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80" r:id="rId10"/>
    <p:sldId id="278" r:id="rId11"/>
    <p:sldId id="263" r:id="rId12"/>
    <p:sldId id="266" r:id="rId13"/>
    <p:sldId id="271" r:id="rId14"/>
    <p:sldId id="267" r:id="rId15"/>
    <p:sldId id="281" r:id="rId16"/>
    <p:sldId id="282" r:id="rId17"/>
    <p:sldId id="283" r:id="rId18"/>
    <p:sldId id="284" r:id="rId19"/>
    <p:sldId id="268" r:id="rId20"/>
    <p:sldId id="285" r:id="rId21"/>
    <p:sldId id="286" r:id="rId22"/>
    <p:sldId id="287" r:id="rId23"/>
    <p:sldId id="272" r:id="rId24"/>
    <p:sldId id="273" r:id="rId25"/>
    <p:sldId id="274" r:id="rId26"/>
    <p:sldId id="275" r:id="rId27"/>
    <p:sldId id="276" r:id="rId28"/>
    <p:sldId id="269" r:id="rId29"/>
    <p:sldId id="288" r:id="rId30"/>
    <p:sldId id="289" r:id="rId31"/>
    <p:sldId id="270" r:id="rId32"/>
    <p:sldId id="290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58E703-358A-4A11-8A7D-4C7BD9209843}" type="datetimeFigureOut">
              <a:rPr lang="es-MX" smtClean="0"/>
              <a:pPr/>
              <a:t>12/11/2013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424799-49EE-4AAE-A087-80AFCB24271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6859488" cy="215036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Proceso de contratación de las obras públicas en el distrito federal.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s-MX" sz="1200" dirty="0" smtClean="0"/>
              <a:t>Miguel Guzmán</a:t>
            </a:r>
          </a:p>
          <a:p>
            <a:pPr algn="r"/>
            <a:r>
              <a:rPr lang="es-MX" sz="1200" dirty="0" smtClean="0"/>
              <a:t>Iván Reyes</a:t>
            </a:r>
          </a:p>
          <a:p>
            <a:pPr algn="r"/>
            <a:r>
              <a:rPr lang="es-MX" sz="1200" dirty="0" smtClean="0"/>
              <a:t>Noviembre 2013.</a:t>
            </a:r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Planeación, programación, </a:t>
            </a:r>
            <a:r>
              <a:rPr lang="es-MX" dirty="0" err="1" smtClean="0"/>
              <a:t>presupuestación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65048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lvl="1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s-MX" sz="2000" dirty="0" smtClean="0"/>
              <a:t>Los trabajos de conservación y mantenimiento, preventivo y correctivo de los bienes inmuebles actuales a su cargo y los que se vayan incorporando;</a:t>
            </a:r>
          </a:p>
          <a:p>
            <a:pPr marL="640080" lvl="1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s-MX" sz="2000" dirty="0" smtClean="0"/>
              <a:t>Tratándose de obra pública financiada, total o parcialmente por los contratistas, se sujetará a lo señalado por la Secretaría de Finanzas, y</a:t>
            </a:r>
          </a:p>
          <a:p>
            <a:pPr marL="640080" lvl="1" indent="-27432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s-MX" sz="2000" dirty="0" smtClean="0"/>
              <a:t>Las demás previsiones que deban tomarse en cuenta, de acuerdo con la naturaleza y características de la obra.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Planeación, programación, </a:t>
            </a:r>
            <a:r>
              <a:rPr lang="es-MX" dirty="0" err="1" smtClean="0"/>
              <a:t>presupuestación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Las dependencias deben enviar su presupuesto de obras públicas a la Secretaría de Finanzas</a:t>
            </a:r>
          </a:p>
          <a:p>
            <a:r>
              <a:rPr lang="es-MX" dirty="0" smtClean="0"/>
              <a:t>La planeación del gasto debe ajustarse a los programas enviados a Finanzas, y conforme al presupuesto de egresos definitivo aprobado</a:t>
            </a:r>
          </a:p>
          <a:p>
            <a:r>
              <a:rPr lang="es-MX" dirty="0" smtClean="0"/>
              <a:t>Pueden prever contratos multianuales</a:t>
            </a:r>
          </a:p>
          <a:p>
            <a:r>
              <a:rPr lang="es-MX" dirty="0" smtClean="0"/>
              <a:t>Finanzas informará la autorización presupuestal</a:t>
            </a:r>
          </a:p>
          <a:p>
            <a:r>
              <a:rPr lang="es-MX" dirty="0" smtClean="0"/>
              <a:t>Las dependencias publica Programa Anual de Obra Pública en la Gaceta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Publicar programa anual de obra pública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74" t="7028" r="5434" b="14260"/>
          <a:stretch>
            <a:fillRect/>
          </a:stretch>
        </p:blipFill>
        <p:spPr bwMode="auto">
          <a:xfrm>
            <a:off x="755576" y="1628800"/>
            <a:ext cx="7704856" cy="50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Publicar programa anual de obra pública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51" t="7043" r="4954" b="30492"/>
          <a:stretch>
            <a:fillRect/>
          </a:stretch>
        </p:blipFill>
        <p:spPr bwMode="auto">
          <a:xfrm>
            <a:off x="611560" y="1772816"/>
            <a:ext cx="7992888" cy="415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Presentar caso ante Comité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Una vez que se ha autorizado el presupuesto, las dependencias, órganos, organismos y delegaciones, deberán presentar para su aprobación, la contratación de las obras públicas al Comité o Subcomité de Obras de que se traten, el cual autorizará o no la contratación mediante el procedimiento solicitado: Adjudicación Directa, Invitación Restringida, o Licitación Pública nacional o internacional.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Presentar caso ante Comité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El expediente del caso que se presente a aprobación, deberá contener, como mínimo:</a:t>
            </a:r>
          </a:p>
          <a:p>
            <a:pPr lvl="1"/>
            <a:r>
              <a:rPr lang="es-MX" dirty="0" smtClean="0"/>
              <a:t>Formato de presentación, que el Comité o Subcomité aprueba en su Manual de Integración</a:t>
            </a:r>
          </a:p>
          <a:p>
            <a:pPr lvl="1"/>
            <a:r>
              <a:rPr lang="es-MX" dirty="0" smtClean="0"/>
              <a:t>Justificación</a:t>
            </a:r>
          </a:p>
          <a:p>
            <a:pPr lvl="1"/>
            <a:r>
              <a:rPr lang="es-MX" dirty="0" smtClean="0"/>
              <a:t>Suficiencia Presupuestal</a:t>
            </a:r>
          </a:p>
          <a:p>
            <a:pPr lvl="1"/>
            <a:r>
              <a:rPr lang="es-MX" dirty="0" smtClean="0"/>
              <a:t>Documentación técnica</a:t>
            </a:r>
          </a:p>
          <a:p>
            <a:pPr lvl="1"/>
            <a:r>
              <a:rPr lang="es-MX" dirty="0" smtClean="0"/>
              <a:t>Documentación legal</a:t>
            </a:r>
          </a:p>
          <a:p>
            <a:pPr lvl="1"/>
            <a:r>
              <a:rPr lang="es-MX" dirty="0" smtClean="0"/>
              <a:t>Documentación administrativa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7233"/>
            <a:ext cx="5024370" cy="650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360" y="188640"/>
            <a:ext cx="4993928" cy="646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671" t="12424" r="1747" b="6257"/>
          <a:stretch>
            <a:fillRect/>
          </a:stretch>
        </p:blipFill>
        <p:spPr bwMode="auto">
          <a:xfrm>
            <a:off x="72008" y="292242"/>
            <a:ext cx="8964488" cy="608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Realizar proceso de adjudicación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La obra pública se debe de contratar preferentemente por Licitación Pública, pero la ley reconoce tres tipos de proceso:</a:t>
            </a:r>
          </a:p>
          <a:p>
            <a:pPr lvl="1"/>
            <a:r>
              <a:rPr lang="es-MX" dirty="0" smtClean="0"/>
              <a:t>Adjudicación </a:t>
            </a:r>
            <a:r>
              <a:rPr lang="es-MX" dirty="0" smtClean="0"/>
              <a:t>Directa</a:t>
            </a:r>
            <a:endParaRPr lang="es-MX" dirty="0" smtClean="0"/>
          </a:p>
          <a:p>
            <a:pPr lvl="1"/>
            <a:r>
              <a:rPr lang="es-MX" dirty="0" smtClean="0"/>
              <a:t>Invitación Restringida</a:t>
            </a:r>
          </a:p>
          <a:p>
            <a:pPr lvl="1"/>
            <a:r>
              <a:rPr lang="es-MX" dirty="0" smtClean="0"/>
              <a:t>Licitación Pública</a:t>
            </a:r>
          </a:p>
          <a:p>
            <a:pPr lvl="2"/>
            <a:r>
              <a:rPr lang="es-MX" dirty="0" smtClean="0"/>
              <a:t>Nacional</a:t>
            </a:r>
          </a:p>
          <a:p>
            <a:pPr lvl="2"/>
            <a:r>
              <a:rPr lang="es-MX" dirty="0" smtClean="0"/>
              <a:t>Internacional</a:t>
            </a:r>
            <a:endParaRPr lang="es-MX" dirty="0"/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s-MX" sz="2900" dirty="0" smtClean="0"/>
              <a:t>Toda la información de los procesos de adjudicación de los contratos, es pública, conforme al Art. 14 F. XXVII de la LTAIPDF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Jurídico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Constitución Política de los Estados Unidos Mexicanos</a:t>
            </a:r>
          </a:p>
          <a:p>
            <a:r>
              <a:rPr lang="es-MX" dirty="0" smtClean="0"/>
              <a:t>Ley de Obras Públicas del Distrito Federal</a:t>
            </a:r>
          </a:p>
          <a:p>
            <a:r>
              <a:rPr lang="es-MX" dirty="0" smtClean="0"/>
              <a:t>Reglamento de la Ley de Obras Públicas del Distrito Federal</a:t>
            </a:r>
          </a:p>
          <a:p>
            <a:r>
              <a:rPr lang="es-MX" dirty="0" smtClean="0"/>
              <a:t>Reglamento de Construcciones para el Distrito Federal y sus Normas Técnicas Complementarias</a:t>
            </a:r>
          </a:p>
          <a:p>
            <a:r>
              <a:rPr lang="es-MX" dirty="0" smtClean="0"/>
              <a:t>Normas de Construcción del GDF</a:t>
            </a:r>
          </a:p>
          <a:p>
            <a:r>
              <a:rPr lang="es-MX" dirty="0" smtClean="0"/>
              <a:t>Tabuladores Generales de Precios Unitarios</a:t>
            </a:r>
          </a:p>
          <a:p>
            <a:r>
              <a:rPr lang="es-MX" dirty="0" smtClean="0"/>
              <a:t>Precios Unitarios</a:t>
            </a:r>
          </a:p>
          <a:p>
            <a:r>
              <a:rPr lang="es-MX" dirty="0" smtClean="0"/>
              <a:t>Seguridad Estructural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Realizar proceso de adjudicación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s-MX" dirty="0" smtClean="0"/>
              <a:t>Adjudicación Directa: Se entrega el contrato a un contratista de manera directa, presentando para ello tres cotizaciones que garantice el menor costo y la mejor calidad de ejecución.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Realizar proceso de adjudicación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s-MX" dirty="0" smtClean="0"/>
              <a:t>Invitación Restringida</a:t>
            </a:r>
          </a:p>
          <a:p>
            <a:pPr lvl="1"/>
            <a:endParaRPr lang="es-MX" dirty="0" smtClean="0"/>
          </a:p>
          <a:p>
            <a:pPr lvl="2"/>
            <a:r>
              <a:rPr lang="es-MX" dirty="0" smtClean="0"/>
              <a:t>Se envía invitación a cuando menos tres contratistas para que presenten una propuesta para la realización de la obra</a:t>
            </a:r>
          </a:p>
          <a:p>
            <a:pPr lvl="2"/>
            <a:endParaRPr lang="es-MX" dirty="0" smtClean="0"/>
          </a:p>
          <a:p>
            <a:pPr lvl="2"/>
            <a:r>
              <a:rPr lang="es-MX" dirty="0" smtClean="0"/>
              <a:t>Los contratistas envían su propuesta técnica y económica</a:t>
            </a:r>
          </a:p>
          <a:p>
            <a:pPr lvl="2"/>
            <a:endParaRPr lang="es-MX" dirty="0" smtClean="0"/>
          </a:p>
          <a:p>
            <a:pPr lvl="2"/>
            <a:r>
              <a:rPr lang="es-MX" dirty="0" smtClean="0"/>
              <a:t>La dependencia, órgano, delegación u organismo, selecciona la mejor opción y firma contrato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Realizar proceso de adjudicación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s-MX" dirty="0" smtClean="0"/>
              <a:t>Licitación </a:t>
            </a:r>
            <a:r>
              <a:rPr lang="es-MX" dirty="0" smtClean="0"/>
              <a:t>Pública</a:t>
            </a:r>
          </a:p>
          <a:p>
            <a:pPr lvl="2"/>
            <a:r>
              <a:rPr lang="es-MX" dirty="0" smtClean="0"/>
              <a:t>Puede ser nacional o internacional</a:t>
            </a:r>
          </a:p>
          <a:p>
            <a:pPr lvl="2"/>
            <a:r>
              <a:rPr lang="es-MX" dirty="0" smtClean="0"/>
              <a:t>Una vez aprobado el caso, deben elaborarse las bases de la convocatoria</a:t>
            </a:r>
          </a:p>
          <a:p>
            <a:pPr lvl="2"/>
            <a:r>
              <a:rPr lang="es-MX" dirty="0" smtClean="0"/>
              <a:t>Se publica convocatoria</a:t>
            </a:r>
          </a:p>
          <a:p>
            <a:pPr lvl="2"/>
            <a:r>
              <a:rPr lang="es-MX" dirty="0" smtClean="0"/>
              <a:t>Se fijan fechas para:</a:t>
            </a:r>
          </a:p>
          <a:p>
            <a:pPr lvl="3"/>
            <a:r>
              <a:rPr lang="es-MX" dirty="0" smtClean="0"/>
              <a:t>Adquirir bases</a:t>
            </a:r>
          </a:p>
          <a:p>
            <a:pPr lvl="3"/>
            <a:r>
              <a:rPr lang="es-MX" dirty="0" smtClean="0"/>
              <a:t>Visita al lugar de la obra o de los trabajos</a:t>
            </a:r>
          </a:p>
          <a:p>
            <a:pPr lvl="3"/>
            <a:r>
              <a:rPr lang="es-MX" dirty="0" smtClean="0"/>
              <a:t>Junta de Aclaración de bases</a:t>
            </a:r>
          </a:p>
          <a:p>
            <a:pPr lvl="3"/>
            <a:r>
              <a:rPr lang="es-MX" dirty="0" smtClean="0"/>
              <a:t>Presentación de proposiciones y apertura de los mismos</a:t>
            </a:r>
          </a:p>
          <a:p>
            <a:pPr lvl="3"/>
            <a:r>
              <a:rPr lang="es-MX" dirty="0" smtClean="0"/>
              <a:t>Comunicación del fallo</a:t>
            </a:r>
            <a:endParaRPr lang="es-MX" dirty="0" smtClean="0"/>
          </a:p>
          <a:p>
            <a:pPr lvl="3"/>
            <a:endParaRPr lang="es-MX" dirty="0" smtClean="0"/>
          </a:p>
          <a:p>
            <a:pPr lvl="3"/>
            <a:endParaRPr lang="es-MX" dirty="0" smtClean="0"/>
          </a:p>
          <a:p>
            <a:pPr lvl="3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de LPN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90" r="6192" b="16077"/>
          <a:stretch>
            <a:fillRect/>
          </a:stretch>
        </p:blipFill>
        <p:spPr bwMode="auto">
          <a:xfrm>
            <a:off x="611560" y="1628800"/>
            <a:ext cx="7992888" cy="511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90" t="7043" r="4954" b="16077"/>
          <a:stretch>
            <a:fillRect/>
          </a:stretch>
        </p:blipFill>
        <p:spPr bwMode="auto">
          <a:xfrm>
            <a:off x="395536" y="1628799"/>
            <a:ext cx="8352928" cy="4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90" t="7043" r="3715" b="16077"/>
          <a:stretch>
            <a:fillRect/>
          </a:stretch>
        </p:blipFill>
        <p:spPr bwMode="auto">
          <a:xfrm>
            <a:off x="467544" y="1700807"/>
            <a:ext cx="8496944" cy="497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628" t="5441" r="4954" b="4865"/>
          <a:stretch>
            <a:fillRect/>
          </a:stretch>
        </p:blipFill>
        <p:spPr bwMode="auto">
          <a:xfrm>
            <a:off x="899592" y="1628800"/>
            <a:ext cx="7488832" cy="50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90" t="7043" r="6192" b="9670"/>
          <a:stretch>
            <a:fillRect/>
          </a:stretch>
        </p:blipFill>
        <p:spPr bwMode="auto">
          <a:xfrm>
            <a:off x="467544" y="1772815"/>
            <a:ext cx="7776864" cy="482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Formalizar contrato y Ejecución de la obra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Los contratos pueden ser de tres tipos:</a:t>
            </a:r>
          </a:p>
          <a:p>
            <a:pPr lvl="1"/>
            <a:r>
              <a:rPr lang="es-MX" dirty="0" smtClean="0"/>
              <a:t>A precios unitarios,  la remuneración se realiza con base en el trabajo realizado</a:t>
            </a:r>
          </a:p>
          <a:p>
            <a:pPr lvl="1"/>
            <a:r>
              <a:rPr lang="es-MX" dirty="0" smtClean="0"/>
              <a:t>A precio alzado, en cuyo caso el costo del mismo será por el monto total de la obra, conforme a avances de obra, no pueden modificarse en monto ni en plazo</a:t>
            </a:r>
          </a:p>
          <a:p>
            <a:pPr lvl="1"/>
            <a:r>
              <a:rPr lang="es-MX" dirty="0" smtClean="0"/>
              <a:t>Por administración, mediante el cual, el monto se paga vía comprobantes, facturas, nómina e indirectos</a:t>
            </a:r>
            <a:endParaRPr lang="es-MX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s-MX" sz="2900" dirty="0" smtClean="0"/>
              <a:t>Los contratos deben formalizarse a más tardar diez días después de su adjudicación.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Formalizar contrato y Ejecución de la obra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Durante la ejecución debe observarse:</a:t>
            </a:r>
          </a:p>
          <a:p>
            <a:pPr lvl="1"/>
            <a:r>
              <a:rPr lang="es-MX" dirty="0" smtClean="0"/>
              <a:t>Los procedimientos para la entrega de anticipos, si se pactan</a:t>
            </a:r>
          </a:p>
          <a:p>
            <a:pPr lvl="1"/>
            <a:r>
              <a:rPr lang="es-MX" dirty="0" smtClean="0"/>
              <a:t>Establecer residencia de supervisión, previo al inicio de los trabajos</a:t>
            </a:r>
          </a:p>
          <a:p>
            <a:pPr lvl="1"/>
            <a:r>
              <a:rPr lang="es-MX" dirty="0" smtClean="0"/>
              <a:t>La obra debe iniciar en la fecha pactada, para lo cual la contratante debe de poner a disposición de la contratada del o de los inmuebles en los cuáles deberá de realizarse</a:t>
            </a:r>
          </a:p>
          <a:p>
            <a:pPr lvl="1"/>
            <a:r>
              <a:rPr lang="es-MX" dirty="0" smtClean="0"/>
              <a:t>Las estimaciones de trabajos, deben presentarse con periodicidad máxima de un mes</a:t>
            </a:r>
          </a:p>
          <a:p>
            <a:pPr lvl="1"/>
            <a:endParaRPr lang="es-MX" dirty="0" smtClean="0"/>
          </a:p>
          <a:p>
            <a:pPr lvl="1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obra pública?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No existe una definición específica en la Constitución, las Leyes Federales, las leyes del Distrito Federal y en los reglamentos</a:t>
            </a:r>
          </a:p>
          <a:p>
            <a:endParaRPr lang="es-MX" dirty="0" smtClean="0"/>
          </a:p>
          <a:p>
            <a:r>
              <a:rPr lang="es-MX" dirty="0" smtClean="0"/>
              <a:t>Sin embargo la Ley de Obras Públicas, considera obras públicas a:</a:t>
            </a:r>
          </a:p>
          <a:p>
            <a:endParaRPr lang="es-MX" dirty="0" smtClean="0"/>
          </a:p>
          <a:p>
            <a:pPr lvl="1">
              <a:buFont typeface="Wingdings" pitchFamily="2" charset="2"/>
              <a:buChar char="Ø"/>
            </a:pPr>
            <a:r>
              <a:rPr lang="es-MX" dirty="0" smtClean="0"/>
              <a:t>La excavación, construcción, instalación, conservación, mantenimiento, reparación </a:t>
            </a:r>
            <a:r>
              <a:rPr lang="es-MX" smtClean="0"/>
              <a:t>y </a:t>
            </a:r>
            <a:r>
              <a:rPr lang="es-MX" smtClean="0"/>
              <a:t>demolición </a:t>
            </a:r>
            <a:r>
              <a:rPr lang="es-MX" dirty="0" smtClean="0"/>
              <a:t>de bienes inmuebles;</a:t>
            </a:r>
          </a:p>
          <a:p>
            <a:pPr lvl="1">
              <a:buFont typeface="Wingdings" pitchFamily="2" charset="2"/>
              <a:buChar char="Ø"/>
            </a:pPr>
            <a:r>
              <a:rPr lang="es-MX" dirty="0" smtClean="0"/>
              <a:t>Los trabajos de localización, exploración geotécnica, y perforación para estudio y aprovechamiento del subsuelo;</a:t>
            </a:r>
          </a:p>
          <a:p>
            <a:pPr lvl="1">
              <a:buFont typeface="Wingdings" pitchFamily="2" charset="2"/>
              <a:buChar char="Ø"/>
            </a:pPr>
            <a:r>
              <a:rPr lang="es-MX" dirty="0" smtClean="0"/>
              <a:t>El despalme, desmonte y mejoramiento de suelos;</a:t>
            </a:r>
          </a:p>
          <a:p>
            <a:pPr lvl="1">
              <a:buFont typeface="Wingdings" pitchFamily="2" charset="2"/>
              <a:buChar char="Ø"/>
            </a:pPr>
            <a:r>
              <a:rPr lang="es-MX" dirty="0" smtClean="0"/>
              <a:t>El mantenimiento, conservación, rehabilitación, reacondicionamiento, operación, reparación y limpieza de bienes no considerados en la Ley de Adquisiciones, Arrendamientos y Servicios; equipos e instalaciones cuyo objetivo sea la impartición de un servicio público a cargo de cualquier dependencia, órgano desconcentrado, delegación o entidad;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Formalizar contrato y Ejecución de la obra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s-MX" dirty="0" smtClean="0"/>
              <a:t>Pueden revisarse los costos pactados, bajo condiciones extraordinarias, realizándose los ajustes conforme lo señala la ley de obras</a:t>
            </a:r>
          </a:p>
          <a:p>
            <a:pPr lvl="1"/>
            <a:r>
              <a:rPr lang="es-MX" dirty="0" smtClean="0"/>
              <a:t>Ante la falta de pagos por parte de la contratante, la empresa puede demandar gastos financieros</a:t>
            </a:r>
          </a:p>
          <a:p>
            <a:pPr lvl="1"/>
            <a:r>
              <a:rPr lang="es-MX" dirty="0" smtClean="0"/>
              <a:t>Los pagos hechos en exceso a la contratista, deben ser devueltos</a:t>
            </a:r>
          </a:p>
          <a:p>
            <a:pPr lvl="1"/>
            <a:r>
              <a:rPr lang="es-MX" dirty="0" smtClean="0"/>
              <a:t>Se pueden modificar los contratos mediante convenios, de manera justificada, los cuáles pueden ser: de Diferimiento; Modificatorio de plazo; Modificatorio de importe; Adicional; Especial; De conciliación; de Liquidación; </a:t>
            </a:r>
          </a:p>
          <a:p>
            <a:pPr lvl="1"/>
            <a:endParaRPr lang="es-MX" dirty="0" smtClean="0"/>
          </a:p>
          <a:p>
            <a:pPr lvl="1"/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Recepción de la obra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El proceso para la recepción de la obra es como sigue:</a:t>
            </a:r>
          </a:p>
          <a:p>
            <a:pPr lvl="1"/>
            <a:r>
              <a:rPr lang="es-MX" dirty="0" smtClean="0"/>
              <a:t>La contratista informa por escrito la finalización de los trabajos</a:t>
            </a:r>
          </a:p>
          <a:p>
            <a:pPr lvl="1"/>
            <a:r>
              <a:rPr lang="es-MX" dirty="0" smtClean="0"/>
              <a:t>La dependencia verifica que los trabajos hayan concluido en tiempo</a:t>
            </a:r>
          </a:p>
          <a:p>
            <a:pPr lvl="1"/>
            <a:r>
              <a:rPr lang="es-MX" dirty="0" smtClean="0"/>
              <a:t>Los trabajos deben de recibirse dentro del plazo establecido en el contrato, si no se reciben en el plazo, se tienen por recibidos</a:t>
            </a:r>
          </a:p>
          <a:p>
            <a:pPr lvl="1"/>
            <a:r>
              <a:rPr lang="es-MX" dirty="0" smtClean="0"/>
              <a:t>La dependencia informa a la contraloría de la fecha de recepción para que nombre, si fuera el caso, a un representante</a:t>
            </a:r>
          </a:p>
          <a:p>
            <a:pPr lvl="1">
              <a:buNone/>
            </a:pPr>
            <a:endParaRPr lang="es-MX" dirty="0" smtClean="0"/>
          </a:p>
          <a:p>
            <a:pPr lvl="1"/>
            <a:endParaRPr lang="es-MX" dirty="0" smtClean="0"/>
          </a:p>
          <a:p>
            <a:pPr lvl="1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Recepción de la obra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s-MX" sz="2400" dirty="0" smtClean="0"/>
              <a:t>En la fecha señalada, se recibe la obra y se levanta acta</a:t>
            </a:r>
          </a:p>
          <a:p>
            <a:pPr lvl="1"/>
            <a:r>
              <a:rPr lang="es-MX" sz="2400" dirty="0" smtClean="0"/>
              <a:t>La liquidación se realizará máximo 100 días hábiles posteriores a la recepción</a:t>
            </a:r>
          </a:p>
          <a:p>
            <a:pPr lvl="1"/>
            <a:r>
              <a:rPr lang="es-MX" sz="2400" dirty="0" smtClean="0"/>
              <a:t>El finiquito se realizará a más tardar 20 días hábiles posteriores a la liquidación</a:t>
            </a:r>
          </a:p>
          <a:p>
            <a:pPr lvl="1"/>
            <a:r>
              <a:rPr lang="es-MX" sz="2400" dirty="0" smtClean="0"/>
              <a:t>Concluidos los trabajos el contratista queda obligado a responde por defectos, vicios ocultos, o cualquier otra responsabilidad, para lo cual debe garantizar hasta el 10% por 12 meses</a:t>
            </a:r>
          </a:p>
          <a:p>
            <a:pPr lvl="1"/>
            <a:r>
              <a:rPr lang="es-MX" sz="2400" dirty="0" smtClean="0"/>
              <a:t>En caso de proyecto integral, plantas industriales y equipos especializados, la garantía subsistirá por lo menos 24 meses</a:t>
            </a:r>
            <a:endParaRPr lang="es-MX" sz="2400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obra pública?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endParaRPr lang="es-MX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s-MX" sz="2000" dirty="0" smtClean="0"/>
              <a:t>El suministro de materiales, mobiliario y equipos que se vayan a incorporar a obras nuevas, a las de rehabilitación o aquéllas que se construyan para su mejoramiento, cuya adquisición quede exceptuada de lo establecido por la Ley de Adquisiciones para el Distrito Federal.;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s-MX" sz="2000" dirty="0" smtClean="0"/>
              <a:t>Los trabajos de infraestructura agropecuaria;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s-MX" sz="2000" dirty="0" smtClean="0"/>
              <a:t>Los trabajos destinados a la preservación, mantenimiento y restauración del medio ambiente, 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s-MX" sz="2000" dirty="0" smtClean="0"/>
              <a:t>Todos aquellos de naturaleza análoga a las anteriores.</a:t>
            </a:r>
          </a:p>
          <a:p>
            <a:pPr marL="92075" lvl="1" indent="0">
              <a:lnSpc>
                <a:spcPct val="90000"/>
              </a:lnSpc>
              <a:buNone/>
            </a:pPr>
            <a:endParaRPr lang="es-MX" sz="2000" dirty="0" smtClean="0"/>
          </a:p>
          <a:p>
            <a:pPr marL="92075" lvl="1" indent="0">
              <a:lnSpc>
                <a:spcPct val="90000"/>
              </a:lnSpc>
              <a:buNone/>
            </a:pPr>
            <a:r>
              <a:rPr lang="es-MX" sz="2000" dirty="0" smtClean="0"/>
              <a:t>Adicionalmente, se consideran servicios relacionados con las obras públicas:</a:t>
            </a:r>
          </a:p>
          <a:p>
            <a:pPr marL="92075" lvl="1" indent="0">
              <a:lnSpc>
                <a:spcPct val="90000"/>
              </a:lnSpc>
              <a:buNone/>
            </a:pPr>
            <a:r>
              <a:rPr lang="es-MX" sz="2000" dirty="0" smtClean="0"/>
              <a:t>Estudios previos, técnicos, proyectos, supervisión, coordinación de supervisión, gerencia de obra, supervisión de estudios y proyectos, administración de obra, consultorías, </a:t>
            </a:r>
          </a:p>
          <a:p>
            <a:pPr lvl="1">
              <a:lnSpc>
                <a:spcPct val="90000"/>
              </a:lnSpc>
              <a:buNone/>
            </a:pPr>
            <a:endParaRPr lang="es-MX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Cuántos tipos de obras públicas existen?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Las obras públicas pueden ser:</a:t>
            </a:r>
          </a:p>
          <a:p>
            <a:pPr lvl="1"/>
            <a:r>
              <a:rPr lang="es-MX" dirty="0" smtClean="0"/>
              <a:t>Por Administración: la que se realiza con personal de la estructura de la dependencia que la realiza, para lo cual deberá de considerar en costos, formas y cantidad de personal a asignar a la obra, los requerimientos de suministros, maquinaria y equipo que se requiera.</a:t>
            </a:r>
          </a:p>
          <a:p>
            <a:pPr lvl="1"/>
            <a:r>
              <a:rPr lang="es-MX" dirty="0" smtClean="0"/>
              <a:t>Por Contrato: cuando se asigna la realización de una obra pública a una empresa mediante los mecanismos de licitación, invitación restringida o adjudicación directa, conforme a la ley.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¿Cuál es el proceso para la realización de la obra pública?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2060848"/>
            <a:ext cx="1440160" cy="936104"/>
          </a:xfrm>
          <a:prstGeom prst="rect">
            <a:avLst/>
          </a:prstGeom>
          <a:noFill/>
          <a:ln w="28575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Planear, programar y presupuestar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411760" y="2060848"/>
            <a:ext cx="1440160" cy="923330"/>
          </a:xfrm>
          <a:prstGeom prst="rect">
            <a:avLst/>
          </a:prstGeom>
          <a:noFill/>
          <a:ln w="28575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Enviar presupuesto a Finanzas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6016" y="2060848"/>
            <a:ext cx="1440160" cy="923330"/>
          </a:xfrm>
          <a:prstGeom prst="rect">
            <a:avLst/>
          </a:prstGeom>
          <a:noFill/>
          <a:ln w="28575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Recibir autorización presupuestal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948264" y="2060848"/>
            <a:ext cx="1728192" cy="923330"/>
          </a:xfrm>
          <a:prstGeom prst="rect">
            <a:avLst/>
          </a:prstGeom>
          <a:noFill/>
          <a:ln w="28575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Publicar programa anual de obra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3823880"/>
            <a:ext cx="1584176" cy="1477328"/>
          </a:xfrm>
          <a:prstGeom prst="rect">
            <a:avLst/>
          </a:prstGeom>
          <a:noFill/>
          <a:ln w="28575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Recepción de la obra, ejecución de las garantías, en su caso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67744" y="3967896"/>
            <a:ext cx="1512168" cy="1200329"/>
          </a:xfrm>
          <a:prstGeom prst="rect">
            <a:avLst/>
          </a:prstGeom>
          <a:noFill/>
          <a:ln w="28575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Formalizar contrato, y ejecución de obra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11960" y="3969095"/>
            <a:ext cx="2376264" cy="1200329"/>
          </a:xfrm>
          <a:prstGeom prst="rect">
            <a:avLst/>
          </a:prstGeom>
          <a:noFill/>
          <a:ln w="28575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Realizar proceso de adjudicación directa, invitación restringida o licitación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20272" y="3967896"/>
            <a:ext cx="1728192" cy="1200329"/>
          </a:xfrm>
          <a:prstGeom prst="rect">
            <a:avLst/>
          </a:prstGeom>
          <a:noFill/>
          <a:ln w="28575" cap="rnd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Presentar caso ante Comité o Subcomité de Obras</a:t>
            </a:r>
            <a:endParaRPr lang="es-MX" dirty="0"/>
          </a:p>
        </p:txBody>
      </p:sp>
      <p:cxnSp>
        <p:nvCxnSpPr>
          <p:cNvPr id="14" name="13 Conector recto de flecha"/>
          <p:cNvCxnSpPr>
            <a:stCxn id="4" idx="3"/>
            <a:endCxn id="5" idx="1"/>
          </p:cNvCxnSpPr>
          <p:nvPr/>
        </p:nvCxnSpPr>
        <p:spPr>
          <a:xfrm flipV="1">
            <a:off x="1763688" y="2522513"/>
            <a:ext cx="648072" cy="6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5" idx="3"/>
            <a:endCxn id="6" idx="1"/>
          </p:cNvCxnSpPr>
          <p:nvPr/>
        </p:nvCxnSpPr>
        <p:spPr>
          <a:xfrm>
            <a:off x="3851920" y="2522513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6" idx="3"/>
            <a:endCxn id="7" idx="1"/>
          </p:cNvCxnSpPr>
          <p:nvPr/>
        </p:nvCxnSpPr>
        <p:spPr>
          <a:xfrm>
            <a:off x="6156176" y="252251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7" idx="3"/>
            <a:endCxn id="12" idx="3"/>
          </p:cNvCxnSpPr>
          <p:nvPr/>
        </p:nvCxnSpPr>
        <p:spPr>
          <a:xfrm>
            <a:off x="8676456" y="2522513"/>
            <a:ext cx="72008" cy="2045548"/>
          </a:xfrm>
          <a:prstGeom prst="bentConnector3">
            <a:avLst>
              <a:gd name="adj1" fmla="val 4174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2" idx="1"/>
            <a:endCxn id="11" idx="3"/>
          </p:cNvCxnSpPr>
          <p:nvPr/>
        </p:nvCxnSpPr>
        <p:spPr>
          <a:xfrm flipH="1">
            <a:off x="6588224" y="4568061"/>
            <a:ext cx="432048" cy="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1" idx="1"/>
            <a:endCxn id="10" idx="3"/>
          </p:cNvCxnSpPr>
          <p:nvPr/>
        </p:nvCxnSpPr>
        <p:spPr>
          <a:xfrm flipH="1" flipV="1">
            <a:off x="3779912" y="4568061"/>
            <a:ext cx="432048" cy="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0" idx="1"/>
            <a:endCxn id="9" idx="3"/>
          </p:cNvCxnSpPr>
          <p:nvPr/>
        </p:nvCxnSpPr>
        <p:spPr>
          <a:xfrm flipH="1" flipV="1">
            <a:off x="1907704" y="4562544"/>
            <a:ext cx="360040" cy="5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Planeación, programación, </a:t>
            </a:r>
            <a:r>
              <a:rPr lang="es-MX" dirty="0" err="1" smtClean="0"/>
              <a:t>presupuestación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81352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Para la planeación de la obra pública debe de considerarse lo establecido en:</a:t>
            </a:r>
          </a:p>
          <a:p>
            <a:pPr lvl="1"/>
            <a:r>
              <a:rPr lang="es-MX" dirty="0" smtClean="0"/>
              <a:t>El Plan Nacional de Desarrollo;</a:t>
            </a:r>
          </a:p>
          <a:p>
            <a:pPr lvl="1"/>
            <a:r>
              <a:rPr lang="es-MX" dirty="0" smtClean="0"/>
              <a:t>El Programa General de Desarrollo del Distrito Federal;</a:t>
            </a:r>
          </a:p>
          <a:p>
            <a:pPr lvl="1"/>
            <a:r>
              <a:rPr lang="es-MX" dirty="0" smtClean="0"/>
              <a:t>El Programa General de Desarrollo Urbano del Distrito Federal;</a:t>
            </a:r>
          </a:p>
          <a:p>
            <a:pPr lvl="1"/>
            <a:r>
              <a:rPr lang="es-MX" dirty="0" smtClean="0"/>
              <a:t>Los Programas Delegacionales y Parciales de Desarrollo Urbano, y</a:t>
            </a:r>
          </a:p>
          <a:p>
            <a:pPr lvl="1"/>
            <a:r>
              <a:rPr lang="es-MX" dirty="0" smtClean="0"/>
              <a:t>Otros planes y programas que señalen las disposiciones legales aplicables.</a:t>
            </a:r>
          </a:p>
          <a:p>
            <a:pPr lvl="1"/>
            <a:r>
              <a:rPr lang="es-MX" dirty="0" smtClean="0"/>
              <a:t>La opinión de órganos de participación ciudadana a través de sus representantes, dentro del contexto correspondiente.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Planeación, programación, </a:t>
            </a:r>
            <a:r>
              <a:rPr lang="es-MX" dirty="0" err="1" smtClean="0"/>
              <a:t>presupuestación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Para la </a:t>
            </a:r>
            <a:r>
              <a:rPr lang="es-MX" dirty="0" err="1" smtClean="0"/>
              <a:t>presupuestación</a:t>
            </a:r>
            <a:r>
              <a:rPr lang="es-MX" dirty="0" smtClean="0"/>
              <a:t> de la obra pública, las dependencias, delegaciones órganos y entidades, deben considerar:</a:t>
            </a:r>
          </a:p>
          <a:p>
            <a:pPr lvl="1"/>
            <a:r>
              <a:rPr lang="es-MX" dirty="0" smtClean="0"/>
              <a:t>Los </a:t>
            </a:r>
            <a:r>
              <a:rPr lang="es-MX" dirty="0" smtClean="0"/>
              <a:t>objetivos y metas a corto, mediano y largo plazo en los planes correspondientes;</a:t>
            </a:r>
          </a:p>
          <a:p>
            <a:pPr lvl="1"/>
            <a:r>
              <a:rPr lang="es-MX" dirty="0" smtClean="0"/>
              <a:t>Las investigaciones, asesorías, consultorías y estudios de campo que se requieran, incluyendo los anteproyectos de urbanismo, de arquitectura y de ingeniería necesarios;</a:t>
            </a:r>
          </a:p>
          <a:p>
            <a:pPr lvl="1"/>
            <a:r>
              <a:rPr lang="es-MX" dirty="0" smtClean="0"/>
              <a:t>Las características ambientales, climatológicas y geográficas del lugar en que deba realizarse el trabajo;</a:t>
            </a:r>
          </a:p>
          <a:p>
            <a:pPr lvl="1"/>
            <a:r>
              <a:rPr lang="es-MX" dirty="0" smtClean="0"/>
              <a:t>Los estudios técnicos, financieros, de impacto ambiental, de impacto urbano y de impacto social que se requieran para definir la factibilidad técnica, económica, ecológica, urbana y social en la realización de la obra;</a:t>
            </a:r>
          </a:p>
          <a:p>
            <a:pPr lvl="1"/>
            <a:r>
              <a:rPr lang="es-MX" dirty="0" smtClean="0"/>
              <a:t>Los anteproyectos de acuerdo con el tipo de obra de que se trate; </a:t>
            </a:r>
          </a:p>
          <a:p>
            <a:pPr lvl="1"/>
            <a:r>
              <a:rPr lang="es-MX" dirty="0" smtClean="0"/>
              <a:t>Las acciones previas, durante y posteriores a la ejecución de los trabajos, incluyendo obras de infraestructura principales, complementarias, accesorias, así como de inicio de operación de las mismas</a:t>
            </a:r>
            <a:r>
              <a:rPr lang="es-MX" dirty="0" smtClean="0"/>
              <a:t>;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Planeación, programación, </a:t>
            </a:r>
            <a:r>
              <a:rPr lang="es-MX" dirty="0" err="1" smtClean="0"/>
              <a:t>presupuestación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s-MX" dirty="0" smtClean="0"/>
              <a:t>Los </a:t>
            </a:r>
            <a:r>
              <a:rPr lang="es-MX" dirty="0" smtClean="0"/>
              <a:t>trabajos en conjunto como proyectos integrales a realizar;</a:t>
            </a:r>
          </a:p>
          <a:p>
            <a:pPr lvl="1"/>
            <a:r>
              <a:rPr lang="es-MX" dirty="0" smtClean="0"/>
              <a:t>La calendarización física y financiera de los recursos necesarios para su ejecución, así como los gastos de operación;</a:t>
            </a:r>
          </a:p>
          <a:p>
            <a:pPr lvl="1"/>
            <a:r>
              <a:rPr lang="es-MX" dirty="0" smtClean="0"/>
              <a:t>Las unidades responsables de su ejecución, así como las fechas previstas de iniciación y terminación de cada trabajo;</a:t>
            </a:r>
          </a:p>
          <a:p>
            <a:pPr lvl="1"/>
            <a:r>
              <a:rPr lang="es-MX" dirty="0" smtClean="0"/>
              <a:t>La adquisición, regulación de la tenencia de la tierra, así como la obtención de los dictámenes, licencias y permisos, y demás autorizaciones que se deban tramitar y obtener, necesarios para la ejecución de los trabajos que establezcan las disposiciones jurídicas aplicables;</a:t>
            </a:r>
          </a:p>
          <a:p>
            <a:pPr lvl="1"/>
            <a:r>
              <a:rPr lang="es-MX" dirty="0" smtClean="0"/>
              <a:t>La ejecución de los trabajos, en donde se deberá estimar lo que se vaya a realizar por contrato, separado de lo que se vaya a realizar con personal de su organización; en cuyo caso habrá que desglosar los costos de los recursos necesarios por aplicar, por concepto de suministro de materiales, maquinaria, equipos o de accesorios, los cargos para pruebas y la asignación de personal tanto para la ejecución como para la supervisión. En caso de contrato deberán preverse los precios unitarios en el mercado, de los trabajos a ejecutar</a:t>
            </a:r>
            <a:r>
              <a:rPr lang="es-MX" dirty="0" smtClean="0"/>
              <a:t>;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601</TotalTime>
  <Words>1871</Words>
  <Application>Microsoft Office PowerPoint</Application>
  <PresentationFormat>Presentación en pantalla (4:3)</PresentationFormat>
  <Paragraphs>149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Intermedio</vt:lpstr>
      <vt:lpstr>Proceso de contratación de las obras públicas en el distrito federal.</vt:lpstr>
      <vt:lpstr>Marco Jurídico</vt:lpstr>
      <vt:lpstr>¿Qué es la obra pública?</vt:lpstr>
      <vt:lpstr>¿Qué es la obra pública?</vt:lpstr>
      <vt:lpstr>Cuántos tipos de obras públicas existen?</vt:lpstr>
      <vt:lpstr>¿Cuál es el proceso para la realización de la obra pública?</vt:lpstr>
      <vt:lpstr>Planeación, programación, presupuestación</vt:lpstr>
      <vt:lpstr>Planeación, programación, presupuestación</vt:lpstr>
      <vt:lpstr>Planeación, programación, presupuestación</vt:lpstr>
      <vt:lpstr>Planeación, programación, presupuestación</vt:lpstr>
      <vt:lpstr>Planeación, programación, presupuestación</vt:lpstr>
      <vt:lpstr>Publicar programa anual de obra pública</vt:lpstr>
      <vt:lpstr>Publicar programa anual de obra pública</vt:lpstr>
      <vt:lpstr>Presentar caso ante Comité</vt:lpstr>
      <vt:lpstr>Presentar caso ante Comité</vt:lpstr>
      <vt:lpstr>Diapositiva 16</vt:lpstr>
      <vt:lpstr>Diapositiva 17</vt:lpstr>
      <vt:lpstr>Diapositiva 18</vt:lpstr>
      <vt:lpstr>Realizar proceso de adjudicación</vt:lpstr>
      <vt:lpstr>Realizar proceso de adjudicación</vt:lpstr>
      <vt:lpstr>Realizar proceso de adjudicación</vt:lpstr>
      <vt:lpstr>Realizar proceso de adjudicación</vt:lpstr>
      <vt:lpstr>Ejemplo de LPN</vt:lpstr>
      <vt:lpstr>Diapositiva 24</vt:lpstr>
      <vt:lpstr>Diapositiva 25</vt:lpstr>
      <vt:lpstr>Diapositiva 26</vt:lpstr>
      <vt:lpstr>Diapositiva 27</vt:lpstr>
      <vt:lpstr>Formalizar contrato y Ejecución de la obra</vt:lpstr>
      <vt:lpstr>Formalizar contrato y Ejecución de la obra</vt:lpstr>
      <vt:lpstr>Formalizar contrato y Ejecución de la obra</vt:lpstr>
      <vt:lpstr>Recepción de la obra</vt:lpstr>
      <vt:lpstr>Recepción de la obra</vt:lpstr>
    </vt:vector>
  </TitlesOfParts>
  <Company>INFODF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contratación de las obras públicas en el distrito federal.</dc:title>
  <dc:creator>vinculacion1</dc:creator>
  <cp:lastModifiedBy>vinculacion1</cp:lastModifiedBy>
  <cp:revision>53</cp:revision>
  <dcterms:created xsi:type="dcterms:W3CDTF">2013-11-07T19:21:52Z</dcterms:created>
  <dcterms:modified xsi:type="dcterms:W3CDTF">2013-11-12T18:44:29Z</dcterms:modified>
</cp:coreProperties>
</file>