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1.xml" ContentType="application/vnd.openxmlformats-officedocument.presentationml.notesSlide+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notesSlides/notesSlide3.xml" ContentType="application/vnd.openxmlformats-officedocument.presentationml.notesSlide+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notesSlides/notesSlide5.xml" ContentType="application/vnd.openxmlformats-officedocument.presentationml.notesSlide+xml"/>
  <Override PartName="/ppt/charts/chart8.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22"/>
  </p:notesMasterIdLst>
  <p:handoutMasterIdLst>
    <p:handoutMasterId r:id="rId23"/>
  </p:handoutMasterIdLst>
  <p:sldIdLst>
    <p:sldId id="562" r:id="rId3"/>
    <p:sldId id="341" r:id="rId4"/>
    <p:sldId id="622" r:id="rId5"/>
    <p:sldId id="634" r:id="rId6"/>
    <p:sldId id="635" r:id="rId7"/>
    <p:sldId id="636" r:id="rId8"/>
    <p:sldId id="645" r:id="rId9"/>
    <p:sldId id="641" r:id="rId10"/>
    <p:sldId id="623" r:id="rId11"/>
    <p:sldId id="646" r:id="rId12"/>
    <p:sldId id="639" r:id="rId13"/>
    <p:sldId id="625" r:id="rId14"/>
    <p:sldId id="626" r:id="rId15"/>
    <p:sldId id="627" r:id="rId16"/>
    <p:sldId id="628" r:id="rId17"/>
    <p:sldId id="642" r:id="rId18"/>
    <p:sldId id="630" r:id="rId19"/>
    <p:sldId id="638" r:id="rId20"/>
    <p:sldId id="644" r:id="rId21"/>
  </p:sldIdLst>
  <p:sldSz cx="9144000" cy="6858000" type="screen4x3"/>
  <p:notesSz cx="6881813" cy="92964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9999"/>
    <a:srgbClr val="77933C"/>
    <a:srgbClr val="C3D796"/>
    <a:srgbClr val="E8F0F4"/>
    <a:srgbClr val="78310B"/>
    <a:srgbClr val="1E768C"/>
    <a:srgbClr val="008080"/>
    <a:srgbClr val="CC66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01" autoAdjust="0"/>
    <p:restoredTop sz="95501" autoAdjust="0"/>
  </p:normalViewPr>
  <p:slideViewPr>
    <p:cSldViewPr>
      <p:cViewPr varScale="1">
        <p:scale>
          <a:sx n="88" d="100"/>
          <a:sy n="88" d="100"/>
        </p:scale>
        <p:origin x="18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Hoja_de_c_lculo_de_Microsoft_Excel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Hoja_de_c_lculo_de_Microsoft_Excel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de_Microsoft_Excel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4996068689677656E-3"/>
          <c:y val="0.10793575248067436"/>
          <c:w val="0.98126007042173258"/>
          <c:h val="0.66928983199397762"/>
        </c:manualLayout>
      </c:layout>
      <c:lineChart>
        <c:grouping val="standard"/>
        <c:varyColors val="0"/>
        <c:ser>
          <c:idx val="0"/>
          <c:order val="0"/>
          <c:tx>
            <c:strRef>
              <c:f>Hoja1!$B$1</c:f>
              <c:strCache>
                <c:ptCount val="1"/>
                <c:pt idx="0">
                  <c:v>Índices portales 2004-2014</c:v>
                </c:pt>
              </c:strCache>
            </c:strRef>
          </c:tx>
          <c:spPr>
            <a:ln w="38077">
              <a:solidFill>
                <a:srgbClr val="008080"/>
              </a:solidFill>
              <a:prstDash val="solid"/>
            </a:ln>
          </c:spPr>
          <c:marker>
            <c:symbol val="diamond"/>
            <c:size val="10"/>
            <c:spPr>
              <a:solidFill>
                <a:srgbClr val="008080"/>
              </a:solidFill>
              <a:ln>
                <a:noFill/>
              </a:ln>
              <a:effectLst/>
              <a:scene3d>
                <a:camera prst="orthographicFront"/>
                <a:lightRig rig="threePt" dir="t"/>
              </a:scene3d>
              <a:sp3d>
                <a:bevelT/>
              </a:sp3d>
            </c:spPr>
          </c:marker>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Hoja1!$A$2:$A$25</c:f>
              <c:strCache>
                <c:ptCount val="24"/>
                <c:pt idx="0">
                  <c:v>2004</c:v>
                </c:pt>
                <c:pt idx="1">
                  <c:v>2005</c:v>
                </c:pt>
                <c:pt idx="2">
                  <c:v>2006</c:v>
                </c:pt>
                <c:pt idx="3">
                  <c:v>1a
Eval
2007</c:v>
                </c:pt>
                <c:pt idx="4">
                  <c:v>Solven-
tación
2007</c:v>
                </c:pt>
                <c:pt idx="5">
                  <c:v>2a
Eval
2007</c:v>
                </c:pt>
                <c:pt idx="6">
                  <c:v>Eval
2008</c:v>
                </c:pt>
                <c:pt idx="7">
                  <c:v>EvDiag
2008</c:v>
                </c:pt>
                <c:pt idx="8">
                  <c:v>Eval
2009</c:v>
                </c:pt>
                <c:pt idx="9">
                  <c:v>Solven-
tación
2009</c:v>
                </c:pt>
                <c:pt idx="10">
                  <c:v>1a
Eval
2010</c:v>
                </c:pt>
                <c:pt idx="11">
                  <c:v>Solven-
tación
2010</c:v>
                </c:pt>
                <c:pt idx="12">
                  <c:v>2a
Eval
2010</c:v>
                </c:pt>
                <c:pt idx="13">
                  <c:v>Eval
2011</c:v>
                </c:pt>
                <c:pt idx="14">
                  <c:v>1a
EvDiag
2012</c:v>
                </c:pt>
                <c:pt idx="15">
                  <c:v>2a
EvDiag
2012</c:v>
                </c:pt>
                <c:pt idx="16">
                  <c:v>3a
EvDiag
2012</c:v>
                </c:pt>
                <c:pt idx="17">
                  <c:v>1a
EvDiag
2013</c:v>
                </c:pt>
                <c:pt idx="18">
                  <c:v>2a
Eval
2013</c:v>
                </c:pt>
                <c:pt idx="19">
                  <c:v>Solven-
tación
2013</c:v>
                </c:pt>
                <c:pt idx="20">
                  <c:v>4a
Eval
2013</c:v>
                </c:pt>
                <c:pt idx="21">
                  <c:v>1a.
Solven-
tación
2014</c:v>
                </c:pt>
                <c:pt idx="22">
                  <c:v>2a
Eval
2014</c:v>
                </c:pt>
                <c:pt idx="23">
                  <c:v>3a.
Solven-
tación
2014</c:v>
                </c:pt>
              </c:strCache>
            </c:strRef>
          </c:cat>
          <c:val>
            <c:numRef>
              <c:f>Hoja1!$B$2:$B$25</c:f>
              <c:numCache>
                <c:formatCode>0.0</c:formatCode>
                <c:ptCount val="24"/>
                <c:pt idx="0">
                  <c:v>35.200000000000003</c:v>
                </c:pt>
                <c:pt idx="1">
                  <c:v>28.2</c:v>
                </c:pt>
                <c:pt idx="2">
                  <c:v>50.42</c:v>
                </c:pt>
                <c:pt idx="3">
                  <c:v>59.461714285714294</c:v>
                </c:pt>
                <c:pt idx="4">
                  <c:v>78.2</c:v>
                </c:pt>
                <c:pt idx="5">
                  <c:v>92.671771428571432</c:v>
                </c:pt>
                <c:pt idx="6">
                  <c:v>81.977714285714285</c:v>
                </c:pt>
                <c:pt idx="7">
                  <c:v>69.037706648446402</c:v>
                </c:pt>
                <c:pt idx="8">
                  <c:v>85.663760872548551</c:v>
                </c:pt>
                <c:pt idx="9">
                  <c:v>91.623955970600278</c:v>
                </c:pt>
                <c:pt idx="10">
                  <c:v>81.658954650423155</c:v>
                </c:pt>
                <c:pt idx="11">
                  <c:v>95.756403709745697</c:v>
                </c:pt>
                <c:pt idx="12">
                  <c:v>93.875957757126315</c:v>
                </c:pt>
                <c:pt idx="13">
                  <c:v>91.301481405468792</c:v>
                </c:pt>
                <c:pt idx="14">
                  <c:v>66.678004997272893</c:v>
                </c:pt>
                <c:pt idx="15">
                  <c:v>73.222238833537617</c:v>
                </c:pt>
                <c:pt idx="16">
                  <c:v>78.737722122267684</c:v>
                </c:pt>
                <c:pt idx="17">
                  <c:v>83.98430119009096</c:v>
                </c:pt>
                <c:pt idx="18">
                  <c:v>84.779465680587222</c:v>
                </c:pt>
                <c:pt idx="19">
                  <c:v>93.538630247308262</c:v>
                </c:pt>
                <c:pt idx="20">
                  <c:v>91.748436911135471</c:v>
                </c:pt>
                <c:pt idx="21">
                  <c:v>94.620452094200246</c:v>
                </c:pt>
                <c:pt idx="22">
                  <c:v>92.681641277284271</c:v>
                </c:pt>
                <c:pt idx="23">
                  <c:v>98.628088360735646</c:v>
                </c:pt>
              </c:numCache>
            </c:numRef>
          </c:val>
          <c:smooth val="0"/>
        </c:ser>
        <c:dLbls>
          <c:showLegendKey val="0"/>
          <c:showVal val="1"/>
          <c:showCatName val="0"/>
          <c:showSerName val="0"/>
          <c:showPercent val="0"/>
          <c:showBubbleSize val="0"/>
        </c:dLbls>
        <c:marker val="1"/>
        <c:smooth val="0"/>
        <c:axId val="158161544"/>
        <c:axId val="158161936"/>
      </c:lineChart>
      <c:catAx>
        <c:axId val="158161544"/>
        <c:scaling>
          <c:orientation val="minMax"/>
        </c:scaling>
        <c:delete val="0"/>
        <c:axPos val="b"/>
        <c:numFmt formatCode="General" sourceLinked="1"/>
        <c:majorTickMark val="cross"/>
        <c:minorTickMark val="none"/>
        <c:tickLblPos val="nextTo"/>
        <c:txPr>
          <a:bodyPr rot="0" vert="horz"/>
          <a:lstStyle/>
          <a:p>
            <a:pPr>
              <a:defRPr sz="850"/>
            </a:pPr>
            <a:endParaRPr lang="es-MX"/>
          </a:p>
        </c:txPr>
        <c:crossAx val="158161936"/>
        <c:crosses val="autoZero"/>
        <c:auto val="1"/>
        <c:lblAlgn val="ctr"/>
        <c:lblOffset val="50"/>
        <c:tickLblSkip val="1"/>
        <c:noMultiLvlLbl val="0"/>
      </c:catAx>
      <c:valAx>
        <c:axId val="158161936"/>
        <c:scaling>
          <c:orientation val="minMax"/>
          <c:max val="100"/>
        </c:scaling>
        <c:delete val="1"/>
        <c:axPos val="l"/>
        <c:numFmt formatCode="0.0" sourceLinked="1"/>
        <c:majorTickMark val="out"/>
        <c:minorTickMark val="none"/>
        <c:tickLblPos val="none"/>
        <c:crossAx val="158161544"/>
        <c:crossesAt val="1"/>
        <c:crossBetween val="between"/>
      </c:valAx>
      <c:spPr>
        <a:noFill/>
        <a:ln w="25385">
          <a:noFill/>
        </a:ln>
      </c:spPr>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4617876037911124E-2"/>
          <c:y val="0.18521334542352597"/>
          <c:w val="0.98005396283529489"/>
          <c:h val="0.63762142948190925"/>
        </c:manualLayout>
      </c:layout>
      <c:lineChart>
        <c:grouping val="standard"/>
        <c:varyColors val="0"/>
        <c:ser>
          <c:idx val="0"/>
          <c:order val="0"/>
          <c:tx>
            <c:strRef>
              <c:f>Hoja1!$B$1</c:f>
              <c:strCache>
                <c:ptCount val="1"/>
                <c:pt idx="0">
                  <c:v>Entes Obligados</c:v>
                </c:pt>
              </c:strCache>
            </c:strRef>
          </c:tx>
          <c:spPr>
            <a:ln w="44450">
              <a:solidFill>
                <a:srgbClr val="39639D"/>
              </a:solidFill>
            </a:ln>
            <a:effectLst/>
          </c:spPr>
          <c:marker>
            <c:spPr>
              <a:solidFill>
                <a:srgbClr val="39637F"/>
              </a:solidFill>
              <a:ln>
                <a:noFill/>
              </a:ln>
              <a:effectLst/>
              <a:scene3d>
                <a:camera prst="orthographicFront"/>
                <a:lightRig rig="threePt" dir="t"/>
              </a:scene3d>
              <a:sp3d>
                <a:bevelT/>
              </a:sp3d>
            </c:spPr>
          </c:marker>
          <c:dLbls>
            <c:dLbl>
              <c:idx val="0"/>
              <c:layout>
                <c:manualLayout>
                  <c:x val="-3.3391149202803581E-2"/>
                  <c:y val="-5.055456722355729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3391149202803581E-2"/>
                  <c:y val="-3.431210174519107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0298281696701977E-2"/>
                  <c:y val="-4.514041206410189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Hoja1!$A$2:$A$18</c:f>
              <c:strCache>
                <c:ptCount val="17"/>
                <c:pt idx="0">
                  <c:v>EvDiag
2008</c:v>
                </c:pt>
                <c:pt idx="1">
                  <c:v>Eval
2009</c:v>
                </c:pt>
                <c:pt idx="2">
                  <c:v>Solven-
tación
2009</c:v>
                </c:pt>
                <c:pt idx="3">
                  <c:v>1a
Eval
2010</c:v>
                </c:pt>
                <c:pt idx="4">
                  <c:v>Solven-
tación
2010</c:v>
                </c:pt>
                <c:pt idx="5">
                  <c:v>2a
Eval
2010</c:v>
                </c:pt>
                <c:pt idx="6">
                  <c:v>Eval
2011</c:v>
                </c:pt>
                <c:pt idx="7">
                  <c:v>1a
EvDiag
2012</c:v>
                </c:pt>
                <c:pt idx="8">
                  <c:v>2a
EvDiag
2012</c:v>
                </c:pt>
                <c:pt idx="9">
                  <c:v>3a
EvDiag
2012</c:v>
                </c:pt>
                <c:pt idx="10">
                  <c:v>1a
EvDiag
2013</c:v>
                </c:pt>
                <c:pt idx="11">
                  <c:v>2a
Eval
2013</c:v>
                </c:pt>
                <c:pt idx="12">
                  <c:v>Solven-
tación
2013</c:v>
                </c:pt>
                <c:pt idx="13">
                  <c:v>4a
Eval
2013</c:v>
                </c:pt>
                <c:pt idx="14">
                  <c:v>1a.
Solven-
tación
2014</c:v>
                </c:pt>
                <c:pt idx="15">
                  <c:v>2a
Eval
2014</c:v>
                </c:pt>
                <c:pt idx="16">
                  <c:v>3a.
Solven-
tación
2014</c:v>
                </c:pt>
              </c:strCache>
            </c:strRef>
          </c:cat>
          <c:val>
            <c:numRef>
              <c:f>Hoja1!$B$2:$B$18</c:f>
              <c:numCache>
                <c:formatCode>0.0</c:formatCode>
                <c:ptCount val="17"/>
                <c:pt idx="0">
                  <c:v>71.316700933256428</c:v>
                </c:pt>
                <c:pt idx="1">
                  <c:v>85.868838751453936</c:v>
                </c:pt>
                <c:pt idx="2">
                  <c:v>91.511776275708016</c:v>
                </c:pt>
                <c:pt idx="3">
                  <c:v>81.315695084566372</c:v>
                </c:pt>
                <c:pt idx="4">
                  <c:v>95.574828159904101</c:v>
                </c:pt>
                <c:pt idx="5">
                  <c:v>93.587106989811275</c:v>
                </c:pt>
                <c:pt idx="6">
                  <c:v>91.197094489119849</c:v>
                </c:pt>
                <c:pt idx="7">
                  <c:v>66.151704882380741</c:v>
                </c:pt>
                <c:pt idx="8">
                  <c:v>72.648042068241679</c:v>
                </c:pt>
                <c:pt idx="9">
                  <c:v>78.473590194726683</c:v>
                </c:pt>
                <c:pt idx="10">
                  <c:v>84.322751367434947</c:v>
                </c:pt>
                <c:pt idx="11">
                  <c:v>84.667076222301702</c:v>
                </c:pt>
                <c:pt idx="12">
                  <c:v>93.475986963969774</c:v>
                </c:pt>
                <c:pt idx="13">
                  <c:v>91.523051418483519</c:v>
                </c:pt>
                <c:pt idx="14">
                  <c:v>94.435229362572528</c:v>
                </c:pt>
                <c:pt idx="15">
                  <c:v>92.290994784758297</c:v>
                </c:pt>
                <c:pt idx="16">
                  <c:v>98.542343883281632</c:v>
                </c:pt>
              </c:numCache>
            </c:numRef>
          </c:val>
          <c:smooth val="0"/>
        </c:ser>
        <c:ser>
          <c:idx val="1"/>
          <c:order val="1"/>
          <c:tx>
            <c:strRef>
              <c:f>Hoja1!$C$1</c:f>
              <c:strCache>
                <c:ptCount val="1"/>
                <c:pt idx="0">
                  <c:v>Partidos Políticos en el Distrito Federal</c:v>
                </c:pt>
              </c:strCache>
            </c:strRef>
          </c:tx>
          <c:dLbls>
            <c:dLbl>
              <c:idx val="0"/>
              <c:layout>
                <c:manualLayout>
                  <c:x val="-3.3391149202803581E-2"/>
                  <c:y val="5.8676013118455321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7380822799486972E-2"/>
                  <c:y val="5.326185795899991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0298281696701977E-2"/>
                  <c:y val="3.972647006036138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Hoja1!$A$2:$A$18</c:f>
              <c:strCache>
                <c:ptCount val="17"/>
                <c:pt idx="0">
                  <c:v>EvDiag
2008</c:v>
                </c:pt>
                <c:pt idx="1">
                  <c:v>Eval
2009</c:v>
                </c:pt>
                <c:pt idx="2">
                  <c:v>Solven-
tación
2009</c:v>
                </c:pt>
                <c:pt idx="3">
                  <c:v>1a
Eval
2010</c:v>
                </c:pt>
                <c:pt idx="4">
                  <c:v>Solven-
tación
2010</c:v>
                </c:pt>
                <c:pt idx="5">
                  <c:v>2a
Eval
2010</c:v>
                </c:pt>
                <c:pt idx="6">
                  <c:v>Eval
2011</c:v>
                </c:pt>
                <c:pt idx="7">
                  <c:v>1a
EvDiag
2012</c:v>
                </c:pt>
                <c:pt idx="8">
                  <c:v>2a
EvDiag
2012</c:v>
                </c:pt>
                <c:pt idx="9">
                  <c:v>3a
EvDiag
2012</c:v>
                </c:pt>
                <c:pt idx="10">
                  <c:v>1a
EvDiag
2013</c:v>
                </c:pt>
                <c:pt idx="11">
                  <c:v>2a
Eval
2013</c:v>
                </c:pt>
                <c:pt idx="12">
                  <c:v>Solven-
tación
2013</c:v>
                </c:pt>
                <c:pt idx="13">
                  <c:v>4a
Eval
2013</c:v>
                </c:pt>
                <c:pt idx="14">
                  <c:v>1a.
Solven-
tación
2014</c:v>
                </c:pt>
                <c:pt idx="15">
                  <c:v>2a
Eval
2014</c:v>
                </c:pt>
                <c:pt idx="16">
                  <c:v>3a.
Solven-
tación
2014</c:v>
                </c:pt>
              </c:strCache>
            </c:strRef>
          </c:cat>
          <c:val>
            <c:numRef>
              <c:f>Hoja1!$C$2:$C$18</c:f>
              <c:numCache>
                <c:formatCode>0.0</c:formatCode>
                <c:ptCount val="17"/>
                <c:pt idx="0">
                  <c:v>43.399020944333436</c:v>
                </c:pt>
                <c:pt idx="1">
                  <c:v>83.331000000000017</c:v>
                </c:pt>
                <c:pt idx="2">
                  <c:v>92.9</c:v>
                </c:pt>
                <c:pt idx="3">
                  <c:v>86.562662734091319</c:v>
                </c:pt>
                <c:pt idx="4">
                  <c:v>98.350340136054427</c:v>
                </c:pt>
                <c:pt idx="5">
                  <c:v>98.126190476190487</c:v>
                </c:pt>
                <c:pt idx="6">
                  <c:v>92.837460317460327</c:v>
                </c:pt>
                <c:pt idx="7">
                  <c:v>74.948435374149653</c:v>
                </c:pt>
                <c:pt idx="8">
                  <c:v>82.245330859616587</c:v>
                </c:pt>
                <c:pt idx="9">
                  <c:v>82.812900432900435</c:v>
                </c:pt>
                <c:pt idx="10">
                  <c:v>78.762498453927037</c:v>
                </c:pt>
                <c:pt idx="11">
                  <c:v>86.609808286951164</c:v>
                </c:pt>
                <c:pt idx="12">
                  <c:v>94.558820861678001</c:v>
                </c:pt>
                <c:pt idx="13">
                  <c:v>95.386802721088443</c:v>
                </c:pt>
                <c:pt idx="14">
                  <c:v>97.610476190476192</c:v>
                </c:pt>
                <c:pt idx="15">
                  <c:v>98.93198515769943</c:v>
                </c:pt>
                <c:pt idx="16">
                  <c:v>100</c:v>
                </c:pt>
              </c:numCache>
            </c:numRef>
          </c:val>
          <c:smooth val="0"/>
        </c:ser>
        <c:dLbls>
          <c:showLegendKey val="0"/>
          <c:showVal val="1"/>
          <c:showCatName val="0"/>
          <c:showSerName val="0"/>
          <c:showPercent val="0"/>
          <c:showBubbleSize val="0"/>
        </c:dLbls>
        <c:marker val="1"/>
        <c:smooth val="0"/>
        <c:axId val="158160760"/>
        <c:axId val="158162720"/>
      </c:lineChart>
      <c:catAx>
        <c:axId val="158160760"/>
        <c:scaling>
          <c:orientation val="minMax"/>
        </c:scaling>
        <c:delete val="0"/>
        <c:axPos val="b"/>
        <c:numFmt formatCode="General" sourceLinked="1"/>
        <c:majorTickMark val="cross"/>
        <c:minorTickMark val="none"/>
        <c:tickLblPos val="nextTo"/>
        <c:txPr>
          <a:bodyPr rot="0" vert="horz"/>
          <a:lstStyle/>
          <a:p>
            <a:pPr>
              <a:defRPr sz="1100"/>
            </a:pPr>
            <a:endParaRPr lang="es-MX"/>
          </a:p>
        </c:txPr>
        <c:crossAx val="158162720"/>
        <c:crosses val="autoZero"/>
        <c:auto val="1"/>
        <c:lblAlgn val="ctr"/>
        <c:lblOffset val="50"/>
        <c:tickLblSkip val="1"/>
        <c:noMultiLvlLbl val="0"/>
      </c:catAx>
      <c:valAx>
        <c:axId val="158162720"/>
        <c:scaling>
          <c:orientation val="minMax"/>
          <c:max val="100"/>
          <c:min val="0"/>
        </c:scaling>
        <c:delete val="1"/>
        <c:axPos val="l"/>
        <c:majorGridlines/>
        <c:numFmt formatCode="#,##0.0" sourceLinked="0"/>
        <c:majorTickMark val="none"/>
        <c:minorTickMark val="none"/>
        <c:tickLblPos val="nextTo"/>
        <c:crossAx val="158160760"/>
        <c:crossesAt val="1"/>
        <c:crossBetween val="between"/>
        <c:majorUnit val="20"/>
        <c:minorUnit val="16.5"/>
      </c:valAx>
    </c:plotArea>
    <c:legend>
      <c:legendPos val="t"/>
      <c:layout/>
      <c:overlay val="0"/>
    </c:legend>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64248462886539E-3"/>
          <c:y val="7.693014710737428E-2"/>
          <c:w val="0.98160941156558135"/>
          <c:h val="0.73349747631526785"/>
        </c:manualLayout>
      </c:layout>
      <c:lineChart>
        <c:grouping val="standard"/>
        <c:varyColors val="0"/>
        <c:ser>
          <c:idx val="0"/>
          <c:order val="0"/>
          <c:tx>
            <c:strRef>
              <c:f>Hoja1!$B$1</c:f>
              <c:strCache>
                <c:ptCount val="1"/>
                <c:pt idx="0">
                  <c:v>IGCOT</c:v>
                </c:pt>
              </c:strCache>
            </c:strRef>
          </c:tx>
          <c:spPr>
            <a:ln w="44450">
              <a:solidFill>
                <a:srgbClr val="39639D"/>
              </a:solidFill>
            </a:ln>
            <a:effectLst/>
          </c:spPr>
          <c:marker>
            <c:spPr>
              <a:solidFill>
                <a:srgbClr val="39637F"/>
              </a:solidFill>
              <a:ln>
                <a:noFill/>
              </a:ln>
              <a:effectLst/>
              <a:scene3d>
                <a:camera prst="orthographicFront"/>
                <a:lightRig rig="threePt" dir="t"/>
              </a:scene3d>
              <a:sp3d>
                <a:bevelT/>
              </a:sp3d>
            </c:spPr>
          </c:marker>
          <c:dLbls>
            <c:dLbl>
              <c:idx val="0"/>
              <c:layout>
                <c:manualLayout>
                  <c:x val="-4.6193921336482834E-2"/>
                  <c:y val="5.388654735310790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Hoja1!$A$2:$A$18</c:f>
              <c:strCache>
                <c:ptCount val="17"/>
                <c:pt idx="0">
                  <c:v>EvDiag
2008</c:v>
                </c:pt>
                <c:pt idx="1">
                  <c:v>Eval
2009</c:v>
                </c:pt>
                <c:pt idx="2">
                  <c:v>Solven-
tación
2009</c:v>
                </c:pt>
                <c:pt idx="3">
                  <c:v>1a
Eval
2010</c:v>
                </c:pt>
                <c:pt idx="4">
                  <c:v>Solven-
tación
2010</c:v>
                </c:pt>
                <c:pt idx="5">
                  <c:v>2a
Eval
2010</c:v>
                </c:pt>
                <c:pt idx="6">
                  <c:v>EvDiag
2011</c:v>
                </c:pt>
                <c:pt idx="7">
                  <c:v>1a
EvDiag
2012</c:v>
                </c:pt>
                <c:pt idx="8">
                  <c:v>2a
EvDiag
2012</c:v>
                </c:pt>
                <c:pt idx="9">
                  <c:v>3a
EvDiag
2012</c:v>
                </c:pt>
                <c:pt idx="10">
                  <c:v>1a
EvDiag
2013</c:v>
                </c:pt>
                <c:pt idx="11">
                  <c:v>2a
Eval
2013</c:v>
                </c:pt>
                <c:pt idx="12">
                  <c:v>Solven-
tación
2013</c:v>
                </c:pt>
                <c:pt idx="13">
                  <c:v>4a
Eval
2013</c:v>
                </c:pt>
                <c:pt idx="14">
                  <c:v>Solven-
tación
2014</c:v>
                </c:pt>
                <c:pt idx="15">
                  <c:v>2a
Eval
2014</c:v>
                </c:pt>
                <c:pt idx="16">
                  <c:v>Solven-
tación
2014</c:v>
                </c:pt>
              </c:strCache>
            </c:strRef>
          </c:cat>
          <c:val>
            <c:numRef>
              <c:f>Hoja1!$B$2:$B$18</c:f>
              <c:numCache>
                <c:formatCode>0.0</c:formatCode>
                <c:ptCount val="17"/>
                <c:pt idx="0">
                  <c:v>43.399020944333436</c:v>
                </c:pt>
                <c:pt idx="1">
                  <c:v>83.331000000000003</c:v>
                </c:pt>
                <c:pt idx="2">
                  <c:v>92.9</c:v>
                </c:pt>
                <c:pt idx="3">
                  <c:v>86.562662734091333</c:v>
                </c:pt>
                <c:pt idx="4">
                  <c:v>98.350340136054427</c:v>
                </c:pt>
                <c:pt idx="5">
                  <c:v>98.126190476190487</c:v>
                </c:pt>
                <c:pt idx="6">
                  <c:v>92.837460317460327</c:v>
                </c:pt>
                <c:pt idx="7">
                  <c:v>74.948435374149653</c:v>
                </c:pt>
                <c:pt idx="8">
                  <c:v>82.245330859616587</c:v>
                </c:pt>
                <c:pt idx="9">
                  <c:v>82.812900432900435</c:v>
                </c:pt>
                <c:pt idx="10">
                  <c:v>78.762498453927037</c:v>
                </c:pt>
                <c:pt idx="11">
                  <c:v>86.609808286951164</c:v>
                </c:pt>
                <c:pt idx="12">
                  <c:v>94.558820861678001</c:v>
                </c:pt>
                <c:pt idx="13">
                  <c:v>95.386802721088443</c:v>
                </c:pt>
                <c:pt idx="14">
                  <c:v>97.610476190476192</c:v>
                </c:pt>
                <c:pt idx="15">
                  <c:v>98.9</c:v>
                </c:pt>
                <c:pt idx="16">
                  <c:v>100</c:v>
                </c:pt>
              </c:numCache>
            </c:numRef>
          </c:val>
          <c:smooth val="0"/>
        </c:ser>
        <c:dLbls>
          <c:showLegendKey val="0"/>
          <c:showVal val="1"/>
          <c:showCatName val="0"/>
          <c:showSerName val="0"/>
          <c:showPercent val="0"/>
          <c:showBubbleSize val="0"/>
        </c:dLbls>
        <c:marker val="1"/>
        <c:smooth val="0"/>
        <c:axId val="158163896"/>
        <c:axId val="159246080"/>
      </c:lineChart>
      <c:catAx>
        <c:axId val="158163896"/>
        <c:scaling>
          <c:orientation val="minMax"/>
        </c:scaling>
        <c:delete val="0"/>
        <c:axPos val="b"/>
        <c:numFmt formatCode="General" sourceLinked="1"/>
        <c:majorTickMark val="cross"/>
        <c:minorTickMark val="none"/>
        <c:tickLblPos val="nextTo"/>
        <c:txPr>
          <a:bodyPr rot="0" vert="horz"/>
          <a:lstStyle/>
          <a:p>
            <a:pPr>
              <a:defRPr sz="1100"/>
            </a:pPr>
            <a:endParaRPr lang="es-MX"/>
          </a:p>
        </c:txPr>
        <c:crossAx val="159246080"/>
        <c:crosses val="autoZero"/>
        <c:auto val="1"/>
        <c:lblAlgn val="ctr"/>
        <c:lblOffset val="50"/>
        <c:tickLblSkip val="1"/>
        <c:noMultiLvlLbl val="0"/>
      </c:catAx>
      <c:valAx>
        <c:axId val="159246080"/>
        <c:scaling>
          <c:orientation val="minMax"/>
          <c:max val="100"/>
          <c:min val="0"/>
        </c:scaling>
        <c:delete val="1"/>
        <c:axPos val="l"/>
        <c:majorGridlines/>
        <c:numFmt formatCode="#,##0.0" sourceLinked="0"/>
        <c:majorTickMark val="none"/>
        <c:minorTickMark val="none"/>
        <c:tickLblPos val="nextTo"/>
        <c:crossAx val="158163896"/>
        <c:crossesAt val="1"/>
        <c:crossBetween val="between"/>
        <c:majorUnit val="20"/>
        <c:minorUnit val="16.5"/>
      </c:valAx>
    </c:plotArea>
    <c:plotVisOnly val="1"/>
    <c:dispBlanksAs val="gap"/>
    <c:showDLblsOverMax val="0"/>
  </c:chart>
  <c:txPr>
    <a:bodyPr/>
    <a:lstStyle/>
    <a:p>
      <a:pPr>
        <a:defRPr sz="1200" b="1">
          <a:latin typeface="Calibri" pitchFamily="34" charset="0"/>
        </a:defRPr>
      </a:pPr>
      <a:endParaRPr lang="es-MX"/>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139311143282087"/>
          <c:y val="0.11851372040984572"/>
          <c:w val="0.61753556778845009"/>
          <c:h val="0.85617441091472446"/>
        </c:manualLayout>
      </c:layout>
      <c:barChart>
        <c:barDir val="bar"/>
        <c:grouping val="stacked"/>
        <c:varyColors val="0"/>
        <c:ser>
          <c:idx val="0"/>
          <c:order val="0"/>
          <c:tx>
            <c:strRef>
              <c:f>Hoja1!$B$1</c:f>
              <c:strCache>
                <c:ptCount val="1"/>
                <c:pt idx="0">
                  <c:v>4aEv2013</c:v>
                </c:pt>
              </c:strCache>
            </c:strRef>
          </c:tx>
          <c:spPr>
            <a:solidFill>
              <a:srgbClr val="0070C0"/>
            </a:solidFill>
            <a:scene3d>
              <a:camera prst="orthographicFront"/>
              <a:lightRig rig="threePt" dir="t"/>
            </a:scene3d>
            <a:sp3d>
              <a:bevelT/>
            </a:sp3d>
          </c:spPr>
          <c:invertIfNegative val="0"/>
          <c:dLbls>
            <c:spPr>
              <a:noFill/>
              <a:ln>
                <a:noFill/>
              </a:ln>
              <a:effectLst/>
            </c:spPr>
            <c:txPr>
              <a:bodyPr wrap="square" lIns="38100" tIns="19050" rIns="38100" bIns="19050" anchor="ctr">
                <a:spAutoFit/>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Hoja1!$A$2:$A$9</c:f>
              <c:strCache>
                <c:ptCount val="8"/>
                <c:pt idx="0">
                  <c:v>Índice Global del Cumplimiento de las
Obligaciones de Transparencia</c:v>
                </c:pt>
                <c:pt idx="1">
                  <c:v>Movimiento Ciudadano</c:v>
                </c:pt>
                <c:pt idx="2">
                  <c:v>* Nueva Alianza</c:v>
                </c:pt>
                <c:pt idx="3">
                  <c:v>Partido Acción Nacional</c:v>
                </c:pt>
                <c:pt idx="4">
                  <c:v>* Partido de la Revolución Democrática</c:v>
                </c:pt>
                <c:pt idx="5">
                  <c:v>Partido del Trabajo</c:v>
                </c:pt>
                <c:pt idx="6">
                  <c:v>Partido Revolucionario Institucional</c:v>
                </c:pt>
                <c:pt idx="7">
                  <c:v>* Partido Verde Ecologista de México</c:v>
                </c:pt>
              </c:strCache>
            </c:strRef>
          </c:cat>
          <c:val>
            <c:numRef>
              <c:f>Hoja1!$B$2:$B$9</c:f>
              <c:numCache>
                <c:formatCode>0.0</c:formatCode>
                <c:ptCount val="8"/>
                <c:pt idx="0">
                  <c:v>95.386802721088443</c:v>
                </c:pt>
                <c:pt idx="1">
                  <c:v>91.300000000000011</c:v>
                </c:pt>
                <c:pt idx="2">
                  <c:v>98.47999999999999</c:v>
                </c:pt>
                <c:pt idx="3">
                  <c:v>100</c:v>
                </c:pt>
                <c:pt idx="4">
                  <c:v>94.4</c:v>
                </c:pt>
                <c:pt idx="5">
                  <c:v>97.080000000000013</c:v>
                </c:pt>
                <c:pt idx="6">
                  <c:v>90.367619047619058</c:v>
                </c:pt>
                <c:pt idx="7">
                  <c:v>96.08</c:v>
                </c:pt>
              </c:numCache>
            </c:numRef>
          </c:val>
        </c:ser>
        <c:ser>
          <c:idx val="1"/>
          <c:order val="1"/>
          <c:tx>
            <c:strRef>
              <c:f>Hoja1!$C$1</c:f>
              <c:strCache>
                <c:ptCount val="1"/>
                <c:pt idx="0">
                  <c:v>1aEvSolv2014</c:v>
                </c:pt>
              </c:strCache>
            </c:strRef>
          </c:tx>
          <c:spPr>
            <a:solidFill>
              <a:schemeClr val="accent3"/>
            </a:solidFill>
            <a:scene3d>
              <a:camera prst="orthographicFront"/>
              <a:lightRig rig="threePt" dir="t"/>
            </a:scene3d>
            <a:sp3d>
              <a:bevelT/>
              <a:bevelB/>
            </a:sp3d>
          </c:spPr>
          <c:invertIfNegative val="0"/>
          <c:dLbls>
            <c:spPr>
              <a:noFill/>
              <a:ln>
                <a:noFill/>
              </a:ln>
              <a:effectLst/>
            </c:spPr>
            <c:txPr>
              <a:bodyPr wrap="square" lIns="38100" tIns="19050" rIns="38100" bIns="19050" anchor="ctr">
                <a:spAutoFit/>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Hoja1!$A$2:$A$9</c:f>
              <c:strCache>
                <c:ptCount val="8"/>
                <c:pt idx="0">
                  <c:v>Índice Global del Cumplimiento de las
Obligaciones de Transparencia</c:v>
                </c:pt>
                <c:pt idx="1">
                  <c:v>Movimiento Ciudadano</c:v>
                </c:pt>
                <c:pt idx="2">
                  <c:v>* Nueva Alianza</c:v>
                </c:pt>
                <c:pt idx="3">
                  <c:v>Partido Acción Nacional</c:v>
                </c:pt>
                <c:pt idx="4">
                  <c:v>* Partido de la Revolución Democrática</c:v>
                </c:pt>
                <c:pt idx="5">
                  <c:v>Partido del Trabajo</c:v>
                </c:pt>
                <c:pt idx="6">
                  <c:v>Partido Revolucionario Institucional</c:v>
                </c:pt>
                <c:pt idx="7">
                  <c:v>* Partido Verde Ecologista de México</c:v>
                </c:pt>
              </c:strCache>
            </c:strRef>
          </c:cat>
          <c:val>
            <c:numRef>
              <c:f>Hoja1!$C$2:$C$9</c:f>
              <c:numCache>
                <c:formatCode>#,##0.0</c:formatCode>
                <c:ptCount val="8"/>
                <c:pt idx="0">
                  <c:v>97.610476190476192</c:v>
                </c:pt>
                <c:pt idx="1">
                  <c:v>92.320000000000007</c:v>
                </c:pt>
                <c:pt idx="2">
                  <c:v>100</c:v>
                </c:pt>
                <c:pt idx="3">
                  <c:v>100</c:v>
                </c:pt>
                <c:pt idx="4">
                  <c:v>100</c:v>
                </c:pt>
                <c:pt idx="5">
                  <c:v>97.6</c:v>
                </c:pt>
                <c:pt idx="6">
                  <c:v>93.353333333333339</c:v>
                </c:pt>
                <c:pt idx="7">
                  <c:v>100</c:v>
                </c:pt>
              </c:numCache>
            </c:numRef>
          </c:val>
        </c:ser>
        <c:ser>
          <c:idx val="2"/>
          <c:order val="2"/>
          <c:tx>
            <c:strRef>
              <c:f>Hoja1!$D$1</c:f>
              <c:strCache>
                <c:ptCount val="1"/>
                <c:pt idx="0">
                  <c:v>2aEv2014</c:v>
                </c:pt>
              </c:strCache>
            </c:strRef>
          </c:tx>
          <c:spPr>
            <a:solidFill>
              <a:srgbClr val="33CCCC"/>
            </a:solidFill>
            <a:ln>
              <a:noFill/>
            </a:ln>
            <a:scene3d>
              <a:camera prst="orthographicFront"/>
              <a:lightRig rig="soft" dir="t"/>
            </a:scene3d>
            <a:sp3d>
              <a:bevelT/>
              <a:bevelB/>
            </a:sp3d>
          </c:spPr>
          <c:invertIfNegative val="0"/>
          <c:dLbls>
            <c:spPr>
              <a:noFill/>
              <a:ln>
                <a:noFill/>
              </a:ln>
              <a:effectLst/>
            </c:spPr>
            <c:txPr>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Hoja1!$A$2:$A$9</c:f>
              <c:strCache>
                <c:ptCount val="8"/>
                <c:pt idx="0">
                  <c:v>Índice Global del Cumplimiento de las
Obligaciones de Transparencia</c:v>
                </c:pt>
                <c:pt idx="1">
                  <c:v>Movimiento Ciudadano</c:v>
                </c:pt>
                <c:pt idx="2">
                  <c:v>* Nueva Alianza</c:v>
                </c:pt>
                <c:pt idx="3">
                  <c:v>Partido Acción Nacional</c:v>
                </c:pt>
                <c:pt idx="4">
                  <c:v>* Partido de la Revolución Democrática</c:v>
                </c:pt>
                <c:pt idx="5">
                  <c:v>Partido del Trabajo</c:v>
                </c:pt>
                <c:pt idx="6">
                  <c:v>Partido Revolucionario Institucional</c:v>
                </c:pt>
                <c:pt idx="7">
                  <c:v>* Partido Verde Ecologista de México</c:v>
                </c:pt>
              </c:strCache>
            </c:strRef>
          </c:cat>
          <c:val>
            <c:numRef>
              <c:f>Hoja1!$D$2:$D$9</c:f>
              <c:numCache>
                <c:formatCode>0.0</c:formatCode>
                <c:ptCount val="8"/>
                <c:pt idx="0">
                  <c:v>98.93198515769943</c:v>
                </c:pt>
                <c:pt idx="1">
                  <c:v>97.28</c:v>
                </c:pt>
                <c:pt idx="2">
                  <c:v>100</c:v>
                </c:pt>
                <c:pt idx="3">
                  <c:v>99.785714285714306</c:v>
                </c:pt>
                <c:pt idx="4">
                  <c:v>100</c:v>
                </c:pt>
                <c:pt idx="5">
                  <c:v>96.01818181818183</c:v>
                </c:pt>
                <c:pt idx="6">
                  <c:v>99.44</c:v>
                </c:pt>
                <c:pt idx="7">
                  <c:v>100</c:v>
                </c:pt>
              </c:numCache>
            </c:numRef>
          </c:val>
        </c:ser>
        <c:ser>
          <c:idx val="3"/>
          <c:order val="3"/>
          <c:tx>
            <c:strRef>
              <c:f>Hoja1!$E$1</c:f>
              <c:strCache>
                <c:ptCount val="1"/>
                <c:pt idx="0">
                  <c:v>3aEvSolv2014</c:v>
                </c:pt>
              </c:strCache>
            </c:strRef>
          </c:tx>
          <c:spPr>
            <a:ln>
              <a:noFill/>
            </a:ln>
            <a:scene3d>
              <a:camera prst="orthographicFront"/>
              <a:lightRig rig="threePt" dir="t"/>
            </a:scene3d>
            <a:sp3d>
              <a:bevelT/>
              <a:bevelB/>
            </a:sp3d>
          </c:spPr>
          <c:invertIfNegative val="0"/>
          <c:dLbls>
            <c:spPr>
              <a:noFill/>
              <a:ln>
                <a:noFill/>
              </a:ln>
              <a:effectLst/>
            </c:spPr>
            <c:txPr>
              <a:bodyPr wrap="square" lIns="38100" tIns="19050" rIns="38100" bIns="19050" anchor="ctr">
                <a:spAutoFit/>
              </a:bodyPr>
              <a:lstStyle/>
              <a:p>
                <a:pPr>
                  <a:defRPr>
                    <a:solidFill>
                      <a:schemeClr val="bg1"/>
                    </a:solidFill>
                  </a:defRPr>
                </a:pPr>
                <a:endParaRPr lang="es-MX"/>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Hoja1!$A$2:$A$9</c:f>
              <c:strCache>
                <c:ptCount val="8"/>
                <c:pt idx="0">
                  <c:v>Índice Global del Cumplimiento de las
Obligaciones de Transparencia</c:v>
                </c:pt>
                <c:pt idx="1">
                  <c:v>Movimiento Ciudadano</c:v>
                </c:pt>
                <c:pt idx="2">
                  <c:v>* Nueva Alianza</c:v>
                </c:pt>
                <c:pt idx="3">
                  <c:v>Partido Acción Nacional</c:v>
                </c:pt>
                <c:pt idx="4">
                  <c:v>* Partido de la Revolución Democrática</c:v>
                </c:pt>
                <c:pt idx="5">
                  <c:v>Partido del Trabajo</c:v>
                </c:pt>
                <c:pt idx="6">
                  <c:v>Partido Revolucionario Institucional</c:v>
                </c:pt>
                <c:pt idx="7">
                  <c:v>* Partido Verde Ecologista de México</c:v>
                </c:pt>
              </c:strCache>
            </c:strRef>
          </c:cat>
          <c:val>
            <c:numRef>
              <c:f>Hoja1!$E$2:$E$9</c:f>
              <c:numCache>
                <c:formatCode>0.0</c:formatCode>
                <c:ptCount val="8"/>
                <c:pt idx="0">
                  <c:v>100</c:v>
                </c:pt>
                <c:pt idx="1">
                  <c:v>100</c:v>
                </c:pt>
                <c:pt idx="2">
                  <c:v>100</c:v>
                </c:pt>
                <c:pt idx="3">
                  <c:v>100</c:v>
                </c:pt>
                <c:pt idx="4">
                  <c:v>100</c:v>
                </c:pt>
                <c:pt idx="5">
                  <c:v>100</c:v>
                </c:pt>
                <c:pt idx="6">
                  <c:v>100</c:v>
                </c:pt>
                <c:pt idx="7">
                  <c:v>100</c:v>
                </c:pt>
              </c:numCache>
            </c:numRef>
          </c:val>
        </c:ser>
        <c:dLbls>
          <c:dLblPos val="ctr"/>
          <c:showLegendKey val="0"/>
          <c:showVal val="1"/>
          <c:showCatName val="0"/>
          <c:showSerName val="0"/>
          <c:showPercent val="0"/>
          <c:showBubbleSize val="0"/>
        </c:dLbls>
        <c:gapWidth val="95"/>
        <c:overlap val="100"/>
        <c:axId val="159246472"/>
        <c:axId val="159246864"/>
      </c:barChart>
      <c:catAx>
        <c:axId val="159246472"/>
        <c:scaling>
          <c:orientation val="maxMin"/>
        </c:scaling>
        <c:delete val="0"/>
        <c:axPos val="l"/>
        <c:numFmt formatCode="General" sourceLinked="1"/>
        <c:majorTickMark val="cross"/>
        <c:minorTickMark val="none"/>
        <c:tickLblPos val="nextTo"/>
        <c:crossAx val="159246864"/>
        <c:crosses val="autoZero"/>
        <c:auto val="1"/>
        <c:lblAlgn val="ctr"/>
        <c:lblOffset val="100"/>
        <c:noMultiLvlLbl val="0"/>
      </c:catAx>
      <c:valAx>
        <c:axId val="159246864"/>
        <c:scaling>
          <c:orientation val="minMax"/>
          <c:max val="400"/>
        </c:scaling>
        <c:delete val="1"/>
        <c:axPos val="t"/>
        <c:numFmt formatCode="0.0" sourceLinked="1"/>
        <c:majorTickMark val="out"/>
        <c:minorTickMark val="none"/>
        <c:tickLblPos val="nextTo"/>
        <c:crossAx val="159246472"/>
        <c:crosses val="autoZero"/>
        <c:crossBetween val="between"/>
        <c:majorUnit val="100"/>
      </c:valAx>
      <c:spPr>
        <a:noFill/>
        <a:ln w="25400">
          <a:noFill/>
        </a:ln>
        <a:scene3d>
          <a:camera prst="orthographicFront"/>
          <a:lightRig rig="threePt" dir="t"/>
        </a:scene3d>
        <a:sp3d>
          <a:bevelT/>
        </a:sp3d>
      </c:spPr>
    </c:plotArea>
    <c:legend>
      <c:legendPos val="t"/>
      <c:layout>
        <c:manualLayout>
          <c:xMode val="edge"/>
          <c:yMode val="edge"/>
          <c:x val="8.1380156281942936E-2"/>
          <c:y val="1.3806473822961872E-2"/>
          <c:w val="0.82323611970475663"/>
          <c:h val="4.7180272324542721E-2"/>
        </c:manualLayout>
      </c:layout>
      <c:overlay val="0"/>
    </c:legend>
    <c:plotVisOnly val="1"/>
    <c:dispBlanksAs val="gap"/>
    <c:showDLblsOverMax val="0"/>
  </c:chart>
  <c:txPr>
    <a:bodyPr/>
    <a:lstStyle/>
    <a:p>
      <a:pPr>
        <a:defRPr sz="1200" b="1">
          <a:latin typeface="Calibri" pitchFamily="34" charset="0"/>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41645535798994"/>
          <c:y val="2.9629422249596388E-2"/>
          <c:w val="0.50989207288715555"/>
          <c:h val="0.94074115550081006"/>
        </c:manualLayout>
      </c:layout>
      <c:barChart>
        <c:barDir val="bar"/>
        <c:grouping val="clustered"/>
        <c:varyColors val="0"/>
        <c:ser>
          <c:idx val="0"/>
          <c:order val="0"/>
          <c:tx>
            <c:strRef>
              <c:f>Hoja1!$B$1</c:f>
              <c:strCache>
                <c:ptCount val="1"/>
                <c:pt idx="0">
                  <c:v>Columna1</c:v>
                </c:pt>
              </c:strCache>
            </c:strRef>
          </c:tx>
          <c:spPr>
            <a:solidFill>
              <a:srgbClr val="009999"/>
            </a:solidFill>
            <a:ln>
              <a:noFill/>
            </a:ln>
            <a:effectLst>
              <a:outerShdw blurRad="50800" dist="38100" dir="5400000" algn="t" rotWithShape="0">
                <a:prstClr val="black">
                  <a:alpha val="40000"/>
                </a:prstClr>
              </a:outerShdw>
            </a:effectLst>
            <a:scene3d>
              <a:camera prst="orthographicFront"/>
              <a:lightRig rig="soft" dir="t"/>
            </a:scene3d>
            <a:sp3d>
              <a:bevelT/>
              <a:bevelB/>
            </a:sp3d>
          </c:spPr>
          <c:invertIfNegative val="0"/>
          <c:dPt>
            <c:idx val="1"/>
            <c:invertIfNegative val="0"/>
            <c:bubble3D val="0"/>
            <c:spPr>
              <a:solidFill>
                <a:srgbClr val="33CCCC"/>
              </a:solidFill>
              <a:ln>
                <a:noFill/>
              </a:ln>
              <a:effectLst>
                <a:outerShdw blurRad="50800" dist="38100" dir="5400000" algn="t" rotWithShape="0">
                  <a:prstClr val="black">
                    <a:alpha val="40000"/>
                  </a:prstClr>
                </a:outerShdw>
              </a:effectLst>
              <a:scene3d>
                <a:camera prst="orthographicFront"/>
                <a:lightRig rig="soft" dir="t"/>
              </a:scene3d>
              <a:sp3d>
                <a:bevelT/>
                <a:bevelB/>
              </a:sp3d>
            </c:spPr>
          </c:dPt>
          <c:dPt>
            <c:idx val="2"/>
            <c:invertIfNegative val="0"/>
            <c:bubble3D val="0"/>
            <c:spPr>
              <a:solidFill>
                <a:srgbClr val="00B050"/>
              </a:solidFill>
              <a:ln>
                <a:noFill/>
              </a:ln>
              <a:effectLst>
                <a:outerShdw blurRad="50800" dist="38100" dir="5400000" algn="t" rotWithShape="0">
                  <a:prstClr val="black">
                    <a:alpha val="40000"/>
                  </a:prstClr>
                </a:outerShdw>
              </a:effectLst>
              <a:scene3d>
                <a:camera prst="orthographicFront"/>
                <a:lightRig rig="soft" dir="t"/>
              </a:scene3d>
              <a:sp3d>
                <a:bevelT/>
                <a:bevelB/>
              </a:sp3d>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Hoja1!$A$2:$A$4</c:f>
              <c:strCache>
                <c:ptCount val="3"/>
                <c:pt idx="0">
                  <c:v>Índice Global del Cumplimiento de las Obligaciones de Transparencia</c:v>
                </c:pt>
                <c:pt idx="1">
                  <c:v>Criterios Sustantivos</c:v>
                </c:pt>
                <c:pt idx="2">
                  <c:v>Criterios Adjetivos</c:v>
                </c:pt>
              </c:strCache>
            </c:strRef>
          </c:cat>
          <c:val>
            <c:numRef>
              <c:f>Hoja1!$B$2:$B$4</c:f>
              <c:numCache>
                <c:formatCode>0.0</c:formatCode>
                <c:ptCount val="3"/>
                <c:pt idx="0">
                  <c:v>100</c:v>
                </c:pt>
                <c:pt idx="1">
                  <c:v>100</c:v>
                </c:pt>
                <c:pt idx="2">
                  <c:v>100</c:v>
                </c:pt>
              </c:numCache>
            </c:numRef>
          </c:val>
        </c:ser>
        <c:dLbls>
          <c:showLegendKey val="0"/>
          <c:showVal val="1"/>
          <c:showCatName val="0"/>
          <c:showSerName val="0"/>
          <c:showPercent val="0"/>
          <c:showBubbleSize val="0"/>
        </c:dLbls>
        <c:gapWidth val="150"/>
        <c:overlap val="-25"/>
        <c:axId val="119314240"/>
        <c:axId val="119316200"/>
      </c:barChart>
      <c:catAx>
        <c:axId val="119314240"/>
        <c:scaling>
          <c:orientation val="maxMin"/>
        </c:scaling>
        <c:delete val="0"/>
        <c:axPos val="l"/>
        <c:numFmt formatCode="General" sourceLinked="1"/>
        <c:majorTickMark val="cross"/>
        <c:minorTickMark val="none"/>
        <c:tickLblPos val="nextTo"/>
        <c:crossAx val="119316200"/>
        <c:crosses val="autoZero"/>
        <c:auto val="1"/>
        <c:lblAlgn val="ctr"/>
        <c:lblOffset val="100"/>
        <c:noMultiLvlLbl val="0"/>
      </c:catAx>
      <c:valAx>
        <c:axId val="119316200"/>
        <c:scaling>
          <c:orientation val="minMax"/>
          <c:max val="100"/>
          <c:min val="0"/>
        </c:scaling>
        <c:delete val="1"/>
        <c:axPos val="t"/>
        <c:numFmt formatCode="0.0" sourceLinked="1"/>
        <c:majorTickMark val="none"/>
        <c:minorTickMark val="none"/>
        <c:tickLblPos val="none"/>
        <c:crossAx val="119314240"/>
        <c:crosses val="autoZero"/>
        <c:crossBetween val="between"/>
      </c:valAx>
      <c:spPr>
        <a:scene3d>
          <a:camera prst="orthographicFront"/>
          <a:lightRig rig="threePt" dir="t"/>
        </a:scene3d>
        <a:sp3d>
          <a:bevelT/>
        </a:sp3d>
      </c:spPr>
    </c:plotArea>
    <c:plotVisOnly val="1"/>
    <c:dispBlanksAs val="gap"/>
    <c:showDLblsOverMax val="0"/>
  </c:chart>
  <c:txPr>
    <a:bodyPr/>
    <a:lstStyle/>
    <a:p>
      <a:pPr>
        <a:defRPr sz="1200" b="1">
          <a:latin typeface="Calibri"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17494310570823E-2"/>
          <c:y val="0.10666592009854715"/>
          <c:w val="0.96476501137886028"/>
          <c:h val="0.70004565551193465"/>
        </c:manualLayout>
      </c:layout>
      <c:barChart>
        <c:barDir val="col"/>
        <c:grouping val="clustered"/>
        <c:varyColors val="0"/>
        <c:ser>
          <c:idx val="0"/>
          <c:order val="0"/>
          <c:tx>
            <c:strRef>
              <c:f>Hoja1!$B$1</c:f>
              <c:strCache>
                <c:ptCount val="1"/>
                <c:pt idx="0">
                  <c:v>IGCOT</c:v>
                </c:pt>
              </c:strCache>
            </c:strRef>
          </c:tx>
          <c:spPr>
            <a:solidFill>
              <a:srgbClr val="38939B"/>
            </a:solidFill>
            <a:effectLst>
              <a:outerShdw blurRad="76200" dir="18900000" sy="23000" kx="-1200000" algn="bl" rotWithShape="0">
                <a:prstClr val="black">
                  <a:alpha val="20000"/>
                </a:prstClr>
              </a:outerShdw>
            </a:effectLst>
            <a:scene3d>
              <a:camera prst="orthographicFront"/>
              <a:lightRig rig="threePt" dir="t"/>
            </a:scene3d>
            <a:sp3d>
              <a:bevelT/>
            </a:sp3d>
          </c:spPr>
          <c:invertIfNegative val="0"/>
          <c:dPt>
            <c:idx val="0"/>
            <c:invertIfNegative val="0"/>
            <c:bubble3D val="0"/>
            <c:spPr>
              <a:solidFill>
                <a:srgbClr val="38939B"/>
              </a:solidFill>
              <a:ln>
                <a:solidFill>
                  <a:schemeClr val="accent1"/>
                </a:solidFill>
              </a:ln>
              <a:effectLst>
                <a:outerShdw blurRad="76200" dir="18900000" sy="23000" kx="-1200000" algn="bl" rotWithShape="0">
                  <a:prstClr val="black">
                    <a:alpha val="20000"/>
                  </a:prstClr>
                </a:outerShdw>
              </a:effectLst>
              <a:scene3d>
                <a:camera prst="orthographicFront"/>
                <a:lightRig rig="threePt" dir="t"/>
              </a:scene3d>
              <a:sp3d>
                <a:bevelT/>
              </a:sp3d>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Hoja1!$A$2:$A$8</c:f>
              <c:strCache>
                <c:ptCount val="7"/>
                <c:pt idx="0">
                  <c:v>* Nueva Alianza</c:v>
                </c:pt>
                <c:pt idx="1">
                  <c:v>* Partido de la Revolución Democrática</c:v>
                </c:pt>
                <c:pt idx="2">
                  <c:v>* Partido Verde Ecologista de México</c:v>
                </c:pt>
                <c:pt idx="3">
                  <c:v>Movimiento Ciudadano</c:v>
                </c:pt>
                <c:pt idx="4">
                  <c:v>Partido Acción Nacional</c:v>
                </c:pt>
                <c:pt idx="5">
                  <c:v>Partido del Trabajo</c:v>
                </c:pt>
                <c:pt idx="6">
                  <c:v>Partido Revolucionario Institucional</c:v>
                </c:pt>
              </c:strCache>
            </c:strRef>
          </c:cat>
          <c:val>
            <c:numRef>
              <c:f>Hoja1!$B$2:$B$8</c:f>
              <c:numCache>
                <c:formatCode>0.0</c:formatCode>
                <c:ptCount val="7"/>
                <c:pt idx="0">
                  <c:v>100</c:v>
                </c:pt>
                <c:pt idx="1">
                  <c:v>100</c:v>
                </c:pt>
                <c:pt idx="2">
                  <c:v>100</c:v>
                </c:pt>
                <c:pt idx="3">
                  <c:v>100</c:v>
                </c:pt>
                <c:pt idx="4">
                  <c:v>100</c:v>
                </c:pt>
                <c:pt idx="5">
                  <c:v>100</c:v>
                </c:pt>
                <c:pt idx="6">
                  <c:v>100</c:v>
                </c:pt>
              </c:numCache>
            </c:numRef>
          </c:val>
        </c:ser>
        <c:dLbls>
          <c:showLegendKey val="0"/>
          <c:showVal val="1"/>
          <c:showCatName val="0"/>
          <c:showSerName val="0"/>
          <c:showPercent val="0"/>
          <c:showBubbleSize val="0"/>
        </c:dLbls>
        <c:gapWidth val="150"/>
        <c:axId val="159014304"/>
        <c:axId val="159014696"/>
      </c:barChart>
      <c:catAx>
        <c:axId val="159014304"/>
        <c:scaling>
          <c:orientation val="minMax"/>
        </c:scaling>
        <c:delete val="0"/>
        <c:axPos val="b"/>
        <c:numFmt formatCode="General" sourceLinked="1"/>
        <c:majorTickMark val="cross"/>
        <c:minorTickMark val="none"/>
        <c:tickLblPos val="nextTo"/>
        <c:spPr>
          <a:effectLst/>
        </c:spPr>
        <c:crossAx val="159014696"/>
        <c:crosses val="autoZero"/>
        <c:auto val="1"/>
        <c:lblAlgn val="ctr"/>
        <c:lblOffset val="100"/>
        <c:noMultiLvlLbl val="0"/>
      </c:catAx>
      <c:valAx>
        <c:axId val="159014696"/>
        <c:scaling>
          <c:orientation val="minMax"/>
          <c:max val="100"/>
          <c:min val="0"/>
        </c:scaling>
        <c:delete val="1"/>
        <c:axPos val="l"/>
        <c:majorGridlines>
          <c:spPr>
            <a:ln w="38100">
              <a:solidFill>
                <a:srgbClr val="33CCCC"/>
              </a:solidFill>
            </a:ln>
            <a:effectLst>
              <a:outerShdw blurRad="63500" sx="102000" sy="102000" algn="ctr" rotWithShape="0">
                <a:prstClr val="black">
                  <a:alpha val="40000"/>
                </a:prstClr>
              </a:outerShdw>
            </a:effectLst>
          </c:spPr>
        </c:majorGridlines>
        <c:numFmt formatCode="0.0" sourceLinked="1"/>
        <c:majorTickMark val="none"/>
        <c:minorTickMark val="none"/>
        <c:tickLblPos val="none"/>
        <c:crossAx val="159014304"/>
        <c:crosses val="autoZero"/>
        <c:crossBetween val="between"/>
        <c:majorUnit val="100"/>
      </c:valAx>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17494310570823E-2"/>
          <c:y val="9.0255778544924545E-2"/>
          <c:w val="0.96476501137886028"/>
          <c:h val="0.7290046021617469"/>
        </c:manualLayout>
      </c:layout>
      <c:barChart>
        <c:barDir val="col"/>
        <c:grouping val="clustered"/>
        <c:varyColors val="0"/>
        <c:ser>
          <c:idx val="0"/>
          <c:order val="0"/>
          <c:tx>
            <c:strRef>
              <c:f>Hoja1!$B$1</c:f>
              <c:strCache>
                <c:ptCount val="1"/>
                <c:pt idx="0">
                  <c:v>Criterios Sustantivos</c:v>
                </c:pt>
              </c:strCache>
            </c:strRef>
          </c:tx>
          <c:spPr>
            <a:solidFill>
              <a:srgbClr val="33CCCC"/>
            </a:solidFill>
            <a:ln>
              <a:noFill/>
            </a:ln>
            <a:effectLst>
              <a:outerShdw blurRad="76200" dir="18900000" sy="23000" kx="-1200000" algn="bl" rotWithShape="0">
                <a:prstClr val="black">
                  <a:alpha val="20000"/>
                </a:prstClr>
              </a:outerShdw>
            </a:effectLst>
            <a:scene3d>
              <a:camera prst="orthographicFront"/>
              <a:lightRig rig="sof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Hoja1!$A$2:$A$8</c:f>
              <c:strCache>
                <c:ptCount val="7"/>
                <c:pt idx="0">
                  <c:v>* Nueva Alianza</c:v>
                </c:pt>
                <c:pt idx="1">
                  <c:v>* Partido de la Revolución Democrática</c:v>
                </c:pt>
                <c:pt idx="2">
                  <c:v>* Partido Verde Ecologista de México</c:v>
                </c:pt>
                <c:pt idx="3">
                  <c:v>Movimiento Ciudadano</c:v>
                </c:pt>
                <c:pt idx="4">
                  <c:v>Partido Acción Nacional</c:v>
                </c:pt>
                <c:pt idx="5">
                  <c:v>Partido del Trabajo</c:v>
                </c:pt>
                <c:pt idx="6">
                  <c:v>Partido Revolucionario Institucional</c:v>
                </c:pt>
              </c:strCache>
            </c:strRef>
          </c:cat>
          <c:val>
            <c:numRef>
              <c:f>Hoja1!$B$2:$B$8</c:f>
              <c:numCache>
                <c:formatCode>0.0</c:formatCode>
                <c:ptCount val="7"/>
                <c:pt idx="0">
                  <c:v>100</c:v>
                </c:pt>
                <c:pt idx="1">
                  <c:v>100</c:v>
                </c:pt>
                <c:pt idx="2">
                  <c:v>100</c:v>
                </c:pt>
                <c:pt idx="3">
                  <c:v>100</c:v>
                </c:pt>
                <c:pt idx="4">
                  <c:v>100</c:v>
                </c:pt>
                <c:pt idx="5">
                  <c:v>100</c:v>
                </c:pt>
                <c:pt idx="6">
                  <c:v>100</c:v>
                </c:pt>
              </c:numCache>
            </c:numRef>
          </c:val>
        </c:ser>
        <c:dLbls>
          <c:showLegendKey val="0"/>
          <c:showVal val="1"/>
          <c:showCatName val="0"/>
          <c:showSerName val="0"/>
          <c:showPercent val="0"/>
          <c:showBubbleSize val="0"/>
        </c:dLbls>
        <c:gapWidth val="150"/>
        <c:axId val="159015088"/>
        <c:axId val="159015480"/>
      </c:barChart>
      <c:catAx>
        <c:axId val="159015088"/>
        <c:scaling>
          <c:orientation val="minMax"/>
        </c:scaling>
        <c:delete val="0"/>
        <c:axPos val="b"/>
        <c:numFmt formatCode="General" sourceLinked="1"/>
        <c:majorTickMark val="cross"/>
        <c:minorTickMark val="none"/>
        <c:tickLblPos val="nextTo"/>
        <c:spPr>
          <a:effectLst/>
        </c:spPr>
        <c:crossAx val="159015480"/>
        <c:crosses val="autoZero"/>
        <c:auto val="1"/>
        <c:lblAlgn val="ctr"/>
        <c:lblOffset val="100"/>
        <c:noMultiLvlLbl val="0"/>
      </c:catAx>
      <c:valAx>
        <c:axId val="159015480"/>
        <c:scaling>
          <c:orientation val="minMax"/>
          <c:max val="100"/>
          <c:min val="0"/>
        </c:scaling>
        <c:delete val="1"/>
        <c:axPos val="l"/>
        <c:majorGridlines>
          <c:spPr>
            <a:ln w="38100">
              <a:solidFill>
                <a:srgbClr val="33CCCC"/>
              </a:solidFill>
            </a:ln>
            <a:effectLst>
              <a:outerShdw blurRad="63500" sx="102000" sy="102000" algn="ctr" rotWithShape="0">
                <a:prstClr val="black">
                  <a:alpha val="40000"/>
                </a:prstClr>
              </a:outerShdw>
            </a:effectLst>
          </c:spPr>
        </c:majorGridlines>
        <c:numFmt formatCode="0.0" sourceLinked="1"/>
        <c:majorTickMark val="none"/>
        <c:minorTickMark val="none"/>
        <c:tickLblPos val="none"/>
        <c:crossAx val="159015088"/>
        <c:crosses val="autoZero"/>
        <c:crossBetween val="between"/>
        <c:majorUnit val="100"/>
      </c:valAx>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17494310570823E-2"/>
          <c:y val="9.0255778544924545E-2"/>
          <c:w val="0.96476501137886028"/>
          <c:h val="0.7290046021617469"/>
        </c:manualLayout>
      </c:layout>
      <c:barChart>
        <c:barDir val="col"/>
        <c:grouping val="clustered"/>
        <c:varyColors val="0"/>
        <c:ser>
          <c:idx val="0"/>
          <c:order val="0"/>
          <c:tx>
            <c:strRef>
              <c:f>Hoja1!$B$1</c:f>
              <c:strCache>
                <c:ptCount val="1"/>
                <c:pt idx="0">
                  <c:v>Criterios Adjetivos</c:v>
                </c:pt>
              </c:strCache>
            </c:strRef>
          </c:tx>
          <c:spPr>
            <a:solidFill>
              <a:srgbClr val="00B050"/>
            </a:solidFill>
            <a:ln>
              <a:noFill/>
            </a:ln>
            <a:effectLst>
              <a:outerShdw blurRad="76200" dir="18900000" sy="23000" kx="-1200000" algn="bl" rotWithShape="0">
                <a:prstClr val="black">
                  <a:alpha val="20000"/>
                </a:prstClr>
              </a:outerShdw>
            </a:effectLst>
            <a:scene3d>
              <a:camera prst="orthographicFront"/>
              <a:lightRig rig="soft" dir="t"/>
            </a:scene3d>
            <a:sp3d>
              <a:bevelT/>
            </a:sp3d>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Hoja1!$A$2:$A$8</c:f>
              <c:strCache>
                <c:ptCount val="7"/>
                <c:pt idx="0">
                  <c:v>* Nueva Alianza</c:v>
                </c:pt>
                <c:pt idx="1">
                  <c:v>* Partido de la Revolución Democrática</c:v>
                </c:pt>
                <c:pt idx="2">
                  <c:v>* Partido Verde Ecologista de México</c:v>
                </c:pt>
                <c:pt idx="3">
                  <c:v>Movimiento Ciudadano</c:v>
                </c:pt>
                <c:pt idx="4">
                  <c:v>Partido Acción Nacional</c:v>
                </c:pt>
                <c:pt idx="5">
                  <c:v>Partido del Trabajo</c:v>
                </c:pt>
                <c:pt idx="6">
                  <c:v>Partido Revolucionario Institucional</c:v>
                </c:pt>
              </c:strCache>
            </c:strRef>
          </c:cat>
          <c:val>
            <c:numRef>
              <c:f>Hoja1!$B$2:$B$8</c:f>
              <c:numCache>
                <c:formatCode>0.0</c:formatCode>
                <c:ptCount val="7"/>
                <c:pt idx="0">
                  <c:v>100</c:v>
                </c:pt>
                <c:pt idx="1">
                  <c:v>100</c:v>
                </c:pt>
                <c:pt idx="2">
                  <c:v>100</c:v>
                </c:pt>
                <c:pt idx="3">
                  <c:v>100</c:v>
                </c:pt>
                <c:pt idx="4">
                  <c:v>100</c:v>
                </c:pt>
                <c:pt idx="5">
                  <c:v>100</c:v>
                </c:pt>
                <c:pt idx="6">
                  <c:v>100</c:v>
                </c:pt>
              </c:numCache>
            </c:numRef>
          </c:val>
        </c:ser>
        <c:dLbls>
          <c:showLegendKey val="0"/>
          <c:showVal val="1"/>
          <c:showCatName val="0"/>
          <c:showSerName val="0"/>
          <c:showPercent val="0"/>
          <c:showBubbleSize val="0"/>
        </c:dLbls>
        <c:gapWidth val="150"/>
        <c:axId val="159016264"/>
        <c:axId val="159016656"/>
      </c:barChart>
      <c:catAx>
        <c:axId val="159016264"/>
        <c:scaling>
          <c:orientation val="minMax"/>
        </c:scaling>
        <c:delete val="0"/>
        <c:axPos val="b"/>
        <c:numFmt formatCode="General" sourceLinked="1"/>
        <c:majorTickMark val="cross"/>
        <c:minorTickMark val="none"/>
        <c:tickLblPos val="nextTo"/>
        <c:spPr>
          <a:effectLst/>
        </c:spPr>
        <c:crossAx val="159016656"/>
        <c:crosses val="autoZero"/>
        <c:auto val="1"/>
        <c:lblAlgn val="ctr"/>
        <c:lblOffset val="100"/>
        <c:noMultiLvlLbl val="0"/>
      </c:catAx>
      <c:valAx>
        <c:axId val="159016656"/>
        <c:scaling>
          <c:orientation val="minMax"/>
          <c:max val="100"/>
          <c:min val="0"/>
        </c:scaling>
        <c:delete val="1"/>
        <c:axPos val="l"/>
        <c:majorGridlines>
          <c:spPr>
            <a:ln w="38100">
              <a:solidFill>
                <a:srgbClr val="33CCCC"/>
              </a:solidFill>
            </a:ln>
            <a:effectLst>
              <a:outerShdw blurRad="63500" sx="102000" sy="102000" algn="ctr" rotWithShape="0">
                <a:prstClr val="black">
                  <a:alpha val="40000"/>
                </a:prstClr>
              </a:outerShdw>
            </a:effectLst>
          </c:spPr>
        </c:majorGridlines>
        <c:numFmt formatCode="0.0" sourceLinked="1"/>
        <c:majorTickMark val="none"/>
        <c:minorTickMark val="none"/>
        <c:tickLblPos val="none"/>
        <c:crossAx val="159016264"/>
        <c:crosses val="autoZero"/>
        <c:crossBetween val="between"/>
        <c:majorUnit val="100"/>
      </c:valAx>
    </c:plotArea>
    <c:plotVisOnly val="1"/>
    <c:dispBlanksAs val="zero"/>
    <c:showDLblsOverMax val="0"/>
  </c:chart>
  <c:txPr>
    <a:bodyPr/>
    <a:lstStyle/>
    <a:p>
      <a:pPr>
        <a:defRPr sz="1200" b="1">
          <a:latin typeface="Calibri" pitchFamily="34" charset="0"/>
        </a:defRPr>
      </a:pPr>
      <a:endParaRPr lang="es-MX"/>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3898102" y="0"/>
            <a:ext cx="2982119" cy="464820"/>
          </a:xfrm>
          <a:prstGeom prst="rect">
            <a:avLst/>
          </a:prstGeom>
        </p:spPr>
        <p:txBody>
          <a:bodyPr vert="horz" lIns="91440" tIns="45720" rIns="91440" bIns="45720" rtlCol="0"/>
          <a:lstStyle>
            <a:lvl1pPr algn="r">
              <a:defRPr sz="1200"/>
            </a:lvl1pPr>
          </a:lstStyle>
          <a:p>
            <a:fld id="{18D792FF-21C6-40CD-BCA1-1CFA109D5AA6}" type="datetimeFigureOut">
              <a:rPr lang="es-MX" smtClean="0"/>
              <a:pPr/>
              <a:t>20/11/2014</a:t>
            </a:fld>
            <a:endParaRPr lang="es-MX" dirty="0"/>
          </a:p>
        </p:txBody>
      </p:sp>
      <p:sp>
        <p:nvSpPr>
          <p:cNvPr id="4" name="3 Marcador de pie de página"/>
          <p:cNvSpPr>
            <a:spLocks noGrp="1"/>
          </p:cNvSpPr>
          <p:nvPr>
            <p:ph type="ftr" sz="quarter" idx="2"/>
          </p:nvPr>
        </p:nvSpPr>
        <p:spPr>
          <a:xfrm>
            <a:off x="0" y="8829967"/>
            <a:ext cx="2982119" cy="46482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3898102" y="8829967"/>
            <a:ext cx="2982119" cy="464820"/>
          </a:xfrm>
          <a:prstGeom prst="rect">
            <a:avLst/>
          </a:prstGeom>
        </p:spPr>
        <p:txBody>
          <a:bodyPr vert="horz" lIns="91440" tIns="45720" rIns="91440" bIns="45720" rtlCol="0" anchor="b"/>
          <a:lstStyle>
            <a:lvl1pPr algn="r">
              <a:defRPr sz="1200"/>
            </a:lvl1pPr>
          </a:lstStyle>
          <a:p>
            <a:fld id="{3A694443-C83B-4F34-B178-C8D1915BD2E2}" type="slidenum">
              <a:rPr lang="es-MX" smtClean="0"/>
              <a:pPr/>
              <a:t>‹Nº›</a:t>
            </a:fld>
            <a:endParaRPr lang="es-MX" dirty="0"/>
          </a:p>
        </p:txBody>
      </p:sp>
    </p:spTree>
    <p:extLst>
      <p:ext uri="{BB962C8B-B14F-4D97-AF65-F5344CB8AC3E}">
        <p14:creationId xmlns:p14="http://schemas.microsoft.com/office/powerpoint/2010/main" val="114853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119"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898102" y="0"/>
            <a:ext cx="2982119" cy="46482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20/11/2014</a:t>
            </a:fld>
            <a:endParaRPr lang="es-MX" dirty="0"/>
          </a:p>
        </p:txBody>
      </p:sp>
      <p:sp>
        <p:nvSpPr>
          <p:cNvPr id="4" name="3 Marcador de imagen de diapositiva"/>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688182" y="4415790"/>
            <a:ext cx="5505450" cy="418338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829967"/>
            <a:ext cx="2982119"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98102" y="8829967"/>
            <a:ext cx="2982119" cy="46482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extLst>
      <p:ext uri="{BB962C8B-B14F-4D97-AF65-F5344CB8AC3E}">
        <p14:creationId xmlns:p14="http://schemas.microsoft.com/office/powerpoint/2010/main" val="16244714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smtClean="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extLst>
      <p:ext uri="{BB962C8B-B14F-4D97-AF65-F5344CB8AC3E}">
        <p14:creationId xmlns:p14="http://schemas.microsoft.com/office/powerpoint/2010/main" val="1875645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extLst>
      <p:ext uri="{BB962C8B-B14F-4D97-AF65-F5344CB8AC3E}">
        <p14:creationId xmlns:p14="http://schemas.microsoft.com/office/powerpoint/2010/main" val="948601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s-MX" sz="1400" b="1"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extLst>
      <p:ext uri="{BB962C8B-B14F-4D97-AF65-F5344CB8AC3E}">
        <p14:creationId xmlns:p14="http://schemas.microsoft.com/office/powerpoint/2010/main" val="3381238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extLst>
      <p:ext uri="{BB962C8B-B14F-4D97-AF65-F5344CB8AC3E}">
        <p14:creationId xmlns:p14="http://schemas.microsoft.com/office/powerpoint/2010/main" val="3130883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extLst>
      <p:ext uri="{BB962C8B-B14F-4D97-AF65-F5344CB8AC3E}">
        <p14:creationId xmlns:p14="http://schemas.microsoft.com/office/powerpoint/2010/main" val="1405775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16</a:t>
            </a:fld>
            <a:endParaRPr lang="es-MX" dirty="0"/>
          </a:p>
        </p:txBody>
      </p:sp>
    </p:spTree>
    <p:extLst>
      <p:ext uri="{BB962C8B-B14F-4D97-AF65-F5344CB8AC3E}">
        <p14:creationId xmlns:p14="http://schemas.microsoft.com/office/powerpoint/2010/main" val="2207883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17</a:t>
            </a:fld>
            <a:endParaRPr lang="es-MX" dirty="0"/>
          </a:p>
        </p:txBody>
      </p:sp>
    </p:spTree>
    <p:extLst>
      <p:ext uri="{BB962C8B-B14F-4D97-AF65-F5344CB8AC3E}">
        <p14:creationId xmlns:p14="http://schemas.microsoft.com/office/powerpoint/2010/main" val="3093019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extLst>
      <p:ext uri="{BB962C8B-B14F-4D97-AF65-F5344CB8AC3E}">
        <p14:creationId xmlns:p14="http://schemas.microsoft.com/office/powerpoint/2010/main" val="3679546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endParaRPr lang="es-MX" sz="1400" b="1"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19</a:t>
            </a:fld>
            <a:endParaRPr lang="es-MX" dirty="0"/>
          </a:p>
        </p:txBody>
      </p:sp>
    </p:spTree>
    <p:extLst>
      <p:ext uri="{BB962C8B-B14F-4D97-AF65-F5344CB8AC3E}">
        <p14:creationId xmlns:p14="http://schemas.microsoft.com/office/powerpoint/2010/main" val="23867356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14" name="Imagen 13"/>
          <p:cNvPicPr>
            <a:picLocks noChangeAspect="1"/>
          </p:cNvPicPr>
          <p:nvPr userDrawn="1"/>
        </p:nvPicPr>
        <p:blipFill rotWithShape="1">
          <a:blip r:embed="rId2"/>
          <a:srcRect t="22797" b="4174"/>
          <a:stretch/>
        </p:blipFill>
        <p:spPr>
          <a:xfrm>
            <a:off x="-28438" y="-27384"/>
            <a:ext cx="9161552" cy="6890996"/>
          </a:xfrm>
          <a:prstGeom prst="rect">
            <a:avLst/>
          </a:prstGeom>
        </p:spPr>
      </p:pic>
      <p:pic>
        <p:nvPicPr>
          <p:cNvPr id="16" name="Imagen 15" descr="C:\Users\Guillermo.Gomez\AppData\Local\Microsoft\Windows\Temporary Internet Files\Content.IE5\P5XGQNR9\MC900441705[1].png"/>
          <p:cNvPicPr/>
          <p:nvPr userDrawn="1"/>
        </p:nvPicPr>
        <p:blipFill>
          <a:blip r:embed="rId3" cstate="print"/>
          <a:srcRect/>
          <a:stretch>
            <a:fillRect/>
          </a:stretch>
        </p:blipFill>
        <p:spPr bwMode="auto">
          <a:xfrm rot="20005106">
            <a:off x="351931" y="5774220"/>
            <a:ext cx="497840" cy="504825"/>
          </a:xfrm>
          <a:prstGeom prst="rect">
            <a:avLst/>
          </a:prstGeom>
          <a:noFill/>
        </p:spPr>
      </p:pic>
      <p:sp>
        <p:nvSpPr>
          <p:cNvPr id="18" name="CuadroTexto 17"/>
          <p:cNvSpPr txBox="1"/>
          <p:nvPr userDrawn="1"/>
        </p:nvSpPr>
        <p:spPr>
          <a:xfrm>
            <a:off x="168626" y="6259378"/>
            <a:ext cx="864096" cy="553998"/>
          </a:xfrm>
          <a:prstGeom prst="rect">
            <a:avLst/>
          </a:prstGeom>
          <a:noFill/>
        </p:spPr>
        <p:txBody>
          <a:bodyPr wrap="square" rtlCol="0">
            <a:spAutoFit/>
          </a:bodyPr>
          <a:lstStyle/>
          <a:p>
            <a:pPr algn="ctr"/>
            <a:r>
              <a:rPr lang="es-MX" sz="1000" b="1" dirty="0">
                <a:solidFill>
                  <a:schemeClr val="bg1"/>
                </a:solidFill>
                <a:latin typeface="Calibri" panose="020F0502020204030204" pitchFamily="34" charset="0"/>
              </a:rPr>
              <a:t>Dirección de Evaluación y Estudios</a:t>
            </a:r>
          </a:p>
        </p:txBody>
      </p:sp>
      <p:pic>
        <p:nvPicPr>
          <p:cNvPr id="19" name="Imagen 18"/>
          <p:cNvPicPr>
            <a:picLocks noChangeAspect="1"/>
          </p:cNvPicPr>
          <p:nvPr userDrawn="1"/>
        </p:nvPicPr>
        <p:blipFill rotWithShape="1">
          <a:blip r:embed="rId4" cstate="print">
            <a:extLst>
              <a:ext uri="{28A0092B-C50C-407E-A947-70E740481C1C}">
                <a14:useLocalDpi xmlns:a14="http://schemas.microsoft.com/office/drawing/2010/main" val="0"/>
              </a:ext>
            </a:extLst>
          </a:blip>
          <a:srcRect l="10928" r="7115" b="12154"/>
          <a:stretch/>
        </p:blipFill>
        <p:spPr>
          <a:xfrm>
            <a:off x="129276" y="260648"/>
            <a:ext cx="972108" cy="12961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a:xfrm>
            <a:off x="8731034" y="6453336"/>
            <a:ext cx="366712" cy="365125"/>
          </a:xfrm>
        </p:spPr>
        <p:txBody>
          <a:bodyPr/>
          <a:lstStyle>
            <a:lvl1pPr>
              <a:defRPr sz="800" b="1">
                <a:solidFill>
                  <a:srgbClr val="008080"/>
                </a:solidFill>
                <a:effectLst/>
                <a:latin typeface="Calibri" panose="020F0502020204030204" pitchFamily="34" charset="0"/>
              </a:defRPr>
            </a:lvl1pPr>
          </a:lstStyle>
          <a:p>
            <a:pPr>
              <a:defRPr/>
            </a:pPr>
            <a:fld id="{BD43386B-512A-4F48-AC60-1F2A615D5642}" type="slidenum">
              <a:rPr lang="es-MX" smtClean="0"/>
              <a:pPr>
                <a:defRPr/>
              </a:pPr>
              <a:t>‹Nº›</a:t>
            </a:fld>
            <a:endParaRPr lang="es-MX" dirty="0"/>
          </a:p>
        </p:txBody>
      </p:sp>
      <p:pic>
        <p:nvPicPr>
          <p:cNvPr id="7" name="Picture 2" descr="C:\Users\JOSE~1.CAN\AppData\Local\Temp\notesFFF692\LOGOTIPO_InfoDF.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848" t="1316" r="-1" b="1316"/>
          <a:stretch/>
        </p:blipFill>
        <p:spPr bwMode="auto">
          <a:xfrm>
            <a:off x="8398608" y="152355"/>
            <a:ext cx="622006" cy="736728"/>
          </a:xfrm>
          <a:prstGeom prst="rect">
            <a:avLst/>
          </a:prstGeom>
          <a:noFill/>
          <a:extLst>
            <a:ext uri="{909E8E84-426E-40DD-AFC4-6F175D3DCCD1}">
              <a14:hiddenFill xmlns:a14="http://schemas.microsoft.com/office/drawing/2010/main">
                <a:solidFill>
                  <a:srgbClr val="FFFFFF"/>
                </a:solidFill>
              </a14:hiddenFill>
            </a:ext>
          </a:extLst>
        </p:spPr>
      </p:pic>
      <p:sp>
        <p:nvSpPr>
          <p:cNvPr id="8" name="6 Rectángulo redondeado"/>
          <p:cNvSpPr/>
          <p:nvPr userDrawn="1"/>
        </p:nvSpPr>
        <p:spPr>
          <a:xfrm>
            <a:off x="62473" y="62122"/>
            <a:ext cx="9001156" cy="900000"/>
          </a:xfrm>
          <a:prstGeom prst="roundRect">
            <a:avLst/>
          </a:prstGeom>
          <a:solidFill>
            <a:srgbClr val="33CCCC">
              <a:alpha val="30000"/>
            </a:srgbClr>
          </a:solidFill>
          <a:ln>
            <a:noFill/>
          </a:ln>
          <a:effectLst>
            <a:outerShdw blurRad="50800" dist="38100" dir="2700000" algn="tl" rotWithShape="0">
              <a:prstClr val="black">
                <a:alpha val="40000"/>
              </a:prstClr>
            </a:outerShdw>
          </a:effectLst>
          <a:scene3d>
            <a:camera prst="orthographicFront"/>
            <a:lightRig rig="sof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16" r:id="rId3"/>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Imagen 10"/>
          <p:cNvPicPr>
            <a:picLocks noChangeAspect="1"/>
          </p:cNvPicPr>
          <p:nvPr userDrawn="1"/>
        </p:nvPicPr>
        <p:blipFill rotWithShape="1">
          <a:blip r:embed="rId13"/>
          <a:srcRect t="8801" b="17454"/>
          <a:stretch/>
        </p:blipFill>
        <p:spPr>
          <a:xfrm>
            <a:off x="-28438" y="-72572"/>
            <a:ext cx="9161552" cy="6958518"/>
          </a:xfrm>
          <a:prstGeom prst="rect">
            <a:avLst/>
          </a:prstGeom>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7 Rectángulo"/>
          <p:cNvSpPr/>
          <p:nvPr/>
        </p:nvSpPr>
        <p:spPr>
          <a:xfrm>
            <a:off x="2051720" y="559566"/>
            <a:ext cx="6183086" cy="3539430"/>
          </a:xfrm>
          <a:prstGeom prst="rect">
            <a:avLst/>
          </a:prstGeom>
        </p:spPr>
        <p:txBody>
          <a:bodyPr wrap="square">
            <a:spAutoFit/>
          </a:bodyPr>
          <a:lstStyle/>
          <a:p>
            <a:pPr algn="ctr"/>
            <a:r>
              <a:rPr lang="es-MX" sz="3200" b="1" dirty="0" smtClean="0">
                <a:solidFill>
                  <a:schemeClr val="accent4"/>
                </a:solidFill>
                <a:latin typeface="Calibri" pitchFamily="34" charset="0"/>
              </a:rPr>
              <a:t>Resultados de la Tercera Evaluación-</a:t>
            </a:r>
            <a:r>
              <a:rPr lang="es-MX" sz="3200" b="1" dirty="0" err="1" smtClean="0">
                <a:solidFill>
                  <a:schemeClr val="accent4"/>
                </a:solidFill>
                <a:latin typeface="Calibri" pitchFamily="34" charset="0"/>
              </a:rPr>
              <a:t>Solventación</a:t>
            </a:r>
            <a:r>
              <a:rPr lang="es-MX" sz="3200" b="1" dirty="0" smtClean="0">
                <a:solidFill>
                  <a:schemeClr val="accent4"/>
                </a:solidFill>
                <a:latin typeface="Calibri" pitchFamily="34" charset="0"/>
              </a:rPr>
              <a:t> a </a:t>
            </a:r>
            <a:r>
              <a:rPr lang="es-MX" sz="3200" b="1" dirty="0">
                <a:solidFill>
                  <a:schemeClr val="accent4"/>
                </a:solidFill>
                <a:latin typeface="Calibri" pitchFamily="34" charset="0"/>
              </a:rPr>
              <a:t>los portales de Internet </a:t>
            </a:r>
            <a:r>
              <a:rPr lang="es-MX" sz="3200" b="1" dirty="0" smtClean="0">
                <a:solidFill>
                  <a:schemeClr val="accent4"/>
                </a:solidFill>
                <a:latin typeface="Calibri" pitchFamily="34" charset="0"/>
              </a:rPr>
              <a:t>de los Entes Obligados, </a:t>
            </a:r>
            <a:r>
              <a:rPr lang="es-MX" sz="3200" b="1" dirty="0" smtClean="0">
                <a:solidFill>
                  <a:schemeClr val="accent4"/>
                </a:solidFill>
                <a:latin typeface="Calibri" pitchFamily="34" charset="0"/>
              </a:rPr>
              <a:t>2014</a:t>
            </a:r>
          </a:p>
          <a:p>
            <a:pPr algn="ctr"/>
            <a:endParaRPr lang="es-MX" sz="3200" b="1" dirty="0">
              <a:solidFill>
                <a:schemeClr val="accent4"/>
              </a:solidFill>
              <a:latin typeface="Calibri" pitchFamily="34" charset="0"/>
            </a:endParaRPr>
          </a:p>
          <a:p>
            <a:pPr algn="ctr"/>
            <a:r>
              <a:rPr lang="es-MX" sz="3200" b="1" dirty="0" smtClean="0">
                <a:solidFill>
                  <a:schemeClr val="accent4"/>
                </a:solidFill>
                <a:latin typeface="Calibri" pitchFamily="34" charset="0"/>
              </a:rPr>
              <a:t>Partidos Políticos en el</a:t>
            </a:r>
          </a:p>
          <a:p>
            <a:pPr algn="ctr"/>
            <a:r>
              <a:rPr lang="es-MX" sz="3200" b="1" dirty="0" smtClean="0">
                <a:solidFill>
                  <a:schemeClr val="accent4"/>
                </a:solidFill>
                <a:latin typeface="Calibri" pitchFamily="34" charset="0"/>
              </a:rPr>
              <a:t>Distrito Federal</a:t>
            </a:r>
            <a:endParaRPr lang="es-ES" sz="3200" dirty="0">
              <a:solidFill>
                <a:schemeClr val="accent4"/>
              </a:solidFill>
              <a:latin typeface="Calibri" pitchFamily="34" charset="0"/>
            </a:endParaRPr>
          </a:p>
        </p:txBody>
      </p:sp>
      <p:sp>
        <p:nvSpPr>
          <p:cNvPr id="6" name="24 CuadroTexto"/>
          <p:cNvSpPr txBox="1"/>
          <p:nvPr/>
        </p:nvSpPr>
        <p:spPr>
          <a:xfrm>
            <a:off x="8090790" y="6290156"/>
            <a:ext cx="995942" cy="523220"/>
          </a:xfrm>
          <a:prstGeom prst="rect">
            <a:avLst/>
          </a:prstGeom>
          <a:noFill/>
        </p:spPr>
        <p:txBody>
          <a:bodyPr wrap="square" rtlCol="0">
            <a:spAutoFit/>
          </a:bodyPr>
          <a:lstStyle/>
          <a:p>
            <a:pPr algn="ctr"/>
            <a:r>
              <a:rPr lang="es-MX" sz="1400" b="1" cap="small" dirty="0" smtClean="0">
                <a:solidFill>
                  <a:schemeClr val="accent4"/>
                </a:solidFill>
                <a:latin typeface="Calibri" pitchFamily="34" charset="0"/>
                <a:cs typeface="Arial" pitchFamily="34" charset="0"/>
              </a:rPr>
              <a:t>Noviembre</a:t>
            </a:r>
          </a:p>
          <a:p>
            <a:pPr algn="ctr"/>
            <a:r>
              <a:rPr lang="es-MX" sz="1400" b="1" cap="small" dirty="0" smtClean="0">
                <a:solidFill>
                  <a:schemeClr val="accent4"/>
                </a:solidFill>
                <a:latin typeface="Calibri" pitchFamily="34" charset="0"/>
                <a:cs typeface="Arial" pitchFamily="34" charset="0"/>
              </a:rPr>
              <a:t>2014</a:t>
            </a:r>
            <a:endParaRPr lang="es-MX" sz="1400" b="1" cap="small" dirty="0">
              <a:solidFill>
                <a:schemeClr val="accent4"/>
              </a:solidFill>
              <a:latin typeface="Calibri" pitchFamily="34" charset="0"/>
              <a:cs typeface="Arial" pitchFamily="34" charset="0"/>
            </a:endParaRPr>
          </a:p>
        </p:txBody>
      </p:sp>
    </p:spTree>
    <p:extLst>
      <p:ext uri="{BB962C8B-B14F-4D97-AF65-F5344CB8AC3E}">
        <p14:creationId xmlns:p14="http://schemas.microsoft.com/office/powerpoint/2010/main" val="239306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10</a:t>
            </a:fld>
            <a:endParaRPr lang="es-MX" b="1" dirty="0">
              <a:latin typeface="Calibri" pitchFamily="34" charset="0"/>
            </a:endParaRPr>
          </a:p>
        </p:txBody>
      </p:sp>
      <p:sp>
        <p:nvSpPr>
          <p:cNvPr id="24" name="23 CuadroTexto"/>
          <p:cNvSpPr txBox="1"/>
          <p:nvPr/>
        </p:nvSpPr>
        <p:spPr>
          <a:xfrm>
            <a:off x="76168" y="85702"/>
            <a:ext cx="8455447" cy="864000"/>
          </a:xfrm>
          <a:prstGeom prst="rect">
            <a:avLst/>
          </a:prstGeom>
          <a:noFill/>
        </p:spPr>
        <p:txBody>
          <a:bodyPr wrap="square" rtlCol="0" anchor="ctr">
            <a:noAutofit/>
          </a:bodyPr>
          <a:lstStyle/>
          <a:p>
            <a:r>
              <a:rPr lang="es-MX" b="1" dirty="0" smtClean="0">
                <a:latin typeface="Calibri" pitchFamily="34" charset="0"/>
              </a:rPr>
              <a:t>Desglose por Partido Político en el Distrito Federal del Índice Global del Cumplimiento de las Obligaciones de Transparencia</a:t>
            </a:r>
          </a:p>
          <a:p>
            <a:r>
              <a:rPr lang="es-MX" sz="1200" b="1" i="1" dirty="0" smtClean="0">
                <a:latin typeface="Calibri" pitchFamily="34" charset="0"/>
              </a:rPr>
              <a:t>4a. Evaluación 2013 </a:t>
            </a:r>
            <a:r>
              <a:rPr lang="es-MX" sz="1200" b="1" i="1" dirty="0">
                <a:latin typeface="Calibri" pitchFamily="34" charset="0"/>
              </a:rPr>
              <a:t>y </a:t>
            </a:r>
            <a:r>
              <a:rPr lang="es-MX" sz="1200" b="1" i="1" dirty="0" smtClean="0">
                <a:latin typeface="Calibri" pitchFamily="34" charset="0"/>
              </a:rPr>
              <a:t>Evaluaciones 2014</a:t>
            </a:r>
            <a:endParaRPr lang="es-ES" sz="1200" b="1" i="1" dirty="0">
              <a:latin typeface="Calibri" pitchFamily="34" charset="0"/>
            </a:endParaRPr>
          </a:p>
        </p:txBody>
      </p:sp>
      <p:sp>
        <p:nvSpPr>
          <p:cNvPr id="41" name="10 Marcador de número de diapositiva"/>
          <p:cNvSpPr txBox="1">
            <a:spLocks/>
          </p:cNvSpPr>
          <p:nvPr/>
        </p:nvSpPr>
        <p:spPr>
          <a:xfrm>
            <a:off x="8730000" y="6454800"/>
            <a:ext cx="366712" cy="365125"/>
          </a:xfrm>
          <a:prstGeom prst="rect">
            <a:avLst/>
          </a:prstGeom>
        </p:spPr>
        <p:txBody>
          <a:bodyPr vert="horz" anchor="b"/>
          <a:lstStyle>
            <a:defPPr>
              <a:defRPr lang="es-MX"/>
            </a:defPPr>
            <a:lvl1pPr algn="r" rtl="0" eaLnBrk="1" fontAlgn="auto" latinLnBrk="0" hangingPunct="1">
              <a:spcBef>
                <a:spcPts val="0"/>
              </a:spcBef>
              <a:spcAft>
                <a:spcPts val="0"/>
              </a:spcAft>
              <a:defRPr kumimoji="0" sz="800" b="1" kern="1200">
                <a:solidFill>
                  <a:srgbClr val="008080"/>
                </a:solidFill>
                <a:effectLst/>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BD43386B-512A-4F48-AC60-1F2A615D5642}" type="slidenum">
              <a:rPr lang="es-MX" smtClean="0"/>
              <a:pPr>
                <a:defRPr/>
              </a:pPr>
              <a:t>10</a:t>
            </a:fld>
            <a:endParaRPr lang="es-MX" dirty="0"/>
          </a:p>
        </p:txBody>
      </p:sp>
      <p:sp>
        <p:nvSpPr>
          <p:cNvPr id="46" name="45 CuadroTexto"/>
          <p:cNvSpPr txBox="1"/>
          <p:nvPr/>
        </p:nvSpPr>
        <p:spPr>
          <a:xfrm>
            <a:off x="7894896" y="982469"/>
            <a:ext cx="1167000" cy="646331"/>
          </a:xfrm>
          <a:prstGeom prst="rect">
            <a:avLst/>
          </a:prstGeom>
          <a:noFill/>
        </p:spPr>
        <p:txBody>
          <a:bodyPr wrap="square" rtlCol="0">
            <a:spAutoFit/>
          </a:bodyPr>
          <a:lstStyle/>
          <a:p>
            <a:pPr algn="ctr"/>
            <a:r>
              <a:rPr lang="es-MX" sz="1200" b="1" i="1" u="sng" dirty="0" smtClean="0">
                <a:latin typeface="Calibri" pitchFamily="34" charset="0"/>
              </a:rPr>
              <a:t>Diferencia</a:t>
            </a:r>
          </a:p>
          <a:p>
            <a:pPr algn="ctr"/>
            <a:r>
              <a:rPr lang="es-MX" sz="1200" b="1" i="1" u="sng" dirty="0" smtClean="0">
                <a:latin typeface="Calibri" pitchFamily="34" charset="0"/>
              </a:rPr>
              <a:t>3a EvSolv’14 y </a:t>
            </a:r>
            <a:endParaRPr lang="es-MX" sz="1200" b="1" i="1" u="sng" dirty="0">
              <a:latin typeface="Calibri" pitchFamily="34" charset="0"/>
            </a:endParaRPr>
          </a:p>
          <a:p>
            <a:pPr algn="ctr"/>
            <a:r>
              <a:rPr lang="es-MX" sz="1200" b="1" i="1" u="sng" dirty="0" smtClean="0">
                <a:latin typeface="Calibri" pitchFamily="34" charset="0"/>
              </a:rPr>
              <a:t>2a Eval’14</a:t>
            </a:r>
            <a:endParaRPr lang="es-MX" sz="1200" b="1" i="1" u="sng" dirty="0">
              <a:latin typeface="Calibri" pitchFamily="34" charset="0"/>
            </a:endParaRPr>
          </a:p>
        </p:txBody>
      </p:sp>
      <p:graphicFrame>
        <p:nvGraphicFramePr>
          <p:cNvPr id="25" name="22 Gráfico"/>
          <p:cNvGraphicFramePr/>
          <p:nvPr>
            <p:extLst>
              <p:ext uri="{D42A27DB-BD31-4B8C-83A1-F6EECF244321}">
                <p14:modId xmlns:p14="http://schemas.microsoft.com/office/powerpoint/2010/main" val="2479079229"/>
              </p:ext>
            </p:extLst>
          </p:nvPr>
        </p:nvGraphicFramePr>
        <p:xfrm>
          <a:off x="76168" y="1076147"/>
          <a:ext cx="8077674" cy="5519150"/>
        </p:xfrm>
        <a:graphic>
          <a:graphicData uri="http://schemas.openxmlformats.org/drawingml/2006/chart">
            <c:chart xmlns:c="http://schemas.openxmlformats.org/drawingml/2006/chart" xmlns:r="http://schemas.openxmlformats.org/officeDocument/2006/relationships" r:id="rId3"/>
          </a:graphicData>
        </a:graphic>
      </p:graphicFrame>
      <p:cxnSp>
        <p:nvCxnSpPr>
          <p:cNvPr id="26" name="34 Conector recto de flecha"/>
          <p:cNvCxnSpPr/>
          <p:nvPr/>
        </p:nvCxnSpPr>
        <p:spPr>
          <a:xfrm>
            <a:off x="7737082" y="2603812"/>
            <a:ext cx="64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27" name="35 Conector recto de flecha"/>
          <p:cNvCxnSpPr/>
          <p:nvPr/>
        </p:nvCxnSpPr>
        <p:spPr>
          <a:xfrm flipV="1">
            <a:off x="7852220" y="4969475"/>
            <a:ext cx="504000" cy="8616"/>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28" name="36 Conector recto de flecha"/>
          <p:cNvCxnSpPr/>
          <p:nvPr/>
        </p:nvCxnSpPr>
        <p:spPr>
          <a:xfrm>
            <a:off x="7903522" y="4396544"/>
            <a:ext cx="468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29" name="37 Conector recto de flecha"/>
          <p:cNvCxnSpPr/>
          <p:nvPr/>
        </p:nvCxnSpPr>
        <p:spPr>
          <a:xfrm>
            <a:off x="7967756" y="3201784"/>
            <a:ext cx="39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30" name="38 Conector recto de flecha"/>
          <p:cNvCxnSpPr/>
          <p:nvPr/>
        </p:nvCxnSpPr>
        <p:spPr>
          <a:xfrm>
            <a:off x="7773106" y="5576113"/>
            <a:ext cx="612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31" name="39 Conector recto de flecha"/>
          <p:cNvCxnSpPr/>
          <p:nvPr/>
        </p:nvCxnSpPr>
        <p:spPr>
          <a:xfrm>
            <a:off x="7927912" y="6157257"/>
            <a:ext cx="432000" cy="1"/>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cxnSp>
        <p:nvCxnSpPr>
          <p:cNvPr id="32" name="41 Conector recto de flecha"/>
          <p:cNvCxnSpPr/>
          <p:nvPr/>
        </p:nvCxnSpPr>
        <p:spPr>
          <a:xfrm>
            <a:off x="7963976" y="3803268"/>
            <a:ext cx="396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33" name="42 CuadroTexto"/>
          <p:cNvSpPr txBox="1"/>
          <p:nvPr/>
        </p:nvSpPr>
        <p:spPr>
          <a:xfrm>
            <a:off x="8285755" y="2454699"/>
            <a:ext cx="621039" cy="276999"/>
          </a:xfrm>
          <a:prstGeom prst="rect">
            <a:avLst/>
          </a:prstGeom>
          <a:noFill/>
        </p:spPr>
        <p:txBody>
          <a:bodyPr wrap="square" rtlCol="0">
            <a:spAutoFit/>
          </a:bodyPr>
          <a:lstStyle/>
          <a:p>
            <a:pPr algn="ctr"/>
            <a:r>
              <a:rPr lang="es-MX" sz="1200" b="1" dirty="0" smtClean="0">
                <a:latin typeface="Calibri" pitchFamily="34" charset="0"/>
              </a:rPr>
              <a:t>2.7</a:t>
            </a:r>
            <a:endParaRPr lang="es-MX" sz="1200" b="1" dirty="0">
              <a:latin typeface="Calibri" pitchFamily="34" charset="0"/>
            </a:endParaRPr>
          </a:p>
        </p:txBody>
      </p:sp>
      <p:sp>
        <p:nvSpPr>
          <p:cNvPr id="34" name="43 Rectángulo"/>
          <p:cNvSpPr/>
          <p:nvPr/>
        </p:nvSpPr>
        <p:spPr>
          <a:xfrm>
            <a:off x="179512" y="1727070"/>
            <a:ext cx="8784976" cy="576000"/>
          </a:xfrm>
          <a:prstGeom prst="rect">
            <a:avLst/>
          </a:prstGeom>
          <a:noFill/>
          <a:ln>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54" name="44 Conector recto de flecha"/>
          <p:cNvCxnSpPr/>
          <p:nvPr/>
        </p:nvCxnSpPr>
        <p:spPr>
          <a:xfrm>
            <a:off x="7870196" y="2017318"/>
            <a:ext cx="504000" cy="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56" name="46 CuadroTexto"/>
          <p:cNvSpPr txBox="1"/>
          <p:nvPr/>
        </p:nvSpPr>
        <p:spPr>
          <a:xfrm>
            <a:off x="8278316" y="1868205"/>
            <a:ext cx="621039" cy="276999"/>
          </a:xfrm>
          <a:prstGeom prst="rect">
            <a:avLst/>
          </a:prstGeom>
          <a:noFill/>
        </p:spPr>
        <p:txBody>
          <a:bodyPr wrap="square" rtlCol="0">
            <a:spAutoFit/>
          </a:bodyPr>
          <a:lstStyle/>
          <a:p>
            <a:pPr algn="ctr"/>
            <a:r>
              <a:rPr lang="es-MX" sz="1200" b="1" dirty="0" smtClean="0">
                <a:latin typeface="Calibri" pitchFamily="34" charset="0"/>
              </a:rPr>
              <a:t>1.1</a:t>
            </a:r>
            <a:endParaRPr lang="es-MX" sz="1200" b="1" dirty="0">
              <a:latin typeface="Calibri" pitchFamily="34" charset="0"/>
            </a:endParaRPr>
          </a:p>
        </p:txBody>
      </p:sp>
      <p:sp>
        <p:nvSpPr>
          <p:cNvPr id="57" name="47 CuadroTexto"/>
          <p:cNvSpPr txBox="1"/>
          <p:nvPr/>
        </p:nvSpPr>
        <p:spPr>
          <a:xfrm>
            <a:off x="8266180" y="3082651"/>
            <a:ext cx="621039" cy="276999"/>
          </a:xfrm>
          <a:prstGeom prst="rect">
            <a:avLst/>
          </a:prstGeom>
          <a:noFill/>
        </p:spPr>
        <p:txBody>
          <a:bodyPr wrap="square" rtlCol="0">
            <a:spAutoFit/>
          </a:bodyPr>
          <a:lstStyle/>
          <a:p>
            <a:pPr algn="ctr"/>
            <a:r>
              <a:rPr lang="es-MX" sz="1200" b="1" dirty="0" smtClean="0">
                <a:latin typeface="Calibri" pitchFamily="34" charset="0"/>
              </a:rPr>
              <a:t>0.0</a:t>
            </a:r>
            <a:endParaRPr lang="es-MX" sz="1200" b="1" dirty="0">
              <a:latin typeface="Calibri" pitchFamily="34" charset="0"/>
            </a:endParaRPr>
          </a:p>
        </p:txBody>
      </p:sp>
      <p:sp>
        <p:nvSpPr>
          <p:cNvPr id="58" name="48 CuadroTexto"/>
          <p:cNvSpPr txBox="1"/>
          <p:nvPr/>
        </p:nvSpPr>
        <p:spPr>
          <a:xfrm>
            <a:off x="8261300" y="4225591"/>
            <a:ext cx="621039" cy="276999"/>
          </a:xfrm>
          <a:prstGeom prst="rect">
            <a:avLst/>
          </a:prstGeom>
          <a:noFill/>
        </p:spPr>
        <p:txBody>
          <a:bodyPr wrap="square" rtlCol="0">
            <a:spAutoFit/>
          </a:bodyPr>
          <a:lstStyle/>
          <a:p>
            <a:pPr algn="ctr"/>
            <a:r>
              <a:rPr lang="es-MX" sz="1200" b="1" dirty="0" smtClean="0">
                <a:latin typeface="Calibri" pitchFamily="34" charset="0"/>
              </a:rPr>
              <a:t>0.0</a:t>
            </a:r>
            <a:endParaRPr lang="es-MX" sz="1200" b="1" dirty="0">
              <a:latin typeface="Calibri" pitchFamily="34" charset="0"/>
            </a:endParaRPr>
          </a:p>
        </p:txBody>
      </p:sp>
      <p:sp>
        <p:nvSpPr>
          <p:cNvPr id="59" name="49 CuadroTexto"/>
          <p:cNvSpPr txBox="1"/>
          <p:nvPr/>
        </p:nvSpPr>
        <p:spPr>
          <a:xfrm>
            <a:off x="8265616" y="3657667"/>
            <a:ext cx="621039" cy="276999"/>
          </a:xfrm>
          <a:prstGeom prst="rect">
            <a:avLst/>
          </a:prstGeom>
          <a:noFill/>
        </p:spPr>
        <p:txBody>
          <a:bodyPr wrap="square" rtlCol="0">
            <a:spAutoFit/>
          </a:bodyPr>
          <a:lstStyle/>
          <a:p>
            <a:pPr algn="ctr"/>
            <a:r>
              <a:rPr lang="es-MX" sz="1200" b="1" dirty="0" smtClean="0">
                <a:latin typeface="Calibri" pitchFamily="34" charset="0"/>
              </a:rPr>
              <a:t>0.2</a:t>
            </a:r>
            <a:endParaRPr lang="es-MX" sz="1200" b="1" dirty="0">
              <a:latin typeface="Calibri" pitchFamily="34" charset="0"/>
            </a:endParaRPr>
          </a:p>
        </p:txBody>
      </p:sp>
      <p:sp>
        <p:nvSpPr>
          <p:cNvPr id="60" name="50 CuadroTexto"/>
          <p:cNvSpPr txBox="1"/>
          <p:nvPr/>
        </p:nvSpPr>
        <p:spPr>
          <a:xfrm>
            <a:off x="8265616" y="5452603"/>
            <a:ext cx="621039" cy="276999"/>
          </a:xfrm>
          <a:prstGeom prst="rect">
            <a:avLst/>
          </a:prstGeom>
          <a:noFill/>
        </p:spPr>
        <p:txBody>
          <a:bodyPr wrap="square" rtlCol="0">
            <a:spAutoFit/>
          </a:bodyPr>
          <a:lstStyle/>
          <a:p>
            <a:pPr algn="ctr"/>
            <a:r>
              <a:rPr lang="es-MX" sz="1200" b="1" dirty="0" smtClean="0">
                <a:latin typeface="Calibri" pitchFamily="34" charset="0"/>
              </a:rPr>
              <a:t>0.6</a:t>
            </a:r>
            <a:endParaRPr lang="es-MX" sz="1200" b="1" dirty="0">
              <a:latin typeface="Calibri" pitchFamily="34" charset="0"/>
            </a:endParaRPr>
          </a:p>
        </p:txBody>
      </p:sp>
      <p:sp>
        <p:nvSpPr>
          <p:cNvPr id="61" name="51 CuadroTexto"/>
          <p:cNvSpPr txBox="1"/>
          <p:nvPr/>
        </p:nvSpPr>
        <p:spPr>
          <a:xfrm>
            <a:off x="8265616" y="4861364"/>
            <a:ext cx="621039" cy="276999"/>
          </a:xfrm>
          <a:prstGeom prst="rect">
            <a:avLst/>
          </a:prstGeom>
          <a:noFill/>
        </p:spPr>
        <p:txBody>
          <a:bodyPr wrap="square" rtlCol="0">
            <a:spAutoFit/>
          </a:bodyPr>
          <a:lstStyle/>
          <a:p>
            <a:pPr algn="ctr"/>
            <a:r>
              <a:rPr lang="es-MX" sz="1200" b="1" dirty="0" smtClean="0">
                <a:latin typeface="Calibri" pitchFamily="34" charset="0"/>
              </a:rPr>
              <a:t>4.0</a:t>
            </a:r>
            <a:endParaRPr lang="es-MX" sz="1200" b="1" dirty="0">
              <a:latin typeface="Calibri" pitchFamily="34" charset="0"/>
            </a:endParaRPr>
          </a:p>
        </p:txBody>
      </p:sp>
      <p:sp>
        <p:nvSpPr>
          <p:cNvPr id="63" name="52 CuadroTexto"/>
          <p:cNvSpPr txBox="1"/>
          <p:nvPr/>
        </p:nvSpPr>
        <p:spPr>
          <a:xfrm>
            <a:off x="8265616" y="6040530"/>
            <a:ext cx="621039" cy="276999"/>
          </a:xfrm>
          <a:prstGeom prst="rect">
            <a:avLst/>
          </a:prstGeom>
          <a:noFill/>
        </p:spPr>
        <p:txBody>
          <a:bodyPr wrap="square" rtlCol="0">
            <a:spAutoFit/>
          </a:bodyPr>
          <a:lstStyle/>
          <a:p>
            <a:pPr algn="ctr"/>
            <a:r>
              <a:rPr lang="es-MX" sz="1200" b="1" dirty="0" smtClean="0">
                <a:latin typeface="Calibri" pitchFamily="34" charset="0"/>
              </a:rPr>
              <a:t>0.0</a:t>
            </a:r>
            <a:endParaRPr lang="es-MX" sz="1200" b="1" dirty="0">
              <a:latin typeface="Calibri" pitchFamily="34" charset="0"/>
            </a:endParaRPr>
          </a:p>
        </p:txBody>
      </p:sp>
      <p:sp>
        <p:nvSpPr>
          <p:cNvPr id="64" name="9 CuadroTexto"/>
          <p:cNvSpPr txBox="1"/>
          <p:nvPr/>
        </p:nvSpPr>
        <p:spPr>
          <a:xfrm>
            <a:off x="429077" y="6434256"/>
            <a:ext cx="8300924" cy="385669"/>
          </a:xfrm>
          <a:prstGeom prst="rect">
            <a:avLst/>
          </a:prstGeom>
          <a:noFill/>
        </p:spPr>
        <p:txBody>
          <a:bodyPr wrap="square" rtlCol="0" anchor="ctr">
            <a:noAutofit/>
          </a:bodyPr>
          <a:lstStyle/>
          <a:p>
            <a:pPr algn="just"/>
            <a:r>
              <a:rPr lang="es-MX" sz="900" b="1" i="1" dirty="0">
                <a:latin typeface="Calibri" pitchFamily="34" charset="0"/>
              </a:rPr>
              <a:t>* Durante la </a:t>
            </a:r>
            <a:r>
              <a:rPr lang="es-MX" sz="900" b="1" i="1" dirty="0" smtClean="0">
                <a:latin typeface="Calibri" pitchFamily="34" charset="0"/>
              </a:rPr>
              <a:t>2a. </a:t>
            </a:r>
            <a:r>
              <a:rPr lang="es-MX" sz="900" b="1" i="1" dirty="0">
                <a:latin typeface="Calibri" pitchFamily="34" charset="0"/>
              </a:rPr>
              <a:t>Evaluación de Portales de Internet </a:t>
            </a:r>
            <a:r>
              <a:rPr lang="es-MX" sz="900" b="1" i="1" dirty="0" smtClean="0">
                <a:latin typeface="Calibri" pitchFamily="34" charset="0"/>
              </a:rPr>
              <a:t>2014, </a:t>
            </a:r>
            <a:r>
              <a:rPr lang="es-MX" sz="900" b="1" i="1" dirty="0">
                <a:latin typeface="Calibri" pitchFamily="34" charset="0"/>
              </a:rPr>
              <a:t>los </a:t>
            </a:r>
            <a:r>
              <a:rPr lang="es-MX" sz="900" b="1" i="1" dirty="0" smtClean="0">
                <a:latin typeface="Calibri" pitchFamily="34" charset="0"/>
              </a:rPr>
              <a:t>Partidos Políticos señalados </a:t>
            </a:r>
            <a:r>
              <a:rPr lang="es-MX" sz="900" b="1" i="1" dirty="0">
                <a:latin typeface="Calibri" pitchFamily="34" charset="0"/>
              </a:rPr>
              <a:t>con asterisco obtuvieron un índice de 100 puntos, por lo tanto, no tuvieron que solventar recomendación alguna durante la </a:t>
            </a:r>
            <a:r>
              <a:rPr lang="es-MX" sz="900" b="1" i="1" dirty="0" smtClean="0">
                <a:latin typeface="Calibri" pitchFamily="34" charset="0"/>
              </a:rPr>
              <a:t>3a. </a:t>
            </a:r>
            <a:r>
              <a:rPr lang="es-MX" sz="900" b="1" i="1" dirty="0">
                <a:latin typeface="Calibri" pitchFamily="34" charset="0"/>
              </a:rPr>
              <a:t>Evaluación-</a:t>
            </a:r>
            <a:r>
              <a:rPr lang="es-MX" sz="900" b="1" i="1" dirty="0" err="1">
                <a:latin typeface="Calibri" pitchFamily="34" charset="0"/>
              </a:rPr>
              <a:t>Solventación</a:t>
            </a:r>
            <a:r>
              <a:rPr lang="es-MX" sz="900" b="1" i="1" dirty="0">
                <a:latin typeface="Calibri" pitchFamily="34" charset="0"/>
              </a:rPr>
              <a:t> 2014 a la información de oficio publicada en sus secciones de transparencia.</a:t>
            </a:r>
            <a:endParaRPr lang="es-ES" sz="900" b="1" i="1" dirty="0">
              <a:latin typeface="Calibri" pitchFamily="34" charset="0"/>
            </a:endParaRPr>
          </a:p>
        </p:txBody>
      </p:sp>
    </p:spTree>
    <p:extLst>
      <p:ext uri="{BB962C8B-B14F-4D97-AF65-F5344CB8AC3E}">
        <p14:creationId xmlns:p14="http://schemas.microsoft.com/office/powerpoint/2010/main" val="61329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11</a:t>
            </a:fld>
            <a:endParaRPr lang="es-MX" b="1" dirty="0">
              <a:latin typeface="Calibri" pitchFamily="34" charset="0"/>
            </a:endParaRPr>
          </a:p>
        </p:txBody>
      </p:sp>
      <p:graphicFrame>
        <p:nvGraphicFramePr>
          <p:cNvPr id="7" name="8 Tabla"/>
          <p:cNvGraphicFramePr>
            <a:graphicFrameLocks noGrp="1"/>
          </p:cNvGraphicFramePr>
          <p:nvPr>
            <p:extLst>
              <p:ext uri="{D42A27DB-BD31-4B8C-83A1-F6EECF244321}">
                <p14:modId xmlns:p14="http://schemas.microsoft.com/office/powerpoint/2010/main" val="2049994885"/>
              </p:ext>
            </p:extLst>
          </p:nvPr>
        </p:nvGraphicFramePr>
        <p:xfrm>
          <a:off x="142745" y="1564792"/>
          <a:ext cx="8850207" cy="4140000"/>
        </p:xfrm>
        <a:graphic>
          <a:graphicData uri="http://schemas.openxmlformats.org/drawingml/2006/table">
            <a:tbl>
              <a:tblPr/>
              <a:tblGrid>
                <a:gridCol w="2772000"/>
                <a:gridCol w="900000"/>
                <a:gridCol w="900000"/>
                <a:gridCol w="900000"/>
                <a:gridCol w="66207"/>
                <a:gridCol w="900000"/>
                <a:gridCol w="1440000"/>
                <a:gridCol w="972000"/>
              </a:tblGrid>
              <a:tr h="1224000">
                <a:tc>
                  <a:txBody>
                    <a:bodyPr/>
                    <a:lstStyle/>
                    <a:p>
                      <a:pPr algn="ctr" fontAlgn="ctr"/>
                      <a:r>
                        <a:rPr lang="es-MX" sz="1300" b="1" i="0" u="none" strike="noStrike" dirty="0" smtClean="0">
                          <a:solidFill>
                            <a:schemeClr val="bg1"/>
                          </a:solidFill>
                          <a:effectLst/>
                          <a:latin typeface="Calibri" panose="020F0502020204030204" pitchFamily="34" charset="0"/>
                        </a:rPr>
                        <a:t>Partidos Políticos en el</a:t>
                      </a:r>
                    </a:p>
                    <a:p>
                      <a:pPr algn="ctr" fontAlgn="ctr"/>
                      <a:r>
                        <a:rPr lang="es-MX" sz="1300" b="1" i="0" u="none" strike="noStrike" dirty="0" smtClean="0">
                          <a:solidFill>
                            <a:schemeClr val="bg1"/>
                          </a:solidFill>
                          <a:effectLst/>
                          <a:latin typeface="Calibri" panose="020F0502020204030204" pitchFamily="34" charset="0"/>
                        </a:rPr>
                        <a:t>Distrito Federal</a:t>
                      </a:r>
                      <a:endParaRPr lang="es-MX" sz="13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effectLst/>
                          <a:latin typeface="Calibri" panose="020F0502020204030204" pitchFamily="34" charset="0"/>
                        </a:rPr>
                        <a:t>IG</a:t>
                      </a:r>
                      <a:r>
                        <a:rPr lang="es-MX" sz="1300" b="1" i="0" u="none" strike="noStrike" baseline="-25000" dirty="0" smtClean="0">
                          <a:solidFill>
                            <a:srgbClr val="FFFFFF"/>
                          </a:solidFill>
                          <a:effectLst/>
                          <a:latin typeface="Calibri" panose="020F0502020204030204" pitchFamily="34" charset="0"/>
                        </a:rPr>
                        <a:t>COT</a:t>
                      </a:r>
                      <a:r>
                        <a:rPr lang="es-MX" sz="1300" b="1" i="0" u="none" strike="noStrike" dirty="0">
                          <a:solidFill>
                            <a:srgbClr val="FFFFFF"/>
                          </a:solidFill>
                          <a:effectLst/>
                          <a:latin typeface="Calibri" panose="020F0502020204030204" pitchFamily="34" charset="0"/>
                        </a:rPr>
                        <a:t/>
                      </a:r>
                      <a:br>
                        <a:rPr lang="es-MX" sz="1300" b="1" i="0" u="none" strike="noStrike" dirty="0">
                          <a:solidFill>
                            <a:srgbClr val="FFFFFF"/>
                          </a:solidFill>
                          <a:effectLst/>
                          <a:latin typeface="Calibri" panose="020F0502020204030204" pitchFamily="34" charset="0"/>
                        </a:rPr>
                      </a:br>
                      <a:r>
                        <a:rPr lang="es-MX" sz="1300" b="1" i="0" u="none" strike="noStrike" dirty="0" smtClean="0">
                          <a:solidFill>
                            <a:srgbClr val="FFFFFF"/>
                          </a:solidFill>
                          <a:effectLst/>
                          <a:latin typeface="Calibri" panose="020F0502020204030204" pitchFamily="34" charset="0"/>
                        </a:rPr>
                        <a:t>2aEval</a:t>
                      </a:r>
                      <a:r>
                        <a:rPr lang="es-MX" sz="1300" b="1" i="0" u="none" strike="noStrike" dirty="0">
                          <a:solidFill>
                            <a:srgbClr val="FFFFFF"/>
                          </a:solidFill>
                          <a:effectLst/>
                          <a:latin typeface="Calibri" panose="020F0502020204030204" pitchFamily="34" charset="0"/>
                        </a:rPr>
                        <a:t/>
                      </a:r>
                      <a:br>
                        <a:rPr lang="es-MX" sz="1300" b="1" i="0" u="none" strike="noStrike" dirty="0">
                          <a:solidFill>
                            <a:srgbClr val="FFFFFF"/>
                          </a:solidFill>
                          <a:effectLst/>
                          <a:latin typeface="Calibri" panose="020F0502020204030204" pitchFamily="34" charset="0"/>
                        </a:rPr>
                      </a:br>
                      <a:r>
                        <a:rPr lang="es-MX" sz="1300" b="1" i="0" u="none" strike="noStrike" dirty="0" smtClean="0">
                          <a:solidFill>
                            <a:srgbClr val="FFFFFF"/>
                          </a:solidFill>
                          <a:effectLst/>
                          <a:latin typeface="Calibri" panose="020F0502020204030204" pitchFamily="34" charset="0"/>
                        </a:rPr>
                        <a:t>2014</a:t>
                      </a:r>
                      <a:endParaRPr lang="es-MX" sz="13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effectLst/>
                          <a:latin typeface="Calibri" panose="020F0502020204030204" pitchFamily="34" charset="0"/>
                        </a:rPr>
                        <a:t>IG</a:t>
                      </a:r>
                      <a:r>
                        <a:rPr lang="es-MX" sz="1300" b="1" i="0" u="none" strike="noStrike" baseline="-25000" dirty="0" smtClean="0">
                          <a:solidFill>
                            <a:srgbClr val="FFFFFF"/>
                          </a:solidFill>
                          <a:effectLst/>
                          <a:latin typeface="Calibri" panose="020F0502020204030204" pitchFamily="34" charset="0"/>
                        </a:rPr>
                        <a:t>COT</a:t>
                      </a:r>
                      <a:r>
                        <a:rPr lang="es-MX" sz="1300" b="1" i="0" u="none" strike="noStrike" dirty="0">
                          <a:solidFill>
                            <a:srgbClr val="FFFFFF"/>
                          </a:solidFill>
                          <a:effectLst/>
                          <a:latin typeface="Calibri" panose="020F0502020204030204" pitchFamily="34" charset="0"/>
                        </a:rPr>
                        <a:t/>
                      </a:r>
                      <a:br>
                        <a:rPr lang="es-MX" sz="1300" b="1" i="0" u="none" strike="noStrike" dirty="0">
                          <a:solidFill>
                            <a:srgbClr val="FFFFFF"/>
                          </a:solidFill>
                          <a:effectLst/>
                          <a:latin typeface="Calibri" panose="020F0502020204030204" pitchFamily="34" charset="0"/>
                        </a:rPr>
                      </a:br>
                      <a:r>
                        <a:rPr lang="es-MX" sz="1300" b="1" i="0" u="none" strike="noStrike" dirty="0" smtClean="0">
                          <a:solidFill>
                            <a:srgbClr val="FFFFFF"/>
                          </a:solidFill>
                          <a:effectLst/>
                          <a:latin typeface="Calibri" panose="020F0502020204030204" pitchFamily="34" charset="0"/>
                        </a:rPr>
                        <a:t>3aEvalSolv</a:t>
                      </a:r>
                      <a:r>
                        <a:rPr lang="es-MX" sz="1300" b="1" i="0" u="none" strike="noStrike" dirty="0">
                          <a:solidFill>
                            <a:srgbClr val="FFFFFF"/>
                          </a:solidFill>
                          <a:effectLst/>
                          <a:latin typeface="Calibri" panose="020F0502020204030204" pitchFamily="34" charset="0"/>
                        </a:rPr>
                        <a:t/>
                      </a:r>
                      <a:br>
                        <a:rPr lang="es-MX" sz="1300" b="1" i="0" u="none" strike="noStrike" dirty="0">
                          <a:solidFill>
                            <a:srgbClr val="FFFFFF"/>
                          </a:solidFill>
                          <a:effectLst/>
                          <a:latin typeface="Calibri" panose="020F0502020204030204" pitchFamily="34" charset="0"/>
                        </a:rPr>
                      </a:br>
                      <a:r>
                        <a:rPr lang="es-MX" sz="1300" b="1" i="0" u="none" strike="noStrike" dirty="0" smtClean="0">
                          <a:solidFill>
                            <a:srgbClr val="FFFFFF"/>
                          </a:solidFill>
                          <a:effectLst/>
                          <a:latin typeface="Calibri" panose="020F0502020204030204" pitchFamily="34" charset="0"/>
                        </a:rPr>
                        <a:t>2014</a:t>
                      </a:r>
                      <a:endParaRPr lang="es-MX" sz="13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smtClean="0">
                          <a:solidFill>
                            <a:srgbClr val="FFFFFF"/>
                          </a:solidFill>
                          <a:effectLst/>
                          <a:latin typeface="Calibri" panose="020F0502020204030204" pitchFamily="34" charset="0"/>
                        </a:rPr>
                        <a:t>Ranking</a:t>
                      </a:r>
                      <a:endParaRPr lang="es-MX" sz="13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endParaRPr lang="es-MX" sz="13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ctr"/>
                      <a:r>
                        <a:rPr lang="es-MX" sz="1300" b="1" i="0" u="none" strike="noStrike" dirty="0">
                          <a:solidFill>
                            <a:srgbClr val="FFFFFF"/>
                          </a:solidFill>
                          <a:effectLst/>
                          <a:latin typeface="Calibri" panose="020F0502020204030204" pitchFamily="34" charset="0"/>
                        </a:rPr>
                        <a:t>Diferencia</a:t>
                      </a:r>
                    </a:p>
                  </a:txBody>
                  <a:tcPr marL="9525" marR="9525" marT="9525"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a:solidFill>
                            <a:srgbClr val="FFFFFF"/>
                          </a:solidFill>
                          <a:effectLst/>
                          <a:latin typeface="Calibri" panose="020F0502020204030204" pitchFamily="34" charset="0"/>
                        </a:rPr>
                        <a:t>Puntos necesarios para solventar totalmente las recomendaciones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i="0" u="none" strike="noStrike" dirty="0">
                          <a:solidFill>
                            <a:srgbClr val="FFFFFF"/>
                          </a:solidFill>
                          <a:effectLst/>
                          <a:latin typeface="Calibri" panose="020F0502020204030204" pitchFamily="34" charset="0"/>
                        </a:rPr>
                        <a:t>% </a:t>
                      </a:r>
                      <a:r>
                        <a:rPr lang="es-MX" sz="1300" b="1" i="0" u="none" strike="noStrike" dirty="0" err="1">
                          <a:solidFill>
                            <a:srgbClr val="FFFFFF"/>
                          </a:solidFill>
                          <a:effectLst/>
                          <a:latin typeface="Calibri" panose="020F0502020204030204" pitchFamily="34" charset="0"/>
                        </a:rPr>
                        <a:t>solventación</a:t>
                      </a:r>
                      <a:endParaRPr lang="es-MX" sz="1300" b="1" i="0" u="none" strike="noStrike" dirty="0">
                        <a:solidFill>
                          <a:srgbClr val="FFFFFF"/>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396000">
                <a:tc>
                  <a:txBody>
                    <a:bodyPr/>
                    <a:lstStyle/>
                    <a:p>
                      <a:pPr algn="ctr" rtl="0" fontAlgn="ctr"/>
                      <a:r>
                        <a:rPr lang="es-MX" sz="1300" b="1" i="0" u="none" strike="noStrike" dirty="0">
                          <a:solidFill>
                            <a:srgbClr val="FFFFFF"/>
                          </a:solidFill>
                          <a:effectLst/>
                          <a:latin typeface="Calibri" panose="020F0502020204030204" pitchFamily="34" charset="0"/>
                        </a:rPr>
                        <a:t> </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rtl="0" fontAlgn="b"/>
                      <a:r>
                        <a:rPr lang="es-MX" sz="1300" b="1" i="0" u="none" strike="noStrike" dirty="0">
                          <a:solidFill>
                            <a:srgbClr val="FFFFFF"/>
                          </a:solidFill>
                          <a:effectLst/>
                          <a:latin typeface="Calibri" panose="020F0502020204030204" pitchFamily="34" charset="0"/>
                        </a:rPr>
                        <a:t>98.9</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effectLst/>
                          <a:latin typeface="Calibri" panose="020F0502020204030204" pitchFamily="34" charset="0"/>
                        </a:rPr>
                        <a:t>100.0</a:t>
                      </a:r>
                      <a:endParaRPr lang="es-MX" sz="1300" b="1" i="0" u="none" strike="noStrike" dirty="0">
                        <a:solidFill>
                          <a:srgbClr val="FFFFFF"/>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rtl="0" fontAlgn="ctr"/>
                      <a:r>
                        <a:rPr lang="es-MX" sz="1300" b="1" i="0" u="none" strike="noStrike">
                          <a:solidFill>
                            <a:srgbClr val="FFFFFF"/>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ctr"/>
                      <a:endParaRPr lang="es-MX" sz="1300" b="1" i="0" u="none" strike="noStrike" dirty="0">
                        <a:solidFill>
                          <a:srgbClr val="FFFFFF"/>
                        </a:solidFill>
                        <a:effectLst/>
                        <a:latin typeface="Calibri" panose="020F0502020204030204" pitchFamily="34" charset="0"/>
                      </a:endParaRPr>
                    </a:p>
                  </a:txBody>
                  <a:tcPr marL="25200" marR="9525" marT="36000" marB="3600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b"/>
                      <a:r>
                        <a:rPr lang="es-MX" sz="1300" b="1" i="0" u="none" strike="noStrike">
                          <a:solidFill>
                            <a:srgbClr val="FFFFFF"/>
                          </a:solidFill>
                          <a:effectLst/>
                          <a:latin typeface="Calibri" panose="020F0502020204030204" pitchFamily="34" charset="0"/>
                        </a:rPr>
                        <a:t>1.1</a:t>
                      </a:r>
                    </a:p>
                  </a:txBody>
                  <a:tcPr marL="25200" marR="9525" marT="36000" marB="36000" anchor="ctr">
                    <a:lnL w="12700"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rtl="0" fontAlgn="b"/>
                      <a:r>
                        <a:rPr lang="es-MX" sz="1300" b="1" i="0" u="none" strike="noStrike">
                          <a:solidFill>
                            <a:srgbClr val="FFFFFF"/>
                          </a:solidFill>
                          <a:effectLst/>
                          <a:latin typeface="Calibri" panose="020F0502020204030204" pitchFamily="34" charset="0"/>
                        </a:rPr>
                        <a:t>1.1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rtl="0" fontAlgn="b"/>
                      <a:r>
                        <a:rPr lang="es-MX" sz="1300" b="1" i="0" u="none" strike="noStrike" dirty="0" smtClean="0">
                          <a:solidFill>
                            <a:srgbClr val="FFFFFF"/>
                          </a:solidFill>
                          <a:effectLst/>
                          <a:latin typeface="Calibri" panose="020F0502020204030204" pitchFamily="34" charset="0"/>
                        </a:rPr>
                        <a:t>100.0</a:t>
                      </a:r>
                      <a:endParaRPr lang="es-MX" sz="1300" b="1" i="0" u="none" strike="noStrike" dirty="0">
                        <a:solidFill>
                          <a:srgbClr val="FFFFFF"/>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r>
              <a:tr h="360000">
                <a:tc>
                  <a:txBody>
                    <a:bodyPr/>
                    <a:lstStyle/>
                    <a:p>
                      <a:pPr algn="l" rtl="0" fontAlgn="ctr"/>
                      <a:r>
                        <a:rPr lang="es-MX" sz="1300" b="1" i="0" u="none" strike="noStrike" dirty="0">
                          <a:solidFill>
                            <a:srgbClr val="000000"/>
                          </a:solidFill>
                          <a:effectLst/>
                          <a:latin typeface="Calibri" panose="020F0502020204030204" pitchFamily="34" charset="0"/>
                        </a:rPr>
                        <a:t>* Nueva Alianza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a:solidFill>
                            <a:srgbClr val="000000"/>
                          </a:solidFill>
                          <a:effectLst/>
                          <a:latin typeface="Calibri" panose="020F0502020204030204" pitchFamily="34" charset="0"/>
                        </a:rPr>
                        <a:t>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rtl="0" fontAlgn="ctr"/>
                      <a:r>
                        <a:rPr lang="es-MX" sz="1300" b="1" i="0" u="none" strike="noStrike" dirty="0">
                          <a:solidFill>
                            <a:srgbClr val="000000"/>
                          </a:solidFill>
                          <a:effectLst/>
                          <a:latin typeface="Calibri" panose="020F0502020204030204" pitchFamily="34" charset="0"/>
                        </a:rPr>
                        <a:t>* Partido de la Revolución Democrática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a:solidFill>
                            <a:srgbClr val="000000"/>
                          </a:solidFill>
                          <a:effectLst/>
                          <a:latin typeface="Calibri" panose="020F0502020204030204" pitchFamily="34" charset="0"/>
                        </a:rPr>
                        <a:t>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b"/>
                      <a:r>
                        <a:rPr lang="es-MX" sz="1300" b="1" i="0" u="none" strike="noStrike" dirty="0">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algn="l" rtl="0" fontAlgn="ctr"/>
                      <a:r>
                        <a:rPr lang="es-MX" sz="1300" b="1" i="0" u="none" strike="noStrike" dirty="0">
                          <a:solidFill>
                            <a:srgbClr val="000000"/>
                          </a:solidFill>
                          <a:effectLst/>
                          <a:latin typeface="Calibri" panose="020F0502020204030204" pitchFamily="34" charset="0"/>
                        </a:rPr>
                        <a:t>* Partido Verde Ecologista de México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b"/>
                      <a:r>
                        <a:rPr lang="es-MX" sz="1300" b="1" i="0" u="none" strike="noStrike" dirty="0">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Partido Acción Nacional</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99.8</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300" b="1" i="0" u="none" strike="noStrike">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0.2</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0.2</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Partido Revolucionario Institucional</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99.4</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300" b="1" i="0" u="none" strike="noStrike">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0.6</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0.6</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Movimiento Ciudadano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97.3</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a:solidFill>
                            <a:srgbClr val="000000"/>
                          </a:solidFill>
                          <a:effectLst/>
                          <a:latin typeface="Calibri" panose="020F0502020204030204" pitchFamily="34" charset="0"/>
                        </a:rPr>
                        <a:t>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300" b="1" i="0" u="none" strike="noStrike">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2.7</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2.7</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360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Partido del Trabajo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MX" sz="1300" b="1" i="0" u="none" strike="noStrike" dirty="0" smtClean="0">
                          <a:solidFill>
                            <a:srgbClr val="000000"/>
                          </a:solidFill>
                          <a:effectLst/>
                          <a:latin typeface="Calibri" panose="020F0502020204030204" pitchFamily="34" charset="0"/>
                        </a:rPr>
                        <a:t>96.0</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a:solidFill>
                            <a:srgbClr val="000000"/>
                          </a:solidFill>
                          <a:effectLst/>
                          <a:latin typeface="Calibri" panose="020F0502020204030204" pitchFamily="34" charset="0"/>
                        </a:rPr>
                        <a:t>1</a:t>
                      </a: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ctr"/>
                      <a:endParaRPr lang="es-MX" sz="1300" b="1" i="0" u="none" strike="noStrike">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4.0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4.0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rtl="0" fontAlgn="b"/>
                      <a:r>
                        <a:rPr lang="es-MX" sz="1300" b="1" i="0" u="none" strike="noStrike" dirty="0" smtClean="0">
                          <a:solidFill>
                            <a:srgbClr val="000000"/>
                          </a:solidFill>
                          <a:effectLst/>
                          <a:latin typeface="Calibri" panose="020F0502020204030204" pitchFamily="34" charset="0"/>
                        </a:rPr>
                        <a:t>100.0</a:t>
                      </a:r>
                      <a:endParaRPr lang="es-MX" sz="1300" b="1" i="0" u="none" strike="noStrike" dirty="0">
                        <a:solidFill>
                          <a:srgbClr val="000000"/>
                        </a:solidFill>
                        <a:effectLst/>
                        <a:latin typeface="Calibri" panose="020F0502020204030204" pitchFamily="34" charset="0"/>
                      </a:endParaRPr>
                    </a:p>
                  </a:txBody>
                  <a:tcPr marL="25200" marR="9525" marT="36000" marB="3600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bl>
          </a:graphicData>
        </a:graphic>
      </p:graphicFrame>
      <p:sp>
        <p:nvSpPr>
          <p:cNvPr id="6" name="23 CuadroTexto"/>
          <p:cNvSpPr txBox="1"/>
          <p:nvPr/>
        </p:nvSpPr>
        <p:spPr>
          <a:xfrm>
            <a:off x="76168" y="85702"/>
            <a:ext cx="8455447" cy="864000"/>
          </a:xfrm>
          <a:prstGeom prst="rect">
            <a:avLst/>
          </a:prstGeom>
          <a:noFill/>
        </p:spPr>
        <p:txBody>
          <a:bodyPr wrap="square" rtlCol="0" anchor="ctr">
            <a:noAutofit/>
          </a:bodyPr>
          <a:lstStyle/>
          <a:p>
            <a:r>
              <a:rPr lang="es-MX" b="1" dirty="0" smtClean="0">
                <a:latin typeface="Calibri" pitchFamily="34" charset="0"/>
              </a:rPr>
              <a:t>Porcentaje de </a:t>
            </a:r>
            <a:r>
              <a:rPr lang="es-MX" b="1" dirty="0" err="1" smtClean="0">
                <a:latin typeface="Calibri" pitchFamily="34" charset="0"/>
              </a:rPr>
              <a:t>solventación</a:t>
            </a:r>
            <a:r>
              <a:rPr lang="es-MX" b="1" dirty="0" smtClean="0">
                <a:latin typeface="Calibri" pitchFamily="34" charset="0"/>
              </a:rPr>
              <a:t> del Índice Global del Cumplimiento de las Obligaciones de Transparencia</a:t>
            </a:r>
          </a:p>
          <a:p>
            <a:r>
              <a:rPr lang="es-MX" sz="1200" b="1" i="1" dirty="0" smtClean="0">
                <a:latin typeface="Calibri" pitchFamily="34" charset="0"/>
              </a:rPr>
              <a:t>Tercera Evaluación-</a:t>
            </a:r>
            <a:r>
              <a:rPr lang="es-MX" sz="1200" b="1" i="1" dirty="0" err="1" smtClean="0">
                <a:latin typeface="Calibri" pitchFamily="34" charset="0"/>
              </a:rPr>
              <a:t>Solventación</a:t>
            </a:r>
            <a:r>
              <a:rPr lang="es-MX" sz="1200" b="1" i="1" dirty="0" smtClean="0">
                <a:latin typeface="Calibri" pitchFamily="34" charset="0"/>
              </a:rPr>
              <a:t> </a:t>
            </a:r>
            <a:r>
              <a:rPr lang="es-MX" sz="1200" b="1" i="1" dirty="0">
                <a:latin typeface="Calibri" pitchFamily="34" charset="0"/>
              </a:rPr>
              <a:t>2014</a:t>
            </a:r>
            <a:endParaRPr lang="es-ES" sz="1200" b="1" i="1" dirty="0">
              <a:latin typeface="Calibri" pitchFamily="34" charset="0"/>
            </a:endParaRPr>
          </a:p>
        </p:txBody>
      </p:sp>
      <p:sp>
        <p:nvSpPr>
          <p:cNvPr id="9" name="9 CuadroTexto"/>
          <p:cNvSpPr txBox="1"/>
          <p:nvPr/>
        </p:nvSpPr>
        <p:spPr>
          <a:xfrm>
            <a:off x="425768" y="5877272"/>
            <a:ext cx="8300924" cy="582613"/>
          </a:xfrm>
          <a:prstGeom prst="rect">
            <a:avLst/>
          </a:prstGeom>
          <a:noFill/>
        </p:spPr>
        <p:txBody>
          <a:bodyPr wrap="square" rtlCol="0" anchor="ctr">
            <a:noAutofit/>
          </a:bodyPr>
          <a:lstStyle/>
          <a:p>
            <a:pPr algn="just"/>
            <a:r>
              <a:rPr lang="es-MX" sz="1000" b="1" i="1" dirty="0">
                <a:latin typeface="Calibri" pitchFamily="34" charset="0"/>
              </a:rPr>
              <a:t>* Durante la 2a. Evaluación de Portales de Internet 2014, los Partidos Políticos señalados con asterisco obtuvieron un índice de 100 puntos, por lo tanto, no tuvieron que solventar recomendación alguna durante la 3a. Evaluación-</a:t>
            </a:r>
            <a:r>
              <a:rPr lang="es-MX" sz="1000" b="1" i="1" dirty="0" err="1">
                <a:latin typeface="Calibri" pitchFamily="34" charset="0"/>
              </a:rPr>
              <a:t>Solventación</a:t>
            </a:r>
            <a:r>
              <a:rPr lang="es-MX" sz="1000" b="1" i="1" dirty="0">
                <a:latin typeface="Calibri" pitchFamily="34" charset="0"/>
              </a:rPr>
              <a:t> 2014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192923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3635846816"/>
              </p:ext>
            </p:extLst>
          </p:nvPr>
        </p:nvGraphicFramePr>
        <p:xfrm>
          <a:off x="875154" y="1810436"/>
          <a:ext cx="7358114"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la Tercera Evaluación-</a:t>
            </a:r>
            <a:r>
              <a:rPr lang="es-MX" b="1" dirty="0" err="1" smtClean="0">
                <a:latin typeface="Calibri" pitchFamily="34" charset="0"/>
              </a:rPr>
              <a:t>Solventación</a:t>
            </a:r>
            <a:r>
              <a:rPr lang="es-MX" b="1" dirty="0" smtClean="0">
                <a:latin typeface="Calibri" pitchFamily="34" charset="0"/>
              </a:rPr>
              <a:t> a los portales de Internet de los Partidos Políticos en el Distrito Federal, 2014</a:t>
            </a:r>
          </a:p>
        </p:txBody>
      </p:sp>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12</a:t>
            </a:fld>
            <a:endParaRPr lang="es-MX" b="1" dirty="0">
              <a:latin typeface="Calibri" pitchFamily="34" charset="0"/>
            </a:endParaRPr>
          </a:p>
        </p:txBody>
      </p:sp>
      <p:sp>
        <p:nvSpPr>
          <p:cNvPr id="5" name="4 Rectángulo"/>
          <p:cNvSpPr/>
          <p:nvPr/>
        </p:nvSpPr>
        <p:spPr>
          <a:xfrm>
            <a:off x="857224" y="2096189"/>
            <a:ext cx="7429552" cy="1151690"/>
          </a:xfrm>
          <a:prstGeom prst="rect">
            <a:avLst/>
          </a:prstGeom>
          <a:noFill/>
          <a:ln w="53975">
            <a:solidFill>
              <a:srgbClr val="33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 name="1 Rectángulo"/>
          <p:cNvSpPr/>
          <p:nvPr/>
        </p:nvSpPr>
        <p:spPr>
          <a:xfrm>
            <a:off x="956520" y="1340768"/>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Tree>
    <p:extLst>
      <p:ext uri="{BB962C8B-B14F-4D97-AF65-F5344CB8AC3E}">
        <p14:creationId xmlns:p14="http://schemas.microsoft.com/office/powerpoint/2010/main" val="2347614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Global del Cumplimiento de las Obligaciones de Transparencia </a:t>
            </a:r>
            <a:r>
              <a:rPr lang="es-MX" b="1" dirty="0" smtClean="0">
                <a:latin typeface="Calibri" pitchFamily="34" charset="0"/>
              </a:rPr>
              <a:t>(IG</a:t>
            </a:r>
            <a:r>
              <a:rPr lang="es-MX" b="1" baseline="-25000" dirty="0" smtClean="0">
                <a:latin typeface="Calibri" pitchFamily="34" charset="0"/>
              </a:rPr>
              <a:t>COT</a:t>
            </a:r>
            <a:r>
              <a:rPr lang="es-MX" b="1" dirty="0" smtClean="0">
                <a:latin typeface="Calibri" pitchFamily="34" charset="0"/>
              </a:rPr>
              <a:t>) por Partido Político en el Distrito Federal</a:t>
            </a:r>
          </a:p>
          <a:p>
            <a:r>
              <a:rPr lang="es-MX" sz="1200" b="1" i="1" dirty="0" smtClean="0">
                <a:latin typeface="Calibri" pitchFamily="34" charset="0"/>
              </a:rPr>
              <a:t>Tercera Evaluación-</a:t>
            </a:r>
            <a:r>
              <a:rPr lang="es-MX" sz="1200" b="1" i="1" dirty="0" err="1" smtClean="0">
                <a:latin typeface="Calibri" pitchFamily="34" charset="0"/>
              </a:rPr>
              <a:t>Solventación</a:t>
            </a:r>
            <a:r>
              <a:rPr lang="es-MX" sz="1200" b="1" i="1" dirty="0" smtClean="0">
                <a:latin typeface="Calibri" pitchFamily="34" charset="0"/>
              </a:rPr>
              <a:t> 2014</a:t>
            </a:r>
            <a:endParaRPr lang="es-ES" sz="1200" b="1" i="1" dirty="0">
              <a:latin typeface="Calibri" pitchFamily="34" charset="0"/>
            </a:endParaRPr>
          </a:p>
        </p:txBody>
      </p:sp>
      <p:sp>
        <p:nvSpPr>
          <p:cNvPr id="18" name="17 CuadroTexto"/>
          <p:cNvSpPr txBox="1"/>
          <p:nvPr/>
        </p:nvSpPr>
        <p:spPr>
          <a:xfrm>
            <a:off x="1705515" y="1743199"/>
            <a:ext cx="5724006" cy="461665"/>
          </a:xfrm>
          <a:prstGeom prst="rect">
            <a:avLst/>
          </a:prstGeom>
          <a:noFill/>
        </p:spPr>
        <p:txBody>
          <a:bodyPr wrap="square" rtlCol="0">
            <a:spAutoFit/>
          </a:bodyPr>
          <a:lstStyle/>
          <a:p>
            <a:pPr algn="ctr"/>
            <a:r>
              <a:rPr lang="es-MX" sz="1200" b="1" dirty="0" smtClean="0">
                <a:latin typeface="Calibri" pitchFamily="34" charset="0"/>
              </a:rPr>
              <a:t>Índice Global del Cumplimiento de las Obligaciones de Transparencia para los Partidos Políticos en el Distrito Federal: 100.0</a:t>
            </a:r>
            <a:endParaRPr lang="es-MX" sz="1200" b="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13</a:t>
            </a:fld>
            <a:endParaRPr lang="es-MX" b="1" dirty="0">
              <a:latin typeface="Calibri" pitchFamily="34" charset="0"/>
            </a:endParaRPr>
          </a:p>
        </p:txBody>
      </p:sp>
      <p:graphicFrame>
        <p:nvGraphicFramePr>
          <p:cNvPr id="11" name="10 Gráfico"/>
          <p:cNvGraphicFramePr/>
          <p:nvPr>
            <p:extLst>
              <p:ext uri="{D42A27DB-BD31-4B8C-83A1-F6EECF244321}">
                <p14:modId xmlns:p14="http://schemas.microsoft.com/office/powerpoint/2010/main" val="258534106"/>
              </p:ext>
            </p:extLst>
          </p:nvPr>
        </p:nvGraphicFramePr>
        <p:xfrm>
          <a:off x="962862" y="2456315"/>
          <a:ext cx="7929618" cy="3564973"/>
        </p:xfrm>
        <a:graphic>
          <a:graphicData uri="http://schemas.openxmlformats.org/drawingml/2006/chart">
            <c:chart xmlns:c="http://schemas.openxmlformats.org/drawingml/2006/chart" xmlns:r="http://schemas.openxmlformats.org/officeDocument/2006/relationships" r:id="rId3"/>
          </a:graphicData>
        </a:graphic>
      </p:graphicFrame>
      <p:sp>
        <p:nvSpPr>
          <p:cNvPr id="10" name="9 CuadroTexto"/>
          <p:cNvSpPr txBox="1"/>
          <p:nvPr/>
        </p:nvSpPr>
        <p:spPr>
          <a:xfrm>
            <a:off x="257220" y="2643604"/>
            <a:ext cx="714380" cy="461665"/>
          </a:xfrm>
          <a:prstGeom prst="rect">
            <a:avLst/>
          </a:prstGeom>
          <a:noFill/>
        </p:spPr>
        <p:txBody>
          <a:bodyPr wrap="square" rtlCol="0">
            <a:spAutoFit/>
          </a:bodyPr>
          <a:lstStyle/>
          <a:p>
            <a:pPr algn="ctr"/>
            <a:r>
              <a:rPr lang="es-MX" sz="1200" b="1" dirty="0" smtClean="0">
                <a:latin typeface="Calibri" pitchFamily="34" charset="0"/>
              </a:rPr>
              <a:t>IG</a:t>
            </a:r>
            <a:r>
              <a:rPr lang="es-MX" sz="1200" b="1" baseline="-25000" dirty="0" smtClean="0">
                <a:latin typeface="Calibri" pitchFamily="34" charset="0"/>
              </a:rPr>
              <a:t>COT</a:t>
            </a:r>
            <a:r>
              <a:rPr lang="es-MX" sz="1200" b="1" dirty="0" smtClean="0">
                <a:latin typeface="Calibri" pitchFamily="34" charset="0"/>
              </a:rPr>
              <a:t>:</a:t>
            </a:r>
            <a:endParaRPr lang="es-MX" sz="1200" b="1" baseline="-25000" dirty="0" smtClean="0">
              <a:latin typeface="Calibri" pitchFamily="34" charset="0"/>
            </a:endParaRPr>
          </a:p>
          <a:p>
            <a:pPr algn="ctr"/>
            <a:r>
              <a:rPr lang="es-MX" sz="1200" b="1" dirty="0" smtClean="0">
                <a:latin typeface="Calibri" pitchFamily="34" charset="0"/>
              </a:rPr>
              <a:t>100.0</a:t>
            </a:r>
          </a:p>
        </p:txBody>
      </p:sp>
      <p:sp>
        <p:nvSpPr>
          <p:cNvPr id="8" name="7 Rectángulo"/>
          <p:cNvSpPr/>
          <p:nvPr/>
        </p:nvSpPr>
        <p:spPr>
          <a:xfrm>
            <a:off x="956520" y="1196752"/>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
        <p:nvSpPr>
          <p:cNvPr id="12" name="9 CuadroTexto"/>
          <p:cNvSpPr txBox="1"/>
          <p:nvPr/>
        </p:nvSpPr>
        <p:spPr>
          <a:xfrm>
            <a:off x="429077" y="6237312"/>
            <a:ext cx="8300924" cy="582613"/>
          </a:xfrm>
          <a:prstGeom prst="rect">
            <a:avLst/>
          </a:prstGeom>
          <a:noFill/>
        </p:spPr>
        <p:txBody>
          <a:bodyPr wrap="square" rtlCol="0" anchor="ctr">
            <a:noAutofit/>
          </a:bodyPr>
          <a:lstStyle/>
          <a:p>
            <a:pPr algn="just"/>
            <a:r>
              <a:rPr lang="es-MX" sz="1000" b="1" i="1" dirty="0">
                <a:latin typeface="Calibri" pitchFamily="34" charset="0"/>
              </a:rPr>
              <a:t>* Durante la 2a. Evaluación de Portales de Internet 2014, los Partidos Políticos señalados con asterisco obtuvieron un índice de 100 puntos, por lo tanto, no tuvieron que solventar recomendación alguna durante la 3a. Evaluación-</a:t>
            </a:r>
            <a:r>
              <a:rPr lang="es-MX" sz="1000" b="1" i="1" dirty="0" err="1">
                <a:latin typeface="Calibri" pitchFamily="34" charset="0"/>
              </a:rPr>
              <a:t>Solventación</a:t>
            </a:r>
            <a:r>
              <a:rPr lang="es-MX" sz="1000" b="1" i="1" dirty="0">
                <a:latin typeface="Calibri" pitchFamily="34" charset="0"/>
              </a:rPr>
              <a:t> 2014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894401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Criterios Sustantivos por Partido Político en el Distrito Federal</a:t>
            </a:r>
          </a:p>
          <a:p>
            <a:r>
              <a:rPr lang="es-MX" sz="1200" b="1" i="1" dirty="0" smtClean="0">
                <a:latin typeface="Calibri" pitchFamily="34" charset="0"/>
              </a:rPr>
              <a:t>Tercera </a:t>
            </a:r>
            <a:r>
              <a:rPr lang="es-MX" sz="1200" b="1" i="1" dirty="0">
                <a:latin typeface="Calibri" pitchFamily="34" charset="0"/>
              </a:rPr>
              <a:t>Evaluación-</a:t>
            </a:r>
            <a:r>
              <a:rPr lang="es-MX" sz="1200" b="1" i="1" dirty="0" err="1">
                <a:latin typeface="Calibri" pitchFamily="34" charset="0"/>
              </a:rPr>
              <a:t>Solventación</a:t>
            </a:r>
            <a:r>
              <a:rPr lang="es-MX" sz="1200" b="1" i="1" dirty="0">
                <a:latin typeface="Calibri" pitchFamily="34" charset="0"/>
              </a:rPr>
              <a:t> 2014</a:t>
            </a:r>
            <a:endParaRPr lang="es-ES" sz="12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14</a:t>
            </a:fld>
            <a:endParaRPr lang="es-MX" b="1" dirty="0">
              <a:latin typeface="Calibri" pitchFamily="34" charset="0"/>
            </a:endParaRPr>
          </a:p>
        </p:txBody>
      </p:sp>
      <p:graphicFrame>
        <p:nvGraphicFramePr>
          <p:cNvPr id="12" name="11 Gráfico"/>
          <p:cNvGraphicFramePr/>
          <p:nvPr>
            <p:extLst>
              <p:ext uri="{D42A27DB-BD31-4B8C-83A1-F6EECF244321}">
                <p14:modId xmlns:p14="http://schemas.microsoft.com/office/powerpoint/2010/main" val="2838004289"/>
              </p:ext>
            </p:extLst>
          </p:nvPr>
        </p:nvGraphicFramePr>
        <p:xfrm>
          <a:off x="971599" y="2204864"/>
          <a:ext cx="7920881"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13" name="12 CuadroTexto"/>
          <p:cNvSpPr txBox="1"/>
          <p:nvPr/>
        </p:nvSpPr>
        <p:spPr>
          <a:xfrm>
            <a:off x="60520" y="2255100"/>
            <a:ext cx="972202" cy="646331"/>
          </a:xfrm>
          <a:prstGeom prst="rect">
            <a:avLst/>
          </a:prstGeom>
          <a:noFill/>
        </p:spPr>
        <p:txBody>
          <a:bodyPr wrap="square" rtlCol="0">
            <a:spAutoFit/>
          </a:bodyPr>
          <a:lstStyle/>
          <a:p>
            <a:pPr algn="ctr"/>
            <a:r>
              <a:rPr lang="es-MX" sz="1200" b="1" dirty="0" smtClean="0">
                <a:latin typeface="Calibri" pitchFamily="34" charset="0"/>
              </a:rPr>
              <a:t>Criterios</a:t>
            </a:r>
          </a:p>
          <a:p>
            <a:pPr algn="ctr"/>
            <a:r>
              <a:rPr lang="es-MX" sz="1200" b="1" dirty="0" smtClean="0">
                <a:latin typeface="Calibri" pitchFamily="34" charset="0"/>
              </a:rPr>
              <a:t>Sustantivos: 100.0</a:t>
            </a:r>
            <a:endParaRPr lang="es-MX" sz="1200" b="1" dirty="0">
              <a:latin typeface="Calibri" pitchFamily="34" charset="0"/>
            </a:endParaRPr>
          </a:p>
        </p:txBody>
      </p:sp>
      <p:sp>
        <p:nvSpPr>
          <p:cNvPr id="14" name="13 CuadroTexto"/>
          <p:cNvSpPr txBox="1"/>
          <p:nvPr/>
        </p:nvSpPr>
        <p:spPr>
          <a:xfrm>
            <a:off x="2321822" y="1733049"/>
            <a:ext cx="4482426" cy="276999"/>
          </a:xfrm>
          <a:prstGeom prst="rect">
            <a:avLst/>
          </a:prstGeom>
          <a:noFill/>
        </p:spPr>
        <p:txBody>
          <a:bodyPr wrap="square" rtlCol="0">
            <a:spAutoFit/>
          </a:bodyPr>
          <a:lstStyle/>
          <a:p>
            <a:pPr algn="ctr"/>
            <a:r>
              <a:rPr lang="es-MX" sz="1200" b="1" dirty="0" smtClean="0">
                <a:latin typeface="Calibri" pitchFamily="34" charset="0"/>
              </a:rPr>
              <a:t>Índice de Criterios Sustantivos : 100.0</a:t>
            </a:r>
            <a:endParaRPr lang="es-MX" sz="1200" b="1" dirty="0">
              <a:latin typeface="Calibri" pitchFamily="34" charset="0"/>
            </a:endParaRPr>
          </a:p>
        </p:txBody>
      </p:sp>
      <p:sp>
        <p:nvSpPr>
          <p:cNvPr id="8" name="7 Rectángulo"/>
          <p:cNvSpPr/>
          <p:nvPr/>
        </p:nvSpPr>
        <p:spPr>
          <a:xfrm>
            <a:off x="956520" y="1196752"/>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
        <p:nvSpPr>
          <p:cNvPr id="9" name="9 CuadroTexto"/>
          <p:cNvSpPr txBox="1"/>
          <p:nvPr/>
        </p:nvSpPr>
        <p:spPr>
          <a:xfrm>
            <a:off x="429077" y="6237312"/>
            <a:ext cx="8300924" cy="582613"/>
          </a:xfrm>
          <a:prstGeom prst="rect">
            <a:avLst/>
          </a:prstGeom>
          <a:noFill/>
        </p:spPr>
        <p:txBody>
          <a:bodyPr wrap="square" rtlCol="0" anchor="ctr">
            <a:noAutofit/>
          </a:bodyPr>
          <a:lstStyle/>
          <a:p>
            <a:pPr algn="just"/>
            <a:r>
              <a:rPr lang="es-MX" sz="1000" b="1" i="1" dirty="0">
                <a:latin typeface="Calibri" pitchFamily="34" charset="0"/>
              </a:rPr>
              <a:t>* Durante la 2a. Evaluación de Portales de Internet 2014, los Partidos Políticos señalados con asterisco obtuvieron un índice de 100 puntos, por lo tanto, no tuvieron que solventar recomendación alguna durante la 3a. Evaluación-</a:t>
            </a:r>
            <a:r>
              <a:rPr lang="es-MX" sz="1000" b="1" i="1" dirty="0" err="1">
                <a:latin typeface="Calibri" pitchFamily="34" charset="0"/>
              </a:rPr>
              <a:t>Solventación</a:t>
            </a:r>
            <a:r>
              <a:rPr lang="es-MX" sz="1000" b="1" i="1" dirty="0">
                <a:latin typeface="Calibri" pitchFamily="34" charset="0"/>
              </a:rPr>
              <a:t> 2014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2464977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 de Criterios Adjetivos por Partido Político en el Distrito Federal</a:t>
            </a:r>
          </a:p>
          <a:p>
            <a:r>
              <a:rPr lang="es-MX" sz="1200" b="1" i="1" dirty="0" smtClean="0">
                <a:latin typeface="Calibri" pitchFamily="34" charset="0"/>
              </a:rPr>
              <a:t>Tercera </a:t>
            </a:r>
            <a:r>
              <a:rPr lang="es-MX" sz="1200" b="1" i="1" dirty="0">
                <a:latin typeface="Calibri" pitchFamily="34" charset="0"/>
              </a:rPr>
              <a:t>Evaluación-</a:t>
            </a:r>
            <a:r>
              <a:rPr lang="es-MX" sz="1200" b="1" i="1" dirty="0" err="1">
                <a:latin typeface="Calibri" pitchFamily="34" charset="0"/>
              </a:rPr>
              <a:t>Solventación</a:t>
            </a:r>
            <a:r>
              <a:rPr lang="es-MX" sz="1200" b="1" i="1" dirty="0">
                <a:latin typeface="Calibri" pitchFamily="34" charset="0"/>
              </a:rPr>
              <a:t> 2014</a:t>
            </a:r>
            <a:endParaRPr lang="es-ES" sz="1200" b="1" i="1" dirty="0">
              <a:latin typeface="Calibri" pitchFamily="34" charset="0"/>
            </a:endParaRPr>
          </a:p>
        </p:txBody>
      </p:sp>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15</a:t>
            </a:fld>
            <a:endParaRPr lang="es-MX" b="1" dirty="0">
              <a:latin typeface="Calibri" pitchFamily="34" charset="0"/>
            </a:endParaRPr>
          </a:p>
        </p:txBody>
      </p:sp>
      <p:graphicFrame>
        <p:nvGraphicFramePr>
          <p:cNvPr id="12" name="11 Gráfico"/>
          <p:cNvGraphicFramePr/>
          <p:nvPr>
            <p:extLst>
              <p:ext uri="{D42A27DB-BD31-4B8C-83A1-F6EECF244321}">
                <p14:modId xmlns:p14="http://schemas.microsoft.com/office/powerpoint/2010/main" val="122313133"/>
              </p:ext>
            </p:extLst>
          </p:nvPr>
        </p:nvGraphicFramePr>
        <p:xfrm>
          <a:off x="971599" y="2204864"/>
          <a:ext cx="7920881"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13" name="12 CuadroTexto"/>
          <p:cNvSpPr txBox="1"/>
          <p:nvPr/>
        </p:nvSpPr>
        <p:spPr>
          <a:xfrm>
            <a:off x="60520" y="2255100"/>
            <a:ext cx="972202" cy="646331"/>
          </a:xfrm>
          <a:prstGeom prst="rect">
            <a:avLst/>
          </a:prstGeom>
          <a:noFill/>
        </p:spPr>
        <p:txBody>
          <a:bodyPr wrap="square" rtlCol="0">
            <a:spAutoFit/>
          </a:bodyPr>
          <a:lstStyle/>
          <a:p>
            <a:pPr algn="ctr"/>
            <a:r>
              <a:rPr lang="es-MX" sz="1200" b="1" dirty="0" smtClean="0">
                <a:latin typeface="Calibri" pitchFamily="34" charset="0"/>
              </a:rPr>
              <a:t>Criterios</a:t>
            </a:r>
          </a:p>
          <a:p>
            <a:pPr algn="ctr"/>
            <a:r>
              <a:rPr lang="es-MX" sz="1200" b="1" dirty="0" smtClean="0">
                <a:latin typeface="Calibri" pitchFamily="34" charset="0"/>
              </a:rPr>
              <a:t>Adjetivos: 100.0</a:t>
            </a:r>
            <a:endParaRPr lang="es-MX" sz="1200" b="1" dirty="0">
              <a:latin typeface="Calibri" pitchFamily="34" charset="0"/>
            </a:endParaRPr>
          </a:p>
        </p:txBody>
      </p:sp>
      <p:sp>
        <p:nvSpPr>
          <p:cNvPr id="8" name="7 Rectángulo"/>
          <p:cNvSpPr/>
          <p:nvPr/>
        </p:nvSpPr>
        <p:spPr>
          <a:xfrm>
            <a:off x="956520" y="1196752"/>
            <a:ext cx="7215880" cy="276999"/>
          </a:xfrm>
          <a:prstGeom prst="rect">
            <a:avLst/>
          </a:prstGeom>
        </p:spPr>
        <p:txBody>
          <a:bodyPr wrap="square">
            <a:spAutoFit/>
          </a:bodyPr>
          <a:lstStyle/>
          <a:p>
            <a:r>
              <a:rPr lang="es-MX" sz="1200" b="1" dirty="0">
                <a:latin typeface="Calibri" pitchFamily="34" charset="0"/>
                <a:cs typeface="Calibri" pitchFamily="34" charset="0"/>
              </a:rPr>
              <a:t>Artículo </a:t>
            </a:r>
            <a:r>
              <a:rPr lang="es-MX" sz="1200" b="1" dirty="0" smtClean="0">
                <a:latin typeface="Calibri" pitchFamily="34" charset="0"/>
                <a:cs typeface="Calibri" pitchFamily="34" charset="0"/>
              </a:rPr>
              <a:t>222, Fracción XXII </a:t>
            </a:r>
            <a:r>
              <a:rPr lang="es-MX" sz="1200" b="1" dirty="0">
                <a:latin typeface="Calibri" pitchFamily="34" charset="0"/>
                <a:cs typeface="Calibri" pitchFamily="34" charset="0"/>
              </a:rPr>
              <a:t>del Código de Instituciones y Procedimientos Electorales del Distrito Federal</a:t>
            </a:r>
          </a:p>
        </p:txBody>
      </p:sp>
      <p:sp>
        <p:nvSpPr>
          <p:cNvPr id="11" name="10 CuadroTexto"/>
          <p:cNvSpPr txBox="1"/>
          <p:nvPr/>
        </p:nvSpPr>
        <p:spPr>
          <a:xfrm>
            <a:off x="2321822" y="1733049"/>
            <a:ext cx="4482426" cy="276999"/>
          </a:xfrm>
          <a:prstGeom prst="rect">
            <a:avLst/>
          </a:prstGeom>
          <a:noFill/>
        </p:spPr>
        <p:txBody>
          <a:bodyPr wrap="square" rtlCol="0">
            <a:spAutoFit/>
          </a:bodyPr>
          <a:lstStyle/>
          <a:p>
            <a:pPr algn="ctr"/>
            <a:r>
              <a:rPr lang="es-MX" sz="1200" b="1" dirty="0" smtClean="0">
                <a:latin typeface="Calibri" pitchFamily="34" charset="0"/>
              </a:rPr>
              <a:t>Índice de Criterios </a:t>
            </a:r>
            <a:r>
              <a:rPr lang="es-MX" sz="1200" b="1" dirty="0">
                <a:latin typeface="Calibri" pitchFamily="34" charset="0"/>
              </a:rPr>
              <a:t>Adjetivos : </a:t>
            </a:r>
            <a:r>
              <a:rPr lang="es-MX" sz="1200" b="1" dirty="0" smtClean="0">
                <a:latin typeface="Calibri" pitchFamily="34" charset="0"/>
              </a:rPr>
              <a:t>100.0</a:t>
            </a:r>
            <a:endParaRPr lang="es-MX" sz="1200" b="1" dirty="0">
              <a:latin typeface="Calibri" pitchFamily="34" charset="0"/>
            </a:endParaRPr>
          </a:p>
        </p:txBody>
      </p:sp>
      <p:sp>
        <p:nvSpPr>
          <p:cNvPr id="9" name="9 CuadroTexto"/>
          <p:cNvSpPr txBox="1"/>
          <p:nvPr/>
        </p:nvSpPr>
        <p:spPr>
          <a:xfrm>
            <a:off x="429077" y="6237312"/>
            <a:ext cx="8300924" cy="582613"/>
          </a:xfrm>
          <a:prstGeom prst="rect">
            <a:avLst/>
          </a:prstGeom>
          <a:noFill/>
        </p:spPr>
        <p:txBody>
          <a:bodyPr wrap="square" rtlCol="0" anchor="ctr">
            <a:noAutofit/>
          </a:bodyPr>
          <a:lstStyle/>
          <a:p>
            <a:pPr algn="just"/>
            <a:r>
              <a:rPr lang="es-MX" sz="1000" b="1" i="1" dirty="0">
                <a:latin typeface="Calibri" pitchFamily="34" charset="0"/>
              </a:rPr>
              <a:t>* Durante la 2a. Evaluación de Portales de Internet 2014, los Partidos Políticos señalados con asterisco obtuvieron un índice de 100 puntos, por lo tanto, no tuvieron que solventar recomendación alguna durante la 3a. Evaluación-</a:t>
            </a:r>
            <a:r>
              <a:rPr lang="es-MX" sz="1000" b="1" i="1" dirty="0" err="1">
                <a:latin typeface="Calibri" pitchFamily="34" charset="0"/>
              </a:rPr>
              <a:t>Solventación</a:t>
            </a:r>
            <a:r>
              <a:rPr lang="es-MX" sz="1000" b="1" i="1" dirty="0">
                <a:latin typeface="Calibri" pitchFamily="34" charset="0"/>
              </a:rPr>
              <a:t> 2014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569686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16</a:t>
            </a:fld>
            <a:endParaRPr lang="es-MX" b="1" dirty="0">
              <a:latin typeface="Calibri" pitchFamily="34" charset="0"/>
            </a:endParaRPr>
          </a:p>
        </p:txBody>
      </p:sp>
      <p:sp>
        <p:nvSpPr>
          <p:cNvPr id="6" name="5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Índices de Cumplimiento de los Partidos Políticos en el Distrito Federal</a:t>
            </a:r>
          </a:p>
          <a:p>
            <a:r>
              <a:rPr lang="es-MX" sz="1200" b="1" i="1" dirty="0" smtClean="0">
                <a:latin typeface="Calibri" pitchFamily="34" charset="0"/>
              </a:rPr>
              <a:t>Tercera Evaluación-</a:t>
            </a:r>
            <a:r>
              <a:rPr lang="es-MX" sz="1200" b="1" i="1" dirty="0" err="1" smtClean="0">
                <a:latin typeface="Calibri" pitchFamily="34" charset="0"/>
              </a:rPr>
              <a:t>Solventación</a:t>
            </a:r>
            <a:r>
              <a:rPr lang="es-MX" sz="1200" b="1" i="1" dirty="0" smtClean="0">
                <a:latin typeface="Calibri" pitchFamily="34" charset="0"/>
              </a:rPr>
              <a:t> </a:t>
            </a:r>
            <a:r>
              <a:rPr lang="es-MX" sz="1200" b="1" i="1" dirty="0">
                <a:latin typeface="Calibri" pitchFamily="34" charset="0"/>
              </a:rPr>
              <a:t>2014</a:t>
            </a:r>
            <a:endParaRPr lang="es-ES" sz="1200" b="1" i="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216777259"/>
              </p:ext>
            </p:extLst>
          </p:nvPr>
        </p:nvGraphicFramePr>
        <p:xfrm>
          <a:off x="1165852" y="1845264"/>
          <a:ext cx="6804000" cy="3960000"/>
        </p:xfrm>
        <a:graphic>
          <a:graphicData uri="http://schemas.openxmlformats.org/drawingml/2006/table">
            <a:tbl>
              <a:tblPr>
                <a:tableStyleId>{5C22544A-7EE6-4342-B048-85BDC9FD1C3A}</a:tableStyleId>
              </a:tblPr>
              <a:tblGrid>
                <a:gridCol w="2880000"/>
                <a:gridCol w="1152000"/>
                <a:gridCol w="1152000"/>
                <a:gridCol w="1620000"/>
              </a:tblGrid>
              <a:tr h="540000">
                <a:tc rowSpan="2">
                  <a:txBody>
                    <a:bodyPr/>
                    <a:lstStyle/>
                    <a:p>
                      <a:pPr algn="ctr" fontAlgn="ctr"/>
                      <a:r>
                        <a:rPr lang="es-MX" sz="1300" b="1" u="none" strike="noStrike" dirty="0">
                          <a:solidFill>
                            <a:schemeClr val="bg1"/>
                          </a:solidFill>
                          <a:effectLst/>
                          <a:latin typeface="Calibri" pitchFamily="34" charset="0"/>
                          <a:cs typeface="Calibri" pitchFamily="34" charset="0"/>
                        </a:rPr>
                        <a:t>Partidos Políticos en </a:t>
                      </a:r>
                      <a:r>
                        <a:rPr lang="es-MX" sz="1300" b="1" u="none" strike="noStrike" dirty="0" smtClean="0">
                          <a:solidFill>
                            <a:schemeClr val="bg1"/>
                          </a:solidFill>
                          <a:effectLst/>
                          <a:latin typeface="Calibri" pitchFamily="34" charset="0"/>
                          <a:cs typeface="Calibri" pitchFamily="34" charset="0"/>
                        </a:rPr>
                        <a:t>el</a:t>
                      </a:r>
                    </a:p>
                    <a:p>
                      <a:pPr algn="ctr" fontAlgn="ctr"/>
                      <a:r>
                        <a:rPr lang="es-MX" sz="1300" b="1" u="none" strike="noStrike" dirty="0" smtClean="0">
                          <a:solidFill>
                            <a:schemeClr val="bg1"/>
                          </a:solidFill>
                          <a:effectLst/>
                          <a:latin typeface="Calibri" pitchFamily="34" charset="0"/>
                          <a:cs typeface="Calibri" pitchFamily="34" charset="0"/>
                        </a:rPr>
                        <a:t>Distrito </a:t>
                      </a:r>
                      <a:r>
                        <a:rPr lang="es-MX" sz="1300" b="1" u="none" strike="noStrike" dirty="0">
                          <a:solidFill>
                            <a:schemeClr val="bg1"/>
                          </a:solidFill>
                          <a:effectLst/>
                          <a:latin typeface="Calibri" pitchFamily="34" charset="0"/>
                          <a:cs typeface="Calibri" pitchFamily="34" charset="0"/>
                        </a:rPr>
                        <a:t>Federal</a:t>
                      </a:r>
                      <a:endParaRPr lang="es-MX" sz="13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gridSpan="2">
                  <a:txBody>
                    <a:bodyPr/>
                    <a:lstStyle/>
                    <a:p>
                      <a:pPr algn="ctr" fontAlgn="ctr"/>
                      <a:r>
                        <a:rPr lang="es-MX" sz="1300" b="1" u="none" strike="noStrike" dirty="0">
                          <a:solidFill>
                            <a:schemeClr val="bg1"/>
                          </a:solidFill>
                          <a:effectLst/>
                          <a:latin typeface="Calibri" pitchFamily="34" charset="0"/>
                          <a:cs typeface="Calibri" pitchFamily="34" charset="0"/>
                        </a:rPr>
                        <a:t>Artículo </a:t>
                      </a:r>
                      <a:r>
                        <a:rPr lang="es-MX" sz="1300" b="1" u="none" strike="noStrike" dirty="0" smtClean="0">
                          <a:solidFill>
                            <a:schemeClr val="bg1"/>
                          </a:solidFill>
                          <a:effectLst/>
                          <a:latin typeface="Calibri" pitchFamily="34" charset="0"/>
                          <a:cs typeface="Calibri" pitchFamily="34" charset="0"/>
                        </a:rPr>
                        <a:t>222, fracción</a:t>
                      </a:r>
                      <a:r>
                        <a:rPr lang="es-MX" sz="1300" b="1" u="none" strike="noStrike" baseline="0" dirty="0" smtClean="0">
                          <a:solidFill>
                            <a:schemeClr val="bg1"/>
                          </a:solidFill>
                          <a:effectLst/>
                          <a:latin typeface="Calibri" pitchFamily="34" charset="0"/>
                          <a:cs typeface="Calibri" pitchFamily="34" charset="0"/>
                        </a:rPr>
                        <a:t> XXII </a:t>
                      </a:r>
                      <a:r>
                        <a:rPr lang="es-MX" sz="1300" b="1" u="none" strike="noStrike" dirty="0" smtClean="0">
                          <a:solidFill>
                            <a:schemeClr val="bg1"/>
                          </a:solidFill>
                          <a:effectLst/>
                          <a:latin typeface="Calibri" pitchFamily="34" charset="0"/>
                          <a:cs typeface="Calibri" pitchFamily="34" charset="0"/>
                        </a:rPr>
                        <a:t>del </a:t>
                      </a:r>
                      <a:r>
                        <a:rPr lang="es-MX" sz="1300" b="1" u="none" strike="noStrike" dirty="0">
                          <a:solidFill>
                            <a:schemeClr val="bg1"/>
                          </a:solidFill>
                          <a:effectLst/>
                          <a:latin typeface="Calibri" pitchFamily="34" charset="0"/>
                          <a:cs typeface="Calibri" pitchFamily="34" charset="0"/>
                        </a:rPr>
                        <a:t>CIPEDF</a:t>
                      </a:r>
                      <a:endParaRPr lang="es-MX" sz="13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009999"/>
                    </a:solidFill>
                  </a:tcPr>
                </a:tc>
                <a:tc hMerge="1">
                  <a:txBody>
                    <a:bodyPr/>
                    <a:lstStyle/>
                    <a:p>
                      <a:endParaRPr lang="es-MX"/>
                    </a:p>
                  </a:txBody>
                  <a:tcPr/>
                </a:tc>
                <a:tc rowSpan="2">
                  <a:txBody>
                    <a:bodyPr/>
                    <a:lstStyle/>
                    <a:p>
                      <a:pPr algn="ctr" fontAlgn="ctr"/>
                      <a:r>
                        <a:rPr lang="es-MX" sz="1300" b="1" u="none" strike="noStrike" dirty="0">
                          <a:solidFill>
                            <a:schemeClr val="bg1"/>
                          </a:solidFill>
                          <a:effectLst/>
                          <a:latin typeface="Calibri" pitchFamily="34" charset="0"/>
                          <a:cs typeface="Calibri" pitchFamily="34" charset="0"/>
                        </a:rPr>
                        <a:t>Índice Global del Cumplimiento de las Obligaciones de Transparencia</a:t>
                      </a:r>
                      <a:br>
                        <a:rPr lang="es-MX" sz="1300" b="1" u="none" strike="noStrike" dirty="0">
                          <a:solidFill>
                            <a:schemeClr val="bg1"/>
                          </a:solidFill>
                          <a:effectLst/>
                          <a:latin typeface="Calibri" pitchFamily="34" charset="0"/>
                          <a:cs typeface="Calibri" pitchFamily="34" charset="0"/>
                        </a:rPr>
                      </a:br>
                      <a:r>
                        <a:rPr lang="es-MX" sz="1300" b="1" u="none" strike="noStrike" dirty="0">
                          <a:solidFill>
                            <a:schemeClr val="bg1"/>
                          </a:solidFill>
                          <a:effectLst/>
                          <a:latin typeface="Calibri" pitchFamily="34" charset="0"/>
                          <a:cs typeface="Calibri" pitchFamily="34" charset="0"/>
                        </a:rPr>
                        <a:t>(</a:t>
                      </a:r>
                      <a:r>
                        <a:rPr lang="es-MX" sz="1300" b="1" u="none" strike="noStrike" dirty="0" err="1">
                          <a:solidFill>
                            <a:schemeClr val="bg1"/>
                          </a:solidFill>
                          <a:effectLst/>
                          <a:latin typeface="Calibri" pitchFamily="34" charset="0"/>
                          <a:cs typeface="Calibri" pitchFamily="34" charset="0"/>
                        </a:rPr>
                        <a:t>IGcot</a:t>
                      </a:r>
                      <a:r>
                        <a:rPr lang="es-MX" sz="1300" b="1" u="none" strike="noStrike" dirty="0">
                          <a:solidFill>
                            <a:schemeClr val="bg1"/>
                          </a:solidFill>
                          <a:effectLst/>
                          <a:latin typeface="Calibri" pitchFamily="34" charset="0"/>
                          <a:cs typeface="Calibri" pitchFamily="34" charset="0"/>
                        </a:rPr>
                        <a:t>)</a:t>
                      </a:r>
                      <a:endParaRPr lang="es-MX" sz="13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540000">
                <a:tc vMerge="1">
                  <a:txBody>
                    <a:bodyPr/>
                    <a:lstStyle/>
                    <a:p>
                      <a:endParaRPr lang="es-MX"/>
                    </a:p>
                  </a:txBody>
                  <a:tcPr/>
                </a:tc>
                <a:tc>
                  <a:txBody>
                    <a:bodyPr/>
                    <a:lstStyle/>
                    <a:p>
                      <a:pPr algn="ctr" fontAlgn="ctr"/>
                      <a:r>
                        <a:rPr lang="es-MX" sz="1300" b="1" u="none" strike="noStrike" dirty="0">
                          <a:solidFill>
                            <a:schemeClr val="bg1"/>
                          </a:solidFill>
                          <a:effectLst/>
                          <a:latin typeface="Calibri" pitchFamily="34" charset="0"/>
                          <a:cs typeface="Calibri" pitchFamily="34" charset="0"/>
                        </a:rPr>
                        <a:t>Criterios Sustantivos</a:t>
                      </a:r>
                      <a:endParaRPr lang="es-MX" sz="13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300" b="1" u="none" strike="noStrike" dirty="0">
                          <a:solidFill>
                            <a:schemeClr val="bg1"/>
                          </a:solidFill>
                          <a:effectLst/>
                          <a:latin typeface="Calibri" pitchFamily="34" charset="0"/>
                          <a:cs typeface="Calibri" pitchFamily="34" charset="0"/>
                        </a:rPr>
                        <a:t>Criterios Adjetivos</a:t>
                      </a:r>
                      <a:endParaRPr lang="es-MX" sz="13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vMerge="1">
                  <a:txBody>
                    <a:bodyPr/>
                    <a:lstStyle/>
                    <a:p>
                      <a:endParaRPr lang="es-MX"/>
                    </a:p>
                  </a:txBody>
                  <a:tcPr/>
                </a:tc>
              </a:tr>
              <a:tr h="360000">
                <a:tc>
                  <a:txBody>
                    <a:bodyPr/>
                    <a:lstStyle/>
                    <a:p>
                      <a:pPr algn="l" fontAlgn="b"/>
                      <a:r>
                        <a:rPr lang="es-MX" sz="1300" b="1" i="0" u="none" strike="noStrike" dirty="0" smtClean="0">
                          <a:solidFill>
                            <a:schemeClr val="bg1"/>
                          </a:solidFill>
                          <a:effectLst/>
                          <a:latin typeface="Calibri" panose="020F0502020204030204" pitchFamily="34" charset="0"/>
                        </a:rPr>
                        <a:t> Promedio </a:t>
                      </a:r>
                      <a:r>
                        <a:rPr lang="es-MX" sz="1300" b="1" i="0" u="none" strike="noStrike" dirty="0">
                          <a:solidFill>
                            <a:schemeClr val="bg1"/>
                          </a:solidFill>
                          <a:effectLst/>
                          <a:latin typeface="Calibri" panose="020F0502020204030204" pitchFamily="34" charset="0"/>
                        </a:rPr>
                        <a:t>Partidos </a:t>
                      </a:r>
                      <a:r>
                        <a:rPr lang="es-MX" sz="1300" b="1" i="0" u="none" strike="noStrike" dirty="0" smtClean="0">
                          <a:solidFill>
                            <a:schemeClr val="bg1"/>
                          </a:solidFill>
                          <a:effectLst/>
                          <a:latin typeface="Calibri" panose="020F0502020204030204" pitchFamily="34" charset="0"/>
                        </a:rPr>
                        <a:t>Políticos</a:t>
                      </a:r>
                      <a:endParaRPr lang="es-MX" sz="1300" b="1" i="0" u="none" strike="noStrike" dirty="0">
                        <a:solidFill>
                          <a:schemeClr val="bg1"/>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ctr"/>
                      <a:r>
                        <a:rPr lang="es-MX" sz="1300" b="1" i="0" u="none" strike="noStrike" dirty="0" smtClean="0">
                          <a:solidFill>
                            <a:srgbClr val="FFFFFF"/>
                          </a:solidFill>
                          <a:effectLst/>
                          <a:latin typeface="Calibri"/>
                        </a:rPr>
                        <a:t>100.0</a:t>
                      </a:r>
                      <a:endParaRPr lang="es-MX" sz="1300" b="1" i="0" u="none" strike="noStrike" dirty="0">
                        <a:solidFill>
                          <a:srgbClr val="FFFFFF"/>
                        </a:solidFill>
                        <a:effectLst/>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ctr"/>
                      <a:r>
                        <a:rPr lang="es-MX" sz="1300" b="1" i="0" u="none" strike="noStrike" dirty="0" smtClean="0">
                          <a:solidFill>
                            <a:srgbClr val="FFFFFF"/>
                          </a:solidFill>
                          <a:effectLst/>
                          <a:latin typeface="Calibri"/>
                        </a:rPr>
                        <a:t>100.0</a:t>
                      </a:r>
                      <a:endParaRPr lang="es-MX" sz="1300" b="1" i="0" u="none" strike="noStrike" dirty="0">
                        <a:solidFill>
                          <a:srgbClr val="FFFFFF"/>
                        </a:solidFill>
                        <a:effectLst/>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c>
                  <a:txBody>
                    <a:bodyPr/>
                    <a:lstStyle/>
                    <a:p>
                      <a:pPr algn="ctr" fontAlgn="ctr"/>
                      <a:r>
                        <a:rPr lang="es-MX" sz="1300" b="1" i="0" u="none" strike="noStrike" dirty="0" smtClean="0">
                          <a:solidFill>
                            <a:srgbClr val="FFFFFF"/>
                          </a:solidFill>
                          <a:effectLst/>
                          <a:latin typeface="Calibri"/>
                        </a:rPr>
                        <a:t>100.0</a:t>
                      </a:r>
                      <a:endParaRPr lang="es-MX" sz="1300" b="1" i="0" u="none" strike="noStrike" dirty="0">
                        <a:solidFill>
                          <a:srgbClr val="FFFFFF"/>
                        </a:solidFill>
                        <a:effectLst/>
                        <a:latin typeface="Calibri"/>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33CCCC"/>
                    </a:solidFill>
                  </a:tcPr>
                </a:tc>
              </a:tr>
              <a:tr h="360000">
                <a:tc>
                  <a:txBody>
                    <a:bodyPr/>
                    <a:lstStyle/>
                    <a:p>
                      <a:pPr algn="l" fontAlgn="ctr"/>
                      <a:r>
                        <a:rPr lang="es-MX" sz="1300" b="1" i="0" u="none" strike="noStrike" dirty="0">
                          <a:solidFill>
                            <a:srgbClr val="000000"/>
                          </a:solidFill>
                          <a:effectLst/>
                          <a:latin typeface="Calibri" panose="020F0502020204030204" pitchFamily="34" charset="0"/>
                        </a:rPr>
                        <a:t>Movimiento </a:t>
                      </a:r>
                      <a:r>
                        <a:rPr lang="es-MX" sz="1300" b="1" i="0" u="none" strike="noStrike" dirty="0" smtClean="0">
                          <a:solidFill>
                            <a:srgbClr val="000000"/>
                          </a:solidFill>
                          <a:effectLst/>
                          <a:latin typeface="Calibri" panose="020F0502020204030204" pitchFamily="34" charset="0"/>
                        </a:rPr>
                        <a:t>Ciudadano</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300" b="1" i="0" u="none" strike="noStrike" dirty="0" smtClean="0">
                          <a:solidFill>
                            <a:srgbClr val="000000"/>
                          </a:solidFill>
                          <a:effectLst/>
                          <a:latin typeface="Calibri" panose="020F0502020204030204" pitchFamily="34" charset="0"/>
                        </a:rPr>
                        <a:t>* Nueva Alianza</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300" b="1" i="0" u="none" strike="noStrike" dirty="0">
                          <a:solidFill>
                            <a:srgbClr val="000000"/>
                          </a:solidFill>
                          <a:effectLst/>
                          <a:latin typeface="Calibri" panose="020F0502020204030204" pitchFamily="34" charset="0"/>
                        </a:rPr>
                        <a:t>Partido Acción </a:t>
                      </a:r>
                      <a:r>
                        <a:rPr lang="es-MX" sz="1300" b="1" i="0" u="none" strike="noStrike" dirty="0" smtClean="0">
                          <a:solidFill>
                            <a:srgbClr val="000000"/>
                          </a:solidFill>
                          <a:effectLst/>
                          <a:latin typeface="Calibri" panose="020F0502020204030204" pitchFamily="34" charset="0"/>
                        </a:rPr>
                        <a:t>Nacional</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300" b="1" i="0" u="none" strike="noStrike" dirty="0" smtClean="0">
                          <a:solidFill>
                            <a:srgbClr val="000000"/>
                          </a:solidFill>
                          <a:effectLst/>
                          <a:latin typeface="Calibri" panose="020F0502020204030204" pitchFamily="34" charset="0"/>
                        </a:rPr>
                        <a:t>* Partido </a:t>
                      </a:r>
                      <a:r>
                        <a:rPr lang="es-MX" sz="1300" b="1" i="0" u="none" strike="noStrike" dirty="0">
                          <a:solidFill>
                            <a:srgbClr val="000000"/>
                          </a:solidFill>
                          <a:effectLst/>
                          <a:latin typeface="Calibri" panose="020F0502020204030204" pitchFamily="34" charset="0"/>
                        </a:rPr>
                        <a:t>de la Revolución </a:t>
                      </a:r>
                      <a:r>
                        <a:rPr lang="es-MX" sz="1300" b="1" i="0" u="none" strike="noStrike" dirty="0" smtClean="0">
                          <a:solidFill>
                            <a:srgbClr val="000000"/>
                          </a:solidFill>
                          <a:effectLst/>
                          <a:latin typeface="Calibri" panose="020F0502020204030204" pitchFamily="34" charset="0"/>
                        </a:rPr>
                        <a:t>Democrática</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300" b="1" i="0" u="none" strike="noStrike" dirty="0">
                          <a:solidFill>
                            <a:srgbClr val="000000"/>
                          </a:solidFill>
                          <a:effectLst/>
                          <a:latin typeface="Calibri" panose="020F0502020204030204" pitchFamily="34" charset="0"/>
                        </a:rPr>
                        <a:t>Partido del </a:t>
                      </a:r>
                      <a:r>
                        <a:rPr lang="es-MX" sz="1300" b="1" i="0" u="none" strike="noStrike" dirty="0" smtClean="0">
                          <a:solidFill>
                            <a:srgbClr val="000000"/>
                          </a:solidFill>
                          <a:effectLst/>
                          <a:latin typeface="Calibri" panose="020F0502020204030204" pitchFamily="34" charset="0"/>
                        </a:rPr>
                        <a:t>Trabajo</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300" b="1" i="0" u="none" strike="noStrike" dirty="0" smtClean="0">
                          <a:solidFill>
                            <a:srgbClr val="000000"/>
                          </a:solidFill>
                          <a:effectLst/>
                          <a:latin typeface="Calibri" panose="020F0502020204030204" pitchFamily="34" charset="0"/>
                        </a:rPr>
                        <a:t>Partido </a:t>
                      </a:r>
                      <a:r>
                        <a:rPr lang="es-MX" sz="1300" b="1" i="0" u="none" strike="noStrike" dirty="0">
                          <a:solidFill>
                            <a:srgbClr val="000000"/>
                          </a:solidFill>
                          <a:effectLst/>
                          <a:latin typeface="Calibri" panose="020F0502020204030204" pitchFamily="34" charset="0"/>
                        </a:rPr>
                        <a:t>Revolucionario </a:t>
                      </a:r>
                      <a:r>
                        <a:rPr lang="es-MX" sz="1300" b="1" i="0" u="none" strike="noStrike" dirty="0" smtClean="0">
                          <a:solidFill>
                            <a:srgbClr val="000000"/>
                          </a:solidFill>
                          <a:effectLst/>
                          <a:latin typeface="Calibri" panose="020F0502020204030204" pitchFamily="34" charset="0"/>
                        </a:rPr>
                        <a:t>Institucional</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r h="360000">
                <a:tc>
                  <a:txBody>
                    <a:bodyPr/>
                    <a:lstStyle/>
                    <a:p>
                      <a:pPr algn="l" fontAlgn="ctr"/>
                      <a:r>
                        <a:rPr lang="es-MX" sz="1300" b="1" i="0" u="none" strike="noStrike" dirty="0" smtClean="0">
                          <a:solidFill>
                            <a:srgbClr val="000000"/>
                          </a:solidFill>
                          <a:effectLst/>
                          <a:latin typeface="Calibri" panose="020F0502020204030204" pitchFamily="34" charset="0"/>
                        </a:rPr>
                        <a:t>* Partido </a:t>
                      </a:r>
                      <a:r>
                        <a:rPr lang="es-MX" sz="1300" b="1" i="0" u="none" strike="noStrike" dirty="0">
                          <a:solidFill>
                            <a:srgbClr val="000000"/>
                          </a:solidFill>
                          <a:effectLst/>
                          <a:latin typeface="Calibri" panose="020F0502020204030204" pitchFamily="34" charset="0"/>
                        </a:rPr>
                        <a:t>Verde Ecologista de </a:t>
                      </a:r>
                      <a:r>
                        <a:rPr lang="es-MX" sz="1300" b="1" i="0" u="none" strike="noStrike" dirty="0" smtClean="0">
                          <a:solidFill>
                            <a:srgbClr val="000000"/>
                          </a:solidFill>
                          <a:effectLst/>
                          <a:latin typeface="Calibri" panose="020F0502020204030204" pitchFamily="34" charset="0"/>
                        </a:rPr>
                        <a:t>México</a:t>
                      </a:r>
                      <a:endParaRPr lang="es-MX" sz="1300" b="1" i="0" u="none" strike="noStrike" dirty="0">
                        <a:solidFill>
                          <a:srgbClr val="000000"/>
                        </a:solidFill>
                        <a:effectLst/>
                        <a:latin typeface="Calibri" panose="020F0502020204030204" pitchFamily="34" charset="0"/>
                      </a:endParaRP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ctr"/>
                      <a:r>
                        <a:rPr lang="es-MX" sz="13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r>
            </a:tbl>
          </a:graphicData>
        </a:graphic>
      </p:graphicFrame>
      <p:sp>
        <p:nvSpPr>
          <p:cNvPr id="7" name="9 CuadroTexto"/>
          <p:cNvSpPr txBox="1"/>
          <p:nvPr/>
        </p:nvSpPr>
        <p:spPr>
          <a:xfrm>
            <a:off x="1115615" y="5949280"/>
            <a:ext cx="6840761" cy="582613"/>
          </a:xfrm>
          <a:prstGeom prst="rect">
            <a:avLst/>
          </a:prstGeom>
          <a:noFill/>
        </p:spPr>
        <p:txBody>
          <a:bodyPr wrap="square" rtlCol="0" anchor="ctr">
            <a:noAutofit/>
          </a:bodyPr>
          <a:lstStyle/>
          <a:p>
            <a:pPr algn="just"/>
            <a:r>
              <a:rPr lang="es-MX" sz="1000" b="1" i="1" dirty="0">
                <a:latin typeface="Calibri" pitchFamily="34" charset="0"/>
              </a:rPr>
              <a:t>* Durante la 2a. Evaluación de Portales de Internet 2014, los Partidos Políticos señalados con asterisco obtuvieron un índice de 100 puntos, por lo tanto, no tuvieron que solventar recomendación alguna durante la 3a. Evaluación-</a:t>
            </a:r>
            <a:r>
              <a:rPr lang="es-MX" sz="1000" b="1" i="1" dirty="0" err="1">
                <a:latin typeface="Calibri" pitchFamily="34" charset="0"/>
              </a:rPr>
              <a:t>Solventación</a:t>
            </a:r>
            <a:r>
              <a:rPr lang="es-MX" sz="1000" b="1" i="1" dirty="0">
                <a:latin typeface="Calibri" pitchFamily="34" charset="0"/>
              </a:rPr>
              <a:t> 2014 a la información de oficio publicada en sus secciones de transparencia.</a:t>
            </a:r>
            <a:endParaRPr lang="es-ES" sz="1000" b="1" i="1" dirty="0">
              <a:latin typeface="Calibri" pitchFamily="34" charset="0"/>
            </a:endParaRPr>
          </a:p>
        </p:txBody>
      </p:sp>
    </p:spTree>
    <p:extLst>
      <p:ext uri="{BB962C8B-B14F-4D97-AF65-F5344CB8AC3E}">
        <p14:creationId xmlns:p14="http://schemas.microsoft.com/office/powerpoint/2010/main" val="13382348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17</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por inciso, Artículo </a:t>
            </a:r>
            <a:r>
              <a:rPr lang="es-MX" b="1" dirty="0" smtClean="0">
                <a:latin typeface="Calibri" pitchFamily="34" charset="0"/>
              </a:rPr>
              <a:t>222, fracción XXII </a:t>
            </a:r>
            <a:r>
              <a:rPr lang="es-MX" b="1" dirty="0">
                <a:latin typeface="Calibri" pitchFamily="34" charset="0"/>
              </a:rPr>
              <a:t>del </a:t>
            </a:r>
            <a:r>
              <a:rPr lang="es-MX" b="1" dirty="0" smtClean="0">
                <a:latin typeface="Calibri" pitchFamily="34" charset="0"/>
              </a:rPr>
              <a:t>CIPEDF para los Partidos Políticos en el Distrito Federal (Criterios Sustantivos)</a:t>
            </a:r>
          </a:p>
          <a:p>
            <a:r>
              <a:rPr lang="es-MX" sz="1200" b="1" i="1" dirty="0">
                <a:latin typeface="Calibri" pitchFamily="34" charset="0"/>
              </a:rPr>
              <a:t>4a. Evaluación 2013 y Evaluaciones 2014</a:t>
            </a:r>
            <a:endParaRPr lang="es-ES" sz="1200" b="1" i="1" dirty="0">
              <a:latin typeface="Calibri" pitchFamily="34" charset="0"/>
            </a:endParaRPr>
          </a:p>
        </p:txBody>
      </p:sp>
      <p:graphicFrame>
        <p:nvGraphicFramePr>
          <p:cNvPr id="5" name="7 Tabla"/>
          <p:cNvGraphicFramePr>
            <a:graphicFrameLocks noGrp="1"/>
          </p:cNvGraphicFramePr>
          <p:nvPr>
            <p:extLst>
              <p:ext uri="{D42A27DB-BD31-4B8C-83A1-F6EECF244321}">
                <p14:modId xmlns:p14="http://schemas.microsoft.com/office/powerpoint/2010/main" val="3239426223"/>
              </p:ext>
            </p:extLst>
          </p:nvPr>
        </p:nvGraphicFramePr>
        <p:xfrm>
          <a:off x="126066" y="1070314"/>
          <a:ext cx="8892000" cy="5688000"/>
        </p:xfrm>
        <a:graphic>
          <a:graphicData uri="http://schemas.openxmlformats.org/drawingml/2006/table">
            <a:tbl>
              <a:tblPr>
                <a:effectLst>
                  <a:outerShdw blurRad="50800" dist="38100" dir="2700000" algn="tl" rotWithShape="0">
                    <a:prstClr val="black">
                      <a:alpha val="40000"/>
                    </a:prstClr>
                  </a:outerShdw>
                </a:effectLst>
              </a:tblPr>
              <a:tblGrid>
                <a:gridCol w="432000"/>
                <a:gridCol w="5220000"/>
                <a:gridCol w="540000"/>
                <a:gridCol w="540000"/>
                <a:gridCol w="540000"/>
                <a:gridCol w="540000"/>
                <a:gridCol w="1080000"/>
              </a:tblGrid>
              <a:tr h="540000">
                <a:tc>
                  <a:txBody>
                    <a:bodyPr/>
                    <a:lstStyle/>
                    <a:p>
                      <a:pPr algn="ctr" fontAlgn="ctr"/>
                      <a:r>
                        <a:rPr lang="es-MX" sz="1100" b="1" i="0" u="none" strike="noStrike" dirty="0" smtClean="0">
                          <a:solidFill>
                            <a:srgbClr val="FFFFFF"/>
                          </a:solidFill>
                          <a:latin typeface="Calibri" pitchFamily="34" charset="0"/>
                          <a:cs typeface="Calibri" pitchFamily="34" charset="0"/>
                        </a:rPr>
                        <a:t>Inciso</a:t>
                      </a:r>
                      <a:endParaRPr lang="es-MX" sz="1100" b="1" i="0" u="none" strike="noStrike" dirty="0">
                        <a:solidFill>
                          <a:srgbClr val="FFFFFF"/>
                        </a:solidFill>
                        <a:latin typeface="Calibri" pitchFamily="34" charset="0"/>
                        <a:cs typeface="Calibri" pitchFamily="34" charset="0"/>
                      </a:endParaRP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latin typeface="Calibri" pitchFamily="34" charset="0"/>
                          <a:cs typeface="Calibri" pitchFamily="34" charset="0"/>
                        </a:rPr>
                        <a:t>Texto </a:t>
                      </a:r>
                      <a:r>
                        <a:rPr lang="es-MX" sz="1100" b="1" i="0" u="none" strike="noStrike" dirty="0" smtClean="0">
                          <a:solidFill>
                            <a:srgbClr val="FFFFFF"/>
                          </a:solidFill>
                          <a:latin typeface="Calibri" pitchFamily="34" charset="0"/>
                          <a:cs typeface="Calibri" pitchFamily="34" charset="0"/>
                        </a:rPr>
                        <a:t> del</a:t>
                      </a:r>
                      <a:r>
                        <a:rPr lang="es-MX" sz="1100" b="1" i="0" u="none" strike="noStrike" baseline="0" dirty="0" smtClean="0">
                          <a:solidFill>
                            <a:srgbClr val="FFFFFF"/>
                          </a:solidFill>
                          <a:latin typeface="Calibri" pitchFamily="34" charset="0"/>
                          <a:cs typeface="Calibri" pitchFamily="34" charset="0"/>
                        </a:rPr>
                        <a:t> Inciso</a:t>
                      </a:r>
                      <a:endParaRPr lang="es-MX" sz="1100" b="1" i="0" u="none" strike="noStrike" dirty="0">
                        <a:solidFill>
                          <a:srgbClr val="FFFFFF"/>
                        </a:solidFill>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4a</a:t>
                      </a:r>
                    </a:p>
                    <a:p>
                      <a:pPr algn="ctr" fontAlgn="ctr"/>
                      <a:r>
                        <a:rPr lang="es-MX" sz="1100" b="1" i="0" u="none" strike="noStrike" dirty="0" smtClean="0">
                          <a:solidFill>
                            <a:srgbClr val="FFFFFF"/>
                          </a:solidFill>
                          <a:effectLst/>
                          <a:latin typeface="Calibri" pitchFamily="34" charset="0"/>
                          <a:cs typeface="Calibri" pitchFamily="34" charset="0"/>
                        </a:rPr>
                        <a:t>Eval</a:t>
                      </a:r>
                    </a:p>
                    <a:p>
                      <a:pPr algn="ctr" fontAlgn="ctr"/>
                      <a:r>
                        <a:rPr lang="es-MX" sz="1100" b="1" i="0" u="none" strike="noStrike" dirty="0" smtClean="0">
                          <a:solidFill>
                            <a:srgbClr val="FFFFFF"/>
                          </a:solidFill>
                          <a:effectLst/>
                          <a:latin typeface="Calibri" pitchFamily="34" charset="0"/>
                          <a:cs typeface="Calibri"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1a </a:t>
                      </a:r>
                    </a:p>
                    <a:p>
                      <a:pPr algn="ctr" fontAlgn="ctr"/>
                      <a:r>
                        <a:rPr lang="es-MX" sz="1100" b="1" i="0" u="none" strike="noStrike" dirty="0" smtClean="0">
                          <a:solidFill>
                            <a:srgbClr val="FFFFFF"/>
                          </a:solidFill>
                          <a:effectLst/>
                          <a:latin typeface="Calibri" pitchFamily="34" charset="0"/>
                          <a:cs typeface="Calibri" pitchFamily="34" charset="0"/>
                        </a:rPr>
                        <a:t>EvSolv</a:t>
                      </a:r>
                    </a:p>
                    <a:p>
                      <a:pPr algn="ctr" fontAlgn="ctr"/>
                      <a:r>
                        <a:rPr lang="es-MX" sz="1100" b="1" i="0" u="none" strike="noStrike" dirty="0" smtClean="0">
                          <a:solidFill>
                            <a:srgbClr val="FFFFFF"/>
                          </a:solidFill>
                          <a:effectLst/>
                          <a:latin typeface="Calibri" pitchFamily="34" charset="0"/>
                          <a:cs typeface="Calibri" pitchFamily="34" charset="0"/>
                        </a:rPr>
                        <a:t>2014</a:t>
                      </a:r>
                      <a:endParaRPr lang="es-MX" sz="1100" b="1" i="0" u="none" strike="noStrike" dirty="0">
                        <a:solidFill>
                          <a:srgbClr val="FFFFFF"/>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2a</a:t>
                      </a:r>
                    </a:p>
                    <a:p>
                      <a:pPr algn="ctr" fontAlgn="ctr"/>
                      <a:r>
                        <a:rPr lang="es-MX" sz="1100" b="1" i="0" u="none" strike="noStrike" dirty="0" smtClean="0">
                          <a:solidFill>
                            <a:srgbClr val="FFFFFF"/>
                          </a:solidFill>
                          <a:effectLst/>
                          <a:latin typeface="Calibri" pitchFamily="34" charset="0"/>
                          <a:cs typeface="Calibri" pitchFamily="34" charset="0"/>
                        </a:rPr>
                        <a:t>Eval</a:t>
                      </a:r>
                    </a:p>
                    <a:p>
                      <a:pPr algn="ctr" fontAlgn="ctr"/>
                      <a:r>
                        <a:rPr lang="es-MX" sz="1100" b="1" i="0" u="none" strike="noStrike" dirty="0" smtClean="0">
                          <a:solidFill>
                            <a:srgbClr val="FFFFFF"/>
                          </a:solidFill>
                          <a:effectLst/>
                          <a:latin typeface="Calibri" pitchFamily="34" charset="0"/>
                          <a:cs typeface="Calibri" pitchFamily="34" charset="0"/>
                        </a:rPr>
                        <a:t>2014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3a </a:t>
                      </a:r>
                    </a:p>
                    <a:p>
                      <a:pPr algn="ctr" fontAlgn="ctr"/>
                      <a:r>
                        <a:rPr lang="es-MX" sz="1100" b="1" i="0" u="none" strike="noStrike" dirty="0" err="1" smtClean="0">
                          <a:solidFill>
                            <a:srgbClr val="FFFFFF"/>
                          </a:solidFill>
                          <a:effectLst/>
                          <a:latin typeface="Calibri" pitchFamily="34" charset="0"/>
                          <a:cs typeface="Calibri" pitchFamily="34" charset="0"/>
                        </a:rPr>
                        <a:t>EvSolv</a:t>
                      </a:r>
                      <a:endParaRPr lang="es-MX" sz="1100" b="1" i="0" u="none" strike="noStrike" dirty="0" smtClean="0">
                        <a:solidFill>
                          <a:srgbClr val="FFFFFF"/>
                        </a:solidFill>
                        <a:effectLst/>
                        <a:latin typeface="Calibri" pitchFamily="34" charset="0"/>
                        <a:cs typeface="Calibri" pitchFamily="34" charset="0"/>
                      </a:endParaRPr>
                    </a:p>
                    <a:p>
                      <a:pPr algn="ctr" fontAlgn="ctr"/>
                      <a:r>
                        <a:rPr lang="es-MX" sz="1100" b="1" i="0" u="none" strike="noStrike" dirty="0" smtClean="0">
                          <a:solidFill>
                            <a:srgbClr val="FFFFFF"/>
                          </a:solidFill>
                          <a:effectLst/>
                          <a:latin typeface="Calibri" pitchFamily="34" charset="0"/>
                          <a:cs typeface="Calibri" pitchFamily="34" charset="0"/>
                        </a:rPr>
                        <a:t>2014</a:t>
                      </a:r>
                      <a:endParaRPr lang="es-MX" sz="1100" b="1" i="0" u="none" strike="noStrike" dirty="0">
                        <a:solidFill>
                          <a:srgbClr val="FFFFFF"/>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a:r>
                        <a:rPr lang="es-MX" sz="1100" b="1" i="0" u="none" dirty="0" smtClean="0">
                          <a:solidFill>
                            <a:schemeClr val="bg1"/>
                          </a:solidFill>
                          <a:latin typeface="Calibri" pitchFamily="34" charset="0"/>
                        </a:rPr>
                        <a:t>Diferencia</a:t>
                      </a:r>
                    </a:p>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dirty="0" smtClean="0">
                          <a:solidFill>
                            <a:schemeClr val="bg1"/>
                          </a:solidFill>
                          <a:latin typeface="Calibri" pitchFamily="34" charset="0"/>
                        </a:rPr>
                        <a:t>3a EvalSolv’14 y</a:t>
                      </a:r>
                    </a:p>
                    <a:p>
                      <a:pPr algn="ctr"/>
                      <a:r>
                        <a:rPr lang="es-MX" sz="1100" b="1" i="0" u="none" dirty="0" smtClean="0">
                          <a:solidFill>
                            <a:schemeClr val="bg1"/>
                          </a:solidFill>
                          <a:latin typeface="Calibri" pitchFamily="34" charset="0"/>
                        </a:rPr>
                        <a:t>2a Eval’14</a:t>
                      </a:r>
                      <a:endParaRPr lang="es-MX" sz="1100" b="1" i="0" u="none" dirty="0" smtClean="0">
                        <a:solidFill>
                          <a:schemeClr val="bg1"/>
                        </a:solidFill>
                        <a:latin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r>
              <a:tr h="396000">
                <a:tc>
                  <a:txBody>
                    <a:bodyPr/>
                    <a:lstStyle/>
                    <a:p>
                      <a:pPr algn="ctr" fontAlgn="ctr"/>
                      <a:r>
                        <a:rPr lang="es-MX" sz="1100" b="1" i="0" u="none" strike="noStrike" dirty="0">
                          <a:solidFill>
                            <a:srgbClr val="000000"/>
                          </a:solidFill>
                          <a:effectLst/>
                          <a:latin typeface="Calibri" panose="020F0502020204030204" pitchFamily="34" charset="0"/>
                        </a:rPr>
                        <a:t>l</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Resoluciones dictadas por sus órganos de control interno;</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p</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Actividades institucionales de carácter público;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q</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El domicilio oficial y correo electrónico de la OIP, así como el nombre de su responsable;</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u</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Los convenios de participación con las organizaciones de la sociedad civil;</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x</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El nombre del responsable de la obtención de los recursos generales y de campaña; y</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g</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Relación de bienes muebles e inmuebles adquiridos o enajenados;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dirty="0">
                          <a:solidFill>
                            <a:srgbClr val="000000"/>
                          </a:solidFill>
                          <a:effectLst/>
                          <a:latin typeface="Calibri" panose="020F0502020204030204" pitchFamily="34" charset="0"/>
                        </a:rPr>
                        <a:t>d</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dirty="0">
                          <a:solidFill>
                            <a:srgbClr val="000000"/>
                          </a:solidFill>
                          <a:effectLst/>
                          <a:latin typeface="Calibri" panose="020F0502020204030204" pitchFamily="34" charset="0"/>
                        </a:rPr>
                        <a:t>Directorio de los órganos de dirección establecidos en la estructura orgánica, incluyendo sus correos electrónicos y domicilio oficial;</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dirty="0">
                          <a:solidFill>
                            <a:srgbClr val="000000"/>
                          </a:solidFill>
                          <a:effectLst/>
                          <a:latin typeface="Calibri" panose="020F0502020204030204" pitchFamily="34" charset="0"/>
                        </a:rPr>
                        <a:t>r</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dirty="0">
                          <a:solidFill>
                            <a:srgbClr val="000000"/>
                          </a:solidFill>
                          <a:effectLst/>
                          <a:latin typeface="Calibri" panose="020F0502020204030204" pitchFamily="34" charset="0"/>
                        </a:rPr>
                        <a:t>Las metas, objetivos y programas de sus diversos órganos;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dirty="0">
                          <a:solidFill>
                            <a:srgbClr val="000000"/>
                          </a:solidFill>
                          <a:effectLst/>
                          <a:latin typeface="Calibri" panose="020F0502020204030204" pitchFamily="34" charset="0"/>
                        </a:rPr>
                        <a:t>y</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Los montos de las cuotas ordinarias y extraordinarias para sus militantes, y los límites a las cuotas voluntarias y personales de los candidatos.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m</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Los montos y recursos de su financiamiento que entreguen a sus fundaciones, así como los informes sobre el uso y destino de los mismos;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n</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Las resoluciones relativas a garantizar los derechos de sus militantes, una vez que hayan causado estado;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a</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Estatutos, Declaración de Principios, Programa de Acción y demás normatividad interna;</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98.8</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j</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Resultados de revisiones, informes, verificaciones y auditorías de que sean objeto con motivo de la fiscalización de sus recursos;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91.1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bl>
          </a:graphicData>
        </a:graphic>
      </p:graphicFrame>
    </p:spTree>
    <p:extLst>
      <p:ext uri="{BB962C8B-B14F-4D97-AF65-F5344CB8AC3E}">
        <p14:creationId xmlns:p14="http://schemas.microsoft.com/office/powerpoint/2010/main" val="8290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18</a:t>
            </a:fld>
            <a:endParaRPr lang="es-MX" b="1" dirty="0">
              <a:latin typeface="Calibri" pitchFamily="34" charset="0"/>
            </a:endParaRPr>
          </a:p>
        </p:txBody>
      </p:sp>
      <p:sp>
        <p:nvSpPr>
          <p:cNvPr id="7" name="6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de cumplimiento por inciso, Artículo </a:t>
            </a:r>
            <a:r>
              <a:rPr lang="es-MX" b="1" dirty="0" smtClean="0">
                <a:latin typeface="Calibri" pitchFamily="34" charset="0"/>
              </a:rPr>
              <a:t>222, fracción XXII </a:t>
            </a:r>
            <a:r>
              <a:rPr lang="es-MX" b="1" dirty="0">
                <a:latin typeface="Calibri" pitchFamily="34" charset="0"/>
              </a:rPr>
              <a:t>del </a:t>
            </a:r>
            <a:r>
              <a:rPr lang="es-MX" b="1" dirty="0" smtClean="0">
                <a:latin typeface="Calibri" pitchFamily="34" charset="0"/>
              </a:rPr>
              <a:t>CIPEDF para los Partidos Políticos en el Distrito Federal (Criterios Sustantivos)</a:t>
            </a:r>
          </a:p>
          <a:p>
            <a:r>
              <a:rPr lang="es-MX" sz="1200" b="1" i="1" dirty="0">
                <a:latin typeface="Calibri" pitchFamily="34" charset="0"/>
              </a:rPr>
              <a:t>4a. Evaluación 2013 y Evaluaciones 2014</a:t>
            </a:r>
            <a:endParaRPr lang="es-ES" sz="1200" b="1" i="1" dirty="0">
              <a:latin typeface="Calibri"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662620088"/>
              </p:ext>
            </p:extLst>
          </p:nvPr>
        </p:nvGraphicFramePr>
        <p:xfrm>
          <a:off x="126066" y="1070314"/>
          <a:ext cx="8892000" cy="5688000"/>
        </p:xfrm>
        <a:graphic>
          <a:graphicData uri="http://schemas.openxmlformats.org/drawingml/2006/table">
            <a:tbl>
              <a:tblPr>
                <a:effectLst>
                  <a:outerShdw blurRad="50800" dist="38100" dir="2700000" algn="tl" rotWithShape="0">
                    <a:prstClr val="black">
                      <a:alpha val="40000"/>
                    </a:prstClr>
                  </a:outerShdw>
                </a:effectLst>
              </a:tblPr>
              <a:tblGrid>
                <a:gridCol w="432000"/>
                <a:gridCol w="5220000"/>
                <a:gridCol w="540000"/>
                <a:gridCol w="540000"/>
                <a:gridCol w="540000"/>
                <a:gridCol w="540000"/>
                <a:gridCol w="1080000"/>
              </a:tblGrid>
              <a:tr h="540000">
                <a:tc>
                  <a:txBody>
                    <a:bodyPr/>
                    <a:lstStyle/>
                    <a:p>
                      <a:pPr algn="ctr" fontAlgn="ctr"/>
                      <a:r>
                        <a:rPr lang="es-MX" sz="1100" b="1" i="0" u="none" strike="noStrike" dirty="0" smtClean="0">
                          <a:solidFill>
                            <a:srgbClr val="FFFFFF"/>
                          </a:solidFill>
                          <a:latin typeface="Calibri" pitchFamily="34" charset="0"/>
                          <a:cs typeface="Calibri" pitchFamily="34" charset="0"/>
                        </a:rPr>
                        <a:t>Inciso</a:t>
                      </a:r>
                      <a:endParaRPr lang="es-MX" sz="1100" b="1" i="0" u="none" strike="noStrike" dirty="0">
                        <a:solidFill>
                          <a:srgbClr val="FFFFFF"/>
                        </a:solidFill>
                        <a:latin typeface="Calibri" pitchFamily="34" charset="0"/>
                        <a:cs typeface="Calibri" pitchFamily="34" charset="0"/>
                      </a:endParaRP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latin typeface="Calibri" pitchFamily="34" charset="0"/>
                          <a:cs typeface="Calibri" pitchFamily="34" charset="0"/>
                        </a:rPr>
                        <a:t>Texto </a:t>
                      </a:r>
                      <a:r>
                        <a:rPr lang="es-MX" sz="1100" b="1" i="0" u="none" strike="noStrike" dirty="0" smtClean="0">
                          <a:solidFill>
                            <a:srgbClr val="FFFFFF"/>
                          </a:solidFill>
                          <a:latin typeface="Calibri" pitchFamily="34" charset="0"/>
                          <a:cs typeface="Calibri" pitchFamily="34" charset="0"/>
                        </a:rPr>
                        <a:t> del</a:t>
                      </a:r>
                      <a:r>
                        <a:rPr lang="es-MX" sz="1100" b="1" i="0" u="none" strike="noStrike" baseline="0" dirty="0" smtClean="0">
                          <a:solidFill>
                            <a:srgbClr val="FFFFFF"/>
                          </a:solidFill>
                          <a:latin typeface="Calibri" pitchFamily="34" charset="0"/>
                          <a:cs typeface="Calibri" pitchFamily="34" charset="0"/>
                        </a:rPr>
                        <a:t> Inciso</a:t>
                      </a:r>
                      <a:endParaRPr lang="es-MX" sz="1100" b="1" i="0" u="none" strike="noStrike" dirty="0">
                        <a:solidFill>
                          <a:srgbClr val="FFFFFF"/>
                        </a:solidFill>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4a</a:t>
                      </a:r>
                    </a:p>
                    <a:p>
                      <a:pPr algn="ctr" fontAlgn="ctr"/>
                      <a:r>
                        <a:rPr lang="es-MX" sz="1100" b="1" i="0" u="none" strike="noStrike" dirty="0" smtClean="0">
                          <a:solidFill>
                            <a:srgbClr val="FFFFFF"/>
                          </a:solidFill>
                          <a:effectLst/>
                          <a:latin typeface="Calibri" pitchFamily="34" charset="0"/>
                          <a:cs typeface="Calibri" pitchFamily="34" charset="0"/>
                        </a:rPr>
                        <a:t>Eval</a:t>
                      </a:r>
                    </a:p>
                    <a:p>
                      <a:pPr algn="ctr" fontAlgn="ctr"/>
                      <a:r>
                        <a:rPr lang="es-MX" sz="1100" b="1" i="0" u="none" strike="noStrike" dirty="0" smtClean="0">
                          <a:solidFill>
                            <a:srgbClr val="FFFFFF"/>
                          </a:solidFill>
                          <a:effectLst/>
                          <a:latin typeface="Calibri" pitchFamily="34" charset="0"/>
                          <a:cs typeface="Calibri"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1a </a:t>
                      </a:r>
                    </a:p>
                    <a:p>
                      <a:pPr algn="ctr" fontAlgn="ctr"/>
                      <a:r>
                        <a:rPr lang="es-MX" sz="1100" b="1" i="0" u="none" strike="noStrike" dirty="0" smtClean="0">
                          <a:solidFill>
                            <a:srgbClr val="FFFFFF"/>
                          </a:solidFill>
                          <a:effectLst/>
                          <a:latin typeface="Calibri" pitchFamily="34" charset="0"/>
                          <a:cs typeface="Calibri" pitchFamily="34" charset="0"/>
                        </a:rPr>
                        <a:t>EvSolv</a:t>
                      </a:r>
                    </a:p>
                    <a:p>
                      <a:pPr algn="ctr" fontAlgn="ctr"/>
                      <a:r>
                        <a:rPr lang="es-MX" sz="1100" b="1" i="0" u="none" strike="noStrike" dirty="0" smtClean="0">
                          <a:solidFill>
                            <a:srgbClr val="FFFFFF"/>
                          </a:solidFill>
                          <a:effectLst/>
                          <a:latin typeface="Calibri" pitchFamily="34" charset="0"/>
                          <a:cs typeface="Calibri" pitchFamily="34" charset="0"/>
                        </a:rPr>
                        <a:t>2014</a:t>
                      </a:r>
                      <a:endParaRPr lang="es-MX" sz="1100" b="1" i="0" u="none" strike="noStrike" dirty="0">
                        <a:solidFill>
                          <a:srgbClr val="FFFFFF"/>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2a</a:t>
                      </a:r>
                    </a:p>
                    <a:p>
                      <a:pPr algn="ctr" fontAlgn="ctr"/>
                      <a:r>
                        <a:rPr lang="es-MX" sz="1100" b="1" i="0" u="none" strike="noStrike" dirty="0" smtClean="0">
                          <a:solidFill>
                            <a:srgbClr val="FFFFFF"/>
                          </a:solidFill>
                          <a:effectLst/>
                          <a:latin typeface="Calibri" pitchFamily="34" charset="0"/>
                          <a:cs typeface="Calibri" pitchFamily="34" charset="0"/>
                        </a:rPr>
                        <a:t>Eval</a:t>
                      </a:r>
                    </a:p>
                    <a:p>
                      <a:pPr algn="ctr" fontAlgn="ctr"/>
                      <a:r>
                        <a:rPr lang="es-MX" sz="1100" b="1" i="0" u="none" strike="noStrike" dirty="0" smtClean="0">
                          <a:solidFill>
                            <a:srgbClr val="FFFFFF"/>
                          </a:solidFill>
                          <a:effectLst/>
                          <a:latin typeface="Calibri" pitchFamily="34" charset="0"/>
                          <a:cs typeface="Calibri" pitchFamily="34" charset="0"/>
                        </a:rPr>
                        <a:t>2014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3a </a:t>
                      </a:r>
                    </a:p>
                    <a:p>
                      <a:pPr algn="ctr" fontAlgn="ctr"/>
                      <a:r>
                        <a:rPr lang="es-MX" sz="1100" b="1" i="0" u="none" strike="noStrike" dirty="0" err="1" smtClean="0">
                          <a:solidFill>
                            <a:srgbClr val="FFFFFF"/>
                          </a:solidFill>
                          <a:effectLst/>
                          <a:latin typeface="Calibri" pitchFamily="34" charset="0"/>
                          <a:cs typeface="Calibri" pitchFamily="34" charset="0"/>
                        </a:rPr>
                        <a:t>EvSolv</a:t>
                      </a:r>
                      <a:endParaRPr lang="es-MX" sz="1100" b="1" i="0" u="none" strike="noStrike" dirty="0" smtClean="0">
                        <a:solidFill>
                          <a:srgbClr val="FFFFFF"/>
                        </a:solidFill>
                        <a:effectLst/>
                        <a:latin typeface="Calibri" pitchFamily="34" charset="0"/>
                        <a:cs typeface="Calibri" pitchFamily="34" charset="0"/>
                      </a:endParaRPr>
                    </a:p>
                    <a:p>
                      <a:pPr algn="ctr" fontAlgn="ctr"/>
                      <a:r>
                        <a:rPr lang="es-MX" sz="1100" b="1" i="0" u="none" strike="noStrike" dirty="0" smtClean="0">
                          <a:solidFill>
                            <a:srgbClr val="FFFFFF"/>
                          </a:solidFill>
                          <a:effectLst/>
                          <a:latin typeface="Calibri" pitchFamily="34" charset="0"/>
                          <a:cs typeface="Calibri" pitchFamily="34" charset="0"/>
                        </a:rPr>
                        <a:t>2014</a:t>
                      </a:r>
                      <a:endParaRPr lang="es-MX" sz="1100" b="1" i="0" u="none" strike="noStrike" dirty="0">
                        <a:solidFill>
                          <a:srgbClr val="FFFFFF"/>
                        </a:solidFill>
                        <a:effectLst/>
                        <a:latin typeface="Calibri" pitchFamily="34" charset="0"/>
                        <a:cs typeface="Calibri"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c>
                  <a:txBody>
                    <a:bodyPr/>
                    <a:lstStyle/>
                    <a:p>
                      <a:pPr algn="ctr"/>
                      <a:r>
                        <a:rPr lang="es-MX" sz="1100" b="1" i="0" u="none" dirty="0" smtClean="0">
                          <a:solidFill>
                            <a:schemeClr val="bg1"/>
                          </a:solidFill>
                          <a:latin typeface="Calibri" pitchFamily="34" charset="0"/>
                        </a:rPr>
                        <a:t>Diferencia</a:t>
                      </a:r>
                    </a:p>
                    <a:p>
                      <a:pPr algn="ctr"/>
                      <a:r>
                        <a:rPr lang="es-MX" sz="1100" b="1" i="0" u="none" dirty="0" smtClean="0">
                          <a:solidFill>
                            <a:schemeClr val="bg1"/>
                          </a:solidFill>
                          <a:latin typeface="Calibri" pitchFamily="34" charset="0"/>
                        </a:rPr>
                        <a:t>3a EvalSolv’14 y</a:t>
                      </a:r>
                    </a:p>
                    <a:p>
                      <a:pPr algn="ctr"/>
                      <a:r>
                        <a:rPr lang="es-MX" sz="1100" b="1" i="0" u="none" dirty="0" smtClean="0">
                          <a:solidFill>
                            <a:schemeClr val="bg1"/>
                          </a:solidFill>
                          <a:latin typeface="Calibri" pitchFamily="34" charset="0"/>
                        </a:rPr>
                        <a:t>2a Eval’14</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9999"/>
                    </a:solidFill>
                  </a:tcPr>
                </a:tc>
              </a:tr>
              <a:tr h="396000">
                <a:tc>
                  <a:txBody>
                    <a:bodyPr/>
                    <a:lstStyle/>
                    <a:p>
                      <a:pPr algn="ctr" fontAlgn="ctr"/>
                      <a:r>
                        <a:rPr lang="es-MX" sz="1100" b="1" i="0" u="none" strike="noStrike" dirty="0">
                          <a:solidFill>
                            <a:srgbClr val="000000"/>
                          </a:solidFill>
                          <a:effectLst/>
                          <a:latin typeface="Calibri" panose="020F0502020204030204" pitchFamily="34" charset="0"/>
                        </a:rPr>
                        <a:t>e</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dirty="0">
                          <a:solidFill>
                            <a:srgbClr val="000000"/>
                          </a:solidFill>
                          <a:effectLst/>
                          <a:latin typeface="Calibri" panose="020F0502020204030204" pitchFamily="34" charset="0"/>
                        </a:rPr>
                        <a:t>Descripción y monto de los cargos, emolumentos, remuneraciones, percepciones, ordinarias y extraordinarias o similares, de sus dirigentes y plantilla laboral;</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96.9</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94.3</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v</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Las actas de las Asambleas ordinarias y extraordinarias;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87.1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b</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Estructura orgánica y funciones;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k</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Sentencias de los órganos jurisdiccionales en los que el partido sea parte del proceso;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c</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Integración y mecanismos de designación de los órganos de dirección en los ámbitos del Distrito Federal, delegacional y distrital;</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92.9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w</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Los Informes de actividades del Presidente y Secretario de su Comité Ejecutivo, así como de sus homólogos;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78.6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85.7</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t</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Los acuerdos y resoluciones que emitan sus órganos de dirección;</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87.1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99.3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0.7</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i</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Informes entregados a la autoridad electoral sobre el origen, monto y destino de los recursos;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94.3</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1.4</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Los informes de sus órganos con motivo de las obligaciones legales y estatutarias, una vez aprobados por las instancias partidarias,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83.9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1.8</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h</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dirty="0">
                          <a:solidFill>
                            <a:srgbClr val="000000"/>
                          </a:solidFill>
                          <a:effectLst/>
                          <a:latin typeface="Calibri" panose="020F0502020204030204" pitchFamily="34" charset="0"/>
                        </a:rPr>
                        <a:t>Monto de financiamiento público y privado, recibido durante el último semestre, y su distribución;</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97.4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2.6</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o</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a:solidFill>
                            <a:srgbClr val="000000"/>
                          </a:solidFill>
                          <a:effectLst/>
                          <a:latin typeface="Calibri" panose="020F0502020204030204" pitchFamily="34" charset="0"/>
                        </a:rPr>
                        <a:t>Convenios de Coalición, Frentes y candidatura común en los que participen;</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100.0</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98.6</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90.2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9.8</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a:txBody>
                    <a:bodyPr/>
                    <a:lstStyle/>
                    <a:p>
                      <a:pPr algn="ctr" fontAlgn="ctr"/>
                      <a:r>
                        <a:rPr lang="es-MX" sz="1100" b="1" i="0" u="none" strike="noStrike">
                          <a:solidFill>
                            <a:srgbClr val="000000"/>
                          </a:solidFill>
                          <a:effectLst/>
                          <a:latin typeface="Calibri" panose="020F0502020204030204" pitchFamily="34" charset="0"/>
                        </a:rPr>
                        <a:t>f</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just" fontAlgn="ctr"/>
                      <a:r>
                        <a:rPr lang="es-MX" sz="1100" b="1" i="0" u="none" strike="noStrike" dirty="0">
                          <a:solidFill>
                            <a:srgbClr val="000000"/>
                          </a:solidFill>
                          <a:effectLst/>
                          <a:latin typeface="Calibri" panose="020F0502020204030204" pitchFamily="34" charset="0"/>
                        </a:rPr>
                        <a:t>Contratos y convenios para la adquisición, arrendamiento, concesiones y prestación de bienes y servicios;</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90.2</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a:solidFill>
                            <a:srgbClr val="000000"/>
                          </a:solidFill>
                          <a:effectLst/>
                          <a:latin typeface="Calibri" panose="020F0502020204030204" pitchFamily="34" charset="0"/>
                        </a:rPr>
                        <a:t>96.4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a:solidFill>
                            <a:srgbClr val="000000"/>
                          </a:solidFill>
                          <a:effectLst/>
                          <a:latin typeface="Calibri" panose="020F0502020204030204" pitchFamily="34" charset="0"/>
                        </a:rPr>
                        <a:t>89.7</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c>
                  <a:txBody>
                    <a:bodyPr/>
                    <a:lstStyle/>
                    <a:p>
                      <a:pPr algn="ctr" fontAlgn="ctr"/>
                      <a:r>
                        <a:rPr lang="es-MX" sz="1100" b="1" i="0" u="none" strike="noStrike" dirty="0" smtClean="0">
                          <a:solidFill>
                            <a:srgbClr val="000000"/>
                          </a:solidFill>
                          <a:effectLst/>
                          <a:latin typeface="Calibri" panose="020F0502020204030204" pitchFamily="34" charset="0"/>
                        </a:rPr>
                        <a:t>10.3</a:t>
                      </a:r>
                      <a:endParaRPr lang="es-MX" sz="1100" b="1"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tcPr>
                </a:tc>
              </a:tr>
              <a:tr h="39600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100" b="1" i="0" u="none" strike="noStrike" dirty="0" smtClean="0">
                          <a:solidFill>
                            <a:schemeClr val="bg1"/>
                          </a:solidFill>
                          <a:effectLst/>
                          <a:latin typeface="Calibri" panose="020F0502020204030204" pitchFamily="34" charset="0"/>
                        </a:rPr>
                        <a:t>Índice de los Criterios Sustantivos del Artículo 222, fracción XXII del CIPEDF</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hMerge="1">
                  <a:txBody>
                    <a:bodyPr/>
                    <a:lstStyle/>
                    <a:p>
                      <a:pPr algn="just" fontAlgn="ctr"/>
                      <a:endParaRPr lang="es-MX" sz="1100" b="1" i="0" u="none" strike="noStrike" dirty="0">
                        <a:solidFill>
                          <a:schemeClr val="bg1"/>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95.1</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97.4</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100" b="1" i="0" u="none" strike="noStrike" dirty="0">
                          <a:solidFill>
                            <a:srgbClr val="FFFFFF"/>
                          </a:solidFill>
                          <a:effectLst/>
                          <a:latin typeface="Calibri" panose="020F0502020204030204" pitchFamily="34" charset="0"/>
                        </a:rPr>
                        <a:t>98.9</a:t>
                      </a: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100.0</a:t>
                      </a:r>
                      <a:endParaRPr lang="es-MX" sz="1100" b="1" i="0" u="none" strike="noStrike" dirty="0">
                        <a:solidFill>
                          <a:srgbClr val="FFFFFF"/>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anose="020F0502020204030204" pitchFamily="34" charset="0"/>
                        </a:rPr>
                        <a:t>1.1</a:t>
                      </a:r>
                      <a:endParaRPr lang="es-MX" sz="1100" b="1" i="0" u="none" strike="noStrike" dirty="0">
                        <a:solidFill>
                          <a:srgbClr val="FFFFFF"/>
                        </a:solidFill>
                        <a:effectLst/>
                        <a:latin typeface="Calibri" panose="020F0502020204030204" pitchFamily="34" charset="0"/>
                      </a:endParaRPr>
                    </a:p>
                  </a:txBody>
                  <a:tcPr marL="9525" marR="9525" marT="9525" marB="0" anchor="ctr">
                    <a:lnL>
                      <a:noFill/>
                    </a:lnL>
                    <a:lnR>
                      <a:noFill/>
                    </a:lnR>
                    <a:lnT w="6350" cap="flat" cmpd="sng" algn="ctr">
                      <a:solidFill>
                        <a:srgbClr val="31849B"/>
                      </a:solidFill>
                      <a:prstDash val="dot"/>
                      <a:round/>
                      <a:headEnd type="none" w="med" len="med"/>
                      <a:tailEnd type="none" w="med" len="med"/>
                    </a:lnT>
                    <a:lnB w="6350" cap="flat" cmpd="sng" algn="ctr">
                      <a:solidFill>
                        <a:srgbClr val="31849B"/>
                      </a:solidFill>
                      <a:prstDash val="dot"/>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877920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19</a:t>
            </a:fld>
            <a:endParaRPr lang="es-MX" b="1" dirty="0">
              <a:latin typeface="Calibri" pitchFamily="34" charset="0"/>
            </a:endParaRPr>
          </a:p>
        </p:txBody>
      </p:sp>
      <p:sp>
        <p:nvSpPr>
          <p:cNvPr id="8" name="7 CuadroTexto"/>
          <p:cNvSpPr txBox="1"/>
          <p:nvPr/>
        </p:nvSpPr>
        <p:spPr>
          <a:xfrm>
            <a:off x="76169" y="85702"/>
            <a:ext cx="8388000" cy="864000"/>
          </a:xfrm>
          <a:prstGeom prst="rect">
            <a:avLst/>
          </a:prstGeom>
          <a:noFill/>
        </p:spPr>
        <p:txBody>
          <a:bodyPr wrap="square" rtlCol="0" anchor="ctr">
            <a:noAutofit/>
          </a:bodyPr>
          <a:lstStyle/>
          <a:p>
            <a:r>
              <a:rPr lang="es-MX" b="1" dirty="0">
                <a:latin typeface="Calibri" pitchFamily="34" charset="0"/>
              </a:rPr>
              <a:t>Índice promedio </a:t>
            </a:r>
            <a:r>
              <a:rPr lang="es-MX" b="1" dirty="0" smtClean="0">
                <a:latin typeface="Calibri" pitchFamily="34" charset="0"/>
              </a:rPr>
              <a:t>de la Temática por </a:t>
            </a:r>
            <a:r>
              <a:rPr lang="es-MX" b="1" dirty="0">
                <a:latin typeface="Calibri" pitchFamily="34" charset="0"/>
              </a:rPr>
              <a:t>inciso, Artículo 222, fracción XXII del CIPEDF para los Partidos Políticos en el Distrito Federal (Criterios Sustantivos</a:t>
            </a:r>
            <a:r>
              <a:rPr lang="es-MX" b="1" dirty="0" smtClean="0">
                <a:latin typeface="Calibri" pitchFamily="34" charset="0"/>
              </a:rPr>
              <a:t>)</a:t>
            </a:r>
          </a:p>
          <a:p>
            <a:r>
              <a:rPr lang="es-MX" sz="1200" b="1" i="1" dirty="0">
                <a:latin typeface="Calibri" pitchFamily="34" charset="0"/>
              </a:rPr>
              <a:t>4a. Evaluación 2013 y Evaluaciones 2014</a:t>
            </a:r>
            <a:endParaRPr lang="es-ES" sz="1200" b="1" i="1" dirty="0">
              <a:latin typeface="Calibri" pitchFamily="34" charset="0"/>
            </a:endParaRPr>
          </a:p>
        </p:txBody>
      </p:sp>
      <p:graphicFrame>
        <p:nvGraphicFramePr>
          <p:cNvPr id="5" name="6 Tabla"/>
          <p:cNvGraphicFramePr>
            <a:graphicFrameLocks noGrp="1"/>
          </p:cNvGraphicFramePr>
          <p:nvPr>
            <p:extLst>
              <p:ext uri="{D42A27DB-BD31-4B8C-83A1-F6EECF244321}">
                <p14:modId xmlns:p14="http://schemas.microsoft.com/office/powerpoint/2010/main" val="30369393"/>
              </p:ext>
            </p:extLst>
          </p:nvPr>
        </p:nvGraphicFramePr>
        <p:xfrm>
          <a:off x="1429466" y="1362540"/>
          <a:ext cx="6300000" cy="5220000"/>
        </p:xfrm>
        <a:graphic>
          <a:graphicData uri="http://schemas.openxmlformats.org/drawingml/2006/table">
            <a:tbl>
              <a:tblPr/>
              <a:tblGrid>
                <a:gridCol w="2340000"/>
                <a:gridCol w="720000"/>
                <a:gridCol w="720000"/>
                <a:gridCol w="720000"/>
                <a:gridCol w="720000"/>
                <a:gridCol w="1080000"/>
              </a:tblGrid>
              <a:tr h="540000">
                <a:tc>
                  <a:txBody>
                    <a:bodyPr/>
                    <a:lstStyle/>
                    <a:p>
                      <a:pPr algn="ctr" fontAlgn="b"/>
                      <a:r>
                        <a:rPr lang="es-MX" sz="1100" b="1" i="0" u="none" strike="noStrike" dirty="0">
                          <a:solidFill>
                            <a:schemeClr val="bg1"/>
                          </a:solidFill>
                          <a:effectLst/>
                          <a:latin typeface="Calibri" pitchFamily="34" charset="0"/>
                          <a:cs typeface="Calibri" pitchFamily="34" charset="0"/>
                        </a:rPr>
                        <a:t>Temática</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4a</a:t>
                      </a:r>
                    </a:p>
                    <a:p>
                      <a:pPr algn="ctr" fontAlgn="ctr"/>
                      <a:r>
                        <a:rPr lang="es-MX" sz="1100" b="1" i="0" u="none" strike="noStrike" dirty="0" smtClean="0">
                          <a:solidFill>
                            <a:srgbClr val="FFFFFF"/>
                          </a:solidFill>
                          <a:effectLst/>
                          <a:latin typeface="Calibri" pitchFamily="34" charset="0"/>
                          <a:cs typeface="Calibri" pitchFamily="34" charset="0"/>
                        </a:rPr>
                        <a:t>Eval</a:t>
                      </a:r>
                    </a:p>
                    <a:p>
                      <a:pPr algn="ctr" fontAlgn="ctr"/>
                      <a:r>
                        <a:rPr lang="es-MX" sz="1100" b="1" i="0" u="none" strike="noStrike" dirty="0" smtClean="0">
                          <a:solidFill>
                            <a:srgbClr val="FFFFFF"/>
                          </a:solidFill>
                          <a:effectLst/>
                          <a:latin typeface="Calibri" pitchFamily="34" charset="0"/>
                          <a:cs typeface="Calibri" pitchFamily="34" charset="0"/>
                        </a:rPr>
                        <a:t>2013</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1a </a:t>
                      </a:r>
                    </a:p>
                    <a:p>
                      <a:pPr algn="ctr" fontAlgn="ctr"/>
                      <a:r>
                        <a:rPr lang="es-MX" sz="1100" b="1" i="0" u="none" strike="noStrike" dirty="0" smtClean="0">
                          <a:solidFill>
                            <a:srgbClr val="FFFFFF"/>
                          </a:solidFill>
                          <a:effectLst/>
                          <a:latin typeface="Calibri" pitchFamily="34" charset="0"/>
                          <a:cs typeface="Calibri" pitchFamily="34" charset="0"/>
                        </a:rPr>
                        <a:t>EvSolv</a:t>
                      </a:r>
                    </a:p>
                    <a:p>
                      <a:pPr algn="ctr" fontAlgn="ctr"/>
                      <a:r>
                        <a:rPr lang="es-MX" sz="1100" b="1" i="0" u="none" strike="noStrike" dirty="0" smtClean="0">
                          <a:solidFill>
                            <a:srgbClr val="FFFFFF"/>
                          </a:solidFill>
                          <a:effectLst/>
                          <a:latin typeface="Calibri" pitchFamily="34" charset="0"/>
                          <a:cs typeface="Calibri" pitchFamily="34" charset="0"/>
                        </a:rPr>
                        <a:t>2014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2a</a:t>
                      </a:r>
                    </a:p>
                    <a:p>
                      <a:pPr algn="ctr" fontAlgn="ctr"/>
                      <a:r>
                        <a:rPr lang="es-MX" sz="1100" b="1" i="0" u="none" strike="noStrike" dirty="0" smtClean="0">
                          <a:solidFill>
                            <a:srgbClr val="FFFFFF"/>
                          </a:solidFill>
                          <a:effectLst/>
                          <a:latin typeface="Calibri" pitchFamily="34" charset="0"/>
                          <a:cs typeface="Calibri" pitchFamily="34" charset="0"/>
                        </a:rPr>
                        <a:t>Eval</a:t>
                      </a:r>
                    </a:p>
                    <a:p>
                      <a:pPr algn="ctr" fontAlgn="ctr"/>
                      <a:r>
                        <a:rPr lang="es-MX" sz="1100" b="1" i="0" u="none" strike="noStrike" dirty="0" smtClean="0">
                          <a:solidFill>
                            <a:srgbClr val="FFFFFF"/>
                          </a:solidFill>
                          <a:effectLst/>
                          <a:latin typeface="Calibri" pitchFamily="34" charset="0"/>
                          <a:cs typeface="Calibri" pitchFamily="34" charset="0"/>
                        </a:rPr>
                        <a:t>2014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100" b="1" i="0" u="none" strike="noStrike" dirty="0" smtClean="0">
                          <a:solidFill>
                            <a:srgbClr val="FFFFFF"/>
                          </a:solidFill>
                          <a:effectLst/>
                          <a:latin typeface="Calibri" pitchFamily="34" charset="0"/>
                          <a:cs typeface="Calibri" pitchFamily="34" charset="0"/>
                        </a:rPr>
                        <a:t>3a </a:t>
                      </a:r>
                    </a:p>
                    <a:p>
                      <a:pPr algn="ctr" fontAlgn="ctr"/>
                      <a:r>
                        <a:rPr lang="es-MX" sz="1100" b="1" i="0" u="none" strike="noStrike" dirty="0" err="1" smtClean="0">
                          <a:solidFill>
                            <a:srgbClr val="FFFFFF"/>
                          </a:solidFill>
                          <a:effectLst/>
                          <a:latin typeface="Calibri" pitchFamily="34" charset="0"/>
                          <a:cs typeface="Calibri" pitchFamily="34" charset="0"/>
                        </a:rPr>
                        <a:t>EvSolv</a:t>
                      </a:r>
                      <a:endParaRPr lang="es-MX" sz="1100" b="1" i="0" u="none" strike="noStrike" dirty="0" smtClean="0">
                        <a:solidFill>
                          <a:srgbClr val="FFFFFF"/>
                        </a:solidFill>
                        <a:effectLst/>
                        <a:latin typeface="Calibri" pitchFamily="34" charset="0"/>
                        <a:cs typeface="Calibri" pitchFamily="34" charset="0"/>
                      </a:endParaRPr>
                    </a:p>
                    <a:p>
                      <a:pPr algn="ctr" fontAlgn="ctr"/>
                      <a:r>
                        <a:rPr lang="es-MX" sz="1100" b="1" i="0" u="none" strike="noStrike" dirty="0" smtClean="0">
                          <a:solidFill>
                            <a:srgbClr val="FFFFFF"/>
                          </a:solidFill>
                          <a:effectLst/>
                          <a:latin typeface="Calibri" pitchFamily="34" charset="0"/>
                          <a:cs typeface="Calibri" pitchFamily="34" charset="0"/>
                        </a:rPr>
                        <a:t>2014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a:r>
                        <a:rPr lang="es-MX" sz="1100" b="1" i="0" u="none" dirty="0" smtClean="0">
                          <a:solidFill>
                            <a:schemeClr val="bg1"/>
                          </a:solidFill>
                          <a:latin typeface="Calibri" pitchFamily="34" charset="0"/>
                        </a:rPr>
                        <a:t>Diferencia</a:t>
                      </a:r>
                    </a:p>
                    <a:p>
                      <a:pPr marL="0" marR="0" indent="0" algn="ctr" defTabSz="914400" rtl="0" eaLnBrk="1" fontAlgn="auto" latinLnBrk="0" hangingPunct="1">
                        <a:lnSpc>
                          <a:spcPct val="100000"/>
                        </a:lnSpc>
                        <a:spcBef>
                          <a:spcPts val="0"/>
                        </a:spcBef>
                        <a:spcAft>
                          <a:spcPts val="0"/>
                        </a:spcAft>
                        <a:buClrTx/>
                        <a:buSzTx/>
                        <a:buFontTx/>
                        <a:buNone/>
                        <a:tabLst/>
                        <a:defRPr/>
                      </a:pPr>
                      <a:r>
                        <a:rPr lang="es-MX" sz="1100" b="1" i="0" u="none" dirty="0" smtClean="0">
                          <a:solidFill>
                            <a:schemeClr val="bg1"/>
                          </a:solidFill>
                          <a:latin typeface="Calibri" pitchFamily="34" charset="0"/>
                        </a:rPr>
                        <a:t>3a EvalSolv’14 y</a:t>
                      </a:r>
                    </a:p>
                    <a:p>
                      <a:pPr algn="ctr"/>
                      <a:r>
                        <a:rPr lang="es-MX" sz="1100" b="1" i="0" u="none" dirty="0" smtClean="0">
                          <a:solidFill>
                            <a:schemeClr val="bg1"/>
                          </a:solidFill>
                          <a:latin typeface="Calibri" pitchFamily="34" charset="0"/>
                        </a:rPr>
                        <a:t>2a Eval’14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r h="468000">
                <a:tc>
                  <a:txBody>
                    <a:bodyPr/>
                    <a:lstStyle/>
                    <a:p>
                      <a:pPr algn="l" fontAlgn="b"/>
                      <a:r>
                        <a:rPr lang="es-MX" sz="1100" b="1" i="0" u="none" strike="noStrike" dirty="0" smtClean="0">
                          <a:solidFill>
                            <a:srgbClr val="000000"/>
                          </a:solidFill>
                          <a:effectLst/>
                          <a:latin typeface="Calibri" panose="020F0502020204030204" pitchFamily="34" charset="0"/>
                        </a:rPr>
                        <a:t>Patrimonio</a:t>
                      </a:r>
                    </a:p>
                    <a:p>
                      <a:pPr algn="l" fontAlgn="b"/>
                      <a:r>
                        <a:rPr lang="es-MX" sz="1100" b="1" i="0" u="none" strike="noStrike" dirty="0" smtClean="0">
                          <a:solidFill>
                            <a:srgbClr val="000000"/>
                          </a:solidFill>
                          <a:effectLst/>
                          <a:latin typeface="Calibri" panose="020F0502020204030204" pitchFamily="34" charset="0"/>
                        </a:rPr>
                        <a:t>Inciso  </a:t>
                      </a:r>
                      <a:r>
                        <a:rPr lang="es-MX" sz="1100" b="1" i="0" u="none" strike="noStrike" dirty="0">
                          <a:solidFill>
                            <a:srgbClr val="000000"/>
                          </a:solidFill>
                          <a:effectLst/>
                          <a:latin typeface="Calibri" panose="020F0502020204030204" pitchFamily="34" charset="0"/>
                        </a:rPr>
                        <a:t>g</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smtClean="0">
                          <a:solidFill>
                            <a:srgbClr val="000000"/>
                          </a:solidFill>
                          <a:effectLst/>
                          <a:latin typeface="Calibri" panose="020F0502020204030204" pitchFamily="34" charset="0"/>
                        </a:rPr>
                        <a:t>Topes </a:t>
                      </a:r>
                      <a:r>
                        <a:rPr lang="es-MX" sz="1100" b="1" i="0" u="none" strike="noStrike" dirty="0">
                          <a:solidFill>
                            <a:srgbClr val="000000"/>
                          </a:solidFill>
                          <a:effectLst/>
                          <a:latin typeface="Calibri" panose="020F0502020204030204" pitchFamily="34" charset="0"/>
                        </a:rPr>
                        <a:t>aportaciones </a:t>
                      </a:r>
                      <a:r>
                        <a:rPr lang="es-MX" sz="1100" b="1" i="0" u="none" strike="noStrike" dirty="0" smtClean="0">
                          <a:solidFill>
                            <a:srgbClr val="000000"/>
                          </a:solidFill>
                          <a:effectLst/>
                          <a:latin typeface="Calibri" panose="020F0502020204030204" pitchFamily="34" charset="0"/>
                        </a:rPr>
                        <a:t>personales</a:t>
                      </a:r>
                    </a:p>
                    <a:p>
                      <a:pPr algn="l" fontAlgn="b"/>
                      <a:r>
                        <a:rPr lang="es-MX" sz="1100" b="1" i="0" u="none" strike="noStrike" dirty="0" smtClean="0">
                          <a:solidFill>
                            <a:srgbClr val="000000"/>
                          </a:solidFill>
                          <a:effectLst/>
                          <a:latin typeface="Calibri" panose="020F0502020204030204" pitchFamily="34" charset="0"/>
                        </a:rPr>
                        <a:t>Inciso </a:t>
                      </a:r>
                      <a:r>
                        <a:rPr lang="es-MX" sz="1100" b="1" i="0" u="none" strike="noStrike" dirty="0">
                          <a:solidFill>
                            <a:srgbClr val="000000"/>
                          </a:solidFill>
                          <a:effectLst/>
                          <a:latin typeface="Calibri" panose="020F0502020204030204" pitchFamily="34" charset="0"/>
                        </a:rPr>
                        <a:t>y</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smtClean="0">
                          <a:solidFill>
                            <a:srgbClr val="000000"/>
                          </a:solidFill>
                          <a:effectLst/>
                          <a:latin typeface="Calibri" panose="020F0502020204030204" pitchFamily="34" charset="0"/>
                        </a:rPr>
                        <a:t>Estructura </a:t>
                      </a:r>
                      <a:r>
                        <a:rPr lang="es-MX" sz="1100" b="1" i="0" u="none" strike="noStrike" dirty="0">
                          <a:solidFill>
                            <a:srgbClr val="000000"/>
                          </a:solidFill>
                          <a:effectLst/>
                          <a:latin typeface="Calibri" panose="020F0502020204030204" pitchFamily="34" charset="0"/>
                        </a:rPr>
                        <a:t>y </a:t>
                      </a:r>
                      <a:r>
                        <a:rPr lang="es-MX" sz="1100" b="1" i="0" u="none" strike="noStrike" dirty="0" smtClean="0">
                          <a:solidFill>
                            <a:srgbClr val="000000"/>
                          </a:solidFill>
                          <a:effectLst/>
                          <a:latin typeface="Calibri" panose="020F0502020204030204" pitchFamily="34" charset="0"/>
                        </a:rPr>
                        <a:t>funcionamiento</a:t>
                      </a:r>
                    </a:p>
                    <a:p>
                      <a:pPr algn="l" fontAlgn="b"/>
                      <a:r>
                        <a:rPr lang="es-MX" sz="1100" b="1" i="0" u="none" strike="noStrike" dirty="0" smtClean="0">
                          <a:solidFill>
                            <a:srgbClr val="000000"/>
                          </a:solidFill>
                          <a:effectLst/>
                          <a:latin typeface="Calibri" panose="020F0502020204030204" pitchFamily="34" charset="0"/>
                        </a:rPr>
                        <a:t>Incisos </a:t>
                      </a:r>
                      <a:r>
                        <a:rPr lang="es-MX" sz="1100" b="1" i="0" u="none" strike="noStrike" dirty="0">
                          <a:solidFill>
                            <a:srgbClr val="000000"/>
                          </a:solidFill>
                          <a:effectLst/>
                          <a:latin typeface="Calibri" panose="020F0502020204030204" pitchFamily="34" charset="0"/>
                        </a:rPr>
                        <a:t>b, c, d, e,  p, q, r, u, v</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96.6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smtClean="0">
                          <a:solidFill>
                            <a:srgbClr val="000000"/>
                          </a:solidFill>
                          <a:effectLst/>
                          <a:latin typeface="Calibri" panose="020F0502020204030204" pitchFamily="34" charset="0"/>
                        </a:rPr>
                        <a:t>Auditorías</a:t>
                      </a:r>
                    </a:p>
                    <a:p>
                      <a:pPr algn="l" fontAlgn="b"/>
                      <a:r>
                        <a:rPr lang="es-MX" sz="1100" b="1" i="0" u="none" strike="noStrike" dirty="0" smtClean="0">
                          <a:solidFill>
                            <a:srgbClr val="000000"/>
                          </a:solidFill>
                          <a:effectLst/>
                          <a:latin typeface="Calibri" panose="020F0502020204030204" pitchFamily="34" charset="0"/>
                        </a:rPr>
                        <a:t>Inciso </a:t>
                      </a:r>
                      <a:r>
                        <a:rPr lang="es-MX" sz="1100" b="1" i="0" u="none" strike="noStrike" dirty="0">
                          <a:solidFill>
                            <a:srgbClr val="000000"/>
                          </a:solidFill>
                          <a:effectLst/>
                          <a:latin typeface="Calibri" panose="020F0502020204030204" pitchFamily="34" charset="0"/>
                        </a:rPr>
                        <a:t>j</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91.1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96.4</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smtClean="0">
                          <a:solidFill>
                            <a:srgbClr val="000000"/>
                          </a:solidFill>
                          <a:effectLst/>
                          <a:latin typeface="Calibri" panose="020F0502020204030204" pitchFamily="34" charset="0"/>
                        </a:rPr>
                        <a:t>Normatividad</a:t>
                      </a:r>
                    </a:p>
                    <a:p>
                      <a:pPr algn="l" fontAlgn="b"/>
                      <a:r>
                        <a:rPr lang="es-MX" sz="1100" b="1" i="0" u="none" strike="noStrike" dirty="0" smtClean="0">
                          <a:solidFill>
                            <a:srgbClr val="000000"/>
                          </a:solidFill>
                          <a:effectLst/>
                          <a:latin typeface="Calibri" panose="020F0502020204030204" pitchFamily="34" charset="0"/>
                        </a:rPr>
                        <a:t>Inciso </a:t>
                      </a:r>
                      <a:r>
                        <a:rPr lang="es-MX" sz="1100" b="1" i="0" u="none" strike="noStrike" dirty="0">
                          <a:solidFill>
                            <a:srgbClr val="000000"/>
                          </a:solidFill>
                          <a:effectLst/>
                          <a:latin typeface="Calibri" panose="020F0502020204030204" pitchFamily="34" charset="0"/>
                        </a:rPr>
                        <a:t>a</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98.8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smtClean="0">
                          <a:solidFill>
                            <a:srgbClr val="000000"/>
                          </a:solidFill>
                          <a:effectLst/>
                          <a:latin typeface="Calibri" panose="020F0502020204030204" pitchFamily="34" charset="0"/>
                        </a:rPr>
                        <a:t>Sentencias </a:t>
                      </a:r>
                      <a:r>
                        <a:rPr lang="es-MX" sz="1100" b="1" i="0" u="none" strike="noStrike" dirty="0">
                          <a:solidFill>
                            <a:srgbClr val="000000"/>
                          </a:solidFill>
                          <a:effectLst/>
                          <a:latin typeface="Calibri" panose="020F0502020204030204" pitchFamily="34" charset="0"/>
                        </a:rPr>
                        <a:t>y </a:t>
                      </a:r>
                      <a:r>
                        <a:rPr lang="es-MX" sz="1100" b="1" i="0" u="none" strike="noStrike" dirty="0" smtClean="0">
                          <a:solidFill>
                            <a:srgbClr val="000000"/>
                          </a:solidFill>
                          <a:effectLst/>
                          <a:latin typeface="Calibri" panose="020F0502020204030204" pitchFamily="34" charset="0"/>
                        </a:rPr>
                        <a:t>resoluciones</a:t>
                      </a:r>
                    </a:p>
                    <a:p>
                      <a:pPr algn="l" fontAlgn="b"/>
                      <a:r>
                        <a:rPr lang="es-MX" sz="1100" b="1" i="0" u="none" strike="noStrike" dirty="0" smtClean="0">
                          <a:solidFill>
                            <a:srgbClr val="000000"/>
                          </a:solidFill>
                          <a:effectLst/>
                          <a:latin typeface="Calibri" panose="020F0502020204030204" pitchFamily="34" charset="0"/>
                        </a:rPr>
                        <a:t>Incisos </a:t>
                      </a:r>
                      <a:r>
                        <a:rPr lang="es-MX" sz="1100" b="1" i="0" u="none" strike="noStrike" dirty="0">
                          <a:solidFill>
                            <a:srgbClr val="000000"/>
                          </a:solidFill>
                          <a:effectLst/>
                          <a:latin typeface="Calibri" panose="020F0502020204030204" pitchFamily="34" charset="0"/>
                        </a:rPr>
                        <a:t>k, l, n, t</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93.2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99.8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0.2</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pt-BR" sz="1100" b="1" i="0" u="none" strike="noStrike" dirty="0" smtClean="0">
                          <a:solidFill>
                            <a:srgbClr val="000000"/>
                          </a:solidFill>
                          <a:effectLst/>
                          <a:latin typeface="Calibri" panose="020F0502020204030204" pitchFamily="34" charset="0"/>
                        </a:rPr>
                        <a:t>Informes</a:t>
                      </a:r>
                    </a:p>
                    <a:p>
                      <a:pPr algn="l" fontAlgn="b"/>
                      <a:r>
                        <a:rPr lang="pt-BR" sz="1100" b="1" i="0" u="none" strike="noStrike" dirty="0" smtClean="0">
                          <a:solidFill>
                            <a:srgbClr val="000000"/>
                          </a:solidFill>
                          <a:effectLst/>
                          <a:latin typeface="Calibri" panose="020F0502020204030204" pitchFamily="34" charset="0"/>
                        </a:rPr>
                        <a:t>Incisos </a:t>
                      </a:r>
                      <a:r>
                        <a:rPr lang="pt-BR" sz="1100" b="1" i="0" u="none" strike="noStrike" dirty="0">
                          <a:solidFill>
                            <a:srgbClr val="000000"/>
                          </a:solidFill>
                          <a:effectLst/>
                          <a:latin typeface="Calibri" panose="020F0502020204030204" pitchFamily="34" charset="0"/>
                        </a:rPr>
                        <a:t>i, s, w</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85.6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94.6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98.9</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1.1</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pt-BR" sz="1100" b="1" i="0" u="none" strike="noStrike" dirty="0" smtClean="0">
                          <a:solidFill>
                            <a:srgbClr val="000000"/>
                          </a:solidFill>
                          <a:effectLst/>
                          <a:latin typeface="Calibri" panose="020F0502020204030204" pitchFamily="34" charset="0"/>
                        </a:rPr>
                        <a:t>Finanzas</a:t>
                      </a:r>
                    </a:p>
                    <a:p>
                      <a:pPr algn="l" fontAlgn="b"/>
                      <a:r>
                        <a:rPr lang="pt-BR" sz="1100" b="1" i="0" u="none" strike="noStrike" dirty="0" smtClean="0">
                          <a:solidFill>
                            <a:srgbClr val="000000"/>
                          </a:solidFill>
                          <a:effectLst/>
                          <a:latin typeface="Calibri" panose="020F0502020204030204" pitchFamily="34" charset="0"/>
                        </a:rPr>
                        <a:t>Incisos </a:t>
                      </a:r>
                      <a:r>
                        <a:rPr lang="pt-BR" sz="1100" b="1" i="0" u="none" strike="noStrike" dirty="0">
                          <a:solidFill>
                            <a:srgbClr val="000000"/>
                          </a:solidFill>
                          <a:effectLst/>
                          <a:latin typeface="Calibri" panose="020F0502020204030204" pitchFamily="34" charset="0"/>
                        </a:rPr>
                        <a:t>f, h, m, x</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97.1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99.1</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96.8</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3.2</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l" fontAlgn="b"/>
                      <a:r>
                        <a:rPr lang="es-MX" sz="1100" b="1" i="0" u="none" strike="noStrike" dirty="0" smtClean="0">
                          <a:solidFill>
                            <a:srgbClr val="000000"/>
                          </a:solidFill>
                          <a:effectLst/>
                          <a:latin typeface="Calibri" panose="020F0502020204030204" pitchFamily="34" charset="0"/>
                        </a:rPr>
                        <a:t>Alianzas electorales</a:t>
                      </a:r>
                    </a:p>
                    <a:p>
                      <a:pPr algn="l" fontAlgn="b"/>
                      <a:r>
                        <a:rPr lang="es-MX" sz="1100" b="1" i="0" u="none" strike="noStrike" dirty="0" smtClean="0">
                          <a:solidFill>
                            <a:srgbClr val="000000"/>
                          </a:solidFill>
                          <a:effectLst/>
                          <a:latin typeface="Calibri" panose="020F0502020204030204" pitchFamily="34" charset="0"/>
                        </a:rPr>
                        <a:t>Inciso </a:t>
                      </a:r>
                      <a:r>
                        <a:rPr lang="es-MX" sz="1100" b="1" i="0" u="none" strike="noStrike" dirty="0">
                          <a:solidFill>
                            <a:srgbClr val="000000"/>
                          </a:solidFill>
                          <a:effectLst/>
                          <a:latin typeface="Calibri" panose="020F0502020204030204" pitchFamily="34" charset="0"/>
                        </a:rPr>
                        <a:t>o</a:t>
                      </a:r>
                    </a:p>
                  </a:txBody>
                  <a:tcPr marL="36000"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noFill/>
                  </a:tcPr>
                </a:tc>
                <a:tc>
                  <a:txBody>
                    <a:bodyPr/>
                    <a:lstStyle/>
                    <a:p>
                      <a:pPr algn="ctr" fontAlgn="b"/>
                      <a:r>
                        <a:rPr lang="es-MX" sz="1100" b="1" i="0" u="none" strike="noStrike" dirty="0">
                          <a:solidFill>
                            <a:srgbClr val="000000"/>
                          </a:solidFill>
                          <a:effectLst/>
                          <a:latin typeface="Calibri" panose="020F0502020204030204" pitchFamily="34" charset="0"/>
                        </a:rPr>
                        <a:t>100.0</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98.6</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a:solidFill>
                            <a:srgbClr val="000000"/>
                          </a:solidFill>
                          <a:effectLst/>
                          <a:latin typeface="Calibri" panose="020F0502020204030204" pitchFamily="34" charset="0"/>
                        </a:rPr>
                        <a:t>90.2</a:t>
                      </a: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100.0</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c>
                  <a:txBody>
                    <a:bodyPr/>
                    <a:lstStyle/>
                    <a:p>
                      <a:pPr algn="ctr" fontAlgn="b"/>
                      <a:r>
                        <a:rPr lang="es-MX" sz="1100" b="1" i="0" u="none" strike="noStrike" dirty="0" smtClean="0">
                          <a:solidFill>
                            <a:srgbClr val="000000"/>
                          </a:solidFill>
                          <a:effectLst/>
                          <a:latin typeface="Calibri" panose="020F0502020204030204" pitchFamily="34" charset="0"/>
                        </a:rPr>
                        <a:t>9.8</a:t>
                      </a:r>
                      <a:endParaRPr lang="es-MX" sz="1100" b="1" i="0" u="none" strike="noStrike" dirty="0">
                        <a:solidFill>
                          <a:srgbClr val="000000"/>
                        </a:solidFill>
                        <a:effectLst/>
                        <a:latin typeface="Calibri" panose="020F0502020204030204"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tcPr>
                </a:tc>
              </a:tr>
              <a:tr h="468000">
                <a:tc>
                  <a:txBody>
                    <a:bodyPr/>
                    <a:lstStyle/>
                    <a:p>
                      <a:pPr algn="ctr" fontAlgn="ctr"/>
                      <a:r>
                        <a:rPr lang="es-MX" sz="1100" b="1" i="0" u="none" strike="noStrike" dirty="0" smtClean="0">
                          <a:solidFill>
                            <a:schemeClr val="bg1"/>
                          </a:solidFill>
                          <a:effectLst/>
                          <a:latin typeface="Calibri" pitchFamily="34" charset="0"/>
                          <a:cs typeface="Calibri" pitchFamily="34" charset="0"/>
                        </a:rPr>
                        <a:t> Índice de Criterios</a:t>
                      </a:r>
                      <a:r>
                        <a:rPr lang="es-MX" sz="1100" b="1" i="0" u="none" strike="noStrike" baseline="0" dirty="0" smtClean="0">
                          <a:solidFill>
                            <a:schemeClr val="bg1"/>
                          </a:solidFill>
                          <a:effectLst/>
                          <a:latin typeface="Calibri" pitchFamily="34" charset="0"/>
                          <a:cs typeface="Calibri" pitchFamily="34" charset="0"/>
                        </a:rPr>
                        <a:t> Sustantivos,  </a:t>
                      </a:r>
                    </a:p>
                    <a:p>
                      <a:pPr algn="ctr" fontAlgn="ctr"/>
                      <a:r>
                        <a:rPr lang="es-MX" sz="1100" b="1" i="0" u="none" strike="noStrike" baseline="0" dirty="0" smtClean="0">
                          <a:solidFill>
                            <a:schemeClr val="bg1"/>
                          </a:solidFill>
                          <a:effectLst/>
                          <a:latin typeface="Calibri" pitchFamily="34" charset="0"/>
                          <a:cs typeface="Calibri" pitchFamily="34" charset="0"/>
                        </a:rPr>
                        <a:t> Articulo 222, Fracción XXII del CIPEDF</a:t>
                      </a:r>
                      <a:endParaRPr lang="es-MX" sz="1100" b="1" i="0" u="none" strike="noStrike" dirty="0">
                        <a:solidFill>
                          <a:schemeClr val="bg1"/>
                        </a:solidFill>
                        <a:effectLst/>
                        <a:latin typeface="Calibri" pitchFamily="34" charset="0"/>
                        <a:cs typeface="Calibri" pitchFamily="34" charset="0"/>
                      </a:endParaRPr>
                    </a:p>
                  </a:txBody>
                  <a:tcPr marL="9525" marR="9525" marT="9525" marB="0" anchor="ctr">
                    <a:lnL w="9525"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95.1</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97.4</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a:solidFill>
                            <a:schemeClr val="bg1"/>
                          </a:solidFill>
                          <a:effectLst/>
                          <a:latin typeface="Calibri" panose="020F0502020204030204" pitchFamily="34" charset="0"/>
                        </a:rPr>
                        <a:t>98.9</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smtClean="0">
                          <a:solidFill>
                            <a:schemeClr val="bg1"/>
                          </a:solidFill>
                          <a:effectLst/>
                          <a:latin typeface="Calibri" panose="020F0502020204030204" pitchFamily="34" charset="0"/>
                        </a:rPr>
                        <a:t>100.0</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c>
                  <a:txBody>
                    <a:bodyPr/>
                    <a:lstStyle/>
                    <a:p>
                      <a:pPr algn="ctr" fontAlgn="b"/>
                      <a:r>
                        <a:rPr lang="es-MX" sz="1100" b="1" i="0" u="none" strike="noStrike" dirty="0" smtClean="0">
                          <a:solidFill>
                            <a:schemeClr val="bg1"/>
                          </a:solidFill>
                          <a:effectLst/>
                          <a:latin typeface="Calibri" panose="020F0502020204030204" pitchFamily="34" charset="0"/>
                        </a:rPr>
                        <a:t>1.1</a:t>
                      </a:r>
                      <a:endParaRPr lang="es-MX" sz="1100" b="1" i="0" u="none" strike="noStrike" dirty="0">
                        <a:solidFill>
                          <a:schemeClr val="bg1"/>
                        </a:solidFill>
                        <a:effectLst/>
                        <a:latin typeface="Calibri" panose="020F050202020403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rgbClr val="009999"/>
                      </a:solidFill>
                      <a:prstDash val="solid"/>
                      <a:round/>
                      <a:headEnd type="none" w="med" len="med"/>
                      <a:tailEnd type="none" w="med" len="med"/>
                    </a:lnR>
                    <a:lnT w="9525" cap="flat" cmpd="sng" algn="ctr">
                      <a:solidFill>
                        <a:srgbClr val="009999"/>
                      </a:solidFill>
                      <a:prstDash val="solid"/>
                      <a:round/>
                      <a:headEnd type="none" w="med" len="med"/>
                      <a:tailEnd type="none" w="med" len="med"/>
                    </a:lnT>
                    <a:lnB w="9525" cap="flat" cmpd="sng" algn="ctr">
                      <a:solidFill>
                        <a:srgbClr val="009999"/>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3732088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76169" y="85702"/>
            <a:ext cx="8388000" cy="864000"/>
          </a:xfrm>
          <a:prstGeom prst="rect">
            <a:avLst/>
          </a:prstGeom>
          <a:noFill/>
        </p:spPr>
        <p:txBody>
          <a:bodyPr wrap="square" rtlCol="0" anchor="ctr">
            <a:noAutofit/>
          </a:bodyPr>
          <a:lstStyle/>
          <a:p>
            <a:pPr algn="ctr"/>
            <a:r>
              <a:rPr lang="es-MX" b="1" dirty="0" smtClean="0">
                <a:latin typeface="Calibri" pitchFamily="34" charset="0"/>
              </a:rPr>
              <a:t>O B J E T I V O</a:t>
            </a:r>
            <a:endParaRPr lang="es-ES" sz="1200" b="1" i="1" dirty="0">
              <a:latin typeface="Calibri" pitchFamily="34" charset="0"/>
            </a:endParaRPr>
          </a:p>
        </p:txBody>
      </p:sp>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2</a:t>
            </a:fld>
            <a:endParaRPr lang="es-MX" b="1" dirty="0">
              <a:latin typeface="Calibri" pitchFamily="34" charset="0"/>
            </a:endParaRPr>
          </a:p>
        </p:txBody>
      </p:sp>
      <p:sp>
        <p:nvSpPr>
          <p:cNvPr id="5" name="Rectangle 3"/>
          <p:cNvSpPr txBox="1">
            <a:spLocks noChangeArrowheads="1"/>
          </p:cNvSpPr>
          <p:nvPr/>
        </p:nvSpPr>
        <p:spPr>
          <a:xfrm>
            <a:off x="583096" y="1135630"/>
            <a:ext cx="7986345" cy="5538815"/>
          </a:xfrm>
          <a:prstGeom prst="rect">
            <a:avLst/>
          </a:prstGeom>
        </p:spPr>
        <p:txBody>
          <a:bodyPr/>
          <a:lstStyle/>
          <a:p>
            <a:pPr algn="just"/>
            <a:r>
              <a:rPr lang="es-MX" sz="2000" b="1" dirty="0">
                <a:latin typeface="Calibri" panose="020F0502020204030204" pitchFamily="34" charset="0"/>
              </a:rPr>
              <a:t>Presentar los resultados de la </a:t>
            </a:r>
            <a:r>
              <a:rPr lang="es-MX" sz="2000" b="1" dirty="0" smtClean="0">
                <a:latin typeface="Calibri" panose="020F0502020204030204" pitchFamily="34" charset="0"/>
              </a:rPr>
              <a:t>Tercera Evaluación-</a:t>
            </a:r>
            <a:r>
              <a:rPr lang="es-MX" sz="2000" b="1" dirty="0" err="1" smtClean="0">
                <a:latin typeface="Calibri" panose="020F0502020204030204" pitchFamily="34" charset="0"/>
              </a:rPr>
              <a:t>Solventación</a:t>
            </a:r>
            <a:r>
              <a:rPr lang="es-MX" sz="2000" b="1" dirty="0" smtClean="0">
                <a:latin typeface="Calibri" panose="020F0502020204030204" pitchFamily="34" charset="0"/>
              </a:rPr>
              <a:t> </a:t>
            </a:r>
            <a:r>
              <a:rPr lang="es-MX" sz="2000" b="1" dirty="0">
                <a:latin typeface="Calibri" panose="020F0502020204030204" pitchFamily="34" charset="0"/>
              </a:rPr>
              <a:t>2014 de la Información Pública de Oficio publicada en </a:t>
            </a:r>
            <a:r>
              <a:rPr lang="es-MX" sz="2000" b="1" dirty="0" smtClean="0">
                <a:latin typeface="Calibri" panose="020F0502020204030204" pitchFamily="34" charset="0"/>
              </a:rPr>
              <a:t>las secciones de </a:t>
            </a:r>
            <a:r>
              <a:rPr lang="es-MX" sz="2000" b="1" dirty="0">
                <a:latin typeface="Calibri" panose="020F0502020204030204" pitchFamily="34" charset="0"/>
              </a:rPr>
              <a:t>transparencia </a:t>
            </a:r>
            <a:r>
              <a:rPr lang="es-MX" sz="2000" b="1" dirty="0" smtClean="0">
                <a:latin typeface="Calibri" panose="020F0502020204030204" pitchFamily="34" charset="0"/>
              </a:rPr>
              <a:t>de los portales de </a:t>
            </a:r>
            <a:r>
              <a:rPr lang="es-MX" sz="2000" b="1" dirty="0" smtClean="0">
                <a:latin typeface="Calibri" panose="020F0502020204030204" pitchFamily="34" charset="0"/>
              </a:rPr>
              <a:t>Internet </a:t>
            </a:r>
            <a:r>
              <a:rPr lang="es-MX" sz="2000" b="1" dirty="0" smtClean="0">
                <a:latin typeface="Calibri" panose="020F0502020204030204" pitchFamily="34" charset="0"/>
              </a:rPr>
              <a:t>de </a:t>
            </a:r>
            <a:r>
              <a:rPr lang="es-MX" sz="2000" b="1" dirty="0">
                <a:latin typeface="Calibri" panose="020F0502020204030204" pitchFamily="34" charset="0"/>
              </a:rPr>
              <a:t>los Partidos Políticos en el Distrito </a:t>
            </a:r>
            <a:r>
              <a:rPr lang="es-MX" sz="2000" b="1" dirty="0" smtClean="0">
                <a:latin typeface="Calibri" panose="020F0502020204030204" pitchFamily="34" charset="0"/>
              </a:rPr>
              <a:t>Federal, realizada durante el mes de octubre del año en curso.</a:t>
            </a:r>
            <a:endParaRPr lang="es-MX" sz="2000" b="1" dirty="0">
              <a:latin typeface="Calibri" panose="020F0502020204030204" pitchFamily="34" charset="0"/>
            </a:endParaRPr>
          </a:p>
          <a:p>
            <a:pPr algn="just"/>
            <a:endParaRPr lang="es-MX" sz="2000" b="1" dirty="0" smtClean="0">
              <a:latin typeface="Calibri" panose="020F0502020204030204" pitchFamily="34" charset="0"/>
            </a:endParaRPr>
          </a:p>
          <a:p>
            <a:pPr algn="just"/>
            <a:r>
              <a:rPr lang="es-MX" sz="2000" b="1" dirty="0" smtClean="0">
                <a:latin typeface="Calibri" panose="020F0502020204030204" pitchFamily="34" charset="0"/>
              </a:rPr>
              <a:t>Esta evaluación consistió en verificar la </a:t>
            </a:r>
            <a:r>
              <a:rPr lang="es-MX" sz="2000" b="1" dirty="0" err="1" smtClean="0">
                <a:latin typeface="Calibri" panose="020F0502020204030204" pitchFamily="34" charset="0"/>
              </a:rPr>
              <a:t>solventación</a:t>
            </a:r>
            <a:r>
              <a:rPr lang="es-MX" sz="2000" b="1" dirty="0" smtClean="0">
                <a:latin typeface="Calibri" panose="020F0502020204030204" pitchFamily="34" charset="0"/>
              </a:rPr>
              <a:t> de todas </a:t>
            </a:r>
            <a:r>
              <a:rPr lang="es-MX" sz="2000" b="1" dirty="0">
                <a:latin typeface="Calibri" panose="020F0502020204030204" pitchFamily="34" charset="0"/>
              </a:rPr>
              <a:t>y cada una de las </a:t>
            </a:r>
            <a:r>
              <a:rPr lang="es-MX" sz="2000" b="1" dirty="0" smtClean="0">
                <a:latin typeface="Calibri" panose="020F0502020204030204" pitchFamily="34" charset="0"/>
              </a:rPr>
              <a:t>recomendaciones que se emitieron a 4 Partidos Políticos en el Distrito Federal mediante el Acuerdo 1297/SO/24-09/2014.</a:t>
            </a:r>
          </a:p>
          <a:p>
            <a:pPr algn="just"/>
            <a:endParaRPr lang="es-MX" sz="2000" b="1" kern="0" dirty="0">
              <a:solidFill>
                <a:sysClr val="windowText" lastClr="000000"/>
              </a:solidFill>
              <a:latin typeface="Calibri" pitchFamily="34" charset="0"/>
              <a:cs typeface="Arial" pitchFamily="34" charset="0"/>
            </a:endParaRPr>
          </a:p>
          <a:p>
            <a:pPr algn="just"/>
            <a:r>
              <a:rPr lang="es-MX" sz="2000" b="1" dirty="0" smtClean="0">
                <a:latin typeface="Calibri" panose="020F0502020204030204" pitchFamily="34" charset="0"/>
              </a:rPr>
              <a:t>Estas </a:t>
            </a:r>
            <a:r>
              <a:rPr lang="es-MX" sz="2000" b="1" dirty="0">
                <a:latin typeface="Calibri" panose="020F0502020204030204" pitchFamily="34" charset="0"/>
              </a:rPr>
              <a:t>acciones se realizaron de conformidad con lo establecido en el Artículo 222, fracción XXII del Código de Instituciones y Procedimientos Electorales del Distrito </a:t>
            </a:r>
            <a:r>
              <a:rPr lang="es-MX" sz="2000" b="1" dirty="0" smtClean="0">
                <a:latin typeface="Calibri" panose="020F0502020204030204" pitchFamily="34" charset="0"/>
              </a:rPr>
              <a:t>Federal; del </a:t>
            </a:r>
            <a:r>
              <a:rPr lang="es-MX" sz="2000" b="1" dirty="0">
                <a:latin typeface="Calibri" panose="020F0502020204030204" pitchFamily="34" charset="0"/>
              </a:rPr>
              <a:t>artículo 71, fracción VIII y XI de la Ley de Transparencia y Acceso a la Información Pública del Distrito Federal</a:t>
            </a:r>
            <a:r>
              <a:rPr lang="es-MX" sz="2000" b="1" dirty="0" smtClean="0">
                <a:latin typeface="Calibri" panose="020F0502020204030204" pitchFamily="34" charset="0"/>
              </a:rPr>
              <a:t>; </a:t>
            </a:r>
            <a:r>
              <a:rPr lang="es-MX" sz="2000" b="1" dirty="0">
                <a:latin typeface="Calibri" panose="020F0502020204030204" pitchFamily="34" charset="0"/>
              </a:rPr>
              <a:t>así como del Articulo 23, fracción V del Reglamento Interior del </a:t>
            </a:r>
            <a:r>
              <a:rPr lang="es-MX" sz="2000" b="1" dirty="0" smtClean="0">
                <a:latin typeface="Calibri" panose="020F0502020204030204" pitchFamily="34" charset="0"/>
              </a:rPr>
              <a:t>INFODF; del </a:t>
            </a:r>
            <a:r>
              <a:rPr lang="es-MX" sz="2000" b="1" dirty="0">
                <a:latin typeface="Calibri" panose="020F0502020204030204" pitchFamily="34" charset="0"/>
              </a:rPr>
              <a:t>Programa Operativo Anual 2014 del </a:t>
            </a:r>
            <a:r>
              <a:rPr lang="es-MX" sz="2000" b="1" dirty="0" smtClean="0">
                <a:latin typeface="Calibri" panose="020F0502020204030204" pitchFamily="34" charset="0"/>
              </a:rPr>
              <a:t>Instituto y los </a:t>
            </a:r>
            <a:r>
              <a:rPr lang="es-MX" sz="2000" b="1" dirty="0">
                <a:latin typeface="Calibri" panose="020F0502020204030204" pitchFamily="34" charset="0"/>
              </a:rPr>
              <a:t>Criterios y Metodología de Evaluación de la Información Pública de Oficio que deben de dar a conocer en sus portales de internet los Partidos Políticos en el Distrito </a:t>
            </a:r>
            <a:r>
              <a:rPr lang="es-MX" sz="2000" b="1" dirty="0" smtClean="0">
                <a:latin typeface="Calibri" panose="020F0502020204030204" pitchFamily="34" charset="0"/>
              </a:rPr>
              <a:t>Federal</a:t>
            </a:r>
            <a:endParaRPr lang="es-MX" sz="2000" b="1"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9" descr="http://2.bp.blogspot.com/_v0ETZpJNiyc/R_Qn2ztQwKI/AAAAAAAAAIU/uOrxAkSsmJA/s320/pt.jpg"/>
          <p:cNvPicPr>
            <a:picLocks noChangeAspect="1" noChangeArrowheads="1"/>
          </p:cNvPicPr>
          <p:nvPr/>
        </p:nvPicPr>
        <p:blipFill>
          <a:blip r:embed="rId2" cstate="print"/>
          <a:srcRect/>
          <a:stretch>
            <a:fillRect/>
          </a:stretch>
        </p:blipFill>
        <p:spPr bwMode="auto">
          <a:xfrm>
            <a:off x="2518228" y="3226781"/>
            <a:ext cx="1212750" cy="1260000"/>
          </a:xfrm>
          <a:prstGeom prst="rect">
            <a:avLst/>
          </a:prstGeom>
          <a:noFill/>
        </p:spPr>
      </p:pic>
      <p:pic>
        <p:nvPicPr>
          <p:cNvPr id="12" name="Picture 11" descr="http://www.zacatecasensintesis.com/noticias/images/stories/fotoarticulo/2010/Febrero/3feb2010/pvem.jpg"/>
          <p:cNvPicPr>
            <a:picLocks noChangeAspect="1" noChangeArrowheads="1"/>
          </p:cNvPicPr>
          <p:nvPr/>
        </p:nvPicPr>
        <p:blipFill>
          <a:blip r:embed="rId3" cstate="print"/>
          <a:srcRect/>
          <a:stretch>
            <a:fillRect/>
          </a:stretch>
        </p:blipFill>
        <p:spPr bwMode="auto">
          <a:xfrm>
            <a:off x="5375019" y="3173273"/>
            <a:ext cx="1260000" cy="1260000"/>
          </a:xfrm>
          <a:prstGeom prst="rect">
            <a:avLst/>
          </a:prstGeom>
          <a:noFill/>
        </p:spPr>
      </p:pic>
      <p:pic>
        <p:nvPicPr>
          <p:cNvPr id="14" name="Picture 15" descr="http://eleccionesnayarit.com/wp-content/uploads/2009/03/pri-logo3-300x300.jpg"/>
          <p:cNvPicPr>
            <a:picLocks noChangeAspect="1" noChangeArrowheads="1"/>
          </p:cNvPicPr>
          <p:nvPr/>
        </p:nvPicPr>
        <p:blipFill>
          <a:blip r:embed="rId4" cstate="print"/>
          <a:srcRect/>
          <a:stretch>
            <a:fillRect/>
          </a:stretch>
        </p:blipFill>
        <p:spPr bwMode="auto">
          <a:xfrm>
            <a:off x="3928047" y="1343509"/>
            <a:ext cx="1260000" cy="1260000"/>
          </a:xfrm>
          <a:prstGeom prst="rect">
            <a:avLst/>
          </a:prstGeom>
          <a:noFill/>
        </p:spPr>
      </p:pic>
      <p:pic>
        <p:nvPicPr>
          <p:cNvPr id="15" name="Picture 22" descr="http://www.victorromo.com.mx/blog/wp-content/uploads/2010/01/PRD-299x300.jpg"/>
          <p:cNvPicPr>
            <a:picLocks noChangeAspect="1" noChangeArrowheads="1"/>
          </p:cNvPicPr>
          <p:nvPr/>
        </p:nvPicPr>
        <p:blipFill>
          <a:blip r:embed="rId5" cstate="print"/>
          <a:srcRect/>
          <a:stretch>
            <a:fillRect/>
          </a:stretch>
        </p:blipFill>
        <p:spPr bwMode="auto">
          <a:xfrm>
            <a:off x="6816662" y="1343791"/>
            <a:ext cx="1255800" cy="1260000"/>
          </a:xfrm>
          <a:prstGeom prst="rect">
            <a:avLst/>
          </a:prstGeom>
          <a:noFill/>
        </p:spPr>
      </p:pic>
      <p:pic>
        <p:nvPicPr>
          <p:cNvPr id="16" name="Picture 24" descr="http://www.elporvenir.com.mx/upload/foto/15/3/4/PAN.jpg"/>
          <p:cNvPicPr>
            <a:picLocks noChangeAspect="1" noChangeArrowheads="1"/>
          </p:cNvPicPr>
          <p:nvPr/>
        </p:nvPicPr>
        <p:blipFill>
          <a:blip r:embed="rId6" cstate="print"/>
          <a:srcRect/>
          <a:stretch>
            <a:fillRect/>
          </a:stretch>
        </p:blipFill>
        <p:spPr bwMode="auto">
          <a:xfrm>
            <a:off x="1053890" y="1352474"/>
            <a:ext cx="1266242" cy="1260000"/>
          </a:xfrm>
          <a:prstGeom prst="rect">
            <a:avLst/>
          </a:prstGeom>
          <a:noFill/>
        </p:spPr>
      </p:pic>
      <p:pic>
        <p:nvPicPr>
          <p:cNvPr id="17" name="Picture 26" descr="http://www.clasepolitica.com/wp-content/uploads/2010/02/Logo-del-Nueva-Alianza.jpg"/>
          <p:cNvPicPr>
            <a:picLocks noChangeAspect="1" noChangeArrowheads="1"/>
          </p:cNvPicPr>
          <p:nvPr/>
        </p:nvPicPr>
        <p:blipFill>
          <a:blip r:embed="rId7" cstate="print"/>
          <a:srcRect/>
          <a:stretch>
            <a:fillRect/>
          </a:stretch>
        </p:blipFill>
        <p:spPr bwMode="auto">
          <a:xfrm>
            <a:off x="5883431" y="5049320"/>
            <a:ext cx="1680000" cy="1260000"/>
          </a:xfrm>
          <a:prstGeom prst="rect">
            <a:avLst/>
          </a:prstGeom>
          <a:noFill/>
        </p:spPr>
      </p:pic>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Partidos Políticos en el Distrito Federal</a:t>
            </a:r>
          </a:p>
        </p:txBody>
      </p:sp>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3</a:t>
            </a:fld>
            <a:endParaRPr lang="es-MX" b="1" dirty="0">
              <a:latin typeface="Calibri" pitchFamily="34" charset="0"/>
            </a:endParaRPr>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09333" y="5049320"/>
            <a:ext cx="1605401" cy="11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588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Número </a:t>
            </a:r>
            <a:r>
              <a:rPr lang="es-MX" b="1" dirty="0">
                <a:latin typeface="Calibri" pitchFamily="34" charset="0"/>
              </a:rPr>
              <a:t>de criterios por </a:t>
            </a:r>
            <a:r>
              <a:rPr lang="es-MX" b="1" dirty="0" smtClean="0">
                <a:latin typeface="Calibri" pitchFamily="34" charset="0"/>
              </a:rPr>
              <a:t>inciso que aplican a cada </a:t>
            </a:r>
            <a:r>
              <a:rPr lang="es-MX" b="1" dirty="0">
                <a:latin typeface="Calibri" pitchFamily="34" charset="0"/>
              </a:rPr>
              <a:t>uno de </a:t>
            </a:r>
            <a:r>
              <a:rPr lang="es-MX" b="1" dirty="0" smtClean="0">
                <a:latin typeface="Calibri" pitchFamily="34" charset="0"/>
              </a:rPr>
              <a:t>los Partidos Políticos en el Distrito Federal</a:t>
            </a:r>
          </a:p>
        </p:txBody>
      </p:sp>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4</a:t>
            </a:fld>
            <a:endParaRPr lang="es-MX" b="1" dirty="0">
              <a:latin typeface="Calibri" pitchFamily="34" charset="0"/>
            </a:endParaRPr>
          </a:p>
        </p:txBody>
      </p:sp>
      <p:graphicFrame>
        <p:nvGraphicFramePr>
          <p:cNvPr id="13" name="15 Tabla"/>
          <p:cNvGraphicFramePr>
            <a:graphicFrameLocks noGrp="1"/>
          </p:cNvGraphicFramePr>
          <p:nvPr>
            <p:extLst>
              <p:ext uri="{D42A27DB-BD31-4B8C-83A1-F6EECF244321}">
                <p14:modId xmlns:p14="http://schemas.microsoft.com/office/powerpoint/2010/main" val="3782186381"/>
              </p:ext>
            </p:extLst>
          </p:nvPr>
        </p:nvGraphicFramePr>
        <p:xfrm>
          <a:off x="340621" y="1124744"/>
          <a:ext cx="8460000" cy="5508000"/>
        </p:xfrm>
        <a:graphic>
          <a:graphicData uri="http://schemas.openxmlformats.org/drawingml/2006/table">
            <a:tbl>
              <a:tblPr/>
              <a:tblGrid>
                <a:gridCol w="900000"/>
                <a:gridCol w="4320000"/>
                <a:gridCol w="1080000"/>
                <a:gridCol w="1080000"/>
                <a:gridCol w="1080000"/>
              </a:tblGrid>
              <a:tr h="540000">
                <a:tc>
                  <a:txBody>
                    <a:bodyPr/>
                    <a:lstStyle/>
                    <a:p>
                      <a:pPr algn="ctr" fontAlgn="ctr"/>
                      <a:r>
                        <a:rPr lang="es-MX" sz="1200" b="1" i="0" u="none" strike="noStrike" dirty="0">
                          <a:solidFill>
                            <a:srgbClr val="FFFFFF"/>
                          </a:solidFill>
                          <a:effectLst/>
                          <a:latin typeface="Calibri" panose="020F0502020204030204" pitchFamily="34" charset="0"/>
                        </a:rPr>
                        <a:t>Inciso</a:t>
                      </a:r>
                    </a:p>
                  </a:txBody>
                  <a:tcPr marL="9525" marR="9525" marT="9525"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Texto del </a:t>
                      </a:r>
                      <a:r>
                        <a:rPr lang="es-MX" sz="1200" b="1" i="0" u="none" strike="noStrike" dirty="0" smtClean="0">
                          <a:solidFill>
                            <a:srgbClr val="FFFFFF"/>
                          </a:solidFill>
                          <a:effectLst/>
                          <a:latin typeface="Calibri" panose="020F0502020204030204" pitchFamily="34" charset="0"/>
                        </a:rPr>
                        <a:t>inciso</a:t>
                      </a:r>
                      <a:endParaRPr lang="es-MX"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Total</a:t>
                      </a:r>
                      <a:r>
                        <a:rPr lang="es-MX" sz="1200" b="1" i="0" u="none" strike="noStrike" baseline="0" dirty="0" smtClean="0">
                          <a:solidFill>
                            <a:srgbClr val="FFFFFF"/>
                          </a:solidFill>
                          <a:latin typeface="Calibri" pitchFamily="34" charset="0"/>
                        </a:rPr>
                        <a:t> </a:t>
                      </a:r>
                      <a:r>
                        <a:rPr lang="es-MX" sz="1200" b="1" i="0" u="none" strike="noStrike" dirty="0" smtClean="0">
                          <a:solidFill>
                            <a:srgbClr val="FFFFFF"/>
                          </a:solidFill>
                          <a:latin typeface="Calibri" pitchFamily="34" charset="0"/>
                        </a:rPr>
                        <a:t>de Criterios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Sustantivos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Adjetivos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468000">
                <a:tc>
                  <a:txBody>
                    <a:bodyPr/>
                    <a:lstStyle/>
                    <a:p>
                      <a:pPr algn="ctr" fontAlgn="ctr"/>
                      <a:r>
                        <a:rPr lang="es-MX" sz="1200" b="1" i="0" u="none" strike="noStrike" dirty="0">
                          <a:solidFill>
                            <a:srgbClr val="000000"/>
                          </a:solidFill>
                          <a:effectLst/>
                          <a:latin typeface="Calibri" panose="020F0502020204030204" pitchFamily="34" charset="0"/>
                        </a:rPr>
                        <a:t>a</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Estatutos, Declaración de Principios, Programa de Acción y demás normatividad interna;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b</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Estructura orgánica y funciones;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dirty="0">
                          <a:solidFill>
                            <a:srgbClr val="000000"/>
                          </a:solidFill>
                          <a:effectLst/>
                          <a:latin typeface="Calibri" panose="020F0502020204030204" pitchFamily="34" charset="0"/>
                        </a:rPr>
                        <a:t>c</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Integración y mecanismos de designación de los órganos de dirección en los ámbitos del Distrito Federal, delegacional y distrital, según la estructura estatutaria establecida;</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d</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Directorio de los órganos de dirección establecidos en la estructura orgánica incluyendo sus correos electrónicos, así como su domicilio oficial;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e</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Descripción y monto de los cargos, emolumentos, remuneraciones, percepciones, ordinarias y extraordinarias o similares, del total de sus dirigentes y su plantilla laboral;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f</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Contratos y convenios suscritos para la adquisición, arrendamiento, concesiones y prestación de bienes y servicios;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g</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Relación de bienes muebles e inmuebles adquiridos o enajenados;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h</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Monto de financiamiento público y privado, recibido durante el último semestre, y su distribución;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i</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Informes entregados a la autoridad electoral sobre el origen, monto y destino de los recursos;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10733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Número </a:t>
            </a:r>
            <a:r>
              <a:rPr lang="es-MX" b="1" dirty="0">
                <a:latin typeface="Calibri" pitchFamily="34" charset="0"/>
              </a:rPr>
              <a:t>de criterios por </a:t>
            </a:r>
            <a:r>
              <a:rPr lang="es-MX" b="1" dirty="0" smtClean="0">
                <a:latin typeface="Calibri" pitchFamily="34" charset="0"/>
              </a:rPr>
              <a:t>inciso que aplican a cada </a:t>
            </a:r>
            <a:r>
              <a:rPr lang="es-MX" b="1" dirty="0">
                <a:latin typeface="Calibri" pitchFamily="34" charset="0"/>
              </a:rPr>
              <a:t>uno de </a:t>
            </a:r>
            <a:r>
              <a:rPr lang="es-MX" b="1" dirty="0" smtClean="0">
                <a:latin typeface="Calibri" pitchFamily="34" charset="0"/>
              </a:rPr>
              <a:t>los Partidos Políticos en el Distrito Federal</a:t>
            </a:r>
          </a:p>
        </p:txBody>
      </p:sp>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5</a:t>
            </a:fld>
            <a:endParaRPr lang="es-MX" b="1" dirty="0">
              <a:latin typeface="Calibri" pitchFamily="34" charset="0"/>
            </a:endParaRPr>
          </a:p>
        </p:txBody>
      </p:sp>
      <p:graphicFrame>
        <p:nvGraphicFramePr>
          <p:cNvPr id="13" name="15 Tabla"/>
          <p:cNvGraphicFramePr>
            <a:graphicFrameLocks noGrp="1"/>
          </p:cNvGraphicFramePr>
          <p:nvPr>
            <p:extLst>
              <p:ext uri="{D42A27DB-BD31-4B8C-83A1-F6EECF244321}">
                <p14:modId xmlns:p14="http://schemas.microsoft.com/office/powerpoint/2010/main" val="3485926422"/>
              </p:ext>
            </p:extLst>
          </p:nvPr>
        </p:nvGraphicFramePr>
        <p:xfrm>
          <a:off x="340621" y="1124744"/>
          <a:ext cx="8460000" cy="5220000"/>
        </p:xfrm>
        <a:graphic>
          <a:graphicData uri="http://schemas.openxmlformats.org/drawingml/2006/table">
            <a:tbl>
              <a:tblPr/>
              <a:tblGrid>
                <a:gridCol w="900000"/>
                <a:gridCol w="4320000"/>
                <a:gridCol w="1080000"/>
                <a:gridCol w="1080000"/>
                <a:gridCol w="1080000"/>
              </a:tblGrid>
              <a:tr h="540000">
                <a:tc>
                  <a:txBody>
                    <a:bodyPr/>
                    <a:lstStyle/>
                    <a:p>
                      <a:pPr algn="ctr" fontAlgn="ctr"/>
                      <a:r>
                        <a:rPr lang="es-MX" sz="1200" b="1" i="0" u="none" strike="noStrike" dirty="0">
                          <a:solidFill>
                            <a:srgbClr val="FFFFFF"/>
                          </a:solidFill>
                          <a:effectLst/>
                          <a:latin typeface="Calibri" panose="020F0502020204030204" pitchFamily="34" charset="0"/>
                        </a:rPr>
                        <a:t>Inciso</a:t>
                      </a:r>
                    </a:p>
                  </a:txBody>
                  <a:tcPr marL="9525" marR="9525" marT="9525"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Texto del </a:t>
                      </a:r>
                      <a:r>
                        <a:rPr lang="es-MX" sz="1200" b="1" i="0" u="none" strike="noStrike" dirty="0" smtClean="0">
                          <a:solidFill>
                            <a:srgbClr val="FFFFFF"/>
                          </a:solidFill>
                          <a:effectLst/>
                          <a:latin typeface="Calibri" panose="020F0502020204030204" pitchFamily="34" charset="0"/>
                        </a:rPr>
                        <a:t>inciso</a:t>
                      </a:r>
                      <a:endParaRPr lang="es-MX"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Total</a:t>
                      </a:r>
                      <a:r>
                        <a:rPr lang="es-MX" sz="1200" b="1" i="0" u="none" strike="noStrike" baseline="0" dirty="0" smtClean="0">
                          <a:solidFill>
                            <a:srgbClr val="FFFFFF"/>
                          </a:solidFill>
                          <a:latin typeface="Calibri" pitchFamily="34" charset="0"/>
                        </a:rPr>
                        <a:t> </a:t>
                      </a:r>
                      <a:r>
                        <a:rPr lang="es-MX" sz="1200" b="1" i="0" u="none" strike="noStrike" dirty="0" smtClean="0">
                          <a:solidFill>
                            <a:srgbClr val="FFFFFF"/>
                          </a:solidFill>
                          <a:latin typeface="Calibri" pitchFamily="34" charset="0"/>
                        </a:rPr>
                        <a:t>de Criterios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Sustantivos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Adjetivos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720000">
                <a:tc>
                  <a:txBody>
                    <a:bodyPr/>
                    <a:lstStyle/>
                    <a:p>
                      <a:pPr algn="ctr" fontAlgn="ctr"/>
                      <a:r>
                        <a:rPr lang="es-MX" sz="1200" b="1" i="0" u="none" strike="noStrike" dirty="0">
                          <a:solidFill>
                            <a:srgbClr val="000000"/>
                          </a:solidFill>
                          <a:effectLst/>
                          <a:latin typeface="Calibri" panose="020F0502020204030204" pitchFamily="34" charset="0"/>
                        </a:rPr>
                        <a:t>j</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Resultados de revisiones, informes, verificaciones y auditorías de que sean objeto con motivo de la fiscalización de sus recursos, una vez concluidas;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k</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Sentencias de los órganos jurisdiccionales en los que el partido sea parte del proceso;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l</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Resoluciones dictadas por sus órganos de control interno;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900000">
                <a:tc>
                  <a:txBody>
                    <a:bodyPr/>
                    <a:lstStyle/>
                    <a:p>
                      <a:pPr algn="ctr" fontAlgn="ctr"/>
                      <a:r>
                        <a:rPr lang="es-MX" sz="1200" b="1" i="0" u="none" strike="noStrike">
                          <a:solidFill>
                            <a:srgbClr val="000000"/>
                          </a:solidFill>
                          <a:effectLst/>
                          <a:latin typeface="Calibri" panose="020F0502020204030204" pitchFamily="34" charset="0"/>
                        </a:rPr>
                        <a:t>m</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Los montos y recursos provenientes de su financiamiento que entreguen a sus fundaciones, así como los informes que presenten sobre el uso y destino de los mismos, sus actividades programadas e informes de labores;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n</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dirty="0">
                          <a:solidFill>
                            <a:srgbClr val="000000"/>
                          </a:solidFill>
                          <a:effectLst/>
                          <a:latin typeface="Calibri" panose="020F0502020204030204" pitchFamily="34" charset="0"/>
                        </a:rPr>
                        <a:t>Las resoluciones relativas a garantizar los derechos de sus militantes, una vez que hayan causado estado;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o</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Convenios de Coalición y candidatura común en los que participen, así como los convenios de Frente que suscriban;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p</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Actividades institucionales de carácter público;</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q</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El domicilio oficial y correo electrónico del área encargada de la atención de las solicitudes de acceso a la información, así como el nombre de su responsable;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12621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CuadroTexto"/>
          <p:cNvSpPr txBox="1"/>
          <p:nvPr/>
        </p:nvSpPr>
        <p:spPr>
          <a:xfrm>
            <a:off x="76169" y="85702"/>
            <a:ext cx="8388000" cy="864000"/>
          </a:xfrm>
          <a:prstGeom prst="rect">
            <a:avLst/>
          </a:prstGeom>
          <a:noFill/>
        </p:spPr>
        <p:txBody>
          <a:bodyPr wrap="square" rtlCol="0" anchor="ctr">
            <a:noAutofit/>
          </a:bodyPr>
          <a:lstStyle/>
          <a:p>
            <a:r>
              <a:rPr lang="es-MX" b="1" dirty="0" smtClean="0">
                <a:latin typeface="Calibri" pitchFamily="34" charset="0"/>
              </a:rPr>
              <a:t>Número </a:t>
            </a:r>
            <a:r>
              <a:rPr lang="es-MX" b="1" dirty="0">
                <a:latin typeface="Calibri" pitchFamily="34" charset="0"/>
              </a:rPr>
              <a:t>de criterios por </a:t>
            </a:r>
            <a:r>
              <a:rPr lang="es-MX" b="1" dirty="0" smtClean="0">
                <a:latin typeface="Calibri" pitchFamily="34" charset="0"/>
              </a:rPr>
              <a:t>inciso que aplican a cada </a:t>
            </a:r>
            <a:r>
              <a:rPr lang="es-MX" b="1" dirty="0">
                <a:latin typeface="Calibri" pitchFamily="34" charset="0"/>
              </a:rPr>
              <a:t>uno de </a:t>
            </a:r>
            <a:r>
              <a:rPr lang="es-MX" b="1" dirty="0" smtClean="0">
                <a:latin typeface="Calibri" pitchFamily="34" charset="0"/>
              </a:rPr>
              <a:t>los Partidos Políticos en el Distrito Federal</a:t>
            </a:r>
          </a:p>
        </p:txBody>
      </p:sp>
      <p:sp>
        <p:nvSpPr>
          <p:cNvPr id="20"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6</a:t>
            </a:fld>
            <a:endParaRPr lang="es-MX" b="1" dirty="0">
              <a:latin typeface="Calibri" pitchFamily="34" charset="0"/>
            </a:endParaRPr>
          </a:p>
        </p:txBody>
      </p:sp>
      <p:graphicFrame>
        <p:nvGraphicFramePr>
          <p:cNvPr id="13" name="15 Tabla"/>
          <p:cNvGraphicFramePr>
            <a:graphicFrameLocks noGrp="1"/>
          </p:cNvGraphicFramePr>
          <p:nvPr>
            <p:extLst>
              <p:ext uri="{D42A27DB-BD31-4B8C-83A1-F6EECF244321}">
                <p14:modId xmlns:p14="http://schemas.microsoft.com/office/powerpoint/2010/main" val="4146226531"/>
              </p:ext>
            </p:extLst>
          </p:nvPr>
        </p:nvGraphicFramePr>
        <p:xfrm>
          <a:off x="340621" y="1124744"/>
          <a:ext cx="8460000" cy="5580000"/>
        </p:xfrm>
        <a:graphic>
          <a:graphicData uri="http://schemas.openxmlformats.org/drawingml/2006/table">
            <a:tbl>
              <a:tblPr/>
              <a:tblGrid>
                <a:gridCol w="900000"/>
                <a:gridCol w="4320000"/>
                <a:gridCol w="1080000"/>
                <a:gridCol w="1080000"/>
                <a:gridCol w="1080000"/>
              </a:tblGrid>
              <a:tr h="540000">
                <a:tc>
                  <a:txBody>
                    <a:bodyPr/>
                    <a:lstStyle/>
                    <a:p>
                      <a:pPr algn="ctr" fontAlgn="ctr"/>
                      <a:r>
                        <a:rPr lang="es-MX" sz="1200" b="1" i="0" u="none" strike="noStrike" dirty="0">
                          <a:solidFill>
                            <a:srgbClr val="FFFFFF"/>
                          </a:solidFill>
                          <a:effectLst/>
                          <a:latin typeface="Calibri" panose="020F0502020204030204" pitchFamily="34" charset="0"/>
                        </a:rPr>
                        <a:t>Inciso</a:t>
                      </a:r>
                    </a:p>
                  </a:txBody>
                  <a:tcPr marL="9525" marR="9525" marT="9525" marB="0" anchor="ctr">
                    <a:lnL w="9525" cap="flat" cmpd="sng" algn="ctr">
                      <a:solidFill>
                        <a:schemeClr val="bg1"/>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Texto del </a:t>
                      </a:r>
                      <a:r>
                        <a:rPr lang="es-MX" sz="1200" b="1" i="0" u="none" strike="noStrike" dirty="0" smtClean="0">
                          <a:solidFill>
                            <a:srgbClr val="FFFFFF"/>
                          </a:solidFill>
                          <a:effectLst/>
                          <a:latin typeface="Calibri" panose="020F0502020204030204" pitchFamily="34" charset="0"/>
                        </a:rPr>
                        <a:t>inciso</a:t>
                      </a:r>
                      <a:endParaRPr lang="es-MX" sz="12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Total</a:t>
                      </a:r>
                      <a:r>
                        <a:rPr lang="es-MX" sz="1200" b="1" i="0" u="none" strike="noStrike" baseline="0" dirty="0" smtClean="0">
                          <a:solidFill>
                            <a:srgbClr val="FFFFFF"/>
                          </a:solidFill>
                          <a:latin typeface="Calibri" pitchFamily="34" charset="0"/>
                        </a:rPr>
                        <a:t> </a:t>
                      </a:r>
                      <a:r>
                        <a:rPr lang="es-MX" sz="1200" b="1" i="0" u="none" strike="noStrike" dirty="0" smtClean="0">
                          <a:solidFill>
                            <a:srgbClr val="FFFFFF"/>
                          </a:solidFill>
                          <a:latin typeface="Calibri" pitchFamily="34" charset="0"/>
                        </a:rPr>
                        <a:t>de Criterios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Sustantivos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c>
                  <a:txBody>
                    <a:bodyPr/>
                    <a:lstStyle/>
                    <a:p>
                      <a:pPr algn="ctr" fontAlgn="ctr"/>
                      <a:r>
                        <a:rPr lang="es-MX" sz="1200" b="1" i="0" u="none" strike="noStrike" dirty="0" smtClean="0">
                          <a:solidFill>
                            <a:srgbClr val="FFFFFF"/>
                          </a:solidFill>
                          <a:latin typeface="Calibri" pitchFamily="34" charset="0"/>
                        </a:rPr>
                        <a:t>Criterios Adjetivos</a:t>
                      </a:r>
                      <a:endParaRPr lang="es-MX" sz="1200" b="1" i="0" u="none" strike="noStrike" dirty="0">
                        <a:solidFill>
                          <a:srgbClr val="FFFFFF"/>
                        </a:solidFill>
                        <a:latin typeface="Calibri" pitchFamily="34" charset="0"/>
                      </a:endParaRPr>
                    </a:p>
                  </a:txBody>
                  <a:tcPr marL="7257" marR="7257" marT="7257" marB="0" anchor="ctr">
                    <a:lnL w="12700" cap="flat" cmpd="sng" algn="ctr">
                      <a:solidFill>
                        <a:srgbClr val="009999"/>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a:noFill/>
                    </a:lnB>
                    <a:solidFill>
                      <a:srgbClr val="009999"/>
                    </a:solidFill>
                  </a:tcPr>
                </a:tc>
              </a:tr>
              <a:tr h="468000">
                <a:tc>
                  <a:txBody>
                    <a:bodyPr/>
                    <a:lstStyle/>
                    <a:p>
                      <a:pPr algn="ctr" fontAlgn="ctr"/>
                      <a:r>
                        <a:rPr lang="es-MX" sz="1200" b="1" i="0" u="none" strike="noStrike" dirty="0">
                          <a:solidFill>
                            <a:srgbClr val="000000"/>
                          </a:solidFill>
                          <a:effectLst/>
                          <a:latin typeface="Calibri" panose="020F0502020204030204" pitchFamily="34" charset="0"/>
                        </a:rPr>
                        <a:t>r</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Las metas, objetivos y programas de sus diversos órganos;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s</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Los informes que tengan que rendir sus órganos con motivo de sus obligaciones legales y estatutarias, una vez que hayan sido aprobados por las instancias partidarias,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t</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Los acuerdos y resoluciones que emitan sus órganos de dirección en sus diversos ámbitos;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u</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Los convenios de participación que realicen con las organizaciones de la sociedad civil;</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v</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Las actas de las Asambleas ordinarias y extraordinarias;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720000">
                <a:tc>
                  <a:txBody>
                    <a:bodyPr/>
                    <a:lstStyle/>
                    <a:p>
                      <a:pPr algn="ctr" fontAlgn="ctr"/>
                      <a:r>
                        <a:rPr lang="es-MX" sz="1200" b="1" i="0" u="none" strike="noStrike">
                          <a:solidFill>
                            <a:srgbClr val="000000"/>
                          </a:solidFill>
                          <a:effectLst/>
                          <a:latin typeface="Calibri" panose="020F0502020204030204" pitchFamily="34" charset="0"/>
                        </a:rPr>
                        <a:t>w</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Los Informes de actividades del Presidente y Secretario de su Comité Ejecutivo, así como de sus homólogos en sus diversos ámbitos;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468000">
                <a:tc>
                  <a:txBody>
                    <a:bodyPr/>
                    <a:lstStyle/>
                    <a:p>
                      <a:pPr algn="ctr" fontAlgn="ctr"/>
                      <a:r>
                        <a:rPr lang="es-MX" sz="1200" b="1" i="0" u="none" strike="noStrike">
                          <a:solidFill>
                            <a:srgbClr val="000000"/>
                          </a:solidFill>
                          <a:effectLst/>
                          <a:latin typeface="Calibri" panose="020F0502020204030204" pitchFamily="34" charset="0"/>
                        </a:rPr>
                        <a:t>x</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El nombre del responsable de la obtención de los recursos generales y de campaña; y</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900000">
                <a:tc>
                  <a:txBody>
                    <a:bodyPr/>
                    <a:lstStyle/>
                    <a:p>
                      <a:pPr algn="ctr" fontAlgn="ctr"/>
                      <a:r>
                        <a:rPr lang="es-MX" sz="1200" b="1" i="0" u="none" strike="noStrike">
                          <a:solidFill>
                            <a:srgbClr val="000000"/>
                          </a:solidFill>
                          <a:effectLst/>
                          <a:latin typeface="Calibri" panose="020F0502020204030204" pitchFamily="34" charset="0"/>
                        </a:rPr>
                        <a:t>y</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just" fontAlgn="ctr"/>
                      <a:r>
                        <a:rPr lang="es-MX" sz="1200" b="1" i="0" u="none" strike="noStrike">
                          <a:solidFill>
                            <a:srgbClr val="000000"/>
                          </a:solidFill>
                          <a:effectLst/>
                          <a:latin typeface="Calibri" panose="020F0502020204030204" pitchFamily="34" charset="0"/>
                        </a:rPr>
                        <a:t>Los montos de las cuotas ordinarias y extraordinarias que establezcan para sus militantes, así como los límites a las cuotas voluntarias y personales que los candidatos podrán aportar exclusivamente a sus campañas.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dirty="0">
                          <a:solidFill>
                            <a:srgbClr val="000000"/>
                          </a:solidFill>
                          <a:effectLst/>
                          <a:latin typeface="Calibri" panose="020F0502020204030204" pitchFamily="34"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000000"/>
                          </a:solidFill>
                          <a:effectLst/>
                          <a:latin typeface="Calibri" panose="020F0502020204030204" pitchFamily="34" charset="0"/>
                        </a:rPr>
                        <a:t>4</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r>
              <a:tr h="360000">
                <a:tc gridSpan="2">
                  <a:txBody>
                    <a:bodyPr/>
                    <a:lstStyle/>
                    <a:p>
                      <a:pPr algn="l" fontAlgn="ctr"/>
                      <a:r>
                        <a:rPr lang="es-MX" sz="1200" b="1" i="0" u="none" strike="noStrike" dirty="0">
                          <a:solidFill>
                            <a:srgbClr val="FFFFFF"/>
                          </a:solidFill>
                          <a:effectLst/>
                          <a:latin typeface="Calibri" panose="020F0502020204030204" pitchFamily="34" charset="0"/>
                        </a:rPr>
                        <a:t>Total de criterios</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hMerge="1">
                  <a:txBody>
                    <a:bodyPr/>
                    <a:lstStyle/>
                    <a:p>
                      <a:endParaRPr lang="es-MX"/>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noFill/>
                  </a:tcPr>
                </a:tc>
                <a:tc>
                  <a:txBody>
                    <a:bodyPr/>
                    <a:lstStyle/>
                    <a:p>
                      <a:pPr algn="ctr" fontAlgn="ctr"/>
                      <a:r>
                        <a:rPr lang="es-MX" sz="1200" b="1" i="0" u="none" strike="noStrike">
                          <a:solidFill>
                            <a:srgbClr val="FFFFFF"/>
                          </a:solidFill>
                          <a:effectLst/>
                          <a:latin typeface="Calibri" panose="020F0502020204030204" pitchFamily="34" charset="0"/>
                        </a:rPr>
                        <a:t>256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200" b="1" i="0" u="none" strike="noStrike">
                          <a:solidFill>
                            <a:srgbClr val="FFFFFF"/>
                          </a:solidFill>
                          <a:effectLst/>
                          <a:latin typeface="Calibri" panose="020F0502020204030204" pitchFamily="34" charset="0"/>
                        </a:rPr>
                        <a:t>156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c>
                  <a:txBody>
                    <a:bodyPr/>
                    <a:lstStyle/>
                    <a:p>
                      <a:pPr algn="ctr" fontAlgn="ctr"/>
                      <a:r>
                        <a:rPr lang="es-MX" sz="1200" b="1" i="0" u="none" strike="noStrike" dirty="0">
                          <a:solidFill>
                            <a:srgbClr val="FFFFFF"/>
                          </a:solidFill>
                          <a:effectLst/>
                          <a:latin typeface="Calibri" panose="020F0502020204030204" pitchFamily="34" charset="0"/>
                        </a:rPr>
                        <a:t>100</a:t>
                      </a:r>
                    </a:p>
                  </a:txBody>
                  <a:tcPr marL="9525" marR="9525" marT="9525"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9999"/>
                    </a:solidFill>
                  </a:tcPr>
                </a:tc>
              </a:tr>
            </a:tbl>
          </a:graphicData>
        </a:graphic>
      </p:graphicFrame>
    </p:spTree>
    <p:extLst>
      <p:ext uri="{BB962C8B-B14F-4D97-AF65-F5344CB8AC3E}">
        <p14:creationId xmlns:p14="http://schemas.microsoft.com/office/powerpoint/2010/main" val="2775148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1 CuadroTexto"/>
          <p:cNvSpPr txBox="1"/>
          <p:nvPr/>
        </p:nvSpPr>
        <p:spPr>
          <a:xfrm>
            <a:off x="80682" y="85702"/>
            <a:ext cx="8420407" cy="864000"/>
          </a:xfrm>
          <a:prstGeom prst="rect">
            <a:avLst/>
          </a:prstGeom>
          <a:noFill/>
        </p:spPr>
        <p:txBody>
          <a:bodyPr wrap="square" rtlCol="0" anchor="ctr">
            <a:noAutofit/>
          </a:bodyPr>
          <a:lstStyle/>
          <a:p>
            <a:r>
              <a:rPr lang="es-MX" b="1" dirty="0" smtClean="0">
                <a:latin typeface="Calibri" pitchFamily="34" charset="0"/>
              </a:rPr>
              <a:t>Índices </a:t>
            </a:r>
            <a:r>
              <a:rPr lang="es-MX" b="1" dirty="0">
                <a:latin typeface="Calibri" pitchFamily="34" charset="0"/>
              </a:rPr>
              <a:t>obtenidos en las evaluaciones a los portales de Internet de los Entes Obligados</a:t>
            </a:r>
          </a:p>
          <a:p>
            <a:r>
              <a:rPr lang="es-MX" sz="1200" b="1" i="1" dirty="0">
                <a:latin typeface="Calibri" pitchFamily="34" charset="0"/>
              </a:rPr>
              <a:t>2004 - </a:t>
            </a:r>
            <a:r>
              <a:rPr lang="es-MX" sz="1200" b="1" i="1" dirty="0" smtClean="0">
                <a:latin typeface="Calibri" pitchFamily="34" charset="0"/>
              </a:rPr>
              <a:t>2014</a:t>
            </a:r>
            <a:endParaRPr lang="es-ES" sz="1200" b="1" i="1" dirty="0">
              <a:latin typeface="Calibri" pitchFamily="34" charset="0"/>
            </a:endParaRPr>
          </a:p>
        </p:txBody>
      </p:sp>
      <p:graphicFrame>
        <p:nvGraphicFramePr>
          <p:cNvPr id="10" name="10 Tabla"/>
          <p:cNvGraphicFramePr>
            <a:graphicFrameLocks noGrp="1"/>
          </p:cNvGraphicFramePr>
          <p:nvPr>
            <p:extLst>
              <p:ext uri="{D42A27DB-BD31-4B8C-83A1-F6EECF244321}">
                <p14:modId xmlns:p14="http://schemas.microsoft.com/office/powerpoint/2010/main" val="3616059594"/>
              </p:ext>
            </p:extLst>
          </p:nvPr>
        </p:nvGraphicFramePr>
        <p:xfrm>
          <a:off x="76172" y="1059428"/>
          <a:ext cx="9008840" cy="5787579"/>
        </p:xfrm>
        <a:graphic>
          <a:graphicData uri="http://schemas.openxmlformats.org/drawingml/2006/table">
            <a:tbl>
              <a:tblPr firstRow="1" bandRow="1">
                <a:tableStyleId>{5C22544A-7EE6-4342-B048-85BDC9FD1C3A}</a:tableStyleId>
              </a:tblPr>
              <a:tblGrid>
                <a:gridCol w="859999"/>
                <a:gridCol w="348343"/>
                <a:gridCol w="1458686"/>
                <a:gridCol w="2558143"/>
                <a:gridCol w="1099457"/>
                <a:gridCol w="2684212"/>
              </a:tblGrid>
              <a:tr h="734132">
                <a:tc>
                  <a:txBody>
                    <a:bodyPr/>
                    <a:lstStyle/>
                    <a:p>
                      <a:pPr algn="ctr"/>
                      <a:r>
                        <a:rPr lang="es-MX" sz="900" dirty="0" smtClean="0">
                          <a:latin typeface="Calibri" pitchFamily="34" charset="0"/>
                          <a:cs typeface="Calibri" pitchFamily="34" charset="0"/>
                        </a:rPr>
                        <a:t>Consejo de Información Pública del DF</a:t>
                      </a:r>
                    </a:p>
                    <a:p>
                      <a:pPr algn="ctr"/>
                      <a:r>
                        <a:rPr lang="es-MX" sz="900" dirty="0" smtClean="0">
                          <a:latin typeface="Calibri" pitchFamily="34" charset="0"/>
                          <a:cs typeface="Calibri" pitchFamily="34" charset="0"/>
                        </a:rPr>
                        <a:t> (CONSI)</a:t>
                      </a:r>
                      <a:endParaRPr lang="es-MX" sz="900" dirty="0">
                        <a:latin typeface="Calibri" pitchFamily="34" charset="0"/>
                        <a:cs typeface="Calibri" pitchFamily="34" charset="0"/>
                      </a:endParaRPr>
                    </a:p>
                  </a:txBody>
                  <a:tcPr anchor="ctr"/>
                </a:tc>
                <a:tc gridSpan="5">
                  <a:txBody>
                    <a:bodyPr/>
                    <a:lstStyle/>
                    <a:p>
                      <a:pPr algn="ctr"/>
                      <a:r>
                        <a:rPr lang="es-MX" sz="900" dirty="0" smtClean="0">
                          <a:latin typeface="Calibri" pitchFamily="34" charset="0"/>
                          <a:cs typeface="Calibri" pitchFamily="34" charset="0"/>
                        </a:rPr>
                        <a:t>Instituto de Acceso a la Información Pública y Protección  de Datos Personales del Distrito Federal</a:t>
                      </a:r>
                    </a:p>
                    <a:p>
                      <a:pPr algn="ctr"/>
                      <a:r>
                        <a:rPr lang="es-MX" sz="900" dirty="0" smtClean="0">
                          <a:latin typeface="Calibri" pitchFamily="34" charset="0"/>
                          <a:cs typeface="Calibri" pitchFamily="34" charset="0"/>
                        </a:rPr>
                        <a:t>(INFODF)</a:t>
                      </a:r>
                      <a:endParaRPr lang="es-MX" sz="900" dirty="0">
                        <a:latin typeface="Calibri" pitchFamily="34" charset="0"/>
                        <a:cs typeface="Calibri" pitchFamily="34" charset="0"/>
                      </a:endParaRPr>
                    </a:p>
                  </a:txBody>
                  <a:tcPr anchor="ctr"/>
                </a:tc>
                <a:tc hMerge="1">
                  <a:txBody>
                    <a:bodyPr/>
                    <a:lstStyle/>
                    <a:p>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dirty="0"/>
                    </a:p>
                  </a:txBody>
                  <a:tcPr/>
                </a:tc>
              </a:tr>
              <a:tr h="428218">
                <a:tc>
                  <a:txBody>
                    <a:bodyPr/>
                    <a:lstStyle/>
                    <a:p>
                      <a:pPr algn="ctr"/>
                      <a:r>
                        <a:rPr lang="es-MX" sz="900" b="1" dirty="0" smtClean="0">
                          <a:latin typeface="Calibri" pitchFamily="34" charset="0"/>
                        </a:rPr>
                        <a:t>Cuestionario Autoaplicable</a:t>
                      </a:r>
                      <a:endParaRPr lang="es-MX" sz="900" dirty="0">
                        <a:latin typeface="Calibri" pitchFamily="34" charset="0"/>
                        <a:cs typeface="Calibri"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Se verifica directamente del sitio de Internet del Ente Obligado</a:t>
                      </a:r>
                    </a:p>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los</a:t>
                      </a:r>
                      <a:r>
                        <a:rPr lang="es-MX" sz="900" b="1" baseline="0" dirty="0" smtClean="0">
                          <a:latin typeface="Calibri" pitchFamily="34" charset="0"/>
                        </a:rPr>
                        <a:t> </a:t>
                      </a:r>
                      <a:r>
                        <a:rPr lang="es-MX" sz="900" b="1" dirty="0" smtClean="0">
                          <a:latin typeface="Calibri" pitchFamily="34" charset="0"/>
                        </a:rPr>
                        <a:t>Artículos 12 y 13 </a:t>
                      </a:r>
                      <a:endParaRPr lang="es-MX" sz="900" dirty="0">
                        <a:latin typeface="Calibri" pitchFamily="34" charset="0"/>
                        <a:cs typeface="Calibri" pitchFamily="34" charset="0"/>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dirty="0">
                        <a:latin typeface="Calibri" pitchFamily="34" charset="0"/>
                        <a:cs typeface="Calibri" pitchFamily="34" charset="0"/>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Se verifica directamente del sitio de Internet  de los Entes Obligados las obligaciones de oficio.</a:t>
                      </a:r>
                    </a:p>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Artículos</a:t>
                      </a:r>
                      <a:r>
                        <a:rPr lang="es-MX" sz="900" b="1" baseline="0" dirty="0" smtClean="0">
                          <a:latin typeface="Calibri" pitchFamily="34" charset="0"/>
                        </a:rPr>
                        <a:t> 13 al 30 de la LTAIPDF</a:t>
                      </a:r>
                      <a:endParaRPr lang="es-MX" sz="900" b="1" dirty="0" smtClean="0">
                        <a:latin typeface="Calibri" pitchFamily="34" charset="0"/>
                      </a:endParaRPr>
                    </a:p>
                  </a:txBody>
                  <a:tcPr anchor="ctr"/>
                </a:tc>
                <a:tc hMerge="1">
                  <a:txBody>
                    <a:bodyPr/>
                    <a:lstStyle/>
                    <a:p>
                      <a:endParaRPr lang="es-MX"/>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MX" sz="800" b="1" dirty="0" smtClean="0">
                        <a:latin typeface="Calibri" pitchFamily="34" charset="0"/>
                      </a:endParaRPr>
                    </a:p>
                  </a:txBody>
                  <a:tcPr anchor="ctr"/>
                </a:tc>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900" b="1" i="0" u="none" strike="noStrike" kern="1200" cap="none" spc="0" normalizeH="0" baseline="0" noProof="0" dirty="0" smtClean="0">
                          <a:ln>
                            <a:noFill/>
                          </a:ln>
                          <a:solidFill>
                            <a:prstClr val="black"/>
                          </a:solidFill>
                          <a:effectLst/>
                          <a:uLnTx/>
                          <a:uFillTx/>
                          <a:latin typeface="Calibri" pitchFamily="34" charset="0"/>
                        </a:rPr>
                        <a:t>(1)</a:t>
                      </a:r>
                      <a:endParaRPr lang="es-MX" sz="2000" dirty="0"/>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(2)</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(3)</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(4)</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(5)</a:t>
                      </a:r>
                      <a:endParaRPr lang="es-MX" sz="900" dirty="0" smtClean="0">
                        <a:latin typeface="Calibri" pitchFamily="34" charset="0"/>
                        <a:cs typeface="Calibri" pitchFamily="34" charset="0"/>
                      </a:endParaRPr>
                    </a:p>
                  </a:txBody>
                  <a:tcPr anchor="ctr">
                    <a:solidFill>
                      <a:srgbClr val="E8F0F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(6)</a:t>
                      </a:r>
                      <a:endParaRPr lang="es-MX" sz="900" dirty="0">
                        <a:latin typeface="Calibri" pitchFamily="34" charset="0"/>
                        <a:cs typeface="Calibri" pitchFamily="34" charset="0"/>
                      </a:endParaRPr>
                    </a:p>
                  </a:txBody>
                  <a:tcPr anchor="ctr">
                    <a:solidFill>
                      <a:srgbClr val="E8F0F4"/>
                    </a:solidFill>
                  </a:tcPr>
                </a:tc>
              </a:tr>
              <a:tr h="3047527">
                <a:tc>
                  <a:txBody>
                    <a:bodyPr/>
                    <a:lstStyle/>
                    <a:p>
                      <a:endParaRPr lang="es-MX" sz="1000" dirty="0">
                        <a:latin typeface="Calibri" pitchFamily="34" charset="0"/>
                        <a:cs typeface="Calibri" pitchFamily="34" charset="0"/>
                      </a:endParaRPr>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c>
                  <a:txBody>
                    <a:bodyPr/>
                    <a:lstStyle/>
                    <a:p>
                      <a:endParaRPr lang="es-MX" dirty="0"/>
                    </a:p>
                  </a:txBody>
                  <a:tcPr anchor="ctr"/>
                </a:tc>
              </a:tr>
              <a:tr h="1073533">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900" b="1" dirty="0" smtClean="0">
                          <a:latin typeface="Calibri" pitchFamily="34" charset="0"/>
                        </a:rPr>
                        <a:t>NOTA: Los índices a partir de la Evaluación-Diagnóstico</a:t>
                      </a:r>
                      <a:r>
                        <a:rPr lang="es-MX" sz="900" b="1" baseline="0" dirty="0" smtClean="0">
                          <a:latin typeface="Calibri" pitchFamily="34" charset="0"/>
                        </a:rPr>
                        <a:t> de Portales 2008 </a:t>
                      </a:r>
                      <a:r>
                        <a:rPr lang="es-MX" sz="900" b="1" dirty="0" smtClean="0">
                          <a:latin typeface="Calibri" pitchFamily="34" charset="0"/>
                        </a:rPr>
                        <a:t>están compuestos por los índices obtenidos por los Entes Obligados</a:t>
                      </a:r>
                      <a:r>
                        <a:rPr lang="es-MX" sz="900" b="1" baseline="0" dirty="0" smtClean="0">
                          <a:latin typeface="Calibri" pitchFamily="34" charset="0"/>
                        </a:rPr>
                        <a:t> </a:t>
                      </a:r>
                      <a:r>
                        <a:rPr lang="es-MX" sz="900" b="1" dirty="0" smtClean="0">
                          <a:latin typeface="Calibri" pitchFamily="34" charset="0"/>
                        </a:rPr>
                        <a:t>y los Partidos Políticos en el</a:t>
                      </a:r>
                      <a:r>
                        <a:rPr lang="es-MX" sz="900" b="1" baseline="0" dirty="0" smtClean="0">
                          <a:latin typeface="Calibri" pitchFamily="34" charset="0"/>
                        </a:rPr>
                        <a:t> Distrito Federal.</a:t>
                      </a:r>
                      <a:endParaRPr lang="es-MX" sz="1000" dirty="0" smtClean="0">
                        <a:latin typeface="Calibri" pitchFamily="34" charset="0"/>
                        <a:cs typeface="Calibri" pitchFamily="34" charset="0"/>
                      </a:endParaRPr>
                    </a:p>
                    <a:p>
                      <a:endParaRPr lang="es-MX" sz="900" b="1" baseline="30000" dirty="0" smtClean="0">
                        <a:latin typeface="Calibri" pitchFamily="34" charset="0"/>
                      </a:endParaRPr>
                    </a:p>
                    <a:p>
                      <a:r>
                        <a:rPr lang="es-MX" sz="900" b="1" baseline="30000" dirty="0" smtClean="0">
                          <a:latin typeface="Calibri" pitchFamily="34" charset="0"/>
                        </a:rPr>
                        <a:t>(1)</a:t>
                      </a:r>
                      <a:r>
                        <a:rPr lang="es-MX" sz="900" b="1" dirty="0" smtClean="0">
                          <a:latin typeface="Calibri" pitchFamily="34" charset="0"/>
                        </a:rPr>
                        <a:t> Cuestionario Autoaplicable. 3 preguntas sobre el tema Art. 12 y Art. 13.</a:t>
                      </a:r>
                    </a:p>
                    <a:p>
                      <a:r>
                        <a:rPr lang="es-MX" sz="900" b="1" baseline="30000" dirty="0" smtClean="0">
                          <a:latin typeface="Calibri" pitchFamily="34" charset="0"/>
                        </a:rPr>
                        <a:t>(2)</a:t>
                      </a:r>
                      <a:r>
                        <a:rPr lang="es-MX" sz="900" b="1" dirty="0" smtClean="0">
                          <a:latin typeface="Calibri" pitchFamily="34" charset="0"/>
                        </a:rPr>
                        <a:t> Protocolo de Usabilidad y Calidad en la Información de Transparencia Publicada en los Portales de Internet de los Entes Públicos del Distrito Federal.</a:t>
                      </a:r>
                    </a:p>
                    <a:p>
                      <a:r>
                        <a:rPr lang="es-MX" sz="900" b="1" baseline="30000" dirty="0" smtClean="0">
                          <a:latin typeface="Calibri" pitchFamily="34" charset="0"/>
                        </a:rPr>
                        <a:t>(3) </a:t>
                      </a:r>
                      <a:r>
                        <a:rPr lang="es-MX" sz="900" b="1" dirty="0" smtClean="0">
                          <a:latin typeface="Calibri" pitchFamily="34" charset="0"/>
                        </a:rPr>
                        <a:t>Criterios y Metodología de Evaluación de la Calidad de la Información de las Obligaciones de Transparencia en los Portales de Internet de los Entes Públicos.</a:t>
                      </a:r>
                    </a:p>
                    <a:p>
                      <a:r>
                        <a:rPr lang="es-MX" sz="900" b="1" baseline="30000" dirty="0" smtClean="0">
                          <a:latin typeface="Calibri" pitchFamily="34" charset="0"/>
                        </a:rPr>
                        <a:t>(4) </a:t>
                      </a:r>
                      <a:r>
                        <a:rPr lang="es-MX" sz="900" b="1" dirty="0" smtClean="0">
                          <a:latin typeface="Calibri" pitchFamily="34" charset="0"/>
                        </a:rPr>
                        <a:t>Criterios y Metodología de Evaluación de la Información Pública de Oficio que deben dar a conocer los Entes Públicos/Agrupaciones Políticas Locales en sus Portales de Internet.</a:t>
                      </a:r>
                    </a:p>
                    <a:p>
                      <a:r>
                        <a:rPr lang="es-MX" sz="900" b="1" baseline="30000" dirty="0" smtClean="0">
                          <a:latin typeface="Calibri" pitchFamily="34" charset="0"/>
                        </a:rPr>
                        <a:t>(5) </a:t>
                      </a:r>
                      <a:r>
                        <a:rPr lang="es-MX" sz="900" b="1" dirty="0" smtClean="0">
                          <a:latin typeface="Calibri" pitchFamily="34" charset="0"/>
                        </a:rPr>
                        <a:t>Criterios y Metodología de Evaluación de la Información Pública de Oficio que deben dar a conocer los Entes Obligados/Partidos Políticos en el DF en sus Portales de Internet (2011).</a:t>
                      </a:r>
                    </a:p>
                    <a:p>
                      <a:pPr marL="0" marR="0" indent="0" algn="l" defTabSz="914400" rtl="0" eaLnBrk="1" fontAlgn="auto" latinLnBrk="0" hangingPunct="1">
                        <a:lnSpc>
                          <a:spcPct val="100000"/>
                        </a:lnSpc>
                        <a:spcBef>
                          <a:spcPts val="0"/>
                        </a:spcBef>
                        <a:spcAft>
                          <a:spcPts val="0"/>
                        </a:spcAft>
                        <a:buClrTx/>
                        <a:buSzTx/>
                        <a:buFontTx/>
                        <a:buNone/>
                        <a:tabLst/>
                        <a:defRPr/>
                      </a:pPr>
                      <a:r>
                        <a:rPr lang="es-MX" sz="900" b="1" baseline="30000" dirty="0" smtClean="0">
                          <a:latin typeface="Calibri" pitchFamily="34" charset="0"/>
                        </a:rPr>
                        <a:t>(6) </a:t>
                      </a:r>
                      <a:r>
                        <a:rPr lang="es-MX" sz="900" b="1" dirty="0" smtClean="0">
                          <a:latin typeface="Calibri" pitchFamily="34" charset="0"/>
                        </a:rPr>
                        <a:t>Criterios y Metodología de Evaluación de la Información Pública de Oficio que deben dar a conocer los Entes Obligados/Partidos Políticos en el DF en sus Portales de Internet (2012).</a:t>
                      </a:r>
                    </a:p>
                  </a:txBody>
                  <a:tcPr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11" name="10 Marcador de número de diapositiva"/>
          <p:cNvSpPr>
            <a:spLocks noGrp="1"/>
          </p:cNvSpPr>
          <p:nvPr>
            <p:ph type="sldNum" sz="quarter" idx="12"/>
          </p:nvPr>
        </p:nvSpPr>
        <p:spPr/>
        <p:txBody>
          <a:bodyPr/>
          <a:lstStyle/>
          <a:p>
            <a:pPr>
              <a:defRPr/>
            </a:pPr>
            <a:fld id="{BD43386B-512A-4F48-AC60-1F2A615D5642}" type="slidenum">
              <a:rPr lang="es-MX" b="1" smtClean="0">
                <a:latin typeface="Calibri" pitchFamily="34" charset="0"/>
              </a:rPr>
              <a:pPr>
                <a:defRPr/>
              </a:pPr>
              <a:t>7</a:t>
            </a:fld>
            <a:endParaRPr lang="es-MX" b="1" dirty="0">
              <a:latin typeface="Calibri" pitchFamily="34" charset="0"/>
            </a:endParaRPr>
          </a:p>
        </p:txBody>
      </p:sp>
      <p:graphicFrame>
        <p:nvGraphicFramePr>
          <p:cNvPr id="12" name="3 Gráfico"/>
          <p:cNvGraphicFramePr>
            <a:graphicFrameLocks/>
          </p:cNvGraphicFramePr>
          <p:nvPr>
            <p:extLst>
              <p:ext uri="{D42A27DB-BD31-4B8C-83A1-F6EECF244321}">
                <p14:modId xmlns:p14="http://schemas.microsoft.com/office/powerpoint/2010/main" val="239327297"/>
              </p:ext>
            </p:extLst>
          </p:nvPr>
        </p:nvGraphicFramePr>
        <p:xfrm>
          <a:off x="102794" y="2636912"/>
          <a:ext cx="8947688" cy="3054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3797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0 Marcador de número de diapositiva"/>
          <p:cNvSpPr>
            <a:spLocks noGrp="1"/>
          </p:cNvSpPr>
          <p:nvPr>
            <p:ph type="sldNum" sz="quarter" idx="12"/>
          </p:nvPr>
        </p:nvSpPr>
        <p:spPr>
          <a:xfrm>
            <a:off x="8731034" y="6453336"/>
            <a:ext cx="366712" cy="365125"/>
          </a:xfrm>
        </p:spPr>
        <p:txBody>
          <a:bodyPr/>
          <a:lstStyle/>
          <a:p>
            <a:pPr>
              <a:defRPr/>
            </a:pPr>
            <a:fld id="{BD43386B-512A-4F48-AC60-1F2A615D5642}" type="slidenum">
              <a:rPr lang="es-MX" b="1" smtClean="0">
                <a:latin typeface="Calibri" pitchFamily="34" charset="0"/>
              </a:rPr>
              <a:pPr>
                <a:defRPr/>
              </a:pPr>
              <a:t>8</a:t>
            </a:fld>
            <a:endParaRPr lang="es-MX" b="1" dirty="0">
              <a:latin typeface="Calibri" pitchFamily="34" charset="0"/>
            </a:endParaRPr>
          </a:p>
        </p:txBody>
      </p:sp>
      <p:sp>
        <p:nvSpPr>
          <p:cNvPr id="6" name="5 CuadroTexto"/>
          <p:cNvSpPr txBox="1"/>
          <p:nvPr/>
        </p:nvSpPr>
        <p:spPr>
          <a:xfrm>
            <a:off x="76168" y="85702"/>
            <a:ext cx="8455447" cy="864000"/>
          </a:xfrm>
          <a:prstGeom prst="rect">
            <a:avLst/>
          </a:prstGeom>
          <a:noFill/>
        </p:spPr>
        <p:txBody>
          <a:bodyPr wrap="square" rtlCol="0" anchor="ctr">
            <a:noAutofit/>
          </a:bodyPr>
          <a:lstStyle/>
          <a:p>
            <a:r>
              <a:rPr lang="es-MX" b="1" dirty="0" smtClean="0">
                <a:latin typeface="Calibri" pitchFamily="34" charset="0"/>
              </a:rPr>
              <a:t>Comparativo de Índice entre los </a:t>
            </a:r>
            <a:r>
              <a:rPr lang="es-MX" b="1" dirty="0">
                <a:latin typeface="Calibri" pitchFamily="34" charset="0"/>
              </a:rPr>
              <a:t>Entes </a:t>
            </a:r>
            <a:r>
              <a:rPr lang="es-MX" b="1" dirty="0" smtClean="0">
                <a:latin typeface="Calibri" pitchFamily="34" charset="0"/>
              </a:rPr>
              <a:t>Obligados y los Partidos Políticos en el Distrito Federal</a:t>
            </a:r>
          </a:p>
          <a:p>
            <a:r>
              <a:rPr lang="es-MX" sz="1200" b="1" i="1" dirty="0" smtClean="0">
                <a:latin typeface="Calibri" pitchFamily="34" charset="0"/>
              </a:rPr>
              <a:t>2008 </a:t>
            </a:r>
            <a:r>
              <a:rPr lang="es-MX" sz="1200" b="1" i="1" dirty="0">
                <a:latin typeface="Calibri" pitchFamily="34" charset="0"/>
              </a:rPr>
              <a:t>- </a:t>
            </a:r>
            <a:r>
              <a:rPr lang="es-MX" sz="1200" b="1" i="1" dirty="0" smtClean="0">
                <a:latin typeface="Calibri" pitchFamily="34" charset="0"/>
              </a:rPr>
              <a:t>2014</a:t>
            </a:r>
            <a:endParaRPr lang="es-ES" sz="1200" b="1" i="1" dirty="0">
              <a:latin typeface="Calibri" pitchFamily="34" charset="0"/>
            </a:endParaRPr>
          </a:p>
        </p:txBody>
      </p:sp>
      <p:graphicFrame>
        <p:nvGraphicFramePr>
          <p:cNvPr id="7" name="7 Tabla"/>
          <p:cNvGraphicFramePr>
            <a:graphicFrameLocks noGrp="1"/>
          </p:cNvGraphicFramePr>
          <p:nvPr>
            <p:extLst/>
          </p:nvPr>
        </p:nvGraphicFramePr>
        <p:xfrm>
          <a:off x="115003" y="1340768"/>
          <a:ext cx="8898822" cy="4968552"/>
        </p:xfrm>
        <a:graphic>
          <a:graphicData uri="http://schemas.openxmlformats.org/drawingml/2006/table">
            <a:tbl>
              <a:tblPr firstRow="1" bandRow="1">
                <a:tableStyleId>{00A15C55-8517-42AA-B614-E9B94910E393}</a:tableStyleId>
              </a:tblPr>
              <a:tblGrid>
                <a:gridCol w="8898822"/>
              </a:tblGrid>
              <a:tr h="4968552">
                <a:tc>
                  <a:txBody>
                    <a:bodyPr/>
                    <a:lstStyle/>
                    <a:p>
                      <a:endParaRPr lang="es-MX" sz="1200" dirty="0">
                        <a:latin typeface="Calibri" pitchFamily="34" charset="0"/>
                        <a:cs typeface="Calibri" pitchFamily="34" charset="0"/>
                      </a:endParaRPr>
                    </a:p>
                  </a:txBody>
                  <a:tcPr>
                    <a:solidFill>
                      <a:srgbClr val="CED3DF">
                        <a:alpha val="50196"/>
                      </a:srgbClr>
                    </a:solidFill>
                  </a:tcPr>
                </a:tc>
              </a:tr>
            </a:tbl>
          </a:graphicData>
        </a:graphic>
      </p:graphicFrame>
      <p:graphicFrame>
        <p:nvGraphicFramePr>
          <p:cNvPr id="9" name="8 Gráfico"/>
          <p:cNvGraphicFramePr/>
          <p:nvPr>
            <p:extLst>
              <p:ext uri="{D42A27DB-BD31-4B8C-83A1-F6EECF244321}">
                <p14:modId xmlns:p14="http://schemas.microsoft.com/office/powerpoint/2010/main" val="2194807494"/>
              </p:ext>
            </p:extLst>
          </p:nvPr>
        </p:nvGraphicFramePr>
        <p:xfrm>
          <a:off x="118073" y="1484784"/>
          <a:ext cx="8895752" cy="4691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0799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CuadroTexto"/>
          <p:cNvSpPr txBox="1"/>
          <p:nvPr/>
        </p:nvSpPr>
        <p:spPr>
          <a:xfrm>
            <a:off x="76169" y="85702"/>
            <a:ext cx="8282046" cy="864000"/>
          </a:xfrm>
          <a:prstGeom prst="rect">
            <a:avLst/>
          </a:prstGeom>
          <a:noFill/>
        </p:spPr>
        <p:txBody>
          <a:bodyPr wrap="square" rtlCol="0" anchor="ctr">
            <a:noAutofit/>
          </a:bodyPr>
          <a:lstStyle/>
          <a:p>
            <a:r>
              <a:rPr lang="es-MX" b="1" dirty="0" smtClean="0">
                <a:latin typeface="Calibri" pitchFamily="34" charset="0"/>
              </a:rPr>
              <a:t>Índice Global del Cumplimiento de las Obligaciones de Transparencia para los Partidos Políticos en el Distrito Federal</a:t>
            </a:r>
          </a:p>
          <a:p>
            <a:r>
              <a:rPr lang="es-MX" sz="1200" b="1" i="1" dirty="0">
                <a:latin typeface="Calibri" pitchFamily="34" charset="0"/>
              </a:rPr>
              <a:t>2008 - </a:t>
            </a:r>
            <a:r>
              <a:rPr lang="es-MX" sz="1200" b="1" i="1" dirty="0" smtClean="0">
                <a:latin typeface="Calibri" pitchFamily="34" charset="0"/>
              </a:rPr>
              <a:t>2014</a:t>
            </a:r>
            <a:endParaRPr lang="es-ES" sz="1200" b="1" i="1" dirty="0" smtClean="0">
              <a:latin typeface="Calibri" pitchFamily="34" charset="0"/>
            </a:endParaRPr>
          </a:p>
        </p:txBody>
      </p:sp>
      <p:sp>
        <p:nvSpPr>
          <p:cNvPr id="18" name="10 Marcador de número de diapositiva"/>
          <p:cNvSpPr>
            <a:spLocks noGrp="1"/>
          </p:cNvSpPr>
          <p:nvPr>
            <p:ph type="sldNum" sz="quarter" idx="12"/>
          </p:nvPr>
        </p:nvSpPr>
        <p:spPr>
          <a:xfrm>
            <a:off x="8730000" y="6454800"/>
            <a:ext cx="366712" cy="365125"/>
          </a:xfrm>
        </p:spPr>
        <p:txBody>
          <a:bodyPr/>
          <a:lstStyle/>
          <a:p>
            <a:pPr>
              <a:defRPr/>
            </a:pPr>
            <a:fld id="{BD43386B-512A-4F48-AC60-1F2A615D5642}" type="slidenum">
              <a:rPr lang="es-MX" b="1" smtClean="0">
                <a:latin typeface="Calibri" pitchFamily="34" charset="0"/>
              </a:rPr>
              <a:pPr>
                <a:defRPr/>
              </a:pPr>
              <a:t>9</a:t>
            </a:fld>
            <a:endParaRPr lang="es-MX" b="1" dirty="0">
              <a:latin typeface="Calibri"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3093518040"/>
              </p:ext>
            </p:extLst>
          </p:nvPr>
        </p:nvGraphicFramePr>
        <p:xfrm>
          <a:off x="334414" y="1340768"/>
          <a:ext cx="8460000" cy="4896000"/>
        </p:xfrm>
        <a:graphic>
          <a:graphicData uri="http://schemas.openxmlformats.org/drawingml/2006/table">
            <a:tbl>
              <a:tblPr firstRow="1" bandRow="1">
                <a:tableStyleId>{00A15C55-8517-42AA-B614-E9B94910E393}</a:tableStyleId>
              </a:tblPr>
              <a:tblGrid>
                <a:gridCol w="3007500"/>
                <a:gridCol w="5452500"/>
              </a:tblGrid>
              <a:tr h="900000">
                <a:tc>
                  <a:txBody>
                    <a:bodyPr/>
                    <a:lstStyle/>
                    <a:p>
                      <a:pPr algn="ctr"/>
                      <a:r>
                        <a:rPr lang="es-MX" sz="1200" dirty="0" smtClean="0">
                          <a:latin typeface="Calibri" pitchFamily="34" charset="0"/>
                          <a:cs typeface="Calibri" pitchFamily="34" charset="0"/>
                        </a:rPr>
                        <a:t>Código Electoral del Distrito Federal</a:t>
                      </a:r>
                    </a:p>
                    <a:p>
                      <a:pPr algn="ctr"/>
                      <a:r>
                        <a:rPr lang="es-MX" sz="1200" dirty="0" smtClean="0">
                          <a:latin typeface="Calibri" pitchFamily="34" charset="0"/>
                          <a:cs typeface="Calibri" pitchFamily="34" charset="0"/>
                        </a:rPr>
                        <a:t>(Artículos 82 y 85)</a:t>
                      </a:r>
                      <a:endParaRPr lang="es-MX" sz="1200" dirty="0">
                        <a:latin typeface="Calibri" pitchFamily="34" charset="0"/>
                        <a:cs typeface="Calibri" pitchFamily="34" charset="0"/>
                      </a:endParaRPr>
                    </a:p>
                  </a:txBody>
                  <a:tcPr anchor="ctr"/>
                </a:tc>
                <a:tc>
                  <a:txBody>
                    <a:bodyPr/>
                    <a:lstStyle/>
                    <a:p>
                      <a:pPr algn="ctr"/>
                      <a:r>
                        <a:rPr lang="es-MX" sz="1200" b="1" dirty="0" smtClean="0">
                          <a:latin typeface="Calibri" pitchFamily="34" charset="0"/>
                          <a:cs typeface="Calibri" pitchFamily="34" charset="0"/>
                        </a:rPr>
                        <a:t>Código de Instituciones y Procedimientos Electorales del Distrito Federal</a:t>
                      </a:r>
                    </a:p>
                    <a:p>
                      <a:pPr algn="ctr"/>
                      <a:r>
                        <a:rPr lang="es-MX" sz="1200" b="1" dirty="0" smtClean="0">
                          <a:latin typeface="Calibri" pitchFamily="34" charset="0"/>
                          <a:cs typeface="Calibri" pitchFamily="34" charset="0"/>
                        </a:rPr>
                        <a:t>(Artículo 222, fracción XXII)</a:t>
                      </a:r>
                      <a:endParaRPr lang="es-MX" sz="1200" dirty="0">
                        <a:latin typeface="Calibri" pitchFamily="34" charset="0"/>
                        <a:cs typeface="Calibri" pitchFamily="34" charset="0"/>
                      </a:endParaRPr>
                    </a:p>
                  </a:txBody>
                  <a:tcPr anchor="ctr"/>
                </a:tc>
              </a:tr>
              <a:tr h="3996000">
                <a:tc>
                  <a:txBody>
                    <a:bodyPr/>
                    <a:lstStyle/>
                    <a:p>
                      <a:endParaRPr lang="es-MX" sz="1200" dirty="0">
                        <a:latin typeface="Calibri" pitchFamily="34" charset="0"/>
                        <a:cs typeface="Calibri" pitchFamily="34" charset="0"/>
                      </a:endParaRPr>
                    </a:p>
                  </a:txBody>
                  <a:tcPr>
                    <a:solidFill>
                      <a:srgbClr val="CED3DF">
                        <a:alpha val="50196"/>
                      </a:srgbClr>
                    </a:solidFill>
                  </a:tcPr>
                </a:tc>
                <a:tc>
                  <a:txBody>
                    <a:bodyPr/>
                    <a:lstStyle/>
                    <a:p>
                      <a:endParaRPr lang="es-MX" sz="1200" dirty="0">
                        <a:latin typeface="Calibri" pitchFamily="34" charset="0"/>
                        <a:cs typeface="Calibri" pitchFamily="34" charset="0"/>
                      </a:endParaRPr>
                    </a:p>
                  </a:txBody>
                  <a:tcPr>
                    <a:solidFill>
                      <a:srgbClr val="CED3DF">
                        <a:alpha val="50196"/>
                      </a:srgbClr>
                    </a:solidFill>
                  </a:tcPr>
                </a:tc>
              </a:tr>
            </a:tbl>
          </a:graphicData>
        </a:graphic>
      </p:graphicFrame>
      <p:graphicFrame>
        <p:nvGraphicFramePr>
          <p:cNvPr id="12" name="11 Gráfico"/>
          <p:cNvGraphicFramePr/>
          <p:nvPr>
            <p:extLst>
              <p:ext uri="{D42A27DB-BD31-4B8C-83A1-F6EECF244321}">
                <p14:modId xmlns:p14="http://schemas.microsoft.com/office/powerpoint/2010/main" val="4049208879"/>
              </p:ext>
            </p:extLst>
          </p:nvPr>
        </p:nvGraphicFramePr>
        <p:xfrm>
          <a:off x="312642" y="2492896"/>
          <a:ext cx="8507830" cy="3672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47428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18761</TotalTime>
  <Words>2875</Words>
  <Application>Microsoft Office PowerPoint</Application>
  <PresentationFormat>Presentación en pantalla (4:3)</PresentationFormat>
  <Paragraphs>680</Paragraphs>
  <Slides>19</Slides>
  <Notes>9</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19</vt:i4>
      </vt:variant>
    </vt:vector>
  </HeadingPairs>
  <TitlesOfParts>
    <vt:vector size="27" baseType="lpstr">
      <vt:lpstr>Arial</vt:lpstr>
      <vt:lpstr>Calibri</vt:lpstr>
      <vt:lpstr>Lucida Sans Unicode</vt:lpstr>
      <vt:lpstr>Verdana</vt:lpstr>
      <vt:lpstr>Wingdings 2</vt:lpstr>
      <vt:lpstr>Wingdings 3</vt:lpstr>
      <vt:lpstr>Concurrencia</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José Cano</cp:lastModifiedBy>
  <cp:revision>3974</cp:revision>
  <cp:lastPrinted>2014-06-27T19:37:31Z</cp:lastPrinted>
  <dcterms:created xsi:type="dcterms:W3CDTF">2007-08-06T19:42:12Z</dcterms:created>
  <dcterms:modified xsi:type="dcterms:W3CDTF">2014-11-21T03:55:39Z</dcterms:modified>
</cp:coreProperties>
</file>