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9.xml" ContentType="application/vnd.openxmlformats-officedocument.presentationml.notesSlide+xml"/>
  <Override PartName="/ppt/charts/chart1.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notesMasterIdLst>
    <p:notesMasterId r:id="rId134"/>
  </p:notesMasterIdLst>
  <p:sldIdLst>
    <p:sldId id="256" r:id="rId2"/>
    <p:sldId id="320" r:id="rId3"/>
    <p:sldId id="425" r:id="rId4"/>
    <p:sldId id="319" r:id="rId5"/>
    <p:sldId id="321" r:id="rId6"/>
    <p:sldId id="274" r:id="rId7"/>
    <p:sldId id="427" r:id="rId8"/>
    <p:sldId id="426" r:id="rId9"/>
    <p:sldId id="311" r:id="rId10"/>
    <p:sldId id="434" r:id="rId11"/>
    <p:sldId id="435" r:id="rId12"/>
    <p:sldId id="436" r:id="rId13"/>
    <p:sldId id="309" r:id="rId14"/>
    <p:sldId id="344" r:id="rId15"/>
    <p:sldId id="345" r:id="rId16"/>
    <p:sldId id="312" r:id="rId17"/>
    <p:sldId id="442" r:id="rId18"/>
    <p:sldId id="347" r:id="rId19"/>
    <p:sldId id="348" r:id="rId20"/>
    <p:sldId id="459" r:id="rId21"/>
    <p:sldId id="460" r:id="rId22"/>
    <p:sldId id="322" r:id="rId23"/>
    <p:sldId id="313" r:id="rId24"/>
    <p:sldId id="445" r:id="rId25"/>
    <p:sldId id="446" r:id="rId26"/>
    <p:sldId id="447" r:id="rId27"/>
    <p:sldId id="448" r:id="rId28"/>
    <p:sldId id="449" r:id="rId29"/>
    <p:sldId id="450" r:id="rId30"/>
    <p:sldId id="451" r:id="rId31"/>
    <p:sldId id="323" r:id="rId32"/>
    <p:sldId id="518" r:id="rId33"/>
    <p:sldId id="519" r:id="rId34"/>
    <p:sldId id="520" r:id="rId35"/>
    <p:sldId id="521" r:id="rId36"/>
    <p:sldId id="522" r:id="rId37"/>
    <p:sldId id="523" r:id="rId38"/>
    <p:sldId id="524" r:id="rId39"/>
    <p:sldId id="525" r:id="rId40"/>
    <p:sldId id="526" r:id="rId41"/>
    <p:sldId id="527" r:id="rId42"/>
    <p:sldId id="528" r:id="rId43"/>
    <p:sldId id="529" r:id="rId44"/>
    <p:sldId id="530" r:id="rId45"/>
    <p:sldId id="531" r:id="rId46"/>
    <p:sldId id="532" r:id="rId47"/>
    <p:sldId id="533" r:id="rId48"/>
    <p:sldId id="534" r:id="rId49"/>
    <p:sldId id="535" r:id="rId50"/>
    <p:sldId id="536" r:id="rId51"/>
    <p:sldId id="537" r:id="rId52"/>
    <p:sldId id="538" r:id="rId53"/>
    <p:sldId id="539" r:id="rId54"/>
    <p:sldId id="540" r:id="rId55"/>
    <p:sldId id="541" r:id="rId56"/>
    <p:sldId id="542" r:id="rId57"/>
    <p:sldId id="543" r:id="rId58"/>
    <p:sldId id="544" r:id="rId59"/>
    <p:sldId id="545" r:id="rId60"/>
    <p:sldId id="546" r:id="rId61"/>
    <p:sldId id="547" r:id="rId62"/>
    <p:sldId id="548" r:id="rId63"/>
    <p:sldId id="549" r:id="rId64"/>
    <p:sldId id="550" r:id="rId65"/>
    <p:sldId id="551" r:id="rId66"/>
    <p:sldId id="552" r:id="rId67"/>
    <p:sldId id="553" r:id="rId68"/>
    <p:sldId id="495" r:id="rId69"/>
    <p:sldId id="497" r:id="rId70"/>
    <p:sldId id="498" r:id="rId71"/>
    <p:sldId id="499" r:id="rId72"/>
    <p:sldId id="500" r:id="rId73"/>
    <p:sldId id="502" r:id="rId74"/>
    <p:sldId id="503" r:id="rId75"/>
    <p:sldId id="588" r:id="rId76"/>
    <p:sldId id="589" r:id="rId77"/>
    <p:sldId id="642" r:id="rId78"/>
    <p:sldId id="643" r:id="rId79"/>
    <p:sldId id="644" r:id="rId80"/>
    <p:sldId id="645" r:id="rId81"/>
    <p:sldId id="646" r:id="rId82"/>
    <p:sldId id="647" r:id="rId83"/>
    <p:sldId id="596" r:id="rId84"/>
    <p:sldId id="597" r:id="rId85"/>
    <p:sldId id="598" r:id="rId86"/>
    <p:sldId id="599" r:id="rId87"/>
    <p:sldId id="600" r:id="rId88"/>
    <p:sldId id="601" r:id="rId89"/>
    <p:sldId id="602" r:id="rId90"/>
    <p:sldId id="604" r:id="rId91"/>
    <p:sldId id="605" r:id="rId92"/>
    <p:sldId id="606" r:id="rId93"/>
    <p:sldId id="607" r:id="rId94"/>
    <p:sldId id="608" r:id="rId95"/>
    <p:sldId id="609" r:id="rId96"/>
    <p:sldId id="610" r:id="rId97"/>
    <p:sldId id="611" r:id="rId98"/>
    <p:sldId id="612" r:id="rId99"/>
    <p:sldId id="613" r:id="rId100"/>
    <p:sldId id="614" r:id="rId101"/>
    <p:sldId id="615" r:id="rId102"/>
    <p:sldId id="616" r:id="rId103"/>
    <p:sldId id="617" r:id="rId104"/>
    <p:sldId id="618" r:id="rId105"/>
    <p:sldId id="619" r:id="rId106"/>
    <p:sldId id="620" r:id="rId107"/>
    <p:sldId id="621" r:id="rId108"/>
    <p:sldId id="622" r:id="rId109"/>
    <p:sldId id="623" r:id="rId110"/>
    <p:sldId id="624" r:id="rId111"/>
    <p:sldId id="625" r:id="rId112"/>
    <p:sldId id="626" r:id="rId113"/>
    <p:sldId id="627" r:id="rId114"/>
    <p:sldId id="628" r:id="rId115"/>
    <p:sldId id="629" r:id="rId116"/>
    <p:sldId id="630" r:id="rId117"/>
    <p:sldId id="631" r:id="rId118"/>
    <p:sldId id="632" r:id="rId119"/>
    <p:sldId id="633" r:id="rId120"/>
    <p:sldId id="634" r:id="rId121"/>
    <p:sldId id="635" r:id="rId122"/>
    <p:sldId id="636" r:id="rId123"/>
    <p:sldId id="637" r:id="rId124"/>
    <p:sldId id="638" r:id="rId125"/>
    <p:sldId id="640" r:id="rId126"/>
    <p:sldId id="641" r:id="rId127"/>
    <p:sldId id="512" r:id="rId128"/>
    <p:sldId id="513" r:id="rId129"/>
    <p:sldId id="514" r:id="rId130"/>
    <p:sldId id="515" r:id="rId131"/>
    <p:sldId id="517" r:id="rId132"/>
    <p:sldId id="648" r:id="rId133"/>
  </p:sldIdLst>
  <p:sldSz cx="9144000" cy="6858000" type="screen4x3"/>
  <p:notesSz cx="7010400" cy="9296400"/>
  <p:defaultTextStyle>
    <a:defPPr>
      <a:defRPr lang="es-MX"/>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990000"/>
    <a:srgbClr val="007E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54" autoAdjust="0"/>
    <p:restoredTop sz="97942" autoAdjust="0"/>
  </p:normalViewPr>
  <p:slideViewPr>
    <p:cSldViewPr>
      <p:cViewPr>
        <p:scale>
          <a:sx n="80" d="100"/>
          <a:sy n="80" d="100"/>
        </p:scale>
        <p:origin x="-846" y="4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2544" y="-8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2400" dirty="0" err="1"/>
              <a:t>Publicación</a:t>
            </a:r>
            <a:r>
              <a:rPr lang="en-US" sz="2400" baseline="0" dirty="0"/>
              <a:t> de </a:t>
            </a:r>
            <a:r>
              <a:rPr lang="en-US" sz="2400" baseline="0" dirty="0" err="1"/>
              <a:t>información</a:t>
            </a:r>
            <a:r>
              <a:rPr lang="en-US" sz="2400" baseline="0" dirty="0"/>
              <a:t> de </a:t>
            </a:r>
            <a:r>
              <a:rPr lang="en-US" sz="2400" baseline="0" dirty="0" err="1"/>
              <a:t>oficio</a:t>
            </a:r>
            <a:endParaRPr lang="en-US" sz="2400" baseline="0" dirty="0"/>
          </a:p>
          <a:p>
            <a:pPr>
              <a:defRPr sz="1800"/>
            </a:pPr>
            <a:r>
              <a:rPr lang="en-US" sz="1800" baseline="0" dirty="0" err="1"/>
              <a:t>Sujetos</a:t>
            </a:r>
            <a:r>
              <a:rPr lang="en-US" sz="1800" baseline="0" dirty="0"/>
              <a:t> </a:t>
            </a:r>
            <a:r>
              <a:rPr lang="en-US" sz="1800" baseline="0" dirty="0" err="1" smtClean="0"/>
              <a:t>obligados</a:t>
            </a:r>
            <a:r>
              <a:rPr lang="en-US" sz="1800" baseline="0" dirty="0" smtClean="0"/>
              <a:t> de </a:t>
            </a:r>
            <a:r>
              <a:rPr lang="en-US" sz="1800" baseline="0" dirty="0"/>
              <a:t>Tabasco</a:t>
            </a:r>
          </a:p>
          <a:p>
            <a:pPr>
              <a:defRPr sz="1800"/>
            </a:pPr>
            <a:r>
              <a:rPr lang="en-US" sz="1800" b="0" dirty="0" err="1"/>
              <a:t>Promedio</a:t>
            </a:r>
            <a:r>
              <a:rPr lang="en-US" sz="1800" b="0" dirty="0"/>
              <a:t> </a:t>
            </a:r>
            <a:r>
              <a:rPr lang="en-US" sz="1800" b="0" dirty="0" smtClean="0"/>
              <a:t>de </a:t>
            </a:r>
            <a:r>
              <a:rPr lang="en-US" sz="1800" b="0" dirty="0" err="1" smtClean="0"/>
              <a:t>cumplimiento</a:t>
            </a:r>
            <a:r>
              <a:rPr lang="en-US" sz="1800" b="0" dirty="0" smtClean="0"/>
              <a:t> </a:t>
            </a:r>
            <a:endParaRPr lang="en-US" sz="1800" b="0" dirty="0"/>
          </a:p>
        </c:rich>
      </c:tx>
      <c:layout/>
      <c:overlay val="0"/>
    </c:title>
    <c:autoTitleDeleted val="0"/>
    <c:plotArea>
      <c:layout/>
      <c:barChart>
        <c:barDir val="col"/>
        <c:grouping val="clustered"/>
        <c:varyColors val="0"/>
        <c:ser>
          <c:idx val="0"/>
          <c:order val="0"/>
          <c:spPr>
            <a:solidFill>
              <a:schemeClr val="accent1">
                <a:lumMod val="40000"/>
                <a:lumOff val="60000"/>
              </a:schemeClr>
            </a:solidFill>
            <a:ln>
              <a:noFill/>
            </a:ln>
            <a:scene3d>
              <a:camera prst="orthographicFront"/>
              <a:lightRig rig="balanced" dir="t">
                <a:rot lat="0" lon="0" rev="8700000"/>
              </a:lightRig>
            </a:scene3d>
            <a:sp3d>
              <a:bevelT w="190500" h="38100"/>
            </a:sp3d>
          </c:spPr>
          <c:invertIfNegative val="0"/>
          <c:dPt>
            <c:idx val="0"/>
            <c:invertIfNegative val="0"/>
            <c:bubble3D val="0"/>
            <c:spPr>
              <a:solidFill>
                <a:srgbClr val="FF0000"/>
              </a:solidFill>
              <a:ln>
                <a:noFill/>
              </a:ln>
              <a:scene3d>
                <a:camera prst="orthographicFront"/>
                <a:lightRig rig="balanced" dir="t">
                  <a:rot lat="0" lon="0" rev="8700000"/>
                </a:lightRig>
              </a:scene3d>
              <a:sp3d>
                <a:bevelT w="190500" h="38100"/>
              </a:sp3d>
            </c:spPr>
          </c:dPt>
          <c:dPt>
            <c:idx val="8"/>
            <c:invertIfNegative val="0"/>
            <c:bubble3D val="0"/>
            <c:spPr>
              <a:solidFill>
                <a:srgbClr val="FF0000"/>
              </a:solidFill>
              <a:ln>
                <a:noFill/>
              </a:ln>
              <a:scene3d>
                <a:camera prst="orthographicFront"/>
                <a:lightRig rig="balanced" dir="t">
                  <a:rot lat="0" lon="0" rev="8700000"/>
                </a:lightRig>
              </a:scene3d>
              <a:sp3d>
                <a:bevelT w="190500" h="38100"/>
              </a:sp3d>
            </c:spPr>
          </c:dPt>
          <c:dPt>
            <c:idx val="9"/>
            <c:invertIfNegative val="0"/>
            <c:bubble3D val="0"/>
            <c:spPr>
              <a:solidFill>
                <a:srgbClr val="FF0000"/>
              </a:solidFill>
              <a:ln>
                <a:noFill/>
              </a:ln>
              <a:scene3d>
                <a:camera prst="orthographicFront"/>
                <a:lightRig rig="balanced" dir="t">
                  <a:rot lat="0" lon="0" rev="8700000"/>
                </a:lightRig>
              </a:scene3d>
              <a:sp3d>
                <a:bevelT w="190500" h="38100"/>
              </a:sp3d>
            </c:spPr>
          </c:dPt>
          <c:dPt>
            <c:idx val="10"/>
            <c:invertIfNegative val="0"/>
            <c:bubble3D val="0"/>
            <c:spPr>
              <a:solidFill>
                <a:srgbClr val="FF0000"/>
              </a:solidFill>
              <a:ln>
                <a:noFill/>
              </a:ln>
              <a:scene3d>
                <a:camera prst="orthographicFront"/>
                <a:lightRig rig="balanced" dir="t">
                  <a:rot lat="0" lon="0" rev="8700000"/>
                </a:lightRig>
              </a:scene3d>
              <a:sp3d>
                <a:bevelT w="190500" h="38100"/>
              </a:sp3d>
            </c:spPr>
          </c:dPt>
          <c:dPt>
            <c:idx val="11"/>
            <c:invertIfNegative val="0"/>
            <c:bubble3D val="0"/>
            <c:spPr>
              <a:solidFill>
                <a:srgbClr val="7030A0"/>
              </a:solidFill>
              <a:ln>
                <a:noFill/>
              </a:ln>
              <a:scene3d>
                <a:camera prst="orthographicFront"/>
                <a:lightRig rig="balanced" dir="t">
                  <a:rot lat="0" lon="0" rev="8700000"/>
                </a:lightRig>
              </a:scene3d>
              <a:sp3d>
                <a:bevelT w="190500" h="38100"/>
              </a:sp3d>
            </c:spPr>
          </c:dPt>
          <c:dPt>
            <c:idx val="12"/>
            <c:invertIfNegative val="0"/>
            <c:bubble3D val="0"/>
            <c:spPr>
              <a:solidFill>
                <a:srgbClr val="FF0000"/>
              </a:solidFill>
              <a:ln>
                <a:noFill/>
              </a:ln>
              <a:scene3d>
                <a:camera prst="orthographicFront"/>
                <a:lightRig rig="balanced" dir="t">
                  <a:rot lat="0" lon="0" rev="8700000"/>
                </a:lightRig>
              </a:scene3d>
              <a:sp3d>
                <a:bevelT w="190500" h="38100"/>
              </a:sp3d>
            </c:spPr>
          </c:dPt>
          <c:dPt>
            <c:idx val="15"/>
            <c:invertIfNegative val="0"/>
            <c:bubble3D val="0"/>
            <c:spPr>
              <a:solidFill>
                <a:srgbClr val="FF0000"/>
              </a:solidFill>
              <a:ln>
                <a:noFill/>
              </a:ln>
              <a:scene3d>
                <a:camera prst="orthographicFront"/>
                <a:lightRig rig="balanced" dir="t">
                  <a:rot lat="0" lon="0" rev="8700000"/>
                </a:lightRig>
              </a:scene3d>
              <a:sp3d>
                <a:bevelT w="190500" h="38100"/>
              </a:sp3d>
            </c:spPr>
          </c:dPt>
          <c:dPt>
            <c:idx val="18"/>
            <c:invertIfNegative val="0"/>
            <c:bubble3D val="0"/>
            <c:spPr>
              <a:solidFill>
                <a:srgbClr val="FF0000"/>
              </a:solidFill>
              <a:ln>
                <a:noFill/>
              </a:ln>
              <a:scene3d>
                <a:camera prst="orthographicFront"/>
                <a:lightRig rig="balanced" dir="t">
                  <a:rot lat="0" lon="0" rev="8700000"/>
                </a:lightRig>
              </a:scene3d>
              <a:sp3d>
                <a:bevelT w="190500" h="38100"/>
              </a:sp3d>
            </c:spPr>
          </c:dPt>
          <c:dLbls>
            <c:dLbl>
              <c:idx val="1"/>
              <c:layout>
                <c:manualLayout>
                  <c:x val="-1.6353629861985675E-2"/>
                  <c:y val="-7.0368583622626461E-3"/>
                </c:manualLayout>
              </c:layout>
              <c:showLegendKey val="0"/>
              <c:showVal val="1"/>
              <c:showCatName val="0"/>
              <c:showSerName val="0"/>
              <c:showPercent val="0"/>
              <c:showBubbleSize val="0"/>
            </c:dLbl>
            <c:dLbl>
              <c:idx val="9"/>
              <c:layout>
                <c:manualLayout>
                  <c:x val="5.9962616800681576E-17"/>
                  <c:y val="-2.1110575086787972E-2"/>
                </c:manualLayout>
              </c:layout>
              <c:showLegendKey val="0"/>
              <c:showVal val="1"/>
              <c:showCatName val="0"/>
              <c:showSerName val="0"/>
              <c:showPercent val="0"/>
              <c:showBubbleSize val="0"/>
            </c:dLbl>
            <c:dLbl>
              <c:idx val="17"/>
              <c:layout>
                <c:manualLayout>
                  <c:x val="3.9248711668765625E-2"/>
                  <c:y val="0"/>
                </c:manualLayout>
              </c:layout>
              <c:showLegendKey val="0"/>
              <c:showVal val="1"/>
              <c:showCatName val="0"/>
              <c:showSerName val="0"/>
              <c:showPercent val="0"/>
              <c:showBubbleSize val="0"/>
            </c:dLbl>
            <c:txPr>
              <a:bodyPr/>
              <a:lstStyle/>
              <a:p>
                <a:pPr>
                  <a:defRPr sz="1400"/>
                </a:pPr>
                <a:endParaRPr lang="es-ES"/>
              </a:p>
            </c:txPr>
            <c:showLegendKey val="0"/>
            <c:showVal val="1"/>
            <c:showCatName val="0"/>
            <c:showSerName val="0"/>
            <c:showPercent val="0"/>
            <c:showBubbleSize val="0"/>
            <c:showLeaderLines val="0"/>
          </c:dLbls>
          <c:cat>
            <c:strRef>
              <c:f>Hoja1!$C$7:$C$25</c:f>
              <c:strCache>
                <c:ptCount val="19"/>
                <c:pt idx="0">
                  <c:v>Ejecutivo</c:v>
                </c:pt>
                <c:pt idx="1">
                  <c:v>S.Gobierno</c:v>
                </c:pt>
                <c:pt idx="2">
                  <c:v>S. Plan. Finanzas</c:v>
                </c:pt>
                <c:pt idx="3">
                  <c:v>S. Des. Soc.</c:v>
                </c:pt>
                <c:pt idx="4">
                  <c:v>S. Segu.Pub.</c:v>
                </c:pt>
                <c:pt idx="5">
                  <c:v>S. O.Ter. Obras P.</c:v>
                </c:pt>
                <c:pt idx="6">
                  <c:v>S. D.Agrop.For.Pes.</c:v>
                </c:pt>
                <c:pt idx="7">
                  <c:v>S. Educación</c:v>
                </c:pt>
                <c:pt idx="8">
                  <c:v>TSJ-Tabasco</c:v>
                </c:pt>
                <c:pt idx="9">
                  <c:v>Congreso</c:v>
                </c:pt>
                <c:pt idx="10">
                  <c:v>Org. Sup. Fiscal.</c:v>
                </c:pt>
                <c:pt idx="11">
                  <c:v>ITAIP</c:v>
                </c:pt>
                <c:pt idx="12">
                  <c:v>I.Electoral y PC</c:v>
                </c:pt>
                <c:pt idx="13">
                  <c:v>CEDH</c:v>
                </c:pt>
                <c:pt idx="14">
                  <c:v>C.E.Aguas Saneam.</c:v>
                </c:pt>
                <c:pt idx="15">
                  <c:v>DIF-Tabasco</c:v>
                </c:pt>
                <c:pt idx="16">
                  <c:v>A.Centro</c:v>
                </c:pt>
                <c:pt idx="17">
                  <c:v>A. Comalcalco</c:v>
                </c:pt>
                <c:pt idx="18">
                  <c:v>A. Cárdenas</c:v>
                </c:pt>
              </c:strCache>
            </c:strRef>
          </c:cat>
          <c:val>
            <c:numRef>
              <c:f>Hoja1!$D$7:$D$25</c:f>
              <c:numCache>
                <c:formatCode>General</c:formatCode>
                <c:ptCount val="19"/>
                <c:pt idx="0">
                  <c:v>52.67</c:v>
                </c:pt>
                <c:pt idx="1">
                  <c:v>79.459999999999994</c:v>
                </c:pt>
                <c:pt idx="2">
                  <c:v>82.14</c:v>
                </c:pt>
                <c:pt idx="3">
                  <c:v>88.39</c:v>
                </c:pt>
                <c:pt idx="4">
                  <c:v>80.36</c:v>
                </c:pt>
                <c:pt idx="5">
                  <c:v>88.39</c:v>
                </c:pt>
                <c:pt idx="6">
                  <c:v>76.790000000000006</c:v>
                </c:pt>
                <c:pt idx="7">
                  <c:v>83.93</c:v>
                </c:pt>
                <c:pt idx="8">
                  <c:v>48.309999999999995</c:v>
                </c:pt>
                <c:pt idx="9">
                  <c:v>68.540000000000006</c:v>
                </c:pt>
                <c:pt idx="10">
                  <c:v>7.25</c:v>
                </c:pt>
                <c:pt idx="11">
                  <c:v>90.51</c:v>
                </c:pt>
                <c:pt idx="12">
                  <c:v>27.11000000000001</c:v>
                </c:pt>
                <c:pt idx="13">
                  <c:v>84.5</c:v>
                </c:pt>
                <c:pt idx="14">
                  <c:v>85.710000000000022</c:v>
                </c:pt>
                <c:pt idx="15">
                  <c:v>67.86</c:v>
                </c:pt>
                <c:pt idx="16">
                  <c:v>82.03</c:v>
                </c:pt>
                <c:pt idx="17">
                  <c:v>81.25</c:v>
                </c:pt>
                <c:pt idx="18">
                  <c:v>59.37</c:v>
                </c:pt>
              </c:numCache>
            </c:numRef>
          </c:val>
        </c:ser>
        <c:dLbls>
          <c:showLegendKey val="0"/>
          <c:showVal val="0"/>
          <c:showCatName val="0"/>
          <c:showSerName val="0"/>
          <c:showPercent val="0"/>
          <c:showBubbleSize val="0"/>
        </c:dLbls>
        <c:gapWidth val="75"/>
        <c:overlap val="-25"/>
        <c:axId val="67801088"/>
        <c:axId val="67802624"/>
      </c:barChart>
      <c:catAx>
        <c:axId val="67801088"/>
        <c:scaling>
          <c:orientation val="minMax"/>
        </c:scaling>
        <c:delete val="0"/>
        <c:axPos val="b"/>
        <c:majorTickMark val="none"/>
        <c:minorTickMark val="none"/>
        <c:tickLblPos val="nextTo"/>
        <c:txPr>
          <a:bodyPr/>
          <a:lstStyle/>
          <a:p>
            <a:pPr>
              <a:defRPr sz="1400"/>
            </a:pPr>
            <a:endParaRPr lang="es-ES"/>
          </a:p>
        </c:txPr>
        <c:crossAx val="67802624"/>
        <c:crosses val="autoZero"/>
        <c:auto val="1"/>
        <c:lblAlgn val="ctr"/>
        <c:lblOffset val="100"/>
        <c:noMultiLvlLbl val="0"/>
      </c:catAx>
      <c:valAx>
        <c:axId val="67802624"/>
        <c:scaling>
          <c:orientation val="minMax"/>
        </c:scaling>
        <c:delete val="0"/>
        <c:axPos val="l"/>
        <c:numFmt formatCode="General" sourceLinked="1"/>
        <c:majorTickMark val="none"/>
        <c:minorTickMark val="none"/>
        <c:tickLblPos val="nextTo"/>
        <c:spPr>
          <a:ln w="9525">
            <a:noFill/>
          </a:ln>
        </c:spPr>
        <c:crossAx val="67801088"/>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0AA7E6-B54F-43EA-A053-3727A7B5A516}" type="doc">
      <dgm:prSet loTypeId="urn:microsoft.com/office/officeart/2005/8/layout/balance1" loCatId="relationship" qsTypeId="urn:microsoft.com/office/officeart/2005/8/quickstyle/3d9" qsCatId="3D" csTypeId="urn:microsoft.com/office/officeart/2005/8/colors/colorful1#1" csCatId="colorful" phldr="1"/>
      <dgm:spPr/>
      <dgm:t>
        <a:bodyPr/>
        <a:lstStyle/>
        <a:p>
          <a:endParaRPr lang="es-MX"/>
        </a:p>
      </dgm:t>
    </dgm:pt>
    <dgm:pt modelId="{E4B930E8-A57F-47F2-B9E0-24EA9A0D257C}">
      <dgm:prSet phldrT="[Texto]"/>
      <dgm:spPr/>
      <dgm:t>
        <a:bodyPr/>
        <a:lstStyle/>
        <a:p>
          <a:r>
            <a:rPr lang="es-MX" b="1" dirty="0" smtClean="0"/>
            <a:t>Sujetos obligados</a:t>
          </a:r>
          <a:endParaRPr lang="es-MX" b="1" dirty="0"/>
        </a:p>
      </dgm:t>
    </dgm:pt>
    <dgm:pt modelId="{46002E45-D603-4C4A-A903-A29B2094A84B}" type="parTrans" cxnId="{F1035209-524B-41B0-9C55-170A9798F1CC}">
      <dgm:prSet/>
      <dgm:spPr/>
      <dgm:t>
        <a:bodyPr/>
        <a:lstStyle/>
        <a:p>
          <a:endParaRPr lang="es-MX"/>
        </a:p>
      </dgm:t>
    </dgm:pt>
    <dgm:pt modelId="{543D39C8-B800-4878-A397-C89AED07F180}" type="sibTrans" cxnId="{F1035209-524B-41B0-9C55-170A9798F1CC}">
      <dgm:prSet/>
      <dgm:spPr/>
      <dgm:t>
        <a:bodyPr/>
        <a:lstStyle/>
        <a:p>
          <a:endParaRPr lang="es-MX"/>
        </a:p>
      </dgm:t>
    </dgm:pt>
    <dgm:pt modelId="{C24AF2E7-99E0-48B3-B756-B17B1E2641C1}">
      <dgm:prSet phldrT="[Texto]"/>
      <dgm:spPr/>
      <dgm:t>
        <a:bodyPr/>
        <a:lstStyle/>
        <a:p>
          <a:r>
            <a:rPr lang="es-MX" dirty="0" smtClean="0"/>
            <a:t>Cumplimiento</a:t>
          </a:r>
          <a:endParaRPr lang="es-MX" dirty="0"/>
        </a:p>
      </dgm:t>
    </dgm:pt>
    <dgm:pt modelId="{9F6CD93E-F252-4BD6-8D3E-B7FB6C6A3C89}" type="parTrans" cxnId="{EA8A38E1-FFD4-4934-8F2E-DB379EB63FBF}">
      <dgm:prSet/>
      <dgm:spPr/>
      <dgm:t>
        <a:bodyPr/>
        <a:lstStyle/>
        <a:p>
          <a:endParaRPr lang="es-MX"/>
        </a:p>
      </dgm:t>
    </dgm:pt>
    <dgm:pt modelId="{443F8C43-4349-497B-9516-8FD872D7FEE3}" type="sibTrans" cxnId="{EA8A38E1-FFD4-4934-8F2E-DB379EB63FBF}">
      <dgm:prSet/>
      <dgm:spPr/>
      <dgm:t>
        <a:bodyPr/>
        <a:lstStyle/>
        <a:p>
          <a:endParaRPr lang="es-MX"/>
        </a:p>
      </dgm:t>
    </dgm:pt>
    <dgm:pt modelId="{1FA4A1C0-2E23-4ACA-805F-026100E555B7}">
      <dgm:prSet phldrT="[Texto]"/>
      <dgm:spPr/>
      <dgm:t>
        <a:bodyPr/>
        <a:lstStyle/>
        <a:p>
          <a:r>
            <a:rPr lang="es-MX" dirty="0" smtClean="0"/>
            <a:t>Situación</a:t>
          </a:r>
          <a:endParaRPr lang="es-MX" dirty="0"/>
        </a:p>
      </dgm:t>
    </dgm:pt>
    <dgm:pt modelId="{BBB78281-C9AA-4D80-9D3F-150B4797FDD1}" type="parTrans" cxnId="{FF6584CE-A22D-454D-BC31-F29081CD2E49}">
      <dgm:prSet/>
      <dgm:spPr/>
      <dgm:t>
        <a:bodyPr/>
        <a:lstStyle/>
        <a:p>
          <a:endParaRPr lang="es-MX"/>
        </a:p>
      </dgm:t>
    </dgm:pt>
    <dgm:pt modelId="{7734B0AF-D468-4E2A-845C-759E4B92AF25}" type="sibTrans" cxnId="{FF6584CE-A22D-454D-BC31-F29081CD2E49}">
      <dgm:prSet/>
      <dgm:spPr/>
      <dgm:t>
        <a:bodyPr/>
        <a:lstStyle/>
        <a:p>
          <a:endParaRPr lang="es-MX"/>
        </a:p>
      </dgm:t>
    </dgm:pt>
    <dgm:pt modelId="{F6F54AB6-2CE8-490B-BCBF-A875188FB6F3}">
      <dgm:prSet phldrT="[Texto]"/>
      <dgm:spPr/>
      <dgm:t>
        <a:bodyPr/>
        <a:lstStyle/>
        <a:p>
          <a:r>
            <a:rPr lang="es-MX" b="1" dirty="0" smtClean="0"/>
            <a:t>Diagnóstico</a:t>
          </a:r>
          <a:endParaRPr lang="es-MX" b="1" dirty="0"/>
        </a:p>
      </dgm:t>
    </dgm:pt>
    <dgm:pt modelId="{2E85B7C1-6545-447B-A99E-FEF06C4AB8C0}" type="parTrans" cxnId="{A20A0787-FA55-4F76-B28A-725A5A9A9290}">
      <dgm:prSet/>
      <dgm:spPr/>
      <dgm:t>
        <a:bodyPr/>
        <a:lstStyle/>
        <a:p>
          <a:endParaRPr lang="es-MX"/>
        </a:p>
      </dgm:t>
    </dgm:pt>
    <dgm:pt modelId="{15CBF253-A6D5-412E-BF1C-66DFD5478E70}" type="sibTrans" cxnId="{A20A0787-FA55-4F76-B28A-725A5A9A9290}">
      <dgm:prSet/>
      <dgm:spPr/>
      <dgm:t>
        <a:bodyPr/>
        <a:lstStyle/>
        <a:p>
          <a:endParaRPr lang="es-MX"/>
        </a:p>
      </dgm:t>
    </dgm:pt>
    <dgm:pt modelId="{E0437CBC-736C-4AE8-8797-046EDC73B793}">
      <dgm:prSet phldrT="[Texto]"/>
      <dgm:spPr/>
      <dgm:t>
        <a:bodyPr/>
        <a:lstStyle/>
        <a:p>
          <a:r>
            <a:rPr lang="es-MX" dirty="0" smtClean="0"/>
            <a:t>Acompañamiento institucional</a:t>
          </a:r>
          <a:endParaRPr lang="es-MX" dirty="0"/>
        </a:p>
      </dgm:t>
    </dgm:pt>
    <dgm:pt modelId="{4044608B-E49D-4981-84D5-38E36D0662F4}" type="parTrans" cxnId="{5F34F40E-11C3-4EE0-9FE0-B6563D8E3CC0}">
      <dgm:prSet/>
      <dgm:spPr/>
      <dgm:t>
        <a:bodyPr/>
        <a:lstStyle/>
        <a:p>
          <a:endParaRPr lang="es-MX"/>
        </a:p>
      </dgm:t>
    </dgm:pt>
    <dgm:pt modelId="{BB4C5CB2-3804-4D82-825A-3C9091A100BE}" type="sibTrans" cxnId="{5F34F40E-11C3-4EE0-9FE0-B6563D8E3CC0}">
      <dgm:prSet/>
      <dgm:spPr/>
      <dgm:t>
        <a:bodyPr/>
        <a:lstStyle/>
        <a:p>
          <a:endParaRPr lang="es-MX"/>
        </a:p>
      </dgm:t>
    </dgm:pt>
    <dgm:pt modelId="{AB73B437-3BED-464F-9447-135020BEB950}">
      <dgm:prSet phldrT="[Texto]"/>
      <dgm:spPr/>
      <dgm:t>
        <a:bodyPr/>
        <a:lstStyle/>
        <a:p>
          <a:r>
            <a:rPr lang="es-MX" dirty="0" smtClean="0"/>
            <a:t>Áreas de oportunidad</a:t>
          </a:r>
          <a:endParaRPr lang="es-MX" dirty="0"/>
        </a:p>
      </dgm:t>
    </dgm:pt>
    <dgm:pt modelId="{715258B2-3F84-490E-92E2-98899200EFE5}" type="parTrans" cxnId="{1A05E0D9-4B9E-492F-8FFD-132D1945F39E}">
      <dgm:prSet/>
      <dgm:spPr/>
      <dgm:t>
        <a:bodyPr/>
        <a:lstStyle/>
        <a:p>
          <a:endParaRPr lang="es-MX"/>
        </a:p>
      </dgm:t>
    </dgm:pt>
    <dgm:pt modelId="{642FA4DB-7A5D-4D63-8CD7-9C8AF2D743FC}" type="sibTrans" cxnId="{1A05E0D9-4B9E-492F-8FFD-132D1945F39E}">
      <dgm:prSet/>
      <dgm:spPr/>
      <dgm:t>
        <a:bodyPr/>
        <a:lstStyle/>
        <a:p>
          <a:endParaRPr lang="es-MX"/>
        </a:p>
      </dgm:t>
    </dgm:pt>
    <dgm:pt modelId="{A22656F3-8355-4FCA-94FF-3C5B28700955}">
      <dgm:prSet phldrT="[Texto]"/>
      <dgm:spPr/>
      <dgm:t>
        <a:bodyPr/>
        <a:lstStyle/>
        <a:p>
          <a:r>
            <a:rPr lang="es-MX" dirty="0" smtClean="0"/>
            <a:t>Revisión portales</a:t>
          </a:r>
          <a:endParaRPr lang="es-MX" dirty="0"/>
        </a:p>
      </dgm:t>
    </dgm:pt>
    <dgm:pt modelId="{47907783-3D58-42C8-B563-5870C05DE25B}" type="parTrans" cxnId="{1EA0F90A-743F-4847-A5C5-88E28110E770}">
      <dgm:prSet/>
      <dgm:spPr/>
      <dgm:t>
        <a:bodyPr/>
        <a:lstStyle/>
        <a:p>
          <a:endParaRPr lang="es-MX"/>
        </a:p>
      </dgm:t>
    </dgm:pt>
    <dgm:pt modelId="{06CDAB7B-FE8B-4DFF-999F-4C6463B5ABDA}" type="sibTrans" cxnId="{1EA0F90A-743F-4847-A5C5-88E28110E770}">
      <dgm:prSet/>
      <dgm:spPr/>
      <dgm:t>
        <a:bodyPr/>
        <a:lstStyle/>
        <a:p>
          <a:endParaRPr lang="es-MX"/>
        </a:p>
      </dgm:t>
    </dgm:pt>
    <dgm:pt modelId="{77FC09D4-5E30-4DC7-9733-080D0116EDDC}" type="pres">
      <dgm:prSet presAssocID="{3E0AA7E6-B54F-43EA-A053-3727A7B5A516}" presName="outerComposite" presStyleCnt="0">
        <dgm:presLayoutVars>
          <dgm:chMax val="2"/>
          <dgm:animLvl val="lvl"/>
          <dgm:resizeHandles val="exact"/>
        </dgm:presLayoutVars>
      </dgm:prSet>
      <dgm:spPr/>
      <dgm:t>
        <a:bodyPr/>
        <a:lstStyle/>
        <a:p>
          <a:endParaRPr lang="es-MX"/>
        </a:p>
      </dgm:t>
    </dgm:pt>
    <dgm:pt modelId="{D3B5F4FD-5AC4-4696-97A3-61C7D4D940D9}" type="pres">
      <dgm:prSet presAssocID="{3E0AA7E6-B54F-43EA-A053-3727A7B5A516}" presName="dummyMaxCanvas" presStyleCnt="0"/>
      <dgm:spPr/>
    </dgm:pt>
    <dgm:pt modelId="{1774C576-751B-4BD6-AE1F-61B6E8119554}" type="pres">
      <dgm:prSet presAssocID="{3E0AA7E6-B54F-43EA-A053-3727A7B5A516}" presName="parentComposite" presStyleCnt="0"/>
      <dgm:spPr/>
    </dgm:pt>
    <dgm:pt modelId="{F256FC12-F688-4C08-85BE-DF56C265C91D}" type="pres">
      <dgm:prSet presAssocID="{3E0AA7E6-B54F-43EA-A053-3727A7B5A516}" presName="parent1" presStyleLbl="alignAccFollowNode1" presStyleIdx="0" presStyleCnt="4">
        <dgm:presLayoutVars>
          <dgm:chMax val="4"/>
        </dgm:presLayoutVars>
      </dgm:prSet>
      <dgm:spPr/>
      <dgm:t>
        <a:bodyPr/>
        <a:lstStyle/>
        <a:p>
          <a:endParaRPr lang="es-MX"/>
        </a:p>
      </dgm:t>
    </dgm:pt>
    <dgm:pt modelId="{37D8CDE6-1E43-4231-B3C9-73E1FD329042}" type="pres">
      <dgm:prSet presAssocID="{3E0AA7E6-B54F-43EA-A053-3727A7B5A516}" presName="parent2" presStyleLbl="alignAccFollowNode1" presStyleIdx="1" presStyleCnt="4">
        <dgm:presLayoutVars>
          <dgm:chMax val="4"/>
        </dgm:presLayoutVars>
      </dgm:prSet>
      <dgm:spPr/>
      <dgm:t>
        <a:bodyPr/>
        <a:lstStyle/>
        <a:p>
          <a:endParaRPr lang="es-MX"/>
        </a:p>
      </dgm:t>
    </dgm:pt>
    <dgm:pt modelId="{11F36133-D0C1-48AD-9214-A7055E93EC31}" type="pres">
      <dgm:prSet presAssocID="{3E0AA7E6-B54F-43EA-A053-3727A7B5A516}" presName="childrenComposite" presStyleCnt="0"/>
      <dgm:spPr/>
    </dgm:pt>
    <dgm:pt modelId="{D3EC3B84-BE45-4D78-9216-A7586BB7CFEE}" type="pres">
      <dgm:prSet presAssocID="{3E0AA7E6-B54F-43EA-A053-3727A7B5A516}" presName="dummyMaxCanvas_ChildArea" presStyleCnt="0"/>
      <dgm:spPr/>
    </dgm:pt>
    <dgm:pt modelId="{BBB9C24B-43FF-414A-BFF3-BE91986552DE}" type="pres">
      <dgm:prSet presAssocID="{3E0AA7E6-B54F-43EA-A053-3727A7B5A516}" presName="fulcrum" presStyleLbl="alignAccFollowNode1" presStyleIdx="2" presStyleCnt="4"/>
      <dgm:spPr/>
    </dgm:pt>
    <dgm:pt modelId="{0D935B43-FF26-4401-844B-09A0321268C0}" type="pres">
      <dgm:prSet presAssocID="{3E0AA7E6-B54F-43EA-A053-3727A7B5A516}" presName="balance_23" presStyleLbl="alignAccFollowNode1" presStyleIdx="3" presStyleCnt="4">
        <dgm:presLayoutVars>
          <dgm:bulletEnabled val="1"/>
        </dgm:presLayoutVars>
      </dgm:prSet>
      <dgm:spPr/>
    </dgm:pt>
    <dgm:pt modelId="{B29FF401-59E7-4EC0-85CB-8F53DBAA7F03}" type="pres">
      <dgm:prSet presAssocID="{3E0AA7E6-B54F-43EA-A053-3727A7B5A516}" presName="right_23_1" presStyleLbl="node1" presStyleIdx="0" presStyleCnt="5">
        <dgm:presLayoutVars>
          <dgm:bulletEnabled val="1"/>
        </dgm:presLayoutVars>
      </dgm:prSet>
      <dgm:spPr/>
      <dgm:t>
        <a:bodyPr/>
        <a:lstStyle/>
        <a:p>
          <a:endParaRPr lang="es-MX"/>
        </a:p>
      </dgm:t>
    </dgm:pt>
    <dgm:pt modelId="{46B3E604-F7B6-4236-8A32-F784188C2022}" type="pres">
      <dgm:prSet presAssocID="{3E0AA7E6-B54F-43EA-A053-3727A7B5A516}" presName="right_23_2" presStyleLbl="node1" presStyleIdx="1" presStyleCnt="5">
        <dgm:presLayoutVars>
          <dgm:bulletEnabled val="1"/>
        </dgm:presLayoutVars>
      </dgm:prSet>
      <dgm:spPr/>
      <dgm:t>
        <a:bodyPr/>
        <a:lstStyle/>
        <a:p>
          <a:endParaRPr lang="es-MX"/>
        </a:p>
      </dgm:t>
    </dgm:pt>
    <dgm:pt modelId="{87BD56A7-6EFD-4D7E-8C3C-45E85AEF0C00}" type="pres">
      <dgm:prSet presAssocID="{3E0AA7E6-B54F-43EA-A053-3727A7B5A516}" presName="right_23_3" presStyleLbl="node1" presStyleIdx="2" presStyleCnt="5">
        <dgm:presLayoutVars>
          <dgm:bulletEnabled val="1"/>
        </dgm:presLayoutVars>
      </dgm:prSet>
      <dgm:spPr/>
      <dgm:t>
        <a:bodyPr/>
        <a:lstStyle/>
        <a:p>
          <a:endParaRPr lang="es-MX"/>
        </a:p>
      </dgm:t>
    </dgm:pt>
    <dgm:pt modelId="{A3BBE131-F635-47C8-947D-E38A9DB17675}" type="pres">
      <dgm:prSet presAssocID="{3E0AA7E6-B54F-43EA-A053-3727A7B5A516}" presName="left_23_1" presStyleLbl="node1" presStyleIdx="3" presStyleCnt="5">
        <dgm:presLayoutVars>
          <dgm:bulletEnabled val="1"/>
        </dgm:presLayoutVars>
      </dgm:prSet>
      <dgm:spPr/>
      <dgm:t>
        <a:bodyPr/>
        <a:lstStyle/>
        <a:p>
          <a:endParaRPr lang="es-MX"/>
        </a:p>
      </dgm:t>
    </dgm:pt>
    <dgm:pt modelId="{70D7AC1C-AEE3-454F-B695-F6B7EB65A41D}" type="pres">
      <dgm:prSet presAssocID="{3E0AA7E6-B54F-43EA-A053-3727A7B5A516}" presName="left_23_2" presStyleLbl="node1" presStyleIdx="4" presStyleCnt="5">
        <dgm:presLayoutVars>
          <dgm:bulletEnabled val="1"/>
        </dgm:presLayoutVars>
      </dgm:prSet>
      <dgm:spPr/>
      <dgm:t>
        <a:bodyPr/>
        <a:lstStyle/>
        <a:p>
          <a:endParaRPr lang="es-MX"/>
        </a:p>
      </dgm:t>
    </dgm:pt>
  </dgm:ptLst>
  <dgm:cxnLst>
    <dgm:cxn modelId="{E6B534BE-55C1-4A46-BBFC-2394EA2D2284}" type="presOf" srcId="{A22656F3-8355-4FCA-94FF-3C5B28700955}" destId="{87BD56A7-6EFD-4D7E-8C3C-45E85AEF0C00}" srcOrd="0" destOrd="0" presId="urn:microsoft.com/office/officeart/2005/8/layout/balance1"/>
    <dgm:cxn modelId="{5F34F40E-11C3-4EE0-9FE0-B6563D8E3CC0}" srcId="{F6F54AB6-2CE8-490B-BCBF-A875188FB6F3}" destId="{E0437CBC-736C-4AE8-8797-046EDC73B793}" srcOrd="0" destOrd="0" parTransId="{4044608B-E49D-4981-84D5-38E36D0662F4}" sibTransId="{BB4C5CB2-3804-4D82-825A-3C9091A100BE}"/>
    <dgm:cxn modelId="{A599CB03-8364-4F00-BED5-B01E93B74E08}" type="presOf" srcId="{3E0AA7E6-B54F-43EA-A053-3727A7B5A516}" destId="{77FC09D4-5E30-4DC7-9733-080D0116EDDC}" srcOrd="0" destOrd="0" presId="urn:microsoft.com/office/officeart/2005/8/layout/balance1"/>
    <dgm:cxn modelId="{0140AE42-8CD4-4F41-9312-4C011EEF4DEF}" type="presOf" srcId="{AB73B437-3BED-464F-9447-135020BEB950}" destId="{46B3E604-F7B6-4236-8A32-F784188C2022}" srcOrd="0" destOrd="0" presId="urn:microsoft.com/office/officeart/2005/8/layout/balance1"/>
    <dgm:cxn modelId="{1A05E0D9-4B9E-492F-8FFD-132D1945F39E}" srcId="{F6F54AB6-2CE8-490B-BCBF-A875188FB6F3}" destId="{AB73B437-3BED-464F-9447-135020BEB950}" srcOrd="1" destOrd="0" parTransId="{715258B2-3F84-490E-92E2-98899200EFE5}" sibTransId="{642FA4DB-7A5D-4D63-8CD7-9C8AF2D743FC}"/>
    <dgm:cxn modelId="{93194213-36F8-484B-A2E0-C43CF8EEC122}" type="presOf" srcId="{E0437CBC-736C-4AE8-8797-046EDC73B793}" destId="{B29FF401-59E7-4EC0-85CB-8F53DBAA7F03}" srcOrd="0" destOrd="0" presId="urn:microsoft.com/office/officeart/2005/8/layout/balance1"/>
    <dgm:cxn modelId="{6CF60427-9C5A-496D-9DAA-C21E91F3A971}" type="presOf" srcId="{E4B930E8-A57F-47F2-B9E0-24EA9A0D257C}" destId="{F256FC12-F688-4C08-85BE-DF56C265C91D}" srcOrd="0" destOrd="0" presId="urn:microsoft.com/office/officeart/2005/8/layout/balance1"/>
    <dgm:cxn modelId="{FF6584CE-A22D-454D-BC31-F29081CD2E49}" srcId="{E4B930E8-A57F-47F2-B9E0-24EA9A0D257C}" destId="{1FA4A1C0-2E23-4ACA-805F-026100E555B7}" srcOrd="1" destOrd="0" parTransId="{BBB78281-C9AA-4D80-9D3F-150B4797FDD1}" sibTransId="{7734B0AF-D468-4E2A-845C-759E4B92AF25}"/>
    <dgm:cxn modelId="{A20A0787-FA55-4F76-B28A-725A5A9A9290}" srcId="{3E0AA7E6-B54F-43EA-A053-3727A7B5A516}" destId="{F6F54AB6-2CE8-490B-BCBF-A875188FB6F3}" srcOrd="1" destOrd="0" parTransId="{2E85B7C1-6545-447B-A99E-FEF06C4AB8C0}" sibTransId="{15CBF253-A6D5-412E-BF1C-66DFD5478E70}"/>
    <dgm:cxn modelId="{7DBD16BD-3D28-40A3-82C8-AE82972577CA}" type="presOf" srcId="{C24AF2E7-99E0-48B3-B756-B17B1E2641C1}" destId="{A3BBE131-F635-47C8-947D-E38A9DB17675}" srcOrd="0" destOrd="0" presId="urn:microsoft.com/office/officeart/2005/8/layout/balance1"/>
    <dgm:cxn modelId="{F1035209-524B-41B0-9C55-170A9798F1CC}" srcId="{3E0AA7E6-B54F-43EA-A053-3727A7B5A516}" destId="{E4B930E8-A57F-47F2-B9E0-24EA9A0D257C}" srcOrd="0" destOrd="0" parTransId="{46002E45-D603-4C4A-A903-A29B2094A84B}" sibTransId="{543D39C8-B800-4878-A397-C89AED07F180}"/>
    <dgm:cxn modelId="{477BFA62-F288-4599-B5C6-1BDDFE72F916}" type="presOf" srcId="{1FA4A1C0-2E23-4ACA-805F-026100E555B7}" destId="{70D7AC1C-AEE3-454F-B695-F6B7EB65A41D}" srcOrd="0" destOrd="0" presId="urn:microsoft.com/office/officeart/2005/8/layout/balance1"/>
    <dgm:cxn modelId="{838C70C1-80FD-4F93-9C5E-573C497B958A}" type="presOf" srcId="{F6F54AB6-2CE8-490B-BCBF-A875188FB6F3}" destId="{37D8CDE6-1E43-4231-B3C9-73E1FD329042}" srcOrd="0" destOrd="0" presId="urn:microsoft.com/office/officeart/2005/8/layout/balance1"/>
    <dgm:cxn modelId="{EA8A38E1-FFD4-4934-8F2E-DB379EB63FBF}" srcId="{E4B930E8-A57F-47F2-B9E0-24EA9A0D257C}" destId="{C24AF2E7-99E0-48B3-B756-B17B1E2641C1}" srcOrd="0" destOrd="0" parTransId="{9F6CD93E-F252-4BD6-8D3E-B7FB6C6A3C89}" sibTransId="{443F8C43-4349-497B-9516-8FD872D7FEE3}"/>
    <dgm:cxn modelId="{1EA0F90A-743F-4847-A5C5-88E28110E770}" srcId="{F6F54AB6-2CE8-490B-BCBF-A875188FB6F3}" destId="{A22656F3-8355-4FCA-94FF-3C5B28700955}" srcOrd="2" destOrd="0" parTransId="{47907783-3D58-42C8-B563-5870C05DE25B}" sibTransId="{06CDAB7B-FE8B-4DFF-999F-4C6463B5ABDA}"/>
    <dgm:cxn modelId="{3A6D7065-CABE-4AC1-BE96-49C1B338FB5E}" type="presParOf" srcId="{77FC09D4-5E30-4DC7-9733-080D0116EDDC}" destId="{D3B5F4FD-5AC4-4696-97A3-61C7D4D940D9}" srcOrd="0" destOrd="0" presId="urn:microsoft.com/office/officeart/2005/8/layout/balance1"/>
    <dgm:cxn modelId="{B6CA59E2-E2C7-4C75-B5A9-73FAEB3DEF34}" type="presParOf" srcId="{77FC09D4-5E30-4DC7-9733-080D0116EDDC}" destId="{1774C576-751B-4BD6-AE1F-61B6E8119554}" srcOrd="1" destOrd="0" presId="urn:microsoft.com/office/officeart/2005/8/layout/balance1"/>
    <dgm:cxn modelId="{E6F70F02-987E-4E1C-BA1D-B6DA77BADC92}" type="presParOf" srcId="{1774C576-751B-4BD6-AE1F-61B6E8119554}" destId="{F256FC12-F688-4C08-85BE-DF56C265C91D}" srcOrd="0" destOrd="0" presId="urn:microsoft.com/office/officeart/2005/8/layout/balance1"/>
    <dgm:cxn modelId="{71B3A911-767C-42A4-B4EC-B827FED4536F}" type="presParOf" srcId="{1774C576-751B-4BD6-AE1F-61B6E8119554}" destId="{37D8CDE6-1E43-4231-B3C9-73E1FD329042}" srcOrd="1" destOrd="0" presId="urn:microsoft.com/office/officeart/2005/8/layout/balance1"/>
    <dgm:cxn modelId="{E95C4961-D442-4BFC-97AF-492DB215D09F}" type="presParOf" srcId="{77FC09D4-5E30-4DC7-9733-080D0116EDDC}" destId="{11F36133-D0C1-48AD-9214-A7055E93EC31}" srcOrd="2" destOrd="0" presId="urn:microsoft.com/office/officeart/2005/8/layout/balance1"/>
    <dgm:cxn modelId="{0867A56B-EC42-4CE4-8E20-087F2447EE69}" type="presParOf" srcId="{11F36133-D0C1-48AD-9214-A7055E93EC31}" destId="{D3EC3B84-BE45-4D78-9216-A7586BB7CFEE}" srcOrd="0" destOrd="0" presId="urn:microsoft.com/office/officeart/2005/8/layout/balance1"/>
    <dgm:cxn modelId="{FAF66585-ACEB-4D6D-BC57-C9FC04394420}" type="presParOf" srcId="{11F36133-D0C1-48AD-9214-A7055E93EC31}" destId="{BBB9C24B-43FF-414A-BFF3-BE91986552DE}" srcOrd="1" destOrd="0" presId="urn:microsoft.com/office/officeart/2005/8/layout/balance1"/>
    <dgm:cxn modelId="{34BE4D96-A140-48F2-98D4-D18D33E0AEEC}" type="presParOf" srcId="{11F36133-D0C1-48AD-9214-A7055E93EC31}" destId="{0D935B43-FF26-4401-844B-09A0321268C0}" srcOrd="2" destOrd="0" presId="urn:microsoft.com/office/officeart/2005/8/layout/balance1"/>
    <dgm:cxn modelId="{B5B389FE-7947-4F7C-A634-DB96A1B5A41E}" type="presParOf" srcId="{11F36133-D0C1-48AD-9214-A7055E93EC31}" destId="{B29FF401-59E7-4EC0-85CB-8F53DBAA7F03}" srcOrd="3" destOrd="0" presId="urn:microsoft.com/office/officeart/2005/8/layout/balance1"/>
    <dgm:cxn modelId="{529BA51A-CB04-4C0B-8DFB-8A529293E683}" type="presParOf" srcId="{11F36133-D0C1-48AD-9214-A7055E93EC31}" destId="{46B3E604-F7B6-4236-8A32-F784188C2022}" srcOrd="4" destOrd="0" presId="urn:microsoft.com/office/officeart/2005/8/layout/balance1"/>
    <dgm:cxn modelId="{94890FE9-9035-476E-93E7-D04923F3F346}" type="presParOf" srcId="{11F36133-D0C1-48AD-9214-A7055E93EC31}" destId="{87BD56A7-6EFD-4D7E-8C3C-45E85AEF0C00}" srcOrd="5" destOrd="0" presId="urn:microsoft.com/office/officeart/2005/8/layout/balance1"/>
    <dgm:cxn modelId="{217C6669-D2CF-4736-BC81-851CD6873CCE}" type="presParOf" srcId="{11F36133-D0C1-48AD-9214-A7055E93EC31}" destId="{A3BBE131-F635-47C8-947D-E38A9DB17675}" srcOrd="6" destOrd="0" presId="urn:microsoft.com/office/officeart/2005/8/layout/balance1"/>
    <dgm:cxn modelId="{6928B3F8-0C08-4648-8C19-B8CD5597F802}" type="presParOf" srcId="{11F36133-D0C1-48AD-9214-A7055E93EC31}" destId="{70D7AC1C-AEE3-454F-B695-F6B7EB65A41D}" srcOrd="7" destOrd="0" presId="urn:microsoft.com/office/officeart/2005/8/layout/balanc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0FB134E-4469-4076-8897-69D7A74175DA}" type="doc">
      <dgm:prSet loTypeId="urn:microsoft.com/office/officeart/2005/8/layout/bProcess2" loCatId="process" qsTypeId="urn:microsoft.com/office/officeart/2005/8/quickstyle/simple1" qsCatId="simple" csTypeId="urn:microsoft.com/office/officeart/2005/8/colors/colorful1#2" csCatId="colorful" phldr="1"/>
      <dgm:spPr/>
      <dgm:t>
        <a:bodyPr/>
        <a:lstStyle/>
        <a:p>
          <a:endParaRPr lang="es-ES"/>
        </a:p>
      </dgm:t>
    </dgm:pt>
    <dgm:pt modelId="{DC9DFD6B-8CDB-48C3-B32D-629E5A9DBB3C}">
      <dgm:prSet phldrT="[Texto]" custT="1"/>
      <dgm:spPr>
        <a:solidFill>
          <a:schemeClr val="accent1">
            <a:lumMod val="60000"/>
            <a:lumOff val="40000"/>
          </a:schemeClr>
        </a:solidFill>
      </dgm:spPr>
      <dgm:t>
        <a:bodyPr/>
        <a:lstStyle/>
        <a:p>
          <a:r>
            <a:rPr lang="es-ES" sz="1600" dirty="0" smtClean="0">
              <a:latin typeface="Arial" pitchFamily="34" charset="0"/>
              <a:cs typeface="Arial" pitchFamily="34" charset="0"/>
            </a:rPr>
            <a:t>Revisión sección de transparencia, </a:t>
          </a:r>
          <a:r>
            <a:rPr lang="es-ES" sz="1600" dirty="0" err="1" smtClean="0">
              <a:latin typeface="Arial" pitchFamily="34" charset="0"/>
              <a:cs typeface="Arial" pitchFamily="34" charset="0"/>
            </a:rPr>
            <a:t>solvetación</a:t>
          </a:r>
          <a:r>
            <a:rPr lang="es-ES" sz="1600" dirty="0" smtClean="0">
              <a:latin typeface="Arial" pitchFamily="34" charset="0"/>
              <a:cs typeface="Arial" pitchFamily="34" charset="0"/>
            </a:rPr>
            <a:t> de recomendaciones.</a:t>
          </a:r>
          <a:endParaRPr lang="es-MX" sz="1600" b="0" dirty="0" smtClean="0">
            <a:latin typeface="Arial" pitchFamily="34" charset="0"/>
            <a:cs typeface="Arial" pitchFamily="34" charset="0"/>
          </a:endParaRPr>
        </a:p>
      </dgm:t>
    </dgm:pt>
    <dgm:pt modelId="{5B37DE03-1BAA-447A-9D1C-04CDB950808E}" type="parTrans" cxnId="{D58CCFCB-567E-4EC1-824F-5BC8A77C22E4}">
      <dgm:prSet/>
      <dgm:spPr/>
      <dgm:t>
        <a:bodyPr/>
        <a:lstStyle/>
        <a:p>
          <a:endParaRPr lang="es-ES"/>
        </a:p>
      </dgm:t>
    </dgm:pt>
    <dgm:pt modelId="{4DC13D92-5F69-4703-9D54-0D40945E2D8E}" type="sibTrans" cxnId="{D58CCFCB-567E-4EC1-824F-5BC8A77C22E4}">
      <dgm:prSet/>
      <dgm:spPr>
        <a:solidFill>
          <a:schemeClr val="accent1">
            <a:lumMod val="60000"/>
            <a:lumOff val="40000"/>
          </a:schemeClr>
        </a:solidFill>
      </dgm:spPr>
      <dgm:t>
        <a:bodyPr/>
        <a:lstStyle/>
        <a:p>
          <a:endParaRPr lang="es-ES"/>
        </a:p>
      </dgm:t>
    </dgm:pt>
    <dgm:pt modelId="{53C1FE33-CE7A-440D-B870-CFD1293C07AB}">
      <dgm:prSet phldrT="[Texto]" custT="1"/>
      <dgm:spPr/>
      <dgm:t>
        <a:bodyPr/>
        <a:lstStyle/>
        <a:p>
          <a:r>
            <a:rPr lang="es-MX" sz="1600" b="1" dirty="0" smtClean="0">
              <a:latin typeface="Arial" pitchFamily="34" charset="0"/>
              <a:cs typeface="Arial" pitchFamily="34" charset="0"/>
            </a:rPr>
            <a:t>Registro de resultados</a:t>
          </a:r>
        </a:p>
        <a:p>
          <a:r>
            <a:rPr lang="es-MX" sz="1600" b="0" dirty="0" smtClean="0">
              <a:latin typeface="Arial" pitchFamily="34" charset="0"/>
              <a:cs typeface="Arial" pitchFamily="34" charset="0"/>
            </a:rPr>
            <a:t>Tabla de verificación </a:t>
          </a:r>
        </a:p>
      </dgm:t>
    </dgm:pt>
    <dgm:pt modelId="{1FBBDB5B-59F9-4F97-848E-2CADBB1F05BB}" type="parTrans" cxnId="{2EADD487-53CC-4553-9136-882D3D45B71E}">
      <dgm:prSet/>
      <dgm:spPr/>
      <dgm:t>
        <a:bodyPr/>
        <a:lstStyle/>
        <a:p>
          <a:endParaRPr lang="es-ES"/>
        </a:p>
      </dgm:t>
    </dgm:pt>
    <dgm:pt modelId="{28F902A4-1163-4064-B44B-C35540F0BF68}" type="sibTrans" cxnId="{2EADD487-53CC-4553-9136-882D3D45B71E}">
      <dgm:prSet/>
      <dgm:spPr/>
      <dgm:t>
        <a:bodyPr/>
        <a:lstStyle/>
        <a:p>
          <a:endParaRPr lang="es-ES"/>
        </a:p>
      </dgm:t>
    </dgm:pt>
    <dgm:pt modelId="{8D228A77-BE25-44F6-94FC-4CEFF8C00D8B}">
      <dgm:prSet phldrT="[Texto]" custT="1"/>
      <dgm:spPr/>
      <dgm:t>
        <a:bodyPr/>
        <a:lstStyle/>
        <a:p>
          <a:r>
            <a:rPr lang="es-MX" sz="1600" b="1" dirty="0" smtClean="0">
              <a:latin typeface="Arial" pitchFamily="34" charset="0"/>
              <a:cs typeface="Arial" pitchFamily="34" charset="0"/>
            </a:rPr>
            <a:t>Validación y procesamiento</a:t>
          </a:r>
        </a:p>
        <a:p>
          <a:r>
            <a:rPr lang="es-MX" sz="1600" b="0" dirty="0" smtClean="0">
              <a:latin typeface="Arial" pitchFamily="34" charset="0"/>
              <a:cs typeface="Arial" pitchFamily="34" charset="0"/>
            </a:rPr>
            <a:t>Cálculo de Índices</a:t>
          </a:r>
          <a:endParaRPr lang="es-ES" sz="1600" b="0" dirty="0">
            <a:latin typeface="Arial" pitchFamily="34" charset="0"/>
            <a:cs typeface="Arial" pitchFamily="34" charset="0"/>
          </a:endParaRPr>
        </a:p>
      </dgm:t>
    </dgm:pt>
    <dgm:pt modelId="{B1A59CA5-2DBC-4882-B6DA-242CB7C6B5A1}" type="parTrans" cxnId="{D78EC484-9F7E-42B6-AA21-243FDA3E4E9E}">
      <dgm:prSet/>
      <dgm:spPr/>
      <dgm:t>
        <a:bodyPr/>
        <a:lstStyle/>
        <a:p>
          <a:endParaRPr lang="es-ES"/>
        </a:p>
      </dgm:t>
    </dgm:pt>
    <dgm:pt modelId="{1900F499-4812-4A6C-B1CE-84F08BE90344}" type="sibTrans" cxnId="{D78EC484-9F7E-42B6-AA21-243FDA3E4E9E}">
      <dgm:prSet/>
      <dgm:spPr/>
      <dgm:t>
        <a:bodyPr/>
        <a:lstStyle/>
        <a:p>
          <a:endParaRPr lang="es-ES"/>
        </a:p>
      </dgm:t>
    </dgm:pt>
    <dgm:pt modelId="{7C4BE962-14ED-4E90-8046-B35955C7528B}">
      <dgm:prSet phldrT="[Texto]" custT="1"/>
      <dgm:spPr/>
      <dgm:t>
        <a:bodyPr/>
        <a:lstStyle/>
        <a:p>
          <a:r>
            <a:rPr lang="es-MX" sz="1600" b="0" dirty="0" smtClean="0">
              <a:latin typeface="Arial" pitchFamily="34" charset="0"/>
              <a:cs typeface="Arial" pitchFamily="34" charset="0"/>
            </a:rPr>
            <a:t>Emisión de Recomendaciones No solventadas</a:t>
          </a:r>
          <a:endParaRPr lang="es-ES" sz="1600" b="0" dirty="0">
            <a:latin typeface="Arial" pitchFamily="34" charset="0"/>
            <a:cs typeface="Arial" pitchFamily="34" charset="0"/>
          </a:endParaRPr>
        </a:p>
      </dgm:t>
    </dgm:pt>
    <dgm:pt modelId="{C7B487B9-5FA4-4DB7-B091-5F9B7DDE4A7A}" type="parTrans" cxnId="{B8CA9FBF-C2E9-4C8B-BFF3-A08BF53F9A6C}">
      <dgm:prSet/>
      <dgm:spPr/>
      <dgm:t>
        <a:bodyPr/>
        <a:lstStyle/>
        <a:p>
          <a:endParaRPr lang="es-ES"/>
        </a:p>
      </dgm:t>
    </dgm:pt>
    <dgm:pt modelId="{69DCB647-D9D4-452A-9B6F-E6F6CCC483D8}" type="sibTrans" cxnId="{B8CA9FBF-C2E9-4C8B-BFF3-A08BF53F9A6C}">
      <dgm:prSet/>
      <dgm:spPr/>
      <dgm:t>
        <a:bodyPr/>
        <a:lstStyle/>
        <a:p>
          <a:endParaRPr lang="es-ES"/>
        </a:p>
      </dgm:t>
    </dgm:pt>
    <dgm:pt modelId="{B4EFFFD5-5306-429B-9920-C8D94526F998}">
      <dgm:prSet phldrT="[Texto]" custT="1"/>
      <dgm:spPr/>
      <dgm:t>
        <a:bodyPr/>
        <a:lstStyle/>
        <a:p>
          <a:r>
            <a:rPr lang="es-MX" sz="1600" b="1" dirty="0" smtClean="0">
              <a:latin typeface="Arial" pitchFamily="34" charset="0"/>
              <a:cs typeface="Arial" pitchFamily="34" charset="0"/>
            </a:rPr>
            <a:t>Notificación Titular EO </a:t>
          </a:r>
        </a:p>
        <a:p>
          <a:r>
            <a:rPr lang="es-MX" sz="1600" b="0" dirty="0" smtClean="0">
              <a:latin typeface="Arial" pitchFamily="34" charset="0"/>
              <a:cs typeface="Arial" pitchFamily="34" charset="0"/>
            </a:rPr>
            <a:t>(impresa)</a:t>
          </a:r>
        </a:p>
        <a:p>
          <a:r>
            <a:rPr lang="es-MX" sz="1600" b="0" dirty="0" smtClean="0">
              <a:latin typeface="Arial" pitchFamily="34" charset="0"/>
              <a:cs typeface="Arial" pitchFamily="34" charset="0"/>
            </a:rPr>
            <a:t>ROIP (electrónica)</a:t>
          </a:r>
          <a:endParaRPr lang="es-ES" sz="1600" b="0" dirty="0">
            <a:latin typeface="Arial" pitchFamily="34" charset="0"/>
            <a:cs typeface="Arial" pitchFamily="34" charset="0"/>
          </a:endParaRPr>
        </a:p>
      </dgm:t>
    </dgm:pt>
    <dgm:pt modelId="{99A0A0F4-2C2B-4B7C-9392-32E35E88B9AC}" type="parTrans" cxnId="{CAD930D4-E200-4CEF-AD9A-8C696CB49828}">
      <dgm:prSet/>
      <dgm:spPr/>
      <dgm:t>
        <a:bodyPr/>
        <a:lstStyle/>
        <a:p>
          <a:endParaRPr lang="es-ES"/>
        </a:p>
      </dgm:t>
    </dgm:pt>
    <dgm:pt modelId="{32BE18D0-05D3-4A6C-9C02-F731D19FA298}" type="sibTrans" cxnId="{CAD930D4-E200-4CEF-AD9A-8C696CB49828}">
      <dgm:prSet/>
      <dgm:spPr/>
      <dgm:t>
        <a:bodyPr/>
        <a:lstStyle/>
        <a:p>
          <a:endParaRPr lang="es-ES"/>
        </a:p>
      </dgm:t>
    </dgm:pt>
    <dgm:pt modelId="{3E8A4794-21C8-47E9-B484-7BC6BD0A1104}">
      <dgm:prSet custT="1"/>
      <dgm:spPr>
        <a:solidFill>
          <a:srgbClr val="FF0000"/>
        </a:solidFill>
        <a:effectLst>
          <a:innerShdw blurRad="114300">
            <a:prstClr val="black"/>
          </a:innerShdw>
        </a:effectLst>
        <a:scene3d>
          <a:camera prst="orthographicFront"/>
          <a:lightRig rig="threePt" dir="t">
            <a:rot lat="0" lon="0" rev="1800000"/>
          </a:lightRig>
        </a:scene3d>
        <a:sp3d prstMaterial="matte"/>
      </dgm:spPr>
      <dgm:t>
        <a:bodyPr/>
        <a:lstStyle/>
        <a:p>
          <a:r>
            <a:rPr lang="es-MX" sz="1600" b="1" dirty="0" smtClean="0">
              <a:latin typeface="Arial" pitchFamily="34" charset="0"/>
              <a:cs typeface="Arial" pitchFamily="34" charset="0"/>
            </a:rPr>
            <a:t>Vista al Órgano de Control </a:t>
          </a:r>
        </a:p>
        <a:p>
          <a:r>
            <a:rPr lang="es-MX" sz="1600" b="0" dirty="0" smtClean="0">
              <a:latin typeface="Arial" pitchFamily="34" charset="0"/>
              <a:cs typeface="Arial" pitchFamily="34" charset="0"/>
            </a:rPr>
            <a:t>(impresa)</a:t>
          </a:r>
          <a:endParaRPr lang="es-MX" sz="1100" b="0" dirty="0" smtClean="0">
            <a:latin typeface="Arial" pitchFamily="34" charset="0"/>
            <a:cs typeface="Arial" pitchFamily="34" charset="0"/>
          </a:endParaRPr>
        </a:p>
      </dgm:t>
    </dgm:pt>
    <dgm:pt modelId="{05DB5AF3-AA83-4E3A-BA94-D8440FF62DF3}" type="sibTrans" cxnId="{7B205073-6EB2-4AC9-B35A-E5302EB50440}">
      <dgm:prSet/>
      <dgm:spPr/>
      <dgm:t>
        <a:bodyPr/>
        <a:lstStyle/>
        <a:p>
          <a:endParaRPr lang="es-MX"/>
        </a:p>
      </dgm:t>
    </dgm:pt>
    <dgm:pt modelId="{B841EB9E-5F80-47C5-A391-81758E6BE204}" type="parTrans" cxnId="{7B205073-6EB2-4AC9-B35A-E5302EB50440}">
      <dgm:prSet/>
      <dgm:spPr/>
      <dgm:t>
        <a:bodyPr/>
        <a:lstStyle/>
        <a:p>
          <a:endParaRPr lang="es-MX"/>
        </a:p>
      </dgm:t>
    </dgm:pt>
    <dgm:pt modelId="{5147ECC6-A010-40CA-B49E-ECAD15713534}" type="pres">
      <dgm:prSet presAssocID="{B0FB134E-4469-4076-8897-69D7A74175DA}" presName="diagram" presStyleCnt="0">
        <dgm:presLayoutVars>
          <dgm:dir/>
          <dgm:resizeHandles/>
        </dgm:presLayoutVars>
      </dgm:prSet>
      <dgm:spPr/>
      <dgm:t>
        <a:bodyPr/>
        <a:lstStyle/>
        <a:p>
          <a:endParaRPr lang="es-MX"/>
        </a:p>
      </dgm:t>
    </dgm:pt>
    <dgm:pt modelId="{09FFE472-041F-473A-83D2-0919C0FD838C}" type="pres">
      <dgm:prSet presAssocID="{DC9DFD6B-8CDB-48C3-B32D-629E5A9DBB3C}" presName="firstNode" presStyleLbl="node1" presStyleIdx="0" presStyleCnt="6" custScaleX="150895" custScaleY="134510">
        <dgm:presLayoutVars>
          <dgm:bulletEnabled val="1"/>
        </dgm:presLayoutVars>
      </dgm:prSet>
      <dgm:spPr/>
      <dgm:t>
        <a:bodyPr/>
        <a:lstStyle/>
        <a:p>
          <a:endParaRPr lang="es-ES"/>
        </a:p>
      </dgm:t>
    </dgm:pt>
    <dgm:pt modelId="{EF600DE3-150E-497B-935B-CEBDD580D38E}" type="pres">
      <dgm:prSet presAssocID="{4DC13D92-5F69-4703-9D54-0D40945E2D8E}" presName="sibTrans" presStyleLbl="sibTrans2D1" presStyleIdx="0" presStyleCnt="5"/>
      <dgm:spPr/>
      <dgm:t>
        <a:bodyPr/>
        <a:lstStyle/>
        <a:p>
          <a:endParaRPr lang="es-MX"/>
        </a:p>
      </dgm:t>
    </dgm:pt>
    <dgm:pt modelId="{93520C84-77C3-4F38-BEA0-B1D953E45BA0}" type="pres">
      <dgm:prSet presAssocID="{53C1FE33-CE7A-440D-B870-CFD1293C07AB}" presName="middleNode" presStyleCnt="0"/>
      <dgm:spPr/>
      <dgm:t>
        <a:bodyPr/>
        <a:lstStyle/>
        <a:p>
          <a:endParaRPr lang="es-ES"/>
        </a:p>
      </dgm:t>
    </dgm:pt>
    <dgm:pt modelId="{E59A58F6-81B6-4E50-B665-EA16D5470CFF}" type="pres">
      <dgm:prSet presAssocID="{53C1FE33-CE7A-440D-B870-CFD1293C07AB}" presName="padding" presStyleLbl="node1" presStyleIdx="0" presStyleCnt="6"/>
      <dgm:spPr/>
      <dgm:t>
        <a:bodyPr/>
        <a:lstStyle/>
        <a:p>
          <a:endParaRPr lang="es-ES"/>
        </a:p>
      </dgm:t>
    </dgm:pt>
    <dgm:pt modelId="{E66F2D01-E382-45A6-9CB3-23AF63100EC0}" type="pres">
      <dgm:prSet presAssocID="{53C1FE33-CE7A-440D-B870-CFD1293C07AB}" presName="shape" presStyleLbl="node1" presStyleIdx="1" presStyleCnt="6" custScaleX="155502" custScaleY="153152">
        <dgm:presLayoutVars>
          <dgm:bulletEnabled val="1"/>
        </dgm:presLayoutVars>
      </dgm:prSet>
      <dgm:spPr/>
      <dgm:t>
        <a:bodyPr/>
        <a:lstStyle/>
        <a:p>
          <a:endParaRPr lang="es-ES"/>
        </a:p>
      </dgm:t>
    </dgm:pt>
    <dgm:pt modelId="{801A86BA-A388-4135-8797-605CAF62E685}" type="pres">
      <dgm:prSet presAssocID="{28F902A4-1163-4064-B44B-C35540F0BF68}" presName="sibTrans" presStyleLbl="sibTrans2D1" presStyleIdx="1" presStyleCnt="5"/>
      <dgm:spPr/>
      <dgm:t>
        <a:bodyPr/>
        <a:lstStyle/>
        <a:p>
          <a:endParaRPr lang="es-MX"/>
        </a:p>
      </dgm:t>
    </dgm:pt>
    <dgm:pt modelId="{6ACEBA24-E274-4511-A76B-89828CC63515}" type="pres">
      <dgm:prSet presAssocID="{8D228A77-BE25-44F6-94FC-4CEFF8C00D8B}" presName="middleNode" presStyleCnt="0"/>
      <dgm:spPr/>
      <dgm:t>
        <a:bodyPr/>
        <a:lstStyle/>
        <a:p>
          <a:endParaRPr lang="es-ES"/>
        </a:p>
      </dgm:t>
    </dgm:pt>
    <dgm:pt modelId="{2CF15930-B76C-4DBA-901C-5A61B98148C3}" type="pres">
      <dgm:prSet presAssocID="{8D228A77-BE25-44F6-94FC-4CEFF8C00D8B}" presName="padding" presStyleLbl="node1" presStyleIdx="1" presStyleCnt="6"/>
      <dgm:spPr/>
      <dgm:t>
        <a:bodyPr/>
        <a:lstStyle/>
        <a:p>
          <a:endParaRPr lang="es-ES"/>
        </a:p>
      </dgm:t>
    </dgm:pt>
    <dgm:pt modelId="{D48B0402-25AA-43C3-82CA-2D6D757C5D99}" type="pres">
      <dgm:prSet presAssocID="{8D228A77-BE25-44F6-94FC-4CEFF8C00D8B}" presName="shape" presStyleLbl="node1" presStyleIdx="2" presStyleCnt="6" custScaleX="202858" custScaleY="149831">
        <dgm:presLayoutVars>
          <dgm:bulletEnabled val="1"/>
        </dgm:presLayoutVars>
      </dgm:prSet>
      <dgm:spPr/>
      <dgm:t>
        <a:bodyPr/>
        <a:lstStyle/>
        <a:p>
          <a:endParaRPr lang="es-ES"/>
        </a:p>
      </dgm:t>
    </dgm:pt>
    <dgm:pt modelId="{5F1307DC-E298-4C10-8DA2-DA1DD1E2B85D}" type="pres">
      <dgm:prSet presAssocID="{1900F499-4812-4A6C-B1CE-84F08BE90344}" presName="sibTrans" presStyleLbl="sibTrans2D1" presStyleIdx="2" presStyleCnt="5"/>
      <dgm:spPr/>
      <dgm:t>
        <a:bodyPr/>
        <a:lstStyle/>
        <a:p>
          <a:endParaRPr lang="es-MX"/>
        </a:p>
      </dgm:t>
    </dgm:pt>
    <dgm:pt modelId="{24A598B3-6BBF-4264-A685-262F167CE38B}" type="pres">
      <dgm:prSet presAssocID="{7C4BE962-14ED-4E90-8046-B35955C7528B}" presName="middleNode" presStyleCnt="0"/>
      <dgm:spPr/>
      <dgm:t>
        <a:bodyPr/>
        <a:lstStyle/>
        <a:p>
          <a:endParaRPr lang="es-ES"/>
        </a:p>
      </dgm:t>
    </dgm:pt>
    <dgm:pt modelId="{74190258-9889-4DAF-8F3F-F5B65118FA71}" type="pres">
      <dgm:prSet presAssocID="{7C4BE962-14ED-4E90-8046-B35955C7528B}" presName="padding" presStyleLbl="node1" presStyleIdx="2" presStyleCnt="6"/>
      <dgm:spPr/>
      <dgm:t>
        <a:bodyPr/>
        <a:lstStyle/>
        <a:p>
          <a:endParaRPr lang="es-ES"/>
        </a:p>
      </dgm:t>
    </dgm:pt>
    <dgm:pt modelId="{B8B888DE-FBE0-471E-9113-82BE7AF2C7D8}" type="pres">
      <dgm:prSet presAssocID="{7C4BE962-14ED-4E90-8046-B35955C7528B}" presName="shape" presStyleLbl="node1" presStyleIdx="3" presStyleCnt="6" custScaleX="205780" custScaleY="175791">
        <dgm:presLayoutVars>
          <dgm:bulletEnabled val="1"/>
        </dgm:presLayoutVars>
      </dgm:prSet>
      <dgm:spPr/>
      <dgm:t>
        <a:bodyPr/>
        <a:lstStyle/>
        <a:p>
          <a:endParaRPr lang="es-MX"/>
        </a:p>
      </dgm:t>
    </dgm:pt>
    <dgm:pt modelId="{81C58200-7B11-4256-8B89-5A31FE00B768}" type="pres">
      <dgm:prSet presAssocID="{69DCB647-D9D4-452A-9B6F-E6F6CCC483D8}" presName="sibTrans" presStyleLbl="sibTrans2D1" presStyleIdx="3" presStyleCnt="5"/>
      <dgm:spPr/>
      <dgm:t>
        <a:bodyPr/>
        <a:lstStyle/>
        <a:p>
          <a:endParaRPr lang="es-MX"/>
        </a:p>
      </dgm:t>
    </dgm:pt>
    <dgm:pt modelId="{5358B631-E730-4EF7-8241-B12D1CE25CA5}" type="pres">
      <dgm:prSet presAssocID="{B4EFFFD5-5306-429B-9920-C8D94526F998}" presName="middleNode" presStyleCnt="0"/>
      <dgm:spPr/>
      <dgm:t>
        <a:bodyPr/>
        <a:lstStyle/>
        <a:p>
          <a:endParaRPr lang="es-ES"/>
        </a:p>
      </dgm:t>
    </dgm:pt>
    <dgm:pt modelId="{0050C1AF-A725-4FD8-87B7-06765A8152F1}" type="pres">
      <dgm:prSet presAssocID="{B4EFFFD5-5306-429B-9920-C8D94526F998}" presName="padding" presStyleLbl="node1" presStyleIdx="3" presStyleCnt="6"/>
      <dgm:spPr/>
      <dgm:t>
        <a:bodyPr/>
        <a:lstStyle/>
        <a:p>
          <a:endParaRPr lang="es-ES"/>
        </a:p>
      </dgm:t>
    </dgm:pt>
    <dgm:pt modelId="{089D0F8D-A6DC-464D-BC8B-86A35B8DFA07}" type="pres">
      <dgm:prSet presAssocID="{B4EFFFD5-5306-429B-9920-C8D94526F998}" presName="shape" presStyleLbl="node1" presStyleIdx="4" presStyleCnt="6" custScaleX="174200" custScaleY="165674">
        <dgm:presLayoutVars>
          <dgm:bulletEnabled val="1"/>
        </dgm:presLayoutVars>
      </dgm:prSet>
      <dgm:spPr/>
      <dgm:t>
        <a:bodyPr/>
        <a:lstStyle/>
        <a:p>
          <a:endParaRPr lang="es-MX"/>
        </a:p>
      </dgm:t>
    </dgm:pt>
    <dgm:pt modelId="{F9E4CA4E-2B9F-45C5-A3A1-D46CD04A61B8}" type="pres">
      <dgm:prSet presAssocID="{32BE18D0-05D3-4A6C-9C02-F731D19FA298}" presName="sibTrans" presStyleLbl="sibTrans2D1" presStyleIdx="4" presStyleCnt="5"/>
      <dgm:spPr/>
      <dgm:t>
        <a:bodyPr/>
        <a:lstStyle/>
        <a:p>
          <a:endParaRPr lang="es-MX"/>
        </a:p>
      </dgm:t>
    </dgm:pt>
    <dgm:pt modelId="{BEB1EBC5-7945-4D02-88AA-3F9EC90EE38E}" type="pres">
      <dgm:prSet presAssocID="{3E8A4794-21C8-47E9-B484-7BC6BD0A1104}" presName="lastNode" presStyleLbl="node1" presStyleIdx="5" presStyleCnt="6" custScaleX="114471">
        <dgm:presLayoutVars>
          <dgm:bulletEnabled val="1"/>
        </dgm:presLayoutVars>
      </dgm:prSet>
      <dgm:spPr/>
      <dgm:t>
        <a:bodyPr/>
        <a:lstStyle/>
        <a:p>
          <a:endParaRPr lang="es-MX"/>
        </a:p>
      </dgm:t>
    </dgm:pt>
  </dgm:ptLst>
  <dgm:cxnLst>
    <dgm:cxn modelId="{B1F01F84-6FFE-46BD-8781-1D9D733BB32E}" type="presOf" srcId="{B0FB134E-4469-4076-8897-69D7A74175DA}" destId="{5147ECC6-A010-40CA-B49E-ECAD15713534}" srcOrd="0" destOrd="0" presId="urn:microsoft.com/office/officeart/2005/8/layout/bProcess2"/>
    <dgm:cxn modelId="{48D16242-6806-4EC5-85F9-FC9A93D8F46B}" type="presOf" srcId="{4DC13D92-5F69-4703-9D54-0D40945E2D8E}" destId="{EF600DE3-150E-497B-935B-CEBDD580D38E}" srcOrd="0" destOrd="0" presId="urn:microsoft.com/office/officeart/2005/8/layout/bProcess2"/>
    <dgm:cxn modelId="{7B205073-6EB2-4AC9-B35A-E5302EB50440}" srcId="{B0FB134E-4469-4076-8897-69D7A74175DA}" destId="{3E8A4794-21C8-47E9-B484-7BC6BD0A1104}" srcOrd="5" destOrd="0" parTransId="{B841EB9E-5F80-47C5-A391-81758E6BE204}" sibTransId="{05DB5AF3-AA83-4E3A-BA94-D8440FF62DF3}"/>
    <dgm:cxn modelId="{ACE3FC9F-648C-41DC-A9B0-4FE0F9093550}" type="presOf" srcId="{3E8A4794-21C8-47E9-B484-7BC6BD0A1104}" destId="{BEB1EBC5-7945-4D02-88AA-3F9EC90EE38E}" srcOrd="0" destOrd="0" presId="urn:microsoft.com/office/officeart/2005/8/layout/bProcess2"/>
    <dgm:cxn modelId="{D78EC484-9F7E-42B6-AA21-243FDA3E4E9E}" srcId="{B0FB134E-4469-4076-8897-69D7A74175DA}" destId="{8D228A77-BE25-44F6-94FC-4CEFF8C00D8B}" srcOrd="2" destOrd="0" parTransId="{B1A59CA5-2DBC-4882-B6DA-242CB7C6B5A1}" sibTransId="{1900F499-4812-4A6C-B1CE-84F08BE90344}"/>
    <dgm:cxn modelId="{073A6E61-BFC0-4C15-BABB-619F1BCC507C}" type="presOf" srcId="{53C1FE33-CE7A-440D-B870-CFD1293C07AB}" destId="{E66F2D01-E382-45A6-9CB3-23AF63100EC0}" srcOrd="0" destOrd="0" presId="urn:microsoft.com/office/officeart/2005/8/layout/bProcess2"/>
    <dgm:cxn modelId="{CAD930D4-E200-4CEF-AD9A-8C696CB49828}" srcId="{B0FB134E-4469-4076-8897-69D7A74175DA}" destId="{B4EFFFD5-5306-429B-9920-C8D94526F998}" srcOrd="4" destOrd="0" parTransId="{99A0A0F4-2C2B-4B7C-9392-32E35E88B9AC}" sibTransId="{32BE18D0-05D3-4A6C-9C02-F731D19FA298}"/>
    <dgm:cxn modelId="{C5D2255D-99E7-48F3-83F8-D5905C205874}" type="presOf" srcId="{7C4BE962-14ED-4E90-8046-B35955C7528B}" destId="{B8B888DE-FBE0-471E-9113-82BE7AF2C7D8}" srcOrd="0" destOrd="0" presId="urn:microsoft.com/office/officeart/2005/8/layout/bProcess2"/>
    <dgm:cxn modelId="{A6387CD0-AF22-4FA0-B446-E7BA02DED14C}" type="presOf" srcId="{1900F499-4812-4A6C-B1CE-84F08BE90344}" destId="{5F1307DC-E298-4C10-8DA2-DA1DD1E2B85D}" srcOrd="0" destOrd="0" presId="urn:microsoft.com/office/officeart/2005/8/layout/bProcess2"/>
    <dgm:cxn modelId="{758F3ED0-2967-4AB0-B892-24C8B658FD34}" type="presOf" srcId="{DC9DFD6B-8CDB-48C3-B32D-629E5A9DBB3C}" destId="{09FFE472-041F-473A-83D2-0919C0FD838C}" srcOrd="0" destOrd="0" presId="urn:microsoft.com/office/officeart/2005/8/layout/bProcess2"/>
    <dgm:cxn modelId="{D58CCFCB-567E-4EC1-824F-5BC8A77C22E4}" srcId="{B0FB134E-4469-4076-8897-69D7A74175DA}" destId="{DC9DFD6B-8CDB-48C3-B32D-629E5A9DBB3C}" srcOrd="0" destOrd="0" parTransId="{5B37DE03-1BAA-447A-9D1C-04CDB950808E}" sibTransId="{4DC13D92-5F69-4703-9D54-0D40945E2D8E}"/>
    <dgm:cxn modelId="{B3E45316-AD71-41A6-9CF0-6AB830808612}" type="presOf" srcId="{32BE18D0-05D3-4A6C-9C02-F731D19FA298}" destId="{F9E4CA4E-2B9F-45C5-A3A1-D46CD04A61B8}" srcOrd="0" destOrd="0" presId="urn:microsoft.com/office/officeart/2005/8/layout/bProcess2"/>
    <dgm:cxn modelId="{B8CA9FBF-C2E9-4C8B-BFF3-A08BF53F9A6C}" srcId="{B0FB134E-4469-4076-8897-69D7A74175DA}" destId="{7C4BE962-14ED-4E90-8046-B35955C7528B}" srcOrd="3" destOrd="0" parTransId="{C7B487B9-5FA4-4DB7-B091-5F9B7DDE4A7A}" sibTransId="{69DCB647-D9D4-452A-9B6F-E6F6CCC483D8}"/>
    <dgm:cxn modelId="{9336B89A-BD03-4070-8AEE-9613ECA8F7FC}" type="presOf" srcId="{8D228A77-BE25-44F6-94FC-4CEFF8C00D8B}" destId="{D48B0402-25AA-43C3-82CA-2D6D757C5D99}" srcOrd="0" destOrd="0" presId="urn:microsoft.com/office/officeart/2005/8/layout/bProcess2"/>
    <dgm:cxn modelId="{3425A64C-DC3B-4A89-BA8F-81788BF8F3FE}" type="presOf" srcId="{69DCB647-D9D4-452A-9B6F-E6F6CCC483D8}" destId="{81C58200-7B11-4256-8B89-5A31FE00B768}" srcOrd="0" destOrd="0" presId="urn:microsoft.com/office/officeart/2005/8/layout/bProcess2"/>
    <dgm:cxn modelId="{2EADD487-53CC-4553-9136-882D3D45B71E}" srcId="{B0FB134E-4469-4076-8897-69D7A74175DA}" destId="{53C1FE33-CE7A-440D-B870-CFD1293C07AB}" srcOrd="1" destOrd="0" parTransId="{1FBBDB5B-59F9-4F97-848E-2CADBB1F05BB}" sibTransId="{28F902A4-1163-4064-B44B-C35540F0BF68}"/>
    <dgm:cxn modelId="{35231AF3-0900-4DEA-8961-C27F77C6C6D1}" type="presOf" srcId="{28F902A4-1163-4064-B44B-C35540F0BF68}" destId="{801A86BA-A388-4135-8797-605CAF62E685}" srcOrd="0" destOrd="0" presId="urn:microsoft.com/office/officeart/2005/8/layout/bProcess2"/>
    <dgm:cxn modelId="{E24A3D26-741E-419C-90FF-F73D75ACAFCA}" type="presOf" srcId="{B4EFFFD5-5306-429B-9920-C8D94526F998}" destId="{089D0F8D-A6DC-464D-BC8B-86A35B8DFA07}" srcOrd="0" destOrd="0" presId="urn:microsoft.com/office/officeart/2005/8/layout/bProcess2"/>
    <dgm:cxn modelId="{58EF8867-88A2-48BB-A114-7274A45A51C7}" type="presParOf" srcId="{5147ECC6-A010-40CA-B49E-ECAD15713534}" destId="{09FFE472-041F-473A-83D2-0919C0FD838C}" srcOrd="0" destOrd="0" presId="urn:microsoft.com/office/officeart/2005/8/layout/bProcess2"/>
    <dgm:cxn modelId="{102CBBA0-53C9-46C5-AECA-8007F50752D8}" type="presParOf" srcId="{5147ECC6-A010-40CA-B49E-ECAD15713534}" destId="{EF600DE3-150E-497B-935B-CEBDD580D38E}" srcOrd="1" destOrd="0" presId="urn:microsoft.com/office/officeart/2005/8/layout/bProcess2"/>
    <dgm:cxn modelId="{E25A4BB0-8E3C-49ED-8946-2E627D267298}" type="presParOf" srcId="{5147ECC6-A010-40CA-B49E-ECAD15713534}" destId="{93520C84-77C3-4F38-BEA0-B1D953E45BA0}" srcOrd="2" destOrd="0" presId="urn:microsoft.com/office/officeart/2005/8/layout/bProcess2"/>
    <dgm:cxn modelId="{DA53F065-EF2E-4C30-81F4-9591EC9BAA53}" type="presParOf" srcId="{93520C84-77C3-4F38-BEA0-B1D953E45BA0}" destId="{E59A58F6-81B6-4E50-B665-EA16D5470CFF}" srcOrd="0" destOrd="0" presId="urn:microsoft.com/office/officeart/2005/8/layout/bProcess2"/>
    <dgm:cxn modelId="{E45F3301-93F0-4B72-8A1F-05AF8C840179}" type="presParOf" srcId="{93520C84-77C3-4F38-BEA0-B1D953E45BA0}" destId="{E66F2D01-E382-45A6-9CB3-23AF63100EC0}" srcOrd="1" destOrd="0" presId="urn:microsoft.com/office/officeart/2005/8/layout/bProcess2"/>
    <dgm:cxn modelId="{AC12C4EC-0AB2-4D91-92F4-2EDCCF1E49B5}" type="presParOf" srcId="{5147ECC6-A010-40CA-B49E-ECAD15713534}" destId="{801A86BA-A388-4135-8797-605CAF62E685}" srcOrd="3" destOrd="0" presId="urn:microsoft.com/office/officeart/2005/8/layout/bProcess2"/>
    <dgm:cxn modelId="{996E52FF-F378-4C84-AD75-CC9969A9CD9A}" type="presParOf" srcId="{5147ECC6-A010-40CA-B49E-ECAD15713534}" destId="{6ACEBA24-E274-4511-A76B-89828CC63515}" srcOrd="4" destOrd="0" presId="urn:microsoft.com/office/officeart/2005/8/layout/bProcess2"/>
    <dgm:cxn modelId="{DFCB82B6-A825-4CEE-85C5-42D3BE250052}" type="presParOf" srcId="{6ACEBA24-E274-4511-A76B-89828CC63515}" destId="{2CF15930-B76C-4DBA-901C-5A61B98148C3}" srcOrd="0" destOrd="0" presId="urn:microsoft.com/office/officeart/2005/8/layout/bProcess2"/>
    <dgm:cxn modelId="{6B09F0CF-2785-4909-80CB-0CD949581545}" type="presParOf" srcId="{6ACEBA24-E274-4511-A76B-89828CC63515}" destId="{D48B0402-25AA-43C3-82CA-2D6D757C5D99}" srcOrd="1" destOrd="0" presId="urn:microsoft.com/office/officeart/2005/8/layout/bProcess2"/>
    <dgm:cxn modelId="{8370A0EA-D5F6-44F6-A1BC-D30DB8236BEE}" type="presParOf" srcId="{5147ECC6-A010-40CA-B49E-ECAD15713534}" destId="{5F1307DC-E298-4C10-8DA2-DA1DD1E2B85D}" srcOrd="5" destOrd="0" presId="urn:microsoft.com/office/officeart/2005/8/layout/bProcess2"/>
    <dgm:cxn modelId="{DA18D882-2AAC-4A68-B9DC-DCCD5CC158EE}" type="presParOf" srcId="{5147ECC6-A010-40CA-B49E-ECAD15713534}" destId="{24A598B3-6BBF-4264-A685-262F167CE38B}" srcOrd="6" destOrd="0" presId="urn:microsoft.com/office/officeart/2005/8/layout/bProcess2"/>
    <dgm:cxn modelId="{D4C96A12-10ED-450B-9823-B3A53725A6CB}" type="presParOf" srcId="{24A598B3-6BBF-4264-A685-262F167CE38B}" destId="{74190258-9889-4DAF-8F3F-F5B65118FA71}" srcOrd="0" destOrd="0" presId="urn:microsoft.com/office/officeart/2005/8/layout/bProcess2"/>
    <dgm:cxn modelId="{B4162D06-D244-4470-A77C-D5789AAE4C6D}" type="presParOf" srcId="{24A598B3-6BBF-4264-A685-262F167CE38B}" destId="{B8B888DE-FBE0-471E-9113-82BE7AF2C7D8}" srcOrd="1" destOrd="0" presId="urn:microsoft.com/office/officeart/2005/8/layout/bProcess2"/>
    <dgm:cxn modelId="{CE23B133-D48D-4399-827C-26DD7D5CCE3A}" type="presParOf" srcId="{5147ECC6-A010-40CA-B49E-ECAD15713534}" destId="{81C58200-7B11-4256-8B89-5A31FE00B768}" srcOrd="7" destOrd="0" presId="urn:microsoft.com/office/officeart/2005/8/layout/bProcess2"/>
    <dgm:cxn modelId="{6FCAE8D7-4936-46D5-B19D-2D8349D2E79E}" type="presParOf" srcId="{5147ECC6-A010-40CA-B49E-ECAD15713534}" destId="{5358B631-E730-4EF7-8241-B12D1CE25CA5}" srcOrd="8" destOrd="0" presId="urn:microsoft.com/office/officeart/2005/8/layout/bProcess2"/>
    <dgm:cxn modelId="{FD165074-4EA3-4269-AB9F-F165651CE354}" type="presParOf" srcId="{5358B631-E730-4EF7-8241-B12D1CE25CA5}" destId="{0050C1AF-A725-4FD8-87B7-06765A8152F1}" srcOrd="0" destOrd="0" presId="urn:microsoft.com/office/officeart/2005/8/layout/bProcess2"/>
    <dgm:cxn modelId="{9796AF69-7985-4AD8-9A12-B79E0923113A}" type="presParOf" srcId="{5358B631-E730-4EF7-8241-B12D1CE25CA5}" destId="{089D0F8D-A6DC-464D-BC8B-86A35B8DFA07}" srcOrd="1" destOrd="0" presId="urn:microsoft.com/office/officeart/2005/8/layout/bProcess2"/>
    <dgm:cxn modelId="{00276530-9B65-4CE5-97A4-CCEEFC4F198B}" type="presParOf" srcId="{5147ECC6-A010-40CA-B49E-ECAD15713534}" destId="{F9E4CA4E-2B9F-45C5-A3A1-D46CD04A61B8}" srcOrd="9" destOrd="0" presId="urn:microsoft.com/office/officeart/2005/8/layout/bProcess2"/>
    <dgm:cxn modelId="{8F0C4609-FD35-48FD-9F8C-866E6B0FA26B}" type="presParOf" srcId="{5147ECC6-A010-40CA-B49E-ECAD15713534}" destId="{BEB1EBC5-7945-4D02-88AA-3F9EC90EE38E}" srcOrd="10" destOrd="0" presId="urn:microsoft.com/office/officeart/2005/8/layout/b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D04B7F-1D45-4E58-97F0-EB09F66793EE}"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s-MX"/>
        </a:p>
      </dgm:t>
    </dgm:pt>
    <dgm:pt modelId="{FC2EB03F-89E1-42CA-9C5A-4F03E04D57B1}">
      <dgm:prSet phldrT="[Texto]"/>
      <dgm:spPr/>
      <dgm:t>
        <a:bodyPr/>
        <a:lstStyle/>
        <a:p>
          <a:r>
            <a:rPr lang="es-MX" dirty="0" smtClean="0"/>
            <a:t>12 y 13 de agosto se realizó un diagnóstico</a:t>
          </a:r>
          <a:endParaRPr lang="es-MX" dirty="0"/>
        </a:p>
      </dgm:t>
    </dgm:pt>
    <dgm:pt modelId="{C685EA03-9C28-4847-A191-3BCAE4FAB8DD}" type="parTrans" cxnId="{EBAD1A27-E97D-4763-A2C9-787C81C26497}">
      <dgm:prSet/>
      <dgm:spPr/>
      <dgm:t>
        <a:bodyPr/>
        <a:lstStyle/>
        <a:p>
          <a:endParaRPr lang="es-MX"/>
        </a:p>
      </dgm:t>
    </dgm:pt>
    <dgm:pt modelId="{29DCBBA4-3442-4CB7-A7E8-D1F572440846}" type="sibTrans" cxnId="{EBAD1A27-E97D-4763-A2C9-787C81C26497}">
      <dgm:prSet/>
      <dgm:spPr/>
      <dgm:t>
        <a:bodyPr/>
        <a:lstStyle/>
        <a:p>
          <a:endParaRPr lang="es-MX"/>
        </a:p>
      </dgm:t>
    </dgm:pt>
    <dgm:pt modelId="{F8D46A7D-6A0E-4C8E-92E8-D197CA19866D}">
      <dgm:prSet phldrT="[Texto]" custT="1"/>
      <dgm:spPr/>
      <dgm:t>
        <a:bodyPr/>
        <a:lstStyle/>
        <a:p>
          <a:r>
            <a:rPr lang="es-MX" sz="2400" dirty="0" smtClean="0"/>
            <a:t>Portales de transparencia de los 19 Sujetos Obligados Tabasco</a:t>
          </a:r>
          <a:endParaRPr lang="es-MX" sz="2400" dirty="0"/>
        </a:p>
      </dgm:t>
    </dgm:pt>
    <dgm:pt modelId="{3184F0B8-2DAF-42D0-B669-CEDBEB08B4ED}" type="parTrans" cxnId="{FC48F0BF-14BF-4157-A037-68E5698D9E5A}">
      <dgm:prSet/>
      <dgm:spPr/>
      <dgm:t>
        <a:bodyPr/>
        <a:lstStyle/>
        <a:p>
          <a:endParaRPr lang="es-MX"/>
        </a:p>
      </dgm:t>
    </dgm:pt>
    <dgm:pt modelId="{0A716137-41CF-4F5F-BDAE-DB8D61DDD90B}" type="sibTrans" cxnId="{FC48F0BF-14BF-4157-A037-68E5698D9E5A}">
      <dgm:prSet/>
      <dgm:spPr/>
      <dgm:t>
        <a:bodyPr/>
        <a:lstStyle/>
        <a:p>
          <a:endParaRPr lang="es-MX"/>
        </a:p>
      </dgm:t>
    </dgm:pt>
    <dgm:pt modelId="{289848AB-04D3-473D-ACD8-9AC24E439F0B}" type="pres">
      <dgm:prSet presAssocID="{83D04B7F-1D45-4E58-97F0-EB09F66793EE}" presName="compositeShape" presStyleCnt="0">
        <dgm:presLayoutVars>
          <dgm:chMax val="2"/>
          <dgm:dir/>
          <dgm:resizeHandles val="exact"/>
        </dgm:presLayoutVars>
      </dgm:prSet>
      <dgm:spPr/>
      <dgm:t>
        <a:bodyPr/>
        <a:lstStyle/>
        <a:p>
          <a:endParaRPr lang="es-MX"/>
        </a:p>
      </dgm:t>
    </dgm:pt>
    <dgm:pt modelId="{506B66E4-C89F-4DAC-B0A2-0A67E138CB30}" type="pres">
      <dgm:prSet presAssocID="{83D04B7F-1D45-4E58-97F0-EB09F66793EE}" presName="divider" presStyleLbl="fgShp" presStyleIdx="0" presStyleCnt="1"/>
      <dgm:spPr>
        <a:solidFill>
          <a:schemeClr val="accent6">
            <a:lumMod val="75000"/>
          </a:schemeClr>
        </a:solidFill>
      </dgm:spPr>
    </dgm:pt>
    <dgm:pt modelId="{47494A41-8C3D-47C1-9975-6704C5C4D003}" type="pres">
      <dgm:prSet presAssocID="{FC2EB03F-89E1-42CA-9C5A-4F03E04D57B1}" presName="downArrow" presStyleLbl="node1" presStyleIdx="0" presStyleCnt="2"/>
      <dgm:spPr>
        <a:solidFill>
          <a:schemeClr val="accent5">
            <a:lumMod val="75000"/>
          </a:schemeClr>
        </a:solidFill>
        <a:scene3d>
          <a:camera prst="orthographicFront"/>
          <a:lightRig rig="threePt" dir="t"/>
        </a:scene3d>
        <a:sp3d>
          <a:bevelT/>
        </a:sp3d>
      </dgm:spPr>
      <dgm:t>
        <a:bodyPr/>
        <a:lstStyle/>
        <a:p>
          <a:endParaRPr lang="es-MX"/>
        </a:p>
      </dgm:t>
    </dgm:pt>
    <dgm:pt modelId="{39CAC9F4-BD45-4729-9EFF-41005C3969A3}" type="pres">
      <dgm:prSet presAssocID="{FC2EB03F-89E1-42CA-9C5A-4F03E04D57B1}" presName="downArrowText" presStyleLbl="revTx" presStyleIdx="0" presStyleCnt="2">
        <dgm:presLayoutVars>
          <dgm:bulletEnabled val="1"/>
        </dgm:presLayoutVars>
      </dgm:prSet>
      <dgm:spPr/>
      <dgm:t>
        <a:bodyPr/>
        <a:lstStyle/>
        <a:p>
          <a:endParaRPr lang="es-MX"/>
        </a:p>
      </dgm:t>
    </dgm:pt>
    <dgm:pt modelId="{9CEFE237-7CBE-4F84-9CDD-3B5C37057932}" type="pres">
      <dgm:prSet presAssocID="{F8D46A7D-6A0E-4C8E-92E8-D197CA19866D}" presName="upArrow" presStyleLbl="node1" presStyleIdx="1" presStyleCnt="2"/>
      <dgm:spPr>
        <a:solidFill>
          <a:schemeClr val="accent4">
            <a:lumMod val="75000"/>
          </a:schemeClr>
        </a:solidFill>
        <a:scene3d>
          <a:camera prst="orthographicFront"/>
          <a:lightRig rig="threePt" dir="t"/>
        </a:scene3d>
        <a:sp3d>
          <a:bevelT/>
        </a:sp3d>
      </dgm:spPr>
      <dgm:t>
        <a:bodyPr/>
        <a:lstStyle/>
        <a:p>
          <a:endParaRPr lang="es-MX"/>
        </a:p>
      </dgm:t>
    </dgm:pt>
    <dgm:pt modelId="{70E3A2FB-A81F-4FB4-BF22-2EA014917659}" type="pres">
      <dgm:prSet presAssocID="{F8D46A7D-6A0E-4C8E-92E8-D197CA19866D}" presName="upArrowText" presStyleLbl="revTx" presStyleIdx="1" presStyleCnt="2">
        <dgm:presLayoutVars>
          <dgm:bulletEnabled val="1"/>
        </dgm:presLayoutVars>
      </dgm:prSet>
      <dgm:spPr/>
      <dgm:t>
        <a:bodyPr/>
        <a:lstStyle/>
        <a:p>
          <a:endParaRPr lang="es-MX"/>
        </a:p>
      </dgm:t>
    </dgm:pt>
  </dgm:ptLst>
  <dgm:cxnLst>
    <dgm:cxn modelId="{FC48F0BF-14BF-4157-A037-68E5698D9E5A}" srcId="{83D04B7F-1D45-4E58-97F0-EB09F66793EE}" destId="{F8D46A7D-6A0E-4C8E-92E8-D197CA19866D}" srcOrd="1" destOrd="0" parTransId="{3184F0B8-2DAF-42D0-B669-CEDBEB08B4ED}" sibTransId="{0A716137-41CF-4F5F-BDAE-DB8D61DDD90B}"/>
    <dgm:cxn modelId="{EBAD1A27-E97D-4763-A2C9-787C81C26497}" srcId="{83D04B7F-1D45-4E58-97F0-EB09F66793EE}" destId="{FC2EB03F-89E1-42CA-9C5A-4F03E04D57B1}" srcOrd="0" destOrd="0" parTransId="{C685EA03-9C28-4847-A191-3BCAE4FAB8DD}" sibTransId="{29DCBBA4-3442-4CB7-A7E8-D1F572440846}"/>
    <dgm:cxn modelId="{26BF1AC2-D4DF-4A75-A51B-6AB985068ED9}" type="presOf" srcId="{83D04B7F-1D45-4E58-97F0-EB09F66793EE}" destId="{289848AB-04D3-473D-ACD8-9AC24E439F0B}" srcOrd="0" destOrd="0" presId="urn:microsoft.com/office/officeart/2005/8/layout/arrow3"/>
    <dgm:cxn modelId="{E4E4FAE7-2AB5-423C-A3FC-3EFA05324CE6}" type="presOf" srcId="{F8D46A7D-6A0E-4C8E-92E8-D197CA19866D}" destId="{70E3A2FB-A81F-4FB4-BF22-2EA014917659}" srcOrd="0" destOrd="0" presId="urn:microsoft.com/office/officeart/2005/8/layout/arrow3"/>
    <dgm:cxn modelId="{3DA18298-6A65-4D91-A346-A19C7A538974}" type="presOf" srcId="{FC2EB03F-89E1-42CA-9C5A-4F03E04D57B1}" destId="{39CAC9F4-BD45-4729-9EFF-41005C3969A3}" srcOrd="0" destOrd="0" presId="urn:microsoft.com/office/officeart/2005/8/layout/arrow3"/>
    <dgm:cxn modelId="{80F22A73-D78E-438C-AC84-2E9F576317C9}" type="presParOf" srcId="{289848AB-04D3-473D-ACD8-9AC24E439F0B}" destId="{506B66E4-C89F-4DAC-B0A2-0A67E138CB30}" srcOrd="0" destOrd="0" presId="urn:microsoft.com/office/officeart/2005/8/layout/arrow3"/>
    <dgm:cxn modelId="{131DDC33-9836-4FAD-B35E-4F5F6A5D34AA}" type="presParOf" srcId="{289848AB-04D3-473D-ACD8-9AC24E439F0B}" destId="{47494A41-8C3D-47C1-9975-6704C5C4D003}" srcOrd="1" destOrd="0" presId="urn:microsoft.com/office/officeart/2005/8/layout/arrow3"/>
    <dgm:cxn modelId="{196B5882-EB91-4C03-B6C2-FF63A766D1CF}" type="presParOf" srcId="{289848AB-04D3-473D-ACD8-9AC24E439F0B}" destId="{39CAC9F4-BD45-4729-9EFF-41005C3969A3}" srcOrd="2" destOrd="0" presId="urn:microsoft.com/office/officeart/2005/8/layout/arrow3"/>
    <dgm:cxn modelId="{CB76EC8B-6E85-45CE-B0B9-611312B3DCCF}" type="presParOf" srcId="{289848AB-04D3-473D-ACD8-9AC24E439F0B}" destId="{9CEFE237-7CBE-4F84-9CDD-3B5C37057932}" srcOrd="3" destOrd="0" presId="urn:microsoft.com/office/officeart/2005/8/layout/arrow3"/>
    <dgm:cxn modelId="{E97ED44D-FE8A-406A-8962-7D43C67495DE}" type="presParOf" srcId="{289848AB-04D3-473D-ACD8-9AC24E439F0B}" destId="{70E3A2FB-A81F-4FB4-BF22-2EA014917659}" srcOrd="4" destOrd="0" presId="urn:microsoft.com/office/officeart/2005/8/layout/arrow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176B80-7355-4299-92EB-8C1948A0CDBD}" type="doc">
      <dgm:prSet loTypeId="urn:microsoft.com/office/officeart/2005/8/layout/cycle6" loCatId="relationship" qsTypeId="urn:microsoft.com/office/officeart/2005/8/quickstyle/simple1" qsCatId="simple" csTypeId="urn:microsoft.com/office/officeart/2005/8/colors/colorful5" csCatId="colorful" phldr="1"/>
      <dgm:spPr/>
      <dgm:t>
        <a:bodyPr/>
        <a:lstStyle/>
        <a:p>
          <a:endParaRPr lang="es-MX"/>
        </a:p>
      </dgm:t>
    </dgm:pt>
    <dgm:pt modelId="{27D8673F-399D-4CDA-AAA7-5B5E0A1BBD37}">
      <dgm:prSet custT="1"/>
      <dgm:spPr/>
      <dgm:t>
        <a:bodyPr/>
        <a:lstStyle/>
        <a:p>
          <a:pPr rtl="0"/>
          <a:r>
            <a:rPr lang="es-MX" sz="2800" dirty="0" smtClean="0"/>
            <a:t>Consejeros ciudadanos del ITAIP</a:t>
          </a:r>
          <a:endParaRPr lang="es-MX" sz="2800" dirty="0"/>
        </a:p>
      </dgm:t>
    </dgm:pt>
    <dgm:pt modelId="{57ACA654-00B9-4DD9-81F4-3F40E8B97743}" type="parTrans" cxnId="{69C4249A-12ED-4809-A567-54CEF53D8C12}">
      <dgm:prSet/>
      <dgm:spPr/>
      <dgm:t>
        <a:bodyPr/>
        <a:lstStyle/>
        <a:p>
          <a:endParaRPr lang="es-MX" sz="2000"/>
        </a:p>
      </dgm:t>
    </dgm:pt>
    <dgm:pt modelId="{9AF18FCB-D643-438C-BC6C-180EF3F39B82}" type="sibTrans" cxnId="{69C4249A-12ED-4809-A567-54CEF53D8C12}">
      <dgm:prSet/>
      <dgm:spPr/>
      <dgm:t>
        <a:bodyPr/>
        <a:lstStyle/>
        <a:p>
          <a:endParaRPr lang="es-MX" sz="2000"/>
        </a:p>
      </dgm:t>
    </dgm:pt>
    <dgm:pt modelId="{04C9DD89-9A0F-4382-8F40-8DACAB36C4E2}">
      <dgm:prSet custT="1"/>
      <dgm:spPr/>
      <dgm:t>
        <a:bodyPr/>
        <a:lstStyle/>
        <a:p>
          <a:pPr rtl="0"/>
          <a:r>
            <a:rPr lang="es-MX" sz="2400" dirty="0" smtClean="0"/>
            <a:t>Dirección capacitación, Vinculación y Difusión </a:t>
          </a:r>
          <a:endParaRPr lang="es-MX" sz="2400" dirty="0"/>
        </a:p>
      </dgm:t>
    </dgm:pt>
    <dgm:pt modelId="{C267F36C-8D6A-46CD-82FB-2C81238C7824}" type="parTrans" cxnId="{0216898B-26B5-4E15-A196-F514A11EE2F0}">
      <dgm:prSet/>
      <dgm:spPr/>
      <dgm:t>
        <a:bodyPr/>
        <a:lstStyle/>
        <a:p>
          <a:endParaRPr lang="es-MX" sz="2000"/>
        </a:p>
      </dgm:t>
    </dgm:pt>
    <dgm:pt modelId="{379578E2-9CEC-4D3B-B373-CD74E723D0BE}" type="sibTrans" cxnId="{0216898B-26B5-4E15-A196-F514A11EE2F0}">
      <dgm:prSet/>
      <dgm:spPr/>
      <dgm:t>
        <a:bodyPr/>
        <a:lstStyle/>
        <a:p>
          <a:endParaRPr lang="es-MX" sz="2000"/>
        </a:p>
      </dgm:t>
    </dgm:pt>
    <dgm:pt modelId="{3452328B-2ACA-46FC-9829-F36D65427FCD}">
      <dgm:prSet custT="1"/>
      <dgm:spPr/>
      <dgm:t>
        <a:bodyPr/>
        <a:lstStyle/>
        <a:p>
          <a:pPr rtl="0"/>
          <a:r>
            <a:rPr lang="es-MX" sz="2800" dirty="0" smtClean="0"/>
            <a:t>Titular de la UAI del ITAIP</a:t>
          </a:r>
          <a:endParaRPr lang="es-MX" sz="2800" dirty="0"/>
        </a:p>
      </dgm:t>
    </dgm:pt>
    <dgm:pt modelId="{D25CA406-FA86-4F9D-9F06-D0A1CDA15D39}" type="parTrans" cxnId="{07AEBA9B-5DFE-47DB-97FB-1F2D1B9CECBF}">
      <dgm:prSet/>
      <dgm:spPr/>
      <dgm:t>
        <a:bodyPr/>
        <a:lstStyle/>
        <a:p>
          <a:endParaRPr lang="es-MX" sz="2000"/>
        </a:p>
      </dgm:t>
    </dgm:pt>
    <dgm:pt modelId="{A04A7D8E-04E7-4AA5-BB9E-9B45158964F4}" type="sibTrans" cxnId="{07AEBA9B-5DFE-47DB-97FB-1F2D1B9CECBF}">
      <dgm:prSet/>
      <dgm:spPr/>
      <dgm:t>
        <a:bodyPr/>
        <a:lstStyle/>
        <a:p>
          <a:endParaRPr lang="es-MX" sz="2000"/>
        </a:p>
      </dgm:t>
    </dgm:pt>
    <dgm:pt modelId="{3DCF1CB1-85AE-476A-B517-E0B0AB78C254}">
      <dgm:prSet/>
      <dgm:spPr/>
      <dgm:t>
        <a:bodyPr/>
        <a:lstStyle/>
        <a:p>
          <a:pPr rtl="0"/>
          <a:r>
            <a:rPr lang="es-MX" dirty="0" smtClean="0"/>
            <a:t>Dirección de informática</a:t>
          </a:r>
          <a:endParaRPr lang="es-MX" dirty="0"/>
        </a:p>
      </dgm:t>
    </dgm:pt>
    <dgm:pt modelId="{39E8CEE5-6DED-4AD7-AC6A-828923920289}" type="parTrans" cxnId="{5E765D20-C0D9-49EA-B51A-458D3D2CFBD1}">
      <dgm:prSet/>
      <dgm:spPr/>
      <dgm:t>
        <a:bodyPr/>
        <a:lstStyle/>
        <a:p>
          <a:endParaRPr lang="es-MX"/>
        </a:p>
      </dgm:t>
    </dgm:pt>
    <dgm:pt modelId="{4FB5A85D-EFBC-4113-84B6-DAE06A3083EB}" type="sibTrans" cxnId="{5E765D20-C0D9-49EA-B51A-458D3D2CFBD1}">
      <dgm:prSet/>
      <dgm:spPr/>
      <dgm:t>
        <a:bodyPr/>
        <a:lstStyle/>
        <a:p>
          <a:endParaRPr lang="es-MX"/>
        </a:p>
      </dgm:t>
    </dgm:pt>
    <dgm:pt modelId="{24B6F73E-99FB-4433-A682-EA02E41C20E5}" type="pres">
      <dgm:prSet presAssocID="{07176B80-7355-4299-92EB-8C1948A0CDBD}" presName="cycle" presStyleCnt="0">
        <dgm:presLayoutVars>
          <dgm:dir/>
          <dgm:resizeHandles val="exact"/>
        </dgm:presLayoutVars>
      </dgm:prSet>
      <dgm:spPr/>
      <dgm:t>
        <a:bodyPr/>
        <a:lstStyle/>
        <a:p>
          <a:endParaRPr lang="es-MX"/>
        </a:p>
      </dgm:t>
    </dgm:pt>
    <dgm:pt modelId="{0D6860CC-7408-44D9-BB9A-B0325A07211F}" type="pres">
      <dgm:prSet presAssocID="{27D8673F-399D-4CDA-AAA7-5B5E0A1BBD37}" presName="node" presStyleLbl="node1" presStyleIdx="0" presStyleCnt="4">
        <dgm:presLayoutVars>
          <dgm:bulletEnabled val="1"/>
        </dgm:presLayoutVars>
      </dgm:prSet>
      <dgm:spPr/>
      <dgm:t>
        <a:bodyPr/>
        <a:lstStyle/>
        <a:p>
          <a:endParaRPr lang="es-MX"/>
        </a:p>
      </dgm:t>
    </dgm:pt>
    <dgm:pt modelId="{E293D141-EDCA-4FDF-9011-E135A2A4B63A}" type="pres">
      <dgm:prSet presAssocID="{27D8673F-399D-4CDA-AAA7-5B5E0A1BBD37}" presName="spNode" presStyleCnt="0"/>
      <dgm:spPr/>
    </dgm:pt>
    <dgm:pt modelId="{11F491EB-1118-45F1-88CA-8917424E9D5B}" type="pres">
      <dgm:prSet presAssocID="{9AF18FCB-D643-438C-BC6C-180EF3F39B82}" presName="sibTrans" presStyleLbl="sibTrans1D1" presStyleIdx="0" presStyleCnt="4"/>
      <dgm:spPr/>
      <dgm:t>
        <a:bodyPr/>
        <a:lstStyle/>
        <a:p>
          <a:endParaRPr lang="es-MX"/>
        </a:p>
      </dgm:t>
    </dgm:pt>
    <dgm:pt modelId="{9DA93C0C-55F0-4166-A8B6-1155605A807A}" type="pres">
      <dgm:prSet presAssocID="{04C9DD89-9A0F-4382-8F40-8DACAB36C4E2}" presName="node" presStyleLbl="node1" presStyleIdx="1" presStyleCnt="4">
        <dgm:presLayoutVars>
          <dgm:bulletEnabled val="1"/>
        </dgm:presLayoutVars>
      </dgm:prSet>
      <dgm:spPr/>
      <dgm:t>
        <a:bodyPr/>
        <a:lstStyle/>
        <a:p>
          <a:endParaRPr lang="es-MX"/>
        </a:p>
      </dgm:t>
    </dgm:pt>
    <dgm:pt modelId="{2C675936-E752-48CC-AFAE-6D7259014262}" type="pres">
      <dgm:prSet presAssocID="{04C9DD89-9A0F-4382-8F40-8DACAB36C4E2}" presName="spNode" presStyleCnt="0"/>
      <dgm:spPr/>
    </dgm:pt>
    <dgm:pt modelId="{892B45BE-3363-4476-A759-0B536003B93C}" type="pres">
      <dgm:prSet presAssocID="{379578E2-9CEC-4D3B-B373-CD74E723D0BE}" presName="sibTrans" presStyleLbl="sibTrans1D1" presStyleIdx="1" presStyleCnt="4"/>
      <dgm:spPr/>
      <dgm:t>
        <a:bodyPr/>
        <a:lstStyle/>
        <a:p>
          <a:endParaRPr lang="es-MX"/>
        </a:p>
      </dgm:t>
    </dgm:pt>
    <dgm:pt modelId="{F0F4CA0D-F71D-4BF5-A4FF-1DDFFA66EC47}" type="pres">
      <dgm:prSet presAssocID="{3452328B-2ACA-46FC-9829-F36D65427FCD}" presName="node" presStyleLbl="node1" presStyleIdx="2" presStyleCnt="4">
        <dgm:presLayoutVars>
          <dgm:bulletEnabled val="1"/>
        </dgm:presLayoutVars>
      </dgm:prSet>
      <dgm:spPr/>
      <dgm:t>
        <a:bodyPr/>
        <a:lstStyle/>
        <a:p>
          <a:endParaRPr lang="es-MX"/>
        </a:p>
      </dgm:t>
    </dgm:pt>
    <dgm:pt modelId="{45498233-BF26-4D62-A7A5-F791ECBE5D5F}" type="pres">
      <dgm:prSet presAssocID="{3452328B-2ACA-46FC-9829-F36D65427FCD}" presName="spNode" presStyleCnt="0"/>
      <dgm:spPr/>
    </dgm:pt>
    <dgm:pt modelId="{26065ABA-537F-4E23-A2A3-475BA6B7FD3B}" type="pres">
      <dgm:prSet presAssocID="{A04A7D8E-04E7-4AA5-BB9E-9B45158964F4}" presName="sibTrans" presStyleLbl="sibTrans1D1" presStyleIdx="2" presStyleCnt="4"/>
      <dgm:spPr/>
      <dgm:t>
        <a:bodyPr/>
        <a:lstStyle/>
        <a:p>
          <a:endParaRPr lang="es-MX"/>
        </a:p>
      </dgm:t>
    </dgm:pt>
    <dgm:pt modelId="{30E8994A-D48B-4E72-882F-4F1A1D426F14}" type="pres">
      <dgm:prSet presAssocID="{3DCF1CB1-85AE-476A-B517-E0B0AB78C254}" presName="node" presStyleLbl="node1" presStyleIdx="3" presStyleCnt="4">
        <dgm:presLayoutVars>
          <dgm:bulletEnabled val="1"/>
        </dgm:presLayoutVars>
      </dgm:prSet>
      <dgm:spPr/>
      <dgm:t>
        <a:bodyPr/>
        <a:lstStyle/>
        <a:p>
          <a:endParaRPr lang="es-MX"/>
        </a:p>
      </dgm:t>
    </dgm:pt>
    <dgm:pt modelId="{71108B59-8419-453F-885B-490F742FE6B8}" type="pres">
      <dgm:prSet presAssocID="{3DCF1CB1-85AE-476A-B517-E0B0AB78C254}" presName="spNode" presStyleCnt="0"/>
      <dgm:spPr/>
    </dgm:pt>
    <dgm:pt modelId="{1130FEDE-5559-46F1-81EA-E66FDEE5CEA0}" type="pres">
      <dgm:prSet presAssocID="{4FB5A85D-EFBC-4113-84B6-DAE06A3083EB}" presName="sibTrans" presStyleLbl="sibTrans1D1" presStyleIdx="3" presStyleCnt="4"/>
      <dgm:spPr/>
      <dgm:t>
        <a:bodyPr/>
        <a:lstStyle/>
        <a:p>
          <a:endParaRPr lang="es-MX"/>
        </a:p>
      </dgm:t>
    </dgm:pt>
  </dgm:ptLst>
  <dgm:cxnLst>
    <dgm:cxn modelId="{B2B96456-8C13-44BD-8CCC-C968AF271DEE}" type="presOf" srcId="{07176B80-7355-4299-92EB-8C1948A0CDBD}" destId="{24B6F73E-99FB-4433-A682-EA02E41C20E5}" srcOrd="0" destOrd="0" presId="urn:microsoft.com/office/officeart/2005/8/layout/cycle6"/>
    <dgm:cxn modelId="{CE163E19-3C84-47F1-A171-5782D9F19448}" type="presOf" srcId="{379578E2-9CEC-4D3B-B373-CD74E723D0BE}" destId="{892B45BE-3363-4476-A759-0B536003B93C}" srcOrd="0" destOrd="0" presId="urn:microsoft.com/office/officeart/2005/8/layout/cycle6"/>
    <dgm:cxn modelId="{69C4249A-12ED-4809-A567-54CEF53D8C12}" srcId="{07176B80-7355-4299-92EB-8C1948A0CDBD}" destId="{27D8673F-399D-4CDA-AAA7-5B5E0A1BBD37}" srcOrd="0" destOrd="0" parTransId="{57ACA654-00B9-4DD9-81F4-3F40E8B97743}" sibTransId="{9AF18FCB-D643-438C-BC6C-180EF3F39B82}"/>
    <dgm:cxn modelId="{A3EC5671-3362-4CDE-BF90-478EF6FB1709}" type="presOf" srcId="{3452328B-2ACA-46FC-9829-F36D65427FCD}" destId="{F0F4CA0D-F71D-4BF5-A4FF-1DDFFA66EC47}" srcOrd="0" destOrd="0" presId="urn:microsoft.com/office/officeart/2005/8/layout/cycle6"/>
    <dgm:cxn modelId="{B29B3208-DEC6-4DBF-B623-CCD44A64745D}" type="presOf" srcId="{4FB5A85D-EFBC-4113-84B6-DAE06A3083EB}" destId="{1130FEDE-5559-46F1-81EA-E66FDEE5CEA0}" srcOrd="0" destOrd="0" presId="urn:microsoft.com/office/officeart/2005/8/layout/cycle6"/>
    <dgm:cxn modelId="{5E765D20-C0D9-49EA-B51A-458D3D2CFBD1}" srcId="{07176B80-7355-4299-92EB-8C1948A0CDBD}" destId="{3DCF1CB1-85AE-476A-B517-E0B0AB78C254}" srcOrd="3" destOrd="0" parTransId="{39E8CEE5-6DED-4AD7-AC6A-828923920289}" sibTransId="{4FB5A85D-EFBC-4113-84B6-DAE06A3083EB}"/>
    <dgm:cxn modelId="{98E0C4CD-373C-4A4F-A4C7-32DAB41DACEC}" type="presOf" srcId="{04C9DD89-9A0F-4382-8F40-8DACAB36C4E2}" destId="{9DA93C0C-55F0-4166-A8B6-1155605A807A}" srcOrd="0" destOrd="0" presId="urn:microsoft.com/office/officeart/2005/8/layout/cycle6"/>
    <dgm:cxn modelId="{90473792-458C-427F-ABFC-FB391AED3DC4}" type="presOf" srcId="{3DCF1CB1-85AE-476A-B517-E0B0AB78C254}" destId="{30E8994A-D48B-4E72-882F-4F1A1D426F14}" srcOrd="0" destOrd="0" presId="urn:microsoft.com/office/officeart/2005/8/layout/cycle6"/>
    <dgm:cxn modelId="{0666DE89-F6D0-406F-A4BE-EBE9FD0E681E}" type="presOf" srcId="{A04A7D8E-04E7-4AA5-BB9E-9B45158964F4}" destId="{26065ABA-537F-4E23-A2A3-475BA6B7FD3B}" srcOrd="0" destOrd="0" presId="urn:microsoft.com/office/officeart/2005/8/layout/cycle6"/>
    <dgm:cxn modelId="{58389476-1D0B-481F-BB33-07B8E2C9837F}" type="presOf" srcId="{9AF18FCB-D643-438C-BC6C-180EF3F39B82}" destId="{11F491EB-1118-45F1-88CA-8917424E9D5B}" srcOrd="0" destOrd="0" presId="urn:microsoft.com/office/officeart/2005/8/layout/cycle6"/>
    <dgm:cxn modelId="{0216898B-26B5-4E15-A196-F514A11EE2F0}" srcId="{07176B80-7355-4299-92EB-8C1948A0CDBD}" destId="{04C9DD89-9A0F-4382-8F40-8DACAB36C4E2}" srcOrd="1" destOrd="0" parTransId="{C267F36C-8D6A-46CD-82FB-2C81238C7824}" sibTransId="{379578E2-9CEC-4D3B-B373-CD74E723D0BE}"/>
    <dgm:cxn modelId="{4857BEB8-6678-405F-8A46-CF04D5CD392D}" type="presOf" srcId="{27D8673F-399D-4CDA-AAA7-5B5E0A1BBD37}" destId="{0D6860CC-7408-44D9-BB9A-B0325A07211F}" srcOrd="0" destOrd="0" presId="urn:microsoft.com/office/officeart/2005/8/layout/cycle6"/>
    <dgm:cxn modelId="{07AEBA9B-5DFE-47DB-97FB-1F2D1B9CECBF}" srcId="{07176B80-7355-4299-92EB-8C1948A0CDBD}" destId="{3452328B-2ACA-46FC-9829-F36D65427FCD}" srcOrd="2" destOrd="0" parTransId="{D25CA406-FA86-4F9D-9F06-D0A1CDA15D39}" sibTransId="{A04A7D8E-04E7-4AA5-BB9E-9B45158964F4}"/>
    <dgm:cxn modelId="{CD3A7E4E-E369-4144-AE63-C027DFE71FC3}" type="presParOf" srcId="{24B6F73E-99FB-4433-A682-EA02E41C20E5}" destId="{0D6860CC-7408-44D9-BB9A-B0325A07211F}" srcOrd="0" destOrd="0" presId="urn:microsoft.com/office/officeart/2005/8/layout/cycle6"/>
    <dgm:cxn modelId="{F8A76659-E5FA-4CD7-9286-C465A83B355F}" type="presParOf" srcId="{24B6F73E-99FB-4433-A682-EA02E41C20E5}" destId="{E293D141-EDCA-4FDF-9011-E135A2A4B63A}" srcOrd="1" destOrd="0" presId="urn:microsoft.com/office/officeart/2005/8/layout/cycle6"/>
    <dgm:cxn modelId="{5DEBD33A-9C0A-4FB6-B97F-D949488AACA5}" type="presParOf" srcId="{24B6F73E-99FB-4433-A682-EA02E41C20E5}" destId="{11F491EB-1118-45F1-88CA-8917424E9D5B}" srcOrd="2" destOrd="0" presId="urn:microsoft.com/office/officeart/2005/8/layout/cycle6"/>
    <dgm:cxn modelId="{15705673-B8B9-448D-AEC8-A321A574A217}" type="presParOf" srcId="{24B6F73E-99FB-4433-A682-EA02E41C20E5}" destId="{9DA93C0C-55F0-4166-A8B6-1155605A807A}" srcOrd="3" destOrd="0" presId="urn:microsoft.com/office/officeart/2005/8/layout/cycle6"/>
    <dgm:cxn modelId="{5E567036-488A-4702-B009-B7C68C3A4FFC}" type="presParOf" srcId="{24B6F73E-99FB-4433-A682-EA02E41C20E5}" destId="{2C675936-E752-48CC-AFAE-6D7259014262}" srcOrd="4" destOrd="0" presId="urn:microsoft.com/office/officeart/2005/8/layout/cycle6"/>
    <dgm:cxn modelId="{8FFD70C8-94BF-418F-9A21-1214F34A1608}" type="presParOf" srcId="{24B6F73E-99FB-4433-A682-EA02E41C20E5}" destId="{892B45BE-3363-4476-A759-0B536003B93C}" srcOrd="5" destOrd="0" presId="urn:microsoft.com/office/officeart/2005/8/layout/cycle6"/>
    <dgm:cxn modelId="{DDA340C8-6024-4773-BF3F-6A5C8A0FB3F6}" type="presParOf" srcId="{24B6F73E-99FB-4433-A682-EA02E41C20E5}" destId="{F0F4CA0D-F71D-4BF5-A4FF-1DDFFA66EC47}" srcOrd="6" destOrd="0" presId="urn:microsoft.com/office/officeart/2005/8/layout/cycle6"/>
    <dgm:cxn modelId="{C933540C-47BC-483C-A67C-2A74181A81B2}" type="presParOf" srcId="{24B6F73E-99FB-4433-A682-EA02E41C20E5}" destId="{45498233-BF26-4D62-A7A5-F791ECBE5D5F}" srcOrd="7" destOrd="0" presId="urn:microsoft.com/office/officeart/2005/8/layout/cycle6"/>
    <dgm:cxn modelId="{A095C798-9C99-4FF4-BCAF-D6037D2C5F90}" type="presParOf" srcId="{24B6F73E-99FB-4433-A682-EA02E41C20E5}" destId="{26065ABA-537F-4E23-A2A3-475BA6B7FD3B}" srcOrd="8" destOrd="0" presId="urn:microsoft.com/office/officeart/2005/8/layout/cycle6"/>
    <dgm:cxn modelId="{49768584-D6F7-4813-852E-1981E4918A68}" type="presParOf" srcId="{24B6F73E-99FB-4433-A682-EA02E41C20E5}" destId="{30E8994A-D48B-4E72-882F-4F1A1D426F14}" srcOrd="9" destOrd="0" presId="urn:microsoft.com/office/officeart/2005/8/layout/cycle6"/>
    <dgm:cxn modelId="{5E400742-0844-4B4B-94EF-95760A40DCF4}" type="presParOf" srcId="{24B6F73E-99FB-4433-A682-EA02E41C20E5}" destId="{71108B59-8419-453F-885B-490F742FE6B8}" srcOrd="10" destOrd="0" presId="urn:microsoft.com/office/officeart/2005/8/layout/cycle6"/>
    <dgm:cxn modelId="{6D0735A2-C4B0-4BF5-8CA6-6BC8586CA065}" type="presParOf" srcId="{24B6F73E-99FB-4433-A682-EA02E41C20E5}" destId="{1130FEDE-5559-46F1-81EA-E66FDEE5CEA0}" srcOrd="11"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7176B80-7355-4299-92EB-8C1948A0CDBD}" type="doc">
      <dgm:prSet loTypeId="urn:microsoft.com/office/officeart/2005/8/layout/venn1" loCatId="relationship" qsTypeId="urn:microsoft.com/office/officeart/2005/8/quickstyle/simple1" qsCatId="simple" csTypeId="urn:microsoft.com/office/officeart/2005/8/colors/colorful4" csCatId="colorful" phldr="1"/>
      <dgm:spPr/>
      <dgm:t>
        <a:bodyPr/>
        <a:lstStyle/>
        <a:p>
          <a:endParaRPr lang="es-MX"/>
        </a:p>
      </dgm:t>
    </dgm:pt>
    <dgm:pt modelId="{27D8673F-399D-4CDA-AAA7-5B5E0A1BBD37}">
      <dgm:prSet custT="1"/>
      <dgm:spPr/>
      <dgm:t>
        <a:bodyPr/>
        <a:lstStyle/>
        <a:p>
          <a:pPr rtl="0"/>
          <a:r>
            <a:rPr lang="es-MX" sz="2800" dirty="0" smtClean="0"/>
            <a:t>Titulares de los sujetos obligados</a:t>
          </a:r>
          <a:endParaRPr lang="es-MX" sz="2800" dirty="0"/>
        </a:p>
      </dgm:t>
    </dgm:pt>
    <dgm:pt modelId="{57ACA654-00B9-4DD9-81F4-3F40E8B97743}" type="parTrans" cxnId="{69C4249A-12ED-4809-A567-54CEF53D8C12}">
      <dgm:prSet/>
      <dgm:spPr/>
      <dgm:t>
        <a:bodyPr/>
        <a:lstStyle/>
        <a:p>
          <a:endParaRPr lang="es-MX" sz="2000"/>
        </a:p>
      </dgm:t>
    </dgm:pt>
    <dgm:pt modelId="{9AF18FCB-D643-438C-BC6C-180EF3F39B82}" type="sibTrans" cxnId="{69C4249A-12ED-4809-A567-54CEF53D8C12}">
      <dgm:prSet/>
      <dgm:spPr/>
      <dgm:t>
        <a:bodyPr/>
        <a:lstStyle/>
        <a:p>
          <a:endParaRPr lang="es-MX" sz="2000"/>
        </a:p>
      </dgm:t>
    </dgm:pt>
    <dgm:pt modelId="{04C9DD89-9A0F-4382-8F40-8DACAB36C4E2}">
      <dgm:prSet custT="1"/>
      <dgm:spPr/>
      <dgm:t>
        <a:bodyPr/>
        <a:lstStyle/>
        <a:p>
          <a:pPr rtl="0"/>
          <a:r>
            <a:rPr lang="es-MX" sz="2800" dirty="0" smtClean="0"/>
            <a:t>Titulares de las UAI</a:t>
          </a:r>
          <a:endParaRPr lang="es-MX" sz="2800" dirty="0"/>
        </a:p>
      </dgm:t>
    </dgm:pt>
    <dgm:pt modelId="{C267F36C-8D6A-46CD-82FB-2C81238C7824}" type="parTrans" cxnId="{0216898B-26B5-4E15-A196-F514A11EE2F0}">
      <dgm:prSet/>
      <dgm:spPr/>
      <dgm:t>
        <a:bodyPr/>
        <a:lstStyle/>
        <a:p>
          <a:endParaRPr lang="es-MX" sz="2000"/>
        </a:p>
      </dgm:t>
    </dgm:pt>
    <dgm:pt modelId="{379578E2-9CEC-4D3B-B373-CD74E723D0BE}" type="sibTrans" cxnId="{0216898B-26B5-4E15-A196-F514A11EE2F0}">
      <dgm:prSet/>
      <dgm:spPr/>
      <dgm:t>
        <a:bodyPr/>
        <a:lstStyle/>
        <a:p>
          <a:endParaRPr lang="es-MX" sz="2000"/>
        </a:p>
      </dgm:t>
    </dgm:pt>
    <dgm:pt modelId="{3452328B-2ACA-46FC-9829-F36D65427FCD}">
      <dgm:prSet custT="1"/>
      <dgm:spPr/>
      <dgm:t>
        <a:bodyPr/>
        <a:lstStyle/>
        <a:p>
          <a:pPr rtl="0"/>
          <a:r>
            <a:rPr lang="es-MX" sz="2800" dirty="0" smtClean="0"/>
            <a:t>Enlaces de transparencia de cada área sustantiva</a:t>
          </a:r>
          <a:endParaRPr lang="es-MX" sz="2800" dirty="0"/>
        </a:p>
      </dgm:t>
    </dgm:pt>
    <dgm:pt modelId="{D25CA406-FA86-4F9D-9F06-D0A1CDA15D39}" type="parTrans" cxnId="{07AEBA9B-5DFE-47DB-97FB-1F2D1B9CECBF}">
      <dgm:prSet/>
      <dgm:spPr/>
      <dgm:t>
        <a:bodyPr/>
        <a:lstStyle/>
        <a:p>
          <a:endParaRPr lang="es-MX" sz="2000"/>
        </a:p>
      </dgm:t>
    </dgm:pt>
    <dgm:pt modelId="{A04A7D8E-04E7-4AA5-BB9E-9B45158964F4}" type="sibTrans" cxnId="{07AEBA9B-5DFE-47DB-97FB-1F2D1B9CECBF}">
      <dgm:prSet/>
      <dgm:spPr/>
      <dgm:t>
        <a:bodyPr/>
        <a:lstStyle/>
        <a:p>
          <a:endParaRPr lang="es-MX" sz="2000"/>
        </a:p>
      </dgm:t>
    </dgm:pt>
    <dgm:pt modelId="{B814487A-517B-4DAA-9627-E417D85F3E88}" type="pres">
      <dgm:prSet presAssocID="{07176B80-7355-4299-92EB-8C1948A0CDBD}" presName="compositeShape" presStyleCnt="0">
        <dgm:presLayoutVars>
          <dgm:chMax val="7"/>
          <dgm:dir/>
          <dgm:resizeHandles val="exact"/>
        </dgm:presLayoutVars>
      </dgm:prSet>
      <dgm:spPr/>
      <dgm:t>
        <a:bodyPr/>
        <a:lstStyle/>
        <a:p>
          <a:endParaRPr lang="es-MX"/>
        </a:p>
      </dgm:t>
    </dgm:pt>
    <dgm:pt modelId="{FF01D445-9F22-47FF-978F-B8EAE450BB6F}" type="pres">
      <dgm:prSet presAssocID="{27D8673F-399D-4CDA-AAA7-5B5E0A1BBD37}" presName="circ1" presStyleLbl="vennNode1" presStyleIdx="0" presStyleCnt="3"/>
      <dgm:spPr/>
      <dgm:t>
        <a:bodyPr/>
        <a:lstStyle/>
        <a:p>
          <a:endParaRPr lang="es-MX"/>
        </a:p>
      </dgm:t>
    </dgm:pt>
    <dgm:pt modelId="{6DBC2447-43FC-4C52-8CDE-070A5D32987E}" type="pres">
      <dgm:prSet presAssocID="{27D8673F-399D-4CDA-AAA7-5B5E0A1BBD37}" presName="circ1Tx" presStyleLbl="revTx" presStyleIdx="0" presStyleCnt="0">
        <dgm:presLayoutVars>
          <dgm:chMax val="0"/>
          <dgm:chPref val="0"/>
          <dgm:bulletEnabled val="1"/>
        </dgm:presLayoutVars>
      </dgm:prSet>
      <dgm:spPr/>
      <dgm:t>
        <a:bodyPr/>
        <a:lstStyle/>
        <a:p>
          <a:endParaRPr lang="es-MX"/>
        </a:p>
      </dgm:t>
    </dgm:pt>
    <dgm:pt modelId="{470502E4-EA30-4F6D-AADF-94973AAD2801}" type="pres">
      <dgm:prSet presAssocID="{04C9DD89-9A0F-4382-8F40-8DACAB36C4E2}" presName="circ2" presStyleLbl="vennNode1" presStyleIdx="1" presStyleCnt="3"/>
      <dgm:spPr/>
      <dgm:t>
        <a:bodyPr/>
        <a:lstStyle/>
        <a:p>
          <a:endParaRPr lang="es-MX"/>
        </a:p>
      </dgm:t>
    </dgm:pt>
    <dgm:pt modelId="{00F44540-F451-4EB2-84A7-0446EEE1009A}" type="pres">
      <dgm:prSet presAssocID="{04C9DD89-9A0F-4382-8F40-8DACAB36C4E2}" presName="circ2Tx" presStyleLbl="revTx" presStyleIdx="0" presStyleCnt="0">
        <dgm:presLayoutVars>
          <dgm:chMax val="0"/>
          <dgm:chPref val="0"/>
          <dgm:bulletEnabled val="1"/>
        </dgm:presLayoutVars>
      </dgm:prSet>
      <dgm:spPr/>
      <dgm:t>
        <a:bodyPr/>
        <a:lstStyle/>
        <a:p>
          <a:endParaRPr lang="es-MX"/>
        </a:p>
      </dgm:t>
    </dgm:pt>
    <dgm:pt modelId="{3B006ADA-6E14-42E1-9F03-34296F15CD2B}" type="pres">
      <dgm:prSet presAssocID="{3452328B-2ACA-46FC-9829-F36D65427FCD}" presName="circ3" presStyleLbl="vennNode1" presStyleIdx="2" presStyleCnt="3"/>
      <dgm:spPr/>
      <dgm:t>
        <a:bodyPr/>
        <a:lstStyle/>
        <a:p>
          <a:endParaRPr lang="es-MX"/>
        </a:p>
      </dgm:t>
    </dgm:pt>
    <dgm:pt modelId="{D2ACC930-72B9-412D-A79E-111C3D0B9CED}" type="pres">
      <dgm:prSet presAssocID="{3452328B-2ACA-46FC-9829-F36D65427FCD}" presName="circ3Tx" presStyleLbl="revTx" presStyleIdx="0" presStyleCnt="0">
        <dgm:presLayoutVars>
          <dgm:chMax val="0"/>
          <dgm:chPref val="0"/>
          <dgm:bulletEnabled val="1"/>
        </dgm:presLayoutVars>
      </dgm:prSet>
      <dgm:spPr/>
      <dgm:t>
        <a:bodyPr/>
        <a:lstStyle/>
        <a:p>
          <a:endParaRPr lang="es-MX"/>
        </a:p>
      </dgm:t>
    </dgm:pt>
  </dgm:ptLst>
  <dgm:cxnLst>
    <dgm:cxn modelId="{07AEBA9B-5DFE-47DB-97FB-1F2D1B9CECBF}" srcId="{07176B80-7355-4299-92EB-8C1948A0CDBD}" destId="{3452328B-2ACA-46FC-9829-F36D65427FCD}" srcOrd="2" destOrd="0" parTransId="{D25CA406-FA86-4F9D-9F06-D0A1CDA15D39}" sibTransId="{A04A7D8E-04E7-4AA5-BB9E-9B45158964F4}"/>
    <dgm:cxn modelId="{420E2FDE-DF04-46EF-8AEA-6D262F9A5833}" type="presOf" srcId="{27D8673F-399D-4CDA-AAA7-5B5E0A1BBD37}" destId="{6DBC2447-43FC-4C52-8CDE-070A5D32987E}" srcOrd="1" destOrd="0" presId="urn:microsoft.com/office/officeart/2005/8/layout/venn1"/>
    <dgm:cxn modelId="{D6CB35C2-D63E-43DD-8774-A62822D85F8E}" type="presOf" srcId="{04C9DD89-9A0F-4382-8F40-8DACAB36C4E2}" destId="{470502E4-EA30-4F6D-AADF-94973AAD2801}" srcOrd="0" destOrd="0" presId="urn:microsoft.com/office/officeart/2005/8/layout/venn1"/>
    <dgm:cxn modelId="{A4A13615-2860-418C-A5C7-BB6A58DAC7A7}" type="presOf" srcId="{04C9DD89-9A0F-4382-8F40-8DACAB36C4E2}" destId="{00F44540-F451-4EB2-84A7-0446EEE1009A}" srcOrd="1" destOrd="0" presId="urn:microsoft.com/office/officeart/2005/8/layout/venn1"/>
    <dgm:cxn modelId="{69C4249A-12ED-4809-A567-54CEF53D8C12}" srcId="{07176B80-7355-4299-92EB-8C1948A0CDBD}" destId="{27D8673F-399D-4CDA-AAA7-5B5E0A1BBD37}" srcOrd="0" destOrd="0" parTransId="{57ACA654-00B9-4DD9-81F4-3F40E8B97743}" sibTransId="{9AF18FCB-D643-438C-BC6C-180EF3F39B82}"/>
    <dgm:cxn modelId="{DBCAB549-0F08-4CC9-8823-16A78037BE2D}" type="presOf" srcId="{3452328B-2ACA-46FC-9829-F36D65427FCD}" destId="{3B006ADA-6E14-42E1-9F03-34296F15CD2B}" srcOrd="0" destOrd="0" presId="urn:microsoft.com/office/officeart/2005/8/layout/venn1"/>
    <dgm:cxn modelId="{0216898B-26B5-4E15-A196-F514A11EE2F0}" srcId="{07176B80-7355-4299-92EB-8C1948A0CDBD}" destId="{04C9DD89-9A0F-4382-8F40-8DACAB36C4E2}" srcOrd="1" destOrd="0" parTransId="{C267F36C-8D6A-46CD-82FB-2C81238C7824}" sibTransId="{379578E2-9CEC-4D3B-B373-CD74E723D0BE}"/>
    <dgm:cxn modelId="{846028C1-FCC9-4E81-B820-3D1BF68C0B12}" type="presOf" srcId="{3452328B-2ACA-46FC-9829-F36D65427FCD}" destId="{D2ACC930-72B9-412D-A79E-111C3D0B9CED}" srcOrd="1" destOrd="0" presId="urn:microsoft.com/office/officeart/2005/8/layout/venn1"/>
    <dgm:cxn modelId="{F53F2DCD-C8D1-47C5-9EEC-73748366E338}" type="presOf" srcId="{07176B80-7355-4299-92EB-8C1948A0CDBD}" destId="{B814487A-517B-4DAA-9627-E417D85F3E88}" srcOrd="0" destOrd="0" presId="urn:microsoft.com/office/officeart/2005/8/layout/venn1"/>
    <dgm:cxn modelId="{6215DBDF-EC08-4C40-B7BD-838D1D1E59B3}" type="presOf" srcId="{27D8673F-399D-4CDA-AAA7-5B5E0A1BBD37}" destId="{FF01D445-9F22-47FF-978F-B8EAE450BB6F}" srcOrd="0" destOrd="0" presId="urn:microsoft.com/office/officeart/2005/8/layout/venn1"/>
    <dgm:cxn modelId="{F84EF534-F3E1-4A13-B263-297E7DC32607}" type="presParOf" srcId="{B814487A-517B-4DAA-9627-E417D85F3E88}" destId="{FF01D445-9F22-47FF-978F-B8EAE450BB6F}" srcOrd="0" destOrd="0" presId="urn:microsoft.com/office/officeart/2005/8/layout/venn1"/>
    <dgm:cxn modelId="{0D75CA24-160E-4F87-A7F7-9D64CBE36C9F}" type="presParOf" srcId="{B814487A-517B-4DAA-9627-E417D85F3E88}" destId="{6DBC2447-43FC-4C52-8CDE-070A5D32987E}" srcOrd="1" destOrd="0" presId="urn:microsoft.com/office/officeart/2005/8/layout/venn1"/>
    <dgm:cxn modelId="{5762F5F4-C892-4120-A4DF-0B957B617294}" type="presParOf" srcId="{B814487A-517B-4DAA-9627-E417D85F3E88}" destId="{470502E4-EA30-4F6D-AADF-94973AAD2801}" srcOrd="2" destOrd="0" presId="urn:microsoft.com/office/officeart/2005/8/layout/venn1"/>
    <dgm:cxn modelId="{BD27DED0-1D09-45FF-9E35-1FB20B31D04D}" type="presParOf" srcId="{B814487A-517B-4DAA-9627-E417D85F3E88}" destId="{00F44540-F451-4EB2-84A7-0446EEE1009A}" srcOrd="3" destOrd="0" presId="urn:microsoft.com/office/officeart/2005/8/layout/venn1"/>
    <dgm:cxn modelId="{CCC30BA8-5317-4307-BEA4-BAC9DFF629AC}" type="presParOf" srcId="{B814487A-517B-4DAA-9627-E417D85F3E88}" destId="{3B006ADA-6E14-42E1-9F03-34296F15CD2B}" srcOrd="4" destOrd="0" presId="urn:microsoft.com/office/officeart/2005/8/layout/venn1"/>
    <dgm:cxn modelId="{22A2AFA0-BB75-4448-B4BD-8A97B989DA58}" type="presParOf" srcId="{B814487A-517B-4DAA-9627-E417D85F3E88}" destId="{D2ACC930-72B9-412D-A79E-111C3D0B9CED}"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4031C5F-0CF8-4CEF-BA5D-345BBAAC2233}" type="doc">
      <dgm:prSet loTypeId="urn:microsoft.com/office/officeart/2005/8/layout/funnel1" loCatId="process" qsTypeId="urn:microsoft.com/office/officeart/2005/8/quickstyle/simple1" qsCatId="simple" csTypeId="urn:microsoft.com/office/officeart/2005/8/colors/colorful5" csCatId="colorful" phldr="1"/>
      <dgm:spPr/>
    </dgm:pt>
    <dgm:pt modelId="{756AAD7D-915D-47D6-AB9A-28568769DC4C}">
      <dgm:prSet phldrT="[Texto]"/>
      <dgm:spPr/>
      <dgm:t>
        <a:bodyPr/>
        <a:lstStyle/>
        <a:p>
          <a:r>
            <a:rPr lang="es-MX" dirty="0" smtClean="0"/>
            <a:t>Instrumentos </a:t>
          </a:r>
        </a:p>
        <a:p>
          <a:r>
            <a:rPr lang="es-MX" dirty="0" smtClean="0"/>
            <a:t>técnicos</a:t>
          </a:r>
          <a:endParaRPr lang="es-MX" dirty="0"/>
        </a:p>
      </dgm:t>
    </dgm:pt>
    <dgm:pt modelId="{7B7DACE5-A062-4BA0-9893-A323CD85310B}" type="parTrans" cxnId="{C0EC0297-9CD6-421D-AE57-3CDE5F7367BB}">
      <dgm:prSet/>
      <dgm:spPr/>
      <dgm:t>
        <a:bodyPr/>
        <a:lstStyle/>
        <a:p>
          <a:endParaRPr lang="es-MX"/>
        </a:p>
      </dgm:t>
    </dgm:pt>
    <dgm:pt modelId="{6FAA8F70-8DCF-49C8-BDB5-3858B4239F62}" type="sibTrans" cxnId="{C0EC0297-9CD6-421D-AE57-3CDE5F7367BB}">
      <dgm:prSet/>
      <dgm:spPr/>
      <dgm:t>
        <a:bodyPr/>
        <a:lstStyle/>
        <a:p>
          <a:endParaRPr lang="es-MX"/>
        </a:p>
      </dgm:t>
    </dgm:pt>
    <dgm:pt modelId="{F412D456-CFA2-4365-B0D9-A24E06B14613}">
      <dgm:prSet phldrT="[Texto]"/>
      <dgm:spPr/>
      <dgm:t>
        <a:bodyPr/>
        <a:lstStyle/>
        <a:p>
          <a:r>
            <a:rPr lang="es-MX" dirty="0" smtClean="0"/>
            <a:t>Instrumentos normativos</a:t>
          </a:r>
          <a:endParaRPr lang="es-MX" dirty="0"/>
        </a:p>
      </dgm:t>
    </dgm:pt>
    <dgm:pt modelId="{53B5AC6A-6C7D-4C34-B4DF-A179B7562757}" type="parTrans" cxnId="{2833A34B-1C88-4E39-8D38-8839DB6C6FC9}">
      <dgm:prSet/>
      <dgm:spPr/>
      <dgm:t>
        <a:bodyPr/>
        <a:lstStyle/>
        <a:p>
          <a:endParaRPr lang="es-MX"/>
        </a:p>
      </dgm:t>
    </dgm:pt>
    <dgm:pt modelId="{54079ABC-616F-4F66-9691-C95D82CBE504}" type="sibTrans" cxnId="{2833A34B-1C88-4E39-8D38-8839DB6C6FC9}">
      <dgm:prSet/>
      <dgm:spPr/>
      <dgm:t>
        <a:bodyPr/>
        <a:lstStyle/>
        <a:p>
          <a:endParaRPr lang="es-MX"/>
        </a:p>
      </dgm:t>
    </dgm:pt>
    <dgm:pt modelId="{6A952C22-472C-4675-A0DF-ACDC4107B541}">
      <dgm:prSet phldrT="[Texto]"/>
      <dgm:spPr/>
      <dgm:t>
        <a:bodyPr/>
        <a:lstStyle/>
        <a:p>
          <a:r>
            <a:rPr lang="es-MX" dirty="0" smtClean="0"/>
            <a:t>Titulares SO y de la UAI</a:t>
          </a:r>
          <a:endParaRPr lang="es-MX" dirty="0"/>
        </a:p>
      </dgm:t>
    </dgm:pt>
    <dgm:pt modelId="{03CB763C-7E9C-4933-A40D-C2C1D8F80D2E}" type="parTrans" cxnId="{988024F6-3454-46C4-8CC1-E7A445664651}">
      <dgm:prSet/>
      <dgm:spPr/>
      <dgm:t>
        <a:bodyPr/>
        <a:lstStyle/>
        <a:p>
          <a:endParaRPr lang="es-MX"/>
        </a:p>
      </dgm:t>
    </dgm:pt>
    <dgm:pt modelId="{90D34987-85B1-4B07-8DFB-7A8F288989B4}" type="sibTrans" cxnId="{988024F6-3454-46C4-8CC1-E7A445664651}">
      <dgm:prSet/>
      <dgm:spPr/>
      <dgm:t>
        <a:bodyPr/>
        <a:lstStyle/>
        <a:p>
          <a:endParaRPr lang="es-MX"/>
        </a:p>
      </dgm:t>
    </dgm:pt>
    <dgm:pt modelId="{FBD499EE-876F-4275-BC3C-12535B2024D3}" type="pres">
      <dgm:prSet presAssocID="{F4031C5F-0CF8-4CEF-BA5D-345BBAAC2233}" presName="Name0" presStyleCnt="0">
        <dgm:presLayoutVars>
          <dgm:chMax val="4"/>
          <dgm:resizeHandles val="exact"/>
        </dgm:presLayoutVars>
      </dgm:prSet>
      <dgm:spPr/>
    </dgm:pt>
    <dgm:pt modelId="{18050DCA-0181-4506-8FD7-6FB77D569046}" type="pres">
      <dgm:prSet presAssocID="{F4031C5F-0CF8-4CEF-BA5D-345BBAAC2233}" presName="ellipse" presStyleLbl="trBgShp" presStyleIdx="0" presStyleCnt="1"/>
      <dgm:spPr/>
    </dgm:pt>
    <dgm:pt modelId="{5A5C4880-AFD9-49F4-8E51-C6910AED043C}" type="pres">
      <dgm:prSet presAssocID="{F4031C5F-0CF8-4CEF-BA5D-345BBAAC2233}" presName="arrow1" presStyleLbl="fgShp" presStyleIdx="0" presStyleCnt="1"/>
      <dgm:spPr/>
    </dgm:pt>
    <dgm:pt modelId="{86059946-468C-435B-9B0B-799FD7E34CC5}" type="pres">
      <dgm:prSet presAssocID="{F4031C5F-0CF8-4CEF-BA5D-345BBAAC2233}" presName="rectangle" presStyleLbl="revTx" presStyleIdx="0" presStyleCnt="1">
        <dgm:presLayoutVars>
          <dgm:bulletEnabled val="1"/>
        </dgm:presLayoutVars>
      </dgm:prSet>
      <dgm:spPr/>
      <dgm:t>
        <a:bodyPr/>
        <a:lstStyle/>
        <a:p>
          <a:endParaRPr lang="es-MX"/>
        </a:p>
      </dgm:t>
    </dgm:pt>
    <dgm:pt modelId="{8742EC50-5B4C-467C-BA29-8103A5F6AD76}" type="pres">
      <dgm:prSet presAssocID="{F412D456-CFA2-4365-B0D9-A24E06B14613}" presName="item1" presStyleLbl="node1" presStyleIdx="0" presStyleCnt="2">
        <dgm:presLayoutVars>
          <dgm:bulletEnabled val="1"/>
        </dgm:presLayoutVars>
      </dgm:prSet>
      <dgm:spPr/>
      <dgm:t>
        <a:bodyPr/>
        <a:lstStyle/>
        <a:p>
          <a:endParaRPr lang="es-MX"/>
        </a:p>
      </dgm:t>
    </dgm:pt>
    <dgm:pt modelId="{915E89EF-CC8A-40CC-9897-391F79B40C59}" type="pres">
      <dgm:prSet presAssocID="{6A952C22-472C-4675-A0DF-ACDC4107B541}" presName="item2" presStyleLbl="node1" presStyleIdx="1" presStyleCnt="2">
        <dgm:presLayoutVars>
          <dgm:bulletEnabled val="1"/>
        </dgm:presLayoutVars>
      </dgm:prSet>
      <dgm:spPr/>
      <dgm:t>
        <a:bodyPr/>
        <a:lstStyle/>
        <a:p>
          <a:endParaRPr lang="es-MX"/>
        </a:p>
      </dgm:t>
    </dgm:pt>
    <dgm:pt modelId="{C43644D1-DD50-4DDD-88BE-78130163DC6A}" type="pres">
      <dgm:prSet presAssocID="{F4031C5F-0CF8-4CEF-BA5D-345BBAAC2233}" presName="funnel" presStyleLbl="trAlignAcc1" presStyleIdx="0" presStyleCnt="1"/>
      <dgm:spPr/>
    </dgm:pt>
  </dgm:ptLst>
  <dgm:cxnLst>
    <dgm:cxn modelId="{2833A34B-1C88-4E39-8D38-8839DB6C6FC9}" srcId="{F4031C5F-0CF8-4CEF-BA5D-345BBAAC2233}" destId="{F412D456-CFA2-4365-B0D9-A24E06B14613}" srcOrd="1" destOrd="0" parTransId="{53B5AC6A-6C7D-4C34-B4DF-A179B7562757}" sibTransId="{54079ABC-616F-4F66-9691-C95D82CBE504}"/>
    <dgm:cxn modelId="{0BB29C39-0FFB-4095-AB01-A3E3C3664246}" type="presOf" srcId="{F412D456-CFA2-4365-B0D9-A24E06B14613}" destId="{8742EC50-5B4C-467C-BA29-8103A5F6AD76}" srcOrd="0" destOrd="0" presId="urn:microsoft.com/office/officeart/2005/8/layout/funnel1"/>
    <dgm:cxn modelId="{5BE37A91-0DEE-40A2-8F34-C5DA0BBC5390}" type="presOf" srcId="{F4031C5F-0CF8-4CEF-BA5D-345BBAAC2233}" destId="{FBD499EE-876F-4275-BC3C-12535B2024D3}" srcOrd="0" destOrd="0" presId="urn:microsoft.com/office/officeart/2005/8/layout/funnel1"/>
    <dgm:cxn modelId="{988024F6-3454-46C4-8CC1-E7A445664651}" srcId="{F4031C5F-0CF8-4CEF-BA5D-345BBAAC2233}" destId="{6A952C22-472C-4675-A0DF-ACDC4107B541}" srcOrd="2" destOrd="0" parTransId="{03CB763C-7E9C-4933-A40D-C2C1D8F80D2E}" sibTransId="{90D34987-85B1-4B07-8DFB-7A8F288989B4}"/>
    <dgm:cxn modelId="{C0EC0297-9CD6-421D-AE57-3CDE5F7367BB}" srcId="{F4031C5F-0CF8-4CEF-BA5D-345BBAAC2233}" destId="{756AAD7D-915D-47D6-AB9A-28568769DC4C}" srcOrd="0" destOrd="0" parTransId="{7B7DACE5-A062-4BA0-9893-A323CD85310B}" sibTransId="{6FAA8F70-8DCF-49C8-BDB5-3858B4239F62}"/>
    <dgm:cxn modelId="{EE59F1F6-7E15-4145-8E92-F2CC91DD8DC0}" type="presOf" srcId="{756AAD7D-915D-47D6-AB9A-28568769DC4C}" destId="{915E89EF-CC8A-40CC-9897-391F79B40C59}" srcOrd="0" destOrd="0" presId="urn:microsoft.com/office/officeart/2005/8/layout/funnel1"/>
    <dgm:cxn modelId="{293BF7F1-3898-416F-900F-366B1B7B0601}" type="presOf" srcId="{6A952C22-472C-4675-A0DF-ACDC4107B541}" destId="{86059946-468C-435B-9B0B-799FD7E34CC5}" srcOrd="0" destOrd="0" presId="urn:microsoft.com/office/officeart/2005/8/layout/funnel1"/>
    <dgm:cxn modelId="{D1DC702C-FA10-40A7-9062-636BF22D11A7}" type="presParOf" srcId="{FBD499EE-876F-4275-BC3C-12535B2024D3}" destId="{18050DCA-0181-4506-8FD7-6FB77D569046}" srcOrd="0" destOrd="0" presId="urn:microsoft.com/office/officeart/2005/8/layout/funnel1"/>
    <dgm:cxn modelId="{0862484C-22F4-4AED-9692-0B3DF25906B3}" type="presParOf" srcId="{FBD499EE-876F-4275-BC3C-12535B2024D3}" destId="{5A5C4880-AFD9-49F4-8E51-C6910AED043C}" srcOrd="1" destOrd="0" presId="urn:microsoft.com/office/officeart/2005/8/layout/funnel1"/>
    <dgm:cxn modelId="{D937D7EA-046A-4961-8802-2738873371AC}" type="presParOf" srcId="{FBD499EE-876F-4275-BC3C-12535B2024D3}" destId="{86059946-468C-435B-9B0B-799FD7E34CC5}" srcOrd="2" destOrd="0" presId="urn:microsoft.com/office/officeart/2005/8/layout/funnel1"/>
    <dgm:cxn modelId="{BF5D4D91-1ADB-4866-A81A-4A56B8537E2D}" type="presParOf" srcId="{FBD499EE-876F-4275-BC3C-12535B2024D3}" destId="{8742EC50-5B4C-467C-BA29-8103A5F6AD76}" srcOrd="3" destOrd="0" presId="urn:microsoft.com/office/officeart/2005/8/layout/funnel1"/>
    <dgm:cxn modelId="{C7135593-CA9F-4D43-900F-4F2ED7B01E93}" type="presParOf" srcId="{FBD499EE-876F-4275-BC3C-12535B2024D3}" destId="{915E89EF-CC8A-40CC-9897-391F79B40C59}" srcOrd="4" destOrd="0" presId="urn:microsoft.com/office/officeart/2005/8/layout/funnel1"/>
    <dgm:cxn modelId="{65DFBF57-A915-49B0-9B81-A40B56834B98}" type="presParOf" srcId="{FBD499EE-876F-4275-BC3C-12535B2024D3}" destId="{C43644D1-DD50-4DDD-88BE-78130163DC6A}" srcOrd="5"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81E9099-35EF-433F-9C48-38968C5FC3EA}" type="doc">
      <dgm:prSet loTypeId="urn:microsoft.com/office/officeart/2005/8/layout/bProcess2" loCatId="process" qsTypeId="urn:microsoft.com/office/officeart/2005/8/quickstyle/simple3" qsCatId="simple" csTypeId="urn:microsoft.com/office/officeart/2005/8/colors/colorful2" csCatId="colorful" phldr="1"/>
      <dgm:spPr/>
      <dgm:t>
        <a:bodyPr/>
        <a:lstStyle/>
        <a:p>
          <a:endParaRPr lang="es-ES"/>
        </a:p>
      </dgm:t>
    </dgm:pt>
    <dgm:pt modelId="{DE8C8FEA-E270-47DD-B940-C8F146498AA0}">
      <dgm:prSet phldrT="[Texto]" custT="1"/>
      <dgm:spPr>
        <a:xfrm>
          <a:off x="140964" y="68329"/>
          <a:ext cx="2380150" cy="1859010"/>
        </a:xfrm>
        <a:gradFill rotWithShape="0">
          <a:gsLst>
            <a:gs pos="0">
              <a:srgbClr val="DA1F28">
                <a:hueOff val="0"/>
                <a:satOff val="0"/>
                <a:lumOff val="0"/>
                <a:alphaOff val="0"/>
                <a:tint val="62000"/>
                <a:satMod val="180000"/>
              </a:srgbClr>
            </a:gs>
            <a:gs pos="65000">
              <a:srgbClr val="DA1F28">
                <a:hueOff val="0"/>
                <a:satOff val="0"/>
                <a:lumOff val="0"/>
                <a:alphaOff val="0"/>
                <a:tint val="32000"/>
                <a:satMod val="250000"/>
              </a:srgbClr>
            </a:gs>
            <a:gs pos="100000">
              <a:srgbClr val="DA1F28">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gm:spPr>
      <dgm:t>
        <a:bodyPr/>
        <a:lstStyle/>
        <a:p>
          <a:r>
            <a:rPr lang="es-ES" sz="1600" dirty="0" smtClean="0">
              <a:solidFill>
                <a:sysClr val="windowText" lastClr="000000"/>
              </a:solidFill>
              <a:latin typeface="Arial" pitchFamily="34" charset="0"/>
              <a:ea typeface="+mn-ea"/>
              <a:cs typeface="Arial" pitchFamily="34" charset="0"/>
            </a:rPr>
            <a:t>Selección aleatoria de EO.</a:t>
          </a:r>
        </a:p>
        <a:p>
          <a:r>
            <a:rPr lang="es-ES" sz="1600" dirty="0" smtClean="0">
              <a:solidFill>
                <a:sysClr val="windowText" lastClr="000000"/>
              </a:solidFill>
              <a:latin typeface="Arial" pitchFamily="34" charset="0"/>
              <a:ea typeface="+mn-ea"/>
              <a:cs typeface="Arial" pitchFamily="34" charset="0"/>
            </a:rPr>
            <a:t>Revisión sección de transparencia</a:t>
          </a:r>
        </a:p>
      </dgm:t>
    </dgm:pt>
    <dgm:pt modelId="{8B1C5A23-0C26-437A-996C-B221093B07DB}" type="parTrans" cxnId="{DEF4F72C-4F32-45BC-A953-5F2AA6CF7CDA}">
      <dgm:prSet/>
      <dgm:spPr/>
      <dgm:t>
        <a:bodyPr/>
        <a:lstStyle/>
        <a:p>
          <a:endParaRPr lang="es-ES"/>
        </a:p>
      </dgm:t>
    </dgm:pt>
    <dgm:pt modelId="{DFFD5AD9-C6F9-4BFD-8219-1FCA1FCC7926}" type="sibTrans" cxnId="{DEF4F72C-4F32-45BC-A953-5F2AA6CF7CDA}">
      <dgm:prSet/>
      <dgm:spPr>
        <a:xfrm rot="11035371">
          <a:off x="1049588" y="2255765"/>
          <a:ext cx="376452" cy="203097"/>
        </a:xfrm>
        <a:gradFill rotWithShape="0">
          <a:gsLst>
            <a:gs pos="0">
              <a:srgbClr val="DA1F28">
                <a:hueOff val="0"/>
                <a:satOff val="0"/>
                <a:lumOff val="0"/>
                <a:alphaOff val="0"/>
                <a:tint val="62000"/>
                <a:satMod val="180000"/>
              </a:srgbClr>
            </a:gs>
            <a:gs pos="65000">
              <a:srgbClr val="DA1F28">
                <a:hueOff val="0"/>
                <a:satOff val="0"/>
                <a:lumOff val="0"/>
                <a:alphaOff val="0"/>
                <a:tint val="32000"/>
                <a:satMod val="250000"/>
              </a:srgbClr>
            </a:gs>
            <a:gs pos="100000">
              <a:srgbClr val="DA1F28">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dgm:spPr>
      <dgm:t>
        <a:bodyPr/>
        <a:lstStyle/>
        <a:p>
          <a:endParaRPr lang="es-ES"/>
        </a:p>
      </dgm:t>
    </dgm:pt>
    <dgm:pt modelId="{146A66AD-1B5F-4074-B64E-8CB647B153BE}">
      <dgm:prSet phldrT="[Texto]" custT="1"/>
      <dgm:spPr>
        <a:xfrm>
          <a:off x="353381" y="2774773"/>
          <a:ext cx="1593156" cy="1727434"/>
        </a:xfrm>
        <a:gradFill rotWithShape="0">
          <a:gsLst>
            <a:gs pos="0">
              <a:srgbClr val="DA1F28">
                <a:hueOff val="-4032637"/>
                <a:satOff val="1754"/>
                <a:lumOff val="510"/>
                <a:alphaOff val="0"/>
                <a:tint val="62000"/>
                <a:satMod val="180000"/>
              </a:srgbClr>
            </a:gs>
            <a:gs pos="65000">
              <a:srgbClr val="DA1F28">
                <a:hueOff val="-4032637"/>
                <a:satOff val="1754"/>
                <a:lumOff val="510"/>
                <a:alphaOff val="0"/>
                <a:tint val="32000"/>
                <a:satMod val="250000"/>
              </a:srgbClr>
            </a:gs>
            <a:gs pos="100000">
              <a:srgbClr val="DA1F28">
                <a:hueOff val="-4032637"/>
                <a:satOff val="1754"/>
                <a:lumOff val="51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gm:spPr>
      <dgm:t>
        <a:bodyPr/>
        <a:lstStyle/>
        <a:p>
          <a:r>
            <a:rPr lang="es-ES" sz="1600" dirty="0" smtClean="0">
              <a:solidFill>
                <a:sysClr val="windowText" lastClr="000000"/>
              </a:solidFill>
              <a:latin typeface="Arial" pitchFamily="34" charset="0"/>
              <a:ea typeface="+mn-ea"/>
              <a:cs typeface="Arial" pitchFamily="34" charset="0"/>
            </a:rPr>
            <a:t>Registro resultados</a:t>
          </a:r>
        </a:p>
        <a:p>
          <a:r>
            <a:rPr lang="es-ES" sz="1600" dirty="0" smtClean="0">
              <a:solidFill>
                <a:sysClr val="windowText" lastClr="000000"/>
              </a:solidFill>
              <a:latin typeface="Arial" pitchFamily="34" charset="0"/>
              <a:ea typeface="+mn-ea"/>
              <a:cs typeface="Arial" pitchFamily="34" charset="0"/>
            </a:rPr>
            <a:t>Tabla de verificación</a:t>
          </a:r>
          <a:endParaRPr lang="es-ES" sz="1600" dirty="0">
            <a:solidFill>
              <a:sysClr val="windowText" lastClr="000000"/>
            </a:solidFill>
            <a:latin typeface="Arial" pitchFamily="34" charset="0"/>
            <a:ea typeface="+mn-ea"/>
            <a:cs typeface="Arial" pitchFamily="34" charset="0"/>
          </a:endParaRPr>
        </a:p>
      </dgm:t>
    </dgm:pt>
    <dgm:pt modelId="{84EC8634-535E-4C57-955E-515A949A6686}" type="parTrans" cxnId="{2761B559-43B3-4F89-8589-6784ADD7F8C2}">
      <dgm:prSet/>
      <dgm:spPr/>
      <dgm:t>
        <a:bodyPr/>
        <a:lstStyle/>
        <a:p>
          <a:endParaRPr lang="es-ES"/>
        </a:p>
      </dgm:t>
    </dgm:pt>
    <dgm:pt modelId="{6BCB6F58-3175-46A5-A31E-47DACB4DEDFC}" type="sibTrans" cxnId="{2761B559-43B3-4F89-8589-6784ADD7F8C2}">
      <dgm:prSet/>
      <dgm:spPr>
        <a:xfrm rot="5575271">
          <a:off x="2269219" y="3612490"/>
          <a:ext cx="376452" cy="310647"/>
        </a:xfrm>
        <a:gradFill rotWithShape="0">
          <a:gsLst>
            <a:gs pos="0">
              <a:srgbClr val="DA1F28">
                <a:hueOff val="-5040797"/>
                <a:satOff val="2192"/>
                <a:lumOff val="637"/>
                <a:alphaOff val="0"/>
                <a:tint val="62000"/>
                <a:satMod val="180000"/>
              </a:srgbClr>
            </a:gs>
            <a:gs pos="65000">
              <a:srgbClr val="DA1F28">
                <a:hueOff val="-5040797"/>
                <a:satOff val="2192"/>
                <a:lumOff val="637"/>
                <a:alphaOff val="0"/>
                <a:tint val="32000"/>
                <a:satMod val="250000"/>
              </a:srgbClr>
            </a:gs>
            <a:gs pos="100000">
              <a:srgbClr val="DA1F28">
                <a:hueOff val="-5040797"/>
                <a:satOff val="2192"/>
                <a:lumOff val="637"/>
                <a:alphaOff val="0"/>
                <a:tint val="23000"/>
                <a:satMod val="300000"/>
              </a:srgbClr>
            </a:gs>
          </a:gsLst>
          <a:lin ang="16200000" scaled="0"/>
        </a:gradFill>
        <a:ln>
          <a:noFill/>
        </a:ln>
        <a:effectLst>
          <a:outerShdw blurRad="50800" dist="38100" dir="5400000" rotWithShape="0">
            <a:srgbClr val="000000">
              <a:alpha val="35000"/>
            </a:srgbClr>
          </a:outerShdw>
        </a:effectLst>
      </dgm:spPr>
      <dgm:t>
        <a:bodyPr/>
        <a:lstStyle/>
        <a:p>
          <a:endParaRPr lang="es-ES"/>
        </a:p>
      </dgm:t>
    </dgm:pt>
    <dgm:pt modelId="{4FD225B6-F321-40CD-A5D4-5416E5081A36}">
      <dgm:prSet phldrT="[Texto]" custT="1"/>
      <dgm:spPr>
        <a:xfrm>
          <a:off x="2953081" y="3100140"/>
          <a:ext cx="2051101" cy="1543683"/>
        </a:xfrm>
        <a:gradFill rotWithShape="0">
          <a:gsLst>
            <a:gs pos="0">
              <a:srgbClr val="DA1F28">
                <a:hueOff val="-8065275"/>
                <a:satOff val="3508"/>
                <a:lumOff val="1020"/>
                <a:alphaOff val="0"/>
                <a:tint val="62000"/>
                <a:satMod val="180000"/>
              </a:srgbClr>
            </a:gs>
            <a:gs pos="65000">
              <a:srgbClr val="DA1F28">
                <a:hueOff val="-8065275"/>
                <a:satOff val="3508"/>
                <a:lumOff val="1020"/>
                <a:alphaOff val="0"/>
                <a:tint val="32000"/>
                <a:satMod val="250000"/>
              </a:srgbClr>
            </a:gs>
            <a:gs pos="100000">
              <a:srgbClr val="DA1F28">
                <a:hueOff val="-8065275"/>
                <a:satOff val="3508"/>
                <a:lumOff val="102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gm:spPr>
      <dgm:t>
        <a:bodyPr/>
        <a:lstStyle/>
        <a:p>
          <a:r>
            <a:rPr lang="es-ES" sz="1600" dirty="0" smtClean="0">
              <a:solidFill>
                <a:sysClr val="windowText" lastClr="000000"/>
              </a:solidFill>
              <a:latin typeface="Arial" pitchFamily="34" charset="0"/>
              <a:ea typeface="+mn-ea"/>
              <a:cs typeface="Arial" pitchFamily="34" charset="0"/>
            </a:rPr>
            <a:t>Validación y procesamiento</a:t>
          </a:r>
          <a:endParaRPr lang="es-ES" sz="1600" dirty="0">
            <a:solidFill>
              <a:sysClr val="windowText" lastClr="000000"/>
            </a:solidFill>
            <a:latin typeface="Arial" pitchFamily="34" charset="0"/>
            <a:ea typeface="+mn-ea"/>
            <a:cs typeface="Arial" pitchFamily="34" charset="0"/>
          </a:endParaRPr>
        </a:p>
      </dgm:t>
    </dgm:pt>
    <dgm:pt modelId="{3E807E3F-FA86-425E-BCB4-E87A1543B1D3}" type="parTrans" cxnId="{E8A45D05-3C9E-4C4C-868C-DC6F56468AC5}">
      <dgm:prSet/>
      <dgm:spPr/>
      <dgm:t>
        <a:bodyPr/>
        <a:lstStyle/>
        <a:p>
          <a:endParaRPr lang="es-ES"/>
        </a:p>
      </dgm:t>
    </dgm:pt>
    <dgm:pt modelId="{E4402392-7110-4EE8-AEA2-0AF36CD8F17F}" type="sibTrans" cxnId="{E8A45D05-3C9E-4C4C-868C-DC6F56468AC5}">
      <dgm:prSet/>
      <dgm:spPr>
        <a:xfrm rot="21512783">
          <a:off x="3789368" y="2381126"/>
          <a:ext cx="376452" cy="203097"/>
        </a:xfrm>
        <a:gradFill rotWithShape="0">
          <a:gsLst>
            <a:gs pos="0">
              <a:srgbClr val="DA1F28">
                <a:hueOff val="-10081594"/>
                <a:satOff val="4384"/>
                <a:lumOff val="1275"/>
                <a:alphaOff val="0"/>
                <a:tint val="62000"/>
                <a:satMod val="180000"/>
              </a:srgbClr>
            </a:gs>
            <a:gs pos="65000">
              <a:srgbClr val="DA1F28">
                <a:hueOff val="-10081594"/>
                <a:satOff val="4384"/>
                <a:lumOff val="1275"/>
                <a:alphaOff val="0"/>
                <a:tint val="32000"/>
                <a:satMod val="250000"/>
              </a:srgbClr>
            </a:gs>
            <a:gs pos="100000">
              <a:srgbClr val="DA1F28">
                <a:hueOff val="-10081594"/>
                <a:satOff val="4384"/>
                <a:lumOff val="1275"/>
                <a:alphaOff val="0"/>
                <a:tint val="23000"/>
                <a:satMod val="300000"/>
              </a:srgbClr>
            </a:gs>
          </a:gsLst>
          <a:lin ang="16200000" scaled="0"/>
        </a:gradFill>
        <a:ln>
          <a:noFill/>
        </a:ln>
        <a:effectLst>
          <a:outerShdw blurRad="50800" dist="38100" dir="5400000" rotWithShape="0">
            <a:srgbClr val="000000">
              <a:alpha val="35000"/>
            </a:srgbClr>
          </a:outerShdw>
        </a:effectLst>
      </dgm:spPr>
      <dgm:t>
        <a:bodyPr/>
        <a:lstStyle/>
        <a:p>
          <a:endParaRPr lang="es-ES"/>
        </a:p>
      </dgm:t>
    </dgm:pt>
    <dgm:pt modelId="{464885CC-49DE-4216-B1A0-AE354733ECA1}">
      <dgm:prSet phldrT="[Texto]" custT="1"/>
      <dgm:spPr>
        <a:xfrm>
          <a:off x="2916880" y="353668"/>
          <a:ext cx="2119384" cy="1523036"/>
        </a:xfrm>
        <a:gradFill rotWithShape="0">
          <a:gsLst>
            <a:gs pos="0">
              <a:srgbClr val="DA1F28">
                <a:hueOff val="-12097913"/>
                <a:satOff val="5261"/>
                <a:lumOff val="1530"/>
                <a:alphaOff val="0"/>
                <a:tint val="62000"/>
                <a:satMod val="180000"/>
              </a:srgbClr>
            </a:gs>
            <a:gs pos="65000">
              <a:srgbClr val="DA1F28">
                <a:hueOff val="-12097913"/>
                <a:satOff val="5261"/>
                <a:lumOff val="1530"/>
                <a:alphaOff val="0"/>
                <a:tint val="32000"/>
                <a:satMod val="250000"/>
              </a:srgbClr>
            </a:gs>
            <a:gs pos="100000">
              <a:srgbClr val="DA1F28">
                <a:hueOff val="-12097913"/>
                <a:satOff val="5261"/>
                <a:lumOff val="153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gm:spPr>
      <dgm:t>
        <a:bodyPr/>
        <a:lstStyle/>
        <a:p>
          <a:r>
            <a:rPr lang="es-ES" sz="1600" dirty="0" smtClean="0">
              <a:solidFill>
                <a:sysClr val="windowText" lastClr="000000"/>
              </a:solidFill>
              <a:latin typeface="Arial" pitchFamily="34" charset="0"/>
              <a:ea typeface="+mn-ea"/>
              <a:cs typeface="Arial" pitchFamily="34" charset="0"/>
            </a:rPr>
            <a:t>Cálculo de Índices/ resultados</a:t>
          </a:r>
          <a:endParaRPr lang="es-ES" sz="1600" dirty="0">
            <a:solidFill>
              <a:sysClr val="windowText" lastClr="000000"/>
            </a:solidFill>
            <a:latin typeface="Arial" pitchFamily="34" charset="0"/>
            <a:ea typeface="+mn-ea"/>
            <a:cs typeface="Arial" pitchFamily="34" charset="0"/>
          </a:endParaRPr>
        </a:p>
      </dgm:t>
    </dgm:pt>
    <dgm:pt modelId="{AAA7D1E1-BCC6-4D79-ADD5-B0265B72DBDD}" type="parTrans" cxnId="{76FA504D-53F8-441B-BA6C-0F60A5C33D4A}">
      <dgm:prSet/>
      <dgm:spPr/>
      <dgm:t>
        <a:bodyPr/>
        <a:lstStyle/>
        <a:p>
          <a:endParaRPr lang="es-ES"/>
        </a:p>
      </dgm:t>
    </dgm:pt>
    <dgm:pt modelId="{037A2A58-896E-471C-8875-122498766F77}" type="sibTrans" cxnId="{76FA504D-53F8-441B-BA6C-0F60A5C33D4A}">
      <dgm:prSet/>
      <dgm:spPr>
        <a:xfrm rot="5337076">
          <a:off x="5078693" y="990633"/>
          <a:ext cx="376452" cy="203097"/>
        </a:xfrm>
        <a:gradFill rotWithShape="0">
          <a:gsLst>
            <a:gs pos="0">
              <a:srgbClr val="DA1F28">
                <a:hueOff val="-15122391"/>
                <a:satOff val="6577"/>
                <a:lumOff val="1912"/>
                <a:alphaOff val="0"/>
                <a:tint val="62000"/>
                <a:satMod val="180000"/>
              </a:srgbClr>
            </a:gs>
            <a:gs pos="65000">
              <a:srgbClr val="DA1F28">
                <a:hueOff val="-15122391"/>
                <a:satOff val="6577"/>
                <a:lumOff val="1912"/>
                <a:alphaOff val="0"/>
                <a:tint val="32000"/>
                <a:satMod val="250000"/>
              </a:srgbClr>
            </a:gs>
            <a:gs pos="100000">
              <a:srgbClr val="DA1F28">
                <a:hueOff val="-15122391"/>
                <a:satOff val="6577"/>
                <a:lumOff val="1912"/>
                <a:alphaOff val="0"/>
                <a:tint val="23000"/>
                <a:satMod val="300000"/>
              </a:srgbClr>
            </a:gs>
          </a:gsLst>
          <a:lin ang="16200000" scaled="0"/>
        </a:gradFill>
        <a:ln>
          <a:noFill/>
        </a:ln>
        <a:effectLst>
          <a:outerShdw blurRad="50800" dist="38100" dir="5400000" rotWithShape="0">
            <a:srgbClr val="000000">
              <a:alpha val="35000"/>
            </a:srgbClr>
          </a:outerShdw>
        </a:effectLst>
      </dgm:spPr>
      <dgm:t>
        <a:bodyPr/>
        <a:lstStyle/>
        <a:p>
          <a:endParaRPr lang="es-ES"/>
        </a:p>
      </dgm:t>
    </dgm:pt>
    <dgm:pt modelId="{A9DE5180-D2DB-4796-9C94-5C78869C86BA}">
      <dgm:prSet phldrT="[Texto]" custT="1"/>
      <dgm:spPr>
        <a:xfrm>
          <a:off x="5418535" y="191533"/>
          <a:ext cx="2674058" cy="1745563"/>
        </a:xfrm>
        <a:gradFill rotWithShape="0">
          <a:gsLst>
            <a:gs pos="0">
              <a:srgbClr val="DA1F28">
                <a:hueOff val="-16130550"/>
                <a:satOff val="7015"/>
                <a:lumOff val="2040"/>
                <a:alphaOff val="0"/>
                <a:tint val="62000"/>
                <a:satMod val="180000"/>
              </a:srgbClr>
            </a:gs>
            <a:gs pos="65000">
              <a:srgbClr val="DA1F28">
                <a:hueOff val="-16130550"/>
                <a:satOff val="7015"/>
                <a:lumOff val="2040"/>
                <a:alphaOff val="0"/>
                <a:tint val="32000"/>
                <a:satMod val="250000"/>
              </a:srgbClr>
            </a:gs>
            <a:gs pos="100000">
              <a:srgbClr val="DA1F28">
                <a:hueOff val="-16130550"/>
                <a:satOff val="7015"/>
                <a:lumOff val="204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gm:spPr>
      <dgm:t>
        <a:bodyPr/>
        <a:lstStyle/>
        <a:p>
          <a:r>
            <a:rPr lang="es-ES" sz="1600" dirty="0" smtClean="0">
              <a:solidFill>
                <a:sysClr val="windowText" lastClr="000000"/>
              </a:solidFill>
              <a:latin typeface="Arial" pitchFamily="34" charset="0"/>
              <a:ea typeface="+mn-ea"/>
              <a:cs typeface="Arial" pitchFamily="34" charset="0"/>
            </a:rPr>
            <a:t>Emisión de observaciones e</a:t>
          </a:r>
        </a:p>
        <a:p>
          <a:r>
            <a:rPr lang="es-ES" sz="1600" dirty="0" smtClean="0">
              <a:solidFill>
                <a:sysClr val="windowText" lastClr="000000"/>
              </a:solidFill>
              <a:latin typeface="Arial" pitchFamily="34" charset="0"/>
              <a:ea typeface="+mn-ea"/>
              <a:cs typeface="Arial" pitchFamily="34" charset="0"/>
            </a:rPr>
            <a:t>Inconsistencias</a:t>
          </a:r>
          <a:endParaRPr lang="es-ES" sz="1600" dirty="0">
            <a:solidFill>
              <a:sysClr val="windowText" lastClr="000000"/>
            </a:solidFill>
            <a:latin typeface="Arial" pitchFamily="34" charset="0"/>
            <a:ea typeface="+mn-ea"/>
            <a:cs typeface="Arial" pitchFamily="34" charset="0"/>
          </a:endParaRPr>
        </a:p>
      </dgm:t>
    </dgm:pt>
    <dgm:pt modelId="{C567B20E-AFB4-4A44-BFD7-E25A8D04C8A2}" type="parTrans" cxnId="{BE3BA045-362E-4473-A60E-9A1DD4B1EE67}">
      <dgm:prSet/>
      <dgm:spPr/>
      <dgm:t>
        <a:bodyPr/>
        <a:lstStyle/>
        <a:p>
          <a:endParaRPr lang="es-ES"/>
        </a:p>
      </dgm:t>
    </dgm:pt>
    <dgm:pt modelId="{84C662F4-1563-476F-9788-F83585DC7A85}" type="sibTrans" cxnId="{BE3BA045-362E-4473-A60E-9A1DD4B1EE67}">
      <dgm:prSet/>
      <dgm:spPr>
        <a:xfrm rot="10712626">
          <a:off x="6602776" y="2130218"/>
          <a:ext cx="376452" cy="203097"/>
        </a:xfrm>
        <a:gradFill rotWithShape="0">
          <a:gsLst>
            <a:gs pos="0">
              <a:srgbClr val="DA1F28">
                <a:hueOff val="-20163188"/>
                <a:satOff val="8769"/>
                <a:lumOff val="2550"/>
                <a:alphaOff val="0"/>
                <a:tint val="62000"/>
                <a:satMod val="180000"/>
              </a:srgbClr>
            </a:gs>
            <a:gs pos="65000">
              <a:srgbClr val="DA1F28">
                <a:hueOff val="-20163188"/>
                <a:satOff val="8769"/>
                <a:lumOff val="2550"/>
                <a:alphaOff val="0"/>
                <a:tint val="32000"/>
                <a:satMod val="250000"/>
              </a:srgbClr>
            </a:gs>
            <a:gs pos="100000">
              <a:srgbClr val="DA1F28">
                <a:hueOff val="-20163188"/>
                <a:satOff val="8769"/>
                <a:lumOff val="2550"/>
                <a:alphaOff val="0"/>
                <a:tint val="23000"/>
                <a:satMod val="300000"/>
              </a:srgbClr>
            </a:gs>
          </a:gsLst>
          <a:lin ang="16200000" scaled="0"/>
        </a:gradFill>
        <a:ln>
          <a:noFill/>
        </a:ln>
        <a:effectLst>
          <a:outerShdw blurRad="50800" dist="38100" dir="5400000" rotWithShape="0">
            <a:srgbClr val="000000">
              <a:alpha val="35000"/>
            </a:srgbClr>
          </a:outerShdw>
        </a:effectLst>
      </dgm:spPr>
      <dgm:t>
        <a:bodyPr/>
        <a:lstStyle/>
        <a:p>
          <a:endParaRPr lang="es-ES"/>
        </a:p>
      </dgm:t>
    </dgm:pt>
    <dgm:pt modelId="{BF176E80-DD5F-46E5-9388-9489D8E18FBB}">
      <dgm:prSet phldrT="[Texto]" custT="1"/>
      <dgm:spPr>
        <a:xfrm>
          <a:off x="5807818" y="2973500"/>
          <a:ext cx="2088937" cy="1962061"/>
        </a:xfrm>
        <a:solidFill>
          <a:schemeClr val="accent1">
            <a:lumMod val="75000"/>
          </a:schemeClr>
        </a:soli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gm:spPr>
      <dgm:t>
        <a:bodyPr/>
        <a:lstStyle/>
        <a:p>
          <a:r>
            <a:rPr lang="es-ES" sz="1600" dirty="0" smtClean="0">
              <a:solidFill>
                <a:schemeClr val="bg1"/>
              </a:solidFill>
              <a:latin typeface="Arial" pitchFamily="34" charset="0"/>
              <a:ea typeface="+mn-ea"/>
              <a:cs typeface="Arial" pitchFamily="34" charset="0"/>
            </a:rPr>
            <a:t>Notificación Titular EO (impresa)</a:t>
          </a:r>
        </a:p>
        <a:p>
          <a:r>
            <a:rPr lang="es-ES" sz="1600" dirty="0" smtClean="0">
              <a:solidFill>
                <a:schemeClr val="bg1"/>
              </a:solidFill>
              <a:latin typeface="Arial" pitchFamily="34" charset="0"/>
              <a:ea typeface="+mn-ea"/>
              <a:cs typeface="Arial" pitchFamily="34" charset="0"/>
            </a:rPr>
            <a:t>ROIP (electrónica</a:t>
          </a:r>
          <a:endParaRPr lang="es-ES" sz="1600" dirty="0">
            <a:solidFill>
              <a:schemeClr val="bg1"/>
            </a:solidFill>
            <a:latin typeface="Arial" pitchFamily="34" charset="0"/>
            <a:ea typeface="+mn-ea"/>
            <a:cs typeface="Arial" pitchFamily="34" charset="0"/>
          </a:endParaRPr>
        </a:p>
      </dgm:t>
    </dgm:pt>
    <dgm:pt modelId="{0E453541-66FB-4B8D-9E93-D5CE9908DA5A}" type="parTrans" cxnId="{1C965733-7114-4328-B31D-8DC2BAF3BBDF}">
      <dgm:prSet/>
      <dgm:spPr/>
      <dgm:t>
        <a:bodyPr/>
        <a:lstStyle/>
        <a:p>
          <a:endParaRPr lang="es-ES"/>
        </a:p>
      </dgm:t>
    </dgm:pt>
    <dgm:pt modelId="{37358698-7695-49EC-9B57-1D0261D3C160}" type="sibTrans" cxnId="{1C965733-7114-4328-B31D-8DC2BAF3BBDF}">
      <dgm:prSet/>
      <dgm:spPr/>
      <dgm:t>
        <a:bodyPr/>
        <a:lstStyle/>
        <a:p>
          <a:endParaRPr lang="es-ES"/>
        </a:p>
      </dgm:t>
    </dgm:pt>
    <dgm:pt modelId="{FA14B7C6-CF6D-4CB7-BA09-69905E27896B}" type="pres">
      <dgm:prSet presAssocID="{181E9099-35EF-433F-9C48-38968C5FC3EA}" presName="diagram" presStyleCnt="0">
        <dgm:presLayoutVars>
          <dgm:dir/>
          <dgm:resizeHandles/>
        </dgm:presLayoutVars>
      </dgm:prSet>
      <dgm:spPr/>
      <dgm:t>
        <a:bodyPr/>
        <a:lstStyle/>
        <a:p>
          <a:endParaRPr lang="es-ES"/>
        </a:p>
      </dgm:t>
    </dgm:pt>
    <dgm:pt modelId="{5E5F5DBF-23D8-4524-891F-2C14D62A24B7}" type="pres">
      <dgm:prSet presAssocID="{DE8C8FEA-E270-47DD-B940-C8F146498AA0}" presName="firstNode" presStyleLbl="node1" presStyleIdx="0" presStyleCnt="6" custScaleX="161853" custScaleY="154289" custLinFactNeighborX="13061" custLinFactNeighborY="-34035">
        <dgm:presLayoutVars>
          <dgm:bulletEnabled val="1"/>
        </dgm:presLayoutVars>
      </dgm:prSet>
      <dgm:spPr>
        <a:prstGeom prst="ellipse">
          <a:avLst/>
        </a:prstGeom>
      </dgm:spPr>
      <dgm:t>
        <a:bodyPr/>
        <a:lstStyle/>
        <a:p>
          <a:endParaRPr lang="es-ES"/>
        </a:p>
      </dgm:t>
    </dgm:pt>
    <dgm:pt modelId="{AB4B13BA-7811-47AB-9845-AE2949916AA8}" type="pres">
      <dgm:prSet presAssocID="{DFFD5AD9-C6F9-4BFD-8219-1FCA1FCC7926}" presName="sibTrans" presStyleLbl="sibTrans2D1" presStyleIdx="0" presStyleCnt="5"/>
      <dgm:spPr>
        <a:prstGeom prst="triangle">
          <a:avLst/>
        </a:prstGeom>
      </dgm:spPr>
      <dgm:t>
        <a:bodyPr/>
        <a:lstStyle/>
        <a:p>
          <a:endParaRPr lang="es-ES"/>
        </a:p>
      </dgm:t>
    </dgm:pt>
    <dgm:pt modelId="{FD0945DE-D6AE-40E0-8832-026F0EE2E9AB}" type="pres">
      <dgm:prSet presAssocID="{146A66AD-1B5F-4074-B64E-8CB647B153BE}" presName="middleNode" presStyleCnt="0"/>
      <dgm:spPr/>
      <dgm:t>
        <a:bodyPr/>
        <a:lstStyle/>
        <a:p>
          <a:endParaRPr lang="es-MX"/>
        </a:p>
      </dgm:t>
    </dgm:pt>
    <dgm:pt modelId="{E5C86408-8117-4274-88D1-A66003B2089F}" type="pres">
      <dgm:prSet presAssocID="{146A66AD-1B5F-4074-B64E-8CB647B153BE}" presName="padding" presStyleLbl="node1" presStyleIdx="0" presStyleCnt="6"/>
      <dgm:spPr/>
      <dgm:t>
        <a:bodyPr/>
        <a:lstStyle/>
        <a:p>
          <a:endParaRPr lang="es-MX"/>
        </a:p>
      </dgm:t>
    </dgm:pt>
    <dgm:pt modelId="{75363C86-495E-428E-B95D-D95C3AC6F87F}" type="pres">
      <dgm:prSet presAssocID="{146A66AD-1B5F-4074-B64E-8CB647B153BE}" presName="shape" presStyleLbl="node1" presStyleIdx="1" presStyleCnt="6" custScaleX="198412" custScaleY="193672" custLinFactNeighborX="-5659" custLinFactNeighborY="14623">
        <dgm:presLayoutVars>
          <dgm:bulletEnabled val="1"/>
        </dgm:presLayoutVars>
      </dgm:prSet>
      <dgm:spPr>
        <a:prstGeom prst="ellipse">
          <a:avLst/>
        </a:prstGeom>
      </dgm:spPr>
      <dgm:t>
        <a:bodyPr/>
        <a:lstStyle/>
        <a:p>
          <a:endParaRPr lang="es-ES"/>
        </a:p>
      </dgm:t>
    </dgm:pt>
    <dgm:pt modelId="{8FA66227-8F1F-41F3-AF00-091310311347}" type="pres">
      <dgm:prSet presAssocID="{6BCB6F58-3175-46A5-A31E-47DACB4DEDFC}" presName="sibTrans" presStyleLbl="sibTrans2D1" presStyleIdx="1" presStyleCnt="5" custAng="21492145" custScaleX="152955" custLinFactNeighborY="5684"/>
      <dgm:spPr>
        <a:prstGeom prst="triangle">
          <a:avLst/>
        </a:prstGeom>
      </dgm:spPr>
      <dgm:t>
        <a:bodyPr/>
        <a:lstStyle/>
        <a:p>
          <a:endParaRPr lang="es-ES"/>
        </a:p>
      </dgm:t>
    </dgm:pt>
    <dgm:pt modelId="{149E2075-8E90-49F8-962A-59D3C2CB7C65}" type="pres">
      <dgm:prSet presAssocID="{4FD225B6-F321-40CD-A5D4-5416E5081A36}" presName="middleNode" presStyleCnt="0"/>
      <dgm:spPr/>
      <dgm:t>
        <a:bodyPr/>
        <a:lstStyle/>
        <a:p>
          <a:endParaRPr lang="es-MX"/>
        </a:p>
      </dgm:t>
    </dgm:pt>
    <dgm:pt modelId="{9790B79D-E6C9-4E71-A60A-3A00559BC74F}" type="pres">
      <dgm:prSet presAssocID="{4FD225B6-F321-40CD-A5D4-5416E5081A36}" presName="padding" presStyleLbl="node1" presStyleIdx="1" presStyleCnt="6"/>
      <dgm:spPr/>
      <dgm:t>
        <a:bodyPr/>
        <a:lstStyle/>
        <a:p>
          <a:endParaRPr lang="es-MX"/>
        </a:p>
      </dgm:t>
    </dgm:pt>
    <dgm:pt modelId="{A80CD914-3125-4EE2-BB5B-59004FFADAA4}" type="pres">
      <dgm:prSet presAssocID="{4FD225B6-F321-40CD-A5D4-5416E5081A36}" presName="shape" presStyleLbl="node1" presStyleIdx="2" presStyleCnt="6" custScaleX="251401" custScaleY="231337" custLinFactNeighborX="72" custLinFactNeighborY="34363">
        <dgm:presLayoutVars>
          <dgm:bulletEnabled val="1"/>
        </dgm:presLayoutVars>
      </dgm:prSet>
      <dgm:spPr>
        <a:prstGeom prst="ellipse">
          <a:avLst/>
        </a:prstGeom>
      </dgm:spPr>
      <dgm:t>
        <a:bodyPr/>
        <a:lstStyle/>
        <a:p>
          <a:endParaRPr lang="es-ES"/>
        </a:p>
      </dgm:t>
    </dgm:pt>
    <dgm:pt modelId="{225FC0DB-71D6-4A7B-9450-36047D68CDFE}" type="pres">
      <dgm:prSet presAssocID="{E4402392-7110-4EE8-AEA2-0AF36CD8F17F}" presName="sibTrans" presStyleLbl="sibTrans2D1" presStyleIdx="2" presStyleCnt="5" custAng="21515351"/>
      <dgm:spPr>
        <a:prstGeom prst="triangle">
          <a:avLst/>
        </a:prstGeom>
      </dgm:spPr>
      <dgm:t>
        <a:bodyPr/>
        <a:lstStyle/>
        <a:p>
          <a:endParaRPr lang="es-ES"/>
        </a:p>
      </dgm:t>
    </dgm:pt>
    <dgm:pt modelId="{FBC50496-7B6C-437A-BCF3-61133E32926F}" type="pres">
      <dgm:prSet presAssocID="{464885CC-49DE-4216-B1A0-AE354733ECA1}" presName="middleNode" presStyleCnt="0"/>
      <dgm:spPr/>
      <dgm:t>
        <a:bodyPr/>
        <a:lstStyle/>
        <a:p>
          <a:endParaRPr lang="es-MX"/>
        </a:p>
      </dgm:t>
    </dgm:pt>
    <dgm:pt modelId="{3B37D454-8A9D-4BDC-A45C-973020972C9B}" type="pres">
      <dgm:prSet presAssocID="{464885CC-49DE-4216-B1A0-AE354733ECA1}" presName="padding" presStyleLbl="node1" presStyleIdx="2" presStyleCnt="6"/>
      <dgm:spPr/>
      <dgm:t>
        <a:bodyPr/>
        <a:lstStyle/>
        <a:p>
          <a:endParaRPr lang="es-MX"/>
        </a:p>
      </dgm:t>
    </dgm:pt>
    <dgm:pt modelId="{2FE860ED-BDF9-46EE-8DE5-C8190090C366}" type="pres">
      <dgm:prSet presAssocID="{464885CC-49DE-4216-B1A0-AE354733ECA1}" presName="shape" presStyleLbl="node1" presStyleIdx="3" presStyleCnt="6" custScaleX="236076" custScaleY="249056" custLinFactNeighborX="-215" custLinFactNeighborY="-83698">
        <dgm:presLayoutVars>
          <dgm:bulletEnabled val="1"/>
        </dgm:presLayoutVars>
      </dgm:prSet>
      <dgm:spPr>
        <a:prstGeom prst="ellipse">
          <a:avLst/>
        </a:prstGeom>
      </dgm:spPr>
      <dgm:t>
        <a:bodyPr/>
        <a:lstStyle/>
        <a:p>
          <a:endParaRPr lang="es-ES"/>
        </a:p>
      </dgm:t>
    </dgm:pt>
    <dgm:pt modelId="{B6684054-5995-4E44-8DA8-20652234A644}" type="pres">
      <dgm:prSet presAssocID="{037A2A58-896E-471C-8875-122498766F77}" presName="sibTrans" presStyleLbl="sibTrans2D1" presStyleIdx="3" presStyleCnt="5" custLinFactNeighborX="16584"/>
      <dgm:spPr>
        <a:prstGeom prst="triangle">
          <a:avLst/>
        </a:prstGeom>
      </dgm:spPr>
      <dgm:t>
        <a:bodyPr/>
        <a:lstStyle/>
        <a:p>
          <a:endParaRPr lang="es-ES"/>
        </a:p>
      </dgm:t>
    </dgm:pt>
    <dgm:pt modelId="{61EEF15C-40FF-4FC0-B2D2-FF64D3E68D5B}" type="pres">
      <dgm:prSet presAssocID="{A9DE5180-D2DB-4796-9C94-5C78869C86BA}" presName="middleNode" presStyleCnt="0"/>
      <dgm:spPr/>
      <dgm:t>
        <a:bodyPr/>
        <a:lstStyle/>
        <a:p>
          <a:endParaRPr lang="es-MX"/>
        </a:p>
      </dgm:t>
    </dgm:pt>
    <dgm:pt modelId="{D626D1A8-EAA9-47CD-8357-7D98E2A671CB}" type="pres">
      <dgm:prSet presAssocID="{A9DE5180-D2DB-4796-9C94-5C78869C86BA}" presName="padding" presStyleLbl="node1" presStyleIdx="3" presStyleCnt="6"/>
      <dgm:spPr/>
      <dgm:t>
        <a:bodyPr/>
        <a:lstStyle/>
        <a:p>
          <a:endParaRPr lang="es-MX"/>
        </a:p>
      </dgm:t>
    </dgm:pt>
    <dgm:pt modelId="{7E0B9227-53AA-4EB6-9BE9-53743CDEBB48}" type="pres">
      <dgm:prSet presAssocID="{A9DE5180-D2DB-4796-9C94-5C78869C86BA}" presName="shape" presStyleLbl="node1" presStyleIdx="4" presStyleCnt="6" custScaleX="261144" custScaleY="246294" custLinFactY="-6298" custLinFactNeighborX="-21893" custLinFactNeighborY="-100000">
        <dgm:presLayoutVars>
          <dgm:bulletEnabled val="1"/>
        </dgm:presLayoutVars>
      </dgm:prSet>
      <dgm:spPr>
        <a:prstGeom prst="ellipse">
          <a:avLst/>
        </a:prstGeom>
      </dgm:spPr>
      <dgm:t>
        <a:bodyPr/>
        <a:lstStyle/>
        <a:p>
          <a:endParaRPr lang="es-ES"/>
        </a:p>
      </dgm:t>
    </dgm:pt>
    <dgm:pt modelId="{653D3A7A-DE73-41EA-BBAD-3597E0C45F13}" type="pres">
      <dgm:prSet presAssocID="{84C662F4-1563-476F-9788-F83585DC7A85}" presName="sibTrans" presStyleLbl="sibTrans2D1" presStyleIdx="4" presStyleCnt="5" custAng="27629" custLinFactNeighborX="27136" custLinFactNeighborY="-20474"/>
      <dgm:spPr>
        <a:prstGeom prst="triangle">
          <a:avLst/>
        </a:prstGeom>
      </dgm:spPr>
      <dgm:t>
        <a:bodyPr/>
        <a:lstStyle/>
        <a:p>
          <a:endParaRPr lang="es-ES"/>
        </a:p>
      </dgm:t>
    </dgm:pt>
    <dgm:pt modelId="{5A0BC151-A457-4C4E-82A7-8625A9AE4010}" type="pres">
      <dgm:prSet presAssocID="{BF176E80-DD5F-46E5-9388-9489D8E18FBB}" presName="lastNode" presStyleLbl="node1" presStyleIdx="5" presStyleCnt="6" custScaleX="174154" custScaleY="153175" custLinFactNeighborX="-5610" custLinFactNeighborY="-9543">
        <dgm:presLayoutVars>
          <dgm:bulletEnabled val="1"/>
        </dgm:presLayoutVars>
      </dgm:prSet>
      <dgm:spPr>
        <a:prstGeom prst="ellipse">
          <a:avLst/>
        </a:prstGeom>
      </dgm:spPr>
      <dgm:t>
        <a:bodyPr/>
        <a:lstStyle/>
        <a:p>
          <a:endParaRPr lang="es-ES"/>
        </a:p>
      </dgm:t>
    </dgm:pt>
  </dgm:ptLst>
  <dgm:cxnLst>
    <dgm:cxn modelId="{E652D630-7FB6-4D04-9223-0C5FDF7DFF33}" type="presOf" srcId="{DE8C8FEA-E270-47DD-B940-C8F146498AA0}" destId="{5E5F5DBF-23D8-4524-891F-2C14D62A24B7}" srcOrd="0" destOrd="0" presId="urn:microsoft.com/office/officeart/2005/8/layout/bProcess2"/>
    <dgm:cxn modelId="{F575564E-81C1-42A0-95D6-34CDAA6DC253}" type="presOf" srcId="{037A2A58-896E-471C-8875-122498766F77}" destId="{B6684054-5995-4E44-8DA8-20652234A644}" srcOrd="0" destOrd="0" presId="urn:microsoft.com/office/officeart/2005/8/layout/bProcess2"/>
    <dgm:cxn modelId="{0C3B0051-0B0C-4834-A1FA-BC400A8002D3}" type="presOf" srcId="{DFFD5AD9-C6F9-4BFD-8219-1FCA1FCC7926}" destId="{AB4B13BA-7811-47AB-9845-AE2949916AA8}" srcOrd="0" destOrd="0" presId="urn:microsoft.com/office/officeart/2005/8/layout/bProcess2"/>
    <dgm:cxn modelId="{D832A290-0B61-45C4-A806-041F46E870B9}" type="presOf" srcId="{BF176E80-DD5F-46E5-9388-9489D8E18FBB}" destId="{5A0BC151-A457-4C4E-82A7-8625A9AE4010}" srcOrd="0" destOrd="0" presId="urn:microsoft.com/office/officeart/2005/8/layout/bProcess2"/>
    <dgm:cxn modelId="{BE3BA045-362E-4473-A60E-9A1DD4B1EE67}" srcId="{181E9099-35EF-433F-9C48-38968C5FC3EA}" destId="{A9DE5180-D2DB-4796-9C94-5C78869C86BA}" srcOrd="4" destOrd="0" parTransId="{C567B20E-AFB4-4A44-BFD7-E25A8D04C8A2}" sibTransId="{84C662F4-1563-476F-9788-F83585DC7A85}"/>
    <dgm:cxn modelId="{05B16A1E-6097-4C23-93A4-F0457F022A1C}" type="presOf" srcId="{464885CC-49DE-4216-B1A0-AE354733ECA1}" destId="{2FE860ED-BDF9-46EE-8DE5-C8190090C366}" srcOrd="0" destOrd="0" presId="urn:microsoft.com/office/officeart/2005/8/layout/bProcess2"/>
    <dgm:cxn modelId="{76FA504D-53F8-441B-BA6C-0F60A5C33D4A}" srcId="{181E9099-35EF-433F-9C48-38968C5FC3EA}" destId="{464885CC-49DE-4216-B1A0-AE354733ECA1}" srcOrd="3" destOrd="0" parTransId="{AAA7D1E1-BCC6-4D79-ADD5-B0265B72DBDD}" sibTransId="{037A2A58-896E-471C-8875-122498766F77}"/>
    <dgm:cxn modelId="{2761B559-43B3-4F89-8589-6784ADD7F8C2}" srcId="{181E9099-35EF-433F-9C48-38968C5FC3EA}" destId="{146A66AD-1B5F-4074-B64E-8CB647B153BE}" srcOrd="1" destOrd="0" parTransId="{84EC8634-535E-4C57-955E-515A949A6686}" sibTransId="{6BCB6F58-3175-46A5-A31E-47DACB4DEDFC}"/>
    <dgm:cxn modelId="{E3DCA01B-EE64-4CD9-BCDC-9EACDEDFAE57}" type="presOf" srcId="{146A66AD-1B5F-4074-B64E-8CB647B153BE}" destId="{75363C86-495E-428E-B95D-D95C3AC6F87F}" srcOrd="0" destOrd="0" presId="urn:microsoft.com/office/officeart/2005/8/layout/bProcess2"/>
    <dgm:cxn modelId="{C819F954-C19E-40C5-9EC4-251C7815A6E3}" type="presOf" srcId="{A9DE5180-D2DB-4796-9C94-5C78869C86BA}" destId="{7E0B9227-53AA-4EB6-9BE9-53743CDEBB48}" srcOrd="0" destOrd="0" presId="urn:microsoft.com/office/officeart/2005/8/layout/bProcess2"/>
    <dgm:cxn modelId="{01CC7DEE-307B-45AC-BB90-085D83F2C8B2}" type="presOf" srcId="{84C662F4-1563-476F-9788-F83585DC7A85}" destId="{653D3A7A-DE73-41EA-BBAD-3597E0C45F13}" srcOrd="0" destOrd="0" presId="urn:microsoft.com/office/officeart/2005/8/layout/bProcess2"/>
    <dgm:cxn modelId="{1D8BC8BB-CF42-4FE6-A38F-0CA9B48FF9F4}" type="presOf" srcId="{181E9099-35EF-433F-9C48-38968C5FC3EA}" destId="{FA14B7C6-CF6D-4CB7-BA09-69905E27896B}" srcOrd="0" destOrd="0" presId="urn:microsoft.com/office/officeart/2005/8/layout/bProcess2"/>
    <dgm:cxn modelId="{039637FE-384F-4BB9-862E-4A2875BFCAA5}" type="presOf" srcId="{E4402392-7110-4EE8-AEA2-0AF36CD8F17F}" destId="{225FC0DB-71D6-4A7B-9450-36047D68CDFE}" srcOrd="0" destOrd="0" presId="urn:microsoft.com/office/officeart/2005/8/layout/bProcess2"/>
    <dgm:cxn modelId="{20917DDD-BA8F-4D86-92A6-20988F4EF579}" type="presOf" srcId="{6BCB6F58-3175-46A5-A31E-47DACB4DEDFC}" destId="{8FA66227-8F1F-41F3-AF00-091310311347}" srcOrd="0" destOrd="0" presId="urn:microsoft.com/office/officeart/2005/8/layout/bProcess2"/>
    <dgm:cxn modelId="{1C965733-7114-4328-B31D-8DC2BAF3BBDF}" srcId="{181E9099-35EF-433F-9C48-38968C5FC3EA}" destId="{BF176E80-DD5F-46E5-9388-9489D8E18FBB}" srcOrd="5" destOrd="0" parTransId="{0E453541-66FB-4B8D-9E93-D5CE9908DA5A}" sibTransId="{37358698-7695-49EC-9B57-1D0261D3C160}"/>
    <dgm:cxn modelId="{E8A45D05-3C9E-4C4C-868C-DC6F56468AC5}" srcId="{181E9099-35EF-433F-9C48-38968C5FC3EA}" destId="{4FD225B6-F321-40CD-A5D4-5416E5081A36}" srcOrd="2" destOrd="0" parTransId="{3E807E3F-FA86-425E-BCB4-E87A1543B1D3}" sibTransId="{E4402392-7110-4EE8-AEA2-0AF36CD8F17F}"/>
    <dgm:cxn modelId="{C8F15FDC-E9CE-444C-A6CF-EF20C3DE2B52}" type="presOf" srcId="{4FD225B6-F321-40CD-A5D4-5416E5081A36}" destId="{A80CD914-3125-4EE2-BB5B-59004FFADAA4}" srcOrd="0" destOrd="0" presId="urn:microsoft.com/office/officeart/2005/8/layout/bProcess2"/>
    <dgm:cxn modelId="{DEF4F72C-4F32-45BC-A953-5F2AA6CF7CDA}" srcId="{181E9099-35EF-433F-9C48-38968C5FC3EA}" destId="{DE8C8FEA-E270-47DD-B940-C8F146498AA0}" srcOrd="0" destOrd="0" parTransId="{8B1C5A23-0C26-437A-996C-B221093B07DB}" sibTransId="{DFFD5AD9-C6F9-4BFD-8219-1FCA1FCC7926}"/>
    <dgm:cxn modelId="{35A31E63-6E84-423B-BEA1-ED9120BC275E}" type="presParOf" srcId="{FA14B7C6-CF6D-4CB7-BA09-69905E27896B}" destId="{5E5F5DBF-23D8-4524-891F-2C14D62A24B7}" srcOrd="0" destOrd="0" presId="urn:microsoft.com/office/officeart/2005/8/layout/bProcess2"/>
    <dgm:cxn modelId="{4507C3A1-1AA2-4F07-ACBC-20BD2B70E133}" type="presParOf" srcId="{FA14B7C6-CF6D-4CB7-BA09-69905E27896B}" destId="{AB4B13BA-7811-47AB-9845-AE2949916AA8}" srcOrd="1" destOrd="0" presId="urn:microsoft.com/office/officeart/2005/8/layout/bProcess2"/>
    <dgm:cxn modelId="{8556DD25-89B8-4697-B766-E5F2E2831F28}" type="presParOf" srcId="{FA14B7C6-CF6D-4CB7-BA09-69905E27896B}" destId="{FD0945DE-D6AE-40E0-8832-026F0EE2E9AB}" srcOrd="2" destOrd="0" presId="urn:microsoft.com/office/officeart/2005/8/layout/bProcess2"/>
    <dgm:cxn modelId="{600CC3C9-0AD2-4B41-A56D-8D85BD852E6B}" type="presParOf" srcId="{FD0945DE-D6AE-40E0-8832-026F0EE2E9AB}" destId="{E5C86408-8117-4274-88D1-A66003B2089F}" srcOrd="0" destOrd="0" presId="urn:microsoft.com/office/officeart/2005/8/layout/bProcess2"/>
    <dgm:cxn modelId="{7488F1C5-CA10-4C97-A58B-0A79CF85750A}" type="presParOf" srcId="{FD0945DE-D6AE-40E0-8832-026F0EE2E9AB}" destId="{75363C86-495E-428E-B95D-D95C3AC6F87F}" srcOrd="1" destOrd="0" presId="urn:microsoft.com/office/officeart/2005/8/layout/bProcess2"/>
    <dgm:cxn modelId="{0C5009EA-F69B-4FF9-BF40-AFD4924E2ADA}" type="presParOf" srcId="{FA14B7C6-CF6D-4CB7-BA09-69905E27896B}" destId="{8FA66227-8F1F-41F3-AF00-091310311347}" srcOrd="3" destOrd="0" presId="urn:microsoft.com/office/officeart/2005/8/layout/bProcess2"/>
    <dgm:cxn modelId="{1DA0710E-587C-42C0-BBF1-04207B83B695}" type="presParOf" srcId="{FA14B7C6-CF6D-4CB7-BA09-69905E27896B}" destId="{149E2075-8E90-49F8-962A-59D3C2CB7C65}" srcOrd="4" destOrd="0" presId="urn:microsoft.com/office/officeart/2005/8/layout/bProcess2"/>
    <dgm:cxn modelId="{F2FDB821-40B3-474D-AA52-3590F57E3482}" type="presParOf" srcId="{149E2075-8E90-49F8-962A-59D3C2CB7C65}" destId="{9790B79D-E6C9-4E71-A60A-3A00559BC74F}" srcOrd="0" destOrd="0" presId="urn:microsoft.com/office/officeart/2005/8/layout/bProcess2"/>
    <dgm:cxn modelId="{0AF1A17A-52B7-4D1A-9809-40096AE921AE}" type="presParOf" srcId="{149E2075-8E90-49F8-962A-59D3C2CB7C65}" destId="{A80CD914-3125-4EE2-BB5B-59004FFADAA4}" srcOrd="1" destOrd="0" presId="urn:microsoft.com/office/officeart/2005/8/layout/bProcess2"/>
    <dgm:cxn modelId="{05A8D5CD-4E10-415B-BC83-6D839D7F760E}" type="presParOf" srcId="{FA14B7C6-CF6D-4CB7-BA09-69905E27896B}" destId="{225FC0DB-71D6-4A7B-9450-36047D68CDFE}" srcOrd="5" destOrd="0" presId="urn:microsoft.com/office/officeart/2005/8/layout/bProcess2"/>
    <dgm:cxn modelId="{B314BF7E-6D51-4918-BB68-A6B5CE0F2A29}" type="presParOf" srcId="{FA14B7C6-CF6D-4CB7-BA09-69905E27896B}" destId="{FBC50496-7B6C-437A-BCF3-61133E32926F}" srcOrd="6" destOrd="0" presId="urn:microsoft.com/office/officeart/2005/8/layout/bProcess2"/>
    <dgm:cxn modelId="{B368F8A0-6A2D-46A3-981B-0CF492E36E9E}" type="presParOf" srcId="{FBC50496-7B6C-437A-BCF3-61133E32926F}" destId="{3B37D454-8A9D-4BDC-A45C-973020972C9B}" srcOrd="0" destOrd="0" presId="urn:microsoft.com/office/officeart/2005/8/layout/bProcess2"/>
    <dgm:cxn modelId="{08343DF0-5E92-4C8A-9B3F-1248481A167E}" type="presParOf" srcId="{FBC50496-7B6C-437A-BCF3-61133E32926F}" destId="{2FE860ED-BDF9-46EE-8DE5-C8190090C366}" srcOrd="1" destOrd="0" presId="urn:microsoft.com/office/officeart/2005/8/layout/bProcess2"/>
    <dgm:cxn modelId="{BB580DAD-646E-4108-A6BF-F849D2A1085A}" type="presParOf" srcId="{FA14B7C6-CF6D-4CB7-BA09-69905E27896B}" destId="{B6684054-5995-4E44-8DA8-20652234A644}" srcOrd="7" destOrd="0" presId="urn:microsoft.com/office/officeart/2005/8/layout/bProcess2"/>
    <dgm:cxn modelId="{5615C52E-3EFD-41D1-9DE1-592FD4530BA2}" type="presParOf" srcId="{FA14B7C6-CF6D-4CB7-BA09-69905E27896B}" destId="{61EEF15C-40FF-4FC0-B2D2-FF64D3E68D5B}" srcOrd="8" destOrd="0" presId="urn:microsoft.com/office/officeart/2005/8/layout/bProcess2"/>
    <dgm:cxn modelId="{F741C97E-0D5C-4961-90BB-B708109BADF7}" type="presParOf" srcId="{61EEF15C-40FF-4FC0-B2D2-FF64D3E68D5B}" destId="{D626D1A8-EAA9-47CD-8357-7D98E2A671CB}" srcOrd="0" destOrd="0" presId="urn:microsoft.com/office/officeart/2005/8/layout/bProcess2"/>
    <dgm:cxn modelId="{0AF4CD84-8EEA-4B62-B5DB-4568522ACF06}" type="presParOf" srcId="{61EEF15C-40FF-4FC0-B2D2-FF64D3E68D5B}" destId="{7E0B9227-53AA-4EB6-9BE9-53743CDEBB48}" srcOrd="1" destOrd="0" presId="urn:microsoft.com/office/officeart/2005/8/layout/bProcess2"/>
    <dgm:cxn modelId="{3DA90533-35A7-4458-8E48-FC2BFADDDE07}" type="presParOf" srcId="{FA14B7C6-CF6D-4CB7-BA09-69905E27896B}" destId="{653D3A7A-DE73-41EA-BBAD-3597E0C45F13}" srcOrd="9" destOrd="0" presId="urn:microsoft.com/office/officeart/2005/8/layout/bProcess2"/>
    <dgm:cxn modelId="{7F1E2C5A-5413-4E49-961B-6EC69C29B515}" type="presParOf" srcId="{FA14B7C6-CF6D-4CB7-BA09-69905E27896B}" destId="{5A0BC151-A457-4C4E-82A7-8625A9AE4010}" srcOrd="10" destOrd="0" presId="urn:microsoft.com/office/officeart/2005/8/layout/b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EBBD18C-3B2A-4AF5-AF4E-C86D961BCB59}" type="doc">
      <dgm:prSet loTypeId="urn:microsoft.com/office/officeart/2005/8/layout/hProcess6" loCatId="process" qsTypeId="urn:microsoft.com/office/officeart/2005/8/quickstyle/simple1" qsCatId="simple" csTypeId="urn:microsoft.com/office/officeart/2005/8/colors/accent1_2" csCatId="accent1" phldr="1"/>
      <dgm:spPr/>
    </dgm:pt>
    <dgm:pt modelId="{098D52D5-C364-4E72-9F93-D619E2B455E4}">
      <dgm:prSet phldrT="[Texto]" custT="1"/>
      <dgm:spPr>
        <a:solidFill>
          <a:schemeClr val="accent6"/>
        </a:solidFill>
        <a:scene3d>
          <a:camera prst="orthographicFront"/>
          <a:lightRig rig="threePt" dir="t"/>
        </a:scene3d>
        <a:sp3d prstMaterial="dkEdge">
          <a:bevelT/>
        </a:sp3d>
      </dgm:spPr>
      <dgm:t>
        <a:bodyPr/>
        <a:lstStyle/>
        <a:p>
          <a:r>
            <a:rPr lang="es-MX" sz="2400" dirty="0" smtClean="0"/>
            <a:t>Acompañamiento institucional</a:t>
          </a:r>
          <a:endParaRPr lang="es-MX" sz="2400" dirty="0"/>
        </a:p>
      </dgm:t>
    </dgm:pt>
    <dgm:pt modelId="{EEA43F2F-0CA8-4662-84FC-9A543461450D}" type="parTrans" cxnId="{BBEA36DC-DF48-4CA6-B72F-64899E78CBCA}">
      <dgm:prSet/>
      <dgm:spPr/>
      <dgm:t>
        <a:bodyPr/>
        <a:lstStyle/>
        <a:p>
          <a:endParaRPr lang="es-MX"/>
        </a:p>
      </dgm:t>
    </dgm:pt>
    <dgm:pt modelId="{2183E2BC-7416-4377-90CD-175C2132C541}" type="sibTrans" cxnId="{BBEA36DC-DF48-4CA6-B72F-64899E78CBCA}">
      <dgm:prSet/>
      <dgm:spPr/>
      <dgm:t>
        <a:bodyPr/>
        <a:lstStyle/>
        <a:p>
          <a:endParaRPr lang="es-MX"/>
        </a:p>
      </dgm:t>
    </dgm:pt>
    <dgm:pt modelId="{D16C95F0-83B0-435A-AE5B-B984C2E1BFF5}" type="pres">
      <dgm:prSet presAssocID="{2EBBD18C-3B2A-4AF5-AF4E-C86D961BCB59}" presName="theList" presStyleCnt="0">
        <dgm:presLayoutVars>
          <dgm:dir/>
          <dgm:animLvl val="lvl"/>
          <dgm:resizeHandles val="exact"/>
        </dgm:presLayoutVars>
      </dgm:prSet>
      <dgm:spPr/>
    </dgm:pt>
    <dgm:pt modelId="{36780B9B-9D3C-4C86-845D-3D59C74A096A}" type="pres">
      <dgm:prSet presAssocID="{098D52D5-C364-4E72-9F93-D619E2B455E4}" presName="compNode" presStyleCnt="0"/>
      <dgm:spPr/>
    </dgm:pt>
    <dgm:pt modelId="{67D35D24-C0DF-444C-B4CE-17496EBF1095}" type="pres">
      <dgm:prSet presAssocID="{098D52D5-C364-4E72-9F93-D619E2B455E4}" presName="noGeometry" presStyleCnt="0"/>
      <dgm:spPr/>
    </dgm:pt>
    <dgm:pt modelId="{F2D3AC8A-3C28-48DD-8649-C62F040D0F7E}" type="pres">
      <dgm:prSet presAssocID="{098D52D5-C364-4E72-9F93-D619E2B455E4}" presName="childTextVisible" presStyleLbl="bgAccFollowNode1" presStyleIdx="0" presStyleCnt="1">
        <dgm:presLayoutVars>
          <dgm:bulletEnabled val="1"/>
        </dgm:presLayoutVars>
      </dgm:prSet>
      <dgm:spPr/>
    </dgm:pt>
    <dgm:pt modelId="{9C13F5FF-3C20-47D5-B19F-7C9DE5F150AA}" type="pres">
      <dgm:prSet presAssocID="{098D52D5-C364-4E72-9F93-D619E2B455E4}" presName="childTextHidden" presStyleLbl="bgAccFollowNode1" presStyleIdx="0" presStyleCnt="1"/>
      <dgm:spPr/>
    </dgm:pt>
    <dgm:pt modelId="{95AA01FE-2684-4206-BE31-88A0219BEA93}" type="pres">
      <dgm:prSet presAssocID="{098D52D5-C364-4E72-9F93-D619E2B455E4}" presName="parentText" presStyleLbl="node1" presStyleIdx="0" presStyleCnt="1" custScaleX="120381" custScaleY="114480">
        <dgm:presLayoutVars>
          <dgm:chMax val="1"/>
          <dgm:bulletEnabled val="1"/>
        </dgm:presLayoutVars>
      </dgm:prSet>
      <dgm:spPr/>
      <dgm:t>
        <a:bodyPr/>
        <a:lstStyle/>
        <a:p>
          <a:endParaRPr lang="es-MX"/>
        </a:p>
      </dgm:t>
    </dgm:pt>
  </dgm:ptLst>
  <dgm:cxnLst>
    <dgm:cxn modelId="{D91D2B98-F405-4EE5-840D-16AE36CEB538}" type="presOf" srcId="{098D52D5-C364-4E72-9F93-D619E2B455E4}" destId="{95AA01FE-2684-4206-BE31-88A0219BEA93}" srcOrd="0" destOrd="0" presId="urn:microsoft.com/office/officeart/2005/8/layout/hProcess6"/>
    <dgm:cxn modelId="{AD972C67-3A80-459C-88E1-82D14D4853BD}" type="presOf" srcId="{2EBBD18C-3B2A-4AF5-AF4E-C86D961BCB59}" destId="{D16C95F0-83B0-435A-AE5B-B984C2E1BFF5}" srcOrd="0" destOrd="0" presId="urn:microsoft.com/office/officeart/2005/8/layout/hProcess6"/>
    <dgm:cxn modelId="{BBEA36DC-DF48-4CA6-B72F-64899E78CBCA}" srcId="{2EBBD18C-3B2A-4AF5-AF4E-C86D961BCB59}" destId="{098D52D5-C364-4E72-9F93-D619E2B455E4}" srcOrd="0" destOrd="0" parTransId="{EEA43F2F-0CA8-4662-84FC-9A543461450D}" sibTransId="{2183E2BC-7416-4377-90CD-175C2132C541}"/>
    <dgm:cxn modelId="{DE643483-A483-4DD0-B4B4-3D0E75CB229F}" type="presParOf" srcId="{D16C95F0-83B0-435A-AE5B-B984C2E1BFF5}" destId="{36780B9B-9D3C-4C86-845D-3D59C74A096A}" srcOrd="0" destOrd="0" presId="urn:microsoft.com/office/officeart/2005/8/layout/hProcess6"/>
    <dgm:cxn modelId="{4B8668B8-0C59-4C42-8101-147A5268123B}" type="presParOf" srcId="{36780B9B-9D3C-4C86-845D-3D59C74A096A}" destId="{67D35D24-C0DF-444C-B4CE-17496EBF1095}" srcOrd="0" destOrd="0" presId="urn:microsoft.com/office/officeart/2005/8/layout/hProcess6"/>
    <dgm:cxn modelId="{D0BFF2A1-2524-4F2D-BBE9-92D42ADAC7CC}" type="presParOf" srcId="{36780B9B-9D3C-4C86-845D-3D59C74A096A}" destId="{F2D3AC8A-3C28-48DD-8649-C62F040D0F7E}" srcOrd="1" destOrd="0" presId="urn:microsoft.com/office/officeart/2005/8/layout/hProcess6"/>
    <dgm:cxn modelId="{E8895695-5D11-46CC-8CEC-CD8DD9F24E61}" type="presParOf" srcId="{36780B9B-9D3C-4C86-845D-3D59C74A096A}" destId="{9C13F5FF-3C20-47D5-B19F-7C9DE5F150AA}" srcOrd="2" destOrd="0" presId="urn:microsoft.com/office/officeart/2005/8/layout/hProcess6"/>
    <dgm:cxn modelId="{E9577A3C-B025-4A1C-8570-F801A3038B19}" type="presParOf" srcId="{36780B9B-9D3C-4C86-845D-3D59C74A096A}" destId="{95AA01FE-2684-4206-BE31-88A0219BEA93}"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0FB134E-4469-4076-8897-69D7A74175DA}" type="doc">
      <dgm:prSet loTypeId="urn:microsoft.com/office/officeart/2005/8/layout/bProcess2" loCatId="process" qsTypeId="urn:microsoft.com/office/officeart/2005/8/quickstyle/simple5" qsCatId="simple" csTypeId="urn:microsoft.com/office/officeart/2005/8/colors/colorful3" csCatId="colorful" phldr="1"/>
      <dgm:spPr/>
      <dgm:t>
        <a:bodyPr/>
        <a:lstStyle/>
        <a:p>
          <a:endParaRPr lang="es-ES"/>
        </a:p>
      </dgm:t>
    </dgm:pt>
    <dgm:pt modelId="{DC9DFD6B-8CDB-48C3-B32D-629E5A9DBB3C}">
      <dgm:prSet phldrT="[Texto]" custT="1"/>
      <dgm:spPr>
        <a:solidFill>
          <a:srgbClr val="009999"/>
        </a:solidFill>
      </dgm:spPr>
      <dgm:t>
        <a:bodyPr/>
        <a:lstStyle/>
        <a:p>
          <a:r>
            <a:rPr lang="es-ES" sz="1600" dirty="0" smtClean="0">
              <a:latin typeface="Arial" pitchFamily="34" charset="0"/>
              <a:cs typeface="Arial" pitchFamily="34" charset="0"/>
            </a:rPr>
            <a:t>Selección aleatoria de EO.</a:t>
          </a:r>
        </a:p>
        <a:p>
          <a:r>
            <a:rPr lang="es-ES" sz="1600" dirty="0" smtClean="0">
              <a:latin typeface="Arial" pitchFamily="34" charset="0"/>
              <a:cs typeface="Arial" pitchFamily="34" charset="0"/>
            </a:rPr>
            <a:t>Revisión sección de transparencia</a:t>
          </a:r>
          <a:endParaRPr lang="es-MX" sz="1600" b="0" dirty="0" smtClean="0">
            <a:latin typeface="Arial" pitchFamily="34" charset="0"/>
            <a:cs typeface="Arial" pitchFamily="34" charset="0"/>
          </a:endParaRPr>
        </a:p>
      </dgm:t>
    </dgm:pt>
    <dgm:pt modelId="{5B37DE03-1BAA-447A-9D1C-04CDB950808E}" type="parTrans" cxnId="{D58CCFCB-567E-4EC1-824F-5BC8A77C22E4}">
      <dgm:prSet/>
      <dgm:spPr/>
      <dgm:t>
        <a:bodyPr/>
        <a:lstStyle/>
        <a:p>
          <a:endParaRPr lang="es-ES"/>
        </a:p>
      </dgm:t>
    </dgm:pt>
    <dgm:pt modelId="{4DC13D92-5F69-4703-9D54-0D40945E2D8E}" type="sibTrans" cxnId="{D58CCFCB-567E-4EC1-824F-5BC8A77C22E4}">
      <dgm:prSet/>
      <dgm:spPr>
        <a:solidFill>
          <a:srgbClr val="009999"/>
        </a:solidFill>
      </dgm:spPr>
      <dgm:t>
        <a:bodyPr/>
        <a:lstStyle/>
        <a:p>
          <a:endParaRPr lang="es-ES"/>
        </a:p>
      </dgm:t>
    </dgm:pt>
    <dgm:pt modelId="{53C1FE33-CE7A-440D-B870-CFD1293C07AB}">
      <dgm:prSet phldrT="[Texto]" custT="1"/>
      <dgm:spPr/>
      <dgm:t>
        <a:bodyPr/>
        <a:lstStyle/>
        <a:p>
          <a:r>
            <a:rPr lang="es-MX" sz="1600" b="1" dirty="0" smtClean="0">
              <a:latin typeface="Arial" pitchFamily="34" charset="0"/>
              <a:cs typeface="Arial" pitchFamily="34" charset="0"/>
            </a:rPr>
            <a:t>Registro de resultados</a:t>
          </a:r>
        </a:p>
        <a:p>
          <a:r>
            <a:rPr lang="es-MX" sz="1600" b="0" dirty="0" smtClean="0">
              <a:latin typeface="Arial" pitchFamily="34" charset="0"/>
              <a:cs typeface="Arial" pitchFamily="34" charset="0"/>
            </a:rPr>
            <a:t>Tabla de verificación </a:t>
          </a:r>
        </a:p>
      </dgm:t>
    </dgm:pt>
    <dgm:pt modelId="{1FBBDB5B-59F9-4F97-848E-2CADBB1F05BB}" type="parTrans" cxnId="{2EADD487-53CC-4553-9136-882D3D45B71E}">
      <dgm:prSet/>
      <dgm:spPr/>
      <dgm:t>
        <a:bodyPr/>
        <a:lstStyle/>
        <a:p>
          <a:endParaRPr lang="es-ES"/>
        </a:p>
      </dgm:t>
    </dgm:pt>
    <dgm:pt modelId="{28F902A4-1163-4064-B44B-C35540F0BF68}" type="sibTrans" cxnId="{2EADD487-53CC-4553-9136-882D3D45B71E}">
      <dgm:prSet/>
      <dgm:spPr/>
      <dgm:t>
        <a:bodyPr/>
        <a:lstStyle/>
        <a:p>
          <a:endParaRPr lang="es-ES"/>
        </a:p>
      </dgm:t>
    </dgm:pt>
    <dgm:pt modelId="{8D228A77-BE25-44F6-94FC-4CEFF8C00D8B}">
      <dgm:prSet phldrT="[Texto]" custT="1"/>
      <dgm:spPr/>
      <dgm:t>
        <a:bodyPr/>
        <a:lstStyle/>
        <a:p>
          <a:r>
            <a:rPr lang="es-MX" sz="1600" b="1" dirty="0" smtClean="0">
              <a:latin typeface="Arial" pitchFamily="34" charset="0"/>
              <a:cs typeface="Arial" pitchFamily="34" charset="0"/>
            </a:rPr>
            <a:t>Validación y procesamiento</a:t>
          </a:r>
        </a:p>
        <a:p>
          <a:r>
            <a:rPr lang="es-MX" sz="1600" b="0" dirty="0" smtClean="0">
              <a:latin typeface="Arial" pitchFamily="34" charset="0"/>
              <a:cs typeface="Arial" pitchFamily="34" charset="0"/>
            </a:rPr>
            <a:t>Cálculo de Índices</a:t>
          </a:r>
          <a:endParaRPr lang="es-ES" sz="1600" b="0" dirty="0">
            <a:latin typeface="Arial" pitchFamily="34" charset="0"/>
            <a:cs typeface="Arial" pitchFamily="34" charset="0"/>
          </a:endParaRPr>
        </a:p>
      </dgm:t>
    </dgm:pt>
    <dgm:pt modelId="{B1A59CA5-2DBC-4882-B6DA-242CB7C6B5A1}" type="parTrans" cxnId="{D78EC484-9F7E-42B6-AA21-243FDA3E4E9E}">
      <dgm:prSet/>
      <dgm:spPr/>
      <dgm:t>
        <a:bodyPr/>
        <a:lstStyle/>
        <a:p>
          <a:endParaRPr lang="es-ES"/>
        </a:p>
      </dgm:t>
    </dgm:pt>
    <dgm:pt modelId="{1900F499-4812-4A6C-B1CE-84F08BE90344}" type="sibTrans" cxnId="{D78EC484-9F7E-42B6-AA21-243FDA3E4E9E}">
      <dgm:prSet/>
      <dgm:spPr/>
      <dgm:t>
        <a:bodyPr/>
        <a:lstStyle/>
        <a:p>
          <a:endParaRPr lang="es-ES"/>
        </a:p>
      </dgm:t>
    </dgm:pt>
    <dgm:pt modelId="{7C4BE962-14ED-4E90-8046-B35955C7528B}">
      <dgm:prSet phldrT="[Texto]" custT="1"/>
      <dgm:spPr/>
      <dgm:t>
        <a:bodyPr/>
        <a:lstStyle/>
        <a:p>
          <a:r>
            <a:rPr lang="es-MX" sz="1600" b="0" dirty="0" smtClean="0">
              <a:latin typeface="Arial" pitchFamily="34" charset="0"/>
              <a:cs typeface="Arial" pitchFamily="34" charset="0"/>
            </a:rPr>
            <a:t>Presentación de recomendaciones y resultados al Pleno InfoDF</a:t>
          </a:r>
          <a:endParaRPr lang="es-ES" sz="1600" b="0" dirty="0">
            <a:latin typeface="Arial" pitchFamily="34" charset="0"/>
            <a:cs typeface="Arial" pitchFamily="34" charset="0"/>
          </a:endParaRPr>
        </a:p>
      </dgm:t>
    </dgm:pt>
    <dgm:pt modelId="{C7B487B9-5FA4-4DB7-B091-5F9B7DDE4A7A}" type="parTrans" cxnId="{B8CA9FBF-C2E9-4C8B-BFF3-A08BF53F9A6C}">
      <dgm:prSet/>
      <dgm:spPr/>
      <dgm:t>
        <a:bodyPr/>
        <a:lstStyle/>
        <a:p>
          <a:endParaRPr lang="es-ES"/>
        </a:p>
      </dgm:t>
    </dgm:pt>
    <dgm:pt modelId="{69DCB647-D9D4-452A-9B6F-E6F6CCC483D8}" type="sibTrans" cxnId="{B8CA9FBF-C2E9-4C8B-BFF3-A08BF53F9A6C}">
      <dgm:prSet/>
      <dgm:spPr/>
      <dgm:t>
        <a:bodyPr/>
        <a:lstStyle/>
        <a:p>
          <a:endParaRPr lang="es-ES"/>
        </a:p>
      </dgm:t>
    </dgm:pt>
    <dgm:pt modelId="{B4EFFFD5-5306-429B-9920-C8D94526F998}">
      <dgm:prSet phldrT="[Texto]" custT="1"/>
      <dgm:spPr>
        <a:solidFill>
          <a:schemeClr val="accent6"/>
        </a:solidFill>
      </dgm:spPr>
      <dgm:t>
        <a:bodyPr/>
        <a:lstStyle/>
        <a:p>
          <a:r>
            <a:rPr lang="es-MX" sz="1600" b="1" dirty="0" smtClean="0">
              <a:latin typeface="Arial" pitchFamily="34" charset="0"/>
              <a:cs typeface="Arial" pitchFamily="34" charset="0"/>
            </a:rPr>
            <a:t>Notificación Titular EO </a:t>
          </a:r>
        </a:p>
        <a:p>
          <a:r>
            <a:rPr lang="es-MX" sz="1600" b="0" dirty="0" smtClean="0">
              <a:latin typeface="Arial" pitchFamily="34" charset="0"/>
              <a:cs typeface="Arial" pitchFamily="34" charset="0"/>
            </a:rPr>
            <a:t>(impresa)</a:t>
          </a:r>
        </a:p>
        <a:p>
          <a:r>
            <a:rPr lang="es-MX" sz="1600" b="0" dirty="0" smtClean="0">
              <a:latin typeface="Arial" pitchFamily="34" charset="0"/>
              <a:cs typeface="Arial" pitchFamily="34" charset="0"/>
            </a:rPr>
            <a:t>ROIP (electrónica)</a:t>
          </a:r>
          <a:endParaRPr lang="es-ES" sz="1600" b="0" dirty="0">
            <a:latin typeface="Arial" pitchFamily="34" charset="0"/>
            <a:cs typeface="Arial" pitchFamily="34" charset="0"/>
          </a:endParaRPr>
        </a:p>
      </dgm:t>
    </dgm:pt>
    <dgm:pt modelId="{99A0A0F4-2C2B-4B7C-9392-32E35E88B9AC}" type="parTrans" cxnId="{CAD930D4-E200-4CEF-AD9A-8C696CB49828}">
      <dgm:prSet/>
      <dgm:spPr/>
      <dgm:t>
        <a:bodyPr/>
        <a:lstStyle/>
        <a:p>
          <a:endParaRPr lang="es-ES"/>
        </a:p>
      </dgm:t>
    </dgm:pt>
    <dgm:pt modelId="{32BE18D0-05D3-4A6C-9C02-F731D19FA298}" type="sibTrans" cxnId="{CAD930D4-E200-4CEF-AD9A-8C696CB49828}">
      <dgm:prSet/>
      <dgm:spPr/>
      <dgm:t>
        <a:bodyPr/>
        <a:lstStyle/>
        <a:p>
          <a:endParaRPr lang="es-ES"/>
        </a:p>
      </dgm:t>
    </dgm:pt>
    <dgm:pt modelId="{5147ECC6-A010-40CA-B49E-ECAD15713534}" type="pres">
      <dgm:prSet presAssocID="{B0FB134E-4469-4076-8897-69D7A74175DA}" presName="diagram" presStyleCnt="0">
        <dgm:presLayoutVars>
          <dgm:dir/>
          <dgm:resizeHandles/>
        </dgm:presLayoutVars>
      </dgm:prSet>
      <dgm:spPr/>
      <dgm:t>
        <a:bodyPr/>
        <a:lstStyle/>
        <a:p>
          <a:endParaRPr lang="es-MX"/>
        </a:p>
      </dgm:t>
    </dgm:pt>
    <dgm:pt modelId="{09FFE472-041F-473A-83D2-0919C0FD838C}" type="pres">
      <dgm:prSet presAssocID="{DC9DFD6B-8CDB-48C3-B32D-629E5A9DBB3C}" presName="firstNode" presStyleLbl="node1" presStyleIdx="0" presStyleCnt="5" custScaleX="129954" custScaleY="126079">
        <dgm:presLayoutVars>
          <dgm:bulletEnabled val="1"/>
        </dgm:presLayoutVars>
      </dgm:prSet>
      <dgm:spPr/>
      <dgm:t>
        <a:bodyPr/>
        <a:lstStyle/>
        <a:p>
          <a:endParaRPr lang="es-ES"/>
        </a:p>
      </dgm:t>
    </dgm:pt>
    <dgm:pt modelId="{EF600DE3-150E-497B-935B-CEBDD580D38E}" type="pres">
      <dgm:prSet presAssocID="{4DC13D92-5F69-4703-9D54-0D40945E2D8E}" presName="sibTrans" presStyleLbl="sibTrans2D1" presStyleIdx="0" presStyleCnt="4"/>
      <dgm:spPr/>
      <dgm:t>
        <a:bodyPr/>
        <a:lstStyle/>
        <a:p>
          <a:endParaRPr lang="es-MX"/>
        </a:p>
      </dgm:t>
    </dgm:pt>
    <dgm:pt modelId="{93520C84-77C3-4F38-BEA0-B1D953E45BA0}" type="pres">
      <dgm:prSet presAssocID="{53C1FE33-CE7A-440D-B870-CFD1293C07AB}" presName="middleNode" presStyleCnt="0"/>
      <dgm:spPr/>
      <dgm:t>
        <a:bodyPr/>
        <a:lstStyle/>
        <a:p>
          <a:endParaRPr lang="es-ES"/>
        </a:p>
      </dgm:t>
    </dgm:pt>
    <dgm:pt modelId="{E59A58F6-81B6-4E50-B665-EA16D5470CFF}" type="pres">
      <dgm:prSet presAssocID="{53C1FE33-CE7A-440D-B870-CFD1293C07AB}" presName="padding" presStyleLbl="node1" presStyleIdx="0" presStyleCnt="5"/>
      <dgm:spPr/>
      <dgm:t>
        <a:bodyPr/>
        <a:lstStyle/>
        <a:p>
          <a:endParaRPr lang="es-ES"/>
        </a:p>
      </dgm:t>
    </dgm:pt>
    <dgm:pt modelId="{E66F2D01-E382-45A6-9CB3-23AF63100EC0}" type="pres">
      <dgm:prSet presAssocID="{53C1FE33-CE7A-440D-B870-CFD1293C07AB}" presName="shape" presStyleLbl="node1" presStyleIdx="1" presStyleCnt="5" custScaleX="168599" custScaleY="153152">
        <dgm:presLayoutVars>
          <dgm:bulletEnabled val="1"/>
        </dgm:presLayoutVars>
      </dgm:prSet>
      <dgm:spPr/>
      <dgm:t>
        <a:bodyPr/>
        <a:lstStyle/>
        <a:p>
          <a:endParaRPr lang="es-ES"/>
        </a:p>
      </dgm:t>
    </dgm:pt>
    <dgm:pt modelId="{801A86BA-A388-4135-8797-605CAF62E685}" type="pres">
      <dgm:prSet presAssocID="{28F902A4-1163-4064-B44B-C35540F0BF68}" presName="sibTrans" presStyleLbl="sibTrans2D1" presStyleIdx="1" presStyleCnt="4"/>
      <dgm:spPr/>
      <dgm:t>
        <a:bodyPr/>
        <a:lstStyle/>
        <a:p>
          <a:endParaRPr lang="es-MX"/>
        </a:p>
      </dgm:t>
    </dgm:pt>
    <dgm:pt modelId="{6ACEBA24-E274-4511-A76B-89828CC63515}" type="pres">
      <dgm:prSet presAssocID="{8D228A77-BE25-44F6-94FC-4CEFF8C00D8B}" presName="middleNode" presStyleCnt="0"/>
      <dgm:spPr/>
      <dgm:t>
        <a:bodyPr/>
        <a:lstStyle/>
        <a:p>
          <a:endParaRPr lang="es-ES"/>
        </a:p>
      </dgm:t>
    </dgm:pt>
    <dgm:pt modelId="{2CF15930-B76C-4DBA-901C-5A61B98148C3}" type="pres">
      <dgm:prSet presAssocID="{8D228A77-BE25-44F6-94FC-4CEFF8C00D8B}" presName="padding" presStyleLbl="node1" presStyleIdx="1" presStyleCnt="5"/>
      <dgm:spPr/>
      <dgm:t>
        <a:bodyPr/>
        <a:lstStyle/>
        <a:p>
          <a:endParaRPr lang="es-ES"/>
        </a:p>
      </dgm:t>
    </dgm:pt>
    <dgm:pt modelId="{D48B0402-25AA-43C3-82CA-2D6D757C5D99}" type="pres">
      <dgm:prSet presAssocID="{8D228A77-BE25-44F6-94FC-4CEFF8C00D8B}" presName="shape" presStyleLbl="node1" presStyleIdx="2" presStyleCnt="5" custScaleX="193636" custScaleY="149831">
        <dgm:presLayoutVars>
          <dgm:bulletEnabled val="1"/>
        </dgm:presLayoutVars>
      </dgm:prSet>
      <dgm:spPr/>
      <dgm:t>
        <a:bodyPr/>
        <a:lstStyle/>
        <a:p>
          <a:endParaRPr lang="es-ES"/>
        </a:p>
      </dgm:t>
    </dgm:pt>
    <dgm:pt modelId="{5F1307DC-E298-4C10-8DA2-DA1DD1E2B85D}" type="pres">
      <dgm:prSet presAssocID="{1900F499-4812-4A6C-B1CE-84F08BE90344}" presName="sibTrans" presStyleLbl="sibTrans2D1" presStyleIdx="2" presStyleCnt="4"/>
      <dgm:spPr/>
      <dgm:t>
        <a:bodyPr/>
        <a:lstStyle/>
        <a:p>
          <a:endParaRPr lang="es-MX"/>
        </a:p>
      </dgm:t>
    </dgm:pt>
    <dgm:pt modelId="{24A598B3-6BBF-4264-A685-262F167CE38B}" type="pres">
      <dgm:prSet presAssocID="{7C4BE962-14ED-4E90-8046-B35955C7528B}" presName="middleNode" presStyleCnt="0"/>
      <dgm:spPr/>
      <dgm:t>
        <a:bodyPr/>
        <a:lstStyle/>
        <a:p>
          <a:endParaRPr lang="es-ES"/>
        </a:p>
      </dgm:t>
    </dgm:pt>
    <dgm:pt modelId="{74190258-9889-4DAF-8F3F-F5B65118FA71}" type="pres">
      <dgm:prSet presAssocID="{7C4BE962-14ED-4E90-8046-B35955C7528B}" presName="padding" presStyleLbl="node1" presStyleIdx="2" presStyleCnt="5"/>
      <dgm:spPr/>
      <dgm:t>
        <a:bodyPr/>
        <a:lstStyle/>
        <a:p>
          <a:endParaRPr lang="es-ES"/>
        </a:p>
      </dgm:t>
    </dgm:pt>
    <dgm:pt modelId="{B8B888DE-FBE0-471E-9113-82BE7AF2C7D8}" type="pres">
      <dgm:prSet presAssocID="{7C4BE962-14ED-4E90-8046-B35955C7528B}" presName="shape" presStyleLbl="node1" presStyleIdx="3" presStyleCnt="5" custScaleX="213686" custScaleY="191954">
        <dgm:presLayoutVars>
          <dgm:bulletEnabled val="1"/>
        </dgm:presLayoutVars>
      </dgm:prSet>
      <dgm:spPr/>
      <dgm:t>
        <a:bodyPr/>
        <a:lstStyle/>
        <a:p>
          <a:endParaRPr lang="es-MX"/>
        </a:p>
      </dgm:t>
    </dgm:pt>
    <dgm:pt modelId="{81C58200-7B11-4256-8B89-5A31FE00B768}" type="pres">
      <dgm:prSet presAssocID="{69DCB647-D9D4-452A-9B6F-E6F6CCC483D8}" presName="sibTrans" presStyleLbl="sibTrans2D1" presStyleIdx="3" presStyleCnt="4"/>
      <dgm:spPr/>
      <dgm:t>
        <a:bodyPr/>
        <a:lstStyle/>
        <a:p>
          <a:endParaRPr lang="es-MX"/>
        </a:p>
      </dgm:t>
    </dgm:pt>
    <dgm:pt modelId="{DA0EC8AF-B8D7-48DF-AE5D-5F7264D59E7C}" type="pres">
      <dgm:prSet presAssocID="{B4EFFFD5-5306-429B-9920-C8D94526F998}" presName="lastNode" presStyleLbl="node1" presStyleIdx="4" presStyleCnt="5" custScaleX="137581" custScaleY="128260">
        <dgm:presLayoutVars>
          <dgm:bulletEnabled val="1"/>
        </dgm:presLayoutVars>
      </dgm:prSet>
      <dgm:spPr/>
      <dgm:t>
        <a:bodyPr/>
        <a:lstStyle/>
        <a:p>
          <a:endParaRPr lang="es-ES"/>
        </a:p>
      </dgm:t>
    </dgm:pt>
  </dgm:ptLst>
  <dgm:cxnLst>
    <dgm:cxn modelId="{DBA213C5-CF3E-4E83-85DB-824C9EA9519B}" type="presOf" srcId="{69DCB647-D9D4-452A-9B6F-E6F6CCC483D8}" destId="{81C58200-7B11-4256-8B89-5A31FE00B768}" srcOrd="0" destOrd="0" presId="urn:microsoft.com/office/officeart/2005/8/layout/bProcess2"/>
    <dgm:cxn modelId="{F2A81B49-17C6-48C2-B0E4-AD1CFB969880}" type="presOf" srcId="{B0FB134E-4469-4076-8897-69D7A74175DA}" destId="{5147ECC6-A010-40CA-B49E-ECAD15713534}" srcOrd="0" destOrd="0" presId="urn:microsoft.com/office/officeart/2005/8/layout/bProcess2"/>
    <dgm:cxn modelId="{D78EC484-9F7E-42B6-AA21-243FDA3E4E9E}" srcId="{B0FB134E-4469-4076-8897-69D7A74175DA}" destId="{8D228A77-BE25-44F6-94FC-4CEFF8C00D8B}" srcOrd="2" destOrd="0" parTransId="{B1A59CA5-2DBC-4882-B6DA-242CB7C6B5A1}" sibTransId="{1900F499-4812-4A6C-B1CE-84F08BE90344}"/>
    <dgm:cxn modelId="{228F9407-896F-4BF3-8A07-01543DD3C85F}" type="presOf" srcId="{DC9DFD6B-8CDB-48C3-B32D-629E5A9DBB3C}" destId="{09FFE472-041F-473A-83D2-0919C0FD838C}" srcOrd="0" destOrd="0" presId="urn:microsoft.com/office/officeart/2005/8/layout/bProcess2"/>
    <dgm:cxn modelId="{05215280-883A-4333-BB5F-3336F26B977F}" type="presOf" srcId="{8D228A77-BE25-44F6-94FC-4CEFF8C00D8B}" destId="{D48B0402-25AA-43C3-82CA-2D6D757C5D99}" srcOrd="0" destOrd="0" presId="urn:microsoft.com/office/officeart/2005/8/layout/bProcess2"/>
    <dgm:cxn modelId="{9918520F-8D12-40F9-B9A6-7B5426F4AC20}" type="presOf" srcId="{4DC13D92-5F69-4703-9D54-0D40945E2D8E}" destId="{EF600DE3-150E-497B-935B-CEBDD580D38E}" srcOrd="0" destOrd="0" presId="urn:microsoft.com/office/officeart/2005/8/layout/bProcess2"/>
    <dgm:cxn modelId="{CAD930D4-E200-4CEF-AD9A-8C696CB49828}" srcId="{B0FB134E-4469-4076-8897-69D7A74175DA}" destId="{B4EFFFD5-5306-429B-9920-C8D94526F998}" srcOrd="4" destOrd="0" parTransId="{99A0A0F4-2C2B-4B7C-9392-32E35E88B9AC}" sibTransId="{32BE18D0-05D3-4A6C-9C02-F731D19FA298}"/>
    <dgm:cxn modelId="{6F8C2AFE-8AE5-48E8-A000-A28D3F3AC887}" type="presOf" srcId="{1900F499-4812-4A6C-B1CE-84F08BE90344}" destId="{5F1307DC-E298-4C10-8DA2-DA1DD1E2B85D}" srcOrd="0" destOrd="0" presId="urn:microsoft.com/office/officeart/2005/8/layout/bProcess2"/>
    <dgm:cxn modelId="{6E0C047C-ED85-470A-AC6F-58CF9B45339F}" type="presOf" srcId="{7C4BE962-14ED-4E90-8046-B35955C7528B}" destId="{B8B888DE-FBE0-471E-9113-82BE7AF2C7D8}" srcOrd="0" destOrd="0" presId="urn:microsoft.com/office/officeart/2005/8/layout/bProcess2"/>
    <dgm:cxn modelId="{7B099A49-3E12-49CB-894C-79940848EA18}" type="presOf" srcId="{28F902A4-1163-4064-B44B-C35540F0BF68}" destId="{801A86BA-A388-4135-8797-605CAF62E685}" srcOrd="0" destOrd="0" presId="urn:microsoft.com/office/officeart/2005/8/layout/bProcess2"/>
    <dgm:cxn modelId="{D58CCFCB-567E-4EC1-824F-5BC8A77C22E4}" srcId="{B0FB134E-4469-4076-8897-69D7A74175DA}" destId="{DC9DFD6B-8CDB-48C3-B32D-629E5A9DBB3C}" srcOrd="0" destOrd="0" parTransId="{5B37DE03-1BAA-447A-9D1C-04CDB950808E}" sibTransId="{4DC13D92-5F69-4703-9D54-0D40945E2D8E}"/>
    <dgm:cxn modelId="{4C75E18D-1B07-44F9-A6E6-E64EC2E513D2}" type="presOf" srcId="{53C1FE33-CE7A-440D-B870-CFD1293C07AB}" destId="{E66F2D01-E382-45A6-9CB3-23AF63100EC0}" srcOrd="0" destOrd="0" presId="urn:microsoft.com/office/officeart/2005/8/layout/bProcess2"/>
    <dgm:cxn modelId="{B8CA9FBF-C2E9-4C8B-BFF3-A08BF53F9A6C}" srcId="{B0FB134E-4469-4076-8897-69D7A74175DA}" destId="{7C4BE962-14ED-4E90-8046-B35955C7528B}" srcOrd="3" destOrd="0" parTransId="{C7B487B9-5FA4-4DB7-B091-5F9B7DDE4A7A}" sibTransId="{69DCB647-D9D4-452A-9B6F-E6F6CCC483D8}"/>
    <dgm:cxn modelId="{2EADD487-53CC-4553-9136-882D3D45B71E}" srcId="{B0FB134E-4469-4076-8897-69D7A74175DA}" destId="{53C1FE33-CE7A-440D-B870-CFD1293C07AB}" srcOrd="1" destOrd="0" parTransId="{1FBBDB5B-59F9-4F97-848E-2CADBB1F05BB}" sibTransId="{28F902A4-1163-4064-B44B-C35540F0BF68}"/>
    <dgm:cxn modelId="{6C928297-AD37-4FC5-B9BB-C7873F5E1C7F}" type="presOf" srcId="{B4EFFFD5-5306-429B-9920-C8D94526F998}" destId="{DA0EC8AF-B8D7-48DF-AE5D-5F7264D59E7C}" srcOrd="0" destOrd="0" presId="urn:microsoft.com/office/officeart/2005/8/layout/bProcess2"/>
    <dgm:cxn modelId="{04349EE3-F0FB-4058-BDE0-0CA7CCC0C7BE}" type="presParOf" srcId="{5147ECC6-A010-40CA-B49E-ECAD15713534}" destId="{09FFE472-041F-473A-83D2-0919C0FD838C}" srcOrd="0" destOrd="0" presId="urn:microsoft.com/office/officeart/2005/8/layout/bProcess2"/>
    <dgm:cxn modelId="{28F1A967-DA88-4F35-9A36-EF59AAF54C04}" type="presParOf" srcId="{5147ECC6-A010-40CA-B49E-ECAD15713534}" destId="{EF600DE3-150E-497B-935B-CEBDD580D38E}" srcOrd="1" destOrd="0" presId="urn:microsoft.com/office/officeart/2005/8/layout/bProcess2"/>
    <dgm:cxn modelId="{721E0F2B-B2AA-4B2F-B416-D6B4839927E0}" type="presParOf" srcId="{5147ECC6-A010-40CA-B49E-ECAD15713534}" destId="{93520C84-77C3-4F38-BEA0-B1D953E45BA0}" srcOrd="2" destOrd="0" presId="urn:microsoft.com/office/officeart/2005/8/layout/bProcess2"/>
    <dgm:cxn modelId="{95B05782-E235-46FA-AE1C-F3DEEE634960}" type="presParOf" srcId="{93520C84-77C3-4F38-BEA0-B1D953E45BA0}" destId="{E59A58F6-81B6-4E50-B665-EA16D5470CFF}" srcOrd="0" destOrd="0" presId="urn:microsoft.com/office/officeart/2005/8/layout/bProcess2"/>
    <dgm:cxn modelId="{E3E447D7-342A-4EDA-89C3-6E12C3CE397E}" type="presParOf" srcId="{93520C84-77C3-4F38-BEA0-B1D953E45BA0}" destId="{E66F2D01-E382-45A6-9CB3-23AF63100EC0}" srcOrd="1" destOrd="0" presId="urn:microsoft.com/office/officeart/2005/8/layout/bProcess2"/>
    <dgm:cxn modelId="{A2FFA9E0-C996-457B-B966-0EFD4D19995A}" type="presParOf" srcId="{5147ECC6-A010-40CA-B49E-ECAD15713534}" destId="{801A86BA-A388-4135-8797-605CAF62E685}" srcOrd="3" destOrd="0" presId="urn:microsoft.com/office/officeart/2005/8/layout/bProcess2"/>
    <dgm:cxn modelId="{BDB46438-D5C1-46B5-8648-25295DD373AB}" type="presParOf" srcId="{5147ECC6-A010-40CA-B49E-ECAD15713534}" destId="{6ACEBA24-E274-4511-A76B-89828CC63515}" srcOrd="4" destOrd="0" presId="urn:microsoft.com/office/officeart/2005/8/layout/bProcess2"/>
    <dgm:cxn modelId="{FD9C4913-A582-45EF-8E67-B86A39FB5AA2}" type="presParOf" srcId="{6ACEBA24-E274-4511-A76B-89828CC63515}" destId="{2CF15930-B76C-4DBA-901C-5A61B98148C3}" srcOrd="0" destOrd="0" presId="urn:microsoft.com/office/officeart/2005/8/layout/bProcess2"/>
    <dgm:cxn modelId="{33272C08-6E17-4E88-BBBC-0D6B3FB9302A}" type="presParOf" srcId="{6ACEBA24-E274-4511-A76B-89828CC63515}" destId="{D48B0402-25AA-43C3-82CA-2D6D757C5D99}" srcOrd="1" destOrd="0" presId="urn:microsoft.com/office/officeart/2005/8/layout/bProcess2"/>
    <dgm:cxn modelId="{9281C537-BF96-4F07-8B29-1338A94A49D7}" type="presParOf" srcId="{5147ECC6-A010-40CA-B49E-ECAD15713534}" destId="{5F1307DC-E298-4C10-8DA2-DA1DD1E2B85D}" srcOrd="5" destOrd="0" presId="urn:microsoft.com/office/officeart/2005/8/layout/bProcess2"/>
    <dgm:cxn modelId="{C05C514F-6800-4F86-9FC8-2FBA34A0F70C}" type="presParOf" srcId="{5147ECC6-A010-40CA-B49E-ECAD15713534}" destId="{24A598B3-6BBF-4264-A685-262F167CE38B}" srcOrd="6" destOrd="0" presId="urn:microsoft.com/office/officeart/2005/8/layout/bProcess2"/>
    <dgm:cxn modelId="{EADE4649-49FA-4070-B017-32E2E1F45748}" type="presParOf" srcId="{24A598B3-6BBF-4264-A685-262F167CE38B}" destId="{74190258-9889-4DAF-8F3F-F5B65118FA71}" srcOrd="0" destOrd="0" presId="urn:microsoft.com/office/officeart/2005/8/layout/bProcess2"/>
    <dgm:cxn modelId="{04812BCA-2210-4F90-B089-3CEF62486D5B}" type="presParOf" srcId="{24A598B3-6BBF-4264-A685-262F167CE38B}" destId="{B8B888DE-FBE0-471E-9113-82BE7AF2C7D8}" srcOrd="1" destOrd="0" presId="urn:microsoft.com/office/officeart/2005/8/layout/bProcess2"/>
    <dgm:cxn modelId="{A009CD06-2818-4EF5-AD9C-2CD822C34F86}" type="presParOf" srcId="{5147ECC6-A010-40CA-B49E-ECAD15713534}" destId="{81C58200-7B11-4256-8B89-5A31FE00B768}" srcOrd="7" destOrd="0" presId="urn:microsoft.com/office/officeart/2005/8/layout/bProcess2"/>
    <dgm:cxn modelId="{D94076C6-8A7F-4810-8170-0E799DE8A283}" type="presParOf" srcId="{5147ECC6-A010-40CA-B49E-ECAD15713534}" destId="{DA0EC8AF-B8D7-48DF-AE5D-5F7264D59E7C}" srcOrd="8" destOrd="0" presId="urn:microsoft.com/office/officeart/2005/8/layout/b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EBBD18C-3B2A-4AF5-AF4E-C86D961BCB59}" type="doc">
      <dgm:prSet loTypeId="urn:microsoft.com/office/officeart/2005/8/layout/hProcess6" loCatId="process" qsTypeId="urn:microsoft.com/office/officeart/2005/8/quickstyle/simple1" qsCatId="simple" csTypeId="urn:microsoft.com/office/officeart/2005/8/colors/accent1_2" csCatId="accent1" phldr="1"/>
      <dgm:spPr/>
    </dgm:pt>
    <dgm:pt modelId="{098D52D5-C364-4E72-9F93-D619E2B455E4}">
      <dgm:prSet phldrT="[Texto]" custT="1"/>
      <dgm:spPr>
        <a:solidFill>
          <a:schemeClr val="accent6"/>
        </a:solidFill>
        <a:scene3d>
          <a:camera prst="orthographicFront"/>
          <a:lightRig rig="threePt" dir="t"/>
        </a:scene3d>
        <a:sp3d prstMaterial="dkEdge">
          <a:bevelT/>
        </a:sp3d>
      </dgm:spPr>
      <dgm:t>
        <a:bodyPr/>
        <a:lstStyle/>
        <a:p>
          <a:r>
            <a:rPr lang="es-MX" sz="2400" dirty="0" smtClean="0"/>
            <a:t>Acompañamiento institucional</a:t>
          </a:r>
          <a:endParaRPr lang="es-MX" sz="2400" dirty="0"/>
        </a:p>
      </dgm:t>
    </dgm:pt>
    <dgm:pt modelId="{EEA43F2F-0CA8-4662-84FC-9A543461450D}" type="parTrans" cxnId="{BBEA36DC-DF48-4CA6-B72F-64899E78CBCA}">
      <dgm:prSet/>
      <dgm:spPr/>
      <dgm:t>
        <a:bodyPr/>
        <a:lstStyle/>
        <a:p>
          <a:endParaRPr lang="es-MX"/>
        </a:p>
      </dgm:t>
    </dgm:pt>
    <dgm:pt modelId="{2183E2BC-7416-4377-90CD-175C2132C541}" type="sibTrans" cxnId="{BBEA36DC-DF48-4CA6-B72F-64899E78CBCA}">
      <dgm:prSet/>
      <dgm:spPr/>
      <dgm:t>
        <a:bodyPr/>
        <a:lstStyle/>
        <a:p>
          <a:endParaRPr lang="es-MX"/>
        </a:p>
      </dgm:t>
    </dgm:pt>
    <dgm:pt modelId="{D16C95F0-83B0-435A-AE5B-B984C2E1BFF5}" type="pres">
      <dgm:prSet presAssocID="{2EBBD18C-3B2A-4AF5-AF4E-C86D961BCB59}" presName="theList" presStyleCnt="0">
        <dgm:presLayoutVars>
          <dgm:dir/>
          <dgm:animLvl val="lvl"/>
          <dgm:resizeHandles val="exact"/>
        </dgm:presLayoutVars>
      </dgm:prSet>
      <dgm:spPr/>
    </dgm:pt>
    <dgm:pt modelId="{36780B9B-9D3C-4C86-845D-3D59C74A096A}" type="pres">
      <dgm:prSet presAssocID="{098D52D5-C364-4E72-9F93-D619E2B455E4}" presName="compNode" presStyleCnt="0"/>
      <dgm:spPr/>
    </dgm:pt>
    <dgm:pt modelId="{67D35D24-C0DF-444C-B4CE-17496EBF1095}" type="pres">
      <dgm:prSet presAssocID="{098D52D5-C364-4E72-9F93-D619E2B455E4}" presName="noGeometry" presStyleCnt="0"/>
      <dgm:spPr/>
    </dgm:pt>
    <dgm:pt modelId="{F2D3AC8A-3C28-48DD-8649-C62F040D0F7E}" type="pres">
      <dgm:prSet presAssocID="{098D52D5-C364-4E72-9F93-D619E2B455E4}" presName="childTextVisible" presStyleLbl="bgAccFollowNode1" presStyleIdx="0" presStyleCnt="1">
        <dgm:presLayoutVars>
          <dgm:bulletEnabled val="1"/>
        </dgm:presLayoutVars>
      </dgm:prSet>
      <dgm:spPr/>
    </dgm:pt>
    <dgm:pt modelId="{9C13F5FF-3C20-47D5-B19F-7C9DE5F150AA}" type="pres">
      <dgm:prSet presAssocID="{098D52D5-C364-4E72-9F93-D619E2B455E4}" presName="childTextHidden" presStyleLbl="bgAccFollowNode1" presStyleIdx="0" presStyleCnt="1"/>
      <dgm:spPr/>
    </dgm:pt>
    <dgm:pt modelId="{95AA01FE-2684-4206-BE31-88A0219BEA93}" type="pres">
      <dgm:prSet presAssocID="{098D52D5-C364-4E72-9F93-D619E2B455E4}" presName="parentText" presStyleLbl="node1" presStyleIdx="0" presStyleCnt="1" custScaleX="120381" custScaleY="114480">
        <dgm:presLayoutVars>
          <dgm:chMax val="1"/>
          <dgm:bulletEnabled val="1"/>
        </dgm:presLayoutVars>
      </dgm:prSet>
      <dgm:spPr/>
      <dgm:t>
        <a:bodyPr/>
        <a:lstStyle/>
        <a:p>
          <a:endParaRPr lang="es-MX"/>
        </a:p>
      </dgm:t>
    </dgm:pt>
  </dgm:ptLst>
  <dgm:cxnLst>
    <dgm:cxn modelId="{1C4E3A4A-B952-454F-BC94-856B530BAC8D}" type="presOf" srcId="{2EBBD18C-3B2A-4AF5-AF4E-C86D961BCB59}" destId="{D16C95F0-83B0-435A-AE5B-B984C2E1BFF5}" srcOrd="0" destOrd="0" presId="urn:microsoft.com/office/officeart/2005/8/layout/hProcess6"/>
    <dgm:cxn modelId="{48F8FBCF-FE86-4B54-8892-E20DD4B7C3AA}" type="presOf" srcId="{098D52D5-C364-4E72-9F93-D619E2B455E4}" destId="{95AA01FE-2684-4206-BE31-88A0219BEA93}" srcOrd="0" destOrd="0" presId="urn:microsoft.com/office/officeart/2005/8/layout/hProcess6"/>
    <dgm:cxn modelId="{BBEA36DC-DF48-4CA6-B72F-64899E78CBCA}" srcId="{2EBBD18C-3B2A-4AF5-AF4E-C86D961BCB59}" destId="{098D52D5-C364-4E72-9F93-D619E2B455E4}" srcOrd="0" destOrd="0" parTransId="{EEA43F2F-0CA8-4662-84FC-9A543461450D}" sibTransId="{2183E2BC-7416-4377-90CD-175C2132C541}"/>
    <dgm:cxn modelId="{2C78F82B-7D75-45FB-9C3C-81A4132C58AB}" type="presParOf" srcId="{D16C95F0-83B0-435A-AE5B-B984C2E1BFF5}" destId="{36780B9B-9D3C-4C86-845D-3D59C74A096A}" srcOrd="0" destOrd="0" presId="urn:microsoft.com/office/officeart/2005/8/layout/hProcess6"/>
    <dgm:cxn modelId="{8F52BE48-5C48-4E28-884D-890A4DA98EF6}" type="presParOf" srcId="{36780B9B-9D3C-4C86-845D-3D59C74A096A}" destId="{67D35D24-C0DF-444C-B4CE-17496EBF1095}" srcOrd="0" destOrd="0" presId="urn:microsoft.com/office/officeart/2005/8/layout/hProcess6"/>
    <dgm:cxn modelId="{5B7D52F7-6385-455C-8C83-1D91A0D7BED0}" type="presParOf" srcId="{36780B9B-9D3C-4C86-845D-3D59C74A096A}" destId="{F2D3AC8A-3C28-48DD-8649-C62F040D0F7E}" srcOrd="1" destOrd="0" presId="urn:microsoft.com/office/officeart/2005/8/layout/hProcess6"/>
    <dgm:cxn modelId="{CC5D6A3B-1649-4F6A-B87B-49CB3DC3B944}" type="presParOf" srcId="{36780B9B-9D3C-4C86-845D-3D59C74A096A}" destId="{9C13F5FF-3C20-47D5-B19F-7C9DE5F150AA}" srcOrd="2" destOrd="0" presId="urn:microsoft.com/office/officeart/2005/8/layout/hProcess6"/>
    <dgm:cxn modelId="{0D20231B-3DE9-4F00-9B9B-37E51042FD12}" type="presParOf" srcId="{36780B9B-9D3C-4C86-845D-3D59C74A096A}" destId="{95AA01FE-2684-4206-BE31-88A0219BEA93}"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56FC12-F688-4C08-85BE-DF56C265C91D}">
      <dsp:nvSpPr>
        <dsp:cNvPr id="0" name=""/>
        <dsp:cNvSpPr/>
      </dsp:nvSpPr>
      <dsp:spPr>
        <a:xfrm>
          <a:off x="190101" y="292391"/>
          <a:ext cx="1140606" cy="633670"/>
        </a:xfrm>
        <a:prstGeom prst="roundRect">
          <a:avLst>
            <a:gd name="adj" fmla="val 10000"/>
          </a:avLst>
        </a:prstGeom>
        <a:solidFill>
          <a:schemeClr val="accent2">
            <a:tint val="40000"/>
            <a:alpha val="90000"/>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b="1" kern="1200" dirty="0" smtClean="0"/>
            <a:t>Sujetos obligados</a:t>
          </a:r>
          <a:endParaRPr lang="es-MX" sz="1500" b="1" kern="1200" dirty="0"/>
        </a:p>
      </dsp:txBody>
      <dsp:txXfrm>
        <a:off x="208661" y="310951"/>
        <a:ext cx="1103486" cy="596550"/>
      </dsp:txXfrm>
    </dsp:sp>
    <dsp:sp modelId="{37D8CDE6-1E43-4231-B3C9-73E1FD329042}">
      <dsp:nvSpPr>
        <dsp:cNvPr id="0" name=""/>
        <dsp:cNvSpPr/>
      </dsp:nvSpPr>
      <dsp:spPr>
        <a:xfrm>
          <a:off x="1837643" y="292391"/>
          <a:ext cx="1140606" cy="633670"/>
        </a:xfrm>
        <a:prstGeom prst="roundRect">
          <a:avLst>
            <a:gd name="adj" fmla="val 10000"/>
          </a:avLst>
        </a:prstGeom>
        <a:solidFill>
          <a:schemeClr val="accent3">
            <a:tint val="40000"/>
            <a:alpha val="90000"/>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b="1" kern="1200" dirty="0" smtClean="0"/>
            <a:t>Diagnóstico</a:t>
          </a:r>
          <a:endParaRPr lang="es-MX" sz="1500" b="1" kern="1200" dirty="0"/>
        </a:p>
      </dsp:txBody>
      <dsp:txXfrm>
        <a:off x="1856203" y="310951"/>
        <a:ext cx="1103486" cy="596550"/>
      </dsp:txXfrm>
    </dsp:sp>
    <dsp:sp modelId="{BBB9C24B-43FF-414A-BFF3-BE91986552DE}">
      <dsp:nvSpPr>
        <dsp:cNvPr id="0" name=""/>
        <dsp:cNvSpPr/>
      </dsp:nvSpPr>
      <dsp:spPr>
        <a:xfrm>
          <a:off x="1346549" y="2985489"/>
          <a:ext cx="475252" cy="475252"/>
        </a:xfrm>
        <a:prstGeom prst="triangle">
          <a:avLst/>
        </a:prstGeom>
        <a:solidFill>
          <a:schemeClr val="accent4">
            <a:tint val="40000"/>
            <a:alpha val="90000"/>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dsp:style>
    </dsp:sp>
    <dsp:sp modelId="{0D935B43-FF26-4401-844B-09A0321268C0}">
      <dsp:nvSpPr>
        <dsp:cNvPr id="0" name=""/>
        <dsp:cNvSpPr/>
      </dsp:nvSpPr>
      <dsp:spPr>
        <a:xfrm rot="240000">
          <a:off x="157982" y="2781838"/>
          <a:ext cx="2852386" cy="199458"/>
        </a:xfrm>
        <a:prstGeom prst="rect">
          <a:avLst/>
        </a:prstGeom>
        <a:solidFill>
          <a:schemeClr val="accent5">
            <a:tint val="40000"/>
            <a:alpha val="90000"/>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dsp:style>
    </dsp:sp>
    <dsp:sp modelId="{B29FF401-59E7-4EC0-85CB-8F53DBAA7F03}">
      <dsp:nvSpPr>
        <dsp:cNvPr id="0" name=""/>
        <dsp:cNvSpPr/>
      </dsp:nvSpPr>
      <dsp:spPr>
        <a:xfrm rot="240000">
          <a:off x="1870592" y="2283143"/>
          <a:ext cx="1138075" cy="530226"/>
        </a:xfrm>
        <a:prstGeom prst="roundRect">
          <a:avLst/>
        </a:prstGeom>
        <a:solidFill>
          <a:schemeClr val="accent2">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sp3d extrusionH="28000" prstMaterial="matte"/>
        </a:bodyPr>
        <a:lstStyle/>
        <a:p>
          <a:pPr lvl="0" algn="ctr" defTabSz="444500">
            <a:lnSpc>
              <a:spcPct val="90000"/>
            </a:lnSpc>
            <a:spcBef>
              <a:spcPct val="0"/>
            </a:spcBef>
            <a:spcAft>
              <a:spcPct val="35000"/>
            </a:spcAft>
          </a:pPr>
          <a:r>
            <a:rPr lang="es-MX" sz="1000" kern="1200" dirty="0" smtClean="0"/>
            <a:t>Acompañamiento institucional</a:t>
          </a:r>
          <a:endParaRPr lang="es-MX" sz="1000" kern="1200" dirty="0"/>
        </a:p>
      </dsp:txBody>
      <dsp:txXfrm>
        <a:off x="1896475" y="2309026"/>
        <a:ext cx="1086309" cy="478460"/>
      </dsp:txXfrm>
    </dsp:sp>
    <dsp:sp modelId="{46B3E604-F7B6-4236-8A32-F784188C2022}">
      <dsp:nvSpPr>
        <dsp:cNvPr id="0" name=""/>
        <dsp:cNvSpPr/>
      </dsp:nvSpPr>
      <dsp:spPr>
        <a:xfrm rot="240000">
          <a:off x="1911781" y="1712840"/>
          <a:ext cx="1138075" cy="530226"/>
        </a:xfrm>
        <a:prstGeom prst="roundRect">
          <a:avLst/>
        </a:prstGeom>
        <a:solidFill>
          <a:schemeClr val="accent3">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sp3d extrusionH="28000" prstMaterial="matte"/>
        </a:bodyPr>
        <a:lstStyle/>
        <a:p>
          <a:pPr lvl="0" algn="ctr" defTabSz="444500">
            <a:lnSpc>
              <a:spcPct val="90000"/>
            </a:lnSpc>
            <a:spcBef>
              <a:spcPct val="0"/>
            </a:spcBef>
            <a:spcAft>
              <a:spcPct val="35000"/>
            </a:spcAft>
          </a:pPr>
          <a:r>
            <a:rPr lang="es-MX" sz="1000" kern="1200" dirty="0" smtClean="0"/>
            <a:t>Áreas de oportunidad</a:t>
          </a:r>
          <a:endParaRPr lang="es-MX" sz="1000" kern="1200" dirty="0"/>
        </a:p>
      </dsp:txBody>
      <dsp:txXfrm>
        <a:off x="1937664" y="1738723"/>
        <a:ext cx="1086309" cy="478460"/>
      </dsp:txXfrm>
    </dsp:sp>
    <dsp:sp modelId="{87BD56A7-6EFD-4D7E-8C3C-45E85AEF0C00}">
      <dsp:nvSpPr>
        <dsp:cNvPr id="0" name=""/>
        <dsp:cNvSpPr/>
      </dsp:nvSpPr>
      <dsp:spPr>
        <a:xfrm rot="240000">
          <a:off x="1952969" y="1155211"/>
          <a:ext cx="1138075" cy="530226"/>
        </a:xfrm>
        <a:prstGeom prst="roundRect">
          <a:avLst/>
        </a:prstGeom>
        <a:solidFill>
          <a:schemeClr val="accent4">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sp3d extrusionH="28000" prstMaterial="matte"/>
        </a:bodyPr>
        <a:lstStyle/>
        <a:p>
          <a:pPr lvl="0" algn="ctr" defTabSz="444500">
            <a:lnSpc>
              <a:spcPct val="90000"/>
            </a:lnSpc>
            <a:spcBef>
              <a:spcPct val="0"/>
            </a:spcBef>
            <a:spcAft>
              <a:spcPct val="35000"/>
            </a:spcAft>
          </a:pPr>
          <a:r>
            <a:rPr lang="es-MX" sz="1000" kern="1200" dirty="0" smtClean="0"/>
            <a:t>Revisión portales</a:t>
          </a:r>
          <a:endParaRPr lang="es-MX" sz="1000" kern="1200" dirty="0"/>
        </a:p>
      </dsp:txBody>
      <dsp:txXfrm>
        <a:off x="1978852" y="1181094"/>
        <a:ext cx="1086309" cy="478460"/>
      </dsp:txXfrm>
    </dsp:sp>
    <dsp:sp modelId="{A3BBE131-F635-47C8-947D-E38A9DB17675}">
      <dsp:nvSpPr>
        <dsp:cNvPr id="0" name=""/>
        <dsp:cNvSpPr/>
      </dsp:nvSpPr>
      <dsp:spPr>
        <a:xfrm rot="240000">
          <a:off x="238891" y="2169083"/>
          <a:ext cx="1138075" cy="530226"/>
        </a:xfrm>
        <a:prstGeom prst="roundRect">
          <a:avLst/>
        </a:prstGeom>
        <a:solidFill>
          <a:schemeClr val="accent5">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sp3d extrusionH="28000" prstMaterial="matte"/>
        </a:bodyPr>
        <a:lstStyle/>
        <a:p>
          <a:pPr lvl="0" algn="ctr" defTabSz="444500">
            <a:lnSpc>
              <a:spcPct val="90000"/>
            </a:lnSpc>
            <a:spcBef>
              <a:spcPct val="0"/>
            </a:spcBef>
            <a:spcAft>
              <a:spcPct val="35000"/>
            </a:spcAft>
          </a:pPr>
          <a:r>
            <a:rPr lang="es-MX" sz="1000" kern="1200" dirty="0" smtClean="0"/>
            <a:t>Cumplimiento</a:t>
          </a:r>
          <a:endParaRPr lang="es-MX" sz="1000" kern="1200" dirty="0"/>
        </a:p>
      </dsp:txBody>
      <dsp:txXfrm>
        <a:off x="264774" y="2194966"/>
        <a:ext cx="1086309" cy="478460"/>
      </dsp:txXfrm>
    </dsp:sp>
    <dsp:sp modelId="{70D7AC1C-AEE3-454F-B695-F6B7EB65A41D}">
      <dsp:nvSpPr>
        <dsp:cNvPr id="0" name=""/>
        <dsp:cNvSpPr/>
      </dsp:nvSpPr>
      <dsp:spPr>
        <a:xfrm rot="240000">
          <a:off x="280080" y="1598780"/>
          <a:ext cx="1138075" cy="530226"/>
        </a:xfrm>
        <a:prstGeom prst="roundRect">
          <a:avLst/>
        </a:prstGeom>
        <a:solidFill>
          <a:schemeClr val="accent6">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sp3d extrusionH="28000" prstMaterial="matte"/>
        </a:bodyPr>
        <a:lstStyle/>
        <a:p>
          <a:pPr lvl="0" algn="ctr" defTabSz="444500">
            <a:lnSpc>
              <a:spcPct val="90000"/>
            </a:lnSpc>
            <a:spcBef>
              <a:spcPct val="0"/>
            </a:spcBef>
            <a:spcAft>
              <a:spcPct val="35000"/>
            </a:spcAft>
          </a:pPr>
          <a:r>
            <a:rPr lang="es-MX" sz="1000" kern="1200" dirty="0" smtClean="0"/>
            <a:t>Situación</a:t>
          </a:r>
          <a:endParaRPr lang="es-MX" sz="1000" kern="1200" dirty="0"/>
        </a:p>
      </dsp:txBody>
      <dsp:txXfrm>
        <a:off x="305963" y="1624663"/>
        <a:ext cx="1086309" cy="47846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FFE472-041F-473A-83D2-0919C0FD838C}">
      <dsp:nvSpPr>
        <dsp:cNvPr id="0" name=""/>
        <dsp:cNvSpPr/>
      </dsp:nvSpPr>
      <dsp:spPr>
        <a:xfrm>
          <a:off x="729" y="951987"/>
          <a:ext cx="2396308" cy="2136104"/>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latin typeface="Arial" pitchFamily="34" charset="0"/>
              <a:cs typeface="Arial" pitchFamily="34" charset="0"/>
            </a:rPr>
            <a:t>Revisión sección de transparencia, </a:t>
          </a:r>
          <a:r>
            <a:rPr lang="es-ES" sz="1600" kern="1200" dirty="0" err="1" smtClean="0">
              <a:latin typeface="Arial" pitchFamily="34" charset="0"/>
              <a:cs typeface="Arial" pitchFamily="34" charset="0"/>
            </a:rPr>
            <a:t>solvetación</a:t>
          </a:r>
          <a:r>
            <a:rPr lang="es-ES" sz="1600" kern="1200" dirty="0" smtClean="0">
              <a:latin typeface="Arial" pitchFamily="34" charset="0"/>
              <a:cs typeface="Arial" pitchFamily="34" charset="0"/>
            </a:rPr>
            <a:t> de recomendaciones.</a:t>
          </a:r>
          <a:endParaRPr lang="es-MX" sz="1600" b="0" kern="1200" dirty="0" smtClean="0">
            <a:latin typeface="Arial" pitchFamily="34" charset="0"/>
            <a:cs typeface="Arial" pitchFamily="34" charset="0"/>
          </a:endParaRPr>
        </a:p>
      </dsp:txBody>
      <dsp:txXfrm>
        <a:off x="351660" y="1264812"/>
        <a:ext cx="1694446" cy="1510454"/>
      </dsp:txXfrm>
    </dsp:sp>
    <dsp:sp modelId="{EF600DE3-150E-497B-935B-CEBDD580D38E}">
      <dsp:nvSpPr>
        <dsp:cNvPr id="0" name=""/>
        <dsp:cNvSpPr/>
      </dsp:nvSpPr>
      <dsp:spPr>
        <a:xfrm rot="10800000">
          <a:off x="920972" y="3227048"/>
          <a:ext cx="555822" cy="294585"/>
        </a:xfrm>
        <a:prstGeom prst="triangle">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E66F2D01-E382-45A6-9CB3-23AF63100EC0}">
      <dsp:nvSpPr>
        <dsp:cNvPr id="0" name=""/>
        <dsp:cNvSpPr/>
      </dsp:nvSpPr>
      <dsp:spPr>
        <a:xfrm>
          <a:off x="375315" y="3643914"/>
          <a:ext cx="1647137" cy="162224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b="1" kern="1200" dirty="0" smtClean="0">
              <a:latin typeface="Arial" pitchFamily="34" charset="0"/>
              <a:cs typeface="Arial" pitchFamily="34" charset="0"/>
            </a:rPr>
            <a:t>Registro de resultados</a:t>
          </a:r>
        </a:p>
        <a:p>
          <a:pPr lvl="0" algn="ctr" defTabSz="711200">
            <a:lnSpc>
              <a:spcPct val="90000"/>
            </a:lnSpc>
            <a:spcBef>
              <a:spcPct val="0"/>
            </a:spcBef>
            <a:spcAft>
              <a:spcPct val="35000"/>
            </a:spcAft>
          </a:pPr>
          <a:r>
            <a:rPr lang="es-MX" sz="1600" b="0" kern="1200" dirty="0" smtClean="0">
              <a:latin typeface="Arial" pitchFamily="34" charset="0"/>
              <a:cs typeface="Arial" pitchFamily="34" charset="0"/>
            </a:rPr>
            <a:t>Tabla de verificación </a:t>
          </a:r>
        </a:p>
      </dsp:txBody>
      <dsp:txXfrm>
        <a:off x="616533" y="3881486"/>
        <a:ext cx="1164701" cy="1147101"/>
      </dsp:txXfrm>
    </dsp:sp>
    <dsp:sp modelId="{801A86BA-A388-4135-8797-605CAF62E685}">
      <dsp:nvSpPr>
        <dsp:cNvPr id="0" name=""/>
        <dsp:cNvSpPr/>
      </dsp:nvSpPr>
      <dsp:spPr>
        <a:xfrm rot="5419063">
          <a:off x="2344933" y="4315640"/>
          <a:ext cx="555822" cy="294585"/>
        </a:xfrm>
        <a:prstGeom prst="triangl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48B0402-25AA-43C3-82CA-2D6D757C5D99}">
      <dsp:nvSpPr>
        <dsp:cNvPr id="0" name=""/>
        <dsp:cNvSpPr/>
      </dsp:nvSpPr>
      <dsp:spPr>
        <a:xfrm>
          <a:off x="3206545" y="3678594"/>
          <a:ext cx="2148750" cy="1587067"/>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b="1" kern="1200" dirty="0" smtClean="0">
              <a:latin typeface="Arial" pitchFamily="34" charset="0"/>
              <a:cs typeface="Arial" pitchFamily="34" charset="0"/>
            </a:rPr>
            <a:t>Validación y procesamiento</a:t>
          </a:r>
        </a:p>
        <a:p>
          <a:pPr lvl="0" algn="ctr" defTabSz="711200">
            <a:lnSpc>
              <a:spcPct val="90000"/>
            </a:lnSpc>
            <a:spcBef>
              <a:spcPct val="0"/>
            </a:spcBef>
            <a:spcAft>
              <a:spcPct val="35000"/>
            </a:spcAft>
          </a:pPr>
          <a:r>
            <a:rPr lang="es-MX" sz="1600" b="0" kern="1200" dirty="0" smtClean="0">
              <a:latin typeface="Arial" pitchFamily="34" charset="0"/>
              <a:cs typeface="Arial" pitchFamily="34" charset="0"/>
            </a:rPr>
            <a:t>Cálculo de Índices</a:t>
          </a:r>
          <a:endParaRPr lang="es-ES" sz="1600" b="0" kern="1200" dirty="0">
            <a:latin typeface="Arial" pitchFamily="34" charset="0"/>
            <a:cs typeface="Arial" pitchFamily="34" charset="0"/>
          </a:endParaRPr>
        </a:p>
      </dsp:txBody>
      <dsp:txXfrm>
        <a:off x="3521222" y="3911015"/>
        <a:ext cx="1519396" cy="1122225"/>
      </dsp:txXfrm>
    </dsp:sp>
    <dsp:sp modelId="{5F1307DC-E298-4C10-8DA2-DA1DD1E2B85D}">
      <dsp:nvSpPr>
        <dsp:cNvPr id="0" name=""/>
        <dsp:cNvSpPr/>
      </dsp:nvSpPr>
      <dsp:spPr>
        <a:xfrm>
          <a:off x="4003009" y="3244803"/>
          <a:ext cx="555822" cy="294585"/>
        </a:xfrm>
        <a:prstGeom prst="triangl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8B888DE-FBE0-471E-9113-82BE7AF2C7D8}">
      <dsp:nvSpPr>
        <dsp:cNvPr id="0" name=""/>
        <dsp:cNvSpPr/>
      </dsp:nvSpPr>
      <dsp:spPr>
        <a:xfrm>
          <a:off x="3191070" y="1260227"/>
          <a:ext cx="2179701" cy="1862046"/>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b="0" kern="1200" dirty="0" smtClean="0">
              <a:latin typeface="Arial" pitchFamily="34" charset="0"/>
              <a:cs typeface="Arial" pitchFamily="34" charset="0"/>
            </a:rPr>
            <a:t>Emisión de Recomendaciones No solventadas</a:t>
          </a:r>
          <a:endParaRPr lang="es-ES" sz="1600" b="0" kern="1200" dirty="0">
            <a:latin typeface="Arial" pitchFamily="34" charset="0"/>
            <a:cs typeface="Arial" pitchFamily="34" charset="0"/>
          </a:endParaRPr>
        </a:p>
      </dsp:txBody>
      <dsp:txXfrm>
        <a:off x="3510280" y="1532917"/>
        <a:ext cx="1541281" cy="1316666"/>
      </dsp:txXfrm>
    </dsp:sp>
    <dsp:sp modelId="{81C58200-7B11-4256-8B89-5A31FE00B768}">
      <dsp:nvSpPr>
        <dsp:cNvPr id="0" name=""/>
        <dsp:cNvSpPr/>
      </dsp:nvSpPr>
      <dsp:spPr>
        <a:xfrm rot="5334374">
          <a:off x="5498168" y="2015412"/>
          <a:ext cx="555822" cy="294585"/>
        </a:xfrm>
        <a:prstGeom prst="triangl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9D0F8D-A6DC-464D-BC8B-86A35B8DFA07}">
      <dsp:nvSpPr>
        <dsp:cNvPr id="0" name=""/>
        <dsp:cNvSpPr/>
      </dsp:nvSpPr>
      <dsp:spPr>
        <a:xfrm>
          <a:off x="6164803" y="1260227"/>
          <a:ext cx="1845193" cy="1754882"/>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b="1" kern="1200" dirty="0" smtClean="0">
              <a:latin typeface="Arial" pitchFamily="34" charset="0"/>
              <a:cs typeface="Arial" pitchFamily="34" charset="0"/>
            </a:rPr>
            <a:t>Notificación Titular EO </a:t>
          </a:r>
        </a:p>
        <a:p>
          <a:pPr lvl="0" algn="ctr" defTabSz="711200">
            <a:lnSpc>
              <a:spcPct val="90000"/>
            </a:lnSpc>
            <a:spcBef>
              <a:spcPct val="0"/>
            </a:spcBef>
            <a:spcAft>
              <a:spcPct val="35000"/>
            </a:spcAft>
          </a:pPr>
          <a:r>
            <a:rPr lang="es-MX" sz="1600" b="0" kern="1200" dirty="0" smtClean="0">
              <a:latin typeface="Arial" pitchFamily="34" charset="0"/>
              <a:cs typeface="Arial" pitchFamily="34" charset="0"/>
            </a:rPr>
            <a:t>(impresa)</a:t>
          </a:r>
        </a:p>
        <a:p>
          <a:pPr lvl="0" algn="ctr" defTabSz="711200">
            <a:lnSpc>
              <a:spcPct val="90000"/>
            </a:lnSpc>
            <a:spcBef>
              <a:spcPct val="0"/>
            </a:spcBef>
            <a:spcAft>
              <a:spcPct val="35000"/>
            </a:spcAft>
          </a:pPr>
          <a:r>
            <a:rPr lang="es-MX" sz="1600" b="0" kern="1200" dirty="0" smtClean="0">
              <a:latin typeface="Arial" pitchFamily="34" charset="0"/>
              <a:cs typeface="Arial" pitchFamily="34" charset="0"/>
            </a:rPr>
            <a:t>ROIP (electrónica)</a:t>
          </a:r>
          <a:endParaRPr lang="es-ES" sz="1600" b="0" kern="1200" dirty="0">
            <a:latin typeface="Arial" pitchFamily="34" charset="0"/>
            <a:cs typeface="Arial" pitchFamily="34" charset="0"/>
          </a:endParaRPr>
        </a:p>
      </dsp:txBody>
      <dsp:txXfrm>
        <a:off x="6435025" y="1517224"/>
        <a:ext cx="1304749" cy="1240888"/>
      </dsp:txXfrm>
    </dsp:sp>
    <dsp:sp modelId="{F9E4CA4E-2B9F-45C5-A3A1-D46CD04A61B8}">
      <dsp:nvSpPr>
        <dsp:cNvPr id="0" name=""/>
        <dsp:cNvSpPr/>
      </dsp:nvSpPr>
      <dsp:spPr>
        <a:xfrm rot="10800000">
          <a:off x="6809488" y="3154066"/>
          <a:ext cx="555822" cy="294585"/>
        </a:xfrm>
        <a:prstGeom prst="triangl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B1EBC5-7945-4D02-88AA-3F9EC90EE38E}">
      <dsp:nvSpPr>
        <dsp:cNvPr id="0" name=""/>
        <dsp:cNvSpPr/>
      </dsp:nvSpPr>
      <dsp:spPr>
        <a:xfrm>
          <a:off x="6178463" y="3570933"/>
          <a:ext cx="1817872" cy="1588063"/>
        </a:xfrm>
        <a:prstGeom prst="ellipse">
          <a:avLst/>
        </a:prstGeom>
        <a:solidFill>
          <a:srgbClr val="FF0000"/>
        </a:solidFill>
        <a:ln w="12700" cap="flat" cmpd="sng" algn="ctr">
          <a:solidFill>
            <a:schemeClr val="lt1">
              <a:hueOff val="0"/>
              <a:satOff val="0"/>
              <a:lumOff val="0"/>
              <a:alphaOff val="0"/>
            </a:schemeClr>
          </a:solidFill>
          <a:prstDash val="solid"/>
          <a:miter lim="800000"/>
        </a:ln>
        <a:effectLst>
          <a:innerShdw blurRad="114300">
            <a:prstClr val="black"/>
          </a:innerShdw>
        </a:effectLst>
        <a:scene3d>
          <a:camera prst="orthographicFront"/>
          <a:lightRig rig="threePt" dir="t">
            <a:rot lat="0" lon="0" rev="1800000"/>
          </a:lightRig>
        </a:scene3d>
        <a:sp3d prstMaterial="matte"/>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b="1" kern="1200" dirty="0" smtClean="0">
              <a:latin typeface="Arial" pitchFamily="34" charset="0"/>
              <a:cs typeface="Arial" pitchFamily="34" charset="0"/>
            </a:rPr>
            <a:t>Vista al Órgano de Control </a:t>
          </a:r>
        </a:p>
        <a:p>
          <a:pPr lvl="0" algn="ctr" defTabSz="711200">
            <a:lnSpc>
              <a:spcPct val="90000"/>
            </a:lnSpc>
            <a:spcBef>
              <a:spcPct val="0"/>
            </a:spcBef>
            <a:spcAft>
              <a:spcPct val="35000"/>
            </a:spcAft>
          </a:pPr>
          <a:r>
            <a:rPr lang="es-MX" sz="1600" b="0" kern="1200" dirty="0" smtClean="0">
              <a:latin typeface="Arial" pitchFamily="34" charset="0"/>
              <a:cs typeface="Arial" pitchFamily="34" charset="0"/>
            </a:rPr>
            <a:t>(impresa)</a:t>
          </a:r>
          <a:endParaRPr lang="es-MX" sz="1100" b="0" kern="1200" dirty="0" smtClean="0">
            <a:latin typeface="Arial" pitchFamily="34" charset="0"/>
            <a:cs typeface="Arial" pitchFamily="34" charset="0"/>
          </a:endParaRPr>
        </a:p>
      </dsp:txBody>
      <dsp:txXfrm>
        <a:off x="6444684" y="3803499"/>
        <a:ext cx="1285430" cy="11229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6B66E4-C89F-4DAC-B0A2-0A67E138CB30}">
      <dsp:nvSpPr>
        <dsp:cNvPr id="0" name=""/>
        <dsp:cNvSpPr/>
      </dsp:nvSpPr>
      <dsp:spPr>
        <a:xfrm rot="21300000">
          <a:off x="20111" y="2039330"/>
          <a:ext cx="6513341" cy="745875"/>
        </a:xfrm>
        <a:prstGeom prst="mathMinus">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494A41-8C3D-47C1-9975-6704C5C4D003}">
      <dsp:nvSpPr>
        <dsp:cNvPr id="0" name=""/>
        <dsp:cNvSpPr/>
      </dsp:nvSpPr>
      <dsp:spPr>
        <a:xfrm>
          <a:off x="786427" y="241226"/>
          <a:ext cx="1966069" cy="1929814"/>
        </a:xfrm>
        <a:prstGeom prst="downArrow">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39CAC9F4-BD45-4729-9EFF-41005C3969A3}">
      <dsp:nvSpPr>
        <dsp:cNvPr id="0" name=""/>
        <dsp:cNvSpPr/>
      </dsp:nvSpPr>
      <dsp:spPr>
        <a:xfrm>
          <a:off x="3473388" y="0"/>
          <a:ext cx="2097140" cy="2026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s-MX" sz="2800" kern="1200" dirty="0" smtClean="0"/>
            <a:t>12 y 13 de agosto se realizó un diagnóstico</a:t>
          </a:r>
          <a:endParaRPr lang="es-MX" sz="2800" kern="1200" dirty="0"/>
        </a:p>
      </dsp:txBody>
      <dsp:txXfrm>
        <a:off x="3473388" y="0"/>
        <a:ext cx="2097140" cy="2026305"/>
      </dsp:txXfrm>
    </dsp:sp>
    <dsp:sp modelId="{9CEFE237-7CBE-4F84-9CDD-3B5C37057932}">
      <dsp:nvSpPr>
        <dsp:cNvPr id="0" name=""/>
        <dsp:cNvSpPr/>
      </dsp:nvSpPr>
      <dsp:spPr>
        <a:xfrm>
          <a:off x="3801067" y="2653494"/>
          <a:ext cx="1966069" cy="1929814"/>
        </a:xfrm>
        <a:prstGeom prst="upArrow">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70E3A2FB-A81F-4FB4-BF22-2EA014917659}">
      <dsp:nvSpPr>
        <dsp:cNvPr id="0" name=""/>
        <dsp:cNvSpPr/>
      </dsp:nvSpPr>
      <dsp:spPr>
        <a:xfrm>
          <a:off x="983034" y="2798230"/>
          <a:ext cx="2097140" cy="2026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MX" sz="2400" kern="1200" dirty="0" smtClean="0"/>
            <a:t>Portales de transparencia de los 19 Sujetos Obligados Tabasco</a:t>
          </a:r>
          <a:endParaRPr lang="es-MX" sz="2400" kern="1200" dirty="0"/>
        </a:p>
      </dsp:txBody>
      <dsp:txXfrm>
        <a:off x="983034" y="2798230"/>
        <a:ext cx="2097140" cy="20263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6860CC-7408-44D9-BB9A-B0325A07211F}">
      <dsp:nvSpPr>
        <dsp:cNvPr id="0" name=""/>
        <dsp:cNvSpPr/>
      </dsp:nvSpPr>
      <dsp:spPr>
        <a:xfrm>
          <a:off x="2865754" y="1586"/>
          <a:ext cx="2052397" cy="133405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s-MX" sz="2800" kern="1200" dirty="0" smtClean="0"/>
            <a:t>Consejeros ciudadanos del ITAIP</a:t>
          </a:r>
          <a:endParaRPr lang="es-MX" sz="2800" kern="1200" dirty="0"/>
        </a:p>
      </dsp:txBody>
      <dsp:txXfrm>
        <a:off x="2930877" y="66709"/>
        <a:ext cx="1922151" cy="1203812"/>
      </dsp:txXfrm>
    </dsp:sp>
    <dsp:sp modelId="{11F491EB-1118-45F1-88CA-8917424E9D5B}">
      <dsp:nvSpPr>
        <dsp:cNvPr id="0" name=""/>
        <dsp:cNvSpPr/>
      </dsp:nvSpPr>
      <dsp:spPr>
        <a:xfrm>
          <a:off x="1688804" y="668615"/>
          <a:ext cx="4406297" cy="4406297"/>
        </a:xfrm>
        <a:custGeom>
          <a:avLst/>
          <a:gdLst/>
          <a:ahLst/>
          <a:cxnLst/>
          <a:rect l="0" t="0" r="0" b="0"/>
          <a:pathLst>
            <a:path>
              <a:moveTo>
                <a:pt x="3244117" y="261436"/>
              </a:moveTo>
              <a:arcTo wR="2203148" hR="2203148" stAng="17891769" swAng="2624720"/>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DA93C0C-55F0-4166-A8B6-1155605A807A}">
      <dsp:nvSpPr>
        <dsp:cNvPr id="0" name=""/>
        <dsp:cNvSpPr/>
      </dsp:nvSpPr>
      <dsp:spPr>
        <a:xfrm>
          <a:off x="5068903" y="2204735"/>
          <a:ext cx="2052397" cy="1334058"/>
        </a:xfrm>
        <a:prstGeom prst="round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MX" sz="2400" kern="1200" dirty="0" smtClean="0"/>
            <a:t>Dirección capacitación, Vinculación y Difusión </a:t>
          </a:r>
          <a:endParaRPr lang="es-MX" sz="2400" kern="1200" dirty="0"/>
        </a:p>
      </dsp:txBody>
      <dsp:txXfrm>
        <a:off x="5134026" y="2269858"/>
        <a:ext cx="1922151" cy="1203812"/>
      </dsp:txXfrm>
    </dsp:sp>
    <dsp:sp modelId="{892B45BE-3363-4476-A759-0B536003B93C}">
      <dsp:nvSpPr>
        <dsp:cNvPr id="0" name=""/>
        <dsp:cNvSpPr/>
      </dsp:nvSpPr>
      <dsp:spPr>
        <a:xfrm>
          <a:off x="1688804" y="668615"/>
          <a:ext cx="4406297" cy="4406297"/>
        </a:xfrm>
        <a:custGeom>
          <a:avLst/>
          <a:gdLst/>
          <a:ahLst/>
          <a:cxnLst/>
          <a:rect l="0" t="0" r="0" b="0"/>
          <a:pathLst>
            <a:path>
              <a:moveTo>
                <a:pt x="4297771" y="2886098"/>
              </a:moveTo>
              <a:arcTo wR="2203148" hR="2203148" stAng="1083511" swAng="2624720"/>
            </a:path>
          </a:pathLst>
        </a:custGeom>
        <a:noFill/>
        <a:ln w="6350" cap="flat" cmpd="sng" algn="ctr">
          <a:solidFill>
            <a:schemeClr val="accent5">
              <a:hueOff val="-2451115"/>
              <a:satOff val="-3409"/>
              <a:lumOff val="-1307"/>
              <a:alphaOff val="0"/>
            </a:schemeClr>
          </a:solidFill>
          <a:prstDash val="solid"/>
          <a:miter lim="800000"/>
        </a:ln>
        <a:effectLst/>
      </dsp:spPr>
      <dsp:style>
        <a:lnRef idx="1">
          <a:scrgbClr r="0" g="0" b="0"/>
        </a:lnRef>
        <a:fillRef idx="0">
          <a:scrgbClr r="0" g="0" b="0"/>
        </a:fillRef>
        <a:effectRef idx="0">
          <a:scrgbClr r="0" g="0" b="0"/>
        </a:effectRef>
        <a:fontRef idx="minor"/>
      </dsp:style>
    </dsp:sp>
    <dsp:sp modelId="{F0F4CA0D-F71D-4BF5-A4FF-1DDFFA66EC47}">
      <dsp:nvSpPr>
        <dsp:cNvPr id="0" name=""/>
        <dsp:cNvSpPr/>
      </dsp:nvSpPr>
      <dsp:spPr>
        <a:xfrm>
          <a:off x="2865754" y="4407884"/>
          <a:ext cx="2052397" cy="1334058"/>
        </a:xfrm>
        <a:prstGeom prst="roundRect">
          <a:avLst/>
        </a:prstGeom>
        <a:solidFill>
          <a:schemeClr val="accent5">
            <a:hueOff val="-4902231"/>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s-MX" sz="2800" kern="1200" dirty="0" smtClean="0"/>
            <a:t>Titular de la UAI del ITAIP</a:t>
          </a:r>
          <a:endParaRPr lang="es-MX" sz="2800" kern="1200" dirty="0"/>
        </a:p>
      </dsp:txBody>
      <dsp:txXfrm>
        <a:off x="2930877" y="4473007"/>
        <a:ext cx="1922151" cy="1203812"/>
      </dsp:txXfrm>
    </dsp:sp>
    <dsp:sp modelId="{26065ABA-537F-4E23-A2A3-475BA6B7FD3B}">
      <dsp:nvSpPr>
        <dsp:cNvPr id="0" name=""/>
        <dsp:cNvSpPr/>
      </dsp:nvSpPr>
      <dsp:spPr>
        <a:xfrm>
          <a:off x="1688804" y="668615"/>
          <a:ext cx="4406297" cy="4406297"/>
        </a:xfrm>
        <a:custGeom>
          <a:avLst/>
          <a:gdLst/>
          <a:ahLst/>
          <a:cxnLst/>
          <a:rect l="0" t="0" r="0" b="0"/>
          <a:pathLst>
            <a:path>
              <a:moveTo>
                <a:pt x="1162179" y="4144861"/>
              </a:moveTo>
              <a:arcTo wR="2203148" hR="2203148" stAng="7091769" swAng="2624720"/>
            </a:path>
          </a:pathLst>
        </a:custGeom>
        <a:noFill/>
        <a:ln w="6350" cap="flat" cmpd="sng" algn="ctr">
          <a:solidFill>
            <a:schemeClr val="accent5">
              <a:hueOff val="-4902231"/>
              <a:satOff val="-6819"/>
              <a:lumOff val="-2615"/>
              <a:alphaOff val="0"/>
            </a:schemeClr>
          </a:solidFill>
          <a:prstDash val="solid"/>
          <a:miter lim="800000"/>
        </a:ln>
        <a:effectLst/>
      </dsp:spPr>
      <dsp:style>
        <a:lnRef idx="1">
          <a:scrgbClr r="0" g="0" b="0"/>
        </a:lnRef>
        <a:fillRef idx="0">
          <a:scrgbClr r="0" g="0" b="0"/>
        </a:fillRef>
        <a:effectRef idx="0">
          <a:scrgbClr r="0" g="0" b="0"/>
        </a:effectRef>
        <a:fontRef idx="minor"/>
      </dsp:style>
    </dsp:sp>
    <dsp:sp modelId="{30E8994A-D48B-4E72-882F-4F1A1D426F14}">
      <dsp:nvSpPr>
        <dsp:cNvPr id="0" name=""/>
        <dsp:cNvSpPr/>
      </dsp:nvSpPr>
      <dsp:spPr>
        <a:xfrm>
          <a:off x="662605" y="2204735"/>
          <a:ext cx="2052397" cy="1334058"/>
        </a:xfrm>
        <a:prstGeom prst="roundRect">
          <a:avLst/>
        </a:prstGeom>
        <a:solidFill>
          <a:schemeClr val="accent5">
            <a:hueOff val="-7353345"/>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s-MX" sz="2600" kern="1200" dirty="0" smtClean="0"/>
            <a:t>Dirección de informática</a:t>
          </a:r>
          <a:endParaRPr lang="es-MX" sz="2600" kern="1200" dirty="0"/>
        </a:p>
      </dsp:txBody>
      <dsp:txXfrm>
        <a:off x="727728" y="2269858"/>
        <a:ext cx="1922151" cy="1203812"/>
      </dsp:txXfrm>
    </dsp:sp>
    <dsp:sp modelId="{1130FEDE-5559-46F1-81EA-E66FDEE5CEA0}">
      <dsp:nvSpPr>
        <dsp:cNvPr id="0" name=""/>
        <dsp:cNvSpPr/>
      </dsp:nvSpPr>
      <dsp:spPr>
        <a:xfrm>
          <a:off x="1688804" y="668615"/>
          <a:ext cx="4406297" cy="4406297"/>
        </a:xfrm>
        <a:custGeom>
          <a:avLst/>
          <a:gdLst/>
          <a:ahLst/>
          <a:cxnLst/>
          <a:rect l="0" t="0" r="0" b="0"/>
          <a:pathLst>
            <a:path>
              <a:moveTo>
                <a:pt x="108526" y="1520198"/>
              </a:moveTo>
              <a:arcTo wR="2203148" hR="2203148" stAng="11883511" swAng="2624720"/>
            </a:path>
          </a:pathLst>
        </a:custGeom>
        <a:noFill/>
        <a:ln w="6350" cap="flat" cmpd="sng" algn="ctr">
          <a:solidFill>
            <a:schemeClr val="accent5">
              <a:hueOff val="-7353345"/>
              <a:satOff val="-10228"/>
              <a:lumOff val="-3922"/>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01D445-9F22-47FF-978F-B8EAE450BB6F}">
      <dsp:nvSpPr>
        <dsp:cNvPr id="0" name=""/>
        <dsp:cNvSpPr/>
      </dsp:nvSpPr>
      <dsp:spPr>
        <a:xfrm>
          <a:off x="2168894" y="71794"/>
          <a:ext cx="3446117" cy="3446117"/>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rtl="0">
            <a:lnSpc>
              <a:spcPct val="90000"/>
            </a:lnSpc>
            <a:spcBef>
              <a:spcPct val="0"/>
            </a:spcBef>
            <a:spcAft>
              <a:spcPct val="35000"/>
            </a:spcAft>
          </a:pPr>
          <a:r>
            <a:rPr lang="es-MX" sz="2800" kern="1200" dirty="0" smtClean="0"/>
            <a:t>Titulares de los sujetos obligados</a:t>
          </a:r>
          <a:endParaRPr lang="es-MX" sz="2800" kern="1200" dirty="0"/>
        </a:p>
      </dsp:txBody>
      <dsp:txXfrm>
        <a:off x="2628376" y="674864"/>
        <a:ext cx="2527152" cy="1550752"/>
      </dsp:txXfrm>
    </dsp:sp>
    <dsp:sp modelId="{470502E4-EA30-4F6D-AADF-94973AAD2801}">
      <dsp:nvSpPr>
        <dsp:cNvPr id="0" name=""/>
        <dsp:cNvSpPr/>
      </dsp:nvSpPr>
      <dsp:spPr>
        <a:xfrm>
          <a:off x="3412368" y="2225617"/>
          <a:ext cx="3446117" cy="3446117"/>
        </a:xfrm>
        <a:prstGeom prst="ellipse">
          <a:avLst/>
        </a:prstGeom>
        <a:solidFill>
          <a:schemeClr val="accent4">
            <a:alpha val="50000"/>
            <a:hueOff val="5197847"/>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rtl="0">
            <a:lnSpc>
              <a:spcPct val="90000"/>
            </a:lnSpc>
            <a:spcBef>
              <a:spcPct val="0"/>
            </a:spcBef>
            <a:spcAft>
              <a:spcPct val="35000"/>
            </a:spcAft>
          </a:pPr>
          <a:r>
            <a:rPr lang="es-MX" sz="2800" kern="1200" dirty="0" smtClean="0"/>
            <a:t>Titulares de las UAI</a:t>
          </a:r>
          <a:endParaRPr lang="es-MX" sz="2800" kern="1200" dirty="0"/>
        </a:p>
      </dsp:txBody>
      <dsp:txXfrm>
        <a:off x="4466305" y="3115864"/>
        <a:ext cx="2067670" cy="1895364"/>
      </dsp:txXfrm>
    </dsp:sp>
    <dsp:sp modelId="{3B006ADA-6E14-42E1-9F03-34296F15CD2B}">
      <dsp:nvSpPr>
        <dsp:cNvPr id="0" name=""/>
        <dsp:cNvSpPr/>
      </dsp:nvSpPr>
      <dsp:spPr>
        <a:xfrm>
          <a:off x="925420" y="2225617"/>
          <a:ext cx="3446117" cy="3446117"/>
        </a:xfrm>
        <a:prstGeom prst="ellipse">
          <a:avLst/>
        </a:prstGeom>
        <a:solidFill>
          <a:schemeClr val="accent4">
            <a:alpha val="50000"/>
            <a:hueOff val="10395693"/>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rtl="0">
            <a:lnSpc>
              <a:spcPct val="90000"/>
            </a:lnSpc>
            <a:spcBef>
              <a:spcPct val="0"/>
            </a:spcBef>
            <a:spcAft>
              <a:spcPct val="35000"/>
            </a:spcAft>
          </a:pPr>
          <a:r>
            <a:rPr lang="es-MX" sz="2800" kern="1200" dirty="0" smtClean="0"/>
            <a:t>Enlaces de transparencia de cada área sustantiva</a:t>
          </a:r>
          <a:endParaRPr lang="es-MX" sz="2800" kern="1200" dirty="0"/>
        </a:p>
      </dsp:txBody>
      <dsp:txXfrm>
        <a:off x="1249929" y="3115864"/>
        <a:ext cx="2067670" cy="18953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050DCA-0181-4506-8FD7-6FB77D569046}">
      <dsp:nvSpPr>
        <dsp:cNvPr id="0" name=""/>
        <dsp:cNvSpPr/>
      </dsp:nvSpPr>
      <dsp:spPr>
        <a:xfrm>
          <a:off x="1603283" y="205413"/>
          <a:ext cx="4076670" cy="1415774"/>
        </a:xfrm>
        <a:prstGeom prst="ellipse">
          <a:avLst/>
        </a:prstGeom>
        <a:solidFill>
          <a:schemeClr val="accent5">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5C4880-AFD9-49F4-8E51-C6910AED043C}">
      <dsp:nvSpPr>
        <dsp:cNvPr id="0" name=""/>
        <dsp:cNvSpPr/>
      </dsp:nvSpPr>
      <dsp:spPr>
        <a:xfrm>
          <a:off x="3252912" y="3672164"/>
          <a:ext cx="790052" cy="505633"/>
        </a:xfrm>
        <a:prstGeom prst="downArrow">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059946-468C-435B-9B0B-799FD7E34CC5}">
      <dsp:nvSpPr>
        <dsp:cNvPr id="0" name=""/>
        <dsp:cNvSpPr/>
      </dsp:nvSpPr>
      <dsp:spPr>
        <a:xfrm>
          <a:off x="1751812" y="4076670"/>
          <a:ext cx="3792252" cy="948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s-MX" sz="2800" kern="1200" dirty="0" smtClean="0"/>
            <a:t>Titulares SO y de la UAI</a:t>
          </a:r>
          <a:endParaRPr lang="es-MX" sz="2800" kern="1200" dirty="0"/>
        </a:p>
      </dsp:txBody>
      <dsp:txXfrm>
        <a:off x="1751812" y="4076670"/>
        <a:ext cx="3792252" cy="948063"/>
      </dsp:txXfrm>
    </dsp:sp>
    <dsp:sp modelId="{8742EC50-5B4C-467C-BA29-8103A5F6AD76}">
      <dsp:nvSpPr>
        <dsp:cNvPr id="0" name=""/>
        <dsp:cNvSpPr/>
      </dsp:nvSpPr>
      <dsp:spPr>
        <a:xfrm>
          <a:off x="3085421" y="1730530"/>
          <a:ext cx="1422094" cy="1422094"/>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kern="1200" dirty="0" smtClean="0"/>
            <a:t>Instrumentos normativos</a:t>
          </a:r>
          <a:endParaRPr lang="es-MX" sz="1400" kern="1200" dirty="0"/>
        </a:p>
      </dsp:txBody>
      <dsp:txXfrm>
        <a:off x="3293682" y="1938791"/>
        <a:ext cx="1005572" cy="1005572"/>
      </dsp:txXfrm>
    </dsp:sp>
    <dsp:sp modelId="{915E89EF-CC8A-40CC-9897-391F79B40C59}">
      <dsp:nvSpPr>
        <dsp:cNvPr id="0" name=""/>
        <dsp:cNvSpPr/>
      </dsp:nvSpPr>
      <dsp:spPr>
        <a:xfrm>
          <a:off x="2067833" y="663644"/>
          <a:ext cx="1422094" cy="1422094"/>
        </a:xfrm>
        <a:prstGeom prst="ellipse">
          <a:avLst/>
        </a:prstGeom>
        <a:solidFill>
          <a:schemeClr val="accent5">
            <a:hueOff val="-7353345"/>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kern="1200" dirty="0" smtClean="0"/>
            <a:t>Instrumentos </a:t>
          </a:r>
        </a:p>
        <a:p>
          <a:pPr lvl="0" algn="ctr" defTabSz="622300">
            <a:lnSpc>
              <a:spcPct val="90000"/>
            </a:lnSpc>
            <a:spcBef>
              <a:spcPct val="0"/>
            </a:spcBef>
            <a:spcAft>
              <a:spcPct val="35000"/>
            </a:spcAft>
          </a:pPr>
          <a:r>
            <a:rPr lang="es-MX" sz="1400" kern="1200" dirty="0" smtClean="0"/>
            <a:t>técnicos</a:t>
          </a:r>
          <a:endParaRPr lang="es-MX" sz="1400" kern="1200" dirty="0"/>
        </a:p>
      </dsp:txBody>
      <dsp:txXfrm>
        <a:off x="2276094" y="871905"/>
        <a:ext cx="1005572" cy="1005572"/>
      </dsp:txXfrm>
    </dsp:sp>
    <dsp:sp modelId="{C43644D1-DD50-4DDD-88BE-78130163DC6A}">
      <dsp:nvSpPr>
        <dsp:cNvPr id="0" name=""/>
        <dsp:cNvSpPr/>
      </dsp:nvSpPr>
      <dsp:spPr>
        <a:xfrm>
          <a:off x="1435791" y="31602"/>
          <a:ext cx="4424294" cy="3539435"/>
        </a:xfrm>
        <a:prstGeom prst="funnel">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5F5DBF-23D8-4524-891F-2C14D62A24B7}">
      <dsp:nvSpPr>
        <dsp:cNvPr id="0" name=""/>
        <dsp:cNvSpPr/>
      </dsp:nvSpPr>
      <dsp:spPr>
        <a:xfrm>
          <a:off x="175509" y="338031"/>
          <a:ext cx="2141382" cy="2041307"/>
        </a:xfrm>
        <a:prstGeom prst="ellipse">
          <a:avLst/>
        </a:prstGeom>
        <a:gradFill rotWithShape="0">
          <a:gsLst>
            <a:gs pos="0">
              <a:srgbClr val="DA1F28">
                <a:hueOff val="0"/>
                <a:satOff val="0"/>
                <a:lumOff val="0"/>
                <a:alphaOff val="0"/>
                <a:tint val="62000"/>
                <a:satMod val="180000"/>
              </a:srgbClr>
            </a:gs>
            <a:gs pos="65000">
              <a:srgbClr val="DA1F28">
                <a:hueOff val="0"/>
                <a:satOff val="0"/>
                <a:lumOff val="0"/>
                <a:alphaOff val="0"/>
                <a:tint val="32000"/>
                <a:satMod val="250000"/>
              </a:srgbClr>
            </a:gs>
            <a:gs pos="100000">
              <a:srgbClr val="DA1F28">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solidFill>
                <a:sysClr val="windowText" lastClr="000000"/>
              </a:solidFill>
              <a:latin typeface="Arial" pitchFamily="34" charset="0"/>
              <a:ea typeface="+mn-ea"/>
              <a:cs typeface="Arial" pitchFamily="34" charset="0"/>
            </a:rPr>
            <a:t>Selección aleatoria de EO.</a:t>
          </a:r>
        </a:p>
        <a:p>
          <a:pPr lvl="0" algn="ctr" defTabSz="711200">
            <a:lnSpc>
              <a:spcPct val="90000"/>
            </a:lnSpc>
            <a:spcBef>
              <a:spcPct val="0"/>
            </a:spcBef>
            <a:spcAft>
              <a:spcPct val="35000"/>
            </a:spcAft>
          </a:pPr>
          <a:r>
            <a:rPr lang="es-ES" sz="1600" kern="1200" dirty="0" smtClean="0">
              <a:solidFill>
                <a:sysClr val="windowText" lastClr="000000"/>
              </a:solidFill>
              <a:latin typeface="Arial" pitchFamily="34" charset="0"/>
              <a:ea typeface="+mn-ea"/>
              <a:cs typeface="Arial" pitchFamily="34" charset="0"/>
            </a:rPr>
            <a:t>Revisión sección de transparencia</a:t>
          </a:r>
        </a:p>
      </dsp:txBody>
      <dsp:txXfrm>
        <a:off x="489107" y="636973"/>
        <a:ext cx="1514186" cy="1443423"/>
      </dsp:txXfrm>
    </dsp:sp>
    <dsp:sp modelId="{AB4B13BA-7811-47AB-9845-AE2949916AA8}">
      <dsp:nvSpPr>
        <dsp:cNvPr id="0" name=""/>
        <dsp:cNvSpPr/>
      </dsp:nvSpPr>
      <dsp:spPr>
        <a:xfrm rot="11061943">
          <a:off x="896355" y="2765886"/>
          <a:ext cx="463064" cy="285068"/>
        </a:xfrm>
        <a:prstGeom prst="triangle">
          <a:avLst/>
        </a:prstGeom>
        <a:gradFill rotWithShape="0">
          <a:gsLst>
            <a:gs pos="0">
              <a:srgbClr val="DA1F28">
                <a:hueOff val="0"/>
                <a:satOff val="0"/>
                <a:lumOff val="0"/>
                <a:alphaOff val="0"/>
                <a:tint val="62000"/>
                <a:satMod val="180000"/>
              </a:srgbClr>
            </a:gs>
            <a:gs pos="65000">
              <a:srgbClr val="DA1F28">
                <a:hueOff val="0"/>
                <a:satOff val="0"/>
                <a:lumOff val="0"/>
                <a:alphaOff val="0"/>
                <a:tint val="32000"/>
                <a:satMod val="250000"/>
              </a:srgbClr>
            </a:gs>
            <a:gs pos="100000">
              <a:srgbClr val="DA1F28">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dsp:spPr>
      <dsp:style>
        <a:lnRef idx="0">
          <a:scrgbClr r="0" g="0" b="0"/>
        </a:lnRef>
        <a:fillRef idx="2">
          <a:scrgbClr r="0" g="0" b="0"/>
        </a:fillRef>
        <a:effectRef idx="1">
          <a:scrgbClr r="0" g="0" b="0"/>
        </a:effectRef>
        <a:fontRef idx="minor">
          <a:schemeClr val="dk1"/>
        </a:fontRef>
      </dsp:style>
    </dsp:sp>
    <dsp:sp modelId="{75363C86-495E-428E-B95D-D95C3AC6F87F}">
      <dsp:nvSpPr>
        <dsp:cNvPr id="0" name=""/>
        <dsp:cNvSpPr/>
      </dsp:nvSpPr>
      <dsp:spPr>
        <a:xfrm>
          <a:off x="147997" y="3421743"/>
          <a:ext cx="1750923" cy="1709094"/>
        </a:xfrm>
        <a:prstGeom prst="ellipse">
          <a:avLst/>
        </a:prstGeom>
        <a:gradFill rotWithShape="0">
          <a:gsLst>
            <a:gs pos="0">
              <a:srgbClr val="DA1F28">
                <a:hueOff val="-4032637"/>
                <a:satOff val="1754"/>
                <a:lumOff val="510"/>
                <a:alphaOff val="0"/>
                <a:tint val="62000"/>
                <a:satMod val="180000"/>
              </a:srgbClr>
            </a:gs>
            <a:gs pos="65000">
              <a:srgbClr val="DA1F28">
                <a:hueOff val="-4032637"/>
                <a:satOff val="1754"/>
                <a:lumOff val="510"/>
                <a:alphaOff val="0"/>
                <a:tint val="32000"/>
                <a:satMod val="250000"/>
              </a:srgbClr>
            </a:gs>
            <a:gs pos="100000">
              <a:srgbClr val="DA1F28">
                <a:hueOff val="-4032637"/>
                <a:satOff val="1754"/>
                <a:lumOff val="51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solidFill>
                <a:sysClr val="windowText" lastClr="000000"/>
              </a:solidFill>
              <a:latin typeface="Arial" pitchFamily="34" charset="0"/>
              <a:ea typeface="+mn-ea"/>
              <a:cs typeface="Arial" pitchFamily="34" charset="0"/>
            </a:rPr>
            <a:t>Registro resultados</a:t>
          </a:r>
        </a:p>
        <a:p>
          <a:pPr lvl="0" algn="ctr" defTabSz="711200">
            <a:lnSpc>
              <a:spcPct val="90000"/>
            </a:lnSpc>
            <a:spcBef>
              <a:spcPct val="0"/>
            </a:spcBef>
            <a:spcAft>
              <a:spcPct val="35000"/>
            </a:spcAft>
          </a:pPr>
          <a:r>
            <a:rPr lang="es-ES" sz="1600" kern="1200" dirty="0" smtClean="0">
              <a:solidFill>
                <a:sysClr val="windowText" lastClr="000000"/>
              </a:solidFill>
              <a:latin typeface="Arial" pitchFamily="34" charset="0"/>
              <a:ea typeface="+mn-ea"/>
              <a:cs typeface="Arial" pitchFamily="34" charset="0"/>
            </a:rPr>
            <a:t>Tabla de verificación</a:t>
          </a:r>
          <a:endParaRPr lang="es-ES" sz="1600" kern="1200" dirty="0">
            <a:solidFill>
              <a:sysClr val="windowText" lastClr="000000"/>
            </a:solidFill>
            <a:latin typeface="Arial" pitchFamily="34" charset="0"/>
            <a:ea typeface="+mn-ea"/>
            <a:cs typeface="Arial" pitchFamily="34" charset="0"/>
          </a:endParaRPr>
        </a:p>
      </dsp:txBody>
      <dsp:txXfrm>
        <a:off x="404414" y="3672034"/>
        <a:ext cx="1238089" cy="1208512"/>
      </dsp:txXfrm>
    </dsp:sp>
    <dsp:sp modelId="{8FA66227-8F1F-41F3-AF00-091310311347}">
      <dsp:nvSpPr>
        <dsp:cNvPr id="0" name=""/>
        <dsp:cNvSpPr/>
      </dsp:nvSpPr>
      <dsp:spPr>
        <a:xfrm rot="5297112">
          <a:off x="2129119" y="4086530"/>
          <a:ext cx="463064" cy="436027"/>
        </a:xfrm>
        <a:prstGeom prst="triangle">
          <a:avLst/>
        </a:prstGeom>
        <a:gradFill rotWithShape="0">
          <a:gsLst>
            <a:gs pos="0">
              <a:srgbClr val="DA1F28">
                <a:hueOff val="-5040797"/>
                <a:satOff val="2192"/>
                <a:lumOff val="637"/>
                <a:alphaOff val="0"/>
                <a:tint val="62000"/>
                <a:satMod val="180000"/>
              </a:srgbClr>
            </a:gs>
            <a:gs pos="65000">
              <a:srgbClr val="DA1F28">
                <a:hueOff val="-5040797"/>
                <a:satOff val="2192"/>
                <a:lumOff val="637"/>
                <a:alphaOff val="0"/>
                <a:tint val="32000"/>
                <a:satMod val="250000"/>
              </a:srgbClr>
            </a:gs>
            <a:gs pos="100000">
              <a:srgbClr val="DA1F28">
                <a:hueOff val="-5040797"/>
                <a:satOff val="2192"/>
                <a:lumOff val="637"/>
                <a:alphaOff val="0"/>
                <a:tint val="23000"/>
                <a:satMod val="300000"/>
              </a:srgbClr>
            </a:gs>
          </a:gsLst>
          <a:lin ang="16200000" scaled="0"/>
        </a:gradFill>
        <a:ln>
          <a:noFill/>
        </a:ln>
        <a:effectLst>
          <a:outerShdw blurRad="50800" dist="38100" dir="5400000" rotWithShape="0">
            <a:srgbClr val="000000">
              <a:alpha val="35000"/>
            </a:srgbClr>
          </a:outerShdw>
        </a:effectLst>
      </dsp:spPr>
      <dsp:style>
        <a:lnRef idx="0">
          <a:scrgbClr r="0" g="0" b="0"/>
        </a:lnRef>
        <a:fillRef idx="2">
          <a:scrgbClr r="0" g="0" b="0"/>
        </a:fillRef>
        <a:effectRef idx="1">
          <a:scrgbClr r="0" g="0" b="0"/>
        </a:effectRef>
        <a:fontRef idx="minor">
          <a:schemeClr val="dk1"/>
        </a:fontRef>
      </dsp:style>
    </dsp:sp>
    <dsp:sp modelId="{A80CD914-3125-4EE2-BB5B-59004FFADAA4}">
      <dsp:nvSpPr>
        <dsp:cNvPr id="0" name=""/>
        <dsp:cNvSpPr/>
      </dsp:nvSpPr>
      <dsp:spPr>
        <a:xfrm>
          <a:off x="2806245" y="3259731"/>
          <a:ext cx="2218535" cy="2041476"/>
        </a:xfrm>
        <a:prstGeom prst="ellipse">
          <a:avLst/>
        </a:prstGeom>
        <a:gradFill rotWithShape="0">
          <a:gsLst>
            <a:gs pos="0">
              <a:srgbClr val="DA1F28">
                <a:hueOff val="-8065275"/>
                <a:satOff val="3508"/>
                <a:lumOff val="1020"/>
                <a:alphaOff val="0"/>
                <a:tint val="62000"/>
                <a:satMod val="180000"/>
              </a:srgbClr>
            </a:gs>
            <a:gs pos="65000">
              <a:srgbClr val="DA1F28">
                <a:hueOff val="-8065275"/>
                <a:satOff val="3508"/>
                <a:lumOff val="1020"/>
                <a:alphaOff val="0"/>
                <a:tint val="32000"/>
                <a:satMod val="250000"/>
              </a:srgbClr>
            </a:gs>
            <a:gs pos="100000">
              <a:srgbClr val="DA1F28">
                <a:hueOff val="-8065275"/>
                <a:satOff val="3508"/>
                <a:lumOff val="102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solidFill>
                <a:sysClr val="windowText" lastClr="000000"/>
              </a:solidFill>
              <a:latin typeface="Arial" pitchFamily="34" charset="0"/>
              <a:ea typeface="+mn-ea"/>
              <a:cs typeface="Arial" pitchFamily="34" charset="0"/>
            </a:rPr>
            <a:t>Validación y procesamiento</a:t>
          </a:r>
          <a:endParaRPr lang="es-ES" sz="1600" kern="1200" dirty="0">
            <a:solidFill>
              <a:sysClr val="windowText" lastClr="000000"/>
            </a:solidFill>
            <a:latin typeface="Arial" pitchFamily="34" charset="0"/>
            <a:ea typeface="+mn-ea"/>
            <a:cs typeface="Arial" pitchFamily="34" charset="0"/>
          </a:endParaRPr>
        </a:p>
      </dsp:txBody>
      <dsp:txXfrm>
        <a:off x="3131142" y="3558698"/>
        <a:ext cx="1568741" cy="1443542"/>
      </dsp:txXfrm>
    </dsp:sp>
    <dsp:sp modelId="{225FC0DB-71D6-4A7B-9450-36047D68CDFE}">
      <dsp:nvSpPr>
        <dsp:cNvPr id="0" name=""/>
        <dsp:cNvSpPr/>
      </dsp:nvSpPr>
      <dsp:spPr>
        <a:xfrm rot="21512614">
          <a:off x="3682739" y="2578183"/>
          <a:ext cx="463064" cy="285068"/>
        </a:xfrm>
        <a:prstGeom prst="triangle">
          <a:avLst/>
        </a:prstGeom>
        <a:gradFill rotWithShape="0">
          <a:gsLst>
            <a:gs pos="0">
              <a:srgbClr val="DA1F28">
                <a:hueOff val="-10081594"/>
                <a:satOff val="4384"/>
                <a:lumOff val="1275"/>
                <a:alphaOff val="0"/>
                <a:tint val="62000"/>
                <a:satMod val="180000"/>
              </a:srgbClr>
            </a:gs>
            <a:gs pos="65000">
              <a:srgbClr val="DA1F28">
                <a:hueOff val="-10081594"/>
                <a:satOff val="4384"/>
                <a:lumOff val="1275"/>
                <a:alphaOff val="0"/>
                <a:tint val="32000"/>
                <a:satMod val="250000"/>
              </a:srgbClr>
            </a:gs>
            <a:gs pos="100000">
              <a:srgbClr val="DA1F28">
                <a:hueOff val="-10081594"/>
                <a:satOff val="4384"/>
                <a:lumOff val="1275"/>
                <a:alphaOff val="0"/>
                <a:tint val="23000"/>
                <a:satMod val="300000"/>
              </a:srgbClr>
            </a:gs>
          </a:gsLst>
          <a:lin ang="16200000" scaled="0"/>
        </a:gradFill>
        <a:ln>
          <a:noFill/>
        </a:ln>
        <a:effectLst>
          <a:outerShdw blurRad="50800" dist="38100" dir="5400000" rotWithShape="0">
            <a:srgbClr val="000000">
              <a:alpha val="35000"/>
            </a:srgbClr>
          </a:outerShdw>
        </a:effectLst>
      </dsp:spPr>
      <dsp:style>
        <a:lnRef idx="0">
          <a:scrgbClr r="0" g="0" b="0"/>
        </a:lnRef>
        <a:fillRef idx="2">
          <a:scrgbClr r="0" g="0" b="0"/>
        </a:fillRef>
        <a:effectRef idx="1">
          <a:scrgbClr r="0" g="0" b="0"/>
        </a:effectRef>
        <a:fontRef idx="minor">
          <a:schemeClr val="dk1"/>
        </a:fontRef>
      </dsp:style>
    </dsp:sp>
    <dsp:sp modelId="{2FE860ED-BDF9-46EE-8DE5-C8190090C366}">
      <dsp:nvSpPr>
        <dsp:cNvPr id="0" name=""/>
        <dsp:cNvSpPr/>
      </dsp:nvSpPr>
      <dsp:spPr>
        <a:xfrm>
          <a:off x="2871332" y="0"/>
          <a:ext cx="2083296" cy="2197841"/>
        </a:xfrm>
        <a:prstGeom prst="ellipse">
          <a:avLst/>
        </a:prstGeom>
        <a:gradFill rotWithShape="0">
          <a:gsLst>
            <a:gs pos="0">
              <a:srgbClr val="DA1F28">
                <a:hueOff val="-12097913"/>
                <a:satOff val="5261"/>
                <a:lumOff val="1530"/>
                <a:alphaOff val="0"/>
                <a:tint val="62000"/>
                <a:satMod val="180000"/>
              </a:srgbClr>
            </a:gs>
            <a:gs pos="65000">
              <a:srgbClr val="DA1F28">
                <a:hueOff val="-12097913"/>
                <a:satOff val="5261"/>
                <a:lumOff val="1530"/>
                <a:alphaOff val="0"/>
                <a:tint val="32000"/>
                <a:satMod val="250000"/>
              </a:srgbClr>
            </a:gs>
            <a:gs pos="100000">
              <a:srgbClr val="DA1F28">
                <a:hueOff val="-12097913"/>
                <a:satOff val="5261"/>
                <a:lumOff val="153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solidFill>
                <a:sysClr val="windowText" lastClr="000000"/>
              </a:solidFill>
              <a:latin typeface="Arial" pitchFamily="34" charset="0"/>
              <a:ea typeface="+mn-ea"/>
              <a:cs typeface="Arial" pitchFamily="34" charset="0"/>
            </a:rPr>
            <a:t>Cálculo de Índices/ resultados</a:t>
          </a:r>
          <a:endParaRPr lang="es-ES" sz="1600" kern="1200" dirty="0">
            <a:solidFill>
              <a:sysClr val="windowText" lastClr="000000"/>
            </a:solidFill>
            <a:latin typeface="Arial" pitchFamily="34" charset="0"/>
            <a:ea typeface="+mn-ea"/>
            <a:cs typeface="Arial" pitchFamily="34" charset="0"/>
          </a:endParaRPr>
        </a:p>
      </dsp:txBody>
      <dsp:txXfrm>
        <a:off x="3176424" y="321866"/>
        <a:ext cx="1473112" cy="1554109"/>
      </dsp:txXfrm>
    </dsp:sp>
    <dsp:sp modelId="{B6684054-5995-4E44-8DA8-20652234A644}">
      <dsp:nvSpPr>
        <dsp:cNvPr id="0" name=""/>
        <dsp:cNvSpPr/>
      </dsp:nvSpPr>
      <dsp:spPr>
        <a:xfrm rot="5384664">
          <a:off x="5047361" y="950503"/>
          <a:ext cx="463064" cy="285068"/>
        </a:xfrm>
        <a:prstGeom prst="triangle">
          <a:avLst/>
        </a:prstGeom>
        <a:gradFill rotWithShape="0">
          <a:gsLst>
            <a:gs pos="0">
              <a:srgbClr val="DA1F28">
                <a:hueOff val="-15122391"/>
                <a:satOff val="6577"/>
                <a:lumOff val="1912"/>
                <a:alphaOff val="0"/>
                <a:tint val="62000"/>
                <a:satMod val="180000"/>
              </a:srgbClr>
            </a:gs>
            <a:gs pos="65000">
              <a:srgbClr val="DA1F28">
                <a:hueOff val="-15122391"/>
                <a:satOff val="6577"/>
                <a:lumOff val="1912"/>
                <a:alphaOff val="0"/>
                <a:tint val="32000"/>
                <a:satMod val="250000"/>
              </a:srgbClr>
            </a:gs>
            <a:gs pos="100000">
              <a:srgbClr val="DA1F28">
                <a:hueOff val="-15122391"/>
                <a:satOff val="6577"/>
                <a:lumOff val="1912"/>
                <a:alphaOff val="0"/>
                <a:tint val="23000"/>
                <a:satMod val="300000"/>
              </a:srgbClr>
            </a:gs>
          </a:gsLst>
          <a:lin ang="16200000" scaled="0"/>
        </a:gradFill>
        <a:ln>
          <a:noFill/>
        </a:ln>
        <a:effectLst>
          <a:outerShdw blurRad="50800" dist="38100" dir="5400000" rotWithShape="0">
            <a:srgbClr val="000000">
              <a:alpha val="35000"/>
            </a:srgbClr>
          </a:outerShdw>
        </a:effectLst>
      </dsp:spPr>
      <dsp:style>
        <a:lnRef idx="0">
          <a:scrgbClr r="0" g="0" b="0"/>
        </a:lnRef>
        <a:fillRef idx="2">
          <a:scrgbClr r="0" g="0" b="0"/>
        </a:fillRef>
        <a:effectRef idx="1">
          <a:scrgbClr r="0" g="0" b="0"/>
        </a:effectRef>
        <a:fontRef idx="minor">
          <a:schemeClr val="dk1"/>
        </a:fontRef>
      </dsp:style>
    </dsp:sp>
    <dsp:sp modelId="{7E0B9227-53AA-4EB6-9BE9-53743CDEBB48}">
      <dsp:nvSpPr>
        <dsp:cNvPr id="0" name=""/>
        <dsp:cNvSpPr/>
      </dsp:nvSpPr>
      <dsp:spPr>
        <a:xfrm>
          <a:off x="5492467" y="0"/>
          <a:ext cx="2304514" cy="2173467"/>
        </a:xfrm>
        <a:prstGeom prst="ellipse">
          <a:avLst/>
        </a:prstGeom>
        <a:gradFill rotWithShape="0">
          <a:gsLst>
            <a:gs pos="0">
              <a:srgbClr val="DA1F28">
                <a:hueOff val="-16130550"/>
                <a:satOff val="7015"/>
                <a:lumOff val="2040"/>
                <a:alphaOff val="0"/>
                <a:tint val="62000"/>
                <a:satMod val="180000"/>
              </a:srgbClr>
            </a:gs>
            <a:gs pos="65000">
              <a:srgbClr val="DA1F28">
                <a:hueOff val="-16130550"/>
                <a:satOff val="7015"/>
                <a:lumOff val="2040"/>
                <a:alphaOff val="0"/>
                <a:tint val="32000"/>
                <a:satMod val="250000"/>
              </a:srgbClr>
            </a:gs>
            <a:gs pos="100000">
              <a:srgbClr val="DA1F28">
                <a:hueOff val="-16130550"/>
                <a:satOff val="7015"/>
                <a:lumOff val="204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solidFill>
                <a:sysClr val="windowText" lastClr="000000"/>
              </a:solidFill>
              <a:latin typeface="Arial" pitchFamily="34" charset="0"/>
              <a:ea typeface="+mn-ea"/>
              <a:cs typeface="Arial" pitchFamily="34" charset="0"/>
            </a:rPr>
            <a:t>Emisión de observaciones e</a:t>
          </a:r>
        </a:p>
        <a:p>
          <a:pPr lvl="0" algn="ctr" defTabSz="711200">
            <a:lnSpc>
              <a:spcPct val="90000"/>
            </a:lnSpc>
            <a:spcBef>
              <a:spcPct val="0"/>
            </a:spcBef>
            <a:spcAft>
              <a:spcPct val="35000"/>
            </a:spcAft>
          </a:pPr>
          <a:r>
            <a:rPr lang="es-ES" sz="1600" kern="1200" dirty="0" smtClean="0">
              <a:solidFill>
                <a:sysClr val="windowText" lastClr="000000"/>
              </a:solidFill>
              <a:latin typeface="Arial" pitchFamily="34" charset="0"/>
              <a:ea typeface="+mn-ea"/>
              <a:cs typeface="Arial" pitchFamily="34" charset="0"/>
            </a:rPr>
            <a:t>Inconsistencias</a:t>
          </a:r>
          <a:endParaRPr lang="es-ES" sz="1600" kern="1200" dirty="0">
            <a:solidFill>
              <a:sysClr val="windowText" lastClr="000000"/>
            </a:solidFill>
            <a:latin typeface="Arial" pitchFamily="34" charset="0"/>
            <a:ea typeface="+mn-ea"/>
            <a:cs typeface="Arial" pitchFamily="34" charset="0"/>
          </a:endParaRPr>
        </a:p>
      </dsp:txBody>
      <dsp:txXfrm>
        <a:off x="5829955" y="318297"/>
        <a:ext cx="1629538" cy="1536873"/>
      </dsp:txXfrm>
    </dsp:sp>
    <dsp:sp modelId="{653D3A7A-DE73-41EA-BBAD-3597E0C45F13}">
      <dsp:nvSpPr>
        <dsp:cNvPr id="0" name=""/>
        <dsp:cNvSpPr/>
      </dsp:nvSpPr>
      <dsp:spPr>
        <a:xfrm rot="10678244">
          <a:off x="6551980" y="2262209"/>
          <a:ext cx="463064" cy="285068"/>
        </a:xfrm>
        <a:prstGeom prst="triangle">
          <a:avLst/>
        </a:prstGeom>
        <a:gradFill rotWithShape="0">
          <a:gsLst>
            <a:gs pos="0">
              <a:srgbClr val="DA1F28">
                <a:hueOff val="-20163188"/>
                <a:satOff val="8769"/>
                <a:lumOff val="2550"/>
                <a:alphaOff val="0"/>
                <a:tint val="62000"/>
                <a:satMod val="180000"/>
              </a:srgbClr>
            </a:gs>
            <a:gs pos="65000">
              <a:srgbClr val="DA1F28">
                <a:hueOff val="-20163188"/>
                <a:satOff val="8769"/>
                <a:lumOff val="2550"/>
                <a:alphaOff val="0"/>
                <a:tint val="32000"/>
                <a:satMod val="250000"/>
              </a:srgbClr>
            </a:gs>
            <a:gs pos="100000">
              <a:srgbClr val="DA1F28">
                <a:hueOff val="-20163188"/>
                <a:satOff val="8769"/>
                <a:lumOff val="2550"/>
                <a:alphaOff val="0"/>
                <a:tint val="23000"/>
                <a:satMod val="300000"/>
              </a:srgbClr>
            </a:gs>
          </a:gsLst>
          <a:lin ang="16200000" scaled="0"/>
        </a:gradFill>
        <a:ln>
          <a:noFill/>
        </a:ln>
        <a:effectLst>
          <a:outerShdw blurRad="50800" dist="38100" dir="5400000" rotWithShape="0">
            <a:srgbClr val="000000">
              <a:alpha val="35000"/>
            </a:srgbClr>
          </a:outerShdw>
        </a:effectLst>
      </dsp:spPr>
      <dsp:style>
        <a:lnRef idx="0">
          <a:scrgbClr r="0" g="0" b="0"/>
        </a:lnRef>
        <a:fillRef idx="2">
          <a:scrgbClr r="0" g="0" b="0"/>
        </a:fillRef>
        <a:effectRef idx="1">
          <a:scrgbClr r="0" g="0" b="0"/>
        </a:effectRef>
        <a:fontRef idx="minor">
          <a:schemeClr val="dk1"/>
        </a:fontRef>
      </dsp:style>
    </dsp:sp>
    <dsp:sp modelId="{5A0BC151-A457-4C4E-82A7-8625A9AE4010}">
      <dsp:nvSpPr>
        <dsp:cNvPr id="0" name=""/>
        <dsp:cNvSpPr/>
      </dsp:nvSpPr>
      <dsp:spPr>
        <a:xfrm>
          <a:off x="5611636" y="2809686"/>
          <a:ext cx="2304129" cy="2026568"/>
        </a:xfrm>
        <a:prstGeom prst="ellipse">
          <a:avLst/>
        </a:prstGeom>
        <a:solidFill>
          <a:schemeClr val="accent1">
            <a:lumMod val="75000"/>
          </a:schemeClr>
        </a:soli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solidFill>
                <a:schemeClr val="bg1"/>
              </a:solidFill>
              <a:latin typeface="Arial" pitchFamily="34" charset="0"/>
              <a:ea typeface="+mn-ea"/>
              <a:cs typeface="Arial" pitchFamily="34" charset="0"/>
            </a:rPr>
            <a:t>Notificación Titular EO (impresa)</a:t>
          </a:r>
        </a:p>
        <a:p>
          <a:pPr lvl="0" algn="ctr" defTabSz="711200">
            <a:lnSpc>
              <a:spcPct val="90000"/>
            </a:lnSpc>
            <a:spcBef>
              <a:spcPct val="0"/>
            </a:spcBef>
            <a:spcAft>
              <a:spcPct val="35000"/>
            </a:spcAft>
          </a:pPr>
          <a:r>
            <a:rPr lang="es-ES" sz="1600" kern="1200" dirty="0" smtClean="0">
              <a:solidFill>
                <a:schemeClr val="bg1"/>
              </a:solidFill>
              <a:latin typeface="Arial" pitchFamily="34" charset="0"/>
              <a:ea typeface="+mn-ea"/>
              <a:cs typeface="Arial" pitchFamily="34" charset="0"/>
            </a:rPr>
            <a:t>ROIP (electrónica</a:t>
          </a:r>
          <a:endParaRPr lang="es-ES" sz="1600" kern="1200" dirty="0">
            <a:solidFill>
              <a:schemeClr val="bg1"/>
            </a:solidFill>
            <a:latin typeface="Arial" pitchFamily="34" charset="0"/>
            <a:ea typeface="+mn-ea"/>
            <a:cs typeface="Arial" pitchFamily="34" charset="0"/>
          </a:endParaRPr>
        </a:p>
      </dsp:txBody>
      <dsp:txXfrm>
        <a:off x="5949068" y="3106470"/>
        <a:ext cx="1629265" cy="1433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D3AC8A-3C28-48DD-8649-C62F040D0F7E}">
      <dsp:nvSpPr>
        <dsp:cNvPr id="0" name=""/>
        <dsp:cNvSpPr/>
      </dsp:nvSpPr>
      <dsp:spPr>
        <a:xfrm>
          <a:off x="1827993" y="0"/>
          <a:ext cx="5398056" cy="4718580"/>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5AA01FE-2684-4206-BE31-88A0219BEA93}">
      <dsp:nvSpPr>
        <dsp:cNvPr id="0" name=""/>
        <dsp:cNvSpPr/>
      </dsp:nvSpPr>
      <dsp:spPr>
        <a:xfrm>
          <a:off x="203434" y="814366"/>
          <a:ext cx="3249117" cy="3089847"/>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prstMaterial="dkEdge">
          <a:bevelT/>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MX" sz="2400" kern="1200" dirty="0" smtClean="0"/>
            <a:t>Acompañamiento institucional</a:t>
          </a:r>
          <a:endParaRPr lang="es-MX" sz="2400" kern="1200" dirty="0"/>
        </a:p>
      </dsp:txBody>
      <dsp:txXfrm>
        <a:off x="679256" y="1266864"/>
        <a:ext cx="2297473" cy="218485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FFE472-041F-473A-83D2-0919C0FD838C}">
      <dsp:nvSpPr>
        <dsp:cNvPr id="0" name=""/>
        <dsp:cNvSpPr/>
      </dsp:nvSpPr>
      <dsp:spPr>
        <a:xfrm>
          <a:off x="176" y="905131"/>
          <a:ext cx="1941804" cy="1883902"/>
        </a:xfrm>
        <a:prstGeom prst="ellipse">
          <a:avLst/>
        </a:prstGeom>
        <a:solidFill>
          <a:srgbClr val="009999"/>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latin typeface="Arial" pitchFamily="34" charset="0"/>
              <a:cs typeface="Arial" pitchFamily="34" charset="0"/>
            </a:rPr>
            <a:t>Selección aleatoria de EO.</a:t>
          </a:r>
        </a:p>
        <a:p>
          <a:pPr lvl="0" algn="ctr" defTabSz="711200">
            <a:lnSpc>
              <a:spcPct val="90000"/>
            </a:lnSpc>
            <a:spcBef>
              <a:spcPct val="0"/>
            </a:spcBef>
            <a:spcAft>
              <a:spcPct val="35000"/>
            </a:spcAft>
          </a:pPr>
          <a:r>
            <a:rPr lang="es-ES" sz="1600" kern="1200" dirty="0" smtClean="0">
              <a:latin typeface="Arial" pitchFamily="34" charset="0"/>
              <a:cs typeface="Arial" pitchFamily="34" charset="0"/>
            </a:rPr>
            <a:t>Revisión sección de transparencia</a:t>
          </a:r>
          <a:endParaRPr lang="es-MX" sz="1600" b="0" kern="1200" dirty="0" smtClean="0">
            <a:latin typeface="Arial" pitchFamily="34" charset="0"/>
            <a:cs typeface="Arial" pitchFamily="34" charset="0"/>
          </a:endParaRPr>
        </a:p>
      </dsp:txBody>
      <dsp:txXfrm>
        <a:off x="284547" y="1181022"/>
        <a:ext cx="1373062" cy="1332120"/>
      </dsp:txXfrm>
    </dsp:sp>
    <dsp:sp modelId="{EF600DE3-150E-497B-935B-CEBDD580D38E}">
      <dsp:nvSpPr>
        <dsp:cNvPr id="0" name=""/>
        <dsp:cNvSpPr/>
      </dsp:nvSpPr>
      <dsp:spPr>
        <a:xfrm rot="10800000">
          <a:off x="709589" y="2919779"/>
          <a:ext cx="522978" cy="277178"/>
        </a:xfrm>
        <a:prstGeom prst="triangle">
          <a:avLst/>
        </a:prstGeom>
        <a:solidFill>
          <a:srgbClr val="009999"/>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66F2D01-E382-45A6-9CB3-23AF63100EC0}">
      <dsp:nvSpPr>
        <dsp:cNvPr id="0" name=""/>
        <dsp:cNvSpPr/>
      </dsp:nvSpPr>
      <dsp:spPr>
        <a:xfrm>
          <a:off x="130909" y="3312012"/>
          <a:ext cx="1680337" cy="1526385"/>
        </a:xfrm>
        <a:prstGeom prst="ellipse">
          <a:avLst/>
        </a:prstGeom>
        <a:gradFill rotWithShape="0">
          <a:gsLst>
            <a:gs pos="0">
              <a:schemeClr val="accent3">
                <a:hueOff val="677650"/>
                <a:satOff val="25000"/>
                <a:lumOff val="-3676"/>
                <a:alphaOff val="0"/>
                <a:satMod val="103000"/>
                <a:lumMod val="102000"/>
                <a:tint val="94000"/>
              </a:schemeClr>
            </a:gs>
            <a:gs pos="50000">
              <a:schemeClr val="accent3">
                <a:hueOff val="677650"/>
                <a:satOff val="25000"/>
                <a:lumOff val="-3676"/>
                <a:alphaOff val="0"/>
                <a:satMod val="110000"/>
                <a:lumMod val="100000"/>
                <a:shade val="100000"/>
              </a:schemeClr>
            </a:gs>
            <a:gs pos="100000">
              <a:schemeClr val="accent3">
                <a:hueOff val="677650"/>
                <a:satOff val="25000"/>
                <a:lumOff val="-367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b="1" kern="1200" dirty="0" smtClean="0">
              <a:latin typeface="Arial" pitchFamily="34" charset="0"/>
              <a:cs typeface="Arial" pitchFamily="34" charset="0"/>
            </a:rPr>
            <a:t>Registro de resultados</a:t>
          </a:r>
        </a:p>
        <a:p>
          <a:pPr lvl="0" algn="ctr" defTabSz="711200">
            <a:lnSpc>
              <a:spcPct val="90000"/>
            </a:lnSpc>
            <a:spcBef>
              <a:spcPct val="0"/>
            </a:spcBef>
            <a:spcAft>
              <a:spcPct val="35000"/>
            </a:spcAft>
          </a:pPr>
          <a:r>
            <a:rPr lang="es-MX" sz="1600" b="0" kern="1200" dirty="0" smtClean="0">
              <a:latin typeface="Arial" pitchFamily="34" charset="0"/>
              <a:cs typeface="Arial" pitchFamily="34" charset="0"/>
            </a:rPr>
            <a:t>Tabla de verificación </a:t>
          </a:r>
        </a:p>
      </dsp:txBody>
      <dsp:txXfrm>
        <a:off x="376989" y="3535546"/>
        <a:ext cx="1188177" cy="1079317"/>
      </dsp:txXfrm>
    </dsp:sp>
    <dsp:sp modelId="{801A86BA-A388-4135-8797-605CAF62E685}">
      <dsp:nvSpPr>
        <dsp:cNvPr id="0" name=""/>
        <dsp:cNvSpPr/>
      </dsp:nvSpPr>
      <dsp:spPr>
        <a:xfrm rot="5419865">
          <a:off x="2046487" y="3944341"/>
          <a:ext cx="522978" cy="277178"/>
        </a:xfrm>
        <a:prstGeom prst="triangle">
          <a:avLst/>
        </a:prstGeom>
        <a:gradFill rotWithShape="0">
          <a:gsLst>
            <a:gs pos="0">
              <a:schemeClr val="accent3">
                <a:hueOff val="903533"/>
                <a:satOff val="33333"/>
                <a:lumOff val="-4902"/>
                <a:alphaOff val="0"/>
                <a:satMod val="103000"/>
                <a:lumMod val="102000"/>
                <a:tint val="94000"/>
              </a:schemeClr>
            </a:gs>
            <a:gs pos="50000">
              <a:schemeClr val="accent3">
                <a:hueOff val="903533"/>
                <a:satOff val="33333"/>
                <a:lumOff val="-4902"/>
                <a:alphaOff val="0"/>
                <a:satMod val="110000"/>
                <a:lumMod val="100000"/>
                <a:shade val="100000"/>
              </a:schemeClr>
            </a:gs>
            <a:gs pos="100000">
              <a:schemeClr val="accent3">
                <a:hueOff val="903533"/>
                <a:satOff val="33333"/>
                <a:lumOff val="-490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48B0402-25AA-43C3-82CA-2D6D757C5D99}">
      <dsp:nvSpPr>
        <dsp:cNvPr id="0" name=""/>
        <dsp:cNvSpPr/>
      </dsp:nvSpPr>
      <dsp:spPr>
        <a:xfrm>
          <a:off x="2789006" y="3344642"/>
          <a:ext cx="1929868" cy="1493286"/>
        </a:xfrm>
        <a:prstGeom prst="ellipse">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b="1" kern="1200" dirty="0" smtClean="0">
              <a:latin typeface="Arial" pitchFamily="34" charset="0"/>
              <a:cs typeface="Arial" pitchFamily="34" charset="0"/>
            </a:rPr>
            <a:t>Validación y procesamiento</a:t>
          </a:r>
        </a:p>
        <a:p>
          <a:pPr lvl="0" algn="ctr" defTabSz="711200">
            <a:lnSpc>
              <a:spcPct val="90000"/>
            </a:lnSpc>
            <a:spcBef>
              <a:spcPct val="0"/>
            </a:spcBef>
            <a:spcAft>
              <a:spcPct val="35000"/>
            </a:spcAft>
          </a:pPr>
          <a:r>
            <a:rPr lang="es-MX" sz="1600" b="0" kern="1200" dirty="0" smtClean="0">
              <a:latin typeface="Arial" pitchFamily="34" charset="0"/>
              <a:cs typeface="Arial" pitchFamily="34" charset="0"/>
            </a:rPr>
            <a:t>Cálculo de Índices</a:t>
          </a:r>
          <a:endParaRPr lang="es-ES" sz="1600" b="0" kern="1200" dirty="0">
            <a:latin typeface="Arial" pitchFamily="34" charset="0"/>
            <a:cs typeface="Arial" pitchFamily="34" charset="0"/>
          </a:endParaRPr>
        </a:p>
      </dsp:txBody>
      <dsp:txXfrm>
        <a:off x="3071629" y="3563329"/>
        <a:ext cx="1364622" cy="1055912"/>
      </dsp:txXfrm>
    </dsp:sp>
    <dsp:sp modelId="{5F1307DC-E298-4C10-8DA2-DA1DD1E2B85D}">
      <dsp:nvSpPr>
        <dsp:cNvPr id="0" name=""/>
        <dsp:cNvSpPr/>
      </dsp:nvSpPr>
      <dsp:spPr>
        <a:xfrm>
          <a:off x="3492451" y="2936485"/>
          <a:ext cx="522978" cy="277178"/>
        </a:xfrm>
        <a:prstGeom prst="triangle">
          <a:avLst/>
        </a:prstGeom>
        <a:gradFill rotWithShape="0">
          <a:gsLst>
            <a:gs pos="0">
              <a:schemeClr val="accent3">
                <a:hueOff val="1807066"/>
                <a:satOff val="66667"/>
                <a:lumOff val="-9804"/>
                <a:alphaOff val="0"/>
                <a:satMod val="103000"/>
                <a:lumMod val="102000"/>
                <a:tint val="94000"/>
              </a:schemeClr>
            </a:gs>
            <a:gs pos="50000">
              <a:schemeClr val="accent3">
                <a:hueOff val="1807066"/>
                <a:satOff val="66667"/>
                <a:lumOff val="-9804"/>
                <a:alphaOff val="0"/>
                <a:satMod val="110000"/>
                <a:lumMod val="100000"/>
                <a:shade val="100000"/>
              </a:schemeClr>
            </a:gs>
            <a:gs pos="100000">
              <a:schemeClr val="accent3">
                <a:hueOff val="1807066"/>
                <a:satOff val="66667"/>
                <a:lumOff val="-980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8B888DE-FBE0-471E-9113-82BE7AF2C7D8}">
      <dsp:nvSpPr>
        <dsp:cNvPr id="0" name=""/>
        <dsp:cNvSpPr/>
      </dsp:nvSpPr>
      <dsp:spPr>
        <a:xfrm>
          <a:off x="2689092" y="908091"/>
          <a:ext cx="2129696" cy="1913104"/>
        </a:xfrm>
        <a:prstGeom prst="ellipse">
          <a:avLst/>
        </a:prstGeom>
        <a:gradFill rotWithShape="0">
          <a:gsLst>
            <a:gs pos="0">
              <a:schemeClr val="accent3">
                <a:hueOff val="2032949"/>
                <a:satOff val="75000"/>
                <a:lumOff val="-11029"/>
                <a:alphaOff val="0"/>
                <a:satMod val="103000"/>
                <a:lumMod val="102000"/>
                <a:tint val="94000"/>
              </a:schemeClr>
            </a:gs>
            <a:gs pos="50000">
              <a:schemeClr val="accent3">
                <a:hueOff val="2032949"/>
                <a:satOff val="75000"/>
                <a:lumOff val="-11029"/>
                <a:alphaOff val="0"/>
                <a:satMod val="110000"/>
                <a:lumMod val="100000"/>
                <a:shade val="100000"/>
              </a:schemeClr>
            </a:gs>
            <a:gs pos="100000">
              <a:schemeClr val="accent3">
                <a:hueOff val="2032949"/>
                <a:satOff val="75000"/>
                <a:lumOff val="-1102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b="0" kern="1200" dirty="0" smtClean="0">
              <a:latin typeface="Arial" pitchFamily="34" charset="0"/>
              <a:cs typeface="Arial" pitchFamily="34" charset="0"/>
            </a:rPr>
            <a:t>Presentación de recomendaciones y resultados al Pleno InfoDF</a:t>
          </a:r>
          <a:endParaRPr lang="es-ES" sz="1600" b="0" kern="1200" dirty="0">
            <a:latin typeface="Arial" pitchFamily="34" charset="0"/>
            <a:cs typeface="Arial" pitchFamily="34" charset="0"/>
          </a:endParaRPr>
        </a:p>
      </dsp:txBody>
      <dsp:txXfrm>
        <a:off x="3000979" y="1188259"/>
        <a:ext cx="1505922" cy="1352768"/>
      </dsp:txXfrm>
    </dsp:sp>
    <dsp:sp modelId="{81C58200-7B11-4256-8B89-5A31FE00B768}">
      <dsp:nvSpPr>
        <dsp:cNvPr id="0" name=""/>
        <dsp:cNvSpPr/>
      </dsp:nvSpPr>
      <dsp:spPr>
        <a:xfrm rot="5402050">
          <a:off x="4938700" y="1726916"/>
          <a:ext cx="522978" cy="277178"/>
        </a:xfrm>
        <a:prstGeom prst="triangle">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A0EC8AF-B8D7-48DF-AE5D-5F7264D59E7C}">
      <dsp:nvSpPr>
        <dsp:cNvPr id="0" name=""/>
        <dsp:cNvSpPr/>
      </dsp:nvSpPr>
      <dsp:spPr>
        <a:xfrm>
          <a:off x="5565900" y="908091"/>
          <a:ext cx="2055768" cy="1916491"/>
        </a:xfrm>
        <a:prstGeom prst="ellipse">
          <a:avLst/>
        </a:prstGeom>
        <a:solidFill>
          <a:schemeClr val="accent6"/>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b="1" kern="1200" dirty="0" smtClean="0">
              <a:latin typeface="Arial" pitchFamily="34" charset="0"/>
              <a:cs typeface="Arial" pitchFamily="34" charset="0"/>
            </a:rPr>
            <a:t>Notificación Titular EO </a:t>
          </a:r>
        </a:p>
        <a:p>
          <a:pPr lvl="0" algn="ctr" defTabSz="711200">
            <a:lnSpc>
              <a:spcPct val="90000"/>
            </a:lnSpc>
            <a:spcBef>
              <a:spcPct val="0"/>
            </a:spcBef>
            <a:spcAft>
              <a:spcPct val="35000"/>
            </a:spcAft>
          </a:pPr>
          <a:r>
            <a:rPr lang="es-MX" sz="1600" b="0" kern="1200" dirty="0" smtClean="0">
              <a:latin typeface="Arial" pitchFamily="34" charset="0"/>
              <a:cs typeface="Arial" pitchFamily="34" charset="0"/>
            </a:rPr>
            <a:t>(impresa)</a:t>
          </a:r>
        </a:p>
        <a:p>
          <a:pPr lvl="0" algn="ctr" defTabSz="711200">
            <a:lnSpc>
              <a:spcPct val="90000"/>
            </a:lnSpc>
            <a:spcBef>
              <a:spcPct val="0"/>
            </a:spcBef>
            <a:spcAft>
              <a:spcPct val="35000"/>
            </a:spcAft>
          </a:pPr>
          <a:r>
            <a:rPr lang="es-MX" sz="1600" b="0" kern="1200" dirty="0" smtClean="0">
              <a:latin typeface="Arial" pitchFamily="34" charset="0"/>
              <a:cs typeface="Arial" pitchFamily="34" charset="0"/>
            </a:rPr>
            <a:t>ROIP (electrónica)</a:t>
          </a:r>
          <a:endParaRPr lang="es-ES" sz="1600" b="0" kern="1200" dirty="0">
            <a:latin typeface="Arial" pitchFamily="34" charset="0"/>
            <a:cs typeface="Arial" pitchFamily="34" charset="0"/>
          </a:endParaRPr>
        </a:p>
      </dsp:txBody>
      <dsp:txXfrm>
        <a:off x="5866960" y="1188755"/>
        <a:ext cx="1453648" cy="135516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D3AC8A-3C28-48DD-8649-C62F040D0F7E}">
      <dsp:nvSpPr>
        <dsp:cNvPr id="0" name=""/>
        <dsp:cNvSpPr/>
      </dsp:nvSpPr>
      <dsp:spPr>
        <a:xfrm>
          <a:off x="1827993" y="0"/>
          <a:ext cx="5398056" cy="4718580"/>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5AA01FE-2684-4206-BE31-88A0219BEA93}">
      <dsp:nvSpPr>
        <dsp:cNvPr id="0" name=""/>
        <dsp:cNvSpPr/>
      </dsp:nvSpPr>
      <dsp:spPr>
        <a:xfrm>
          <a:off x="203434" y="814366"/>
          <a:ext cx="3249117" cy="3089847"/>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prstMaterial="dkEdge">
          <a:bevelT/>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MX" sz="2400" kern="1200" dirty="0" smtClean="0"/>
            <a:t>Acompañamiento institucional</a:t>
          </a:r>
          <a:endParaRPr lang="es-MX" sz="2400" kern="1200" dirty="0"/>
        </a:p>
      </dsp:txBody>
      <dsp:txXfrm>
        <a:off x="679256" y="1266864"/>
        <a:ext cx="2297473" cy="2184851"/>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10.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6.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8475" cy="465138"/>
          </a:xfrm>
          <a:prstGeom prst="rect">
            <a:avLst/>
          </a:prstGeom>
        </p:spPr>
        <p:txBody>
          <a:bodyPr vert="horz" lIns="93973" tIns="46986" rIns="93973" bIns="46986" rtlCol="0"/>
          <a:lstStyle>
            <a:lvl1pPr algn="l" fontAlgn="auto">
              <a:spcBef>
                <a:spcPts val="0"/>
              </a:spcBef>
              <a:spcAft>
                <a:spcPts val="0"/>
              </a:spcAft>
              <a:defRPr sz="1200">
                <a:latin typeface="+mn-lt"/>
                <a:cs typeface="+mn-cs"/>
              </a:defRPr>
            </a:lvl1pPr>
          </a:lstStyle>
          <a:p>
            <a:pPr>
              <a:defRPr/>
            </a:pPr>
            <a:endParaRPr lang="es-MX"/>
          </a:p>
        </p:txBody>
      </p:sp>
      <p:sp>
        <p:nvSpPr>
          <p:cNvPr id="3" name="2 Marcador de fecha"/>
          <p:cNvSpPr>
            <a:spLocks noGrp="1"/>
          </p:cNvSpPr>
          <p:nvPr>
            <p:ph type="dt" idx="1"/>
          </p:nvPr>
        </p:nvSpPr>
        <p:spPr>
          <a:xfrm>
            <a:off x="3970338" y="0"/>
            <a:ext cx="3038475" cy="465138"/>
          </a:xfrm>
          <a:prstGeom prst="rect">
            <a:avLst/>
          </a:prstGeom>
        </p:spPr>
        <p:txBody>
          <a:bodyPr vert="horz" lIns="93973" tIns="46986" rIns="93973" bIns="46986" rtlCol="0"/>
          <a:lstStyle>
            <a:lvl1pPr algn="r" fontAlgn="auto">
              <a:spcBef>
                <a:spcPts val="0"/>
              </a:spcBef>
              <a:spcAft>
                <a:spcPts val="0"/>
              </a:spcAft>
              <a:defRPr sz="1200">
                <a:latin typeface="+mn-lt"/>
                <a:cs typeface="+mn-cs"/>
              </a:defRPr>
            </a:lvl1pPr>
          </a:lstStyle>
          <a:p>
            <a:pPr>
              <a:defRPr/>
            </a:pPr>
            <a:fld id="{774D32C7-2721-41D6-A30E-25BB17DF9BA3}" type="datetimeFigureOut">
              <a:rPr lang="es-MX"/>
              <a:pPr>
                <a:defRPr/>
              </a:pPr>
              <a:t>23/08/2013</a:t>
            </a:fld>
            <a:endParaRPr lang="es-MX"/>
          </a:p>
        </p:txBody>
      </p:sp>
      <p:sp>
        <p:nvSpPr>
          <p:cNvPr id="4" name="3 Marcador de imagen de diapositiva"/>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3973" tIns="46986" rIns="93973" bIns="46986" rtlCol="0" anchor="ctr"/>
          <a:lstStyle/>
          <a:p>
            <a:pPr lvl="0"/>
            <a:endParaRPr lang="es-MX" noProof="0"/>
          </a:p>
        </p:txBody>
      </p:sp>
      <p:sp>
        <p:nvSpPr>
          <p:cNvPr id="5" name="4 Marcador de notas"/>
          <p:cNvSpPr>
            <a:spLocks noGrp="1"/>
          </p:cNvSpPr>
          <p:nvPr>
            <p:ph type="body" sz="quarter" idx="3"/>
          </p:nvPr>
        </p:nvSpPr>
        <p:spPr>
          <a:xfrm>
            <a:off x="701675" y="4414838"/>
            <a:ext cx="5607050" cy="4183062"/>
          </a:xfrm>
          <a:prstGeom prst="rect">
            <a:avLst/>
          </a:prstGeom>
        </p:spPr>
        <p:txBody>
          <a:bodyPr vert="horz" lIns="93973" tIns="46986" rIns="93973" bIns="46986"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MX" noProof="0"/>
          </a:p>
        </p:txBody>
      </p:sp>
      <p:sp>
        <p:nvSpPr>
          <p:cNvPr id="6" name="5 Marcador de pie de página"/>
          <p:cNvSpPr>
            <a:spLocks noGrp="1"/>
          </p:cNvSpPr>
          <p:nvPr>
            <p:ph type="ftr" sz="quarter" idx="4"/>
          </p:nvPr>
        </p:nvSpPr>
        <p:spPr>
          <a:xfrm>
            <a:off x="0" y="8829675"/>
            <a:ext cx="3038475" cy="465138"/>
          </a:xfrm>
          <a:prstGeom prst="rect">
            <a:avLst/>
          </a:prstGeom>
        </p:spPr>
        <p:txBody>
          <a:bodyPr vert="horz" lIns="93973" tIns="46986" rIns="93973" bIns="46986" rtlCol="0" anchor="b"/>
          <a:lstStyle>
            <a:lvl1pPr algn="l" fontAlgn="auto">
              <a:spcBef>
                <a:spcPts val="0"/>
              </a:spcBef>
              <a:spcAft>
                <a:spcPts val="0"/>
              </a:spcAft>
              <a:defRPr sz="1200">
                <a:latin typeface="+mn-lt"/>
                <a:cs typeface="+mn-cs"/>
              </a:defRPr>
            </a:lvl1pPr>
          </a:lstStyle>
          <a:p>
            <a:pPr>
              <a:defRPr/>
            </a:pPr>
            <a:endParaRPr lang="es-MX"/>
          </a:p>
        </p:txBody>
      </p:sp>
      <p:sp>
        <p:nvSpPr>
          <p:cNvPr id="7" name="6 Marcador de número de diapositiva"/>
          <p:cNvSpPr>
            <a:spLocks noGrp="1"/>
          </p:cNvSpPr>
          <p:nvPr>
            <p:ph type="sldNum" sz="quarter" idx="5"/>
          </p:nvPr>
        </p:nvSpPr>
        <p:spPr>
          <a:xfrm>
            <a:off x="3970338" y="8829675"/>
            <a:ext cx="3038475" cy="465138"/>
          </a:xfrm>
          <a:prstGeom prst="rect">
            <a:avLst/>
          </a:prstGeom>
        </p:spPr>
        <p:txBody>
          <a:bodyPr vert="horz" lIns="93973" tIns="46986" rIns="93973" bIns="46986" rtlCol="0" anchor="b"/>
          <a:lstStyle>
            <a:lvl1pPr algn="r" fontAlgn="auto">
              <a:spcBef>
                <a:spcPts val="0"/>
              </a:spcBef>
              <a:spcAft>
                <a:spcPts val="0"/>
              </a:spcAft>
              <a:defRPr sz="1200">
                <a:latin typeface="+mn-lt"/>
                <a:cs typeface="+mn-cs"/>
              </a:defRPr>
            </a:lvl1pPr>
          </a:lstStyle>
          <a:p>
            <a:pPr>
              <a:defRPr/>
            </a:pPr>
            <a:fld id="{D581B0FD-536E-4A09-B81C-133FD9E4A2CB}" type="slidenum">
              <a:rPr lang="es-MX"/>
              <a:pPr>
                <a:defRPr/>
              </a:pPr>
              <a:t>‹Nº›</a:t>
            </a:fld>
            <a:endParaRPr lang="es-MX"/>
          </a:p>
        </p:txBody>
      </p:sp>
    </p:spTree>
    <p:extLst>
      <p:ext uri="{BB962C8B-B14F-4D97-AF65-F5344CB8AC3E}">
        <p14:creationId xmlns:p14="http://schemas.microsoft.com/office/powerpoint/2010/main" val="19955670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Marcador de imagen de diapositiva 1"/>
          <p:cNvSpPr>
            <a:spLocks noGrp="1" noRot="1" noChangeAspect="1"/>
          </p:cNvSpPr>
          <p:nvPr>
            <p:ph type="sldImg"/>
          </p:nvPr>
        </p:nvSpPr>
        <p:spPr bwMode="auto">
          <a:noFill/>
          <a:ln>
            <a:solidFill>
              <a:srgbClr val="000000"/>
            </a:solidFill>
            <a:miter lim="800000"/>
            <a:headEnd/>
            <a:tailEnd/>
          </a:ln>
        </p:spPr>
      </p:sp>
      <p:sp>
        <p:nvSpPr>
          <p:cNvPr id="21506" name="Marcador de notas 2"/>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Marcador de número de diapositiva 3"/>
          <p:cNvSpPr>
            <a:spLocks noGrp="1"/>
          </p:cNvSpPr>
          <p:nvPr>
            <p:ph type="sldNum" sz="quarter" idx="5"/>
          </p:nvPr>
        </p:nvSpPr>
        <p:spPr/>
        <p:txBody>
          <a:bodyPr/>
          <a:lstStyle/>
          <a:p>
            <a:pPr>
              <a:defRPr/>
            </a:pPr>
            <a:fld id="{E3FBC1CB-C789-40F3-A467-2FE21F7C84F7}" type="slidenum">
              <a:rPr lang="es-MX" smtClean="0"/>
              <a:pPr>
                <a:defRPr/>
              </a:pPr>
              <a:t>6</a:t>
            </a:fld>
            <a:endParaRPr lang="es-MX"/>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Marcador de imagen de diapositiva 1"/>
          <p:cNvSpPr>
            <a:spLocks noGrp="1" noRot="1" noChangeAspect="1"/>
          </p:cNvSpPr>
          <p:nvPr>
            <p:ph type="sldImg"/>
          </p:nvPr>
        </p:nvSpPr>
        <p:spPr bwMode="auto">
          <a:noFill/>
          <a:ln>
            <a:solidFill>
              <a:srgbClr val="000000"/>
            </a:solidFill>
            <a:miter lim="800000"/>
            <a:headEnd/>
            <a:tailEnd/>
          </a:ln>
        </p:spPr>
      </p:sp>
      <p:sp>
        <p:nvSpPr>
          <p:cNvPr id="98306" name="Marcador de notas 2"/>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Marcador de número de diapositiva 3"/>
          <p:cNvSpPr>
            <a:spLocks noGrp="1"/>
          </p:cNvSpPr>
          <p:nvPr>
            <p:ph type="sldNum" sz="quarter" idx="5"/>
          </p:nvPr>
        </p:nvSpPr>
        <p:spPr/>
        <p:txBody>
          <a:bodyPr/>
          <a:lstStyle/>
          <a:p>
            <a:pPr>
              <a:defRPr/>
            </a:pPr>
            <a:fld id="{B403A11F-5AC2-48DA-9F70-4F32EE6F94A3}" type="slidenum">
              <a:rPr lang="es-MX" smtClean="0"/>
              <a:pPr>
                <a:defRPr/>
              </a:pPr>
              <a:t>23</a:t>
            </a:fld>
            <a:endParaRPr lang="es-MX"/>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Marcador de imagen de diapositiva 1"/>
          <p:cNvSpPr>
            <a:spLocks noGrp="1" noRot="1" noChangeAspect="1"/>
          </p:cNvSpPr>
          <p:nvPr>
            <p:ph type="sldImg"/>
          </p:nvPr>
        </p:nvSpPr>
        <p:spPr bwMode="auto">
          <a:noFill/>
          <a:ln>
            <a:solidFill>
              <a:srgbClr val="000000"/>
            </a:solidFill>
            <a:miter lim="800000"/>
            <a:headEnd/>
            <a:tailEnd/>
          </a:ln>
        </p:spPr>
      </p:sp>
      <p:sp>
        <p:nvSpPr>
          <p:cNvPr id="101378" name="Marcador de notas 2"/>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Marcador de número de diapositiva 3"/>
          <p:cNvSpPr>
            <a:spLocks noGrp="1"/>
          </p:cNvSpPr>
          <p:nvPr>
            <p:ph type="sldNum" sz="quarter" idx="5"/>
          </p:nvPr>
        </p:nvSpPr>
        <p:spPr/>
        <p:txBody>
          <a:bodyPr/>
          <a:lstStyle/>
          <a:p>
            <a:pPr>
              <a:defRPr/>
            </a:pPr>
            <a:fld id="{A8FD3E0B-4C80-4FD6-A477-E2112D910EE1}" type="slidenum">
              <a:rPr lang="es-MX" smtClean="0"/>
              <a:pPr>
                <a:defRPr/>
              </a:pPr>
              <a:t>24</a:t>
            </a:fld>
            <a:endParaRPr lang="es-MX"/>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Marcador de imagen de diapositiva 1"/>
          <p:cNvSpPr>
            <a:spLocks noGrp="1" noRot="1" noChangeAspect="1"/>
          </p:cNvSpPr>
          <p:nvPr>
            <p:ph type="sldImg"/>
          </p:nvPr>
        </p:nvSpPr>
        <p:spPr bwMode="auto">
          <a:noFill/>
          <a:ln>
            <a:solidFill>
              <a:srgbClr val="000000"/>
            </a:solidFill>
            <a:miter lim="800000"/>
            <a:headEnd/>
            <a:tailEnd/>
          </a:ln>
        </p:spPr>
      </p:sp>
      <p:sp>
        <p:nvSpPr>
          <p:cNvPr id="103426" name="Marcador de notas 2"/>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Marcador de número de diapositiva 3"/>
          <p:cNvSpPr>
            <a:spLocks noGrp="1"/>
          </p:cNvSpPr>
          <p:nvPr>
            <p:ph type="sldNum" sz="quarter" idx="5"/>
          </p:nvPr>
        </p:nvSpPr>
        <p:spPr/>
        <p:txBody>
          <a:bodyPr/>
          <a:lstStyle/>
          <a:p>
            <a:pPr>
              <a:defRPr/>
            </a:pPr>
            <a:fld id="{73E95D72-0D69-4E14-A167-EDB80EE195C1}" type="slidenum">
              <a:rPr lang="es-MX" smtClean="0"/>
              <a:pPr>
                <a:defRPr/>
              </a:pPr>
              <a:t>25</a:t>
            </a:fld>
            <a:endParaRPr lang="es-MX"/>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Marcador de imagen de diapositiva 1"/>
          <p:cNvSpPr>
            <a:spLocks noGrp="1" noRot="1" noChangeAspect="1"/>
          </p:cNvSpPr>
          <p:nvPr>
            <p:ph type="sldImg"/>
          </p:nvPr>
        </p:nvSpPr>
        <p:spPr bwMode="auto">
          <a:noFill/>
          <a:ln>
            <a:solidFill>
              <a:srgbClr val="000000"/>
            </a:solidFill>
            <a:miter lim="800000"/>
            <a:headEnd/>
            <a:tailEnd/>
          </a:ln>
        </p:spPr>
      </p:sp>
      <p:sp>
        <p:nvSpPr>
          <p:cNvPr id="105474" name="Marcador de notas 2"/>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Marcador de número de diapositiva 3"/>
          <p:cNvSpPr>
            <a:spLocks noGrp="1"/>
          </p:cNvSpPr>
          <p:nvPr>
            <p:ph type="sldNum" sz="quarter" idx="5"/>
          </p:nvPr>
        </p:nvSpPr>
        <p:spPr/>
        <p:txBody>
          <a:bodyPr/>
          <a:lstStyle/>
          <a:p>
            <a:pPr>
              <a:defRPr/>
            </a:pPr>
            <a:fld id="{1BA6418E-75EB-4F1D-9F49-5AB77E937FAE}" type="slidenum">
              <a:rPr lang="es-MX" smtClean="0"/>
              <a:pPr>
                <a:defRPr/>
              </a:pPr>
              <a:t>26</a:t>
            </a:fld>
            <a:endParaRPr lang="es-MX"/>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Marcador de imagen de diapositiva 1"/>
          <p:cNvSpPr>
            <a:spLocks noGrp="1" noRot="1" noChangeAspect="1"/>
          </p:cNvSpPr>
          <p:nvPr>
            <p:ph type="sldImg"/>
          </p:nvPr>
        </p:nvSpPr>
        <p:spPr bwMode="auto">
          <a:noFill/>
          <a:ln>
            <a:solidFill>
              <a:srgbClr val="000000"/>
            </a:solidFill>
            <a:miter lim="800000"/>
            <a:headEnd/>
            <a:tailEnd/>
          </a:ln>
        </p:spPr>
      </p:sp>
      <p:sp>
        <p:nvSpPr>
          <p:cNvPr id="107522" name="Marcador de notas 2"/>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Marcador de número de diapositiva 3"/>
          <p:cNvSpPr>
            <a:spLocks noGrp="1"/>
          </p:cNvSpPr>
          <p:nvPr>
            <p:ph type="sldNum" sz="quarter" idx="5"/>
          </p:nvPr>
        </p:nvSpPr>
        <p:spPr/>
        <p:txBody>
          <a:bodyPr/>
          <a:lstStyle/>
          <a:p>
            <a:pPr>
              <a:defRPr/>
            </a:pPr>
            <a:fld id="{6F515741-7368-4435-B7DB-1C82F7E23928}" type="slidenum">
              <a:rPr lang="es-MX" smtClean="0"/>
              <a:pPr>
                <a:defRPr/>
              </a:pPr>
              <a:t>27</a:t>
            </a:fld>
            <a:endParaRPr lang="es-MX"/>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Marcador de imagen de diapositiva 1"/>
          <p:cNvSpPr>
            <a:spLocks noGrp="1" noRot="1" noChangeAspect="1"/>
          </p:cNvSpPr>
          <p:nvPr>
            <p:ph type="sldImg"/>
          </p:nvPr>
        </p:nvSpPr>
        <p:spPr bwMode="auto">
          <a:noFill/>
          <a:ln>
            <a:solidFill>
              <a:srgbClr val="000000"/>
            </a:solidFill>
            <a:miter lim="800000"/>
            <a:headEnd/>
            <a:tailEnd/>
          </a:ln>
        </p:spPr>
      </p:sp>
      <p:sp>
        <p:nvSpPr>
          <p:cNvPr id="109570" name="Marcador de notas 2"/>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Marcador de número de diapositiva 3"/>
          <p:cNvSpPr>
            <a:spLocks noGrp="1"/>
          </p:cNvSpPr>
          <p:nvPr>
            <p:ph type="sldNum" sz="quarter" idx="5"/>
          </p:nvPr>
        </p:nvSpPr>
        <p:spPr/>
        <p:txBody>
          <a:bodyPr/>
          <a:lstStyle/>
          <a:p>
            <a:pPr>
              <a:defRPr/>
            </a:pPr>
            <a:fld id="{094BBA07-19DE-4F8F-B9E2-2539BC673F66}" type="slidenum">
              <a:rPr lang="es-MX" smtClean="0"/>
              <a:pPr>
                <a:defRPr/>
              </a:pPr>
              <a:t>28</a:t>
            </a:fld>
            <a:endParaRPr lang="es-MX"/>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Marcador de imagen de diapositiva 1"/>
          <p:cNvSpPr>
            <a:spLocks noGrp="1" noRot="1" noChangeAspect="1"/>
          </p:cNvSpPr>
          <p:nvPr>
            <p:ph type="sldImg"/>
          </p:nvPr>
        </p:nvSpPr>
        <p:spPr bwMode="auto">
          <a:noFill/>
          <a:ln>
            <a:solidFill>
              <a:srgbClr val="000000"/>
            </a:solidFill>
            <a:miter lim="800000"/>
            <a:headEnd/>
            <a:tailEnd/>
          </a:ln>
        </p:spPr>
      </p:sp>
      <p:sp>
        <p:nvSpPr>
          <p:cNvPr id="111618" name="Marcador de notas 2"/>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Marcador de número de diapositiva 3"/>
          <p:cNvSpPr>
            <a:spLocks noGrp="1"/>
          </p:cNvSpPr>
          <p:nvPr>
            <p:ph type="sldNum" sz="quarter" idx="5"/>
          </p:nvPr>
        </p:nvSpPr>
        <p:spPr/>
        <p:txBody>
          <a:bodyPr/>
          <a:lstStyle/>
          <a:p>
            <a:pPr>
              <a:defRPr/>
            </a:pPr>
            <a:fld id="{3A5CCEFC-FFD1-46E8-AE65-88383C0ED22A}" type="slidenum">
              <a:rPr lang="es-MX" smtClean="0"/>
              <a:pPr>
                <a:defRPr/>
              </a:pPr>
              <a:t>29</a:t>
            </a:fld>
            <a:endParaRPr lang="es-MX"/>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Marcador de imagen de diapositiva 1"/>
          <p:cNvSpPr>
            <a:spLocks noGrp="1" noRot="1" noChangeAspect="1"/>
          </p:cNvSpPr>
          <p:nvPr>
            <p:ph type="sldImg"/>
          </p:nvPr>
        </p:nvSpPr>
        <p:spPr bwMode="auto">
          <a:noFill/>
          <a:ln>
            <a:solidFill>
              <a:srgbClr val="000000"/>
            </a:solidFill>
            <a:miter lim="800000"/>
            <a:headEnd/>
            <a:tailEnd/>
          </a:ln>
        </p:spPr>
      </p:sp>
      <p:sp>
        <p:nvSpPr>
          <p:cNvPr id="113666" name="Marcador de notas 2"/>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Marcador de número de diapositiva 3"/>
          <p:cNvSpPr>
            <a:spLocks noGrp="1"/>
          </p:cNvSpPr>
          <p:nvPr>
            <p:ph type="sldNum" sz="quarter" idx="5"/>
          </p:nvPr>
        </p:nvSpPr>
        <p:spPr/>
        <p:txBody>
          <a:bodyPr/>
          <a:lstStyle/>
          <a:p>
            <a:pPr>
              <a:defRPr/>
            </a:pPr>
            <a:fld id="{59D944A6-A129-4C78-A2E4-D484F0033A95}" type="slidenum">
              <a:rPr lang="es-MX" smtClean="0"/>
              <a:pPr>
                <a:defRPr/>
              </a:pPr>
              <a:t>30</a:t>
            </a:fld>
            <a:endParaRPr lang="es-MX"/>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pPr>
              <a:defRPr/>
            </a:pPr>
            <a:fld id="{422CE870-344D-4852-A69B-1B7A4A44D01D}" type="slidenum">
              <a:rPr lang="es-MX" smtClean="0"/>
              <a:pPr>
                <a:defRPr/>
              </a:pPr>
              <a:t>75</a:t>
            </a:fld>
            <a:endParaRPr lang="es-MX"/>
          </a:p>
        </p:txBody>
      </p:sp>
    </p:spTree>
    <p:extLst>
      <p:ext uri="{BB962C8B-B14F-4D97-AF65-F5344CB8AC3E}">
        <p14:creationId xmlns:p14="http://schemas.microsoft.com/office/powerpoint/2010/main" val="1181116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pPr>
              <a:defRPr/>
            </a:pPr>
            <a:fld id="{422CE870-344D-4852-A69B-1B7A4A44D01D}" type="slidenum">
              <a:rPr lang="es-MX" smtClean="0"/>
              <a:pPr>
                <a:defRPr/>
              </a:pPr>
              <a:t>76</a:t>
            </a:fld>
            <a:endParaRPr lang="es-MX"/>
          </a:p>
        </p:txBody>
      </p:sp>
    </p:spTree>
    <p:extLst>
      <p:ext uri="{BB962C8B-B14F-4D97-AF65-F5344CB8AC3E}">
        <p14:creationId xmlns:p14="http://schemas.microsoft.com/office/powerpoint/2010/main" val="3912127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Marcador de imagen de diapositiva 1"/>
          <p:cNvSpPr>
            <a:spLocks noGrp="1" noRot="1" noChangeAspect="1"/>
          </p:cNvSpPr>
          <p:nvPr>
            <p:ph type="sldImg"/>
          </p:nvPr>
        </p:nvSpPr>
        <p:spPr bwMode="auto">
          <a:noFill/>
          <a:ln>
            <a:solidFill>
              <a:srgbClr val="000000"/>
            </a:solidFill>
            <a:miter lim="800000"/>
            <a:headEnd/>
            <a:tailEnd/>
          </a:ln>
        </p:spPr>
      </p:sp>
      <p:sp>
        <p:nvSpPr>
          <p:cNvPr id="23554" name="Marcador de notas 2"/>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Marcador de número de diapositiva 3"/>
          <p:cNvSpPr>
            <a:spLocks noGrp="1"/>
          </p:cNvSpPr>
          <p:nvPr>
            <p:ph type="sldNum" sz="quarter" idx="5"/>
          </p:nvPr>
        </p:nvSpPr>
        <p:spPr/>
        <p:txBody>
          <a:bodyPr/>
          <a:lstStyle/>
          <a:p>
            <a:pPr>
              <a:defRPr/>
            </a:pPr>
            <a:fld id="{07FA7C64-4BB3-4CB2-A8D6-3584973F8E1A}" type="slidenum">
              <a:rPr lang="es-MX" smtClean="0"/>
              <a:pPr>
                <a:defRPr/>
              </a:pPr>
              <a:t>7</a:t>
            </a:fld>
            <a:endParaRPr lang="es-MX"/>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pPr>
              <a:defRPr/>
            </a:pPr>
            <a:fld id="{422CE870-344D-4852-A69B-1B7A4A44D01D}" type="slidenum">
              <a:rPr lang="es-MX" smtClean="0"/>
              <a:pPr>
                <a:defRPr/>
              </a:pPr>
              <a:t>77</a:t>
            </a:fld>
            <a:endParaRPr lang="es-MX"/>
          </a:p>
        </p:txBody>
      </p:sp>
    </p:spTree>
    <p:extLst>
      <p:ext uri="{BB962C8B-B14F-4D97-AF65-F5344CB8AC3E}">
        <p14:creationId xmlns:p14="http://schemas.microsoft.com/office/powerpoint/2010/main" val="16572648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pPr>
              <a:defRPr/>
            </a:pPr>
            <a:fld id="{422CE870-344D-4852-A69B-1B7A4A44D01D}" type="slidenum">
              <a:rPr lang="es-MX" smtClean="0"/>
              <a:pPr>
                <a:defRPr/>
              </a:pPr>
              <a:t>78</a:t>
            </a:fld>
            <a:endParaRPr lang="es-MX"/>
          </a:p>
        </p:txBody>
      </p:sp>
    </p:spTree>
    <p:extLst>
      <p:ext uri="{BB962C8B-B14F-4D97-AF65-F5344CB8AC3E}">
        <p14:creationId xmlns:p14="http://schemas.microsoft.com/office/powerpoint/2010/main" val="13100172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pPr>
              <a:defRPr/>
            </a:pPr>
            <a:fld id="{422CE870-344D-4852-A69B-1B7A4A44D01D}" type="slidenum">
              <a:rPr lang="es-MX" smtClean="0"/>
              <a:pPr>
                <a:defRPr/>
              </a:pPr>
              <a:t>79</a:t>
            </a:fld>
            <a:endParaRPr lang="es-MX"/>
          </a:p>
        </p:txBody>
      </p:sp>
    </p:spTree>
    <p:extLst>
      <p:ext uri="{BB962C8B-B14F-4D97-AF65-F5344CB8AC3E}">
        <p14:creationId xmlns:p14="http://schemas.microsoft.com/office/powerpoint/2010/main" val="20144479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pPr>
              <a:defRPr/>
            </a:pPr>
            <a:fld id="{422CE870-344D-4852-A69B-1B7A4A44D01D}" type="slidenum">
              <a:rPr lang="es-MX" smtClean="0"/>
              <a:pPr>
                <a:defRPr/>
              </a:pPr>
              <a:t>80</a:t>
            </a:fld>
            <a:endParaRPr lang="es-MX"/>
          </a:p>
        </p:txBody>
      </p:sp>
    </p:spTree>
    <p:extLst>
      <p:ext uri="{BB962C8B-B14F-4D97-AF65-F5344CB8AC3E}">
        <p14:creationId xmlns:p14="http://schemas.microsoft.com/office/powerpoint/2010/main" val="20144479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pPr>
              <a:defRPr/>
            </a:pPr>
            <a:fld id="{422CE870-344D-4852-A69B-1B7A4A44D01D}" type="slidenum">
              <a:rPr lang="es-MX" smtClean="0"/>
              <a:pPr>
                <a:defRPr/>
              </a:pPr>
              <a:t>81</a:t>
            </a:fld>
            <a:endParaRPr lang="es-MX"/>
          </a:p>
        </p:txBody>
      </p:sp>
    </p:spTree>
    <p:extLst>
      <p:ext uri="{BB962C8B-B14F-4D97-AF65-F5344CB8AC3E}">
        <p14:creationId xmlns:p14="http://schemas.microsoft.com/office/powerpoint/2010/main" val="20144479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pPr>
              <a:defRPr/>
            </a:pPr>
            <a:fld id="{422CE870-344D-4852-A69B-1B7A4A44D01D}" type="slidenum">
              <a:rPr lang="es-MX" smtClean="0"/>
              <a:pPr>
                <a:defRPr/>
              </a:pPr>
              <a:t>82</a:t>
            </a:fld>
            <a:endParaRPr lang="es-MX"/>
          </a:p>
        </p:txBody>
      </p:sp>
    </p:spTree>
    <p:extLst>
      <p:ext uri="{BB962C8B-B14F-4D97-AF65-F5344CB8AC3E}">
        <p14:creationId xmlns:p14="http://schemas.microsoft.com/office/powerpoint/2010/main" val="20144479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pPr>
              <a:defRPr/>
            </a:pPr>
            <a:fld id="{422CE870-344D-4852-A69B-1B7A4A44D01D}" type="slidenum">
              <a:rPr lang="es-MX" smtClean="0"/>
              <a:pPr>
                <a:defRPr/>
              </a:pPr>
              <a:t>83</a:t>
            </a:fld>
            <a:endParaRPr lang="es-MX"/>
          </a:p>
        </p:txBody>
      </p:sp>
    </p:spTree>
    <p:extLst>
      <p:ext uri="{BB962C8B-B14F-4D97-AF65-F5344CB8AC3E}">
        <p14:creationId xmlns:p14="http://schemas.microsoft.com/office/powerpoint/2010/main" val="20144479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pPr>
              <a:defRPr/>
            </a:pPr>
            <a:fld id="{422CE870-344D-4852-A69B-1B7A4A44D01D}" type="slidenum">
              <a:rPr lang="es-MX" smtClean="0"/>
              <a:pPr>
                <a:defRPr/>
              </a:pPr>
              <a:t>84</a:t>
            </a:fld>
            <a:endParaRPr lang="es-MX"/>
          </a:p>
        </p:txBody>
      </p:sp>
    </p:spTree>
    <p:extLst>
      <p:ext uri="{BB962C8B-B14F-4D97-AF65-F5344CB8AC3E}">
        <p14:creationId xmlns:p14="http://schemas.microsoft.com/office/powerpoint/2010/main" val="20144479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pPr>
              <a:defRPr/>
            </a:pPr>
            <a:fld id="{422CE870-344D-4852-A69B-1B7A4A44D01D}" type="slidenum">
              <a:rPr lang="es-MX" smtClean="0"/>
              <a:pPr>
                <a:defRPr/>
              </a:pPr>
              <a:t>85</a:t>
            </a:fld>
            <a:endParaRPr lang="es-MX"/>
          </a:p>
        </p:txBody>
      </p:sp>
    </p:spTree>
    <p:extLst>
      <p:ext uri="{BB962C8B-B14F-4D97-AF65-F5344CB8AC3E}">
        <p14:creationId xmlns:p14="http://schemas.microsoft.com/office/powerpoint/2010/main" val="20144479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pPr>
              <a:defRPr/>
            </a:pPr>
            <a:fld id="{422CE870-344D-4852-A69B-1B7A4A44D01D}" type="slidenum">
              <a:rPr lang="es-MX" smtClean="0"/>
              <a:pPr>
                <a:defRPr/>
              </a:pPr>
              <a:t>86</a:t>
            </a:fld>
            <a:endParaRPr lang="es-MX"/>
          </a:p>
        </p:txBody>
      </p:sp>
    </p:spTree>
    <p:extLst>
      <p:ext uri="{BB962C8B-B14F-4D97-AF65-F5344CB8AC3E}">
        <p14:creationId xmlns:p14="http://schemas.microsoft.com/office/powerpoint/2010/main" val="2041510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Marcador de imagen de diapositiva 1"/>
          <p:cNvSpPr>
            <a:spLocks noGrp="1" noRot="1" noChangeAspect="1"/>
          </p:cNvSpPr>
          <p:nvPr>
            <p:ph type="sldImg"/>
          </p:nvPr>
        </p:nvSpPr>
        <p:spPr bwMode="auto">
          <a:noFill/>
          <a:ln>
            <a:solidFill>
              <a:srgbClr val="000000"/>
            </a:solidFill>
            <a:miter lim="800000"/>
            <a:headEnd/>
            <a:tailEnd/>
          </a:ln>
        </p:spPr>
      </p:sp>
      <p:sp>
        <p:nvSpPr>
          <p:cNvPr id="33794" name="Marcador de notas 2"/>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Marcador de número de diapositiva 3"/>
          <p:cNvSpPr>
            <a:spLocks noGrp="1"/>
          </p:cNvSpPr>
          <p:nvPr>
            <p:ph type="sldNum" sz="quarter" idx="5"/>
          </p:nvPr>
        </p:nvSpPr>
        <p:spPr/>
        <p:txBody>
          <a:bodyPr/>
          <a:lstStyle/>
          <a:p>
            <a:pPr>
              <a:defRPr/>
            </a:pPr>
            <a:fld id="{C5AD07AB-9B6D-48BB-9F26-8F5D925D54E9}" type="slidenum">
              <a:rPr lang="es-MX" smtClean="0"/>
              <a:pPr>
                <a:defRPr/>
              </a:pPr>
              <a:t>8</a:t>
            </a:fld>
            <a:endParaRPr lang="es-MX"/>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pPr>
              <a:defRPr/>
            </a:pPr>
            <a:fld id="{422CE870-344D-4852-A69B-1B7A4A44D01D}" type="slidenum">
              <a:rPr lang="es-MX" smtClean="0"/>
              <a:pPr>
                <a:defRPr/>
              </a:pPr>
              <a:t>87</a:t>
            </a:fld>
            <a:endParaRPr lang="es-MX"/>
          </a:p>
        </p:txBody>
      </p:sp>
    </p:spTree>
    <p:extLst>
      <p:ext uri="{BB962C8B-B14F-4D97-AF65-F5344CB8AC3E}">
        <p14:creationId xmlns:p14="http://schemas.microsoft.com/office/powerpoint/2010/main" val="20415100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pPr>
              <a:defRPr/>
            </a:pPr>
            <a:fld id="{422CE870-344D-4852-A69B-1B7A4A44D01D}" type="slidenum">
              <a:rPr lang="es-MX" smtClean="0"/>
              <a:pPr>
                <a:defRPr/>
              </a:pPr>
              <a:t>88</a:t>
            </a:fld>
            <a:endParaRPr lang="es-MX"/>
          </a:p>
        </p:txBody>
      </p:sp>
    </p:spTree>
    <p:extLst>
      <p:ext uri="{BB962C8B-B14F-4D97-AF65-F5344CB8AC3E}">
        <p14:creationId xmlns:p14="http://schemas.microsoft.com/office/powerpoint/2010/main" val="20415100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pPr>
              <a:defRPr/>
            </a:pPr>
            <a:fld id="{422CE870-344D-4852-A69B-1B7A4A44D01D}" type="slidenum">
              <a:rPr lang="es-MX" smtClean="0"/>
              <a:pPr>
                <a:defRPr/>
              </a:pPr>
              <a:t>89</a:t>
            </a:fld>
            <a:endParaRPr lang="es-MX"/>
          </a:p>
        </p:txBody>
      </p:sp>
    </p:spTree>
    <p:extLst>
      <p:ext uri="{BB962C8B-B14F-4D97-AF65-F5344CB8AC3E}">
        <p14:creationId xmlns:p14="http://schemas.microsoft.com/office/powerpoint/2010/main" val="20415100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pPr>
              <a:defRPr/>
            </a:pPr>
            <a:fld id="{422CE870-344D-4852-A69B-1B7A4A44D01D}" type="slidenum">
              <a:rPr lang="es-MX" smtClean="0"/>
              <a:pPr>
                <a:defRPr/>
              </a:pPr>
              <a:t>90</a:t>
            </a:fld>
            <a:endParaRPr lang="es-MX"/>
          </a:p>
        </p:txBody>
      </p:sp>
    </p:spTree>
    <p:extLst>
      <p:ext uri="{BB962C8B-B14F-4D97-AF65-F5344CB8AC3E}">
        <p14:creationId xmlns:p14="http://schemas.microsoft.com/office/powerpoint/2010/main" val="20415100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pPr>
              <a:defRPr/>
            </a:pPr>
            <a:fld id="{422CE870-344D-4852-A69B-1B7A4A44D01D}" type="slidenum">
              <a:rPr lang="es-MX" smtClean="0"/>
              <a:pPr>
                <a:defRPr/>
              </a:pPr>
              <a:t>91</a:t>
            </a:fld>
            <a:endParaRPr lang="es-MX"/>
          </a:p>
        </p:txBody>
      </p:sp>
    </p:spTree>
    <p:extLst>
      <p:ext uri="{BB962C8B-B14F-4D97-AF65-F5344CB8AC3E}">
        <p14:creationId xmlns:p14="http://schemas.microsoft.com/office/powerpoint/2010/main" val="20415100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pPr>
              <a:defRPr/>
            </a:pPr>
            <a:fld id="{422CE870-344D-4852-A69B-1B7A4A44D01D}" type="slidenum">
              <a:rPr lang="es-MX" smtClean="0"/>
              <a:pPr>
                <a:defRPr/>
              </a:pPr>
              <a:t>92</a:t>
            </a:fld>
            <a:endParaRPr lang="es-MX"/>
          </a:p>
        </p:txBody>
      </p:sp>
    </p:spTree>
    <p:extLst>
      <p:ext uri="{BB962C8B-B14F-4D97-AF65-F5344CB8AC3E}">
        <p14:creationId xmlns:p14="http://schemas.microsoft.com/office/powerpoint/2010/main" val="20415100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pPr>
              <a:defRPr/>
            </a:pPr>
            <a:fld id="{422CE870-344D-4852-A69B-1B7A4A44D01D}" type="slidenum">
              <a:rPr lang="es-MX" smtClean="0"/>
              <a:pPr>
                <a:defRPr/>
              </a:pPr>
              <a:t>93</a:t>
            </a:fld>
            <a:endParaRPr lang="es-MX"/>
          </a:p>
        </p:txBody>
      </p:sp>
    </p:spTree>
    <p:extLst>
      <p:ext uri="{BB962C8B-B14F-4D97-AF65-F5344CB8AC3E}">
        <p14:creationId xmlns:p14="http://schemas.microsoft.com/office/powerpoint/2010/main" val="20415100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pPr>
              <a:defRPr/>
            </a:pPr>
            <a:fld id="{422CE870-344D-4852-A69B-1B7A4A44D01D}" type="slidenum">
              <a:rPr lang="es-MX" smtClean="0"/>
              <a:pPr>
                <a:defRPr/>
              </a:pPr>
              <a:t>94</a:t>
            </a:fld>
            <a:endParaRPr lang="es-MX"/>
          </a:p>
        </p:txBody>
      </p:sp>
    </p:spTree>
    <p:extLst>
      <p:ext uri="{BB962C8B-B14F-4D97-AF65-F5344CB8AC3E}">
        <p14:creationId xmlns:p14="http://schemas.microsoft.com/office/powerpoint/2010/main" val="20415100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pPr>
              <a:defRPr/>
            </a:pPr>
            <a:fld id="{422CE870-344D-4852-A69B-1B7A4A44D01D}" type="slidenum">
              <a:rPr lang="es-MX" smtClean="0"/>
              <a:pPr>
                <a:defRPr/>
              </a:pPr>
              <a:t>95</a:t>
            </a:fld>
            <a:endParaRPr lang="es-MX"/>
          </a:p>
        </p:txBody>
      </p:sp>
    </p:spTree>
    <p:extLst>
      <p:ext uri="{BB962C8B-B14F-4D97-AF65-F5344CB8AC3E}">
        <p14:creationId xmlns:p14="http://schemas.microsoft.com/office/powerpoint/2010/main" val="20415100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pPr>
              <a:defRPr/>
            </a:pPr>
            <a:fld id="{422CE870-344D-4852-A69B-1B7A4A44D01D}" type="slidenum">
              <a:rPr lang="es-MX" smtClean="0"/>
              <a:pPr>
                <a:defRPr/>
              </a:pPr>
              <a:t>96</a:t>
            </a:fld>
            <a:endParaRPr lang="es-MX"/>
          </a:p>
        </p:txBody>
      </p:sp>
    </p:spTree>
    <p:extLst>
      <p:ext uri="{BB962C8B-B14F-4D97-AF65-F5344CB8AC3E}">
        <p14:creationId xmlns:p14="http://schemas.microsoft.com/office/powerpoint/2010/main" val="2041510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Marcador de imagen de diapositiva 1"/>
          <p:cNvSpPr>
            <a:spLocks noGrp="1" noRot="1" noChangeAspect="1"/>
          </p:cNvSpPr>
          <p:nvPr>
            <p:ph type="sldImg"/>
          </p:nvPr>
        </p:nvSpPr>
        <p:spPr bwMode="auto">
          <a:noFill/>
          <a:ln>
            <a:solidFill>
              <a:srgbClr val="000000"/>
            </a:solidFill>
            <a:miter lim="800000"/>
            <a:headEnd/>
            <a:tailEnd/>
          </a:ln>
        </p:spPr>
      </p:sp>
      <p:sp>
        <p:nvSpPr>
          <p:cNvPr id="37890" name="Marcador de notas 2"/>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Marcador de número de diapositiva 3"/>
          <p:cNvSpPr>
            <a:spLocks noGrp="1"/>
          </p:cNvSpPr>
          <p:nvPr>
            <p:ph type="sldNum" sz="quarter" idx="5"/>
          </p:nvPr>
        </p:nvSpPr>
        <p:spPr/>
        <p:txBody>
          <a:bodyPr/>
          <a:lstStyle/>
          <a:p>
            <a:pPr>
              <a:defRPr/>
            </a:pPr>
            <a:fld id="{2D54A911-DE09-4BB0-B0FC-631454D1160B}" type="slidenum">
              <a:rPr lang="es-MX" smtClean="0"/>
              <a:pPr>
                <a:defRPr/>
              </a:pPr>
              <a:t>9</a:t>
            </a:fld>
            <a:endParaRPr lang="es-MX"/>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pPr>
              <a:defRPr/>
            </a:pPr>
            <a:fld id="{422CE870-344D-4852-A69B-1B7A4A44D01D}" type="slidenum">
              <a:rPr lang="es-MX" smtClean="0"/>
              <a:pPr>
                <a:defRPr/>
              </a:pPr>
              <a:t>97</a:t>
            </a:fld>
            <a:endParaRPr lang="es-MX"/>
          </a:p>
        </p:txBody>
      </p:sp>
    </p:spTree>
    <p:extLst>
      <p:ext uri="{BB962C8B-B14F-4D97-AF65-F5344CB8AC3E}">
        <p14:creationId xmlns:p14="http://schemas.microsoft.com/office/powerpoint/2010/main" val="20415100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pPr>
              <a:defRPr/>
            </a:pPr>
            <a:fld id="{422CE870-344D-4852-A69B-1B7A4A44D01D}" type="slidenum">
              <a:rPr lang="es-MX" smtClean="0"/>
              <a:pPr>
                <a:defRPr/>
              </a:pPr>
              <a:t>98</a:t>
            </a:fld>
            <a:endParaRPr lang="es-MX"/>
          </a:p>
        </p:txBody>
      </p:sp>
    </p:spTree>
    <p:extLst>
      <p:ext uri="{BB962C8B-B14F-4D97-AF65-F5344CB8AC3E}">
        <p14:creationId xmlns:p14="http://schemas.microsoft.com/office/powerpoint/2010/main" val="20415100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pPr>
              <a:defRPr/>
            </a:pPr>
            <a:fld id="{422CE870-344D-4852-A69B-1B7A4A44D01D}" type="slidenum">
              <a:rPr lang="es-MX" smtClean="0"/>
              <a:pPr>
                <a:defRPr/>
              </a:pPr>
              <a:t>99</a:t>
            </a:fld>
            <a:endParaRPr lang="es-MX"/>
          </a:p>
        </p:txBody>
      </p:sp>
    </p:spTree>
    <p:extLst>
      <p:ext uri="{BB962C8B-B14F-4D97-AF65-F5344CB8AC3E}">
        <p14:creationId xmlns:p14="http://schemas.microsoft.com/office/powerpoint/2010/main" val="20415100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pPr>
              <a:defRPr/>
            </a:pPr>
            <a:fld id="{422CE870-344D-4852-A69B-1B7A4A44D01D}" type="slidenum">
              <a:rPr lang="es-MX" smtClean="0"/>
              <a:pPr>
                <a:defRPr/>
              </a:pPr>
              <a:t>100</a:t>
            </a:fld>
            <a:endParaRPr lang="es-MX"/>
          </a:p>
        </p:txBody>
      </p:sp>
    </p:spTree>
    <p:extLst>
      <p:ext uri="{BB962C8B-B14F-4D97-AF65-F5344CB8AC3E}">
        <p14:creationId xmlns:p14="http://schemas.microsoft.com/office/powerpoint/2010/main" val="20415100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pPr>
              <a:defRPr/>
            </a:pPr>
            <a:fld id="{422CE870-344D-4852-A69B-1B7A4A44D01D}" type="slidenum">
              <a:rPr lang="es-MX" smtClean="0"/>
              <a:pPr>
                <a:defRPr/>
              </a:pPr>
              <a:t>101</a:t>
            </a:fld>
            <a:endParaRPr lang="es-MX"/>
          </a:p>
        </p:txBody>
      </p:sp>
    </p:spTree>
    <p:extLst>
      <p:ext uri="{BB962C8B-B14F-4D97-AF65-F5344CB8AC3E}">
        <p14:creationId xmlns:p14="http://schemas.microsoft.com/office/powerpoint/2010/main" val="20415100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pPr>
              <a:defRPr/>
            </a:pPr>
            <a:fld id="{422CE870-344D-4852-A69B-1B7A4A44D01D}" type="slidenum">
              <a:rPr lang="es-MX" smtClean="0"/>
              <a:pPr>
                <a:defRPr/>
              </a:pPr>
              <a:t>102</a:t>
            </a:fld>
            <a:endParaRPr lang="es-MX"/>
          </a:p>
        </p:txBody>
      </p:sp>
    </p:spTree>
    <p:extLst>
      <p:ext uri="{BB962C8B-B14F-4D97-AF65-F5344CB8AC3E}">
        <p14:creationId xmlns:p14="http://schemas.microsoft.com/office/powerpoint/2010/main" val="20415100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pPr>
              <a:defRPr/>
            </a:pPr>
            <a:fld id="{422CE870-344D-4852-A69B-1B7A4A44D01D}" type="slidenum">
              <a:rPr lang="es-MX" smtClean="0"/>
              <a:pPr>
                <a:defRPr/>
              </a:pPr>
              <a:t>103</a:t>
            </a:fld>
            <a:endParaRPr lang="es-MX"/>
          </a:p>
        </p:txBody>
      </p:sp>
    </p:spTree>
    <p:extLst>
      <p:ext uri="{BB962C8B-B14F-4D97-AF65-F5344CB8AC3E}">
        <p14:creationId xmlns:p14="http://schemas.microsoft.com/office/powerpoint/2010/main" val="20415100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pPr>
              <a:defRPr/>
            </a:pPr>
            <a:fld id="{422CE870-344D-4852-A69B-1B7A4A44D01D}" type="slidenum">
              <a:rPr lang="es-MX" smtClean="0"/>
              <a:pPr>
                <a:defRPr/>
              </a:pPr>
              <a:t>104</a:t>
            </a:fld>
            <a:endParaRPr lang="es-MX"/>
          </a:p>
        </p:txBody>
      </p:sp>
    </p:spTree>
    <p:extLst>
      <p:ext uri="{BB962C8B-B14F-4D97-AF65-F5344CB8AC3E}">
        <p14:creationId xmlns:p14="http://schemas.microsoft.com/office/powerpoint/2010/main" val="20415100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pPr>
              <a:defRPr/>
            </a:pPr>
            <a:fld id="{422CE870-344D-4852-A69B-1B7A4A44D01D}" type="slidenum">
              <a:rPr lang="es-MX" smtClean="0"/>
              <a:pPr>
                <a:defRPr/>
              </a:pPr>
              <a:t>105</a:t>
            </a:fld>
            <a:endParaRPr lang="es-MX"/>
          </a:p>
        </p:txBody>
      </p:sp>
    </p:spTree>
    <p:extLst>
      <p:ext uri="{BB962C8B-B14F-4D97-AF65-F5344CB8AC3E}">
        <p14:creationId xmlns:p14="http://schemas.microsoft.com/office/powerpoint/2010/main" val="20415100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pPr>
              <a:defRPr/>
            </a:pPr>
            <a:fld id="{422CE870-344D-4852-A69B-1B7A4A44D01D}" type="slidenum">
              <a:rPr lang="es-MX" smtClean="0"/>
              <a:pPr>
                <a:defRPr/>
              </a:pPr>
              <a:t>106</a:t>
            </a:fld>
            <a:endParaRPr lang="es-MX"/>
          </a:p>
        </p:txBody>
      </p:sp>
    </p:spTree>
    <p:extLst>
      <p:ext uri="{BB962C8B-B14F-4D97-AF65-F5344CB8AC3E}">
        <p14:creationId xmlns:p14="http://schemas.microsoft.com/office/powerpoint/2010/main" val="2041510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Marcador de imagen de diapositiva 1"/>
          <p:cNvSpPr>
            <a:spLocks noGrp="1" noRot="1" noChangeAspect="1"/>
          </p:cNvSpPr>
          <p:nvPr>
            <p:ph type="sldImg"/>
          </p:nvPr>
        </p:nvSpPr>
        <p:spPr bwMode="auto">
          <a:noFill/>
          <a:ln>
            <a:solidFill>
              <a:srgbClr val="000000"/>
            </a:solidFill>
            <a:miter lim="800000"/>
            <a:headEnd/>
            <a:tailEnd/>
          </a:ln>
        </p:spPr>
      </p:sp>
      <p:sp>
        <p:nvSpPr>
          <p:cNvPr id="39938" name="Marcador de notas 2"/>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Marcador de número de diapositiva 3"/>
          <p:cNvSpPr>
            <a:spLocks noGrp="1"/>
          </p:cNvSpPr>
          <p:nvPr>
            <p:ph type="sldNum" sz="quarter" idx="5"/>
          </p:nvPr>
        </p:nvSpPr>
        <p:spPr/>
        <p:txBody>
          <a:bodyPr/>
          <a:lstStyle/>
          <a:p>
            <a:pPr>
              <a:defRPr/>
            </a:pPr>
            <a:fld id="{0C4669D8-9AAD-46F3-BA22-35CA2F5E12B2}" type="slidenum">
              <a:rPr lang="es-MX" smtClean="0"/>
              <a:pPr>
                <a:defRPr/>
              </a:pPr>
              <a:t>10</a:t>
            </a:fld>
            <a:endParaRPr lang="es-MX"/>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pPr>
              <a:defRPr/>
            </a:pPr>
            <a:fld id="{422CE870-344D-4852-A69B-1B7A4A44D01D}" type="slidenum">
              <a:rPr lang="es-MX" smtClean="0"/>
              <a:pPr>
                <a:defRPr/>
              </a:pPr>
              <a:t>107</a:t>
            </a:fld>
            <a:endParaRPr lang="es-MX"/>
          </a:p>
        </p:txBody>
      </p:sp>
    </p:spTree>
    <p:extLst>
      <p:ext uri="{BB962C8B-B14F-4D97-AF65-F5344CB8AC3E}">
        <p14:creationId xmlns:p14="http://schemas.microsoft.com/office/powerpoint/2010/main" val="20415100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pPr>
              <a:defRPr/>
            </a:pPr>
            <a:fld id="{422CE870-344D-4852-A69B-1B7A4A44D01D}" type="slidenum">
              <a:rPr lang="es-MX" smtClean="0"/>
              <a:pPr>
                <a:defRPr/>
              </a:pPr>
              <a:t>108</a:t>
            </a:fld>
            <a:endParaRPr lang="es-MX"/>
          </a:p>
        </p:txBody>
      </p:sp>
    </p:spTree>
    <p:extLst>
      <p:ext uri="{BB962C8B-B14F-4D97-AF65-F5344CB8AC3E}">
        <p14:creationId xmlns:p14="http://schemas.microsoft.com/office/powerpoint/2010/main" val="20415100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pPr>
              <a:defRPr/>
            </a:pPr>
            <a:fld id="{422CE870-344D-4852-A69B-1B7A4A44D01D}" type="slidenum">
              <a:rPr lang="es-MX" smtClean="0"/>
              <a:pPr>
                <a:defRPr/>
              </a:pPr>
              <a:t>109</a:t>
            </a:fld>
            <a:endParaRPr lang="es-MX"/>
          </a:p>
        </p:txBody>
      </p:sp>
    </p:spTree>
    <p:extLst>
      <p:ext uri="{BB962C8B-B14F-4D97-AF65-F5344CB8AC3E}">
        <p14:creationId xmlns:p14="http://schemas.microsoft.com/office/powerpoint/2010/main" val="20415100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pPr>
              <a:defRPr/>
            </a:pPr>
            <a:fld id="{422CE870-344D-4852-A69B-1B7A4A44D01D}" type="slidenum">
              <a:rPr lang="es-MX" smtClean="0"/>
              <a:pPr>
                <a:defRPr/>
              </a:pPr>
              <a:t>110</a:t>
            </a:fld>
            <a:endParaRPr lang="es-MX"/>
          </a:p>
        </p:txBody>
      </p:sp>
    </p:spTree>
    <p:extLst>
      <p:ext uri="{BB962C8B-B14F-4D97-AF65-F5344CB8AC3E}">
        <p14:creationId xmlns:p14="http://schemas.microsoft.com/office/powerpoint/2010/main" val="204151003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pPr>
              <a:defRPr/>
            </a:pPr>
            <a:fld id="{422CE870-344D-4852-A69B-1B7A4A44D01D}" type="slidenum">
              <a:rPr lang="es-MX" smtClean="0"/>
              <a:pPr>
                <a:defRPr/>
              </a:pPr>
              <a:t>111</a:t>
            </a:fld>
            <a:endParaRPr lang="es-MX"/>
          </a:p>
        </p:txBody>
      </p:sp>
    </p:spTree>
    <p:extLst>
      <p:ext uri="{BB962C8B-B14F-4D97-AF65-F5344CB8AC3E}">
        <p14:creationId xmlns:p14="http://schemas.microsoft.com/office/powerpoint/2010/main" val="204151003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pPr>
              <a:defRPr/>
            </a:pPr>
            <a:fld id="{422CE870-344D-4852-A69B-1B7A4A44D01D}" type="slidenum">
              <a:rPr lang="es-MX" smtClean="0"/>
              <a:pPr>
                <a:defRPr/>
              </a:pPr>
              <a:t>112</a:t>
            </a:fld>
            <a:endParaRPr lang="es-MX"/>
          </a:p>
        </p:txBody>
      </p:sp>
    </p:spTree>
    <p:extLst>
      <p:ext uri="{BB962C8B-B14F-4D97-AF65-F5344CB8AC3E}">
        <p14:creationId xmlns:p14="http://schemas.microsoft.com/office/powerpoint/2010/main" val="2041510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Marcador de imagen de diapositiva 1"/>
          <p:cNvSpPr>
            <a:spLocks noGrp="1" noRot="1" noChangeAspect="1"/>
          </p:cNvSpPr>
          <p:nvPr>
            <p:ph type="sldImg"/>
          </p:nvPr>
        </p:nvSpPr>
        <p:spPr bwMode="auto">
          <a:noFill/>
          <a:ln>
            <a:solidFill>
              <a:srgbClr val="000000"/>
            </a:solidFill>
            <a:miter lim="800000"/>
            <a:headEnd/>
            <a:tailEnd/>
          </a:ln>
        </p:spPr>
      </p:sp>
      <p:sp>
        <p:nvSpPr>
          <p:cNvPr id="41986" name="Marcador de notas 2"/>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Marcador de número de diapositiva 3"/>
          <p:cNvSpPr>
            <a:spLocks noGrp="1"/>
          </p:cNvSpPr>
          <p:nvPr>
            <p:ph type="sldNum" sz="quarter" idx="5"/>
          </p:nvPr>
        </p:nvSpPr>
        <p:spPr/>
        <p:txBody>
          <a:bodyPr/>
          <a:lstStyle/>
          <a:p>
            <a:pPr>
              <a:defRPr/>
            </a:pPr>
            <a:fld id="{B5D8D4B9-4B9D-4BF8-85DC-EDD1C67059B7}" type="slidenum">
              <a:rPr lang="es-MX" smtClean="0"/>
              <a:pPr>
                <a:defRPr/>
              </a:pPr>
              <a:t>11</a:t>
            </a:fld>
            <a:endParaRPr lang="es-MX"/>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Marcador de imagen de diapositiva 1"/>
          <p:cNvSpPr>
            <a:spLocks noGrp="1" noRot="1" noChangeAspect="1"/>
          </p:cNvSpPr>
          <p:nvPr>
            <p:ph type="sldImg"/>
          </p:nvPr>
        </p:nvSpPr>
        <p:spPr bwMode="auto">
          <a:noFill/>
          <a:ln>
            <a:solidFill>
              <a:srgbClr val="000000"/>
            </a:solidFill>
            <a:miter lim="800000"/>
            <a:headEnd/>
            <a:tailEnd/>
          </a:ln>
        </p:spPr>
      </p:sp>
      <p:sp>
        <p:nvSpPr>
          <p:cNvPr id="44034" name="Marcador de notas 2"/>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Marcador de número de diapositiva 3"/>
          <p:cNvSpPr>
            <a:spLocks noGrp="1"/>
          </p:cNvSpPr>
          <p:nvPr>
            <p:ph type="sldNum" sz="quarter" idx="5"/>
          </p:nvPr>
        </p:nvSpPr>
        <p:spPr/>
        <p:txBody>
          <a:bodyPr/>
          <a:lstStyle/>
          <a:p>
            <a:pPr>
              <a:defRPr/>
            </a:pPr>
            <a:fld id="{8D8F2B44-3BE2-457C-AE9C-8ADB1D02C427}" type="slidenum">
              <a:rPr lang="es-MX" smtClean="0"/>
              <a:pPr>
                <a:defRPr/>
              </a:pPr>
              <a:t>12</a:t>
            </a:fld>
            <a:endParaRPr lang="es-MX"/>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Marcador de imagen de diapositiva 1"/>
          <p:cNvSpPr>
            <a:spLocks noGrp="1" noRot="1" noChangeAspect="1"/>
          </p:cNvSpPr>
          <p:nvPr>
            <p:ph type="sldImg"/>
          </p:nvPr>
        </p:nvSpPr>
        <p:spPr bwMode="auto">
          <a:noFill/>
          <a:ln>
            <a:solidFill>
              <a:srgbClr val="000000"/>
            </a:solidFill>
            <a:miter lim="800000"/>
            <a:headEnd/>
            <a:tailEnd/>
          </a:ln>
        </p:spPr>
      </p:sp>
      <p:sp>
        <p:nvSpPr>
          <p:cNvPr id="46082" name="Marcador de notas 2"/>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Marcador de número de diapositiva 3"/>
          <p:cNvSpPr>
            <a:spLocks noGrp="1"/>
          </p:cNvSpPr>
          <p:nvPr>
            <p:ph type="sldNum" sz="quarter" idx="5"/>
          </p:nvPr>
        </p:nvSpPr>
        <p:spPr/>
        <p:txBody>
          <a:bodyPr/>
          <a:lstStyle/>
          <a:p>
            <a:pPr>
              <a:defRPr/>
            </a:pPr>
            <a:fld id="{934B3B01-7675-4ACE-8699-14FA0E459E59}" type="slidenum">
              <a:rPr lang="es-MX" smtClean="0"/>
              <a:pPr>
                <a:defRPr/>
              </a:pPr>
              <a:t>13</a:t>
            </a:fld>
            <a:endParaRPr lang="es-MX"/>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Marcador de imagen de diapositiva 1"/>
          <p:cNvSpPr>
            <a:spLocks noGrp="1" noRot="1" noChangeAspect="1"/>
          </p:cNvSpPr>
          <p:nvPr>
            <p:ph type="sldImg"/>
          </p:nvPr>
        </p:nvSpPr>
        <p:spPr bwMode="auto">
          <a:noFill/>
          <a:ln>
            <a:solidFill>
              <a:srgbClr val="000000"/>
            </a:solidFill>
            <a:miter lim="800000"/>
            <a:headEnd/>
            <a:tailEnd/>
          </a:ln>
        </p:spPr>
      </p:sp>
      <p:sp>
        <p:nvSpPr>
          <p:cNvPr id="51202" name="Marcador de notas 2"/>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Marcador de número de diapositiva 3"/>
          <p:cNvSpPr>
            <a:spLocks noGrp="1"/>
          </p:cNvSpPr>
          <p:nvPr>
            <p:ph type="sldNum" sz="quarter" idx="5"/>
          </p:nvPr>
        </p:nvSpPr>
        <p:spPr/>
        <p:txBody>
          <a:bodyPr/>
          <a:lstStyle/>
          <a:p>
            <a:pPr>
              <a:defRPr/>
            </a:pPr>
            <a:fld id="{A30330A4-7D77-4F9B-A05C-E883E7FB110C}" type="slidenum">
              <a:rPr lang="es-MX" smtClean="0"/>
              <a:pPr>
                <a:defRPr/>
              </a:pPr>
              <a:t>16</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lvl1pPr>
              <a:defRPr/>
            </a:lvl1pPr>
          </a:lstStyle>
          <a:p>
            <a:pPr>
              <a:defRPr/>
            </a:pPr>
            <a:fld id="{9D9D6133-235C-41EE-9A67-46C7351A733C}" type="datetime1">
              <a:rPr lang="es-MX"/>
              <a:pPr>
                <a:defRPr/>
              </a:pPr>
              <a:t>23/08/2013</a:t>
            </a:fld>
            <a:endParaRPr lang="es-MX"/>
          </a:p>
        </p:txBody>
      </p:sp>
      <p:sp>
        <p:nvSpPr>
          <p:cNvPr id="5" name="Footer Placeholder 4"/>
          <p:cNvSpPr>
            <a:spLocks noGrp="1"/>
          </p:cNvSpPr>
          <p:nvPr>
            <p:ph type="ftr" sz="quarter" idx="11"/>
          </p:nvPr>
        </p:nvSpPr>
        <p:spPr/>
        <p:txBody>
          <a:bodyPr/>
          <a:lstStyle>
            <a:lvl1pPr>
              <a:defRPr/>
            </a:lvl1pPr>
          </a:lstStyle>
          <a:p>
            <a:pPr>
              <a:defRPr/>
            </a:pPr>
            <a:endParaRPr lang="es-MX"/>
          </a:p>
        </p:txBody>
      </p:sp>
      <p:sp>
        <p:nvSpPr>
          <p:cNvPr id="6" name="Slide Number Placeholder 5"/>
          <p:cNvSpPr>
            <a:spLocks noGrp="1"/>
          </p:cNvSpPr>
          <p:nvPr>
            <p:ph type="sldNum" sz="quarter" idx="12"/>
          </p:nvPr>
        </p:nvSpPr>
        <p:spPr/>
        <p:txBody>
          <a:bodyPr/>
          <a:lstStyle>
            <a:lvl1pPr>
              <a:defRPr/>
            </a:lvl1pPr>
          </a:lstStyle>
          <a:p>
            <a:pPr>
              <a:defRPr/>
            </a:pPr>
            <a:fld id="{BE1F8659-6A5E-4244-A7C2-6F94865E037C}" type="slidenum">
              <a:rPr lang="es-MX"/>
              <a:pPr>
                <a:defRPr/>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lvl1pPr>
              <a:defRPr/>
            </a:lvl1pPr>
          </a:lstStyle>
          <a:p>
            <a:pPr>
              <a:defRPr/>
            </a:pPr>
            <a:fld id="{F0DD9FD5-975B-4B98-85AD-78A229F32384}" type="datetime1">
              <a:rPr lang="es-MX"/>
              <a:pPr>
                <a:defRPr/>
              </a:pPr>
              <a:t>23/08/2013</a:t>
            </a:fld>
            <a:endParaRPr lang="es-MX"/>
          </a:p>
        </p:txBody>
      </p:sp>
      <p:sp>
        <p:nvSpPr>
          <p:cNvPr id="5" name="Footer Placeholder 4"/>
          <p:cNvSpPr>
            <a:spLocks noGrp="1"/>
          </p:cNvSpPr>
          <p:nvPr>
            <p:ph type="ftr" sz="quarter" idx="11"/>
          </p:nvPr>
        </p:nvSpPr>
        <p:spPr/>
        <p:txBody>
          <a:bodyPr/>
          <a:lstStyle>
            <a:lvl1pPr>
              <a:defRPr/>
            </a:lvl1pPr>
          </a:lstStyle>
          <a:p>
            <a:pPr>
              <a:defRPr/>
            </a:pPr>
            <a:endParaRPr lang="es-MX"/>
          </a:p>
        </p:txBody>
      </p:sp>
      <p:sp>
        <p:nvSpPr>
          <p:cNvPr id="6" name="Slide Number Placeholder 5"/>
          <p:cNvSpPr>
            <a:spLocks noGrp="1"/>
          </p:cNvSpPr>
          <p:nvPr>
            <p:ph type="sldNum" sz="quarter" idx="12"/>
          </p:nvPr>
        </p:nvSpPr>
        <p:spPr/>
        <p:txBody>
          <a:bodyPr/>
          <a:lstStyle>
            <a:lvl1pPr>
              <a:defRPr/>
            </a:lvl1pPr>
          </a:lstStyle>
          <a:p>
            <a:pPr>
              <a:defRPr/>
            </a:pPr>
            <a:fld id="{1F8490A1-AC4F-43E2-96F2-4D7A8706EF4D}" type="slidenum">
              <a:rPr lang="es-MX"/>
              <a:pPr>
                <a:defRPr/>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lvl1pPr>
              <a:defRPr/>
            </a:lvl1pPr>
          </a:lstStyle>
          <a:p>
            <a:pPr>
              <a:defRPr/>
            </a:pPr>
            <a:fld id="{F47E1B63-98E9-43E8-B152-58FC3DF9EE2B}" type="datetime1">
              <a:rPr lang="es-MX"/>
              <a:pPr>
                <a:defRPr/>
              </a:pPr>
              <a:t>23/08/2013</a:t>
            </a:fld>
            <a:endParaRPr lang="es-MX"/>
          </a:p>
        </p:txBody>
      </p:sp>
      <p:sp>
        <p:nvSpPr>
          <p:cNvPr id="5" name="Footer Placeholder 4"/>
          <p:cNvSpPr>
            <a:spLocks noGrp="1"/>
          </p:cNvSpPr>
          <p:nvPr>
            <p:ph type="ftr" sz="quarter" idx="11"/>
          </p:nvPr>
        </p:nvSpPr>
        <p:spPr/>
        <p:txBody>
          <a:bodyPr/>
          <a:lstStyle>
            <a:lvl1pPr>
              <a:defRPr/>
            </a:lvl1pPr>
          </a:lstStyle>
          <a:p>
            <a:pPr>
              <a:defRPr/>
            </a:pPr>
            <a:endParaRPr lang="es-MX"/>
          </a:p>
        </p:txBody>
      </p:sp>
      <p:sp>
        <p:nvSpPr>
          <p:cNvPr id="6" name="Slide Number Placeholder 5"/>
          <p:cNvSpPr>
            <a:spLocks noGrp="1"/>
          </p:cNvSpPr>
          <p:nvPr>
            <p:ph type="sldNum" sz="quarter" idx="12"/>
          </p:nvPr>
        </p:nvSpPr>
        <p:spPr/>
        <p:txBody>
          <a:bodyPr/>
          <a:lstStyle>
            <a:lvl1pPr>
              <a:defRPr/>
            </a:lvl1pPr>
          </a:lstStyle>
          <a:p>
            <a:pPr>
              <a:defRPr/>
            </a:pPr>
            <a:fld id="{4A13C9AD-0495-4298-918B-A63DB5675FE8}" type="slidenum">
              <a:rPr lang="es-MX"/>
              <a:pPr>
                <a:defRPr/>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grpSp>
        <p:nvGrpSpPr>
          <p:cNvPr id="4" name="6 Grupo"/>
          <p:cNvGrpSpPr>
            <a:grpSpLocks/>
          </p:cNvGrpSpPr>
          <p:nvPr userDrawn="1"/>
        </p:nvGrpSpPr>
        <p:grpSpPr bwMode="auto">
          <a:xfrm>
            <a:off x="100013" y="173038"/>
            <a:ext cx="8870950" cy="6483350"/>
            <a:chOff x="56447" y="86522"/>
            <a:chExt cx="8870967" cy="6482958"/>
          </a:xfrm>
        </p:grpSpPr>
        <p:pic>
          <p:nvPicPr>
            <p:cNvPr id="5" name="Imagen 2" descr="Descripción: LOGO_COMAIP_COLOR"/>
            <p:cNvPicPr>
              <a:picLocks noChangeAspect="1" noChangeArrowheads="1"/>
            </p:cNvPicPr>
            <p:nvPr/>
          </p:nvPicPr>
          <p:blipFill>
            <a:blip r:embed="rId2" cstate="print"/>
            <a:srcRect/>
            <a:stretch>
              <a:fillRect/>
            </a:stretch>
          </p:blipFill>
          <p:spPr bwMode="auto">
            <a:xfrm>
              <a:off x="179512" y="185508"/>
              <a:ext cx="771525" cy="838200"/>
            </a:xfrm>
            <a:prstGeom prst="rect">
              <a:avLst/>
            </a:prstGeom>
            <a:noFill/>
            <a:ln w="9525">
              <a:noFill/>
              <a:miter lim="800000"/>
              <a:headEnd/>
              <a:tailEnd/>
            </a:ln>
          </p:spPr>
        </p:pic>
        <p:grpSp>
          <p:nvGrpSpPr>
            <p:cNvPr id="6" name="7 Grupo"/>
            <p:cNvGrpSpPr>
              <a:grpSpLocks/>
            </p:cNvGrpSpPr>
            <p:nvPr/>
          </p:nvGrpSpPr>
          <p:grpSpPr bwMode="auto">
            <a:xfrm>
              <a:off x="56447" y="1242152"/>
              <a:ext cx="914402" cy="5327328"/>
              <a:chOff x="56447" y="1242152"/>
              <a:chExt cx="914402" cy="5327328"/>
            </a:xfrm>
          </p:grpSpPr>
          <p:sp>
            <p:nvSpPr>
              <p:cNvPr id="8" name="7 Rectángulo"/>
              <p:cNvSpPr>
                <a:spLocks noChangeArrowheads="1"/>
              </p:cNvSpPr>
              <p:nvPr/>
            </p:nvSpPr>
            <p:spPr bwMode="auto">
              <a:xfrm rot="-5400000">
                <a:off x="-1696022" y="3351786"/>
                <a:ext cx="4335201" cy="830264"/>
              </a:xfrm>
              <a:prstGeom prst="rect">
                <a:avLst/>
              </a:prstGeom>
              <a:noFill/>
              <a:ln w="9525">
                <a:noFill/>
                <a:miter lim="800000"/>
                <a:headEnd/>
                <a:tailEnd/>
              </a:ln>
            </p:spPr>
            <p:txBody>
              <a:bodyPr>
                <a:spAutoFit/>
              </a:bodyPr>
              <a:lstStyle/>
              <a:p>
                <a:pPr algn="ctr">
                  <a:defRPr/>
                </a:pPr>
                <a:r>
                  <a:rPr lang="es-MX" sz="1400" b="1">
                    <a:solidFill>
                      <a:srgbClr val="17375E"/>
                    </a:solidFill>
                    <a:latin typeface="Calibri" pitchFamily="34" charset="0"/>
                    <a:cs typeface="Calibri" pitchFamily="34" charset="0"/>
                  </a:rPr>
                  <a:t> </a:t>
                </a:r>
                <a:r>
                  <a:rPr lang="es-ES" sz="1400" b="1">
                    <a:solidFill>
                      <a:srgbClr val="17375E"/>
                    </a:solidFill>
                    <a:latin typeface="Calibri" pitchFamily="34" charset="0"/>
                    <a:cs typeface="Calibri" pitchFamily="34" charset="0"/>
                  </a:rPr>
                  <a:t>Conferencia Mexicana para el Acceso</a:t>
                </a:r>
              </a:p>
              <a:p>
                <a:pPr algn="ctr">
                  <a:defRPr/>
                </a:pPr>
                <a:r>
                  <a:rPr lang="es-ES" sz="1400" b="1">
                    <a:solidFill>
                      <a:srgbClr val="17375E"/>
                    </a:solidFill>
                    <a:latin typeface="Calibri" pitchFamily="34" charset="0"/>
                    <a:cs typeface="Calibri" pitchFamily="34" charset="0"/>
                  </a:rPr>
                  <a:t>a la Información Pública</a:t>
                </a:r>
              </a:p>
              <a:p>
                <a:pPr algn="ctr">
                  <a:defRPr/>
                </a:pPr>
                <a:endParaRPr lang="es-ES" sz="600" b="1" i="1">
                  <a:solidFill>
                    <a:srgbClr val="17375E"/>
                  </a:solidFill>
                  <a:latin typeface="Calibri" pitchFamily="34" charset="0"/>
                  <a:cs typeface="Calibri" pitchFamily="34" charset="0"/>
                </a:endParaRPr>
              </a:p>
              <a:p>
                <a:pPr algn="ctr">
                  <a:defRPr/>
                </a:pPr>
                <a:r>
                  <a:rPr lang="es-MX" sz="1400" b="1" i="1">
                    <a:solidFill>
                      <a:srgbClr val="17375E"/>
                    </a:solidFill>
                    <a:latin typeface="Calibri" pitchFamily="34" charset="0"/>
                    <a:cs typeface="Calibri" pitchFamily="34" charset="0"/>
                  </a:rPr>
                  <a:t>Comisión de Evaluación e Indicadores</a:t>
                </a:r>
                <a:endParaRPr lang="es-MX" sz="1400" i="1">
                  <a:solidFill>
                    <a:srgbClr val="17375E"/>
                  </a:solidFill>
                  <a:latin typeface="Calibri" pitchFamily="34" charset="0"/>
                  <a:cs typeface="Calibri" pitchFamily="34" charset="0"/>
                </a:endParaRPr>
              </a:p>
            </p:txBody>
          </p:sp>
          <p:cxnSp>
            <p:nvCxnSpPr>
              <p:cNvPr id="9" name="8 Conector recto"/>
              <p:cNvCxnSpPr/>
              <p:nvPr/>
            </p:nvCxnSpPr>
            <p:spPr>
              <a:xfrm rot="5400000">
                <a:off x="-1692815" y="3905816"/>
                <a:ext cx="5327328" cy="0"/>
              </a:xfrm>
              <a:prstGeom prst="line">
                <a:avLst/>
              </a:prstGeom>
              <a:ln w="19050">
                <a:solidFill>
                  <a:srgbClr val="C0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7" name="6 Rectángulo"/>
            <p:cNvSpPr/>
            <p:nvPr/>
          </p:nvSpPr>
          <p:spPr>
            <a:xfrm>
              <a:off x="1402650" y="86522"/>
              <a:ext cx="7524764" cy="90799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gr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0" name="Date Placeholder 3"/>
          <p:cNvSpPr>
            <a:spLocks noGrp="1"/>
          </p:cNvSpPr>
          <p:nvPr>
            <p:ph type="dt" sz="half" idx="10"/>
          </p:nvPr>
        </p:nvSpPr>
        <p:spPr/>
        <p:txBody>
          <a:bodyPr/>
          <a:lstStyle>
            <a:lvl1pPr>
              <a:defRPr/>
            </a:lvl1pPr>
          </a:lstStyle>
          <a:p>
            <a:pPr>
              <a:defRPr/>
            </a:pPr>
            <a:fld id="{3540B6A6-C6AE-4F40-9C8C-9D7A9B2CE3E9}" type="datetime1">
              <a:rPr lang="es-MX"/>
              <a:pPr>
                <a:defRPr/>
              </a:pPr>
              <a:t>23/08/2013</a:t>
            </a:fld>
            <a:endParaRPr lang="es-MX"/>
          </a:p>
        </p:txBody>
      </p:sp>
      <p:sp>
        <p:nvSpPr>
          <p:cNvPr id="11" name="Footer Placeholder 4"/>
          <p:cNvSpPr>
            <a:spLocks noGrp="1"/>
          </p:cNvSpPr>
          <p:nvPr>
            <p:ph type="ftr" sz="quarter" idx="11"/>
          </p:nvPr>
        </p:nvSpPr>
        <p:spPr/>
        <p:txBody>
          <a:bodyPr/>
          <a:lstStyle>
            <a:lvl1pPr>
              <a:defRPr/>
            </a:lvl1pPr>
          </a:lstStyle>
          <a:p>
            <a:pPr>
              <a:defRPr/>
            </a:pPr>
            <a:endParaRPr lang="es-MX"/>
          </a:p>
        </p:txBody>
      </p:sp>
      <p:sp>
        <p:nvSpPr>
          <p:cNvPr id="12" name="Slide Number Placeholder 5"/>
          <p:cNvSpPr>
            <a:spLocks noGrp="1"/>
          </p:cNvSpPr>
          <p:nvPr>
            <p:ph type="sldNum" sz="quarter" idx="12"/>
          </p:nvPr>
        </p:nvSpPr>
        <p:spPr/>
        <p:txBody>
          <a:bodyPr/>
          <a:lstStyle>
            <a:lvl1pPr>
              <a:defRPr/>
            </a:lvl1pPr>
          </a:lstStyle>
          <a:p>
            <a:pPr>
              <a:defRPr/>
            </a:pPr>
            <a:fld id="{F983D74A-4D4E-44CE-A093-47CDD27DA602}" type="slidenum">
              <a:rPr lang="es-MX"/>
              <a:pPr>
                <a:defRPr/>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lvl1pPr>
              <a:defRPr/>
            </a:lvl1pPr>
          </a:lstStyle>
          <a:p>
            <a:pPr>
              <a:defRPr/>
            </a:pPr>
            <a:fld id="{D58A456C-F3B9-40E4-902B-E77F8AEBD237}" type="datetime1">
              <a:rPr lang="es-MX"/>
              <a:pPr>
                <a:defRPr/>
              </a:pPr>
              <a:t>23/08/2013</a:t>
            </a:fld>
            <a:endParaRPr lang="es-MX"/>
          </a:p>
        </p:txBody>
      </p:sp>
      <p:sp>
        <p:nvSpPr>
          <p:cNvPr id="5" name="Footer Placeholder 4"/>
          <p:cNvSpPr>
            <a:spLocks noGrp="1"/>
          </p:cNvSpPr>
          <p:nvPr>
            <p:ph type="ftr" sz="quarter" idx="11"/>
          </p:nvPr>
        </p:nvSpPr>
        <p:spPr/>
        <p:txBody>
          <a:bodyPr/>
          <a:lstStyle>
            <a:lvl1pPr>
              <a:defRPr/>
            </a:lvl1pPr>
          </a:lstStyle>
          <a:p>
            <a:pPr>
              <a:defRPr/>
            </a:pPr>
            <a:endParaRPr lang="es-MX"/>
          </a:p>
        </p:txBody>
      </p:sp>
      <p:sp>
        <p:nvSpPr>
          <p:cNvPr id="6" name="Slide Number Placeholder 5"/>
          <p:cNvSpPr>
            <a:spLocks noGrp="1"/>
          </p:cNvSpPr>
          <p:nvPr>
            <p:ph type="sldNum" sz="quarter" idx="12"/>
          </p:nvPr>
        </p:nvSpPr>
        <p:spPr/>
        <p:txBody>
          <a:bodyPr/>
          <a:lstStyle>
            <a:lvl1pPr>
              <a:defRPr/>
            </a:lvl1pPr>
          </a:lstStyle>
          <a:p>
            <a:pPr>
              <a:defRPr/>
            </a:pPr>
            <a:fld id="{0B9C41ED-4FB2-40E2-8C4D-7317AD27DACD}" type="slidenum">
              <a:rPr lang="es-MX"/>
              <a:pPr>
                <a:defRPr/>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3"/>
          <p:cNvSpPr>
            <a:spLocks noGrp="1"/>
          </p:cNvSpPr>
          <p:nvPr>
            <p:ph type="dt" sz="half" idx="10"/>
          </p:nvPr>
        </p:nvSpPr>
        <p:spPr/>
        <p:txBody>
          <a:bodyPr/>
          <a:lstStyle>
            <a:lvl1pPr>
              <a:defRPr/>
            </a:lvl1pPr>
          </a:lstStyle>
          <a:p>
            <a:pPr>
              <a:defRPr/>
            </a:pPr>
            <a:fld id="{7E377AA9-7515-498A-B002-02C3D6C140CF}" type="datetime1">
              <a:rPr lang="es-MX"/>
              <a:pPr>
                <a:defRPr/>
              </a:pPr>
              <a:t>23/08/2013</a:t>
            </a:fld>
            <a:endParaRPr lang="es-MX"/>
          </a:p>
        </p:txBody>
      </p:sp>
      <p:sp>
        <p:nvSpPr>
          <p:cNvPr id="6" name="Footer Placeholder 4"/>
          <p:cNvSpPr>
            <a:spLocks noGrp="1"/>
          </p:cNvSpPr>
          <p:nvPr>
            <p:ph type="ftr" sz="quarter" idx="11"/>
          </p:nvPr>
        </p:nvSpPr>
        <p:spPr/>
        <p:txBody>
          <a:bodyPr/>
          <a:lstStyle>
            <a:lvl1pPr>
              <a:defRPr/>
            </a:lvl1pPr>
          </a:lstStyle>
          <a:p>
            <a:pPr>
              <a:defRPr/>
            </a:pPr>
            <a:endParaRPr lang="es-MX"/>
          </a:p>
        </p:txBody>
      </p:sp>
      <p:sp>
        <p:nvSpPr>
          <p:cNvPr id="7" name="Slide Number Placeholder 5"/>
          <p:cNvSpPr>
            <a:spLocks noGrp="1"/>
          </p:cNvSpPr>
          <p:nvPr>
            <p:ph type="sldNum" sz="quarter" idx="12"/>
          </p:nvPr>
        </p:nvSpPr>
        <p:spPr/>
        <p:txBody>
          <a:bodyPr/>
          <a:lstStyle>
            <a:lvl1pPr>
              <a:defRPr/>
            </a:lvl1pPr>
          </a:lstStyle>
          <a:p>
            <a:pPr>
              <a:defRPr/>
            </a:pPr>
            <a:fld id="{91FA4691-3034-4CBD-A827-169F8747062F}" type="slidenum">
              <a:rPr lang="es-MX"/>
              <a:pPr>
                <a:defRPr/>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lvl1pPr>
              <a:defRPr/>
            </a:lvl1pPr>
          </a:lstStyle>
          <a:p>
            <a:pPr>
              <a:defRPr/>
            </a:pPr>
            <a:fld id="{3AADB98E-F1DD-4EF0-992A-3FA020D2A052}" type="datetime1">
              <a:rPr lang="es-MX"/>
              <a:pPr>
                <a:defRPr/>
              </a:pPr>
              <a:t>23/08/2013</a:t>
            </a:fld>
            <a:endParaRPr lang="es-MX"/>
          </a:p>
        </p:txBody>
      </p:sp>
      <p:sp>
        <p:nvSpPr>
          <p:cNvPr id="8" name="Footer Placeholder 4"/>
          <p:cNvSpPr>
            <a:spLocks noGrp="1"/>
          </p:cNvSpPr>
          <p:nvPr>
            <p:ph type="ftr" sz="quarter" idx="11"/>
          </p:nvPr>
        </p:nvSpPr>
        <p:spPr/>
        <p:txBody>
          <a:bodyPr/>
          <a:lstStyle>
            <a:lvl1pPr>
              <a:defRPr/>
            </a:lvl1pPr>
          </a:lstStyle>
          <a:p>
            <a:pPr>
              <a:defRPr/>
            </a:pPr>
            <a:endParaRPr lang="es-MX"/>
          </a:p>
        </p:txBody>
      </p:sp>
      <p:sp>
        <p:nvSpPr>
          <p:cNvPr id="9" name="Slide Number Placeholder 5"/>
          <p:cNvSpPr>
            <a:spLocks noGrp="1"/>
          </p:cNvSpPr>
          <p:nvPr>
            <p:ph type="sldNum" sz="quarter" idx="12"/>
          </p:nvPr>
        </p:nvSpPr>
        <p:spPr/>
        <p:txBody>
          <a:bodyPr/>
          <a:lstStyle>
            <a:lvl1pPr>
              <a:defRPr/>
            </a:lvl1pPr>
          </a:lstStyle>
          <a:p>
            <a:pPr>
              <a:defRPr/>
            </a:pPr>
            <a:fld id="{393D9B9C-FEBB-43CC-8CE9-5AD11E10CA6E}" type="slidenum">
              <a:rPr lang="es-MX"/>
              <a:pPr>
                <a:defRPr/>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3"/>
          <p:cNvSpPr>
            <a:spLocks noGrp="1"/>
          </p:cNvSpPr>
          <p:nvPr>
            <p:ph type="dt" sz="half" idx="10"/>
          </p:nvPr>
        </p:nvSpPr>
        <p:spPr/>
        <p:txBody>
          <a:bodyPr/>
          <a:lstStyle>
            <a:lvl1pPr>
              <a:defRPr/>
            </a:lvl1pPr>
          </a:lstStyle>
          <a:p>
            <a:pPr>
              <a:defRPr/>
            </a:pPr>
            <a:fld id="{4CDFA3A8-8E84-4EA1-9A56-9F23A5816B86}" type="datetime1">
              <a:rPr lang="es-MX"/>
              <a:pPr>
                <a:defRPr/>
              </a:pPr>
              <a:t>23/08/2013</a:t>
            </a:fld>
            <a:endParaRPr lang="es-MX"/>
          </a:p>
        </p:txBody>
      </p:sp>
      <p:sp>
        <p:nvSpPr>
          <p:cNvPr id="4" name="Footer Placeholder 4"/>
          <p:cNvSpPr>
            <a:spLocks noGrp="1"/>
          </p:cNvSpPr>
          <p:nvPr>
            <p:ph type="ftr" sz="quarter" idx="11"/>
          </p:nvPr>
        </p:nvSpPr>
        <p:spPr/>
        <p:txBody>
          <a:bodyPr/>
          <a:lstStyle>
            <a:lvl1pPr>
              <a:defRPr/>
            </a:lvl1pPr>
          </a:lstStyle>
          <a:p>
            <a:pPr>
              <a:defRPr/>
            </a:pPr>
            <a:endParaRPr lang="es-MX"/>
          </a:p>
        </p:txBody>
      </p:sp>
      <p:sp>
        <p:nvSpPr>
          <p:cNvPr id="5" name="Slide Number Placeholder 5"/>
          <p:cNvSpPr>
            <a:spLocks noGrp="1"/>
          </p:cNvSpPr>
          <p:nvPr>
            <p:ph type="sldNum" sz="quarter" idx="12"/>
          </p:nvPr>
        </p:nvSpPr>
        <p:spPr/>
        <p:txBody>
          <a:bodyPr/>
          <a:lstStyle>
            <a:lvl1pPr>
              <a:defRPr/>
            </a:lvl1pPr>
          </a:lstStyle>
          <a:p>
            <a:pPr>
              <a:defRPr/>
            </a:pPr>
            <a:fld id="{4D990AA0-0C20-48F9-8D5C-49EBA3C86D94}" type="slidenum">
              <a:rPr lang="es-MX"/>
              <a:pPr>
                <a:defRPr/>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D191E7A-C3E6-4F18-989F-B1E2D9ACD01C}" type="datetime1">
              <a:rPr lang="es-MX"/>
              <a:pPr>
                <a:defRPr/>
              </a:pPr>
              <a:t>23/08/2013</a:t>
            </a:fld>
            <a:endParaRPr lang="es-MX"/>
          </a:p>
        </p:txBody>
      </p:sp>
      <p:sp>
        <p:nvSpPr>
          <p:cNvPr id="3" name="Footer Placeholder 4"/>
          <p:cNvSpPr>
            <a:spLocks noGrp="1"/>
          </p:cNvSpPr>
          <p:nvPr>
            <p:ph type="ftr" sz="quarter" idx="11"/>
          </p:nvPr>
        </p:nvSpPr>
        <p:spPr/>
        <p:txBody>
          <a:bodyPr/>
          <a:lstStyle>
            <a:lvl1pPr>
              <a:defRPr/>
            </a:lvl1pPr>
          </a:lstStyle>
          <a:p>
            <a:pPr>
              <a:defRPr/>
            </a:pPr>
            <a:endParaRPr lang="es-MX"/>
          </a:p>
        </p:txBody>
      </p:sp>
      <p:sp>
        <p:nvSpPr>
          <p:cNvPr id="4" name="Slide Number Placeholder 5"/>
          <p:cNvSpPr>
            <a:spLocks noGrp="1"/>
          </p:cNvSpPr>
          <p:nvPr>
            <p:ph type="sldNum" sz="quarter" idx="12"/>
          </p:nvPr>
        </p:nvSpPr>
        <p:spPr/>
        <p:txBody>
          <a:bodyPr/>
          <a:lstStyle>
            <a:lvl1pPr>
              <a:defRPr/>
            </a:lvl1pPr>
          </a:lstStyle>
          <a:p>
            <a:pPr>
              <a:defRPr/>
            </a:pPr>
            <a:fld id="{C70ED616-8B0C-4C10-A4D0-EC398C1907EA}" type="slidenum">
              <a:rPr lang="es-MX"/>
              <a:pPr>
                <a:defRPr/>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3"/>
          <p:cNvSpPr>
            <a:spLocks noGrp="1"/>
          </p:cNvSpPr>
          <p:nvPr>
            <p:ph type="dt" sz="half" idx="10"/>
          </p:nvPr>
        </p:nvSpPr>
        <p:spPr/>
        <p:txBody>
          <a:bodyPr/>
          <a:lstStyle>
            <a:lvl1pPr>
              <a:defRPr/>
            </a:lvl1pPr>
          </a:lstStyle>
          <a:p>
            <a:pPr>
              <a:defRPr/>
            </a:pPr>
            <a:fld id="{30C06BEE-3982-47D5-8D2C-8CB3D966641C}" type="datetime1">
              <a:rPr lang="es-MX"/>
              <a:pPr>
                <a:defRPr/>
              </a:pPr>
              <a:t>23/08/2013</a:t>
            </a:fld>
            <a:endParaRPr lang="es-MX"/>
          </a:p>
        </p:txBody>
      </p:sp>
      <p:sp>
        <p:nvSpPr>
          <p:cNvPr id="6" name="Footer Placeholder 4"/>
          <p:cNvSpPr>
            <a:spLocks noGrp="1"/>
          </p:cNvSpPr>
          <p:nvPr>
            <p:ph type="ftr" sz="quarter" idx="11"/>
          </p:nvPr>
        </p:nvSpPr>
        <p:spPr/>
        <p:txBody>
          <a:bodyPr/>
          <a:lstStyle>
            <a:lvl1pPr>
              <a:defRPr/>
            </a:lvl1pPr>
          </a:lstStyle>
          <a:p>
            <a:pPr>
              <a:defRPr/>
            </a:pPr>
            <a:endParaRPr lang="es-MX"/>
          </a:p>
        </p:txBody>
      </p:sp>
      <p:sp>
        <p:nvSpPr>
          <p:cNvPr id="7" name="Slide Number Placeholder 5"/>
          <p:cNvSpPr>
            <a:spLocks noGrp="1"/>
          </p:cNvSpPr>
          <p:nvPr>
            <p:ph type="sldNum" sz="quarter" idx="12"/>
          </p:nvPr>
        </p:nvSpPr>
        <p:spPr/>
        <p:txBody>
          <a:bodyPr/>
          <a:lstStyle>
            <a:lvl1pPr>
              <a:defRPr/>
            </a:lvl1pPr>
          </a:lstStyle>
          <a:p>
            <a:pPr>
              <a:defRPr/>
            </a:pPr>
            <a:fld id="{78779F9C-7456-4CE1-B4DF-515B211F8D79}" type="slidenum">
              <a:rPr lang="es-MX"/>
              <a:pPr>
                <a:defRPr/>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3"/>
          <p:cNvSpPr>
            <a:spLocks noGrp="1"/>
          </p:cNvSpPr>
          <p:nvPr>
            <p:ph type="dt" sz="half" idx="10"/>
          </p:nvPr>
        </p:nvSpPr>
        <p:spPr/>
        <p:txBody>
          <a:bodyPr/>
          <a:lstStyle>
            <a:lvl1pPr>
              <a:defRPr/>
            </a:lvl1pPr>
          </a:lstStyle>
          <a:p>
            <a:pPr>
              <a:defRPr/>
            </a:pPr>
            <a:fld id="{1953EE92-7F40-4C7B-BAFE-04829EA482C0}" type="datetime1">
              <a:rPr lang="es-MX"/>
              <a:pPr>
                <a:defRPr/>
              </a:pPr>
              <a:t>23/08/2013</a:t>
            </a:fld>
            <a:endParaRPr lang="es-MX"/>
          </a:p>
        </p:txBody>
      </p:sp>
      <p:sp>
        <p:nvSpPr>
          <p:cNvPr id="6" name="Footer Placeholder 4"/>
          <p:cNvSpPr>
            <a:spLocks noGrp="1"/>
          </p:cNvSpPr>
          <p:nvPr>
            <p:ph type="ftr" sz="quarter" idx="11"/>
          </p:nvPr>
        </p:nvSpPr>
        <p:spPr/>
        <p:txBody>
          <a:bodyPr/>
          <a:lstStyle>
            <a:lvl1pPr>
              <a:defRPr/>
            </a:lvl1pPr>
          </a:lstStyle>
          <a:p>
            <a:pPr>
              <a:defRPr/>
            </a:pPr>
            <a:endParaRPr lang="es-MX"/>
          </a:p>
        </p:txBody>
      </p:sp>
      <p:sp>
        <p:nvSpPr>
          <p:cNvPr id="7" name="Slide Number Placeholder 5"/>
          <p:cNvSpPr>
            <a:spLocks noGrp="1"/>
          </p:cNvSpPr>
          <p:nvPr>
            <p:ph type="sldNum" sz="quarter" idx="12"/>
          </p:nvPr>
        </p:nvSpPr>
        <p:spPr/>
        <p:txBody>
          <a:bodyPr/>
          <a:lstStyle>
            <a:lvl1pPr>
              <a:defRPr/>
            </a:lvl1pPr>
          </a:lstStyle>
          <a:p>
            <a:pPr>
              <a:defRPr/>
            </a:pPr>
            <a:fld id="{30D72ED0-23B7-469A-84BC-D5D4C6D3F654}" type="slidenum">
              <a:rPr lang="es-MX"/>
              <a:pPr>
                <a:defRPr/>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1027"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5B87A2A1-A319-494E-8ADA-1AAD07FFF00D}" type="datetime1">
              <a:rPr lang="es-MX"/>
              <a:pPr>
                <a:defRPr/>
              </a:pPr>
              <a:t>23/08/2013</a:t>
            </a:fld>
            <a:endParaRPr lang="es-MX"/>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s-MX"/>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37D950AC-1AC5-4570-95DC-4527797A8671}" type="slidenum">
              <a:rPr lang="es-MX"/>
              <a:pPr>
                <a:defRPr/>
              </a:pPr>
              <a:t>‹Nº›</a:t>
            </a:fld>
            <a:endParaRPr lang="es-MX"/>
          </a:p>
        </p:txBody>
      </p:sp>
    </p:spTree>
  </p:cSld>
  <p:clrMap bg1="lt1" tx1="dk1" bg2="lt2" tx2="dk2" accent1="accent1" accent2="accent2" accent3="accent3" accent4="accent4" accent5="accent5" accent6="accent6" hlink="hlink" folHlink="folHlink"/>
  <p:sldLayoutIdLst>
    <p:sldLayoutId id="2147483950" r:id="rId1"/>
    <p:sldLayoutId id="214748396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hf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a:defRPr>
      </a:lvl2pPr>
      <a:lvl3pPr algn="l" rtl="0" fontAlgn="base">
        <a:lnSpc>
          <a:spcPct val="90000"/>
        </a:lnSpc>
        <a:spcBef>
          <a:spcPct val="0"/>
        </a:spcBef>
        <a:spcAft>
          <a:spcPct val="0"/>
        </a:spcAft>
        <a:defRPr sz="4400">
          <a:solidFill>
            <a:schemeClr val="tx1"/>
          </a:solidFill>
          <a:latin typeface="Calibri Light"/>
        </a:defRPr>
      </a:lvl3pPr>
      <a:lvl4pPr algn="l" rtl="0" fontAlgn="base">
        <a:lnSpc>
          <a:spcPct val="90000"/>
        </a:lnSpc>
        <a:spcBef>
          <a:spcPct val="0"/>
        </a:spcBef>
        <a:spcAft>
          <a:spcPct val="0"/>
        </a:spcAft>
        <a:defRPr sz="4400">
          <a:solidFill>
            <a:schemeClr val="tx1"/>
          </a:solidFill>
          <a:latin typeface="Calibri Light"/>
        </a:defRPr>
      </a:lvl4pPr>
      <a:lvl5pPr algn="l" rtl="0" fontAlgn="base">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hyperlink" Target="http://www.google.com.mx/url?sa=i&amp;rct=j&amp;q=instituto+de+transparencia+del+estado+de+baja+california&amp;source=images&amp;cd=&amp;cad=rja&amp;docid=Ih14M3k9DNguyM&amp;tbnid=YNltf8NBBQTK4M:&amp;ved=0CAUQjRw&amp;url=http://www.itaipbc.org.mx/&amp;ei=ptwUUq_GPKOOyAH3x4GoCA&amp;bvm=bv.50952593,d.b2I&amp;psig=AFQjCNEZ0hm2QzvyaOkg1LsLyC4dD_XOtg&amp;ust=1377185301043996" TargetMode="External"/><Relationship Id="rId3" Type="http://schemas.openxmlformats.org/officeDocument/2006/relationships/hyperlink" Target="http://itai.org.mx/sitio/index.ph" TargetMode="External"/><Relationship Id="rId7" Type="http://schemas.openxmlformats.org/officeDocument/2006/relationships/image" Target="../media/image4.png"/><Relationship Id="rId12" Type="http://schemas.openxmlformats.org/officeDocument/2006/relationships/image" Target="../media/image8.jpeg"/><Relationship Id="rId2" Type="http://schemas.openxmlformats.org/officeDocument/2006/relationships/image" Target="../media/image1.jpeg"/><Relationship Id="rId16"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hyperlink" Target="http://www.resi.org.mx/icainew_f/index.php?option=com_content&amp;view=article&amp;id=19" TargetMode="External"/><Relationship Id="rId11" Type="http://schemas.openxmlformats.org/officeDocument/2006/relationships/image" Target="../media/image7.jpeg"/><Relationship Id="rId5" Type="http://schemas.openxmlformats.org/officeDocument/2006/relationships/image" Target="../media/image3.png"/><Relationship Id="rId15" Type="http://schemas.openxmlformats.org/officeDocument/2006/relationships/hyperlink" Target="http://www.google.com.mx/url?sa=i&amp;rct=j&amp;q=instituto+de+transparencia+del+estado+de+nuevo+leon&amp;source=images&amp;cd=&amp;cad=rja&amp;docid=w9K1NK7MntFH-M&amp;tbnid=2lBpEb8DM0Q-BM:&amp;ved=0CAUQjRw&amp;url=http://www.itaipqroo.org.mx/index.php?option=com_content&amp;view=article&amp;id=20&amp;Itemid=32&amp;ei=Ct4UUsyrKJHUyQGhzIDICQ&amp;bvm=bv.50952593,d.b2I&amp;psig=AFQjCNFvKW5JsPZK5rWjldU-ovb8lioHmA&amp;ust=1377185416674618" TargetMode="External"/><Relationship Id="rId10" Type="http://schemas.openxmlformats.org/officeDocument/2006/relationships/image" Target="../media/image6.jpeg"/><Relationship Id="rId4" Type="http://schemas.openxmlformats.org/officeDocument/2006/relationships/image" Target="../media/image2.png"/><Relationship Id="rId9" Type="http://schemas.openxmlformats.org/officeDocument/2006/relationships/hyperlink" Target="http://www.ceaipes.org.mx/" TargetMode="External"/><Relationship Id="rId1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10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11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5.xml.rels><?xml version="1.0" encoding="UTF-8" standalone="yes"?>
<Relationships xmlns="http://schemas.openxmlformats.org/package/2006/relationships"><Relationship Id="rId3" Type="http://schemas.openxmlformats.org/officeDocument/2006/relationships/hyperlink" Target="http://www.google.com.mx/url?sa=i&amp;rct=j&amp;q=&amp;esrc=s&amp;frm=1&amp;source=images&amp;cd=&amp;cad=rja&amp;docid=4joz8d3O8rL_tM&amp;tbnid=w7G7l9WKV3D73M:&amp;ved=0CAUQjRw&amp;url=http://e-consulta.com/nota/2013-07-31/gobierno/reprueban-por-segunda-vez-partidos-y-alcaldias-en-transparencia&amp;ei=DAYVUt3dOsPmyQH--4DAAw&amp;bvm=bv.50952593,d.b2I&amp;psig=AFQjCNH7DmdrBhbOpZFXdqfz3YDyY7BWhw&amp;ust=1377195891144843" TargetMode="External"/><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11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www.google.com.mx/url?sa=i&amp;rct=j&amp;q=&amp;esrc=s&amp;frm=1&amp;source=images&amp;cd=&amp;cad=rja&amp;docid=f8ye5O5nkNeemM&amp;tbnid=VVyD-s4QFysOnM:&amp;ved=0CAUQjRw&amp;url=http://bibliotecajuridicaporrua.wordpress.com/2012/06/22/ley-federal-de-transparencia-y-acceso-a-la-informacion-publica-gubernamental-7-2/&amp;ei=xhsVUpjyK5CyygGE4YCwBg&amp;bvm=bv.50952593,d.b2I&amp;psig=AFQjCNGh4clbsbO32EIrA1kwayuZvDxMQQ&amp;ust=1377201464329742" TargetMode="External"/><Relationship Id="rId5" Type="http://schemas.openxmlformats.org/officeDocument/2006/relationships/image" Target="../media/image16.jpeg"/><Relationship Id="rId4" Type="http://schemas.openxmlformats.org/officeDocument/2006/relationships/hyperlink" Target="http://www.google.com.mx/url?sa=i&amp;rct=j&amp;q=metrica+de+la+transparencia+2013&amp;source=images&amp;cd=&amp;cad=rja&amp;docid=ucYRPlWlpq9a8M&amp;tbnid=cpF5TkHjQWQKWM:&amp;ved=0CAUQjRw&amp;url=http://www.transparencialegislativa.org/portfolio/impacto-legislativo/&amp;ei=mXMSUvK9FaLiyAHo3oFI&amp;bvm=bv.50768961,d.b2I&amp;psig=AFQjCNG9lI9d_GO7NoGRQ-xKrTsH4SFVDA&amp;ust=1377027328907929" TargetMode="External"/></Relationships>
</file>

<file path=ppt/slides/_rels/slide120.xml.rels><?xml version="1.0" encoding="UTF-8" standalone="yes"?>
<Relationships xmlns="http://schemas.openxmlformats.org/package/2006/relationships"><Relationship Id="rId3" Type="http://schemas.openxmlformats.org/officeDocument/2006/relationships/hyperlink" Target="086_2aEvPort2013_DIFDF.xls" TargetMode="External"/><Relationship Id="rId2" Type="http://schemas.openxmlformats.org/officeDocument/2006/relationships/image" Target="../media/image58.png"/><Relationship Id="rId1" Type="http://schemas.openxmlformats.org/officeDocument/2006/relationships/slideLayout" Target="../slideLayouts/slideLayout2.xml"/><Relationship Id="rId5" Type="http://schemas.openxmlformats.org/officeDocument/2006/relationships/hyperlink" Target="Instrumentos%20t&#233;cnicos/Tabla_periodos_act_cons_info_2aev2013.xlsx" TargetMode="External"/><Relationship Id="rId4" Type="http://schemas.openxmlformats.org/officeDocument/2006/relationships/hyperlink" Target="086_2aEvPort2013_DIFDF-Recomendaciones.docx" TargetMode="External"/></Relationships>
</file>

<file path=ppt/slides/_rels/slide1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4.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67.png"/><Relationship Id="rId7" Type="http://schemas.openxmlformats.org/officeDocument/2006/relationships/diagramColors" Target="../diagrams/colors8.xml"/><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2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2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27.xml.rels><?xml version="1.0" encoding="UTF-8" standalone="yes"?>
<Relationships xmlns="http://schemas.openxmlformats.org/package/2006/relationships"><Relationship Id="rId3" Type="http://schemas.openxmlformats.org/officeDocument/2006/relationships/hyperlink" Target="http://www.google.com.mx/url?sa=i&amp;rct=j&amp;q=&amp;esrc=s&amp;frm=1&amp;source=images&amp;cd=&amp;cad=rja&amp;docid=MazQGaOZNfV22M&amp;tbnid=KHJwPwdcuUbnVM:&amp;ved=0CAUQjRw&amp;url=http://www.consultorspolitics.com/2013/01/18/necesitamos-un-salto-de-calidad/&amp;ei=i0QWUp3wJqKs2AWZqYGgCw&amp;bvm=bv.51156542,d.b2I&amp;psig=AFQjCNH0YS4GLMikeIi0fZuCl59wG2Vd2g&amp;ust=1377277441530801"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1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google.com.mx/url?sa=i&amp;rct=j&amp;q=&amp;esrc=s&amp;frm=1&amp;source=images&amp;cd=&amp;cad=rja&amp;docid=Gm30PMbp8EfZ_M&amp;tbnid=y9oS7XP7Gi6x4M:&amp;ved=0CAUQjRw&amp;url=http://www.teemmx.org.mx/transparencia/marco%20juridico%20y%20normativo.htm&amp;ei=meMUUvHGAsfyyAGZnIGQBQ&amp;v6u=https://s-v6exp1-ds.metric.gstatic.com/gen_204?ip=187.162.40.240&amp;ts=1377100670429308&amp;auth=f634lqsejvrm37alkdtzdsj6vl3a6gpt&amp;rndm=0.45857715573225044&amp;v6s=2&amp;v6t=27250&amp;bvm=bv.50952593,d.b2I&amp;psig=AFQjCNFJr8_j-0bvwr45gGy4HDpxTV3vkw&amp;ust=1377187070478473" TargetMode="Externa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hyperlink" Target="http://www.google.com.mx/url?sa=i&amp;rct=j&amp;q=&amp;esrc=s&amp;frm=1&amp;source=images&amp;cd=&amp;cad=rja&amp;docid=veYjtwvCy4ZfFM&amp;tbnid=ySGIko18K5rmVM:&amp;ved=0CAUQjRw&amp;url=http://www.cotaipec.org.mx/&amp;ei=PB4VUpufAYrqyQHr2ICABw&amp;psig=AFQjCNF09II6UJnOOusIJv9ZrrsigPrXKw&amp;ust=1377202085029663" TargetMode="Externa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google.com.mx/url?sa=i&amp;rct=j&amp;q=&amp;esrc=s&amp;frm=1&amp;source=images&amp;cd=&amp;cad=rja&amp;docid=gyaP3pZN139MyM&amp;tbnid=lcCh_ARh1tHnjM:&amp;ved=0CAUQjRw&amp;url=http://www.locallis.org.mx/noticias/2013/reprovadosentransparencia.html&amp;ei=4HYSUtOaCKGMyQHs34FI&amp;bvm=bv.50768961,d.b2I&amp;psig=AFQjCNEn_XpjmSSzzt8UfTC7s2FRkzxI6A&amp;ust=1377028178177744"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4.gif"/><Relationship Id="rId4" Type="http://schemas.openxmlformats.org/officeDocument/2006/relationships/image" Target="../media/image13.jpeg"/></Relationships>
</file>

<file path=ppt/slides/_rels/slide6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www.google.com.mx/url?sa=i&amp;rct=j&amp;q=&amp;esrc=s&amp;frm=1&amp;source=images&amp;cd=&amp;cad=rja&amp;docid=ZXV3kut404UrGM&amp;tbnid=_mvH0nH6iwXCRM:&amp;ved=0CAUQjRw&amp;url=http://www.iztapalapa.gob.mx/htm/0204000001_2012.html&amp;ei=L_YUUsWWA-GSyQHy-IGQDA&amp;bvm=bv.50952593,d.b2I&amp;psig=AFQjCNEoXlYTKsmk7HJ3SAg9m4jRjVInEQ&amp;ust=1377191848470128"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6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7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7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8.png"/><Relationship Id="rId7" Type="http://schemas.openxmlformats.org/officeDocument/2006/relationships/diagramColors" Target="../diagrams/colors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www.congresotabasco.gob.mx/transparencia" TargetMode="External"/><Relationship Id="rId4" Type="http://schemas.openxmlformats.org/officeDocument/2006/relationships/hyperlink" Target="http://www.osfetabasco.gob.mx/AJAX/Default.aspx?ClaveIdioma=1&amp;Opcion=181" TargetMode="External"/></Relationships>
</file>

<file path=ppt/slides/_rels/slide8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www.inegi.org.mx/prod_serv/contenidos/espanol/bvinegi/productos/censos/poblacion/2010/panora_socio/tab/Panorama_Tab.pdf" TargetMode="External"/></Relationships>
</file>

<file path=ppt/slides/_rels/slide8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8.png"/><Relationship Id="rId7" Type="http://schemas.openxmlformats.org/officeDocument/2006/relationships/diagramColors" Target="../diagrams/colors2.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8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9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9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CuadroTexto 1"/>
          <p:cNvSpPr txBox="1">
            <a:spLocks noChangeArrowheads="1"/>
          </p:cNvSpPr>
          <p:nvPr/>
        </p:nvSpPr>
        <p:spPr bwMode="auto">
          <a:xfrm>
            <a:off x="4530600" y="6372225"/>
            <a:ext cx="4433888" cy="369888"/>
          </a:xfrm>
          <a:prstGeom prst="rect">
            <a:avLst/>
          </a:prstGeom>
          <a:noFill/>
          <a:ln w="9525">
            <a:noFill/>
            <a:miter lim="800000"/>
            <a:headEnd/>
            <a:tailEnd/>
          </a:ln>
        </p:spPr>
        <p:txBody>
          <a:bodyPr>
            <a:spAutoFit/>
          </a:bodyPr>
          <a:lstStyle/>
          <a:p>
            <a:pPr algn="r"/>
            <a:r>
              <a:rPr lang="es-MX" b="1" dirty="0"/>
              <a:t>Agosto de 2013</a:t>
            </a:r>
          </a:p>
        </p:txBody>
      </p:sp>
      <p:grpSp>
        <p:nvGrpSpPr>
          <p:cNvPr id="29" name="28 Grupo"/>
          <p:cNvGrpSpPr/>
          <p:nvPr/>
        </p:nvGrpSpPr>
        <p:grpSpPr>
          <a:xfrm>
            <a:off x="0" y="260648"/>
            <a:ext cx="9144000" cy="6296521"/>
            <a:chOff x="539552" y="764704"/>
            <a:chExt cx="8208912" cy="5267183"/>
          </a:xfrm>
        </p:grpSpPr>
        <p:pic>
          <p:nvPicPr>
            <p:cNvPr id="18" name="Imagen 2" descr="Descripción: LOGO_COMAIP_COLOR"/>
            <p:cNvPicPr>
              <a:picLocks noChangeAspect="1" noChangeArrowheads="1"/>
            </p:cNvPicPr>
            <p:nvPr/>
          </p:nvPicPr>
          <p:blipFill>
            <a:blip r:embed="rId2" cstate="print"/>
            <a:srcRect/>
            <a:stretch>
              <a:fillRect/>
            </a:stretch>
          </p:blipFill>
          <p:spPr bwMode="auto">
            <a:xfrm>
              <a:off x="3911513" y="2185921"/>
              <a:ext cx="1678539" cy="1603119"/>
            </a:xfrm>
            <a:prstGeom prst="rect">
              <a:avLst/>
            </a:prstGeom>
            <a:noFill/>
            <a:ln w="9525">
              <a:noFill/>
              <a:miter lim="800000"/>
              <a:headEnd/>
              <a:tailEnd/>
            </a:ln>
          </p:spPr>
        </p:pic>
        <p:pic>
          <p:nvPicPr>
            <p:cNvPr id="19" name="Imagen 10" descr="Instituto de Transparencia y Acceso a la Información Pública del Estado de Baja California Sur.">
              <a:hlinkClick r:id="rId3" tooltip="&quot;Instituto de Transparencia y Acceso a la Información Pública del Estado de Baja California Sur.&quot;"/>
            </p:cNvPr>
            <p:cNvPicPr>
              <a:picLocks noChangeAspect="1" noChangeArrowheads="1"/>
            </p:cNvPicPr>
            <p:nvPr/>
          </p:nvPicPr>
          <p:blipFill>
            <a:blip r:embed="rId4" cstate="print"/>
            <a:srcRect/>
            <a:stretch>
              <a:fillRect/>
            </a:stretch>
          </p:blipFill>
          <p:spPr bwMode="auto">
            <a:xfrm>
              <a:off x="1259632" y="835863"/>
              <a:ext cx="1683589" cy="983426"/>
            </a:xfrm>
            <a:prstGeom prst="rect">
              <a:avLst/>
            </a:prstGeom>
            <a:noFill/>
            <a:ln w="9525">
              <a:noFill/>
              <a:miter lim="800000"/>
              <a:headEnd/>
              <a:tailEnd/>
            </a:ln>
          </p:spPr>
        </p:pic>
        <p:pic>
          <p:nvPicPr>
            <p:cNvPr id="20" name="Imagen 13" descr="transparencia"/>
            <p:cNvPicPr>
              <a:picLocks noChangeAspect="1" noChangeArrowheads="1"/>
            </p:cNvPicPr>
            <p:nvPr/>
          </p:nvPicPr>
          <p:blipFill>
            <a:blip r:embed="rId5" cstate="print"/>
            <a:srcRect/>
            <a:stretch>
              <a:fillRect/>
            </a:stretch>
          </p:blipFill>
          <p:spPr bwMode="auto">
            <a:xfrm>
              <a:off x="7117314" y="4014511"/>
              <a:ext cx="1271110" cy="1358705"/>
            </a:xfrm>
            <a:prstGeom prst="rect">
              <a:avLst/>
            </a:prstGeom>
            <a:noFill/>
            <a:ln w="9525">
              <a:noFill/>
              <a:miter lim="800000"/>
              <a:headEnd/>
              <a:tailEnd/>
            </a:ln>
          </p:spPr>
        </p:pic>
        <p:pic>
          <p:nvPicPr>
            <p:cNvPr id="21" name="Imagen 23" descr="http://www.resi.org.mx/icainew_f/images/banners/consejo.jpg">
              <a:hlinkClick r:id="rId6"/>
            </p:cNvPr>
            <p:cNvPicPr>
              <a:picLocks noChangeAspect="1" noChangeArrowheads="1"/>
            </p:cNvPicPr>
            <p:nvPr/>
          </p:nvPicPr>
          <p:blipFill>
            <a:blip r:embed="rId7" cstate="print"/>
            <a:srcRect/>
            <a:stretch>
              <a:fillRect/>
            </a:stretch>
          </p:blipFill>
          <p:spPr bwMode="auto">
            <a:xfrm>
              <a:off x="1131727" y="3933056"/>
              <a:ext cx="992001" cy="1133957"/>
            </a:xfrm>
            <a:prstGeom prst="rect">
              <a:avLst/>
            </a:prstGeom>
            <a:noFill/>
            <a:ln w="9525">
              <a:noFill/>
              <a:miter lim="800000"/>
              <a:headEnd/>
              <a:tailEnd/>
            </a:ln>
          </p:spPr>
        </p:pic>
        <p:pic>
          <p:nvPicPr>
            <p:cNvPr id="22" name="Imagen 26" descr="CETAIP"/>
            <p:cNvPicPr>
              <a:picLocks noChangeAspect="1" noChangeArrowheads="1"/>
            </p:cNvPicPr>
            <p:nvPr/>
          </p:nvPicPr>
          <p:blipFill>
            <a:blip r:embed="rId8" cstate="print"/>
            <a:srcRect/>
            <a:stretch>
              <a:fillRect/>
            </a:stretch>
          </p:blipFill>
          <p:spPr bwMode="auto">
            <a:xfrm>
              <a:off x="539552" y="2005828"/>
              <a:ext cx="2215603" cy="991124"/>
            </a:xfrm>
            <a:prstGeom prst="rect">
              <a:avLst/>
            </a:prstGeom>
            <a:noFill/>
            <a:ln w="9525">
              <a:noFill/>
              <a:miter lim="800000"/>
              <a:headEnd/>
              <a:tailEnd/>
            </a:ln>
          </p:spPr>
        </p:pic>
        <p:pic>
          <p:nvPicPr>
            <p:cNvPr id="23" name="Imagen 29" descr="logo">
              <a:hlinkClick r:id="rId9"/>
            </p:cNvPr>
            <p:cNvPicPr>
              <a:picLocks noChangeAspect="1" noChangeArrowheads="1"/>
            </p:cNvPicPr>
            <p:nvPr/>
          </p:nvPicPr>
          <p:blipFill>
            <a:blip r:embed="rId10" cstate="print"/>
            <a:srcRect/>
            <a:stretch>
              <a:fillRect/>
            </a:stretch>
          </p:blipFill>
          <p:spPr bwMode="auto">
            <a:xfrm>
              <a:off x="3527261" y="921120"/>
              <a:ext cx="2228442" cy="851696"/>
            </a:xfrm>
            <a:prstGeom prst="rect">
              <a:avLst/>
            </a:prstGeom>
            <a:noFill/>
            <a:ln w="9525">
              <a:noFill/>
              <a:miter lim="800000"/>
              <a:headEnd/>
              <a:tailEnd/>
            </a:ln>
          </p:spPr>
        </p:pic>
        <p:pic>
          <p:nvPicPr>
            <p:cNvPr id="24" name="Imagen 32" descr="Instituto de Transparencia Informativa del Estado de Sonora"/>
            <p:cNvPicPr>
              <a:picLocks noChangeAspect="1" noChangeArrowheads="1"/>
            </p:cNvPicPr>
            <p:nvPr/>
          </p:nvPicPr>
          <p:blipFill>
            <a:blip r:embed="rId11" cstate="print"/>
            <a:srcRect/>
            <a:stretch>
              <a:fillRect/>
            </a:stretch>
          </p:blipFill>
          <p:spPr bwMode="auto">
            <a:xfrm>
              <a:off x="2843808" y="4725144"/>
              <a:ext cx="1680064" cy="1306743"/>
            </a:xfrm>
            <a:prstGeom prst="rect">
              <a:avLst/>
            </a:prstGeom>
            <a:noFill/>
            <a:ln w="9525">
              <a:noFill/>
              <a:miter lim="800000"/>
              <a:headEnd/>
              <a:tailEnd/>
            </a:ln>
          </p:spPr>
        </p:pic>
        <p:pic>
          <p:nvPicPr>
            <p:cNvPr id="25" name="Imagen 38" descr="http://www.itait.org.mx/images_new/logo.jpg"/>
            <p:cNvPicPr>
              <a:picLocks noChangeAspect="1" noChangeArrowheads="1"/>
            </p:cNvPicPr>
            <p:nvPr/>
          </p:nvPicPr>
          <p:blipFill>
            <a:blip r:embed="rId12" cstate="print"/>
            <a:srcRect/>
            <a:stretch>
              <a:fillRect/>
            </a:stretch>
          </p:blipFill>
          <p:spPr bwMode="auto">
            <a:xfrm>
              <a:off x="6582817" y="764704"/>
              <a:ext cx="1909190" cy="1125839"/>
            </a:xfrm>
            <a:prstGeom prst="rect">
              <a:avLst/>
            </a:prstGeom>
            <a:noFill/>
            <a:ln w="9525">
              <a:noFill/>
              <a:miter lim="800000"/>
              <a:headEnd/>
              <a:tailEnd/>
            </a:ln>
          </p:spPr>
        </p:pic>
        <p:pic>
          <p:nvPicPr>
            <p:cNvPr id="26" name="Picture 2" descr="http://www.itaipbc.org.mx/images/so/itaipbc.jpg">
              <a:hlinkClick r:id="rId13"/>
            </p:cNvPr>
            <p:cNvPicPr>
              <a:picLocks noChangeAspect="1" noChangeArrowheads="1"/>
            </p:cNvPicPr>
            <p:nvPr/>
          </p:nvPicPr>
          <p:blipFill>
            <a:blip r:embed="rId14" cstate="print"/>
            <a:srcRect/>
            <a:stretch>
              <a:fillRect/>
            </a:stretch>
          </p:blipFill>
          <p:spPr bwMode="auto">
            <a:xfrm>
              <a:off x="5446999" y="4635639"/>
              <a:ext cx="1212184" cy="1385649"/>
            </a:xfrm>
            <a:prstGeom prst="rect">
              <a:avLst/>
            </a:prstGeom>
            <a:noFill/>
          </p:spPr>
        </p:pic>
        <p:pic>
          <p:nvPicPr>
            <p:cNvPr id="27" name="Picture 4" descr="http://www.itaipqroo.org.mx/itaipqroo/organos_garantes/ctainl.jpg">
              <a:hlinkClick r:id="rId15"/>
            </p:cNvPr>
            <p:cNvPicPr>
              <a:picLocks noChangeAspect="1" noChangeArrowheads="1"/>
            </p:cNvPicPr>
            <p:nvPr/>
          </p:nvPicPr>
          <p:blipFill>
            <a:blip r:embed="rId16" cstate="print"/>
            <a:srcRect/>
            <a:stretch>
              <a:fillRect/>
            </a:stretch>
          </p:blipFill>
          <p:spPr bwMode="auto">
            <a:xfrm>
              <a:off x="6930215" y="2268022"/>
              <a:ext cx="1818249" cy="872946"/>
            </a:xfrm>
            <a:prstGeom prst="rect">
              <a:avLst/>
            </a:prstGeom>
            <a:noFill/>
          </p:spPr>
        </p:pic>
      </p:grpSp>
      <p:sp>
        <p:nvSpPr>
          <p:cNvPr id="15" name="14 CuadroTexto"/>
          <p:cNvSpPr txBox="1"/>
          <p:nvPr/>
        </p:nvSpPr>
        <p:spPr>
          <a:xfrm>
            <a:off x="1763688" y="3809320"/>
            <a:ext cx="5976664" cy="1131848"/>
          </a:xfrm>
          <a:prstGeom prst="rect">
            <a:avLst/>
          </a:prstGeom>
          <a:noFill/>
        </p:spPr>
        <p:txBody>
          <a:bodyPr wrap="square">
            <a:spAutoFit/>
          </a:bodyPr>
          <a:lstStyle/>
          <a:p>
            <a:pPr algn="ctr">
              <a:lnSpc>
                <a:spcPct val="150000"/>
              </a:lnSpc>
            </a:pPr>
            <a:r>
              <a:rPr lang="es-MX" sz="2400" b="1" dirty="0">
                <a:solidFill>
                  <a:srgbClr val="A50021"/>
                </a:solidFill>
                <a:effectLst>
                  <a:outerShdw blurRad="38100" dist="38100" dir="2700000" algn="tl">
                    <a:srgbClr val="000000">
                      <a:alpha val="43137"/>
                    </a:srgbClr>
                  </a:outerShdw>
                </a:effectLst>
              </a:rPr>
              <a:t>TALLER PARA LA MÉTRICA DE LA TRANSPARENCIA 2013–2014</a:t>
            </a:r>
            <a:endParaRPr lang="es-MX" sz="2400" dirty="0">
              <a:solidFill>
                <a:srgbClr val="A50021"/>
              </a:solidFill>
              <a:effectLst>
                <a:outerShdw blurRad="38100" dist="38100" dir="2700000" algn="tl">
                  <a:srgbClr val="000000">
                    <a:alpha val="43137"/>
                  </a:srgbClr>
                </a:outerShdw>
              </a:effectLst>
            </a:endParaRPr>
          </a:p>
        </p:txBody>
      </p:sp>
      <p:sp>
        <p:nvSpPr>
          <p:cNvPr id="11" name="10 Marcador de número de diapositiva"/>
          <p:cNvSpPr>
            <a:spLocks noGrp="1"/>
          </p:cNvSpPr>
          <p:nvPr>
            <p:ph type="sldNum" sz="quarter" idx="12"/>
          </p:nvPr>
        </p:nvSpPr>
        <p:spPr/>
        <p:txBody>
          <a:bodyPr/>
          <a:lstStyle/>
          <a:p>
            <a:pPr>
              <a:defRPr/>
            </a:pPr>
            <a:fld id="{BDA16F51-BE68-487F-9951-A4C916D7C9A8}" type="slidenum">
              <a:rPr lang="es-MX"/>
              <a:pPr>
                <a:defRPr/>
              </a:pPr>
              <a:t>1</a:t>
            </a:fld>
            <a:endParaRPr lang="es-MX"/>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476375" y="395288"/>
            <a:ext cx="7488238" cy="554037"/>
          </a:xfrm>
          <a:prstGeom prst="rect">
            <a:avLst/>
          </a:prstGeom>
          <a:noFill/>
        </p:spPr>
        <p:txBody>
          <a:bodyPr>
            <a:spAutoFit/>
          </a:bodyPr>
          <a:lstStyle/>
          <a:p>
            <a:pPr algn="ctr" fontAlgn="auto">
              <a:spcBef>
                <a:spcPts val="0"/>
              </a:spcBef>
              <a:spcAft>
                <a:spcPts val="0"/>
              </a:spcAft>
              <a:defRPr/>
            </a:pPr>
            <a:r>
              <a:rPr lang="es-MX" sz="3000" b="1" dirty="0">
                <a:solidFill>
                  <a:schemeClr val="bg1"/>
                </a:solidFill>
                <a:effectLst>
                  <a:outerShdw blurRad="38100" dist="38100" dir="2700000" algn="tl">
                    <a:srgbClr val="000000">
                      <a:alpha val="43137"/>
                    </a:srgbClr>
                  </a:outerShdw>
                </a:effectLst>
                <a:latin typeface="Calibri" pitchFamily="34" charset="0"/>
                <a:cs typeface="Calibri" pitchFamily="34" charset="0"/>
              </a:rPr>
              <a:t>Valoración Portales</a:t>
            </a:r>
          </a:p>
        </p:txBody>
      </p:sp>
      <p:pic>
        <p:nvPicPr>
          <p:cNvPr id="38914" name="5 Imagen" descr="LOGOTIPO_InfoDF_new.png"/>
          <p:cNvPicPr>
            <a:picLocks noChangeAspect="1"/>
          </p:cNvPicPr>
          <p:nvPr/>
        </p:nvPicPr>
        <p:blipFill>
          <a:blip r:embed="rId3" cstate="print"/>
          <a:srcRect/>
          <a:stretch>
            <a:fillRect/>
          </a:stretch>
        </p:blipFill>
        <p:spPr bwMode="auto">
          <a:xfrm>
            <a:off x="11113" y="5548313"/>
            <a:ext cx="960437" cy="1135062"/>
          </a:xfrm>
          <a:prstGeom prst="rect">
            <a:avLst/>
          </a:prstGeom>
          <a:noFill/>
          <a:ln w="9525">
            <a:noFill/>
            <a:miter lim="800000"/>
            <a:headEnd/>
            <a:tailEnd/>
          </a:ln>
        </p:spPr>
      </p:pic>
      <p:sp>
        <p:nvSpPr>
          <p:cNvPr id="8" name="7 Marcador de número de diapositiva"/>
          <p:cNvSpPr>
            <a:spLocks noGrp="1"/>
          </p:cNvSpPr>
          <p:nvPr>
            <p:ph type="sldNum" sz="quarter" idx="12"/>
          </p:nvPr>
        </p:nvSpPr>
        <p:spPr/>
        <p:txBody>
          <a:bodyPr/>
          <a:lstStyle/>
          <a:p>
            <a:pPr>
              <a:defRPr/>
            </a:pPr>
            <a:fld id="{79717EA3-2FAC-43FE-98BF-A10EE58618B1}" type="slidenum">
              <a:rPr lang="es-MX"/>
              <a:pPr>
                <a:defRPr/>
              </a:pPr>
              <a:t>10</a:t>
            </a:fld>
            <a:endParaRPr lang="es-MX"/>
          </a:p>
        </p:txBody>
      </p:sp>
      <p:sp>
        <p:nvSpPr>
          <p:cNvPr id="2" name="1 CuadroTexto"/>
          <p:cNvSpPr txBox="1"/>
          <p:nvPr/>
        </p:nvSpPr>
        <p:spPr>
          <a:xfrm>
            <a:off x="1331913" y="1268413"/>
            <a:ext cx="7416800" cy="5632450"/>
          </a:xfrm>
          <a:prstGeom prst="rect">
            <a:avLst/>
          </a:prstGeom>
          <a:noFill/>
        </p:spPr>
        <p:txBody>
          <a:bodyPr>
            <a:spAutoFit/>
          </a:bodyPr>
          <a:lstStyle/>
          <a:p>
            <a:pPr marL="531813" indent="-531813">
              <a:buFont typeface="Arial" pitchFamily="34" charset="0"/>
              <a:buChar char="•"/>
              <a:defRPr/>
            </a:pPr>
            <a:r>
              <a:rPr lang="es-ES" sz="2400" b="1" dirty="0">
                <a:latin typeface="+mn-lt"/>
              </a:rPr>
              <a:t>Diseño y usabilidad</a:t>
            </a:r>
            <a:r>
              <a:rPr lang="es-ES" sz="2400" dirty="0">
                <a:latin typeface="+mn-lt"/>
              </a:rPr>
              <a:t>.- Midió la usabilidad y facilidad de acceso del sitio de Internet del sujeto obligado para con el usuario. </a:t>
            </a:r>
          </a:p>
          <a:p>
            <a:pPr marL="531813" indent="-531813">
              <a:buFont typeface="Arial" pitchFamily="34" charset="0"/>
              <a:buChar char="•"/>
              <a:defRPr/>
            </a:pPr>
            <a:r>
              <a:rPr lang="es-ES" sz="2400" b="1" dirty="0">
                <a:latin typeface="+mn-lt"/>
              </a:rPr>
              <a:t>Contenido orgánico básico</a:t>
            </a:r>
            <a:r>
              <a:rPr lang="es-ES" sz="2400" dirty="0">
                <a:latin typeface="+mn-lt"/>
              </a:rPr>
              <a:t>. Valoró que la información publicada brinde claridad sobre la naturaleza de la institución, su estructura, sus obligaciones y principales metas. </a:t>
            </a:r>
          </a:p>
          <a:p>
            <a:pPr marL="531813" indent="-531813">
              <a:buFont typeface="Arial" pitchFamily="34" charset="0"/>
              <a:buChar char="•"/>
              <a:defRPr/>
            </a:pPr>
            <a:r>
              <a:rPr lang="es-ES" sz="2400" b="1" dirty="0">
                <a:latin typeface="+mn-lt"/>
              </a:rPr>
              <a:t>Financiera y material</a:t>
            </a:r>
            <a:r>
              <a:rPr lang="es-ES" sz="2400" dirty="0">
                <a:latin typeface="+mn-lt"/>
              </a:rPr>
              <a:t>. Midió que la información publicada abunde sobre el manejo de los recursos  públicos, así como sobre el funcionamiento de los controles internos para su correcta aplicación. </a:t>
            </a:r>
          </a:p>
          <a:p>
            <a:pPr marL="531813" indent="-531813">
              <a:buFont typeface="Arial" pitchFamily="34" charset="0"/>
              <a:buChar char="•"/>
              <a:defRPr/>
            </a:pPr>
            <a:r>
              <a:rPr lang="es-ES" sz="2400" b="1" dirty="0">
                <a:latin typeface="+mn-lt"/>
              </a:rPr>
              <a:t>Naturaleza Operativa</a:t>
            </a:r>
            <a:r>
              <a:rPr lang="es-ES" sz="2400" dirty="0">
                <a:latin typeface="+mn-lt"/>
              </a:rPr>
              <a:t>. Valoró que la información publicada sea relevante para el usuario.</a:t>
            </a:r>
          </a:p>
          <a:p>
            <a:pPr indent="531813">
              <a:defRPr/>
            </a:pPr>
            <a:endParaRPr lang="es-ES" sz="2400" dirty="0">
              <a:latin typeface="+mn-lt"/>
            </a:endParaRPr>
          </a:p>
          <a:p>
            <a:pPr indent="531813">
              <a:defRPr/>
            </a:pPr>
            <a:r>
              <a:rPr lang="es-ES" sz="2400" dirty="0">
                <a:latin typeface="+mn-lt"/>
              </a:rPr>
              <a:t>Cuatro revisiones de portales</a:t>
            </a:r>
          </a:p>
        </p:txBody>
      </p:sp>
    </p:spTree>
  </p:cSld>
  <p:clrMapOvr>
    <a:masterClrMapping/>
  </p:clrMapOvr>
  <p:transition>
    <p:cut/>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763688" y="395953"/>
            <a:ext cx="5976664" cy="553998"/>
          </a:xfrm>
          <a:prstGeom prst="rect">
            <a:avLst/>
          </a:prstGeom>
          <a:noFill/>
        </p:spPr>
        <p:txBody>
          <a:bodyPr wrap="square">
            <a:spAutoFit/>
          </a:bodyPr>
          <a:lstStyle/>
          <a:p>
            <a:pPr fontAlgn="auto">
              <a:spcBef>
                <a:spcPts val="0"/>
              </a:spcBef>
              <a:spcAft>
                <a:spcPts val="0"/>
              </a:spcAft>
              <a:defRPr/>
            </a:pPr>
            <a:r>
              <a:rPr lang="es-MX" sz="29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Resultados del diagnóstico (ejemplo)</a:t>
            </a:r>
            <a:endParaRPr lang="es-MX" sz="29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5" name="4 Imagen" descr="LOGOTIPO_InfoDF_new.png"/>
          <p:cNvPicPr>
            <a:picLocks noChangeAspect="1"/>
          </p:cNvPicPr>
          <p:nvPr/>
        </p:nvPicPr>
        <p:blipFill>
          <a:blip r:embed="rId3" cstate="print"/>
          <a:stretch>
            <a:fillRect/>
          </a:stretch>
        </p:blipFill>
        <p:spPr>
          <a:xfrm>
            <a:off x="10351" y="5548054"/>
            <a:ext cx="961249" cy="1135054"/>
          </a:xfrm>
          <a:prstGeom prst="rect">
            <a:avLst/>
          </a:prstGeom>
        </p:spPr>
      </p:pic>
      <p:sp>
        <p:nvSpPr>
          <p:cNvPr id="2" name="1 Rectángulo"/>
          <p:cNvSpPr/>
          <p:nvPr/>
        </p:nvSpPr>
        <p:spPr>
          <a:xfrm>
            <a:off x="1244402" y="1556792"/>
            <a:ext cx="7693853" cy="4893647"/>
          </a:xfrm>
          <a:prstGeom prst="rect">
            <a:avLst/>
          </a:prstGeom>
        </p:spPr>
        <p:txBody>
          <a:bodyPr wrap="square">
            <a:spAutoFit/>
          </a:bodyPr>
          <a:lstStyle/>
          <a:p>
            <a:pPr algn="just">
              <a:spcAft>
                <a:spcPts val="0"/>
              </a:spcAft>
            </a:pPr>
            <a:r>
              <a:rPr lang="es-MX" sz="2400" dirty="0">
                <a:latin typeface="Calibri"/>
                <a:ea typeface="Times New Roman"/>
                <a:cs typeface="Times New Roman"/>
              </a:rPr>
              <a:t> </a:t>
            </a:r>
          </a:p>
          <a:p>
            <a:pPr marL="342900" lvl="0" indent="-342900" algn="just">
              <a:spcAft>
                <a:spcPts val="0"/>
              </a:spcAft>
              <a:buFont typeface="Symbol"/>
              <a:buChar char=""/>
            </a:pPr>
            <a:r>
              <a:rPr lang="es-MX" sz="2400" dirty="0">
                <a:latin typeface="Calibri"/>
                <a:ea typeface="Times New Roman"/>
                <a:cs typeface="Times New Roman"/>
              </a:rPr>
              <a:t>Tiene la obligación de verificar y corregir en cada actualización, todos los hipervínculos publicados, para un correcto uso de los mismos y evitar enlaces rotos, inhabilitados o que no dirigen a la información solicitada, todo esto con el fin de hacer efectivo el principio de máxima publicidad.</a:t>
            </a:r>
          </a:p>
          <a:p>
            <a:pPr algn="just">
              <a:spcAft>
                <a:spcPts val="0"/>
              </a:spcAft>
            </a:pPr>
            <a:r>
              <a:rPr lang="es-MX" sz="2400" dirty="0">
                <a:latin typeface="Calibri"/>
                <a:ea typeface="Times New Roman"/>
                <a:cs typeface="Times New Roman"/>
              </a:rPr>
              <a:t> </a:t>
            </a:r>
          </a:p>
          <a:p>
            <a:pPr marL="342900" lvl="0" indent="-342900" algn="just">
              <a:spcAft>
                <a:spcPts val="0"/>
              </a:spcAft>
              <a:buFont typeface="Symbol"/>
              <a:buChar char=""/>
            </a:pPr>
            <a:r>
              <a:rPr lang="es-MX" sz="2400" dirty="0">
                <a:latin typeface="Calibri"/>
                <a:ea typeface="Times New Roman"/>
                <a:cs typeface="Times New Roman"/>
              </a:rPr>
              <a:t>Incluir la información completa de cada inciso, cuando así corresponda, ya que solicita otros rubros de la información además de la solicitada en un primer lugar. Además de incluir en cada inciso la fecha de actualización.</a:t>
            </a:r>
            <a:endParaRPr lang="es-MX" sz="2400" dirty="0">
              <a:effectLst/>
              <a:latin typeface="Calibri"/>
              <a:ea typeface="Times New Roman"/>
              <a:cs typeface="Times New Roman"/>
            </a:endParaRPr>
          </a:p>
        </p:txBody>
      </p:sp>
    </p:spTree>
    <p:extLst>
      <p:ext uri="{BB962C8B-B14F-4D97-AF65-F5344CB8AC3E}">
        <p14:creationId xmlns:p14="http://schemas.microsoft.com/office/powerpoint/2010/main" val="387913134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763688" y="395953"/>
            <a:ext cx="5976664" cy="553998"/>
          </a:xfrm>
          <a:prstGeom prst="rect">
            <a:avLst/>
          </a:prstGeom>
          <a:noFill/>
        </p:spPr>
        <p:txBody>
          <a:bodyPr wrap="square">
            <a:spAutoFit/>
          </a:bodyPr>
          <a:lstStyle/>
          <a:p>
            <a:pPr fontAlgn="auto">
              <a:spcBef>
                <a:spcPts val="0"/>
              </a:spcBef>
              <a:spcAft>
                <a:spcPts val="0"/>
              </a:spcAft>
              <a:defRPr/>
            </a:pPr>
            <a:r>
              <a:rPr lang="es-MX" sz="29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Resultados del diagnóstico (ejemplo)</a:t>
            </a:r>
            <a:endParaRPr lang="es-MX" sz="29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5" name="4 Imagen" descr="LOGOTIPO_InfoDF_new.png"/>
          <p:cNvPicPr>
            <a:picLocks noChangeAspect="1"/>
          </p:cNvPicPr>
          <p:nvPr/>
        </p:nvPicPr>
        <p:blipFill>
          <a:blip r:embed="rId3" cstate="print"/>
          <a:stretch>
            <a:fillRect/>
          </a:stretch>
        </p:blipFill>
        <p:spPr>
          <a:xfrm>
            <a:off x="10351" y="5548054"/>
            <a:ext cx="961249" cy="1135054"/>
          </a:xfrm>
          <a:prstGeom prst="rect">
            <a:avLst/>
          </a:prstGeom>
        </p:spPr>
      </p:pic>
      <p:pic>
        <p:nvPicPr>
          <p:cNvPr id="7" name="6 Imagen"/>
          <p:cNvPicPr/>
          <p:nvPr/>
        </p:nvPicPr>
        <p:blipFill>
          <a:blip r:embed="rId4" cstate="print"/>
          <a:stretch>
            <a:fillRect/>
          </a:stretch>
        </p:blipFill>
        <p:spPr>
          <a:xfrm>
            <a:off x="1275268" y="1114470"/>
            <a:ext cx="7868731" cy="4433584"/>
          </a:xfrm>
          <a:prstGeom prst="rect">
            <a:avLst/>
          </a:prstGeom>
        </p:spPr>
      </p:pic>
      <p:pic>
        <p:nvPicPr>
          <p:cNvPr id="8" name="7 Imagen"/>
          <p:cNvPicPr/>
          <p:nvPr/>
        </p:nvPicPr>
        <p:blipFill>
          <a:blip r:embed="rId5" cstate="print"/>
          <a:stretch>
            <a:fillRect/>
          </a:stretch>
        </p:blipFill>
        <p:spPr>
          <a:xfrm>
            <a:off x="3491880" y="3091859"/>
            <a:ext cx="5652120" cy="3709522"/>
          </a:xfrm>
          <a:prstGeom prst="rect">
            <a:avLst/>
          </a:prstGeom>
        </p:spPr>
      </p:pic>
    </p:spTree>
    <p:extLst>
      <p:ext uri="{BB962C8B-B14F-4D97-AF65-F5344CB8AC3E}">
        <p14:creationId xmlns:p14="http://schemas.microsoft.com/office/powerpoint/2010/main" val="309634436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763688" y="395953"/>
            <a:ext cx="5976664" cy="553998"/>
          </a:xfrm>
          <a:prstGeom prst="rect">
            <a:avLst/>
          </a:prstGeom>
          <a:noFill/>
        </p:spPr>
        <p:txBody>
          <a:bodyPr wrap="square">
            <a:spAutoFit/>
          </a:bodyPr>
          <a:lstStyle/>
          <a:p>
            <a:pPr fontAlgn="auto">
              <a:spcBef>
                <a:spcPts val="0"/>
              </a:spcBef>
              <a:spcAft>
                <a:spcPts val="0"/>
              </a:spcAft>
              <a:defRPr/>
            </a:pPr>
            <a:r>
              <a:rPr lang="es-MX" sz="29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Resultados del diagnóstico (ejemplo)</a:t>
            </a:r>
            <a:endParaRPr lang="es-MX" sz="29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5" name="4 Imagen" descr="LOGOTIPO_InfoDF_new.png"/>
          <p:cNvPicPr>
            <a:picLocks noChangeAspect="1"/>
          </p:cNvPicPr>
          <p:nvPr/>
        </p:nvPicPr>
        <p:blipFill>
          <a:blip r:embed="rId3" cstate="print"/>
          <a:stretch>
            <a:fillRect/>
          </a:stretch>
        </p:blipFill>
        <p:spPr>
          <a:xfrm>
            <a:off x="10351" y="5548054"/>
            <a:ext cx="961249" cy="1135054"/>
          </a:xfrm>
          <a:prstGeom prst="rect">
            <a:avLst/>
          </a:prstGeom>
        </p:spPr>
      </p:pic>
      <p:sp>
        <p:nvSpPr>
          <p:cNvPr id="2" name="1 Rectángulo"/>
          <p:cNvSpPr/>
          <p:nvPr/>
        </p:nvSpPr>
        <p:spPr>
          <a:xfrm>
            <a:off x="1154881" y="1504896"/>
            <a:ext cx="7765861" cy="4892621"/>
          </a:xfrm>
          <a:prstGeom prst="rect">
            <a:avLst/>
          </a:prstGeom>
        </p:spPr>
        <p:txBody>
          <a:bodyPr wrap="square">
            <a:spAutoFit/>
          </a:bodyPr>
          <a:lstStyle/>
          <a:p>
            <a:pPr marL="228600">
              <a:lnSpc>
                <a:spcPct val="115000"/>
              </a:lnSpc>
              <a:spcAft>
                <a:spcPts val="1000"/>
              </a:spcAft>
            </a:pPr>
            <a:r>
              <a:rPr lang="es-MX" sz="2400" b="1" dirty="0">
                <a:latin typeface="+mn-lt"/>
              </a:rPr>
              <a:t>Comisión Estatal de Derechos Humanos</a:t>
            </a:r>
          </a:p>
          <a:p>
            <a:pPr marL="342900" lvl="0" indent="-342900">
              <a:lnSpc>
                <a:spcPct val="115000"/>
              </a:lnSpc>
              <a:spcAft>
                <a:spcPts val="0"/>
              </a:spcAft>
              <a:buFont typeface="Symbol"/>
              <a:buChar char=""/>
            </a:pPr>
            <a:r>
              <a:rPr lang="es-MX" sz="2000" dirty="0" smtClean="0">
                <a:latin typeface="+mn-lt"/>
                <a:ea typeface="Times New Roman"/>
                <a:cs typeface="Arial"/>
              </a:rPr>
              <a:t>Mantener </a:t>
            </a:r>
            <a:r>
              <a:rPr lang="es-MX" sz="2000" dirty="0">
                <a:latin typeface="+mn-lt"/>
                <a:ea typeface="Times New Roman"/>
                <a:cs typeface="Arial"/>
              </a:rPr>
              <a:t>actualizada la información al periodo correspondiente o bien señalar que la información que están publicando continúa siendo vigente.</a:t>
            </a:r>
            <a:br>
              <a:rPr lang="es-MX" sz="2000" dirty="0">
                <a:latin typeface="+mn-lt"/>
                <a:ea typeface="Times New Roman"/>
                <a:cs typeface="Arial"/>
              </a:rPr>
            </a:br>
            <a:endParaRPr lang="es-MX" sz="2000" dirty="0">
              <a:latin typeface="+mn-lt"/>
              <a:ea typeface="Times New Roman"/>
              <a:cs typeface="Times New Roman"/>
            </a:endParaRPr>
          </a:p>
          <a:p>
            <a:pPr marL="342900" lvl="0" indent="-342900">
              <a:lnSpc>
                <a:spcPct val="115000"/>
              </a:lnSpc>
              <a:spcAft>
                <a:spcPts val="0"/>
              </a:spcAft>
              <a:buFont typeface="Symbol"/>
              <a:buChar char=""/>
            </a:pPr>
            <a:r>
              <a:rPr lang="es-MX" sz="2000" dirty="0" smtClean="0">
                <a:latin typeface="+mn-lt"/>
                <a:ea typeface="Times New Roman"/>
                <a:cs typeface="Arial"/>
              </a:rPr>
              <a:t>La </a:t>
            </a:r>
            <a:r>
              <a:rPr lang="es-MX" sz="2000" dirty="0">
                <a:latin typeface="+mn-lt"/>
                <a:ea typeface="Times New Roman"/>
                <a:cs typeface="Arial"/>
              </a:rPr>
              <a:t>información se debe publicar abarcando los tres meses completos y correspondientes a cada periodo trimestral, toda vez que por ejemplo en algunos casos sólo indican lo de un mes</a:t>
            </a:r>
            <a:r>
              <a:rPr lang="es-MX" sz="2000" dirty="0" smtClean="0">
                <a:latin typeface="+mn-lt"/>
                <a:ea typeface="Times New Roman"/>
                <a:cs typeface="Arial"/>
              </a:rPr>
              <a:t>.  </a:t>
            </a:r>
            <a:r>
              <a:rPr lang="es-MX" sz="2000" dirty="0">
                <a:latin typeface="+mn-lt"/>
                <a:ea typeface="Times New Roman"/>
                <a:cs typeface="Arial"/>
              </a:rPr>
              <a:t/>
            </a:r>
            <a:br>
              <a:rPr lang="es-MX" sz="2000" dirty="0">
                <a:latin typeface="+mn-lt"/>
                <a:ea typeface="Times New Roman"/>
                <a:cs typeface="Arial"/>
              </a:rPr>
            </a:br>
            <a:endParaRPr lang="es-MX" sz="2000" dirty="0">
              <a:latin typeface="+mn-lt"/>
              <a:ea typeface="Times New Roman"/>
              <a:cs typeface="Times New Roman"/>
            </a:endParaRPr>
          </a:p>
          <a:p>
            <a:pPr marL="342900" lvl="0" indent="-342900">
              <a:lnSpc>
                <a:spcPct val="115000"/>
              </a:lnSpc>
              <a:spcAft>
                <a:spcPts val="0"/>
              </a:spcAft>
              <a:buFont typeface="Symbol"/>
              <a:buChar char=""/>
            </a:pPr>
            <a:r>
              <a:rPr lang="es-MX" sz="2000" dirty="0">
                <a:latin typeface="+mn-lt"/>
                <a:ea typeface="Times New Roman"/>
                <a:cs typeface="Arial"/>
              </a:rPr>
              <a:t>Mantener actualizado y vigente su marco normativo, toda vez que no es posible saber, por ejemplo, si el Manual de procedimientos que publican, es el vigente.</a:t>
            </a:r>
            <a:br>
              <a:rPr lang="es-MX" sz="2000" dirty="0">
                <a:latin typeface="+mn-lt"/>
                <a:ea typeface="Times New Roman"/>
                <a:cs typeface="Arial"/>
              </a:rPr>
            </a:br>
            <a:endParaRPr lang="es-MX" sz="2000" dirty="0">
              <a:latin typeface="+mn-lt"/>
              <a:ea typeface="Times New Roman"/>
              <a:cs typeface="Times New Roman"/>
            </a:endParaRPr>
          </a:p>
        </p:txBody>
      </p:sp>
    </p:spTree>
    <p:extLst>
      <p:ext uri="{BB962C8B-B14F-4D97-AF65-F5344CB8AC3E}">
        <p14:creationId xmlns:p14="http://schemas.microsoft.com/office/powerpoint/2010/main" val="219074258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763688" y="395953"/>
            <a:ext cx="5976664" cy="553998"/>
          </a:xfrm>
          <a:prstGeom prst="rect">
            <a:avLst/>
          </a:prstGeom>
          <a:noFill/>
        </p:spPr>
        <p:txBody>
          <a:bodyPr wrap="square">
            <a:spAutoFit/>
          </a:bodyPr>
          <a:lstStyle/>
          <a:p>
            <a:pPr fontAlgn="auto">
              <a:spcBef>
                <a:spcPts val="0"/>
              </a:spcBef>
              <a:spcAft>
                <a:spcPts val="0"/>
              </a:spcAft>
              <a:defRPr/>
            </a:pPr>
            <a:r>
              <a:rPr lang="es-MX" sz="29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Resultados del diagnóstico (ejemplo)</a:t>
            </a:r>
            <a:endParaRPr lang="es-MX" sz="29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5" name="4 Imagen" descr="LOGOTIPO_InfoDF_new.png"/>
          <p:cNvPicPr>
            <a:picLocks noChangeAspect="1"/>
          </p:cNvPicPr>
          <p:nvPr/>
        </p:nvPicPr>
        <p:blipFill>
          <a:blip r:embed="rId3" cstate="print"/>
          <a:stretch>
            <a:fillRect/>
          </a:stretch>
        </p:blipFill>
        <p:spPr>
          <a:xfrm>
            <a:off x="10351" y="5548054"/>
            <a:ext cx="961249" cy="1135054"/>
          </a:xfrm>
          <a:prstGeom prst="rect">
            <a:avLst/>
          </a:prstGeom>
        </p:spPr>
      </p:pic>
      <p:sp>
        <p:nvSpPr>
          <p:cNvPr id="2" name="1 Rectángulo"/>
          <p:cNvSpPr/>
          <p:nvPr/>
        </p:nvSpPr>
        <p:spPr>
          <a:xfrm>
            <a:off x="1331640" y="1340768"/>
            <a:ext cx="7488832" cy="5293757"/>
          </a:xfrm>
          <a:prstGeom prst="rect">
            <a:avLst/>
          </a:prstGeom>
        </p:spPr>
        <p:txBody>
          <a:bodyPr wrap="square">
            <a:spAutoFit/>
          </a:bodyPr>
          <a:lstStyle/>
          <a:p>
            <a:pPr lvl="0" algn="just">
              <a:buFont typeface="Arial" pitchFamily="34" charset="0"/>
              <a:buChar char="•"/>
            </a:pPr>
            <a:r>
              <a:rPr lang="es-MX" sz="2000" dirty="0" smtClean="0">
                <a:latin typeface="Calibri" pitchFamily="34" charset="0"/>
                <a:cs typeface="Calibri" pitchFamily="34" charset="0"/>
              </a:rPr>
              <a:t>Se </a:t>
            </a:r>
            <a:r>
              <a:rPr lang="es-MX" sz="2000" dirty="0">
                <a:latin typeface="Calibri" pitchFamily="34" charset="0"/>
                <a:cs typeface="Calibri" pitchFamily="34" charset="0"/>
              </a:rPr>
              <a:t>deberán publicar los documentos oficiales expedidos por la Legislatura o Sujeto Obligado correspondiente que contenga la información pública de oficio que indican los lineamientos. Ejemplo</a:t>
            </a:r>
            <a:r>
              <a:rPr lang="es-MX" sz="2000" dirty="0" smtClean="0">
                <a:latin typeface="Calibri" pitchFamily="34" charset="0"/>
                <a:cs typeface="Calibri" pitchFamily="34" charset="0"/>
              </a:rPr>
              <a:t>:</a:t>
            </a:r>
          </a:p>
          <a:p>
            <a:pPr lvl="0" algn="just">
              <a:buFont typeface="Arial" pitchFamily="34" charset="0"/>
              <a:buChar char="•"/>
            </a:pPr>
            <a:endParaRPr lang="es-MX" dirty="0">
              <a:latin typeface="Calibri" pitchFamily="34" charset="0"/>
              <a:cs typeface="Calibri" pitchFamily="34" charset="0"/>
            </a:endParaRPr>
          </a:p>
          <a:p>
            <a:pPr marL="0" lvl="1" algn="just">
              <a:buFont typeface="Arial" pitchFamily="34" charset="0"/>
              <a:buChar char="•"/>
            </a:pPr>
            <a:r>
              <a:rPr lang="es-MX" sz="2000" dirty="0">
                <a:latin typeface="Calibri" pitchFamily="34" charset="0"/>
                <a:cs typeface="Calibri" pitchFamily="34" charset="0"/>
              </a:rPr>
              <a:t>Respecto al lineamiento 25 deberá publicar el Decreto expedido por la Legislatura del Estado al calificar su cuenta pública así como las minutas de las reuniones en las que aprueben o modifiquen su Plan de Desarrollo, Programa Operativo Anual y/o acciones que en su cumplimiento ejecuten y</a:t>
            </a:r>
            <a:r>
              <a:rPr lang="es-MX" sz="2000" dirty="0" smtClean="0">
                <a:latin typeface="Calibri" pitchFamily="34" charset="0"/>
                <a:cs typeface="Calibri" pitchFamily="34" charset="0"/>
              </a:rPr>
              <a:t>;</a:t>
            </a:r>
          </a:p>
          <a:p>
            <a:pPr marL="0" lvl="1" algn="just">
              <a:buFont typeface="Arial" pitchFamily="34" charset="0"/>
              <a:buChar char="•"/>
            </a:pPr>
            <a:endParaRPr lang="es-MX" dirty="0" smtClean="0">
              <a:latin typeface="Calibri" pitchFamily="34" charset="0"/>
              <a:cs typeface="Calibri" pitchFamily="34" charset="0"/>
            </a:endParaRPr>
          </a:p>
          <a:p>
            <a:pPr marL="0" lvl="1" algn="just">
              <a:buFont typeface="Arial" pitchFamily="34" charset="0"/>
              <a:buChar char="•"/>
            </a:pPr>
            <a:r>
              <a:rPr lang="es-MX" sz="2000" dirty="0" smtClean="0">
                <a:latin typeface="Calibri" pitchFamily="34" charset="0"/>
                <a:cs typeface="Calibri" pitchFamily="34" charset="0"/>
              </a:rPr>
              <a:t>Respecto </a:t>
            </a:r>
            <a:r>
              <a:rPr lang="es-MX" sz="2000" dirty="0">
                <a:latin typeface="Calibri" pitchFamily="34" charset="0"/>
                <a:cs typeface="Calibri" pitchFamily="34" charset="0"/>
              </a:rPr>
              <a:t>al lineamiento 24 los Sujetos Obligados deberán publicar la fecha en que deban reunirse los diversos consejos, gabinetes o cabildos antes de que esas reuniones tengan verificativo.</a:t>
            </a:r>
            <a:br>
              <a:rPr lang="es-MX" sz="2000" dirty="0">
                <a:latin typeface="Calibri" pitchFamily="34" charset="0"/>
                <a:cs typeface="Calibri" pitchFamily="34" charset="0"/>
              </a:rPr>
            </a:br>
            <a:endParaRPr lang="es-MX" sz="2000" dirty="0">
              <a:latin typeface="Calibri" pitchFamily="34" charset="0"/>
              <a:cs typeface="Calibri" pitchFamily="34" charset="0"/>
            </a:endParaRPr>
          </a:p>
          <a:p>
            <a:pPr lvl="0" algn="just">
              <a:buFont typeface="Arial" pitchFamily="34" charset="0"/>
              <a:buChar char="•"/>
            </a:pPr>
            <a:r>
              <a:rPr lang="es-MX" sz="2000" dirty="0">
                <a:latin typeface="Calibri" pitchFamily="34" charset="0"/>
                <a:cs typeface="Calibri" pitchFamily="34" charset="0"/>
              </a:rPr>
              <a:t>Se deberán verificar y en su caso corregir los hipervínculos correspondientes a los documentos publicados a fin de atender los principios de máxima publicidad y transparencia.</a:t>
            </a:r>
          </a:p>
        </p:txBody>
      </p:sp>
    </p:spTree>
    <p:extLst>
      <p:ext uri="{BB962C8B-B14F-4D97-AF65-F5344CB8AC3E}">
        <p14:creationId xmlns:p14="http://schemas.microsoft.com/office/powerpoint/2010/main" val="15234407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763688" y="395953"/>
            <a:ext cx="5976664" cy="553998"/>
          </a:xfrm>
          <a:prstGeom prst="rect">
            <a:avLst/>
          </a:prstGeom>
          <a:noFill/>
        </p:spPr>
        <p:txBody>
          <a:bodyPr wrap="square">
            <a:spAutoFit/>
          </a:bodyPr>
          <a:lstStyle/>
          <a:p>
            <a:pPr fontAlgn="auto">
              <a:spcBef>
                <a:spcPts val="0"/>
              </a:spcBef>
              <a:spcAft>
                <a:spcPts val="0"/>
              </a:spcAft>
              <a:defRPr/>
            </a:pPr>
            <a:r>
              <a:rPr lang="es-MX" sz="29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Resultados del diagnóstico (ejemplo)</a:t>
            </a:r>
            <a:endParaRPr lang="es-MX" sz="29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5" name="4 Imagen" descr="LOGOTIPO_InfoDF_new.png"/>
          <p:cNvPicPr>
            <a:picLocks noChangeAspect="1"/>
          </p:cNvPicPr>
          <p:nvPr/>
        </p:nvPicPr>
        <p:blipFill>
          <a:blip r:embed="rId3" cstate="print"/>
          <a:stretch>
            <a:fillRect/>
          </a:stretch>
        </p:blipFill>
        <p:spPr>
          <a:xfrm>
            <a:off x="10351" y="5548054"/>
            <a:ext cx="961249" cy="1135054"/>
          </a:xfrm>
          <a:prstGeom prst="rect">
            <a:avLst/>
          </a:prstGeom>
        </p:spPr>
      </p:pic>
      <p:sp>
        <p:nvSpPr>
          <p:cNvPr id="3" name="2 Rectángulo"/>
          <p:cNvSpPr/>
          <p:nvPr/>
        </p:nvSpPr>
        <p:spPr>
          <a:xfrm>
            <a:off x="1298948" y="1268760"/>
            <a:ext cx="7621845" cy="4431983"/>
          </a:xfrm>
          <a:prstGeom prst="rect">
            <a:avLst/>
          </a:prstGeom>
        </p:spPr>
        <p:txBody>
          <a:bodyPr wrap="square">
            <a:spAutoFit/>
          </a:bodyPr>
          <a:lstStyle/>
          <a:p>
            <a:r>
              <a:rPr lang="es-MX" sz="2400" b="1" dirty="0" smtClean="0">
                <a:latin typeface="Calibri" pitchFamily="34" charset="0"/>
                <a:cs typeface="Calibri" pitchFamily="34" charset="0"/>
              </a:rPr>
              <a:t>Ayuntamientos</a:t>
            </a:r>
            <a:r>
              <a:rPr lang="es-MX" sz="2400" b="1" dirty="0">
                <a:latin typeface="Calibri" pitchFamily="34" charset="0"/>
                <a:cs typeface="Calibri" pitchFamily="34" charset="0"/>
              </a:rPr>
              <a:t> </a:t>
            </a:r>
            <a:r>
              <a:rPr lang="es-MX" sz="2400" b="1" dirty="0" smtClean="0">
                <a:latin typeface="Calibri" pitchFamily="34" charset="0"/>
                <a:cs typeface="Calibri" pitchFamily="34" charset="0"/>
              </a:rPr>
              <a:t>(Cárdena, Comalcalco y de Centro)</a:t>
            </a:r>
          </a:p>
          <a:p>
            <a:endParaRPr lang="es-MX" sz="2000" dirty="0">
              <a:latin typeface="Calibri" pitchFamily="34" charset="0"/>
              <a:cs typeface="Calibri" pitchFamily="34" charset="0"/>
            </a:endParaRPr>
          </a:p>
          <a:p>
            <a:pPr marL="342900" lvl="0" indent="-342900">
              <a:buFont typeface="Arial" pitchFamily="34" charset="0"/>
              <a:buChar char="•"/>
            </a:pPr>
            <a:r>
              <a:rPr lang="es-MX" sz="2000" dirty="0">
                <a:latin typeface="Calibri" pitchFamily="34" charset="0"/>
                <a:cs typeface="Calibri" pitchFamily="34" charset="0"/>
              </a:rPr>
              <a:t>Deberán mantener actualizada la información al periodo correspondiente o bien señalar que la información que están publicando continúa siendo vigente.</a:t>
            </a:r>
            <a:br>
              <a:rPr lang="es-MX" sz="2000" dirty="0">
                <a:latin typeface="Calibri" pitchFamily="34" charset="0"/>
                <a:cs typeface="Calibri" pitchFamily="34" charset="0"/>
              </a:rPr>
            </a:br>
            <a:endParaRPr lang="es-MX" sz="2000" dirty="0">
              <a:latin typeface="Calibri" pitchFamily="34" charset="0"/>
              <a:cs typeface="Calibri" pitchFamily="34" charset="0"/>
            </a:endParaRPr>
          </a:p>
          <a:p>
            <a:pPr marL="342900" lvl="0" indent="-342900">
              <a:buFont typeface="Arial" pitchFamily="34" charset="0"/>
              <a:buChar char="•"/>
            </a:pPr>
            <a:r>
              <a:rPr lang="es-MX" sz="2000" dirty="0" smtClean="0">
                <a:latin typeface="Calibri" pitchFamily="34" charset="0"/>
                <a:cs typeface="Calibri" pitchFamily="34" charset="0"/>
              </a:rPr>
              <a:t>Especificar invariablemente las </a:t>
            </a:r>
            <a:r>
              <a:rPr lang="es-MX" sz="2000" dirty="0">
                <a:latin typeface="Calibri" pitchFamily="34" charset="0"/>
                <a:cs typeface="Calibri" pitchFamily="34" charset="0"/>
              </a:rPr>
              <a:t>razones y fundamentos por las cuales no detenta o genera algún documento, incluyendo todos los datos que el lineamiento correspondiente indique.</a:t>
            </a:r>
            <a:br>
              <a:rPr lang="es-MX" sz="2000" dirty="0">
                <a:latin typeface="Calibri" pitchFamily="34" charset="0"/>
                <a:cs typeface="Calibri" pitchFamily="34" charset="0"/>
              </a:rPr>
            </a:br>
            <a:endParaRPr lang="es-MX" sz="2000" dirty="0">
              <a:latin typeface="Calibri" pitchFamily="34" charset="0"/>
              <a:cs typeface="Calibri" pitchFamily="34" charset="0"/>
            </a:endParaRPr>
          </a:p>
          <a:p>
            <a:pPr marL="342900" lvl="0" indent="-342900">
              <a:buFont typeface="Arial" pitchFamily="34" charset="0"/>
              <a:buChar char="•"/>
            </a:pPr>
            <a:r>
              <a:rPr lang="es-MX" sz="2000" dirty="0">
                <a:latin typeface="Calibri" pitchFamily="34" charset="0"/>
                <a:cs typeface="Calibri" pitchFamily="34" charset="0"/>
              </a:rPr>
              <a:t>Se deberán verificar y en su caso corregir los hipervínculos correspondientes a los documentos publicados a fin de atender los principios de máxima publicidad y transparencia.</a:t>
            </a:r>
          </a:p>
          <a:p>
            <a:r>
              <a:rPr lang="es-MX" dirty="0"/>
              <a:t> </a:t>
            </a:r>
          </a:p>
        </p:txBody>
      </p:sp>
    </p:spTree>
    <p:extLst>
      <p:ext uri="{BB962C8B-B14F-4D97-AF65-F5344CB8AC3E}">
        <p14:creationId xmlns:p14="http://schemas.microsoft.com/office/powerpoint/2010/main" val="323414372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763688" y="395953"/>
            <a:ext cx="5976664" cy="553998"/>
          </a:xfrm>
          <a:prstGeom prst="rect">
            <a:avLst/>
          </a:prstGeom>
          <a:noFill/>
        </p:spPr>
        <p:txBody>
          <a:bodyPr wrap="square">
            <a:spAutoFit/>
          </a:bodyPr>
          <a:lstStyle/>
          <a:p>
            <a:pPr fontAlgn="auto">
              <a:spcBef>
                <a:spcPts val="0"/>
              </a:spcBef>
              <a:spcAft>
                <a:spcPts val="0"/>
              </a:spcAft>
              <a:defRPr/>
            </a:pPr>
            <a:r>
              <a:rPr lang="es-MX" sz="29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Resultados del diagnóstico (ejemplo)</a:t>
            </a:r>
            <a:endParaRPr lang="es-MX" sz="29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5" name="4 Imagen" descr="LOGOTIPO_InfoDF_new.png"/>
          <p:cNvPicPr>
            <a:picLocks noChangeAspect="1"/>
          </p:cNvPicPr>
          <p:nvPr/>
        </p:nvPicPr>
        <p:blipFill>
          <a:blip r:embed="rId3" cstate="print"/>
          <a:stretch>
            <a:fillRect/>
          </a:stretch>
        </p:blipFill>
        <p:spPr>
          <a:xfrm>
            <a:off x="10351" y="5548054"/>
            <a:ext cx="961249" cy="1135054"/>
          </a:xfrm>
          <a:prstGeom prst="rect">
            <a:avLst/>
          </a:prstGeom>
        </p:spPr>
      </p:pic>
      <p:sp>
        <p:nvSpPr>
          <p:cNvPr id="3" name="2 Rectángulo"/>
          <p:cNvSpPr/>
          <p:nvPr/>
        </p:nvSpPr>
        <p:spPr>
          <a:xfrm>
            <a:off x="1298948" y="1268760"/>
            <a:ext cx="7621845" cy="5016758"/>
          </a:xfrm>
          <a:prstGeom prst="rect">
            <a:avLst/>
          </a:prstGeom>
        </p:spPr>
        <p:txBody>
          <a:bodyPr wrap="square">
            <a:spAutoFit/>
          </a:bodyPr>
          <a:lstStyle/>
          <a:p>
            <a:pPr marL="285750" lvl="0" indent="-285750">
              <a:buFont typeface="Arial" pitchFamily="34" charset="0"/>
              <a:buChar char="•"/>
            </a:pPr>
            <a:r>
              <a:rPr lang="es-MX" sz="2000" dirty="0" smtClean="0">
                <a:latin typeface="+mn-lt"/>
              </a:rPr>
              <a:t>Se </a:t>
            </a:r>
            <a:r>
              <a:rPr lang="es-MX" sz="2000" dirty="0">
                <a:latin typeface="+mn-lt"/>
              </a:rPr>
              <a:t>debe tener actualizada aquella información que es de utilidad para las personas con el fin de obtener beneficios por ejemplo en los programas </a:t>
            </a:r>
            <a:r>
              <a:rPr lang="es-MX" sz="2000" dirty="0" smtClean="0">
                <a:latin typeface="+mn-lt"/>
              </a:rPr>
              <a:t>sociales. </a:t>
            </a:r>
          </a:p>
          <a:p>
            <a:pPr marL="285750" lvl="0" indent="-285750">
              <a:buFont typeface="Arial" pitchFamily="34" charset="0"/>
              <a:buChar char="•"/>
            </a:pPr>
            <a:endParaRPr lang="es-MX" sz="2000" dirty="0">
              <a:latin typeface="+mn-lt"/>
            </a:endParaRPr>
          </a:p>
          <a:p>
            <a:pPr marL="285750" lvl="0" indent="-285750">
              <a:buFont typeface="Arial" pitchFamily="34" charset="0"/>
              <a:buChar char="•"/>
            </a:pPr>
            <a:r>
              <a:rPr lang="es-MX" sz="2000" dirty="0" smtClean="0">
                <a:latin typeface="+mn-lt"/>
              </a:rPr>
              <a:t>Publicar </a:t>
            </a:r>
            <a:r>
              <a:rPr lang="es-MX" sz="2000" dirty="0">
                <a:latin typeface="+mn-lt"/>
              </a:rPr>
              <a:t>claramente los medios que utilizan para conocer la opinión pública de la ciudadanía.</a:t>
            </a:r>
            <a:br>
              <a:rPr lang="es-MX" sz="2000" dirty="0">
                <a:latin typeface="+mn-lt"/>
              </a:rPr>
            </a:br>
            <a:endParaRPr lang="es-MX" sz="2000" dirty="0">
              <a:latin typeface="+mn-lt"/>
            </a:endParaRPr>
          </a:p>
          <a:p>
            <a:pPr marL="285750" lvl="0" indent="-285750">
              <a:buFont typeface="Arial" pitchFamily="34" charset="0"/>
              <a:buChar char="•"/>
            </a:pPr>
            <a:r>
              <a:rPr lang="es-MX" sz="2000" dirty="0">
                <a:latin typeface="+mn-lt"/>
              </a:rPr>
              <a:t>Mantener actualizados y vigentes los documentos en los cuales hacen pública la información de sus actividades tratados en el ejercicio de su encargo, así como las convocatorias para el otorgamiento de concesiones, permisos y autorizaciones que el sujeto obligado otorgue a particulares.</a:t>
            </a:r>
            <a:br>
              <a:rPr lang="es-MX" sz="2000" dirty="0">
                <a:latin typeface="+mn-lt"/>
              </a:rPr>
            </a:br>
            <a:endParaRPr lang="es-MX" sz="2000" dirty="0">
              <a:latin typeface="+mn-lt"/>
            </a:endParaRPr>
          </a:p>
          <a:p>
            <a:pPr marL="285750" lvl="0" indent="-285750">
              <a:buFont typeface="Arial" pitchFamily="34" charset="0"/>
              <a:buChar char="•"/>
            </a:pPr>
            <a:r>
              <a:rPr lang="es-MX" sz="2000" dirty="0" smtClean="0">
                <a:latin typeface="+mn-lt"/>
              </a:rPr>
              <a:t>Especificar </a:t>
            </a:r>
            <a:r>
              <a:rPr lang="es-MX" sz="2000" dirty="0">
                <a:latin typeface="+mn-lt"/>
              </a:rPr>
              <a:t>la cantidad de endeudamiento por ayuntamiento.</a:t>
            </a:r>
            <a:br>
              <a:rPr lang="es-MX" sz="2000" dirty="0">
                <a:latin typeface="+mn-lt"/>
              </a:rPr>
            </a:br>
            <a:endParaRPr lang="es-MX" sz="2000" dirty="0">
              <a:latin typeface="+mn-lt"/>
            </a:endParaRPr>
          </a:p>
          <a:p>
            <a:r>
              <a:rPr lang="es-MX" sz="2000" dirty="0">
                <a:latin typeface="+mn-lt"/>
              </a:rPr>
              <a:t> </a:t>
            </a:r>
          </a:p>
        </p:txBody>
      </p:sp>
    </p:spTree>
    <p:extLst>
      <p:ext uri="{BB962C8B-B14F-4D97-AF65-F5344CB8AC3E}">
        <p14:creationId xmlns:p14="http://schemas.microsoft.com/office/powerpoint/2010/main" val="212953774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763688" y="395953"/>
            <a:ext cx="5976664" cy="553998"/>
          </a:xfrm>
          <a:prstGeom prst="rect">
            <a:avLst/>
          </a:prstGeom>
          <a:noFill/>
        </p:spPr>
        <p:txBody>
          <a:bodyPr wrap="square">
            <a:spAutoFit/>
          </a:bodyPr>
          <a:lstStyle/>
          <a:p>
            <a:pPr fontAlgn="auto">
              <a:spcBef>
                <a:spcPts val="0"/>
              </a:spcBef>
              <a:spcAft>
                <a:spcPts val="0"/>
              </a:spcAft>
              <a:defRPr/>
            </a:pPr>
            <a:r>
              <a:rPr lang="es-MX" sz="29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Resultados del diagnóstico (ejemplo)</a:t>
            </a:r>
            <a:endParaRPr lang="es-MX" sz="29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5" name="4 Imagen" descr="LOGOTIPO_InfoDF_new.png"/>
          <p:cNvPicPr>
            <a:picLocks noChangeAspect="1"/>
          </p:cNvPicPr>
          <p:nvPr/>
        </p:nvPicPr>
        <p:blipFill>
          <a:blip r:embed="rId3" cstate="print"/>
          <a:stretch>
            <a:fillRect/>
          </a:stretch>
        </p:blipFill>
        <p:spPr>
          <a:xfrm>
            <a:off x="10351" y="5548054"/>
            <a:ext cx="961249" cy="1135054"/>
          </a:xfrm>
          <a:prstGeom prst="rect">
            <a:avLst/>
          </a:prstGeom>
        </p:spPr>
      </p:pic>
      <p:sp>
        <p:nvSpPr>
          <p:cNvPr id="2" name="1 Rectángulo"/>
          <p:cNvSpPr/>
          <p:nvPr/>
        </p:nvSpPr>
        <p:spPr>
          <a:xfrm>
            <a:off x="1182689" y="1484784"/>
            <a:ext cx="7765860" cy="4555093"/>
          </a:xfrm>
          <a:prstGeom prst="rect">
            <a:avLst/>
          </a:prstGeom>
        </p:spPr>
        <p:txBody>
          <a:bodyPr wrap="square">
            <a:spAutoFit/>
          </a:bodyPr>
          <a:lstStyle/>
          <a:p>
            <a:r>
              <a:rPr lang="es-MX" sz="2400" b="1" dirty="0" smtClean="0">
                <a:latin typeface="Calibri" pitchFamily="34" charset="0"/>
                <a:cs typeface="Calibri" pitchFamily="34" charset="0"/>
              </a:rPr>
              <a:t>Instituto </a:t>
            </a:r>
            <a:r>
              <a:rPr lang="es-MX" sz="2400" b="1" dirty="0">
                <a:latin typeface="Calibri" pitchFamily="34" charset="0"/>
                <a:cs typeface="Calibri" pitchFamily="34" charset="0"/>
              </a:rPr>
              <a:t>Tabasqueño de Transparencia y Acceso a la Información </a:t>
            </a:r>
            <a:r>
              <a:rPr lang="es-MX" sz="2400" b="1" dirty="0" smtClean="0">
                <a:latin typeface="Calibri" pitchFamily="34" charset="0"/>
                <a:cs typeface="Calibri" pitchFamily="34" charset="0"/>
              </a:rPr>
              <a:t>Pública</a:t>
            </a:r>
          </a:p>
          <a:p>
            <a:endParaRPr lang="es-MX" sz="2400" dirty="0">
              <a:latin typeface="Calibri" pitchFamily="34" charset="0"/>
              <a:cs typeface="Calibri" pitchFamily="34" charset="0"/>
            </a:endParaRPr>
          </a:p>
          <a:p>
            <a:pPr marL="342900" lvl="0" indent="-342900">
              <a:buFont typeface="Arial" pitchFamily="34" charset="0"/>
              <a:buChar char="•"/>
            </a:pPr>
            <a:r>
              <a:rPr lang="es-MX" sz="2000" dirty="0">
                <a:latin typeface="Calibri" pitchFamily="34" charset="0"/>
                <a:cs typeface="Calibri" pitchFamily="34" charset="0"/>
              </a:rPr>
              <a:t>Respecto al lineamiento 9, </a:t>
            </a:r>
            <a:r>
              <a:rPr lang="es-MX" sz="2000" dirty="0" smtClean="0">
                <a:latin typeface="Calibri" pitchFamily="34" charset="0"/>
                <a:cs typeface="Calibri" pitchFamily="34" charset="0"/>
              </a:rPr>
              <a:t>mantener </a:t>
            </a:r>
            <a:r>
              <a:rPr lang="es-MX" sz="2000" dirty="0">
                <a:latin typeface="Calibri" pitchFamily="34" charset="0"/>
                <a:cs typeface="Calibri" pitchFamily="34" charset="0"/>
              </a:rPr>
              <a:t>siempre actualizada la información correspondiente a todos los trámites de transparencia y acceso a la información </a:t>
            </a:r>
            <a:r>
              <a:rPr lang="es-MX" sz="2000" dirty="0" smtClean="0">
                <a:latin typeface="Calibri" pitchFamily="34" charset="0"/>
                <a:cs typeface="Calibri" pitchFamily="34" charset="0"/>
              </a:rPr>
              <a:t>y describir con </a:t>
            </a:r>
            <a:r>
              <a:rPr lang="es-MX" sz="2000" dirty="0">
                <a:latin typeface="Calibri" pitchFamily="34" charset="0"/>
                <a:cs typeface="Calibri" pitchFamily="34" charset="0"/>
              </a:rPr>
              <a:t>claridad en qué consisten, su procedimiento y finalidad; de la misma manera se deberán publicar los formatos que correspondan</a:t>
            </a:r>
            <a:r>
              <a:rPr lang="es-MX" sz="2000" dirty="0" smtClean="0">
                <a:latin typeface="Calibri" pitchFamily="34" charset="0"/>
                <a:cs typeface="Calibri" pitchFamily="34" charset="0"/>
              </a:rPr>
              <a:t>.</a:t>
            </a:r>
          </a:p>
          <a:p>
            <a:pPr marL="342900" lvl="0" indent="-342900">
              <a:buFont typeface="Arial" pitchFamily="34" charset="0"/>
              <a:buChar char="•"/>
            </a:pPr>
            <a:endParaRPr lang="es-MX" sz="2000" dirty="0">
              <a:latin typeface="Calibri" pitchFamily="34" charset="0"/>
              <a:cs typeface="Calibri" pitchFamily="34" charset="0"/>
            </a:endParaRPr>
          </a:p>
          <a:p>
            <a:pPr marL="342900" lvl="0" indent="-342900">
              <a:buFont typeface="Arial" pitchFamily="34" charset="0"/>
              <a:buChar char="•"/>
            </a:pPr>
            <a:r>
              <a:rPr lang="es-MX" sz="2000" dirty="0">
                <a:latin typeface="Calibri" pitchFamily="34" charset="0"/>
                <a:cs typeface="Calibri" pitchFamily="34" charset="0"/>
              </a:rPr>
              <a:t>El SO deberá especificar invariablemente las razones y fundamentos por las cuales no detenta o genera algún documento, incluyendo todos los datos que el lineamiento correspondiente indique.</a:t>
            </a:r>
            <a:br>
              <a:rPr lang="es-MX" sz="2000" dirty="0">
                <a:latin typeface="Calibri" pitchFamily="34" charset="0"/>
                <a:cs typeface="Calibri" pitchFamily="34" charset="0"/>
              </a:rPr>
            </a:br>
            <a:r>
              <a:rPr lang="es-MX" sz="2000" dirty="0" smtClean="0">
                <a:latin typeface="Calibri" pitchFamily="34" charset="0"/>
                <a:cs typeface="Calibri" pitchFamily="34" charset="0"/>
              </a:rPr>
              <a:t>Ejemplo:</a:t>
            </a:r>
            <a:endParaRPr lang="es-MX" sz="2000" dirty="0">
              <a:latin typeface="Calibri" pitchFamily="34" charset="0"/>
              <a:cs typeface="Calibri" pitchFamily="34" charset="0"/>
            </a:endParaRPr>
          </a:p>
          <a:p>
            <a:r>
              <a:rPr lang="es-MX" dirty="0">
                <a:latin typeface="Calibri" pitchFamily="34" charset="0"/>
                <a:cs typeface="Calibri" pitchFamily="34" charset="0"/>
              </a:rPr>
              <a:t> </a:t>
            </a:r>
          </a:p>
        </p:txBody>
      </p:sp>
    </p:spTree>
    <p:extLst>
      <p:ext uri="{BB962C8B-B14F-4D97-AF65-F5344CB8AC3E}">
        <p14:creationId xmlns:p14="http://schemas.microsoft.com/office/powerpoint/2010/main" val="133486642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763688" y="395953"/>
            <a:ext cx="5976664" cy="553998"/>
          </a:xfrm>
          <a:prstGeom prst="rect">
            <a:avLst/>
          </a:prstGeom>
          <a:noFill/>
        </p:spPr>
        <p:txBody>
          <a:bodyPr wrap="square">
            <a:spAutoFit/>
          </a:bodyPr>
          <a:lstStyle/>
          <a:p>
            <a:pPr fontAlgn="auto">
              <a:spcBef>
                <a:spcPts val="0"/>
              </a:spcBef>
              <a:spcAft>
                <a:spcPts val="0"/>
              </a:spcAft>
              <a:defRPr/>
            </a:pPr>
            <a:r>
              <a:rPr lang="es-MX" sz="29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Resultados del diagnóstico (ejemplo)</a:t>
            </a:r>
            <a:endParaRPr lang="es-MX" sz="29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5" name="4 Imagen" descr="LOGOTIPO_InfoDF_new.png"/>
          <p:cNvPicPr>
            <a:picLocks noChangeAspect="1"/>
          </p:cNvPicPr>
          <p:nvPr/>
        </p:nvPicPr>
        <p:blipFill>
          <a:blip r:embed="rId3" cstate="print"/>
          <a:stretch>
            <a:fillRect/>
          </a:stretch>
        </p:blipFill>
        <p:spPr>
          <a:xfrm>
            <a:off x="10351" y="5548054"/>
            <a:ext cx="961249" cy="1135054"/>
          </a:xfrm>
          <a:prstGeom prst="rect">
            <a:avLst/>
          </a:prstGeom>
        </p:spPr>
      </p:pic>
      <p:sp>
        <p:nvSpPr>
          <p:cNvPr id="2" name="1 Rectángulo"/>
          <p:cNvSpPr/>
          <p:nvPr/>
        </p:nvSpPr>
        <p:spPr>
          <a:xfrm>
            <a:off x="1153717" y="1279788"/>
            <a:ext cx="7765860" cy="4093428"/>
          </a:xfrm>
          <a:prstGeom prst="rect">
            <a:avLst/>
          </a:prstGeom>
        </p:spPr>
        <p:txBody>
          <a:bodyPr wrap="square">
            <a:spAutoFit/>
          </a:bodyPr>
          <a:lstStyle/>
          <a:p>
            <a:pPr algn="just">
              <a:buFont typeface="Arial" pitchFamily="34" charset="0"/>
              <a:buChar char="•"/>
            </a:pPr>
            <a:r>
              <a:rPr lang="es-MX" sz="2000" dirty="0" smtClean="0">
                <a:latin typeface="Calibri" pitchFamily="34" charset="0"/>
                <a:cs typeface="Calibri" pitchFamily="34" charset="0"/>
              </a:rPr>
              <a:t>Publicar </a:t>
            </a:r>
            <a:r>
              <a:rPr lang="es-MX" sz="2000" dirty="0">
                <a:latin typeface="Calibri" pitchFamily="34" charset="0"/>
                <a:cs typeface="Calibri" pitchFamily="34" charset="0"/>
              </a:rPr>
              <a:t>cuántos programas sociales tienen a su cargo </a:t>
            </a:r>
            <a:r>
              <a:rPr lang="es-MX" sz="2000" dirty="0" smtClean="0">
                <a:latin typeface="Calibri" pitchFamily="34" charset="0"/>
                <a:cs typeface="Calibri" pitchFamily="34" charset="0"/>
              </a:rPr>
              <a:t>(lineamiento 17) y señalar </a:t>
            </a:r>
            <a:r>
              <a:rPr lang="es-MX" sz="2000" dirty="0">
                <a:latin typeface="Calibri" pitchFamily="34" charset="0"/>
                <a:cs typeface="Calibri" pitchFamily="34" charset="0"/>
              </a:rPr>
              <a:t>la designación y el monto asignado a cada uno de ellos, las reglas de operación del programa que permitan conocer su finalidad, diseño, los requisitos para ser beneficiado y los plazos </a:t>
            </a:r>
            <a:r>
              <a:rPr lang="es-MX" sz="2000" dirty="0" smtClean="0">
                <a:latin typeface="Calibri" pitchFamily="34" charset="0"/>
                <a:cs typeface="Calibri" pitchFamily="34" charset="0"/>
              </a:rPr>
              <a:t>correspondientes. La </a:t>
            </a:r>
            <a:r>
              <a:rPr lang="es-MX" sz="2000" dirty="0">
                <a:latin typeface="Calibri" pitchFamily="34" charset="0"/>
                <a:cs typeface="Calibri" pitchFamily="34" charset="0"/>
              </a:rPr>
              <a:t>leyenda publicada, sólo hace referencia a que no ha tenido padrones de beneficiarios y no a los programas sociales que tiene a su cargo. El ente publica: "</a:t>
            </a:r>
            <a:r>
              <a:rPr lang="es-MX" sz="2000" i="1" dirty="0">
                <a:latin typeface="Calibri" pitchFamily="34" charset="0"/>
                <a:cs typeface="Calibri" pitchFamily="34" charset="0"/>
              </a:rPr>
              <a:t>Al segundo trimestre del año 2013, el ITAIP no ha tenido padrones de beneficiarios. Al primer trimestre del año 2013, el ITAIP no ha tenido padrones </a:t>
            </a:r>
            <a:r>
              <a:rPr lang="es-MX" sz="2000" i="1" dirty="0" smtClean="0">
                <a:latin typeface="Calibri" pitchFamily="34" charset="0"/>
                <a:cs typeface="Calibri" pitchFamily="34" charset="0"/>
              </a:rPr>
              <a:t>de beneficiarios</a:t>
            </a:r>
            <a:r>
              <a:rPr lang="es-MX" sz="2000" dirty="0" smtClean="0">
                <a:latin typeface="Calibri" pitchFamily="34" charset="0"/>
                <a:cs typeface="Calibri" pitchFamily="34" charset="0"/>
              </a:rPr>
              <a:t>".</a:t>
            </a:r>
          </a:p>
          <a:p>
            <a:pPr algn="just">
              <a:buFont typeface="Arial" pitchFamily="34" charset="0"/>
              <a:buChar char="•"/>
            </a:pPr>
            <a:endParaRPr lang="es-MX" sz="2000" dirty="0" smtClean="0">
              <a:latin typeface="Calibri" pitchFamily="34" charset="0"/>
              <a:cs typeface="Calibri" pitchFamily="34" charset="0"/>
            </a:endParaRPr>
          </a:p>
          <a:p>
            <a:pPr lvl="0" algn="just"/>
            <a:r>
              <a:rPr lang="es-MX" sz="2000" dirty="0" smtClean="0">
                <a:latin typeface="Calibri" pitchFamily="34" charset="0"/>
                <a:cs typeface="Calibri" pitchFamily="34" charset="0"/>
              </a:rPr>
              <a:t>En </a:t>
            </a:r>
            <a:r>
              <a:rPr lang="es-MX" sz="2000" dirty="0">
                <a:latin typeface="Calibri" pitchFamily="34" charset="0"/>
                <a:cs typeface="Calibri" pitchFamily="34" charset="0"/>
              </a:rPr>
              <a:t>cada rubro se deberá especificar la fecha de actualización de la información con el fin de que cualquier persona tenga la certeza de que dicha información es la vigente</a:t>
            </a:r>
            <a:r>
              <a:rPr lang="es-MX" sz="2000" dirty="0" smtClean="0">
                <a:latin typeface="Calibri" pitchFamily="34" charset="0"/>
                <a:cs typeface="Calibri" pitchFamily="34" charset="0"/>
              </a:rPr>
              <a:t>.</a:t>
            </a:r>
            <a:endParaRPr lang="es-MX" sz="2000" dirty="0">
              <a:latin typeface="Calibri" pitchFamily="34" charset="0"/>
              <a:cs typeface="Calibri" pitchFamily="34" charset="0"/>
            </a:endParaRPr>
          </a:p>
        </p:txBody>
      </p:sp>
    </p:spTree>
    <p:extLst>
      <p:ext uri="{BB962C8B-B14F-4D97-AF65-F5344CB8AC3E}">
        <p14:creationId xmlns:p14="http://schemas.microsoft.com/office/powerpoint/2010/main" val="348942099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763688" y="395953"/>
            <a:ext cx="5976664" cy="553998"/>
          </a:xfrm>
          <a:prstGeom prst="rect">
            <a:avLst/>
          </a:prstGeom>
          <a:noFill/>
        </p:spPr>
        <p:txBody>
          <a:bodyPr wrap="square">
            <a:spAutoFit/>
          </a:bodyPr>
          <a:lstStyle/>
          <a:p>
            <a:pPr fontAlgn="auto">
              <a:spcBef>
                <a:spcPts val="0"/>
              </a:spcBef>
              <a:spcAft>
                <a:spcPts val="0"/>
              </a:spcAft>
              <a:defRPr/>
            </a:pPr>
            <a:r>
              <a:rPr lang="es-MX" sz="29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Resultados del diagnóstico (ejemplo)</a:t>
            </a:r>
            <a:endParaRPr lang="es-MX" sz="29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5" name="4 Imagen" descr="LOGOTIPO_InfoDF_new.png"/>
          <p:cNvPicPr>
            <a:picLocks noChangeAspect="1"/>
          </p:cNvPicPr>
          <p:nvPr/>
        </p:nvPicPr>
        <p:blipFill>
          <a:blip r:embed="rId3" cstate="print"/>
          <a:stretch>
            <a:fillRect/>
          </a:stretch>
        </p:blipFill>
        <p:spPr>
          <a:xfrm>
            <a:off x="10351" y="5548054"/>
            <a:ext cx="961249" cy="1135054"/>
          </a:xfrm>
          <a:prstGeom prst="rect">
            <a:avLst/>
          </a:prstGeom>
        </p:spPr>
      </p:pic>
      <p:sp>
        <p:nvSpPr>
          <p:cNvPr id="2" name="1 Rectángulo"/>
          <p:cNvSpPr/>
          <p:nvPr/>
        </p:nvSpPr>
        <p:spPr>
          <a:xfrm>
            <a:off x="1187625" y="1844824"/>
            <a:ext cx="7765860" cy="3046988"/>
          </a:xfrm>
          <a:prstGeom prst="rect">
            <a:avLst/>
          </a:prstGeom>
        </p:spPr>
        <p:txBody>
          <a:bodyPr wrap="square">
            <a:spAutoFit/>
          </a:bodyPr>
          <a:lstStyle/>
          <a:p>
            <a:pPr marL="361950" lvl="0" indent="-361950">
              <a:buFont typeface="Arial" pitchFamily="34" charset="0"/>
              <a:buChar char="•"/>
            </a:pPr>
            <a:r>
              <a:rPr lang="es-MX" sz="2400" dirty="0" smtClean="0">
                <a:latin typeface="Calibri" pitchFamily="34" charset="0"/>
                <a:cs typeface="Calibri" pitchFamily="34" charset="0"/>
              </a:rPr>
              <a:t>Se </a:t>
            </a:r>
            <a:r>
              <a:rPr lang="es-MX" sz="2400" dirty="0">
                <a:latin typeface="Calibri" pitchFamily="34" charset="0"/>
                <a:cs typeface="Calibri" pitchFamily="34" charset="0"/>
              </a:rPr>
              <a:t>deberán verificar y en su caso corregir los hipervínculos correspondientes a los documentos publicados a fin de atender los principios de máxima publicidad y </a:t>
            </a:r>
            <a:r>
              <a:rPr lang="es-MX" sz="2400" dirty="0" smtClean="0">
                <a:latin typeface="Calibri" pitchFamily="34" charset="0"/>
                <a:cs typeface="Calibri" pitchFamily="34" charset="0"/>
              </a:rPr>
              <a:t>transparencia.</a:t>
            </a:r>
          </a:p>
          <a:p>
            <a:pPr marL="361950" lvl="0" indent="-361950">
              <a:buFont typeface="Arial" pitchFamily="34" charset="0"/>
              <a:buChar char="•"/>
            </a:pPr>
            <a:endParaRPr lang="es-MX" sz="2400" dirty="0" smtClean="0">
              <a:latin typeface="Calibri" pitchFamily="34" charset="0"/>
              <a:cs typeface="Calibri" pitchFamily="34" charset="0"/>
            </a:endParaRPr>
          </a:p>
          <a:p>
            <a:pPr marL="361950" lvl="0" indent="-361950">
              <a:buFont typeface="Arial" pitchFamily="34" charset="0"/>
              <a:buChar char="•"/>
            </a:pPr>
            <a:r>
              <a:rPr lang="es-MX" sz="2400" dirty="0" smtClean="0">
                <a:latin typeface="Calibri" pitchFamily="34" charset="0"/>
                <a:cs typeface="Calibri" pitchFamily="34" charset="0"/>
              </a:rPr>
              <a:t>Mantener actualizados los hipervínculos  a los portales de Internet de los sujetos obligados toda vez que algunos no funcionan.</a:t>
            </a:r>
            <a:endParaRPr lang="es-MX" sz="2400" dirty="0">
              <a:latin typeface="Calibri" pitchFamily="34" charset="0"/>
              <a:cs typeface="Calibri" pitchFamily="34" charset="0"/>
            </a:endParaRPr>
          </a:p>
        </p:txBody>
      </p:sp>
    </p:spTree>
    <p:extLst>
      <p:ext uri="{BB962C8B-B14F-4D97-AF65-F5344CB8AC3E}">
        <p14:creationId xmlns:p14="http://schemas.microsoft.com/office/powerpoint/2010/main" val="275887148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763688" y="395953"/>
            <a:ext cx="5976664" cy="553998"/>
          </a:xfrm>
          <a:prstGeom prst="rect">
            <a:avLst/>
          </a:prstGeom>
          <a:noFill/>
        </p:spPr>
        <p:txBody>
          <a:bodyPr wrap="square">
            <a:spAutoFit/>
          </a:bodyPr>
          <a:lstStyle/>
          <a:p>
            <a:pPr fontAlgn="auto">
              <a:spcBef>
                <a:spcPts val="0"/>
              </a:spcBef>
              <a:spcAft>
                <a:spcPts val="0"/>
              </a:spcAft>
              <a:defRPr/>
            </a:pPr>
            <a:r>
              <a:rPr lang="es-MX" sz="29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Resultados del diagnóstico (ejemplo)</a:t>
            </a:r>
            <a:endParaRPr lang="es-MX" sz="29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5" name="4 Imagen" descr="LOGOTIPO_InfoDF_new.png"/>
          <p:cNvPicPr>
            <a:picLocks noChangeAspect="1"/>
          </p:cNvPicPr>
          <p:nvPr/>
        </p:nvPicPr>
        <p:blipFill>
          <a:blip r:embed="rId3" cstate="print"/>
          <a:stretch>
            <a:fillRect/>
          </a:stretch>
        </p:blipFill>
        <p:spPr>
          <a:xfrm>
            <a:off x="10351" y="5548054"/>
            <a:ext cx="961249" cy="1135054"/>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5616" y="1114470"/>
            <a:ext cx="7837869" cy="5743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73913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476375" y="395288"/>
            <a:ext cx="7488238" cy="554037"/>
          </a:xfrm>
          <a:prstGeom prst="rect">
            <a:avLst/>
          </a:prstGeom>
          <a:noFill/>
        </p:spPr>
        <p:txBody>
          <a:bodyPr>
            <a:spAutoFit/>
          </a:bodyPr>
          <a:lstStyle/>
          <a:p>
            <a:pPr algn="ctr" fontAlgn="auto">
              <a:spcBef>
                <a:spcPts val="0"/>
              </a:spcBef>
              <a:spcAft>
                <a:spcPts val="0"/>
              </a:spcAft>
              <a:defRPr/>
            </a:pPr>
            <a:r>
              <a:rPr lang="es-MX" sz="3000" b="1" dirty="0">
                <a:solidFill>
                  <a:schemeClr val="bg1"/>
                </a:solidFill>
                <a:effectLst>
                  <a:outerShdw blurRad="38100" dist="38100" dir="2700000" algn="tl">
                    <a:srgbClr val="000000">
                      <a:alpha val="43137"/>
                    </a:srgbClr>
                  </a:outerShdw>
                </a:effectLst>
                <a:latin typeface="Calibri" pitchFamily="34" charset="0"/>
                <a:cs typeface="Calibri" pitchFamily="34" charset="0"/>
              </a:rPr>
              <a:t>Valoración Unidades de Enlace</a:t>
            </a:r>
          </a:p>
        </p:txBody>
      </p:sp>
      <p:pic>
        <p:nvPicPr>
          <p:cNvPr id="40962" name="5 Imagen" descr="LOGOTIPO_InfoDF_new.png"/>
          <p:cNvPicPr>
            <a:picLocks noChangeAspect="1"/>
          </p:cNvPicPr>
          <p:nvPr/>
        </p:nvPicPr>
        <p:blipFill>
          <a:blip r:embed="rId3" cstate="print"/>
          <a:srcRect/>
          <a:stretch>
            <a:fillRect/>
          </a:stretch>
        </p:blipFill>
        <p:spPr bwMode="auto">
          <a:xfrm>
            <a:off x="11113" y="5548313"/>
            <a:ext cx="960437" cy="1135062"/>
          </a:xfrm>
          <a:prstGeom prst="rect">
            <a:avLst/>
          </a:prstGeom>
          <a:noFill/>
          <a:ln w="9525">
            <a:noFill/>
            <a:miter lim="800000"/>
            <a:headEnd/>
            <a:tailEnd/>
          </a:ln>
        </p:spPr>
      </p:pic>
      <p:sp>
        <p:nvSpPr>
          <p:cNvPr id="8" name="7 Marcador de número de diapositiva"/>
          <p:cNvSpPr>
            <a:spLocks noGrp="1"/>
          </p:cNvSpPr>
          <p:nvPr>
            <p:ph type="sldNum" sz="quarter" idx="12"/>
          </p:nvPr>
        </p:nvSpPr>
        <p:spPr/>
        <p:txBody>
          <a:bodyPr/>
          <a:lstStyle/>
          <a:p>
            <a:pPr>
              <a:defRPr/>
            </a:pPr>
            <a:fld id="{81C953C5-0110-49B6-A20A-F3C203CB66FA}" type="slidenum">
              <a:rPr lang="es-MX"/>
              <a:pPr>
                <a:defRPr/>
              </a:pPr>
              <a:t>11</a:t>
            </a:fld>
            <a:endParaRPr lang="es-MX"/>
          </a:p>
        </p:txBody>
      </p:sp>
      <p:sp>
        <p:nvSpPr>
          <p:cNvPr id="2" name="1 CuadroTexto"/>
          <p:cNvSpPr txBox="1"/>
          <p:nvPr/>
        </p:nvSpPr>
        <p:spPr>
          <a:xfrm>
            <a:off x="1331913" y="1508125"/>
            <a:ext cx="7812087" cy="5016500"/>
          </a:xfrm>
          <a:prstGeom prst="rect">
            <a:avLst/>
          </a:prstGeom>
          <a:noFill/>
        </p:spPr>
        <p:txBody>
          <a:bodyPr>
            <a:spAutoFit/>
          </a:bodyPr>
          <a:lstStyle/>
          <a:p>
            <a:pPr>
              <a:defRPr/>
            </a:pPr>
            <a:r>
              <a:rPr lang="es-ES" sz="2000" b="1" dirty="0">
                <a:latin typeface="+mn-lt"/>
              </a:rPr>
              <a:t>1. Dirección correcta de la unidad de enlace</a:t>
            </a:r>
          </a:p>
          <a:p>
            <a:pPr>
              <a:defRPr/>
            </a:pPr>
            <a:r>
              <a:rPr lang="es-ES" sz="2000" b="1" dirty="0">
                <a:latin typeface="+mn-lt"/>
              </a:rPr>
              <a:t>2. Accesibilidad </a:t>
            </a:r>
          </a:p>
          <a:p>
            <a:pPr>
              <a:defRPr/>
            </a:pPr>
            <a:r>
              <a:rPr lang="es-ES" sz="2000" b="1" dirty="0">
                <a:latin typeface="+mn-lt"/>
              </a:rPr>
              <a:t>3. Tiempo de atención visible </a:t>
            </a:r>
          </a:p>
          <a:p>
            <a:pPr>
              <a:defRPr/>
            </a:pPr>
            <a:r>
              <a:rPr lang="es-ES" sz="2000" b="1" dirty="0">
                <a:latin typeface="+mn-lt"/>
              </a:rPr>
              <a:t>4. Tiempo de espera </a:t>
            </a:r>
          </a:p>
          <a:p>
            <a:pPr>
              <a:defRPr/>
            </a:pPr>
            <a:r>
              <a:rPr lang="es-ES" sz="2000" b="1" dirty="0">
                <a:latin typeface="+mn-lt"/>
              </a:rPr>
              <a:t>5. Espacio y recursos para tramitar la solicitud. </a:t>
            </a:r>
          </a:p>
          <a:p>
            <a:pPr>
              <a:defRPr/>
            </a:pPr>
            <a:r>
              <a:rPr lang="es-ES" sz="2000" b="1" dirty="0">
                <a:latin typeface="+mn-lt"/>
              </a:rPr>
              <a:t>6. Capacitación del personal </a:t>
            </a:r>
          </a:p>
          <a:p>
            <a:pPr>
              <a:defRPr/>
            </a:pPr>
            <a:r>
              <a:rPr lang="es-ES" sz="2000" b="1" dirty="0">
                <a:latin typeface="+mn-lt"/>
              </a:rPr>
              <a:t>7. Buen trato </a:t>
            </a:r>
          </a:p>
          <a:p>
            <a:pPr>
              <a:defRPr/>
            </a:pPr>
            <a:r>
              <a:rPr lang="es-ES" sz="2000" b="1" dirty="0">
                <a:latin typeface="+mn-lt"/>
              </a:rPr>
              <a:t>8. Requerimiento de datos personales (se evaluó negativamente) </a:t>
            </a:r>
          </a:p>
          <a:p>
            <a:pPr>
              <a:defRPr/>
            </a:pPr>
            <a:r>
              <a:rPr lang="es-ES" sz="2000" b="1" dirty="0">
                <a:latin typeface="+mn-lt"/>
              </a:rPr>
              <a:t>9. Solicitud de interés legitimo (se evaluó negativamente) </a:t>
            </a:r>
          </a:p>
          <a:p>
            <a:pPr>
              <a:defRPr/>
            </a:pPr>
            <a:r>
              <a:rPr lang="es-ES" sz="2000" b="1" dirty="0">
                <a:latin typeface="+mn-lt"/>
              </a:rPr>
              <a:t>10. Información sobre costo </a:t>
            </a:r>
          </a:p>
          <a:p>
            <a:pPr>
              <a:defRPr/>
            </a:pPr>
            <a:r>
              <a:rPr lang="es-ES" sz="2000" b="1" dirty="0">
                <a:latin typeface="+mn-lt"/>
              </a:rPr>
              <a:t>11. Información sobre tiempo de respuesta </a:t>
            </a:r>
          </a:p>
          <a:p>
            <a:pPr>
              <a:defRPr/>
            </a:pPr>
            <a:r>
              <a:rPr lang="es-ES" sz="2000" b="1" dirty="0">
                <a:latin typeface="+mn-lt"/>
              </a:rPr>
              <a:t>12. Información sobre posibilidad de inconformarse con respuesta </a:t>
            </a:r>
          </a:p>
          <a:p>
            <a:pPr>
              <a:defRPr/>
            </a:pPr>
            <a:r>
              <a:rPr lang="es-ES" sz="2000" b="1" dirty="0">
                <a:latin typeface="+mn-lt"/>
              </a:rPr>
              <a:t>13. Entrega de acuse de recibido </a:t>
            </a:r>
          </a:p>
          <a:p>
            <a:pPr>
              <a:defRPr/>
            </a:pPr>
            <a:r>
              <a:rPr lang="es-ES" sz="2000" b="1" dirty="0">
                <a:latin typeface="+mn-lt"/>
              </a:rPr>
              <a:t>14. Medio de solicitud electrónica </a:t>
            </a:r>
          </a:p>
          <a:p>
            <a:pPr>
              <a:defRPr/>
            </a:pPr>
            <a:r>
              <a:rPr lang="es-ES" sz="2000" b="1" dirty="0">
                <a:latin typeface="+mn-lt"/>
              </a:rPr>
              <a:t>15.Necesidad de acudir físicamente por respuesta </a:t>
            </a:r>
          </a:p>
          <a:p>
            <a:pPr>
              <a:defRPr/>
            </a:pPr>
            <a:r>
              <a:rPr lang="es-ES" sz="2000" b="1" dirty="0">
                <a:latin typeface="+mn-lt"/>
              </a:rPr>
              <a:t>16. Posibilidad de elección de modalidad </a:t>
            </a:r>
            <a:endParaRPr lang="es-ES" sz="2000" dirty="0">
              <a:latin typeface="+mn-lt"/>
            </a:endParaRPr>
          </a:p>
        </p:txBody>
      </p:sp>
    </p:spTree>
  </p:cSld>
  <p:clrMapOvr>
    <a:masterClrMapping/>
  </p:clrMapOvr>
  <p:transition>
    <p:cut/>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763688" y="395953"/>
            <a:ext cx="5976664" cy="553998"/>
          </a:xfrm>
          <a:prstGeom prst="rect">
            <a:avLst/>
          </a:prstGeom>
          <a:noFill/>
        </p:spPr>
        <p:txBody>
          <a:bodyPr wrap="square">
            <a:spAutoFit/>
          </a:bodyPr>
          <a:lstStyle/>
          <a:p>
            <a:pPr fontAlgn="auto">
              <a:spcBef>
                <a:spcPts val="0"/>
              </a:spcBef>
              <a:spcAft>
                <a:spcPts val="0"/>
              </a:spcAft>
              <a:defRPr/>
            </a:pPr>
            <a:r>
              <a:rPr lang="es-MX" sz="29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Resultados del diagnóstico (ejemplo)</a:t>
            </a:r>
            <a:endParaRPr lang="es-MX" sz="29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5" name="4 Imagen" descr="LOGOTIPO_InfoDF_new.png"/>
          <p:cNvPicPr>
            <a:picLocks noChangeAspect="1"/>
          </p:cNvPicPr>
          <p:nvPr/>
        </p:nvPicPr>
        <p:blipFill>
          <a:blip r:embed="rId3" cstate="print"/>
          <a:stretch>
            <a:fillRect/>
          </a:stretch>
        </p:blipFill>
        <p:spPr>
          <a:xfrm>
            <a:off x="10351" y="5548054"/>
            <a:ext cx="961249" cy="1135054"/>
          </a:xfrm>
          <a:prstGeom prst="rect">
            <a:avLst/>
          </a:prstGeom>
        </p:spPr>
      </p:pic>
      <p:pic>
        <p:nvPicPr>
          <p:cNvPr id="7" name="6 Imagen"/>
          <p:cNvPicPr/>
          <p:nvPr/>
        </p:nvPicPr>
        <p:blipFill>
          <a:blip r:embed="rId4" cstate="print"/>
          <a:stretch>
            <a:fillRect/>
          </a:stretch>
        </p:blipFill>
        <p:spPr>
          <a:xfrm>
            <a:off x="1259631" y="1114470"/>
            <a:ext cx="7884369" cy="5566098"/>
          </a:xfrm>
          <a:prstGeom prst="rect">
            <a:avLst/>
          </a:prstGeom>
        </p:spPr>
      </p:pic>
    </p:spTree>
    <p:extLst>
      <p:ext uri="{BB962C8B-B14F-4D97-AF65-F5344CB8AC3E}">
        <p14:creationId xmlns:p14="http://schemas.microsoft.com/office/powerpoint/2010/main" val="3826767902"/>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501065" y="395953"/>
            <a:ext cx="6599327" cy="538609"/>
          </a:xfrm>
          <a:prstGeom prst="rect">
            <a:avLst/>
          </a:prstGeom>
          <a:noFill/>
        </p:spPr>
        <p:txBody>
          <a:bodyPr wrap="square">
            <a:spAutoFit/>
          </a:bodyPr>
          <a:lstStyle/>
          <a:p>
            <a:pPr fontAlgn="auto">
              <a:spcBef>
                <a:spcPts val="0"/>
              </a:spcBef>
              <a:spcAft>
                <a:spcPts val="0"/>
              </a:spcAft>
              <a:defRPr/>
            </a:pPr>
            <a:r>
              <a:rPr lang="es-MX" sz="2900" b="1" dirty="0" smtClean="0">
                <a:solidFill>
                  <a:srgbClr val="FFC000"/>
                </a:solidFill>
                <a:effectLst>
                  <a:outerShdw blurRad="38100" dist="38100" dir="2700000" algn="tl">
                    <a:srgbClr val="000000">
                      <a:alpha val="43137"/>
                    </a:srgbClr>
                  </a:outerShdw>
                </a:effectLst>
                <a:latin typeface="Calibri" pitchFamily="34" charset="0"/>
                <a:cs typeface="Calibri" pitchFamily="34" charset="0"/>
              </a:rPr>
              <a:t>Medidas a Tomar con los Entes Obligados</a:t>
            </a:r>
            <a:endParaRPr lang="es-MX" sz="2900" b="1" dirty="0">
              <a:solidFill>
                <a:srgbClr val="FFC000"/>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5" name="4 Imagen" descr="LOGOTIPO_InfoDF_new.png"/>
          <p:cNvPicPr>
            <a:picLocks noChangeAspect="1"/>
          </p:cNvPicPr>
          <p:nvPr/>
        </p:nvPicPr>
        <p:blipFill>
          <a:blip r:embed="rId3" cstate="print"/>
          <a:stretch>
            <a:fillRect/>
          </a:stretch>
        </p:blipFill>
        <p:spPr>
          <a:xfrm>
            <a:off x="10351" y="5548054"/>
            <a:ext cx="961249" cy="1135054"/>
          </a:xfrm>
          <a:prstGeom prst="rect">
            <a:avLst/>
          </a:prstGeom>
        </p:spPr>
      </p:pic>
      <p:sp>
        <p:nvSpPr>
          <p:cNvPr id="2" name="1 Rectángulo"/>
          <p:cNvSpPr/>
          <p:nvPr/>
        </p:nvSpPr>
        <p:spPr>
          <a:xfrm>
            <a:off x="1259632" y="1589842"/>
            <a:ext cx="7693853" cy="4154984"/>
          </a:xfrm>
          <a:prstGeom prst="rect">
            <a:avLst/>
          </a:prstGeom>
        </p:spPr>
        <p:txBody>
          <a:bodyPr wrap="square">
            <a:spAutoFit/>
          </a:bodyPr>
          <a:lstStyle/>
          <a:p>
            <a:pPr marL="285750" indent="-285750" algn="just">
              <a:buFont typeface="Arial" pitchFamily="34" charset="0"/>
              <a:buChar char="•"/>
            </a:pPr>
            <a:r>
              <a:rPr lang="es-MX" sz="2400" dirty="0" smtClean="0"/>
              <a:t>Elaborar las estrategias de </a:t>
            </a:r>
            <a:r>
              <a:rPr lang="es-MX" sz="2400" b="1" dirty="0" smtClean="0"/>
              <a:t>difusión de los resultados del diagnóstico </a:t>
            </a:r>
            <a:r>
              <a:rPr lang="es-MX" sz="2400" dirty="0" smtClean="0"/>
              <a:t>a los portales de Internet entre los titulares de los Sujetos obligados  y los responsables de las Unidades de Acceso a la Información (UAI). (Informar sobre la metodología utilizada para el diagnóstico). </a:t>
            </a:r>
          </a:p>
          <a:p>
            <a:pPr marL="285750" indent="-285750" algn="just">
              <a:buFont typeface="Arial" pitchFamily="34" charset="0"/>
              <a:buChar char="•"/>
            </a:pPr>
            <a:endParaRPr lang="es-MX" sz="2400" dirty="0"/>
          </a:p>
          <a:p>
            <a:pPr marL="285750" indent="-285750" algn="just">
              <a:buFont typeface="Arial" pitchFamily="34" charset="0"/>
              <a:buChar char="•"/>
            </a:pPr>
            <a:r>
              <a:rPr lang="es-MX" sz="2400" dirty="0" smtClean="0"/>
              <a:t>Realizar </a:t>
            </a:r>
            <a:r>
              <a:rPr lang="es-MX" sz="2400" b="1" dirty="0" smtClean="0"/>
              <a:t>sesiones de trabajo con los titulares de las UAI</a:t>
            </a:r>
            <a:r>
              <a:rPr lang="es-MX" sz="2400" dirty="0" smtClean="0"/>
              <a:t> enfocadas a la atención de las áreas de mejora detectadas en el diagnóstico de los portales de internet. Focalizar </a:t>
            </a:r>
            <a:r>
              <a:rPr lang="es-MX" sz="2400" dirty="0"/>
              <a:t>los casos críticos</a:t>
            </a:r>
            <a:r>
              <a:rPr lang="es-MX" sz="2400" dirty="0" smtClean="0"/>
              <a:t>.</a:t>
            </a:r>
            <a:endParaRPr lang="es-MX" sz="2400" dirty="0"/>
          </a:p>
        </p:txBody>
      </p:sp>
    </p:spTree>
    <p:extLst>
      <p:ext uri="{BB962C8B-B14F-4D97-AF65-F5344CB8AC3E}">
        <p14:creationId xmlns:p14="http://schemas.microsoft.com/office/powerpoint/2010/main" val="366046533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501065" y="395953"/>
            <a:ext cx="6599327" cy="538609"/>
          </a:xfrm>
          <a:prstGeom prst="rect">
            <a:avLst/>
          </a:prstGeom>
          <a:noFill/>
        </p:spPr>
        <p:txBody>
          <a:bodyPr wrap="square">
            <a:spAutoFit/>
          </a:bodyPr>
          <a:lstStyle/>
          <a:p>
            <a:pPr fontAlgn="auto">
              <a:spcBef>
                <a:spcPts val="0"/>
              </a:spcBef>
              <a:spcAft>
                <a:spcPts val="0"/>
              </a:spcAft>
              <a:defRPr/>
            </a:pPr>
            <a:r>
              <a:rPr lang="es-MX" sz="29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Medidas a Tomar con los Entes Obligados</a:t>
            </a:r>
            <a:endParaRPr lang="es-MX" sz="29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5" name="4 Imagen" descr="LOGOTIPO_InfoDF_new.png"/>
          <p:cNvPicPr>
            <a:picLocks noChangeAspect="1"/>
          </p:cNvPicPr>
          <p:nvPr/>
        </p:nvPicPr>
        <p:blipFill>
          <a:blip r:embed="rId3" cstate="print"/>
          <a:stretch>
            <a:fillRect/>
          </a:stretch>
        </p:blipFill>
        <p:spPr>
          <a:xfrm>
            <a:off x="10351" y="5548054"/>
            <a:ext cx="961249" cy="1135054"/>
          </a:xfrm>
          <a:prstGeom prst="rect">
            <a:avLst/>
          </a:prstGeom>
        </p:spPr>
      </p:pic>
      <p:sp>
        <p:nvSpPr>
          <p:cNvPr id="2" name="1 Rectángulo"/>
          <p:cNvSpPr/>
          <p:nvPr/>
        </p:nvSpPr>
        <p:spPr>
          <a:xfrm>
            <a:off x="1259632" y="1589842"/>
            <a:ext cx="7693853" cy="4893647"/>
          </a:xfrm>
          <a:prstGeom prst="rect">
            <a:avLst/>
          </a:prstGeom>
        </p:spPr>
        <p:txBody>
          <a:bodyPr wrap="square">
            <a:spAutoFit/>
          </a:bodyPr>
          <a:lstStyle/>
          <a:p>
            <a:pPr marL="285750" indent="-285750">
              <a:buFont typeface="Arial" pitchFamily="34" charset="0"/>
              <a:buChar char="•"/>
            </a:pPr>
            <a:endParaRPr lang="es-MX" sz="2400" dirty="0"/>
          </a:p>
          <a:p>
            <a:pPr marL="285750" indent="-285750">
              <a:buFont typeface="Arial" pitchFamily="34" charset="0"/>
              <a:buChar char="•"/>
            </a:pPr>
            <a:r>
              <a:rPr lang="es-MX" sz="2400" dirty="0" smtClean="0"/>
              <a:t>En los casos críticos, realizar sesiones de trabajo con los </a:t>
            </a:r>
            <a:r>
              <a:rPr lang="es-MX" sz="2400" b="1" dirty="0" smtClean="0"/>
              <a:t>Enlaces de transparencia </a:t>
            </a:r>
            <a:r>
              <a:rPr lang="es-MX" sz="2400" dirty="0" smtClean="0"/>
              <a:t>de las áreas sustantivas de los Sujetos obligados.</a:t>
            </a:r>
          </a:p>
          <a:p>
            <a:pPr marL="285750" indent="-285750">
              <a:buFont typeface="Arial" pitchFamily="34" charset="0"/>
              <a:buChar char="•"/>
            </a:pPr>
            <a:endParaRPr lang="es-MX" sz="2400" dirty="0"/>
          </a:p>
          <a:p>
            <a:pPr marL="285750" indent="-285750">
              <a:buFont typeface="Arial" pitchFamily="34" charset="0"/>
              <a:buChar char="•"/>
            </a:pPr>
            <a:r>
              <a:rPr lang="es-MX" sz="2400" dirty="0"/>
              <a:t>Establecer metas </a:t>
            </a:r>
            <a:r>
              <a:rPr lang="es-MX" sz="2400" b="1" dirty="0" smtClean="0"/>
              <a:t>inmediatas</a:t>
            </a:r>
            <a:r>
              <a:rPr lang="es-MX" sz="2400" dirty="0"/>
              <a:t> </a:t>
            </a:r>
            <a:r>
              <a:rPr lang="es-MX" sz="2400" dirty="0" smtClean="0"/>
              <a:t>de </a:t>
            </a:r>
            <a:r>
              <a:rPr lang="es-MX" sz="2400" dirty="0"/>
              <a:t>avance en el </a:t>
            </a:r>
            <a:r>
              <a:rPr lang="es-MX" sz="2400" dirty="0" smtClean="0"/>
              <a:t>cumplimiento de la publicación de información de oficio.</a:t>
            </a:r>
          </a:p>
          <a:p>
            <a:pPr marL="285750" indent="-285750">
              <a:buFont typeface="Arial" pitchFamily="34" charset="0"/>
              <a:buChar char="•"/>
            </a:pPr>
            <a:endParaRPr lang="es-MX" sz="2400" dirty="0"/>
          </a:p>
          <a:p>
            <a:pPr marL="285750" indent="-285750">
              <a:buFont typeface="Arial" pitchFamily="34" charset="0"/>
              <a:buChar char="•"/>
            </a:pPr>
            <a:r>
              <a:rPr lang="es-MX" sz="2400" dirty="0" smtClean="0"/>
              <a:t>Mediante otro diagnóstico </a:t>
            </a:r>
            <a:r>
              <a:rPr lang="es-MX" sz="2400" b="1" dirty="0" smtClean="0"/>
              <a:t>corroborar el cumplimiento de metas</a:t>
            </a:r>
            <a:r>
              <a:rPr lang="es-MX" sz="2400" dirty="0" smtClean="0"/>
              <a:t>, así como promover la </a:t>
            </a:r>
            <a:r>
              <a:rPr lang="es-MX" sz="2400" b="1" dirty="0" smtClean="0"/>
              <a:t>autoevaluación</a:t>
            </a:r>
            <a:r>
              <a:rPr lang="es-MX" sz="2400" dirty="0" smtClean="0"/>
              <a:t>.</a:t>
            </a:r>
            <a:endParaRPr lang="es-MX" sz="2400" dirty="0"/>
          </a:p>
          <a:p>
            <a:pPr marL="285750" indent="-285750">
              <a:buFont typeface="Arial" pitchFamily="34" charset="0"/>
              <a:buChar char="•"/>
            </a:pPr>
            <a:endParaRPr lang="es-MX" sz="2400" dirty="0"/>
          </a:p>
        </p:txBody>
      </p:sp>
    </p:spTree>
    <p:extLst>
      <p:ext uri="{BB962C8B-B14F-4D97-AF65-F5344CB8AC3E}">
        <p14:creationId xmlns:p14="http://schemas.microsoft.com/office/powerpoint/2010/main" val="2535811319"/>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655762" y="98807"/>
            <a:ext cx="6300614" cy="1015663"/>
          </a:xfrm>
          <a:prstGeom prst="rect">
            <a:avLst/>
          </a:prstGeom>
          <a:noFill/>
        </p:spPr>
        <p:txBody>
          <a:bodyPr wrap="square">
            <a:spAutoFit/>
          </a:bodyPr>
          <a:lstStyle/>
          <a:p>
            <a:pPr fontAlgn="auto">
              <a:spcBef>
                <a:spcPts val="0"/>
              </a:spcBef>
              <a:spcAft>
                <a:spcPts val="0"/>
              </a:spcAft>
              <a:defRPr/>
            </a:pPr>
            <a:r>
              <a:rPr lang="es-MX" sz="30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Identificación de los Actores Clave</a:t>
            </a:r>
          </a:p>
          <a:p>
            <a:pPr fontAlgn="auto">
              <a:spcBef>
                <a:spcPts val="0"/>
              </a:spcBef>
              <a:spcAft>
                <a:spcPts val="0"/>
              </a:spcAft>
              <a:defRPr/>
            </a:pPr>
            <a:r>
              <a:rPr lang="es-MX" sz="3000" b="1" i="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Internos</a:t>
            </a:r>
            <a:endParaRPr lang="es-MX" sz="3000" b="1" i="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5" name="4 Imagen" descr="LOGOTIPO_InfoDF_new.png"/>
          <p:cNvPicPr>
            <a:picLocks noChangeAspect="1"/>
          </p:cNvPicPr>
          <p:nvPr/>
        </p:nvPicPr>
        <p:blipFill>
          <a:blip r:embed="rId2" cstate="print"/>
          <a:stretch>
            <a:fillRect/>
          </a:stretch>
        </p:blipFill>
        <p:spPr>
          <a:xfrm>
            <a:off x="10351" y="5548054"/>
            <a:ext cx="961249" cy="1135054"/>
          </a:xfrm>
          <a:prstGeom prst="rect">
            <a:avLst/>
          </a:prstGeom>
        </p:spPr>
      </p:pic>
      <p:graphicFrame>
        <p:nvGraphicFramePr>
          <p:cNvPr id="3" name="2 Diagrama"/>
          <p:cNvGraphicFramePr/>
          <p:nvPr>
            <p:extLst>
              <p:ext uri="{D42A27DB-BD31-4B8C-83A1-F6EECF244321}">
                <p14:modId xmlns:p14="http://schemas.microsoft.com/office/powerpoint/2010/main" val="1376601287"/>
              </p:ext>
            </p:extLst>
          </p:nvPr>
        </p:nvGraphicFramePr>
        <p:xfrm>
          <a:off x="1169579" y="1114470"/>
          <a:ext cx="7783906" cy="57435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6 CuadroTexto"/>
          <p:cNvSpPr txBox="1"/>
          <p:nvPr/>
        </p:nvSpPr>
        <p:spPr>
          <a:xfrm>
            <a:off x="3059832" y="3861048"/>
            <a:ext cx="184731" cy="369332"/>
          </a:xfrm>
          <a:prstGeom prst="rect">
            <a:avLst/>
          </a:prstGeom>
          <a:noFill/>
        </p:spPr>
        <p:txBody>
          <a:bodyPr wrap="none" rtlCol="0">
            <a:spAutoFit/>
          </a:bodyPr>
          <a:lstStyle/>
          <a:p>
            <a:endParaRPr lang="es-MX"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638250" y="146477"/>
            <a:ext cx="6300614" cy="1015663"/>
          </a:xfrm>
          <a:prstGeom prst="rect">
            <a:avLst/>
          </a:prstGeom>
          <a:noFill/>
        </p:spPr>
        <p:txBody>
          <a:bodyPr wrap="square">
            <a:spAutoFit/>
          </a:bodyPr>
          <a:lstStyle/>
          <a:p>
            <a:pPr fontAlgn="auto">
              <a:spcBef>
                <a:spcPts val="0"/>
              </a:spcBef>
              <a:spcAft>
                <a:spcPts val="0"/>
              </a:spcAft>
              <a:defRPr/>
            </a:pPr>
            <a:r>
              <a:rPr lang="es-MX" sz="30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Identificación de los Actores Clave</a:t>
            </a:r>
          </a:p>
          <a:p>
            <a:pPr fontAlgn="auto">
              <a:spcBef>
                <a:spcPts val="0"/>
              </a:spcBef>
              <a:spcAft>
                <a:spcPts val="0"/>
              </a:spcAft>
              <a:defRPr/>
            </a:pPr>
            <a:r>
              <a:rPr lang="es-MX" sz="3000" b="1" i="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Externos</a:t>
            </a:r>
            <a:endParaRPr lang="es-MX" sz="3000" b="1" i="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5" name="4 Imagen" descr="LOGOTIPO_InfoDF_new.png"/>
          <p:cNvPicPr>
            <a:picLocks noChangeAspect="1"/>
          </p:cNvPicPr>
          <p:nvPr/>
        </p:nvPicPr>
        <p:blipFill>
          <a:blip r:embed="rId2" cstate="print"/>
          <a:stretch>
            <a:fillRect/>
          </a:stretch>
        </p:blipFill>
        <p:spPr>
          <a:xfrm>
            <a:off x="10351" y="5548054"/>
            <a:ext cx="961249" cy="1135054"/>
          </a:xfrm>
          <a:prstGeom prst="rect">
            <a:avLst/>
          </a:prstGeom>
        </p:spPr>
      </p:pic>
      <p:graphicFrame>
        <p:nvGraphicFramePr>
          <p:cNvPr id="3" name="2 Diagrama"/>
          <p:cNvGraphicFramePr/>
          <p:nvPr>
            <p:extLst>
              <p:ext uri="{D42A27DB-BD31-4B8C-83A1-F6EECF244321}">
                <p14:modId xmlns:p14="http://schemas.microsoft.com/office/powerpoint/2010/main" val="3792432024"/>
              </p:ext>
            </p:extLst>
          </p:nvPr>
        </p:nvGraphicFramePr>
        <p:xfrm>
          <a:off x="1169579" y="1114470"/>
          <a:ext cx="7783906" cy="57435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6 CuadroTexto"/>
          <p:cNvSpPr txBox="1"/>
          <p:nvPr/>
        </p:nvSpPr>
        <p:spPr>
          <a:xfrm>
            <a:off x="3059832" y="3861048"/>
            <a:ext cx="184731" cy="369332"/>
          </a:xfrm>
          <a:prstGeom prst="rect">
            <a:avLst/>
          </a:prstGeom>
          <a:noFill/>
        </p:spPr>
        <p:txBody>
          <a:bodyPr wrap="none" rtlCol="0">
            <a:spAutoFit/>
          </a:bodyPr>
          <a:lstStyle/>
          <a:p>
            <a:endParaRPr lang="es-MX" dirty="0"/>
          </a:p>
        </p:txBody>
      </p:sp>
      <p:sp>
        <p:nvSpPr>
          <p:cNvPr id="16" name="15 Flecha arriba"/>
          <p:cNvSpPr/>
          <p:nvPr/>
        </p:nvSpPr>
        <p:spPr>
          <a:xfrm rot="13760309">
            <a:off x="6832602" y="1042291"/>
            <a:ext cx="1038614" cy="1731241"/>
          </a:xfrm>
          <a:prstGeom prst="upArrow">
            <a:avLst/>
          </a:prstGeom>
          <a:solidFill>
            <a:srgbClr val="00B05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70299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80">
                                          <p:stCondLst>
                                            <p:cond delay="0"/>
                                          </p:stCondLst>
                                        </p:cTn>
                                        <p:tgtEl>
                                          <p:spTgt spid="16"/>
                                        </p:tgtEl>
                                      </p:cBhvr>
                                    </p:animEffect>
                                    <p:anim calcmode="lin" valueType="num">
                                      <p:cBhvr>
                                        <p:cTn id="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
                                        </p:tgtEl>
                                      </p:cBhvr>
                                      <p:to x="100000" y="60000"/>
                                    </p:animScale>
                                    <p:animScale>
                                      <p:cBhvr>
                                        <p:cTn id="14" dur="166" decel="50000">
                                          <p:stCondLst>
                                            <p:cond delay="676"/>
                                          </p:stCondLst>
                                        </p:cTn>
                                        <p:tgtEl>
                                          <p:spTgt spid="16"/>
                                        </p:tgtEl>
                                      </p:cBhvr>
                                      <p:to x="100000" y="100000"/>
                                    </p:animScale>
                                    <p:animScale>
                                      <p:cBhvr>
                                        <p:cTn id="15" dur="26">
                                          <p:stCondLst>
                                            <p:cond delay="1312"/>
                                          </p:stCondLst>
                                        </p:cTn>
                                        <p:tgtEl>
                                          <p:spTgt spid="16"/>
                                        </p:tgtEl>
                                      </p:cBhvr>
                                      <p:to x="100000" y="80000"/>
                                    </p:animScale>
                                    <p:animScale>
                                      <p:cBhvr>
                                        <p:cTn id="16" dur="166" decel="50000">
                                          <p:stCondLst>
                                            <p:cond delay="1338"/>
                                          </p:stCondLst>
                                        </p:cTn>
                                        <p:tgtEl>
                                          <p:spTgt spid="16"/>
                                        </p:tgtEl>
                                      </p:cBhvr>
                                      <p:to x="100000" y="100000"/>
                                    </p:animScale>
                                    <p:animScale>
                                      <p:cBhvr>
                                        <p:cTn id="17" dur="26">
                                          <p:stCondLst>
                                            <p:cond delay="1642"/>
                                          </p:stCondLst>
                                        </p:cTn>
                                        <p:tgtEl>
                                          <p:spTgt spid="16"/>
                                        </p:tgtEl>
                                      </p:cBhvr>
                                      <p:to x="100000" y="90000"/>
                                    </p:animScale>
                                    <p:animScale>
                                      <p:cBhvr>
                                        <p:cTn id="18" dur="166" decel="50000">
                                          <p:stCondLst>
                                            <p:cond delay="1668"/>
                                          </p:stCondLst>
                                        </p:cTn>
                                        <p:tgtEl>
                                          <p:spTgt spid="16"/>
                                        </p:tgtEl>
                                      </p:cBhvr>
                                      <p:to x="100000" y="100000"/>
                                    </p:animScale>
                                    <p:animScale>
                                      <p:cBhvr>
                                        <p:cTn id="19" dur="26">
                                          <p:stCondLst>
                                            <p:cond delay="1808"/>
                                          </p:stCondLst>
                                        </p:cTn>
                                        <p:tgtEl>
                                          <p:spTgt spid="16"/>
                                        </p:tgtEl>
                                      </p:cBhvr>
                                      <p:to x="100000" y="95000"/>
                                    </p:animScale>
                                    <p:animScale>
                                      <p:cBhvr>
                                        <p:cTn id="20"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547664" y="1924377"/>
            <a:ext cx="7200800" cy="3393237"/>
          </a:xfrm>
          <a:prstGeom prst="rect">
            <a:avLst/>
          </a:prstGeom>
          <a:noFill/>
        </p:spPr>
        <p:txBody>
          <a:bodyPr wrap="square" rtlCol="0">
            <a:spAutoFit/>
          </a:bodyPr>
          <a:lstStyle/>
          <a:p>
            <a:pPr algn="ctr" fontAlgn="auto">
              <a:spcBef>
                <a:spcPts val="0"/>
              </a:spcBef>
              <a:spcAft>
                <a:spcPts val="0"/>
              </a:spcAft>
              <a:defRPr/>
            </a:pPr>
            <a:r>
              <a:rPr lang="es-MX" sz="3000" b="1" cap="small" dirty="0" smtClean="0">
                <a:solidFill>
                  <a:srgbClr val="A50021"/>
                </a:solidFill>
                <a:cs typeface="Calibri" pitchFamily="34" charset="0"/>
              </a:rPr>
              <a:t>Procedimiento para Evaluar y dar Seguimiento a la Calidad de la IPO</a:t>
            </a:r>
          </a:p>
          <a:p>
            <a:pPr marL="265113" lvl="0" indent="-265113">
              <a:lnSpc>
                <a:spcPct val="150000"/>
              </a:lnSpc>
              <a:spcAft>
                <a:spcPts val="0"/>
              </a:spcAft>
              <a:buFont typeface="Wingdings" pitchFamily="2" charset="2"/>
              <a:buChar char="§"/>
            </a:pPr>
            <a:r>
              <a:rPr lang="es-ES" sz="2600" dirty="0" smtClean="0">
                <a:solidFill>
                  <a:prstClr val="black"/>
                </a:solidFill>
                <a:latin typeface="Calibri"/>
                <a:ea typeface="Times New Roman"/>
                <a:cs typeface="Arial"/>
              </a:rPr>
              <a:t>Instrumentos Normativos y Técnicos.</a:t>
            </a:r>
          </a:p>
          <a:p>
            <a:pPr marL="265113" lvl="0" indent="-265113">
              <a:lnSpc>
                <a:spcPct val="150000"/>
              </a:lnSpc>
              <a:spcAft>
                <a:spcPts val="0"/>
              </a:spcAft>
              <a:buFont typeface="Wingdings" pitchFamily="2" charset="2"/>
              <a:buChar char="§"/>
            </a:pPr>
            <a:r>
              <a:rPr lang="es-ES" sz="2600" dirty="0" smtClean="0">
                <a:solidFill>
                  <a:prstClr val="black"/>
                </a:solidFill>
                <a:latin typeface="Calibri"/>
                <a:ea typeface="Times New Roman"/>
                <a:cs typeface="Arial"/>
              </a:rPr>
              <a:t>Procedimiento General.</a:t>
            </a:r>
          </a:p>
          <a:p>
            <a:pPr marL="265113" lvl="0" indent="-265113">
              <a:lnSpc>
                <a:spcPct val="150000"/>
              </a:lnSpc>
              <a:spcAft>
                <a:spcPts val="0"/>
              </a:spcAft>
              <a:buFont typeface="Wingdings" pitchFamily="2" charset="2"/>
              <a:buChar char="§"/>
            </a:pPr>
            <a:r>
              <a:rPr lang="es-ES" sz="2600" dirty="0" smtClean="0">
                <a:solidFill>
                  <a:prstClr val="black"/>
                </a:solidFill>
                <a:latin typeface="Calibri"/>
                <a:ea typeface="Times New Roman"/>
                <a:cs typeface="Arial"/>
              </a:rPr>
              <a:t>Ejercicio de Evaluación con Recomendaciones</a:t>
            </a:r>
            <a:r>
              <a:rPr lang="es-ES" sz="2800" dirty="0" smtClean="0">
                <a:solidFill>
                  <a:prstClr val="black"/>
                </a:solidFill>
                <a:latin typeface="Calibri"/>
                <a:ea typeface="Times New Roman"/>
                <a:cs typeface="Arial"/>
              </a:rPr>
              <a:t>.</a:t>
            </a:r>
          </a:p>
          <a:p>
            <a:pPr lvl="0" algn="just">
              <a:lnSpc>
                <a:spcPct val="150000"/>
              </a:lnSpc>
              <a:spcAft>
                <a:spcPts val="0"/>
              </a:spcAft>
            </a:pPr>
            <a:endParaRPr lang="es-MX" sz="1900" dirty="0"/>
          </a:p>
        </p:txBody>
      </p:sp>
      <p:pic>
        <p:nvPicPr>
          <p:cNvPr id="6" name="5 Imagen" descr="LOGOTIPO_InfoDF_new.png"/>
          <p:cNvPicPr>
            <a:picLocks noChangeAspect="1"/>
          </p:cNvPicPr>
          <p:nvPr/>
        </p:nvPicPr>
        <p:blipFill>
          <a:blip r:embed="rId2" cstate="print"/>
          <a:stretch>
            <a:fillRect/>
          </a:stretch>
        </p:blipFill>
        <p:spPr>
          <a:xfrm>
            <a:off x="10351" y="5548054"/>
            <a:ext cx="961249" cy="1135054"/>
          </a:xfrm>
          <a:prstGeom prst="rect">
            <a:avLst/>
          </a:prstGeom>
        </p:spPr>
      </p:pic>
      <p:pic>
        <p:nvPicPr>
          <p:cNvPr id="7" name="Picture 2" descr="http://e-consulta.com/sites/default/files/130731_portalesopacos.jpg">
            <a:hlinkClick r:id="rId3"/>
          </p:cNvPr>
          <p:cNvPicPr>
            <a:picLocks noChangeAspect="1" noChangeArrowheads="1"/>
          </p:cNvPicPr>
          <p:nvPr/>
        </p:nvPicPr>
        <p:blipFill>
          <a:blip r:embed="rId4" cstate="print"/>
          <a:srcRect/>
          <a:stretch>
            <a:fillRect/>
          </a:stretch>
        </p:blipFill>
        <p:spPr bwMode="auto">
          <a:xfrm>
            <a:off x="6971034" y="5448797"/>
            <a:ext cx="2137470" cy="1292571"/>
          </a:xfrm>
          <a:prstGeom prst="rect">
            <a:avLst/>
          </a:prstGeom>
          <a:noFill/>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362142" y="405131"/>
            <a:ext cx="7056190" cy="584775"/>
          </a:xfrm>
          <a:prstGeom prst="rect">
            <a:avLst/>
          </a:prstGeom>
          <a:noFill/>
        </p:spPr>
        <p:txBody>
          <a:bodyPr wrap="square">
            <a:spAutoFit/>
          </a:bodyPr>
          <a:lstStyle/>
          <a:p>
            <a:pPr algn="ctr" fontAlgn="auto">
              <a:spcBef>
                <a:spcPts val="0"/>
              </a:spcBef>
              <a:spcAft>
                <a:spcPts val="0"/>
              </a:spcAft>
              <a:defRPr/>
            </a:pPr>
            <a:r>
              <a:rPr lang="es-MX" sz="31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Instrumentos Normativos y Técnicos</a:t>
            </a:r>
            <a:endParaRPr lang="es-MX" sz="31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5" name="4 Imagen" descr="LOGOTIPO_InfoDF_new.png"/>
          <p:cNvPicPr>
            <a:picLocks noChangeAspect="1"/>
          </p:cNvPicPr>
          <p:nvPr/>
        </p:nvPicPr>
        <p:blipFill>
          <a:blip r:embed="rId2" cstate="print"/>
          <a:stretch>
            <a:fillRect/>
          </a:stretch>
        </p:blipFill>
        <p:spPr>
          <a:xfrm>
            <a:off x="10351" y="5548054"/>
            <a:ext cx="961249" cy="1135054"/>
          </a:xfrm>
          <a:prstGeom prst="rect">
            <a:avLst/>
          </a:prstGeom>
        </p:spPr>
      </p:pic>
      <p:sp>
        <p:nvSpPr>
          <p:cNvPr id="2" name="1 Rectángulo"/>
          <p:cNvSpPr/>
          <p:nvPr/>
        </p:nvSpPr>
        <p:spPr>
          <a:xfrm>
            <a:off x="1362142" y="1268760"/>
            <a:ext cx="7457736" cy="5262979"/>
          </a:xfrm>
          <a:prstGeom prst="rect">
            <a:avLst/>
          </a:prstGeom>
        </p:spPr>
        <p:txBody>
          <a:bodyPr wrap="square">
            <a:spAutoFit/>
          </a:bodyPr>
          <a:lstStyle/>
          <a:p>
            <a:pPr lvl="0"/>
            <a:r>
              <a:rPr lang="es-MX" sz="2800" b="1" dirty="0">
                <a:solidFill>
                  <a:schemeClr val="accent1">
                    <a:lumMod val="75000"/>
                  </a:schemeClr>
                </a:solidFill>
                <a:latin typeface="Calibri" pitchFamily="34" charset="0"/>
                <a:cs typeface="Calibri" pitchFamily="34" charset="0"/>
              </a:rPr>
              <a:t>Instrumentos </a:t>
            </a:r>
            <a:r>
              <a:rPr lang="es-MX" sz="2800" b="1" dirty="0" smtClean="0">
                <a:solidFill>
                  <a:schemeClr val="accent1">
                    <a:lumMod val="75000"/>
                  </a:schemeClr>
                </a:solidFill>
                <a:latin typeface="Calibri" pitchFamily="34" charset="0"/>
                <a:cs typeface="Calibri" pitchFamily="34" charset="0"/>
              </a:rPr>
              <a:t>Normativos</a:t>
            </a:r>
            <a:endParaRPr lang="es-MX" sz="2800" b="1" dirty="0">
              <a:solidFill>
                <a:schemeClr val="accent1">
                  <a:lumMod val="75000"/>
                </a:schemeClr>
              </a:solidFill>
              <a:latin typeface="Calibri" pitchFamily="34" charset="0"/>
              <a:cs typeface="Calibri" pitchFamily="34" charset="0"/>
            </a:endParaRPr>
          </a:p>
          <a:p>
            <a:pPr lvl="0">
              <a:buNone/>
            </a:pPr>
            <a:r>
              <a:rPr lang="es-MX" sz="2400" dirty="0" smtClean="0">
                <a:latin typeface="Calibri" pitchFamily="34" charset="0"/>
                <a:cs typeface="Calibri" pitchFamily="34" charset="0"/>
              </a:rPr>
              <a:t>Son </a:t>
            </a:r>
            <a:r>
              <a:rPr lang="es-MX" sz="2400" dirty="0">
                <a:latin typeface="Calibri" pitchFamily="34" charset="0"/>
                <a:cs typeface="Calibri" pitchFamily="34" charset="0"/>
              </a:rPr>
              <a:t>las herramientas </a:t>
            </a:r>
            <a:r>
              <a:rPr lang="es-MX" sz="2400" dirty="0" smtClean="0">
                <a:latin typeface="Calibri" pitchFamily="34" charset="0"/>
                <a:cs typeface="Calibri" pitchFamily="34" charset="0"/>
              </a:rPr>
              <a:t>jurídico-legales utilizadas  durante </a:t>
            </a:r>
            <a:r>
              <a:rPr lang="es-MX" sz="2400" dirty="0">
                <a:latin typeface="Calibri" pitchFamily="34" charset="0"/>
                <a:cs typeface="Calibri" pitchFamily="34" charset="0"/>
              </a:rPr>
              <a:t>los procesos de evaluación de la información de </a:t>
            </a:r>
            <a:r>
              <a:rPr lang="es-MX" sz="2400" dirty="0" smtClean="0">
                <a:latin typeface="Calibri" pitchFamily="34" charset="0"/>
                <a:cs typeface="Calibri" pitchFamily="34" charset="0"/>
              </a:rPr>
              <a:t>oficio:</a:t>
            </a:r>
            <a:endParaRPr lang="es-MX" sz="2400" dirty="0">
              <a:latin typeface="Calibri" pitchFamily="34" charset="0"/>
              <a:cs typeface="Calibri" pitchFamily="34" charset="0"/>
            </a:endParaRPr>
          </a:p>
          <a:p>
            <a:pPr lvl="0">
              <a:buNone/>
            </a:pPr>
            <a:endParaRPr lang="es-MX" sz="2400" dirty="0">
              <a:latin typeface="Calibri" pitchFamily="34" charset="0"/>
              <a:cs typeface="Calibri" pitchFamily="34" charset="0"/>
            </a:endParaRPr>
          </a:p>
          <a:p>
            <a:pPr marL="266700" indent="-266700">
              <a:buFont typeface="Wingdings" pitchFamily="2" charset="2"/>
              <a:buChar char="§"/>
            </a:pPr>
            <a:r>
              <a:rPr lang="es-MX" sz="2400" dirty="0">
                <a:latin typeface="Calibri" pitchFamily="34" charset="0"/>
                <a:cs typeface="Calibri" pitchFamily="34" charset="0"/>
              </a:rPr>
              <a:t> </a:t>
            </a:r>
            <a:r>
              <a:rPr lang="es-MX" sz="2400" dirty="0" smtClean="0">
                <a:latin typeface="Calibri" pitchFamily="34" charset="0"/>
                <a:cs typeface="Calibri" pitchFamily="34" charset="0"/>
              </a:rPr>
              <a:t>Ley de Transparencia y Acceso a la Información Pública del Estado de Tabasco</a:t>
            </a:r>
          </a:p>
          <a:p>
            <a:pPr marL="266700" indent="-266700">
              <a:buFont typeface="Wingdings" pitchFamily="2" charset="2"/>
              <a:buChar char="§"/>
            </a:pPr>
            <a:endParaRPr lang="es-ES" sz="2400" dirty="0" smtClean="0">
              <a:latin typeface="Calibri" pitchFamily="34" charset="0"/>
              <a:cs typeface="Calibri" pitchFamily="34" charset="0"/>
            </a:endParaRPr>
          </a:p>
          <a:p>
            <a:pPr marL="285750" indent="-285750">
              <a:buFont typeface="Wingdings" pitchFamily="2" charset="2"/>
              <a:buChar char="§"/>
            </a:pPr>
            <a:r>
              <a:rPr lang="es-MX" sz="2400" dirty="0" smtClean="0">
                <a:latin typeface="Calibri" pitchFamily="34" charset="0"/>
                <a:cs typeface="Calibri" pitchFamily="34" charset="0"/>
              </a:rPr>
              <a:t>Reglamento de la Ley de Transparencia  y Acceso a la Información Pública del Estado de Tabasco</a:t>
            </a:r>
          </a:p>
          <a:p>
            <a:pPr marL="285750" indent="-285750">
              <a:buFont typeface="Wingdings" pitchFamily="2" charset="2"/>
              <a:buChar char="§"/>
            </a:pPr>
            <a:endParaRPr lang="es-MX" sz="2400" dirty="0" smtClean="0">
              <a:latin typeface="Calibri" pitchFamily="34" charset="0"/>
              <a:cs typeface="Calibri" pitchFamily="34" charset="0"/>
            </a:endParaRPr>
          </a:p>
          <a:p>
            <a:pPr marL="285750" indent="-285750" algn="just">
              <a:buFont typeface="Wingdings" pitchFamily="2" charset="2"/>
              <a:buChar char="§"/>
            </a:pPr>
            <a:r>
              <a:rPr lang="es-MX" sz="2400" dirty="0" smtClean="0">
                <a:latin typeface="Calibri" pitchFamily="34" charset="0"/>
                <a:cs typeface="Calibri" pitchFamily="34" charset="0"/>
              </a:rPr>
              <a:t> Lineamientos Generales para el Cumplimiento de las Obligaciones de Transparencia de los Sujetos Obligados en el Estado de Tabasco</a:t>
            </a:r>
          </a:p>
          <a:p>
            <a:pPr marL="285750" indent="-285750" algn="just">
              <a:buFont typeface="Wingdings" pitchFamily="2" charset="2"/>
              <a:buChar char="§"/>
            </a:pPr>
            <a:endParaRPr lang="es-MX" sz="20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LOGOTIPO_InfoDF_new.png"/>
          <p:cNvPicPr>
            <a:picLocks noChangeAspect="1"/>
          </p:cNvPicPr>
          <p:nvPr/>
        </p:nvPicPr>
        <p:blipFill>
          <a:blip r:embed="rId2" cstate="print"/>
          <a:stretch>
            <a:fillRect/>
          </a:stretch>
        </p:blipFill>
        <p:spPr>
          <a:xfrm>
            <a:off x="10351" y="5548054"/>
            <a:ext cx="961249" cy="1135054"/>
          </a:xfrm>
          <a:prstGeom prst="rect">
            <a:avLst/>
          </a:prstGeom>
        </p:spPr>
      </p:pic>
      <p:sp>
        <p:nvSpPr>
          <p:cNvPr id="2" name="1 Rectángulo"/>
          <p:cNvSpPr/>
          <p:nvPr/>
        </p:nvSpPr>
        <p:spPr>
          <a:xfrm>
            <a:off x="1362142" y="1268760"/>
            <a:ext cx="7457736" cy="2985433"/>
          </a:xfrm>
          <a:prstGeom prst="rect">
            <a:avLst/>
          </a:prstGeom>
        </p:spPr>
        <p:txBody>
          <a:bodyPr wrap="square">
            <a:spAutoFit/>
          </a:bodyPr>
          <a:lstStyle/>
          <a:p>
            <a:pPr lvl="0"/>
            <a:r>
              <a:rPr lang="es-MX" sz="2800" b="1" dirty="0">
                <a:solidFill>
                  <a:schemeClr val="accent1">
                    <a:lumMod val="75000"/>
                  </a:schemeClr>
                </a:solidFill>
                <a:latin typeface="Calibri" pitchFamily="34" charset="0"/>
                <a:cs typeface="Calibri" pitchFamily="34" charset="0"/>
              </a:rPr>
              <a:t>Instrumentos </a:t>
            </a:r>
            <a:r>
              <a:rPr lang="es-MX" sz="2800" b="1" dirty="0" smtClean="0">
                <a:solidFill>
                  <a:schemeClr val="accent1">
                    <a:lumMod val="75000"/>
                  </a:schemeClr>
                </a:solidFill>
                <a:latin typeface="Calibri" pitchFamily="34" charset="0"/>
                <a:cs typeface="Calibri" pitchFamily="34" charset="0"/>
              </a:rPr>
              <a:t>Normativos</a:t>
            </a:r>
            <a:endParaRPr lang="es-MX" sz="2800" b="1" dirty="0">
              <a:solidFill>
                <a:schemeClr val="accent1">
                  <a:lumMod val="75000"/>
                </a:schemeClr>
              </a:solidFill>
              <a:latin typeface="Calibri" pitchFamily="34" charset="0"/>
              <a:cs typeface="Calibri" pitchFamily="34" charset="0"/>
            </a:endParaRPr>
          </a:p>
          <a:p>
            <a:pPr marL="285750" indent="-285750" algn="just">
              <a:buFont typeface="Wingdings" pitchFamily="2" charset="2"/>
              <a:buChar char="§"/>
            </a:pPr>
            <a:endParaRPr lang="es-MX" sz="2000" dirty="0" smtClean="0">
              <a:latin typeface="Calibri" pitchFamily="34" charset="0"/>
              <a:cs typeface="Calibri" pitchFamily="34" charset="0"/>
            </a:endParaRPr>
          </a:p>
          <a:p>
            <a:pPr marL="285750" indent="-285750" algn="just">
              <a:buFont typeface="Wingdings" pitchFamily="2" charset="2"/>
              <a:buChar char="§"/>
            </a:pPr>
            <a:r>
              <a:rPr lang="es-MX" sz="2000" i="1" dirty="0" smtClean="0">
                <a:latin typeface="Calibri" pitchFamily="34" charset="0"/>
                <a:cs typeface="Calibri" pitchFamily="34" charset="0"/>
              </a:rPr>
              <a:t>Criterios para Evaluar el Contenido de </a:t>
            </a:r>
            <a:r>
              <a:rPr lang="es-MX" sz="2000" i="1" dirty="0">
                <a:latin typeface="Calibri" pitchFamily="34" charset="0"/>
                <a:cs typeface="Calibri" pitchFamily="34" charset="0"/>
              </a:rPr>
              <a:t>l</a:t>
            </a:r>
            <a:r>
              <a:rPr lang="es-MX" sz="2000" i="1" dirty="0" smtClean="0">
                <a:latin typeface="Calibri" pitchFamily="34" charset="0"/>
                <a:cs typeface="Calibri" pitchFamily="34" charset="0"/>
              </a:rPr>
              <a:t>os Portales de Transparencia </a:t>
            </a:r>
            <a:r>
              <a:rPr lang="es-MX" sz="2000" i="1" dirty="0">
                <a:latin typeface="Calibri" pitchFamily="34" charset="0"/>
                <a:cs typeface="Calibri" pitchFamily="34" charset="0"/>
              </a:rPr>
              <a:t>d</a:t>
            </a:r>
            <a:r>
              <a:rPr lang="es-MX" sz="2000" i="1" dirty="0" smtClean="0">
                <a:latin typeface="Calibri" pitchFamily="34" charset="0"/>
                <a:cs typeface="Calibri" pitchFamily="34" charset="0"/>
              </a:rPr>
              <a:t>e los Sujetos Obligados del Estado de Tabasco </a:t>
            </a:r>
            <a:r>
              <a:rPr lang="es-MX" sz="2000" i="1" dirty="0" smtClean="0">
                <a:solidFill>
                  <a:srgbClr val="FF0000"/>
                </a:solidFill>
                <a:latin typeface="Calibri" pitchFamily="34" charset="0"/>
                <a:cs typeface="Calibri" pitchFamily="34" charset="0"/>
              </a:rPr>
              <a:t>(¿Aprobados mediante Acuerdo del Pleno del ITAIP)</a:t>
            </a:r>
          </a:p>
          <a:p>
            <a:pPr marL="285750" indent="-285750" algn="just">
              <a:buFont typeface="Wingdings" pitchFamily="2" charset="2"/>
              <a:buChar char="§"/>
            </a:pPr>
            <a:endParaRPr lang="es-MX" sz="2000" i="1" dirty="0">
              <a:solidFill>
                <a:srgbClr val="FF0000"/>
              </a:solidFill>
              <a:latin typeface="Calibri" pitchFamily="34" charset="0"/>
              <a:cs typeface="Calibri" pitchFamily="34" charset="0"/>
            </a:endParaRPr>
          </a:p>
          <a:p>
            <a:pPr marL="285750" indent="-285750" algn="just">
              <a:buFont typeface="Wingdings" pitchFamily="2" charset="2"/>
              <a:buChar char="§"/>
            </a:pPr>
            <a:r>
              <a:rPr lang="es-MX" sz="2000" i="1" dirty="0" smtClean="0">
                <a:solidFill>
                  <a:srgbClr val="FF0000"/>
                </a:solidFill>
                <a:latin typeface="Calibri" pitchFamily="34" charset="0"/>
                <a:cs typeface="Calibri" pitchFamily="34" charset="0"/>
              </a:rPr>
              <a:t>Acuerdo del Pleno del ITAIP mediante el cual se aprueban las Recomendaciones derivadas de la evaluación de portales de transparencia</a:t>
            </a:r>
            <a:endParaRPr lang="es-MX" sz="2000" i="1" dirty="0">
              <a:latin typeface="Calibri" pitchFamily="34" charset="0"/>
              <a:cs typeface="Calibri" pitchFamily="34" charset="0"/>
            </a:endParaRPr>
          </a:p>
        </p:txBody>
      </p:sp>
      <p:sp>
        <p:nvSpPr>
          <p:cNvPr id="7" name="6 CuadroTexto"/>
          <p:cNvSpPr txBox="1"/>
          <p:nvPr/>
        </p:nvSpPr>
        <p:spPr>
          <a:xfrm>
            <a:off x="1290728" y="378748"/>
            <a:ext cx="7056190" cy="584775"/>
          </a:xfrm>
          <a:prstGeom prst="rect">
            <a:avLst/>
          </a:prstGeom>
          <a:noFill/>
        </p:spPr>
        <p:txBody>
          <a:bodyPr wrap="square">
            <a:spAutoFit/>
          </a:bodyPr>
          <a:lstStyle/>
          <a:p>
            <a:pPr algn="ctr" fontAlgn="auto">
              <a:spcBef>
                <a:spcPts val="0"/>
              </a:spcBef>
              <a:spcAft>
                <a:spcPts val="0"/>
              </a:spcAft>
              <a:defRPr/>
            </a:pPr>
            <a:r>
              <a:rPr lang="es-MX" sz="31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Instrumentos Normativos y Técnicos</a:t>
            </a:r>
            <a:endParaRPr lang="es-MX" sz="31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spTree>
    <p:extLst>
      <p:ext uri="{BB962C8B-B14F-4D97-AF65-F5344CB8AC3E}">
        <p14:creationId xmlns:p14="http://schemas.microsoft.com/office/powerpoint/2010/main" val="2250314555"/>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LOGOTIPO_InfoDF_new.png"/>
          <p:cNvPicPr>
            <a:picLocks noChangeAspect="1"/>
          </p:cNvPicPr>
          <p:nvPr/>
        </p:nvPicPr>
        <p:blipFill>
          <a:blip r:embed="rId2" cstate="print"/>
          <a:stretch>
            <a:fillRect/>
          </a:stretch>
        </p:blipFill>
        <p:spPr>
          <a:xfrm>
            <a:off x="10351" y="5548054"/>
            <a:ext cx="961249" cy="1135054"/>
          </a:xfrm>
          <a:prstGeom prst="rect">
            <a:avLst/>
          </a:prstGeom>
        </p:spPr>
      </p:pic>
      <p:sp>
        <p:nvSpPr>
          <p:cNvPr id="2" name="1 Rectángulo"/>
          <p:cNvSpPr/>
          <p:nvPr/>
        </p:nvSpPr>
        <p:spPr>
          <a:xfrm>
            <a:off x="1331640" y="1556792"/>
            <a:ext cx="7405821" cy="4524315"/>
          </a:xfrm>
          <a:prstGeom prst="rect">
            <a:avLst/>
          </a:prstGeom>
        </p:spPr>
        <p:txBody>
          <a:bodyPr wrap="square">
            <a:spAutoFit/>
          </a:bodyPr>
          <a:lstStyle/>
          <a:p>
            <a:pPr lvl="0"/>
            <a:r>
              <a:rPr lang="es-MX" sz="2800" b="1" dirty="0">
                <a:solidFill>
                  <a:schemeClr val="accent1">
                    <a:lumMod val="75000"/>
                  </a:schemeClr>
                </a:solidFill>
                <a:latin typeface="Calibri" pitchFamily="34" charset="0"/>
                <a:cs typeface="Calibri" pitchFamily="34" charset="0"/>
              </a:rPr>
              <a:t>Instrumentos técnicos</a:t>
            </a:r>
          </a:p>
          <a:p>
            <a:pPr lvl="0">
              <a:buNone/>
            </a:pPr>
            <a:r>
              <a:rPr lang="es-MX" sz="2000" dirty="0" smtClean="0">
                <a:latin typeface="Calibri" pitchFamily="34" charset="0"/>
                <a:cs typeface="Calibri" pitchFamily="34" charset="0"/>
              </a:rPr>
              <a:t>Son </a:t>
            </a:r>
            <a:r>
              <a:rPr lang="es-MX" sz="2000" dirty="0">
                <a:latin typeface="Calibri" pitchFamily="34" charset="0"/>
                <a:cs typeface="Calibri" pitchFamily="34" charset="0"/>
              </a:rPr>
              <a:t>las </a:t>
            </a:r>
            <a:r>
              <a:rPr lang="es-MX" sz="2000" dirty="0" smtClean="0">
                <a:latin typeface="Calibri" pitchFamily="34" charset="0"/>
                <a:cs typeface="Calibri" pitchFamily="34" charset="0"/>
              </a:rPr>
              <a:t>herramientas de trabajo utilizadas </a:t>
            </a:r>
            <a:r>
              <a:rPr lang="es-MX" sz="2000" dirty="0">
                <a:latin typeface="Calibri" pitchFamily="34" charset="0"/>
                <a:cs typeface="Calibri" pitchFamily="34" charset="0"/>
              </a:rPr>
              <a:t>durante los procesos de evaluación de la información de </a:t>
            </a:r>
            <a:r>
              <a:rPr lang="es-MX" sz="2000" dirty="0" smtClean="0">
                <a:latin typeface="Calibri" pitchFamily="34" charset="0"/>
                <a:cs typeface="Calibri" pitchFamily="34" charset="0"/>
              </a:rPr>
              <a:t>oficio:</a:t>
            </a:r>
            <a:endParaRPr lang="es-MX" sz="2000" dirty="0">
              <a:latin typeface="Calibri" pitchFamily="34" charset="0"/>
              <a:cs typeface="Calibri" pitchFamily="34" charset="0"/>
            </a:endParaRPr>
          </a:p>
          <a:p>
            <a:pPr lvl="0">
              <a:buNone/>
            </a:pPr>
            <a:endParaRPr lang="es-MX" sz="2000" dirty="0">
              <a:latin typeface="Calibri" pitchFamily="34" charset="0"/>
              <a:cs typeface="Calibri" pitchFamily="34" charset="0"/>
            </a:endParaRPr>
          </a:p>
          <a:p>
            <a:pPr marL="342900" indent="-342900" algn="just">
              <a:buFont typeface="Wingdings" pitchFamily="2" charset="2"/>
              <a:buChar char="§"/>
            </a:pPr>
            <a:r>
              <a:rPr lang="es-MX" sz="2000" dirty="0" smtClean="0">
                <a:latin typeface="Calibri" pitchFamily="34" charset="0"/>
                <a:cs typeface="Calibri" pitchFamily="34" charset="0"/>
              </a:rPr>
              <a:t>Documentos en los cuales se registra el resultado de las evaluaciones a los portales de transparencia (Tablas </a:t>
            </a:r>
            <a:r>
              <a:rPr lang="es-MX" sz="2000" dirty="0">
                <a:latin typeface="Calibri" pitchFamily="34" charset="0"/>
                <a:cs typeface="Calibri" pitchFamily="34" charset="0"/>
              </a:rPr>
              <a:t>de </a:t>
            </a:r>
            <a:r>
              <a:rPr lang="es-MX" sz="2000" dirty="0" smtClean="0">
                <a:latin typeface="Calibri" pitchFamily="34" charset="0"/>
                <a:cs typeface="Calibri" pitchFamily="34" charset="0"/>
              </a:rPr>
              <a:t>verificación)</a:t>
            </a:r>
          </a:p>
          <a:p>
            <a:pPr marL="342900" indent="-342900" algn="just">
              <a:buFont typeface="Wingdings" pitchFamily="2" charset="2"/>
              <a:buChar char="§"/>
            </a:pPr>
            <a:endParaRPr lang="es-ES" sz="2000" dirty="0">
              <a:latin typeface="Calibri" pitchFamily="34" charset="0"/>
              <a:cs typeface="Calibri" pitchFamily="34" charset="0"/>
            </a:endParaRPr>
          </a:p>
          <a:p>
            <a:pPr marL="342900" indent="-342900" algn="just">
              <a:buFont typeface="Wingdings" pitchFamily="2" charset="2"/>
              <a:buChar char="§"/>
            </a:pPr>
            <a:r>
              <a:rPr lang="es-MX" sz="2000" dirty="0">
                <a:latin typeface="Calibri" pitchFamily="34" charset="0"/>
                <a:cs typeface="Calibri" pitchFamily="34" charset="0"/>
              </a:rPr>
              <a:t>Documento </a:t>
            </a:r>
            <a:r>
              <a:rPr lang="es-MX" sz="2000" dirty="0" smtClean="0">
                <a:latin typeface="Calibri" pitchFamily="34" charset="0"/>
                <a:cs typeface="Calibri" pitchFamily="34" charset="0"/>
              </a:rPr>
              <a:t>con las Observaciones, Inconsistencias </a:t>
            </a:r>
            <a:r>
              <a:rPr lang="es-MX" sz="2000" dirty="0">
                <a:latin typeface="Calibri" pitchFamily="34" charset="0"/>
                <a:cs typeface="Calibri" pitchFamily="34" charset="0"/>
              </a:rPr>
              <a:t>y/o </a:t>
            </a:r>
            <a:r>
              <a:rPr lang="es-MX" sz="2000" dirty="0" smtClean="0">
                <a:latin typeface="Calibri" pitchFamily="34" charset="0"/>
                <a:cs typeface="Calibri" pitchFamily="34" charset="0"/>
              </a:rPr>
              <a:t>Recomendaciones derivadas de la evaluación realizada a los portales de transparencia </a:t>
            </a:r>
          </a:p>
          <a:p>
            <a:pPr marL="342900" indent="-342900" algn="just">
              <a:buFont typeface="Wingdings" pitchFamily="2" charset="2"/>
              <a:buChar char="§"/>
            </a:pPr>
            <a:endParaRPr lang="es-MX" sz="2000" dirty="0">
              <a:latin typeface="Calibri" pitchFamily="34" charset="0"/>
              <a:cs typeface="Calibri" pitchFamily="34" charset="0"/>
            </a:endParaRPr>
          </a:p>
          <a:p>
            <a:pPr marL="342900" indent="-342900" algn="just">
              <a:buFont typeface="Wingdings" pitchFamily="2" charset="2"/>
              <a:buChar char="§"/>
            </a:pPr>
            <a:r>
              <a:rPr lang="es-MX" sz="2000" dirty="0">
                <a:latin typeface="Calibri" pitchFamily="34" charset="0"/>
                <a:cs typeface="Calibri" pitchFamily="34" charset="0"/>
              </a:rPr>
              <a:t> Tablas con periodos de </a:t>
            </a:r>
            <a:r>
              <a:rPr lang="es-MX" sz="2000" dirty="0" smtClean="0">
                <a:latin typeface="Calibri" pitchFamily="34" charset="0"/>
                <a:cs typeface="Calibri" pitchFamily="34" charset="0"/>
              </a:rPr>
              <a:t>actualización y conservación por cada rubro de información </a:t>
            </a:r>
            <a:endParaRPr lang="es-MX" sz="2000" dirty="0">
              <a:latin typeface="Calibri" pitchFamily="34" charset="0"/>
              <a:cs typeface="Calibri" pitchFamily="34" charset="0"/>
            </a:endParaRPr>
          </a:p>
        </p:txBody>
      </p:sp>
      <p:sp>
        <p:nvSpPr>
          <p:cNvPr id="7" name="6 CuadroTexto"/>
          <p:cNvSpPr txBox="1"/>
          <p:nvPr/>
        </p:nvSpPr>
        <p:spPr>
          <a:xfrm>
            <a:off x="1362142" y="405131"/>
            <a:ext cx="7056190" cy="584775"/>
          </a:xfrm>
          <a:prstGeom prst="rect">
            <a:avLst/>
          </a:prstGeom>
          <a:noFill/>
        </p:spPr>
        <p:txBody>
          <a:bodyPr wrap="square">
            <a:spAutoFit/>
          </a:bodyPr>
          <a:lstStyle/>
          <a:p>
            <a:pPr algn="ctr" fontAlgn="auto">
              <a:spcBef>
                <a:spcPts val="0"/>
              </a:spcBef>
              <a:spcAft>
                <a:spcPts val="0"/>
              </a:spcAft>
              <a:defRPr/>
            </a:pPr>
            <a:r>
              <a:rPr lang="es-MX" sz="31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Instrumentos Normativos y Técnicos</a:t>
            </a:r>
            <a:endParaRPr lang="es-MX" sz="31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spTree>
    <p:extLst>
      <p:ext uri="{BB962C8B-B14F-4D97-AF65-F5344CB8AC3E}">
        <p14:creationId xmlns:p14="http://schemas.microsoft.com/office/powerpoint/2010/main" val="2486441627"/>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LOGOTIPO_InfoDF_new.png"/>
          <p:cNvPicPr>
            <a:picLocks noChangeAspect="1"/>
          </p:cNvPicPr>
          <p:nvPr/>
        </p:nvPicPr>
        <p:blipFill>
          <a:blip r:embed="rId2" cstate="print"/>
          <a:stretch>
            <a:fillRect/>
          </a:stretch>
        </p:blipFill>
        <p:spPr>
          <a:xfrm>
            <a:off x="10351" y="5548054"/>
            <a:ext cx="961249" cy="1135054"/>
          </a:xfrm>
          <a:prstGeom prst="rect">
            <a:avLst/>
          </a:prstGeom>
        </p:spPr>
      </p:pic>
      <p:sp>
        <p:nvSpPr>
          <p:cNvPr id="2" name="1 Rectángulo"/>
          <p:cNvSpPr/>
          <p:nvPr/>
        </p:nvSpPr>
        <p:spPr>
          <a:xfrm>
            <a:off x="1331640" y="1556792"/>
            <a:ext cx="7405821" cy="3108543"/>
          </a:xfrm>
          <a:prstGeom prst="rect">
            <a:avLst/>
          </a:prstGeom>
        </p:spPr>
        <p:txBody>
          <a:bodyPr wrap="square">
            <a:spAutoFit/>
          </a:bodyPr>
          <a:lstStyle/>
          <a:p>
            <a:pPr lvl="0"/>
            <a:r>
              <a:rPr lang="es-MX" sz="2800" b="1" dirty="0">
                <a:solidFill>
                  <a:schemeClr val="accent1">
                    <a:lumMod val="75000"/>
                  </a:schemeClr>
                </a:solidFill>
                <a:latin typeface="+mn-lt"/>
              </a:rPr>
              <a:t>Instrumentos técnicos</a:t>
            </a:r>
          </a:p>
          <a:p>
            <a:pPr marL="342900" indent="-342900" algn="just">
              <a:buFont typeface="Wingdings" pitchFamily="2" charset="2"/>
              <a:buChar char="§"/>
            </a:pPr>
            <a:endParaRPr lang="es-MX" sz="2400" dirty="0">
              <a:latin typeface="Calibri" pitchFamily="34" charset="0"/>
              <a:cs typeface="Calibri" pitchFamily="34" charset="0"/>
            </a:endParaRPr>
          </a:p>
          <a:p>
            <a:pPr marL="342900" indent="-342900" algn="just">
              <a:buFont typeface="Wingdings" pitchFamily="2" charset="2"/>
              <a:buChar char="§"/>
            </a:pPr>
            <a:r>
              <a:rPr lang="es-MX" sz="2400" dirty="0" smtClean="0">
                <a:latin typeface="Calibri" pitchFamily="34" charset="0"/>
                <a:cs typeface="Calibri" pitchFamily="34" charset="0"/>
              </a:rPr>
              <a:t>Oficio de notificación de resultados de la evaluación a portales de internet para los titulares de los Sujetos obligados</a:t>
            </a:r>
          </a:p>
          <a:p>
            <a:pPr marL="342900" indent="-342900" algn="just">
              <a:buFont typeface="Wingdings" pitchFamily="2" charset="2"/>
              <a:buChar char="§"/>
            </a:pPr>
            <a:endParaRPr lang="es-MX" sz="2400" dirty="0" smtClean="0">
              <a:latin typeface="Calibri" pitchFamily="34" charset="0"/>
              <a:cs typeface="Calibri" pitchFamily="34" charset="0"/>
            </a:endParaRPr>
          </a:p>
          <a:p>
            <a:pPr marL="342900" indent="-342900" algn="just">
              <a:buFont typeface="Wingdings" pitchFamily="2" charset="2"/>
              <a:buChar char="§"/>
            </a:pPr>
            <a:r>
              <a:rPr lang="es-MX" sz="2400" dirty="0" smtClean="0">
                <a:latin typeface="Calibri" pitchFamily="34" charset="0"/>
                <a:cs typeface="Calibri" pitchFamily="34" charset="0"/>
              </a:rPr>
              <a:t>Correo electrónico mediante el cual se notifica los resultados a las UAI</a:t>
            </a:r>
            <a:endParaRPr lang="es-MX" sz="2400" dirty="0">
              <a:latin typeface="Calibri" pitchFamily="34" charset="0"/>
              <a:cs typeface="Calibri" pitchFamily="34" charset="0"/>
            </a:endParaRPr>
          </a:p>
        </p:txBody>
      </p:sp>
      <p:sp>
        <p:nvSpPr>
          <p:cNvPr id="7" name="6 CuadroTexto"/>
          <p:cNvSpPr txBox="1"/>
          <p:nvPr/>
        </p:nvSpPr>
        <p:spPr>
          <a:xfrm>
            <a:off x="1362142" y="405131"/>
            <a:ext cx="7056190" cy="584775"/>
          </a:xfrm>
          <a:prstGeom prst="rect">
            <a:avLst/>
          </a:prstGeom>
          <a:noFill/>
        </p:spPr>
        <p:txBody>
          <a:bodyPr wrap="square">
            <a:spAutoFit/>
          </a:bodyPr>
          <a:lstStyle/>
          <a:p>
            <a:pPr algn="ctr" fontAlgn="auto">
              <a:spcBef>
                <a:spcPts val="0"/>
              </a:spcBef>
              <a:spcAft>
                <a:spcPts val="0"/>
              </a:spcAft>
              <a:defRPr/>
            </a:pPr>
            <a:r>
              <a:rPr lang="es-MX" sz="31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Instrumentos Normativos y Técnicos</a:t>
            </a:r>
            <a:endParaRPr lang="es-MX" sz="31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spTree>
    <p:extLst>
      <p:ext uri="{BB962C8B-B14F-4D97-AF65-F5344CB8AC3E}">
        <p14:creationId xmlns:p14="http://schemas.microsoft.com/office/powerpoint/2010/main" val="38810200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476375" y="395288"/>
            <a:ext cx="7488238" cy="554037"/>
          </a:xfrm>
          <a:prstGeom prst="rect">
            <a:avLst/>
          </a:prstGeom>
          <a:noFill/>
        </p:spPr>
        <p:txBody>
          <a:bodyPr>
            <a:spAutoFit/>
          </a:bodyPr>
          <a:lstStyle/>
          <a:p>
            <a:pPr algn="ctr" fontAlgn="auto">
              <a:spcBef>
                <a:spcPts val="0"/>
              </a:spcBef>
              <a:spcAft>
                <a:spcPts val="0"/>
              </a:spcAft>
              <a:defRPr/>
            </a:pPr>
            <a:r>
              <a:rPr lang="es-MX" sz="3000" b="1" dirty="0">
                <a:solidFill>
                  <a:schemeClr val="bg1"/>
                </a:solidFill>
                <a:effectLst>
                  <a:outerShdw blurRad="38100" dist="38100" dir="2700000" algn="tl">
                    <a:srgbClr val="000000">
                      <a:alpha val="43137"/>
                    </a:srgbClr>
                  </a:outerShdw>
                </a:effectLst>
                <a:latin typeface="Calibri" pitchFamily="34" charset="0"/>
                <a:cs typeface="Calibri" pitchFamily="34" charset="0"/>
              </a:rPr>
              <a:t>Solicitudes de Información</a:t>
            </a:r>
          </a:p>
        </p:txBody>
      </p:sp>
      <p:pic>
        <p:nvPicPr>
          <p:cNvPr id="43010" name="5 Imagen" descr="LOGOTIPO_InfoDF_new.png"/>
          <p:cNvPicPr>
            <a:picLocks noChangeAspect="1"/>
          </p:cNvPicPr>
          <p:nvPr/>
        </p:nvPicPr>
        <p:blipFill>
          <a:blip r:embed="rId3" cstate="print"/>
          <a:srcRect/>
          <a:stretch>
            <a:fillRect/>
          </a:stretch>
        </p:blipFill>
        <p:spPr bwMode="auto">
          <a:xfrm>
            <a:off x="11113" y="5548313"/>
            <a:ext cx="960437" cy="1135062"/>
          </a:xfrm>
          <a:prstGeom prst="rect">
            <a:avLst/>
          </a:prstGeom>
          <a:noFill/>
          <a:ln w="9525">
            <a:noFill/>
            <a:miter lim="800000"/>
            <a:headEnd/>
            <a:tailEnd/>
          </a:ln>
        </p:spPr>
      </p:pic>
      <p:sp>
        <p:nvSpPr>
          <p:cNvPr id="8" name="7 Marcador de número de diapositiva"/>
          <p:cNvSpPr>
            <a:spLocks noGrp="1"/>
          </p:cNvSpPr>
          <p:nvPr>
            <p:ph type="sldNum" sz="quarter" idx="12"/>
          </p:nvPr>
        </p:nvSpPr>
        <p:spPr/>
        <p:txBody>
          <a:bodyPr/>
          <a:lstStyle/>
          <a:p>
            <a:pPr>
              <a:defRPr/>
            </a:pPr>
            <a:fld id="{7150CEEC-65F4-4FD8-BAD0-D69EF4CF4E18}" type="slidenum">
              <a:rPr lang="es-MX"/>
              <a:pPr>
                <a:defRPr/>
              </a:pPr>
              <a:t>12</a:t>
            </a:fld>
            <a:endParaRPr lang="es-MX"/>
          </a:p>
        </p:txBody>
      </p:sp>
      <p:sp>
        <p:nvSpPr>
          <p:cNvPr id="2" name="1 CuadroTexto"/>
          <p:cNvSpPr txBox="1"/>
          <p:nvPr/>
        </p:nvSpPr>
        <p:spPr>
          <a:xfrm>
            <a:off x="1373262" y="1451099"/>
            <a:ext cx="7015162" cy="2769989"/>
          </a:xfrm>
          <a:prstGeom prst="rect">
            <a:avLst/>
          </a:prstGeom>
          <a:noFill/>
        </p:spPr>
        <p:txBody>
          <a:bodyPr>
            <a:spAutoFit/>
          </a:bodyPr>
          <a:lstStyle/>
          <a:p>
            <a:pPr marL="342900" indent="-342900">
              <a:buFont typeface="Arial" pitchFamily="34" charset="0"/>
              <a:buChar char="•"/>
              <a:defRPr/>
            </a:pPr>
            <a:r>
              <a:rPr lang="es-ES" sz="2400" dirty="0">
                <a:latin typeface="+mn-lt"/>
              </a:rPr>
              <a:t>Se ingresaron solicitudes de información por tipo de Ente.</a:t>
            </a:r>
          </a:p>
          <a:p>
            <a:pPr marL="342900" indent="-342900">
              <a:buFont typeface="Arial" pitchFamily="34" charset="0"/>
              <a:buChar char="•"/>
              <a:defRPr/>
            </a:pPr>
            <a:endParaRPr lang="es-ES" dirty="0">
              <a:latin typeface="+mn-lt"/>
            </a:endParaRPr>
          </a:p>
          <a:p>
            <a:pPr marL="342900" indent="-342900">
              <a:buFont typeface="Arial" pitchFamily="34" charset="0"/>
              <a:buChar char="•"/>
              <a:defRPr/>
            </a:pPr>
            <a:r>
              <a:rPr lang="es-ES" sz="2400" dirty="0">
                <a:latin typeface="+mn-lt"/>
              </a:rPr>
              <a:t>Se valoró apertura y reserva de la información</a:t>
            </a:r>
          </a:p>
          <a:p>
            <a:pPr marL="342900" indent="-342900">
              <a:buFont typeface="Arial" pitchFamily="34" charset="0"/>
              <a:buChar char="•"/>
              <a:defRPr/>
            </a:pPr>
            <a:endParaRPr lang="es-ES" dirty="0">
              <a:latin typeface="+mn-lt"/>
            </a:endParaRPr>
          </a:p>
          <a:p>
            <a:pPr marL="342900" indent="-342900">
              <a:buFont typeface="Arial" pitchFamily="34" charset="0"/>
              <a:buChar char="•"/>
              <a:defRPr/>
            </a:pPr>
            <a:r>
              <a:rPr lang="es-ES" sz="2400" dirty="0">
                <a:latin typeface="+mn-lt"/>
              </a:rPr>
              <a:t>Contabilización del plazo de respuesta</a:t>
            </a:r>
          </a:p>
          <a:p>
            <a:pPr marL="342900" indent="-342900">
              <a:buFont typeface="Arial" pitchFamily="34" charset="0"/>
              <a:buChar char="•"/>
              <a:defRPr/>
            </a:pPr>
            <a:endParaRPr lang="es-ES" dirty="0">
              <a:latin typeface="+mn-lt"/>
            </a:endParaRPr>
          </a:p>
          <a:p>
            <a:pPr marL="342900" indent="-342900">
              <a:buFont typeface="Arial" pitchFamily="34" charset="0"/>
              <a:buChar char="•"/>
              <a:defRPr/>
            </a:pPr>
            <a:r>
              <a:rPr lang="es-ES" sz="2400" dirty="0">
                <a:latin typeface="+mn-lt"/>
              </a:rPr>
              <a:t>Prioridad a la “buena” respuesta</a:t>
            </a:r>
          </a:p>
        </p:txBody>
      </p:sp>
      <p:pic>
        <p:nvPicPr>
          <p:cNvPr id="6" name="irc_mi" descr="http://www.transparencialegislativa.org/wp-content/uploads/2013/04/Me%CC%81trica-de-la-Transparencia-en-Me%CC%81xico.jpg">
            <a:hlinkClick r:id="rId4"/>
          </p:cNvPr>
          <p:cNvPicPr/>
          <p:nvPr/>
        </p:nvPicPr>
        <p:blipFill>
          <a:blip r:embed="rId5" cstate="print"/>
          <a:srcRect/>
          <a:stretch>
            <a:fillRect/>
          </a:stretch>
        </p:blipFill>
        <p:spPr bwMode="auto">
          <a:xfrm>
            <a:off x="6095176" y="5125040"/>
            <a:ext cx="2941320" cy="1544320"/>
          </a:xfrm>
          <a:prstGeom prst="rect">
            <a:avLst/>
          </a:prstGeom>
          <a:noFill/>
          <a:ln w="9525">
            <a:noFill/>
            <a:miter lim="800000"/>
            <a:headEnd/>
            <a:tailEnd/>
          </a:ln>
        </p:spPr>
      </p:pic>
      <p:pic>
        <p:nvPicPr>
          <p:cNvPr id="132098" name="Picture 2" descr="http://bibliotecajuridicaporrua.files.wordpress.com/2012/06/2183506_300.jpg">
            <a:hlinkClick r:id="rId6"/>
          </p:cNvPr>
          <p:cNvPicPr>
            <a:picLocks noChangeAspect="1" noChangeArrowheads="1"/>
          </p:cNvPicPr>
          <p:nvPr/>
        </p:nvPicPr>
        <p:blipFill>
          <a:blip r:embed="rId7" cstate="print"/>
          <a:srcRect/>
          <a:stretch>
            <a:fillRect/>
          </a:stretch>
        </p:blipFill>
        <p:spPr bwMode="auto">
          <a:xfrm>
            <a:off x="1763688" y="4941168"/>
            <a:ext cx="1656184" cy="1656184"/>
          </a:xfrm>
          <a:prstGeom prst="rect">
            <a:avLst/>
          </a:prstGeom>
          <a:noFill/>
        </p:spPr>
      </p:pic>
    </p:spTree>
  </p:cSld>
  <p:clrMapOvr>
    <a:masterClrMapping/>
  </p:clrMapOvr>
  <p:transition>
    <p:cut/>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LOGOTIPO_InfoDF_new.png"/>
          <p:cNvPicPr>
            <a:picLocks noChangeAspect="1"/>
          </p:cNvPicPr>
          <p:nvPr/>
        </p:nvPicPr>
        <p:blipFill>
          <a:blip r:embed="rId2" cstate="print"/>
          <a:stretch>
            <a:fillRect/>
          </a:stretch>
        </p:blipFill>
        <p:spPr>
          <a:xfrm>
            <a:off x="10351" y="5548054"/>
            <a:ext cx="961249" cy="1135054"/>
          </a:xfrm>
          <a:prstGeom prst="rect">
            <a:avLst/>
          </a:prstGeom>
        </p:spPr>
      </p:pic>
      <p:sp>
        <p:nvSpPr>
          <p:cNvPr id="2" name="1 Rectángulo"/>
          <p:cNvSpPr/>
          <p:nvPr/>
        </p:nvSpPr>
        <p:spPr>
          <a:xfrm>
            <a:off x="1331640" y="1556792"/>
            <a:ext cx="7405821" cy="4955203"/>
          </a:xfrm>
          <a:prstGeom prst="rect">
            <a:avLst/>
          </a:prstGeom>
        </p:spPr>
        <p:txBody>
          <a:bodyPr wrap="square">
            <a:spAutoFit/>
          </a:bodyPr>
          <a:lstStyle/>
          <a:p>
            <a:pPr lvl="0"/>
            <a:r>
              <a:rPr lang="es-MX" sz="2800" b="1" dirty="0">
                <a:solidFill>
                  <a:schemeClr val="accent1">
                    <a:lumMod val="75000"/>
                  </a:schemeClr>
                </a:solidFill>
                <a:latin typeface="Calibri" pitchFamily="34" charset="0"/>
                <a:cs typeface="Calibri" pitchFamily="34" charset="0"/>
              </a:rPr>
              <a:t>Instrumentos técnicos</a:t>
            </a:r>
          </a:p>
          <a:p>
            <a:pPr lvl="0">
              <a:buNone/>
            </a:pPr>
            <a:endParaRPr lang="es-MX" sz="2400" dirty="0" smtClean="0">
              <a:latin typeface="Calibri" pitchFamily="34" charset="0"/>
              <a:cs typeface="Calibri" pitchFamily="34" charset="0"/>
            </a:endParaRPr>
          </a:p>
          <a:p>
            <a:pPr marL="342900" lvl="0" indent="-342900">
              <a:buFont typeface="Wingdings" pitchFamily="2" charset="2"/>
              <a:buChar char="§"/>
            </a:pPr>
            <a:r>
              <a:rPr lang="es-MX" sz="2400" dirty="0" smtClean="0">
                <a:latin typeface="Calibri" pitchFamily="34" charset="0"/>
                <a:cs typeface="Calibri" pitchFamily="34" charset="0"/>
                <a:hlinkClick r:id="rId3" action="ppaction://hlinkfile"/>
              </a:rPr>
              <a:t>Tablas </a:t>
            </a:r>
            <a:r>
              <a:rPr lang="es-MX" sz="2400" dirty="0">
                <a:latin typeface="Calibri" pitchFamily="34" charset="0"/>
                <a:cs typeface="Calibri" pitchFamily="34" charset="0"/>
                <a:hlinkClick r:id="rId3" action="ppaction://hlinkfile"/>
              </a:rPr>
              <a:t>de </a:t>
            </a:r>
            <a:r>
              <a:rPr lang="es-MX" sz="2400" dirty="0" smtClean="0">
                <a:latin typeface="Calibri" pitchFamily="34" charset="0"/>
                <a:cs typeface="Calibri" pitchFamily="34" charset="0"/>
                <a:hlinkClick r:id="rId3" action="ppaction://hlinkfile"/>
              </a:rPr>
              <a:t>verificación</a:t>
            </a:r>
            <a:endParaRPr lang="es-MX" sz="2400" dirty="0" smtClean="0">
              <a:latin typeface="Calibri" pitchFamily="34" charset="0"/>
              <a:cs typeface="Calibri" pitchFamily="34" charset="0"/>
            </a:endParaRPr>
          </a:p>
          <a:p>
            <a:pPr marL="342900" indent="-342900" algn="just">
              <a:buFont typeface="Wingdings" pitchFamily="2" charset="2"/>
              <a:buChar char="§"/>
            </a:pPr>
            <a:endParaRPr lang="es-ES" sz="2400" dirty="0">
              <a:latin typeface="Calibri" pitchFamily="34" charset="0"/>
              <a:cs typeface="Calibri" pitchFamily="34" charset="0"/>
            </a:endParaRPr>
          </a:p>
          <a:p>
            <a:pPr marL="342900" indent="-342900" algn="just">
              <a:buFont typeface="Wingdings" pitchFamily="2" charset="2"/>
              <a:buChar char="§"/>
            </a:pPr>
            <a:r>
              <a:rPr lang="es-MX" sz="2400" dirty="0">
                <a:latin typeface="Calibri" pitchFamily="34" charset="0"/>
                <a:cs typeface="Calibri" pitchFamily="34" charset="0"/>
                <a:hlinkClick r:id="rId4" action="ppaction://hlinkfile"/>
              </a:rPr>
              <a:t>Documento </a:t>
            </a:r>
            <a:r>
              <a:rPr lang="es-MX" sz="2400" dirty="0" smtClean="0">
                <a:latin typeface="Calibri" pitchFamily="34" charset="0"/>
                <a:cs typeface="Calibri" pitchFamily="34" charset="0"/>
                <a:hlinkClick r:id="rId4" action="ppaction://hlinkfile"/>
              </a:rPr>
              <a:t>con las Observaciones</a:t>
            </a:r>
            <a:r>
              <a:rPr lang="es-MX" sz="2400" dirty="0">
                <a:latin typeface="Calibri" pitchFamily="34" charset="0"/>
                <a:cs typeface="Calibri" pitchFamily="34" charset="0"/>
                <a:hlinkClick r:id="rId4" action="ppaction://hlinkfile"/>
              </a:rPr>
              <a:t>,  Inconsistencias y/o </a:t>
            </a:r>
            <a:r>
              <a:rPr lang="es-MX" sz="2400" dirty="0" smtClean="0">
                <a:latin typeface="Calibri" pitchFamily="34" charset="0"/>
                <a:cs typeface="Calibri" pitchFamily="34" charset="0"/>
                <a:hlinkClick r:id="rId4" action="ppaction://hlinkfile"/>
              </a:rPr>
              <a:t>Recomendaciones</a:t>
            </a:r>
            <a:endParaRPr lang="es-MX" sz="2400" dirty="0" smtClean="0">
              <a:latin typeface="Calibri" pitchFamily="34" charset="0"/>
              <a:cs typeface="Calibri" pitchFamily="34" charset="0"/>
            </a:endParaRPr>
          </a:p>
          <a:p>
            <a:pPr marL="342900" indent="-342900" algn="just">
              <a:buFont typeface="Wingdings" pitchFamily="2" charset="2"/>
              <a:buChar char="§"/>
            </a:pPr>
            <a:endParaRPr lang="es-MX" sz="2400" dirty="0">
              <a:latin typeface="Calibri" pitchFamily="34" charset="0"/>
              <a:cs typeface="Calibri" pitchFamily="34" charset="0"/>
            </a:endParaRPr>
          </a:p>
          <a:p>
            <a:pPr marL="342900" indent="-342900" algn="just">
              <a:buFont typeface="Wingdings" pitchFamily="2" charset="2"/>
              <a:buChar char="§"/>
            </a:pPr>
            <a:r>
              <a:rPr lang="es-MX" sz="2400" dirty="0" smtClean="0">
                <a:latin typeface="Calibri" pitchFamily="34" charset="0"/>
                <a:cs typeface="Calibri" pitchFamily="34" charset="0"/>
                <a:hlinkClick r:id="rId5" action="ppaction://hlinkfile"/>
              </a:rPr>
              <a:t>Tablas </a:t>
            </a:r>
            <a:r>
              <a:rPr lang="es-MX" sz="2400" dirty="0">
                <a:latin typeface="Calibri" pitchFamily="34" charset="0"/>
                <a:cs typeface="Calibri" pitchFamily="34" charset="0"/>
                <a:hlinkClick r:id="rId5" action="ppaction://hlinkfile"/>
              </a:rPr>
              <a:t>con periodos de </a:t>
            </a:r>
            <a:r>
              <a:rPr lang="es-MX" sz="2400" dirty="0" smtClean="0">
                <a:latin typeface="Calibri" pitchFamily="34" charset="0"/>
                <a:cs typeface="Calibri" pitchFamily="34" charset="0"/>
                <a:hlinkClick r:id="rId5" action="ppaction://hlinkfile"/>
              </a:rPr>
              <a:t>actualización y conservación por cada rubro de información</a:t>
            </a:r>
            <a:endParaRPr lang="es-MX" sz="2400" dirty="0" smtClean="0">
              <a:latin typeface="Calibri" pitchFamily="34" charset="0"/>
              <a:cs typeface="Calibri" pitchFamily="34" charset="0"/>
            </a:endParaRPr>
          </a:p>
          <a:p>
            <a:pPr marL="342900" indent="-342900" algn="just">
              <a:buFont typeface="Wingdings" pitchFamily="2" charset="2"/>
              <a:buChar char="§"/>
            </a:pPr>
            <a:endParaRPr lang="es-MX" sz="2400" dirty="0">
              <a:latin typeface="Calibri" pitchFamily="34" charset="0"/>
              <a:cs typeface="Calibri" pitchFamily="34" charset="0"/>
            </a:endParaRPr>
          </a:p>
          <a:p>
            <a:pPr marL="342900" indent="-342900" algn="just">
              <a:buFont typeface="Arial" pitchFamily="34" charset="0"/>
              <a:buChar char="•"/>
            </a:pPr>
            <a:r>
              <a:rPr lang="es-MX" sz="2400" dirty="0" smtClean="0">
                <a:latin typeface="Calibri" pitchFamily="34" charset="0"/>
                <a:cs typeface="Calibri" pitchFamily="34" charset="0"/>
              </a:rPr>
              <a:t>Oficio mediante el cual se notifican los resultados</a:t>
            </a:r>
          </a:p>
          <a:p>
            <a:pPr marL="342900" indent="-342900" algn="just">
              <a:buFont typeface="Arial" pitchFamily="34" charset="0"/>
              <a:buChar char="•"/>
            </a:pPr>
            <a:endParaRPr lang="es-MX" sz="2400" dirty="0">
              <a:latin typeface="Calibri" pitchFamily="34" charset="0"/>
              <a:cs typeface="Calibri" pitchFamily="34" charset="0"/>
            </a:endParaRPr>
          </a:p>
          <a:p>
            <a:pPr marL="342900" indent="-342900" algn="just">
              <a:buFont typeface="Arial" pitchFamily="34" charset="0"/>
              <a:buChar char="•"/>
            </a:pPr>
            <a:r>
              <a:rPr lang="es-MX" sz="2400" dirty="0" smtClean="0">
                <a:latin typeface="Calibri" pitchFamily="34" charset="0"/>
                <a:cs typeface="Calibri" pitchFamily="34" charset="0"/>
              </a:rPr>
              <a:t>Respaldo electrónico de los portales evaluados</a:t>
            </a:r>
            <a:endParaRPr lang="es-MX" sz="2400" dirty="0">
              <a:latin typeface="Calibri" pitchFamily="34" charset="0"/>
              <a:cs typeface="Calibri" pitchFamily="34" charset="0"/>
            </a:endParaRPr>
          </a:p>
        </p:txBody>
      </p:sp>
      <p:sp>
        <p:nvSpPr>
          <p:cNvPr id="7" name="6 CuadroTexto"/>
          <p:cNvSpPr txBox="1"/>
          <p:nvPr/>
        </p:nvSpPr>
        <p:spPr>
          <a:xfrm>
            <a:off x="1362142" y="405131"/>
            <a:ext cx="7056190" cy="584775"/>
          </a:xfrm>
          <a:prstGeom prst="rect">
            <a:avLst/>
          </a:prstGeom>
          <a:noFill/>
        </p:spPr>
        <p:txBody>
          <a:bodyPr wrap="square">
            <a:spAutoFit/>
          </a:bodyPr>
          <a:lstStyle/>
          <a:p>
            <a:pPr algn="ctr" fontAlgn="auto">
              <a:spcBef>
                <a:spcPts val="0"/>
              </a:spcBef>
              <a:spcAft>
                <a:spcPts val="0"/>
              </a:spcAft>
              <a:defRPr/>
            </a:pPr>
            <a:r>
              <a:rPr lang="es-MX" sz="31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Instrumentos Normativos y Técnicos</a:t>
            </a:r>
            <a:endParaRPr lang="es-MX" sz="31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spTree>
    <p:extLst>
      <p:ext uri="{BB962C8B-B14F-4D97-AF65-F5344CB8AC3E}">
        <p14:creationId xmlns:p14="http://schemas.microsoft.com/office/powerpoint/2010/main" val="1299984448"/>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331640" y="395953"/>
            <a:ext cx="7488238" cy="584775"/>
          </a:xfrm>
          <a:prstGeom prst="rect">
            <a:avLst/>
          </a:prstGeom>
          <a:noFill/>
        </p:spPr>
        <p:txBody>
          <a:bodyPr>
            <a:spAutoFit/>
          </a:bodyPr>
          <a:lstStyle/>
          <a:p>
            <a:pPr algn="ctr" fontAlgn="auto">
              <a:spcBef>
                <a:spcPts val="0"/>
              </a:spcBef>
              <a:spcAft>
                <a:spcPts val="0"/>
              </a:spcAft>
              <a:defRPr/>
            </a:pPr>
            <a:r>
              <a:rPr lang="es-MX" sz="31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Instrumentos Normativos y Técnicos</a:t>
            </a:r>
            <a:endParaRPr lang="es-MX" sz="31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5" name="4 Imagen" descr="LOGOTIPO_InfoDF_new.png"/>
          <p:cNvPicPr>
            <a:picLocks noChangeAspect="1"/>
          </p:cNvPicPr>
          <p:nvPr/>
        </p:nvPicPr>
        <p:blipFill>
          <a:blip r:embed="rId2" cstate="print"/>
          <a:stretch>
            <a:fillRect/>
          </a:stretch>
        </p:blipFill>
        <p:spPr>
          <a:xfrm>
            <a:off x="10351" y="5548054"/>
            <a:ext cx="961249" cy="1135054"/>
          </a:xfrm>
          <a:prstGeom prst="rect">
            <a:avLst/>
          </a:prstGeom>
        </p:spPr>
      </p:pic>
      <p:graphicFrame>
        <p:nvGraphicFramePr>
          <p:cNvPr id="3" name="2 Diagrama"/>
          <p:cNvGraphicFramePr/>
          <p:nvPr>
            <p:extLst>
              <p:ext uri="{D42A27DB-BD31-4B8C-83A1-F6EECF244321}">
                <p14:modId xmlns:p14="http://schemas.microsoft.com/office/powerpoint/2010/main" val="1430028280"/>
              </p:ext>
            </p:extLst>
          </p:nvPr>
        </p:nvGraphicFramePr>
        <p:xfrm>
          <a:off x="1524000" y="1397000"/>
          <a:ext cx="7295878" cy="5056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6079875"/>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655762" y="92161"/>
            <a:ext cx="7488238" cy="1046440"/>
          </a:xfrm>
          <a:prstGeom prst="rect">
            <a:avLst/>
          </a:prstGeom>
          <a:noFill/>
        </p:spPr>
        <p:txBody>
          <a:bodyPr>
            <a:spAutoFit/>
          </a:bodyPr>
          <a:lstStyle/>
          <a:p>
            <a:pPr fontAlgn="auto">
              <a:spcBef>
                <a:spcPts val="0"/>
              </a:spcBef>
              <a:spcAft>
                <a:spcPts val="0"/>
              </a:spcAft>
              <a:defRPr/>
            </a:pPr>
            <a:r>
              <a:rPr lang="es-MX" sz="31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Procedimiento General evaluación</a:t>
            </a:r>
          </a:p>
          <a:p>
            <a:pPr fontAlgn="auto">
              <a:spcBef>
                <a:spcPts val="0"/>
              </a:spcBef>
              <a:spcAft>
                <a:spcPts val="0"/>
              </a:spcAft>
              <a:defRPr/>
            </a:pPr>
            <a:r>
              <a:rPr lang="es-MX" sz="3100" b="1" i="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Diagnóstica</a:t>
            </a:r>
            <a:endParaRPr lang="es-MX" sz="3100" b="1" i="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5" name="4 Imagen" descr="LOGOTIPO_InfoDF_new.png"/>
          <p:cNvPicPr>
            <a:picLocks noChangeAspect="1"/>
          </p:cNvPicPr>
          <p:nvPr/>
        </p:nvPicPr>
        <p:blipFill>
          <a:blip r:embed="rId2" cstate="print"/>
          <a:stretch>
            <a:fillRect/>
          </a:stretch>
        </p:blipFill>
        <p:spPr>
          <a:xfrm>
            <a:off x="10351" y="5548054"/>
            <a:ext cx="961249" cy="1135054"/>
          </a:xfrm>
          <a:prstGeom prst="rect">
            <a:avLst/>
          </a:prstGeom>
        </p:spPr>
      </p:pic>
      <p:graphicFrame>
        <p:nvGraphicFramePr>
          <p:cNvPr id="7" name="6 Diagrama"/>
          <p:cNvGraphicFramePr/>
          <p:nvPr>
            <p:extLst>
              <p:ext uri="{D42A27DB-BD31-4B8C-83A1-F6EECF244321}">
                <p14:modId xmlns:p14="http://schemas.microsoft.com/office/powerpoint/2010/main" val="742419040"/>
              </p:ext>
            </p:extLst>
          </p:nvPr>
        </p:nvGraphicFramePr>
        <p:xfrm>
          <a:off x="971600" y="1556792"/>
          <a:ext cx="7992888" cy="5301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655762" y="92161"/>
            <a:ext cx="7488238" cy="1046440"/>
          </a:xfrm>
          <a:prstGeom prst="rect">
            <a:avLst/>
          </a:prstGeom>
          <a:noFill/>
        </p:spPr>
        <p:txBody>
          <a:bodyPr>
            <a:spAutoFit/>
          </a:bodyPr>
          <a:lstStyle/>
          <a:p>
            <a:pPr fontAlgn="auto">
              <a:spcBef>
                <a:spcPts val="0"/>
              </a:spcBef>
              <a:spcAft>
                <a:spcPts val="0"/>
              </a:spcAft>
              <a:defRPr/>
            </a:pPr>
            <a:r>
              <a:rPr lang="es-MX" sz="31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Procedimiento General evaluación</a:t>
            </a:r>
          </a:p>
          <a:p>
            <a:pPr fontAlgn="auto">
              <a:spcBef>
                <a:spcPts val="0"/>
              </a:spcBef>
              <a:spcAft>
                <a:spcPts val="0"/>
              </a:spcAft>
              <a:defRPr/>
            </a:pPr>
            <a:r>
              <a:rPr lang="es-MX" sz="3100" b="1" i="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Diagnóstica</a:t>
            </a:r>
            <a:endParaRPr lang="es-MX" sz="3100" b="1" i="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5" name="4 Imagen" descr="LOGOTIPO_InfoDF_new.png"/>
          <p:cNvPicPr>
            <a:picLocks noChangeAspect="1"/>
          </p:cNvPicPr>
          <p:nvPr/>
        </p:nvPicPr>
        <p:blipFill>
          <a:blip r:embed="rId2" cstate="print"/>
          <a:stretch>
            <a:fillRect/>
          </a:stretch>
        </p:blipFill>
        <p:spPr>
          <a:xfrm>
            <a:off x="10351" y="5548054"/>
            <a:ext cx="961249" cy="1135054"/>
          </a:xfrm>
          <a:prstGeom prst="rect">
            <a:avLst/>
          </a:prstGeom>
        </p:spPr>
      </p:pic>
      <p:graphicFrame>
        <p:nvGraphicFramePr>
          <p:cNvPr id="2" name="1 Diagrama"/>
          <p:cNvGraphicFramePr/>
          <p:nvPr>
            <p:extLst>
              <p:ext uri="{D42A27DB-BD31-4B8C-83A1-F6EECF244321}">
                <p14:modId xmlns:p14="http://schemas.microsoft.com/office/powerpoint/2010/main" val="220664209"/>
              </p:ext>
            </p:extLst>
          </p:nvPr>
        </p:nvGraphicFramePr>
        <p:xfrm>
          <a:off x="1523999" y="1396999"/>
          <a:ext cx="7429485" cy="4718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9363226"/>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667594" y="116632"/>
            <a:ext cx="6679324" cy="1046440"/>
          </a:xfrm>
          <a:prstGeom prst="rect">
            <a:avLst/>
          </a:prstGeom>
          <a:noFill/>
        </p:spPr>
        <p:txBody>
          <a:bodyPr wrap="square">
            <a:spAutoFit/>
          </a:bodyPr>
          <a:lstStyle/>
          <a:p>
            <a:pPr fontAlgn="auto">
              <a:spcBef>
                <a:spcPts val="0"/>
              </a:spcBef>
              <a:spcAft>
                <a:spcPts val="0"/>
              </a:spcAft>
              <a:defRPr/>
            </a:pPr>
            <a:r>
              <a:rPr lang="es-MX" sz="31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Ejercicio de Evaluación</a:t>
            </a:r>
          </a:p>
          <a:p>
            <a:pPr fontAlgn="auto">
              <a:spcBef>
                <a:spcPts val="0"/>
              </a:spcBef>
              <a:spcAft>
                <a:spcPts val="0"/>
              </a:spcAft>
              <a:defRPr/>
            </a:pPr>
            <a:r>
              <a:rPr lang="es-MX" sz="3100" b="1" i="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Vinculatoria  </a:t>
            </a:r>
            <a:r>
              <a:rPr lang="es-MX" sz="31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Fase I</a:t>
            </a:r>
            <a:endParaRPr lang="es-MX" sz="3100" b="1" i="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5" name="4 Imagen" descr="LOGOTIPO_InfoDF_new.png"/>
          <p:cNvPicPr>
            <a:picLocks noChangeAspect="1"/>
          </p:cNvPicPr>
          <p:nvPr/>
        </p:nvPicPr>
        <p:blipFill>
          <a:blip r:embed="rId2" cstate="print"/>
          <a:stretch>
            <a:fillRect/>
          </a:stretch>
        </p:blipFill>
        <p:spPr>
          <a:xfrm>
            <a:off x="10351" y="5548054"/>
            <a:ext cx="961249" cy="1135054"/>
          </a:xfrm>
          <a:prstGeom prst="rect">
            <a:avLst/>
          </a:prstGeom>
        </p:spPr>
      </p:pic>
      <p:pic>
        <p:nvPicPr>
          <p:cNvPr id="6" name="Picture 2" descr="http://www.upch.edu.mx/imagenes/logo_itaip_c.png"/>
          <p:cNvPicPr>
            <a:picLocks noChangeAspect="1" noChangeArrowheads="1"/>
          </p:cNvPicPr>
          <p:nvPr/>
        </p:nvPicPr>
        <p:blipFill>
          <a:blip r:embed="rId3" cstate="print"/>
          <a:srcRect/>
          <a:stretch>
            <a:fillRect/>
          </a:stretch>
        </p:blipFill>
        <p:spPr bwMode="auto">
          <a:xfrm>
            <a:off x="7740352" y="62140"/>
            <a:ext cx="1213133" cy="1052330"/>
          </a:xfrm>
          <a:prstGeom prst="rect">
            <a:avLst/>
          </a:prstGeom>
          <a:noFill/>
        </p:spPr>
      </p:pic>
      <p:graphicFrame>
        <p:nvGraphicFramePr>
          <p:cNvPr id="7" name="4 Marcador de contenido"/>
          <p:cNvGraphicFramePr>
            <a:graphicFrameLocks/>
          </p:cNvGraphicFramePr>
          <p:nvPr>
            <p:extLst>
              <p:ext uri="{D42A27DB-BD31-4B8C-83A1-F6EECF244321}">
                <p14:modId xmlns:p14="http://schemas.microsoft.com/office/powerpoint/2010/main" val="3982033931"/>
              </p:ext>
            </p:extLst>
          </p:nvPr>
        </p:nvGraphicFramePr>
        <p:xfrm>
          <a:off x="1331639" y="1114470"/>
          <a:ext cx="7621846" cy="57435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635968" y="371652"/>
            <a:ext cx="6104384" cy="569387"/>
          </a:xfrm>
          <a:prstGeom prst="rect">
            <a:avLst/>
          </a:prstGeom>
          <a:noFill/>
        </p:spPr>
        <p:txBody>
          <a:bodyPr wrap="square">
            <a:spAutoFit/>
          </a:bodyPr>
          <a:lstStyle/>
          <a:p>
            <a:pPr fontAlgn="auto">
              <a:spcBef>
                <a:spcPts val="0"/>
              </a:spcBef>
              <a:spcAft>
                <a:spcPts val="0"/>
              </a:spcAft>
              <a:defRPr/>
            </a:pPr>
            <a:r>
              <a:rPr lang="es-MX" sz="3100" b="1" dirty="0" smtClean="0">
                <a:solidFill>
                  <a:prstClr val="white"/>
                </a:solidFill>
                <a:effectLst>
                  <a:outerShdw blurRad="38100" dist="38100" dir="2700000" algn="tl">
                    <a:srgbClr val="000000">
                      <a:alpha val="43137"/>
                    </a:srgbClr>
                  </a:outerShdw>
                </a:effectLst>
                <a:latin typeface="Calibri" pitchFamily="34" charset="0"/>
                <a:cs typeface="Calibri" pitchFamily="34" charset="0"/>
              </a:rPr>
              <a:t>Procedimiento General evaluación</a:t>
            </a:r>
          </a:p>
        </p:txBody>
      </p:sp>
      <p:pic>
        <p:nvPicPr>
          <p:cNvPr id="5" name="4 Imagen" descr="LOGOTIPO_InfoDF_new.png"/>
          <p:cNvPicPr>
            <a:picLocks noChangeAspect="1"/>
          </p:cNvPicPr>
          <p:nvPr/>
        </p:nvPicPr>
        <p:blipFill>
          <a:blip r:embed="rId2" cstate="print"/>
          <a:stretch>
            <a:fillRect/>
          </a:stretch>
        </p:blipFill>
        <p:spPr>
          <a:xfrm>
            <a:off x="10351" y="5548054"/>
            <a:ext cx="961249" cy="1135054"/>
          </a:xfrm>
          <a:prstGeom prst="rect">
            <a:avLst/>
          </a:prstGeom>
        </p:spPr>
      </p:pic>
      <p:graphicFrame>
        <p:nvGraphicFramePr>
          <p:cNvPr id="2" name="1 Diagrama"/>
          <p:cNvGraphicFramePr/>
          <p:nvPr>
            <p:extLst>
              <p:ext uri="{D42A27DB-BD31-4B8C-83A1-F6EECF244321}">
                <p14:modId xmlns:p14="http://schemas.microsoft.com/office/powerpoint/2010/main" val="659551108"/>
              </p:ext>
            </p:extLst>
          </p:nvPr>
        </p:nvGraphicFramePr>
        <p:xfrm>
          <a:off x="1523999" y="1396999"/>
          <a:ext cx="7429485" cy="4718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1225353"/>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547664" y="116632"/>
            <a:ext cx="7272214" cy="1046440"/>
          </a:xfrm>
          <a:prstGeom prst="rect">
            <a:avLst/>
          </a:prstGeom>
          <a:noFill/>
        </p:spPr>
        <p:txBody>
          <a:bodyPr wrap="square">
            <a:spAutoFit/>
          </a:bodyPr>
          <a:lstStyle/>
          <a:p>
            <a:pPr fontAlgn="auto">
              <a:spcBef>
                <a:spcPts val="0"/>
              </a:spcBef>
              <a:spcAft>
                <a:spcPts val="0"/>
              </a:spcAft>
              <a:defRPr/>
            </a:pPr>
            <a:r>
              <a:rPr lang="es-MX" sz="31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Ejercicio de Evaluación</a:t>
            </a:r>
          </a:p>
          <a:p>
            <a:pPr fontAlgn="auto">
              <a:spcBef>
                <a:spcPts val="0"/>
              </a:spcBef>
              <a:spcAft>
                <a:spcPts val="0"/>
              </a:spcAft>
              <a:defRPr/>
            </a:pPr>
            <a:r>
              <a:rPr lang="es-MX" sz="3100" b="1" i="1" dirty="0">
                <a:solidFill>
                  <a:schemeClr val="bg1"/>
                </a:solidFill>
                <a:effectLst>
                  <a:outerShdw blurRad="38100" dist="38100" dir="2700000" algn="tl">
                    <a:srgbClr val="000000">
                      <a:alpha val="43137"/>
                    </a:srgbClr>
                  </a:outerShdw>
                </a:effectLst>
                <a:latin typeface="Calibri" pitchFamily="34" charset="0"/>
                <a:cs typeface="Calibri" pitchFamily="34" charset="0"/>
              </a:rPr>
              <a:t>Vinculatoria  </a:t>
            </a:r>
            <a:r>
              <a:rPr lang="es-MX" sz="3100" b="1" dirty="0">
                <a:solidFill>
                  <a:schemeClr val="bg1"/>
                </a:solidFill>
                <a:effectLst>
                  <a:outerShdw blurRad="38100" dist="38100" dir="2700000" algn="tl">
                    <a:srgbClr val="000000">
                      <a:alpha val="43137"/>
                    </a:srgbClr>
                  </a:outerShdw>
                </a:effectLst>
                <a:latin typeface="Calibri" pitchFamily="34" charset="0"/>
                <a:cs typeface="Calibri" pitchFamily="34" charset="0"/>
              </a:rPr>
              <a:t>Fase </a:t>
            </a:r>
            <a:r>
              <a:rPr lang="es-MX" sz="31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II</a:t>
            </a:r>
            <a:endParaRPr lang="es-MX" sz="31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5" name="4 Imagen" descr="LOGOTIPO_InfoDF_new.png"/>
          <p:cNvPicPr>
            <a:picLocks noChangeAspect="1"/>
          </p:cNvPicPr>
          <p:nvPr/>
        </p:nvPicPr>
        <p:blipFill>
          <a:blip r:embed="rId2" cstate="print"/>
          <a:stretch>
            <a:fillRect/>
          </a:stretch>
        </p:blipFill>
        <p:spPr>
          <a:xfrm>
            <a:off x="10351" y="5548054"/>
            <a:ext cx="961249" cy="1135054"/>
          </a:xfrm>
          <a:prstGeom prst="rect">
            <a:avLst/>
          </a:prstGeom>
        </p:spPr>
      </p:pic>
      <p:graphicFrame>
        <p:nvGraphicFramePr>
          <p:cNvPr id="8" name="4 Marcador de contenido"/>
          <p:cNvGraphicFramePr>
            <a:graphicFrameLocks/>
          </p:cNvGraphicFramePr>
          <p:nvPr>
            <p:extLst>
              <p:ext uri="{D42A27DB-BD31-4B8C-83A1-F6EECF244321}">
                <p14:modId xmlns:p14="http://schemas.microsoft.com/office/powerpoint/2010/main" val="4121086429"/>
              </p:ext>
            </p:extLst>
          </p:nvPr>
        </p:nvGraphicFramePr>
        <p:xfrm>
          <a:off x="971600" y="639852"/>
          <a:ext cx="8010726" cy="62181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4107762"/>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620465" y="1446684"/>
            <a:ext cx="6911975" cy="3232150"/>
          </a:xfrm>
          <a:prstGeom prst="rect">
            <a:avLst/>
          </a:prstGeom>
          <a:noFill/>
        </p:spPr>
        <p:txBody>
          <a:bodyPr>
            <a:spAutoFit/>
          </a:bodyPr>
          <a:lstStyle/>
          <a:p>
            <a:pPr algn="ctr" fontAlgn="auto">
              <a:spcBef>
                <a:spcPts val="0"/>
              </a:spcBef>
              <a:spcAft>
                <a:spcPts val="0"/>
              </a:spcAft>
              <a:defRPr/>
            </a:pPr>
            <a:r>
              <a:rPr lang="es-MX" sz="3000" b="1" cap="small" dirty="0">
                <a:solidFill>
                  <a:srgbClr val="A50021"/>
                </a:solidFill>
                <a:cs typeface="Calibri" pitchFamily="34" charset="0"/>
              </a:rPr>
              <a:t>Construcción de Discursos ante los Potenciales Escenarios para los Actores Clave</a:t>
            </a:r>
          </a:p>
          <a:p>
            <a:pPr marL="265113" indent="-265113" algn="just">
              <a:lnSpc>
                <a:spcPct val="150000"/>
              </a:lnSpc>
              <a:spcAft>
                <a:spcPts val="0"/>
              </a:spcAft>
              <a:buFont typeface="Wingdings" pitchFamily="2" charset="2"/>
              <a:buChar char="§"/>
              <a:defRPr/>
            </a:pPr>
            <a:r>
              <a:rPr lang="es-ES" sz="1900" dirty="0">
                <a:solidFill>
                  <a:prstClr val="black"/>
                </a:solidFill>
                <a:latin typeface="Calibri"/>
                <a:ea typeface="Times New Roman"/>
                <a:cs typeface="Arial"/>
              </a:rPr>
              <a:t>Argumentación ante el Ejecutivo Estatal.</a:t>
            </a:r>
          </a:p>
          <a:p>
            <a:pPr marL="265113" indent="-265113" algn="just">
              <a:lnSpc>
                <a:spcPct val="150000"/>
              </a:lnSpc>
              <a:spcAft>
                <a:spcPts val="0"/>
              </a:spcAft>
              <a:buFont typeface="Wingdings" pitchFamily="2" charset="2"/>
              <a:buChar char="§"/>
              <a:defRPr/>
            </a:pPr>
            <a:r>
              <a:rPr lang="es-ES" sz="1900" dirty="0">
                <a:solidFill>
                  <a:prstClr val="black"/>
                </a:solidFill>
                <a:latin typeface="Calibri"/>
                <a:ea typeface="Times New Roman"/>
                <a:cs typeface="Arial"/>
              </a:rPr>
              <a:t>Argumentación ante la Comunidad Académica.</a:t>
            </a:r>
          </a:p>
          <a:p>
            <a:pPr marL="265113" indent="-265113" algn="just">
              <a:lnSpc>
                <a:spcPct val="150000"/>
              </a:lnSpc>
              <a:spcAft>
                <a:spcPts val="0"/>
              </a:spcAft>
              <a:buFont typeface="Wingdings" pitchFamily="2" charset="2"/>
              <a:buChar char="§"/>
              <a:defRPr/>
            </a:pPr>
            <a:r>
              <a:rPr lang="es-ES" sz="1900" dirty="0">
                <a:solidFill>
                  <a:prstClr val="black"/>
                </a:solidFill>
                <a:latin typeface="Calibri"/>
                <a:ea typeface="Times New Roman"/>
                <a:cs typeface="Arial"/>
              </a:rPr>
              <a:t>Argumentación ante los Partidos Políticos.</a:t>
            </a:r>
          </a:p>
          <a:p>
            <a:pPr marL="265113" indent="-265113" algn="just">
              <a:lnSpc>
                <a:spcPct val="150000"/>
              </a:lnSpc>
              <a:spcAft>
                <a:spcPts val="0"/>
              </a:spcAft>
              <a:buFont typeface="Wingdings" pitchFamily="2" charset="2"/>
              <a:buChar char="§"/>
              <a:defRPr/>
            </a:pPr>
            <a:r>
              <a:rPr lang="es-ES" sz="1900" dirty="0">
                <a:solidFill>
                  <a:prstClr val="black"/>
                </a:solidFill>
                <a:latin typeface="Calibri"/>
                <a:cs typeface="Arial"/>
              </a:rPr>
              <a:t>Argumentación ante la Sociedad en General.</a:t>
            </a:r>
            <a:endParaRPr lang="es-MX" sz="1900" dirty="0"/>
          </a:p>
        </p:txBody>
      </p:sp>
      <p:pic>
        <p:nvPicPr>
          <p:cNvPr id="140292" name="5 Imagen" descr="LOGOTIPO_InfoDF_new.png"/>
          <p:cNvPicPr>
            <a:picLocks noChangeAspect="1"/>
          </p:cNvPicPr>
          <p:nvPr/>
        </p:nvPicPr>
        <p:blipFill>
          <a:blip r:embed="rId2" cstate="print"/>
          <a:srcRect/>
          <a:stretch>
            <a:fillRect/>
          </a:stretch>
        </p:blipFill>
        <p:spPr bwMode="auto">
          <a:xfrm>
            <a:off x="11113" y="5548313"/>
            <a:ext cx="960437" cy="1135062"/>
          </a:xfrm>
          <a:prstGeom prst="rect">
            <a:avLst/>
          </a:prstGeom>
          <a:noFill/>
          <a:ln w="9525">
            <a:noFill/>
            <a:miter lim="800000"/>
            <a:headEnd/>
            <a:tailEnd/>
          </a:ln>
        </p:spPr>
      </p:pic>
      <p:sp>
        <p:nvSpPr>
          <p:cNvPr id="7" name="6 Marcador de número de diapositiva"/>
          <p:cNvSpPr txBox="1">
            <a:spLocks noGrp="1"/>
          </p:cNvSpPr>
          <p:nvPr/>
        </p:nvSpPr>
        <p:spPr>
          <a:xfrm>
            <a:off x="6457950" y="6356350"/>
            <a:ext cx="2057400" cy="365125"/>
          </a:xfrm>
          <a:prstGeom prst="rect">
            <a:avLst/>
          </a:prstGeom>
          <a:noFill/>
        </p:spPr>
        <p:txBody>
          <a:bodyPr anchor="ctr"/>
          <a:lstStyle/>
          <a:p>
            <a:pPr algn="r">
              <a:defRPr/>
            </a:pPr>
            <a:fld id="{2C7BC2F9-D102-42D5-A9DE-502A5501C693}" type="slidenum">
              <a:rPr lang="es-MX" sz="1200">
                <a:solidFill>
                  <a:schemeClr val="tx1">
                    <a:tint val="75000"/>
                  </a:schemeClr>
                </a:solidFill>
              </a:rPr>
              <a:pPr algn="r">
                <a:defRPr/>
              </a:pPr>
              <a:t>127</a:t>
            </a:fld>
            <a:endParaRPr lang="es-MX" sz="1200">
              <a:solidFill>
                <a:schemeClr val="tx1">
                  <a:tint val="75000"/>
                </a:schemeClr>
              </a:solidFill>
            </a:endParaRPr>
          </a:p>
        </p:txBody>
      </p:sp>
      <p:sp>
        <p:nvSpPr>
          <p:cNvPr id="98306" name="AutoShape 2" descr="data:image/jpeg;base64,/9j/4AAQSkZJRgABAQAAAQABAAD/2wCEAAkGBxQQEBAQEBAPEA8QDg4PEA8PDxAPDw8QFBEWFxQSFBUYHSggGBolGxQUITEhJikrLi4uFx8zODMsNygtLisBCgoKDg0OGhAQGywkHyQsLCwsLCwsLCwsLCwsLCwsLCwsLCwsLCwsLCwsLCwsLCwsLCwsLCwsLCwsLCwsLCwsLP/AABEIAOAA4QMBEQACEQEDEQH/xAAcAAEAAQUBAQAAAAAAAAAAAAAAAQIDBAYHBQj/xABGEAABAwIDBAYFCQYDCQAAAAABAAIDBBEFEiEGMUFRBxNhcYGRIjJSkqEUFSNCYoKxwdElQ1NyorIkk6MWMzRUY3ODs+H/xAAbAQEAAgMBAQAAAAAAAAAAAAAAAQQCAwUGB//EAC8RAQACAgEEAAUCBQUBAAAAAAABAgMRBAUSITETIjJBUXGBBiQ0QmEUFZHR8DP/2gAMAwEAAhEDEQA/AO4oCAgICAgICAgICAgICAgICAgICAgICAgICAgICAgICAgICAgICAgICAgICAgglDRdBKAgICAgICAgICAgICAgICAgICAgICAgICDExPEY6aJ0szwxjRck/gOZWNrRWNy24MF814pSNzLl+OdIc8xIp/8ADw6gOIBleOeujVz8nLmfpew4X8PY6RE5vM/j7NRq8cnef+ImPaZH/qqts15+7v4unceka7IXcP2irIiDHVSjse7O0+DrpXPkj1LXn6XxMkfNSG+bN9JN3NirmBhNgJ2eoT9ocFexczfizzHP/h2aRN8E7j8OjRvDgHNIIIuCNQQr0PLzExOpVIgQEBAQEBAQEBAQEBAQEBAQEBAQEBBTI8NBcTYAEkncAiYiZnUOC7cbVOr6g5SRTROIibuDrH/eEczw7FyORlm9tR6fQujdPrxcUWtHzS150pKrO1EreZNJ72ZDMCLEKJYz7WZJyLje3tUnh0Xop2qIeKGV12kEwOJ9U8Y+7eR3LocTN/ZLyP8AEHTo/qMcfr/26sug8iICAgICAgICAgICAgICAgi6CUBAQEBBqPSjiZp8Olymz5S2EH+Y+l8AVo5FtUdTpGGMvJjf28uCBy5On0CLLrZLBRpPctF6nSO9fopQHap2neiaUFxtuTR3lPVOieyVhs+NzXtPaDdZVnU7a81YyY5rP3fTWG1QmhilG6SNjx4i67VZ3G3zPLTsvNfwyVLWICAgICAgICAgICAgIPM2lxE0tJPOBmMUTngdoGiwvbtrMrHFxRlzVpP3lwZ+1VU2Xrm1EvWk5tXuLN+7LuIXKjLfu3t77JwON8P4cVh2/Y/aFtfTMlFhKAGzR31ZJbXTlxC6eLJF428NzuHfjZZrMePsuYvtRS0j2xzzNY91tDc5QdxdyCm2WtZ1MowcDPnrN6V3EPXY8OAIIIIBBG4hbFSYmJ1KpECDnHTff5HBy+VNv7jrKtyvpdvoU6zz+ji5K52nr+9GdNJ7wOTSO9LX21U6RNgSJpMWS6TQqNE38PpXYxpGH0Ydv+TRX91dfH9MPn3MmJz3mPy9lZqwgICAgICAgICAgICAgw8XoxPBNCf3kT2eYssbRuNNuG/Zki34l84sgMb3RyNLZoyWOB4Eb1xMkTWdPpnGyUy0i0M+jxZ1I4SwvdHJpfJb0hycDoR3qcd7VncMeVxcWevbkjazi+IOrJ5Kl9g6QRgtFyLtYGGw4br+KyyZJvO5YcLiRx8fw6+nb9gMTFTQQu+tGDC8cnR6fhY+K6uC3dSJeD6ng+DybV/dsS2ueINT6T8LNThswaLviyztHE5Dcj3brVmr3VXunZvhZ4n9nBJWgtBHEXC5unsovuGOI1Ok961IbFNHepzppHeFyaO9lYRQuqp4qdnrSyNYOwE6nwFysq13OmnPnjHSbS+p6WARsZG3RrGtaB2AWC6cRp4e1u6ZldUsRAQEBAQEBAQEBAQEBAQaD0jbD/LB8pphaqY2xbcATNG4fzDgVXzYYv5dfpvUrcae2fTj3U5ZHRzNcx4JDmuBaQ7uXMvSava8fl0zRuJX3RNZuvY+K1TK7WPDqvQzIBTVTAdRWF9jvyuhiAPm13kurw53R4X+Icc15ET+YdDVtwBBDmgggi4IsQdxCETp8+9IGyrsPqCWgmkmc50L94YSbmInhbh2Knkx6nb0vC5kZKan21WUloWnToxZgzSXKjSe5bzKdI7wvTSJyO2dDexroG/L6hpbLIwtgjdoWRk6vI4E2Hh3q1hx68y4HUeZ8Seyvp1NWHJEBAQEBAQEBAQEBAQEBAQEHhbRbJ01cPp4hntYSs9GQfe4+Kwtjrb2s4OXlwzusuPbc7KTYVleH9fSvdkbI5tnxutcNfbTgdexUcvGivmHqOB1i2X5be3l7I7UyUNS2dt3sPoyx39dnZ2jeFrxX+HK1zuPHMx6n39n0FgmNQ1kQlgeHtIFx9Zp9lw4FdOl4tG4eLz8fJgt23h6CyaBBhYvRwzwviqGsdE8WcH2t33O4jmonUx5bMc3rbdfb502ow+KnqpYYJRUQtcC14INgfqE7iRuuudltETqHsOFjyZMcWvGpeG+lLjoFr+ItzxpKbCJZpWQxMLpZHZWNuBc2udTu0BWyk906VORjnFWbT6dj2F6J2U5bUVxbPMMrmQgXhjI11v65+CuUxRHt5zkc+1/lr4h1ABbnOSgICAgICAgICAgICAgICAgICDxtr8JFXRVEBAJdGSy/B7dWnzCxvG66b+NknHkiz5oLcuoFjxB4Fcy0Pb4b7h62DbQTUjzJTSGJxbZ4FnMf3tOixre1PTPLxsPJjWSGyM6Tq7cZIe8RAH8Vs/1WRW/2Pif5/5WKnb+tfvqHtB4RhjfiG3HmsZ5OSW6nRuJX+3bAnxN0wvLLLJfeJJHP/ErXOS0+5XKcLDT6aw82qIOjQAByWEysxj0sBtljtn2Ftb3II1BBsR3FTFphjbFW0amG0bPbbVlKWtEpniFvopjm0+y46hb6cm9XK5XROPmie2NT/h2PZfaSKvjzx3a9thJE4jMw+G8dq6OLLGSNw8bzuDk4l+2/wC0vaW1SEBAQEBAQEBAQEBAQEBAQEBAQcg2y6M5BJLUUr4uqeS8xyvEZYSbkAnQi6rXwbncO3xeqRWsVu0R+zNTC3NNSVLhqW9VE54IB33aFhXjx7lvy9WtPy43kOeC4jKYyNMmtx3g8VqyUjfhf4nKv2/PPlcFwbFV7V07GDJ3shjrLUvQqKJU3Q2h17XtopiNtdr6WWzarLtaozeWw7K4+6iqY6kXLD6EzR9ZhOunMb1nhyTjsr9R4leXgmv3+z6Hp5hIxr2kFrmhzSNxBGhXXidxt86vWa2msriliICAgICAgICAgICAgICAgIMCSoke5zIQ0BhyvlfcgOtcta0esRccQEFUWGtBD5C6Z43OksQ0/Zbub5IM1Bh1uFwzi00MUn88bXHzIUahlW9q+pch6W9nIKN1NJTxiLrTI17W3ykgAg24cVS5VIiNw9P0HkXva1bS0BpVDT1UWXJHInuWwVOmM2K2a+g0a0WHas6wrZb+GFStc/rCGuIZlLiBcNuSBc8Llb+zxty45OsmpZdJJvadx+BVa8Oxgybh2Togx/rInUUh+kg1iudTEeHgfhZX+Jk3HbLynX+F8PJ8avqff6ujq486ICCh0rQQC5oJ3AkAnuUbTFZnzEK1KBAQEBAQEBAQEBB59dibYnZSWg2B1cBvUTKdMf58Z7TPeCjZpbp8UjZmDXN9J73m7xvcblNml357bzb7wTZpPz03m33gmzR88t5t94Js08PajDqbERGJ3OAiLi3JIG6kW10WvJSL+1vi8u/GmZo8AbAUHtTf5w/Rav8AT0dD/fOR/wChqO0ezLGOd8lLiG/Ue4OLh2HmteTjeN1XOJ1ubW1lakLh1iCCDqDoQqutS9DGWLRuFp6mPbVk9N96HcIZVxYvC/8AeQ07AeLSetIcO5wafBXsMd1Zh5jqN5x5K2j8tGrKd0Mz4njK9j3NcOTgbFVMldS9BxM3dWJh7Oz2JupZ4p2evG6++we0izmHvBWql5pbcL/J49eVgnHP3fQuC4rHVwsmiddrhqOLXcWnkQuvS8XjcPnXJ498GSaXjzCzj+0EFDH1lRIG30aze955NbxS+StI3LLjcTLyLdtIc1xfpbkNxTwsjHB0hzO78oVO3Kmfph6HF0HHSN5bNPwmtqcRxCBoklllMzHF2ZxEbA67jpo0AArCkXvbcrXIycbj4JrSI9Po5o0Hcuk8ZKUQICAgICAgICAg1LbHBJZXiaFjZPQDXsJs/Qmxbz3/AAUaGhT1pjcWPiyPG9rm2I8E0naj5yH8MeSaRs+ch/DHkmk7PnNvsKdCPnRvsJo8nzq32FGk+UfO7PY/FNGpUxV7STw5dygYmLYQ2f022bLbR3B45H9VpyYot5dThdRthntt6adUQuY4seMrhvB/HuVGazWfL1OPLXLTuq2nokxsUmIiNxtHVhsJP/Uv9H8SR4qzgvqdON1Tj99O6Ps2jpW2JkfK6upmF4eAZ2M1e1wFusA4ggarZmxb8wp9O5/w/ks5bFLl36jmFQvR6rByYl7+BbVz0OfqJbB41aQHNvwdY8Ux3vT0czi8flanJHmHjYpi0tTIZZpHSPP1ncByA3AdyytM28ywxUpijtxxqHobIYNBU1TG1s/VQWLjrlMjr6MzcO9bMM13qVPqNc0Y+7HG5fQuBYJTUkYbSQxxsIGrBcuHMuOp810KxEenj8uS9p+d6ayahAQEBAQEBAQEBAQYmI4bFUNyzRteOFxqO47wg0jHtjm0zHTQvcY7jNG6xLAeIPLcg1zqUDqUDqUDqUGDjUP0Lvu/iolMNZbUObodR8UTt6VPWObqNx1sUZdsrtWI6luV/ovHqvHA/otWTHFoXOJysmC3j01GYGGUEH0opAQRza64PwVKPll6idZce/zD6nw2p62GKQfvI2P82grpRO4eKyV7bTDTdu+j+Osa+enAjq7EkCwjn7Hjg77XmtWTFFoXeHzbYbRE+nCKmB0b3xvaWvY4tc12haQdQVQtGpeuxZIyViYUhqx23RVdjd5LGYbq202vZXbaooiGsd1kN7mGS5bb7J+qVspmtj/RT5fTcHL8z4t+Xatl9o4q+LrI7hzbCSN3rMcRe3aO1dHFljJG4eN5vCycW/Zf9ntLYpiAgICAgICAgICAgs1lOJI3xnc9pb5hBy6SEtJad7SQe8IKCxAyIIyIMLGWfRH+ZqghqtYwNY53stJ8gotOobcVe68Q1rri7c5wPLMVTmZelx48evSqOod7TveK1za35XKYcU/2wqdr4rUtajWofR/R1U9bhdG7iIQw/cJb+S6eKd0h4rnV7c9obItio0HpD6PW116inyx1YbqDoye24O5HtWjLhi3mHU4HUJwT229OI19JJBI6KeN8UjTYseLHw5jtVC1JrOperxcmmWu6yxi5Rps7057JrafidrtnQphskdLLUSAgVD29UDpeNgIzdxJKvcenbG3lOs8mMuSIj7OkKy4wgICAgICAgICAgICDQdqabJUv5PAkHjofiCo2PIsmwsmwsmxg4yPovvBEtP2gkyQPPOw8ysL+ljjRu8NfgBfGJOrc1peWB9vRLgASAeJsQq0x4dzHbc6WHHVapdHHK9GVrlaq7/0PyXwqEezJUN/1Xfquhg+iHkOqx/My3VbnOEHk4/s3TVzctTC19vVf6sje5w1WNqRb23YuRkxTustHrOhyBxvFUzMHsvayQDx0K1Tx6uhXq+WPcMih6H6RrmumlnnykHI4tZGbcCGi9vFTGGsNWTqea/8Ah0OGIMa1jQGta0Na0CwAAsAAtznzMzO5VogQEBAQEBAQEBAQEBBqm3cXoxSci5h8dR+BUSmGodYsWR1qB1iDFxR94/EKYQ1DaCmdMIKeIZpJ6hkbBzcdB4arC/nwt8TUTNp+zfukHZqOiwOnijA/wtRC4u4udJdsjj3l9/ALHJX5W3h5Ztn3+XG5vWPeqkvRUVxFa5W6O99DJ/ZgHKeb+5X+P9DynV4/mJb2t7liAgICAgICAgICAgICAgICAgIPD2zhzUch4sLH+TgD+KiUw5oZFDJOdA6xBZrHXb4hES9ro8wUTVfyl4u2mY4Mv/Fk0v4NB8015ZxfVZj8tg6Wx+yajvhP+o1Y5fpbuF/9ofO859I+Coy9RRXEsJW6O99DA/ZvfUTf3K9x/oeW6v8A1DfFvcoQEBAQEBAQEBAQEBAQEBAQEBBhY1Fnp5284n+dkHHcyxZJzIGZBRKdPFB0Lo0jtTSO9qY/BoUwiWb0g0vW4ZWN5Ql472+l+SxvG6y3ca2ssS+aJyC7wVGXq6JhK12W8b6A6HCPmtnMTT3/AMwq9x/oeW6vH8xLeFvcsQEBAQEBAQEBAQEBAQEBAQEBBRK27XDm0jzCDiTxYkciR8ViyUoJQUv3IOm9HrLUTe2WQ/G35KYYy9fH481LUt508o/oKT6Z451eJfJ7NfILnS9hjZEYWErdYd86GW2wwHnPMR71vyV7j/Q8r1ed8iW9re5YgICAgICAgICCLoJQLoIugXQSgi6BdAugXQcUq22kkHKR4/qKxZLQCBZBDgg6nsKLUMPaZD/WVkxeviAvDKOcUn9pUT6ZU+qHyVE1c6z2mKPDJjH5LWtVh9B9EseXCaf7Tp3ecrl0MH0Q8h1Sf5mzcLrc5xdAuglAQEBAQEFF0EXQA5AJQLoIugFyBnQRmQM6AHoOPVo+ll/7sn9xWLJYyolNkFMg08UQ6fscbUMHc/8A9jllDGWfi9QGQTPJADYZDcm31SsbTqGzFWbXiIfLdPCctzx4Hf3rmWl7nDjnUMkw5QOJNz4LXta+G7t0T1AdhcLQdY3zMI5HrHEfAhdLjzujxfVqTXky3APW9zE50DMgZkE5kDMgnMgZkDMgt5kAuQUlyCC9BT1iBnQUmRBSZkFJnQUmoQUGrsg5jNq5x5ucfisGajKgZUFEw0Hf+SlDctkK4spQ17hpJJkFxoy+nxupgtr7Oe9KO1EktV8la8tp4Q27QdJJCLku5gXsAqme0zOnoelYaVr3z7adDUi5LtdDYnVU5q9FTLEDpb8ljpu+JXTf+h7F3Nnnpr3jfEZhyY9rmj4h3wVzizO9POddpSaxePbrIqFeeXVCdBUJkFXWoJ61BIkQSHoKs6BnQUlBSSgpJQUkoKCUFLnFBQSgtucUHnV2KiJ2VzJTcXuxmYIMCXGo3b5J2f8AhUbSwpZ6d++pf95j0GOaGnO6rb4hw/FQnZ80xn1auL3h+iaNpGB33VMJ+8xNG0u2ceRrLHlGt2ub/wDVOkbS2CGEBrqkG31Yxnd5oPJxHZaCtkztFRGcusjstnEaDQjf+iwtjiy1i5d8cahiN6LWf8zN7rP0WHwIWY6pkhn0nRlTt1e6aXsc+w8mgKYw1hrv1LNb7townAYqYWhjDL77bz3rZFYj0p3y3v8AVL1mMIWTWvNCC40IKwEFYQVBBWAgkBBNkFzIgpLEEZEEZEEdWgjqkFPUoIMKCgwIKTSjkPJBQ6had7Wn7oQWnYTGd8bPdCCy7AoT+6Z7oQWnbNwH903w0TQt/wCy8HsH3imjbKgwaNnqxtHhqgyBSDkgq+TIJECCrqUEiFBUIkFQjQVCNBORBUGoJDUE2QTZBdsgWQLIIsgZUDKgjKgZUDKgjIgFiCMiAWIGRAyIGRBHVoGRAyIHVoGRBORBAYgqyoGVAyoJyoFkE2QV2QLIFkCyBZAsgEIACCLIFkAhAsgWQLIFkEWQLIFkCyBZAsgWQLIFkCyBZBNkCyBZB//Z">
            <a:hlinkClick r:id="rId3"/>
          </p:cNvPr>
          <p:cNvSpPr>
            <a:spLocks noChangeAspect="1" noChangeArrowheads="1"/>
          </p:cNvSpPr>
          <p:nvPr/>
        </p:nvSpPr>
        <p:spPr bwMode="auto">
          <a:xfrm>
            <a:off x="155575" y="-1371600"/>
            <a:ext cx="2867025" cy="2857500"/>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98308" name="AutoShape 4" descr="data:image/jpeg;base64,/9j/4AAQSkZJRgABAQAAAQABAAD/2wCEAAkGBxQQEBAQEBAPEA8QDg4PEA8PDxAPDw8QFBEWFxQSFBUYHSggGBolGxQUITEhJikrLi4uFx8zODMsNygtLisBCgoKDg0OGhAQGywkHyQsLCwsLCwsLCwsLCwsLCwsLCwsLCwsLCwsLCwsLCwsLCwsLCwsLCwsLCwsLCwsLCwsLP/AABEIAOAA4QMBEQACEQEDEQH/xAAcAAEAAQUBAQAAAAAAAAAAAAAAAQIDBAYHBQj/xABGEAABAwIDBAYFCQYDCQAAAAABAAIDBBEFEiEGMUFRBxNhcYGRIjJSkqEUFSNCYoKxwdElQ1NyorIkk6MWMzRUY3ODs+H/xAAbAQEAAgMBAQAAAAAAAAAAAAAAAQQCAwUGB//EAC8RAQACAgEEAAUCBQUBAAAAAAABAgMRBAUSITETIjJBUXGBBiQ0QmEUFZHR8DP/2gAMAwEAAhEDEQA/AO4oCAgICAgICAgICAgICAgICAgICAgICAgICAgICAgICAgICAgICAgICAgICAgglDRdBKAgICAgICAgICAgICAgICAgICAgICAgICDExPEY6aJ0szwxjRck/gOZWNrRWNy24MF814pSNzLl+OdIc8xIp/8ADw6gOIBleOeujVz8nLmfpew4X8PY6RE5vM/j7NRq8cnef+ImPaZH/qqts15+7v4unceka7IXcP2irIiDHVSjse7O0+DrpXPkj1LXn6XxMkfNSG+bN9JN3NirmBhNgJ2eoT9ocFexczfizzHP/h2aRN8E7j8OjRvDgHNIIIuCNQQr0PLzExOpVIgQEBAQEBAQEBAQEBAQEBAQEBAQEBBTI8NBcTYAEkncAiYiZnUOC7cbVOr6g5SRTROIibuDrH/eEczw7FyORlm9tR6fQujdPrxcUWtHzS150pKrO1EreZNJ72ZDMCLEKJYz7WZJyLje3tUnh0Xop2qIeKGV12kEwOJ9U8Y+7eR3LocTN/ZLyP8AEHTo/qMcfr/26sug8iICAgICAgICAgICAgICAgi6CUBAQEBBqPSjiZp8Olymz5S2EH+Y+l8AVo5FtUdTpGGMvJjf28uCBy5On0CLLrZLBRpPctF6nSO9fopQHap2neiaUFxtuTR3lPVOieyVhs+NzXtPaDdZVnU7a81YyY5rP3fTWG1QmhilG6SNjx4i67VZ3G3zPLTsvNfwyVLWICAgICAgICAgICAgIPM2lxE0tJPOBmMUTngdoGiwvbtrMrHFxRlzVpP3lwZ+1VU2Xrm1EvWk5tXuLN+7LuIXKjLfu3t77JwON8P4cVh2/Y/aFtfTMlFhKAGzR31ZJbXTlxC6eLJF428NzuHfjZZrMePsuYvtRS0j2xzzNY91tDc5QdxdyCm2WtZ1MowcDPnrN6V3EPXY8OAIIIIBBG4hbFSYmJ1KpECDnHTff5HBy+VNv7jrKtyvpdvoU6zz+ji5K52nr+9GdNJ7wOTSO9LX21U6RNgSJpMWS6TQqNE38PpXYxpGH0Ydv+TRX91dfH9MPn3MmJz3mPy9lZqwgICAgICAgICAgICAgw8XoxPBNCf3kT2eYssbRuNNuG/Zki34l84sgMb3RyNLZoyWOB4Eb1xMkTWdPpnGyUy0i0M+jxZ1I4SwvdHJpfJb0hycDoR3qcd7VncMeVxcWevbkjazi+IOrJ5Kl9g6QRgtFyLtYGGw4br+KyyZJvO5YcLiRx8fw6+nb9gMTFTQQu+tGDC8cnR6fhY+K6uC3dSJeD6ng+DybV/dsS2ueINT6T8LNThswaLviyztHE5Dcj3brVmr3VXunZvhZ4n9nBJWgtBHEXC5unsovuGOI1Ok961IbFNHepzppHeFyaO9lYRQuqp4qdnrSyNYOwE6nwFysq13OmnPnjHSbS+p6WARsZG3RrGtaB2AWC6cRp4e1u6ZldUsRAQEBAQEBAQEBAQEBAQaD0jbD/LB8pphaqY2xbcATNG4fzDgVXzYYv5dfpvUrcae2fTj3U5ZHRzNcx4JDmuBaQ7uXMvSava8fl0zRuJX3RNZuvY+K1TK7WPDqvQzIBTVTAdRWF9jvyuhiAPm13kurw53R4X+Icc15ET+YdDVtwBBDmgggi4IsQdxCETp8+9IGyrsPqCWgmkmc50L94YSbmInhbh2Knkx6nb0vC5kZKan21WUloWnToxZgzSXKjSe5bzKdI7wvTSJyO2dDexroG/L6hpbLIwtgjdoWRk6vI4E2Hh3q1hx68y4HUeZ8Seyvp1NWHJEBAQEBAQEBAQEBAQEBAQEHhbRbJ01cPp4hntYSs9GQfe4+Kwtjrb2s4OXlwzusuPbc7KTYVleH9fSvdkbI5tnxutcNfbTgdexUcvGivmHqOB1i2X5be3l7I7UyUNS2dt3sPoyx39dnZ2jeFrxX+HK1zuPHMx6n39n0FgmNQ1kQlgeHtIFx9Zp9lw4FdOl4tG4eLz8fJgt23h6CyaBBhYvRwzwviqGsdE8WcH2t33O4jmonUx5bMc3rbdfb502ow+KnqpYYJRUQtcC14INgfqE7iRuuudltETqHsOFjyZMcWvGpeG+lLjoFr+ItzxpKbCJZpWQxMLpZHZWNuBc2udTu0BWyk906VORjnFWbT6dj2F6J2U5bUVxbPMMrmQgXhjI11v65+CuUxRHt5zkc+1/lr4h1ABbnOSgICAgICAgICAgICAgICAgICDxtr8JFXRVEBAJdGSy/B7dWnzCxvG66b+NknHkiz5oLcuoFjxB4Fcy0Pb4b7h62DbQTUjzJTSGJxbZ4FnMf3tOixre1PTPLxsPJjWSGyM6Tq7cZIe8RAH8Vs/1WRW/2Pif5/5WKnb+tfvqHtB4RhjfiG3HmsZ5OSW6nRuJX+3bAnxN0wvLLLJfeJJHP/ErXOS0+5XKcLDT6aw82qIOjQAByWEysxj0sBtljtn2Ftb3II1BBsR3FTFphjbFW0amG0bPbbVlKWtEpniFvopjm0+y46hb6cm9XK5XROPmie2NT/h2PZfaSKvjzx3a9thJE4jMw+G8dq6OLLGSNw8bzuDk4l+2/wC0vaW1SEBAQEBAQEBAQEBAQEBAQEBAQcg2y6M5BJLUUr4uqeS8xyvEZYSbkAnQi6rXwbncO3xeqRWsVu0R+zNTC3NNSVLhqW9VE54IB33aFhXjx7lvy9WtPy43kOeC4jKYyNMmtx3g8VqyUjfhf4nKv2/PPlcFwbFV7V07GDJ3shjrLUvQqKJU3Q2h17XtopiNtdr6WWzarLtaozeWw7K4+6iqY6kXLD6EzR9ZhOunMb1nhyTjsr9R4leXgmv3+z6Hp5hIxr2kFrmhzSNxBGhXXidxt86vWa2msriliICAgICAgICAgICAgICAgIMCSoke5zIQ0BhyvlfcgOtcta0esRccQEFUWGtBD5C6Z43OksQ0/Zbub5IM1Bh1uFwzi00MUn88bXHzIUahlW9q+pch6W9nIKN1NJTxiLrTI17W3ykgAg24cVS5VIiNw9P0HkXva1bS0BpVDT1UWXJHInuWwVOmM2K2a+g0a0WHas6wrZb+GFStc/rCGuIZlLiBcNuSBc8Llb+zxty45OsmpZdJJvadx+BVa8Oxgybh2Togx/rInUUh+kg1iudTEeHgfhZX+Jk3HbLynX+F8PJ8avqff6ujq486ICCh0rQQC5oJ3AkAnuUbTFZnzEK1KBAQEBAQEBAQEBB59dibYnZSWg2B1cBvUTKdMf58Z7TPeCjZpbp8UjZmDXN9J73m7xvcblNml357bzb7wTZpPz03m33gmzR88t5t94Js08PajDqbERGJ3OAiLi3JIG6kW10WvJSL+1vi8u/GmZo8AbAUHtTf5w/Rav8AT0dD/fOR/wChqO0ezLGOd8lLiG/Ue4OLh2HmteTjeN1XOJ1ubW1lakLh1iCCDqDoQqutS9DGWLRuFp6mPbVk9N96HcIZVxYvC/8AeQ07AeLSetIcO5wafBXsMd1Zh5jqN5x5K2j8tGrKd0Mz4njK9j3NcOTgbFVMldS9BxM3dWJh7Oz2JupZ4p2evG6++we0izmHvBWql5pbcL/J49eVgnHP3fQuC4rHVwsmiddrhqOLXcWnkQuvS8XjcPnXJ498GSaXjzCzj+0EFDH1lRIG30aze955NbxS+StI3LLjcTLyLdtIc1xfpbkNxTwsjHB0hzO78oVO3Kmfph6HF0HHSN5bNPwmtqcRxCBoklllMzHF2ZxEbA67jpo0AArCkXvbcrXIycbj4JrSI9Po5o0Hcuk8ZKUQICAgICAgICAg1LbHBJZXiaFjZPQDXsJs/Qmxbz3/AAUaGhT1pjcWPiyPG9rm2I8E0naj5yH8MeSaRs+ch/DHkmk7PnNvsKdCPnRvsJo8nzq32FGk+UfO7PY/FNGpUxV7STw5dygYmLYQ2f022bLbR3B45H9VpyYot5dThdRthntt6adUQuY4seMrhvB/HuVGazWfL1OPLXLTuq2nokxsUmIiNxtHVhsJP/Uv9H8SR4qzgvqdON1Tj99O6Ps2jpW2JkfK6upmF4eAZ2M1e1wFusA4ggarZmxb8wp9O5/w/ks5bFLl36jmFQvR6rByYl7+BbVz0OfqJbB41aQHNvwdY8Ux3vT0czi8flanJHmHjYpi0tTIZZpHSPP1ncByA3AdyytM28ywxUpijtxxqHobIYNBU1TG1s/VQWLjrlMjr6MzcO9bMM13qVPqNc0Y+7HG5fQuBYJTUkYbSQxxsIGrBcuHMuOp810KxEenj8uS9p+d6ayahAQEBAQEBAQEBAQYmI4bFUNyzRteOFxqO47wg0jHtjm0zHTQvcY7jNG6xLAeIPLcg1zqUDqUDqUDqUGDjUP0Lvu/iolMNZbUObodR8UTt6VPWObqNx1sUZdsrtWI6luV/ovHqvHA/otWTHFoXOJysmC3j01GYGGUEH0opAQRza64PwVKPll6idZce/zD6nw2p62GKQfvI2P82grpRO4eKyV7bTDTdu+j+Osa+enAjq7EkCwjn7Hjg77XmtWTFFoXeHzbYbRE+nCKmB0b3xvaWvY4tc12haQdQVQtGpeuxZIyViYUhqx23RVdjd5LGYbq202vZXbaooiGsd1kN7mGS5bb7J+qVspmtj/RT5fTcHL8z4t+Xatl9o4q+LrI7hzbCSN3rMcRe3aO1dHFljJG4eN5vCycW/Zf9ntLYpiAgICAgICAgICAgs1lOJI3xnc9pb5hBy6SEtJad7SQe8IKCxAyIIyIMLGWfRH+ZqghqtYwNY53stJ8gotOobcVe68Q1rri7c5wPLMVTmZelx48evSqOod7TveK1za35XKYcU/2wqdr4rUtajWofR/R1U9bhdG7iIQw/cJb+S6eKd0h4rnV7c9obItio0HpD6PW116inyx1YbqDoye24O5HtWjLhi3mHU4HUJwT229OI19JJBI6KeN8UjTYseLHw5jtVC1JrOperxcmmWu6yxi5Rps7057JrafidrtnQphskdLLUSAgVD29UDpeNgIzdxJKvcenbG3lOs8mMuSIj7OkKy4wgICAgICAgICAgICDQdqabJUv5PAkHjofiCo2PIsmwsmwsmxg4yPovvBEtP2gkyQPPOw8ysL+ljjRu8NfgBfGJOrc1peWB9vRLgASAeJsQq0x4dzHbc6WHHVapdHHK9GVrlaq7/0PyXwqEezJUN/1Xfquhg+iHkOqx/My3VbnOEHk4/s3TVzctTC19vVf6sje5w1WNqRb23YuRkxTustHrOhyBxvFUzMHsvayQDx0K1Tx6uhXq+WPcMih6H6RrmumlnnykHI4tZGbcCGi9vFTGGsNWTqea/8Ah0OGIMa1jQGta0Na0CwAAsAAtznzMzO5VogQEBAQEBAQEBAQEBBqm3cXoxSci5h8dR+BUSmGodYsWR1qB1iDFxR94/EKYQ1DaCmdMIKeIZpJ6hkbBzcdB4arC/nwt8TUTNp+zfukHZqOiwOnijA/wtRC4u4udJdsjj3l9/ALHJX5W3h5Ztn3+XG5vWPeqkvRUVxFa5W6O99DJ/ZgHKeb+5X+P9DynV4/mJb2t7liAgICAgICAgICAgICAgICAgIPD2zhzUch4sLH+TgD+KiUw5oZFDJOdA6xBZrHXb4hES9ro8wUTVfyl4u2mY4Mv/Fk0v4NB8015ZxfVZj8tg6Wx+yajvhP+o1Y5fpbuF/9ofO859I+Coy9RRXEsJW6O99DA/ZvfUTf3K9x/oeW6v8A1DfFvcoQEBAQEBAQEBAQEBAQEBAQEBBhY1Fnp5284n+dkHHcyxZJzIGZBRKdPFB0Lo0jtTSO9qY/BoUwiWb0g0vW4ZWN5Ql472+l+SxvG6y3ca2ssS+aJyC7wVGXq6JhK12W8b6A6HCPmtnMTT3/AMwq9x/oeW6vH8xLeFvcsQEBAQEBAQEBAQEBAQEBAQEBBRK27XDm0jzCDiTxYkciR8ViyUoJQUv3IOm9HrLUTe2WQ/G35KYYy9fH481LUt508o/oKT6Z451eJfJ7NfILnS9hjZEYWErdYd86GW2wwHnPMR71vyV7j/Q8r1ed8iW9re5YgICAgICAgICCLoJQLoIugXQSgi6BdAugXQcUq22kkHKR4/qKxZLQCBZBDgg6nsKLUMPaZD/WVkxeviAvDKOcUn9pUT6ZU+qHyVE1c6z2mKPDJjH5LWtVh9B9EseXCaf7Tp3ecrl0MH0Q8h1Sf5mzcLrc5xdAuglAQEBAQEFF0EXQA5AJQLoIugFyBnQRmQM6AHoOPVo+ll/7sn9xWLJYyolNkFMg08UQ6fscbUMHc/8A9jllDGWfi9QGQTPJADYZDcm31SsbTqGzFWbXiIfLdPCctzx4Hf3rmWl7nDjnUMkw5QOJNz4LXta+G7t0T1AdhcLQdY3zMI5HrHEfAhdLjzujxfVqTXky3APW9zE50DMgZkE5kDMgnMgZkDMgt5kAuQUlyCC9BT1iBnQUmRBSZkFJnQUmoQUGrsg5jNq5x5ucfisGajKgZUFEw0Hf+SlDctkK4spQ17hpJJkFxoy+nxupgtr7Oe9KO1EktV8la8tp4Q27QdJJCLku5gXsAqme0zOnoelYaVr3z7adDUi5LtdDYnVU5q9FTLEDpb8ljpu+JXTf+h7F3Nnnpr3jfEZhyY9rmj4h3wVzizO9POddpSaxePbrIqFeeXVCdBUJkFXWoJ61BIkQSHoKs6BnQUlBSSgpJQUkoKCUFLnFBQSgtucUHnV2KiJ2VzJTcXuxmYIMCXGo3b5J2f8AhUbSwpZ6d++pf95j0GOaGnO6rb4hw/FQnZ80xn1auL3h+iaNpGB33VMJ+8xNG0u2ceRrLHlGt2ub/wDVOkbS2CGEBrqkG31Yxnd5oPJxHZaCtkztFRGcusjstnEaDQjf+iwtjiy1i5d8cahiN6LWf8zN7rP0WHwIWY6pkhn0nRlTt1e6aXsc+w8mgKYw1hrv1LNb7townAYqYWhjDL77bz3rZFYj0p3y3v8AVL1mMIWTWvNCC40IKwEFYQVBBWAgkBBNkFzIgpLEEZEEZEEdWgjqkFPUoIMKCgwIKTSjkPJBQ6had7Wn7oQWnYTGd8bPdCCy7AoT+6Z7oQWnbNwH903w0TQt/wCy8HsH3imjbKgwaNnqxtHhqgyBSDkgq+TIJECCrqUEiFBUIkFQjQVCNBORBUGoJDUE2QTZBdsgWQLIIsgZUDKgjKgZUDKgjIgFiCMiAWIGRAyIGRBHVoGRAyIHVoGRBORBAYgqyoGVAyoJyoFkE2QV2QLIFkCyBZAsgEIACCLIFkAhAsgWQLIFkEWQLIFkCyBZAsgWQLIFkCyBZBNkCyBZB//Z">
            <a:hlinkClick r:id="rId3"/>
          </p:cNvPr>
          <p:cNvSpPr>
            <a:spLocks noChangeAspect="1" noChangeArrowheads="1"/>
          </p:cNvSpPr>
          <p:nvPr/>
        </p:nvSpPr>
        <p:spPr bwMode="auto">
          <a:xfrm>
            <a:off x="155575" y="-1371600"/>
            <a:ext cx="2867025" cy="2857500"/>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98310" name="Picture 6" descr="http://www.consultorspolitics.com/wp-content/uploads/2013/01/oratoria.jpg">
            <a:hlinkClick r:id="rId3"/>
          </p:cNvPr>
          <p:cNvPicPr>
            <a:picLocks noChangeAspect="1" noChangeArrowheads="1"/>
          </p:cNvPicPr>
          <p:nvPr/>
        </p:nvPicPr>
        <p:blipFill>
          <a:blip r:embed="rId4" cstate="print"/>
          <a:srcRect/>
          <a:stretch>
            <a:fillRect/>
          </a:stretch>
        </p:blipFill>
        <p:spPr bwMode="auto">
          <a:xfrm>
            <a:off x="6264275" y="3955876"/>
            <a:ext cx="2867025" cy="2857500"/>
          </a:xfrm>
          <a:prstGeom prst="rect">
            <a:avLst/>
          </a:prstGeom>
          <a:noFill/>
        </p:spPr>
      </p:pic>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476251" y="395288"/>
            <a:ext cx="7488237" cy="533400"/>
          </a:xfrm>
          <a:prstGeom prst="rect">
            <a:avLst/>
          </a:prstGeom>
          <a:noFill/>
        </p:spPr>
        <p:txBody>
          <a:bodyPr>
            <a:spAutoFit/>
          </a:bodyPr>
          <a:lstStyle/>
          <a:p>
            <a:r>
              <a:rPr lang="es-MX" sz="2900" b="1" dirty="0">
                <a:solidFill>
                  <a:schemeClr val="bg1"/>
                </a:solidFill>
                <a:effectLst>
                  <a:outerShdw blurRad="38100" dist="38100" dir="2700000" algn="tl">
                    <a:srgbClr val="C0C0C0"/>
                  </a:outerShdw>
                </a:effectLst>
                <a:latin typeface="Calibri" pitchFamily="34" charset="0"/>
              </a:rPr>
              <a:t>Elementos de </a:t>
            </a:r>
            <a:r>
              <a:rPr lang="es-MX" sz="2900" b="1" dirty="0" smtClean="0">
                <a:solidFill>
                  <a:schemeClr val="bg1"/>
                </a:solidFill>
                <a:effectLst>
                  <a:outerShdw blurRad="38100" dist="38100" dir="2700000" algn="tl">
                    <a:srgbClr val="C0C0C0"/>
                  </a:outerShdw>
                </a:effectLst>
                <a:latin typeface="Calibri" pitchFamily="34" charset="0"/>
              </a:rPr>
              <a:t>Contexto para la Región Norte</a:t>
            </a:r>
            <a:endParaRPr lang="es-MX" sz="2900" b="1" dirty="0">
              <a:solidFill>
                <a:schemeClr val="bg1"/>
              </a:solidFill>
              <a:effectLst>
                <a:outerShdw blurRad="38100" dist="38100" dir="2700000" algn="tl">
                  <a:srgbClr val="C0C0C0"/>
                </a:outerShdw>
              </a:effectLst>
              <a:latin typeface="Calibri" pitchFamily="34" charset="0"/>
            </a:endParaRPr>
          </a:p>
        </p:txBody>
      </p:sp>
      <p:pic>
        <p:nvPicPr>
          <p:cNvPr id="141315" name="4 Imagen" descr="LOGOTIPO_InfoDF_new.png"/>
          <p:cNvPicPr>
            <a:picLocks noChangeAspect="1"/>
          </p:cNvPicPr>
          <p:nvPr/>
        </p:nvPicPr>
        <p:blipFill>
          <a:blip r:embed="rId2" cstate="print"/>
          <a:srcRect/>
          <a:stretch>
            <a:fillRect/>
          </a:stretch>
        </p:blipFill>
        <p:spPr bwMode="auto">
          <a:xfrm>
            <a:off x="11113" y="5548313"/>
            <a:ext cx="960437" cy="1135062"/>
          </a:xfrm>
          <a:prstGeom prst="rect">
            <a:avLst/>
          </a:prstGeom>
          <a:noFill/>
          <a:ln w="9525">
            <a:noFill/>
            <a:miter lim="800000"/>
            <a:headEnd/>
            <a:tailEnd/>
          </a:ln>
        </p:spPr>
      </p:pic>
      <p:sp>
        <p:nvSpPr>
          <p:cNvPr id="9" name="8 Marcador de número de diapositiva"/>
          <p:cNvSpPr txBox="1">
            <a:spLocks noGrp="1"/>
          </p:cNvSpPr>
          <p:nvPr/>
        </p:nvSpPr>
        <p:spPr>
          <a:xfrm>
            <a:off x="6457950" y="6356350"/>
            <a:ext cx="2057400" cy="365125"/>
          </a:xfrm>
          <a:prstGeom prst="rect">
            <a:avLst/>
          </a:prstGeom>
          <a:noFill/>
        </p:spPr>
        <p:txBody>
          <a:bodyPr anchor="ctr"/>
          <a:lstStyle/>
          <a:p>
            <a:pPr algn="r">
              <a:defRPr/>
            </a:pPr>
            <a:fld id="{E5830C08-56E2-48EB-90EA-EBD31ADBB68C}" type="slidenum">
              <a:rPr lang="es-MX" sz="1200">
                <a:solidFill>
                  <a:schemeClr val="tx1">
                    <a:tint val="75000"/>
                  </a:schemeClr>
                </a:solidFill>
              </a:rPr>
              <a:pPr algn="r">
                <a:defRPr/>
              </a:pPr>
              <a:t>128</a:t>
            </a:fld>
            <a:endParaRPr lang="es-MX" sz="1200">
              <a:solidFill>
                <a:schemeClr val="tx1">
                  <a:tint val="75000"/>
                </a:schemeClr>
              </a:solidFill>
            </a:endParaRPr>
          </a:p>
        </p:txBody>
      </p:sp>
      <p:sp>
        <p:nvSpPr>
          <p:cNvPr id="141339" name="4 Rectángulo"/>
          <p:cNvSpPr>
            <a:spLocks noChangeArrowheads="1"/>
          </p:cNvSpPr>
          <p:nvPr/>
        </p:nvSpPr>
        <p:spPr bwMode="auto">
          <a:xfrm>
            <a:off x="1258888" y="1196975"/>
            <a:ext cx="7705725" cy="4878259"/>
          </a:xfrm>
          <a:prstGeom prst="rect">
            <a:avLst/>
          </a:prstGeom>
          <a:noFill/>
          <a:ln w="9525">
            <a:noFill/>
            <a:miter lim="800000"/>
            <a:headEnd/>
            <a:tailEnd/>
          </a:ln>
        </p:spPr>
        <p:txBody>
          <a:bodyPr>
            <a:spAutoFit/>
          </a:bodyPr>
          <a:lstStyle/>
          <a:p>
            <a:pPr marL="180975" indent="-180975" algn="just">
              <a:buFont typeface="Wingdings" pitchFamily="2" charset="2"/>
              <a:buChar char="§"/>
            </a:pPr>
            <a:r>
              <a:rPr lang="es-ES" dirty="0">
                <a:latin typeface="Calibri" pitchFamily="34" charset="0"/>
                <a:cs typeface="Times New Roman" pitchFamily="18" charset="0"/>
              </a:rPr>
              <a:t> </a:t>
            </a:r>
            <a:r>
              <a:rPr lang="es-MX" sz="1900" dirty="0">
                <a:latin typeface="Calibri" pitchFamily="34" charset="0"/>
                <a:cs typeface="Times New Roman" pitchFamily="18" charset="0"/>
              </a:rPr>
              <a:t>De las cuatro dimensiones que serán valoradas, sólo en dos de ellas (</a:t>
            </a:r>
            <a:r>
              <a:rPr lang="es-MX" sz="1900" b="1" dirty="0">
                <a:latin typeface="Calibri" pitchFamily="34" charset="0"/>
                <a:cs typeface="Times New Roman" pitchFamily="18" charset="0"/>
              </a:rPr>
              <a:t>portales y usuario simulado</a:t>
            </a:r>
            <a:r>
              <a:rPr lang="es-MX" sz="1900" dirty="0">
                <a:latin typeface="Calibri" pitchFamily="34" charset="0"/>
                <a:cs typeface="Times New Roman" pitchFamily="18" charset="0"/>
              </a:rPr>
              <a:t>) puede darse una incidencia significativa en el corto plazo (antes de la Métrica).</a:t>
            </a:r>
          </a:p>
          <a:p>
            <a:pPr marL="180975" indent="-180975" algn="just"/>
            <a:endParaRPr lang="es-MX" sz="1200" dirty="0">
              <a:latin typeface="Calibri" pitchFamily="34" charset="0"/>
              <a:cs typeface="Times New Roman" pitchFamily="18" charset="0"/>
            </a:endParaRPr>
          </a:p>
          <a:p>
            <a:pPr marL="180975" indent="-180975" algn="just">
              <a:buFont typeface="Wingdings" pitchFamily="2" charset="2"/>
              <a:buChar char="§"/>
            </a:pPr>
            <a:r>
              <a:rPr lang="es-MX" sz="1900" dirty="0">
                <a:latin typeface="Calibri" pitchFamily="34" charset="0"/>
                <a:cs typeface="Times New Roman" pitchFamily="18" charset="0"/>
              </a:rPr>
              <a:t>De las variables </a:t>
            </a:r>
            <a:r>
              <a:rPr lang="es-MX" sz="1900" b="1" dirty="0">
                <a:latin typeface="Calibri" pitchFamily="34" charset="0"/>
                <a:cs typeface="Times New Roman" pitchFamily="18" charset="0"/>
              </a:rPr>
              <a:t>normatividad y capacidades institucionales</a:t>
            </a:r>
            <a:r>
              <a:rPr lang="es-MX" sz="1900" dirty="0">
                <a:latin typeface="Calibri" pitchFamily="34" charset="0"/>
                <a:cs typeface="Times New Roman" pitchFamily="18" charset="0"/>
              </a:rPr>
              <a:t>, sólo podrá incidirse indirectamente sobre la segunda. La normatividad es responsabilidad </a:t>
            </a:r>
            <a:r>
              <a:rPr lang="es-MX" sz="1900" dirty="0" smtClean="0">
                <a:latin typeface="Calibri" pitchFamily="34" charset="0"/>
                <a:cs typeface="Times New Roman" pitchFamily="18" charset="0"/>
              </a:rPr>
              <a:t>de los Congresos Locales </a:t>
            </a:r>
            <a:r>
              <a:rPr lang="es-MX" sz="1900" dirty="0">
                <a:latin typeface="Calibri" pitchFamily="34" charset="0"/>
                <a:cs typeface="Times New Roman" pitchFamily="18" charset="0"/>
              </a:rPr>
              <a:t>y de las fuerzas políticas para convencerlas de </a:t>
            </a:r>
            <a:r>
              <a:rPr lang="es-MX" sz="1900" dirty="0" smtClean="0">
                <a:latin typeface="Calibri" pitchFamily="34" charset="0"/>
                <a:cs typeface="Times New Roman" pitchFamily="18" charset="0"/>
              </a:rPr>
              <a:t>mejorarla y dotarla de herramientas robustas.</a:t>
            </a:r>
            <a:endParaRPr lang="es-MX" sz="1900" dirty="0">
              <a:latin typeface="Calibri" pitchFamily="34" charset="0"/>
              <a:cs typeface="Times New Roman" pitchFamily="18" charset="0"/>
            </a:endParaRPr>
          </a:p>
          <a:p>
            <a:pPr marL="180975" indent="-180975" algn="just"/>
            <a:endParaRPr lang="es-MX" sz="1600" dirty="0">
              <a:latin typeface="Calibri" pitchFamily="34" charset="0"/>
              <a:cs typeface="Times New Roman" pitchFamily="18" charset="0"/>
            </a:endParaRPr>
          </a:p>
          <a:p>
            <a:pPr marL="180975" indent="-180975" algn="just">
              <a:buFont typeface="Wingdings" pitchFamily="2" charset="2"/>
              <a:buChar char="§"/>
            </a:pPr>
            <a:r>
              <a:rPr lang="es-MX" sz="1900" dirty="0">
                <a:latin typeface="Calibri" pitchFamily="34" charset="0"/>
                <a:cs typeface="Times New Roman" pitchFamily="18" charset="0"/>
              </a:rPr>
              <a:t>Tienen </a:t>
            </a:r>
            <a:r>
              <a:rPr lang="es-MX" sz="1900" dirty="0" smtClean="0">
                <a:latin typeface="Calibri" pitchFamily="34" charset="0"/>
                <a:cs typeface="Times New Roman" pitchFamily="18" charset="0"/>
              </a:rPr>
              <a:t>como un gran </a:t>
            </a:r>
            <a:r>
              <a:rPr lang="es-MX" sz="1900" dirty="0">
                <a:latin typeface="Calibri" pitchFamily="34" charset="0"/>
                <a:cs typeface="Times New Roman" pitchFamily="18" charset="0"/>
              </a:rPr>
              <a:t>reto importante que al haber </a:t>
            </a:r>
            <a:r>
              <a:rPr lang="es-MX" sz="1900" dirty="0" smtClean="0">
                <a:latin typeface="Calibri" pitchFamily="34" charset="0"/>
                <a:cs typeface="Times New Roman" pitchFamily="18" charset="0"/>
              </a:rPr>
              <a:t>obtenido, </a:t>
            </a:r>
            <a:r>
              <a:rPr lang="es-MX" sz="1900" b="1" dirty="0" smtClean="0">
                <a:latin typeface="Calibri" pitchFamily="34" charset="0"/>
                <a:cs typeface="Times New Roman" pitchFamily="18" charset="0"/>
              </a:rPr>
              <a:t>en general, resultados poco favorables en las cuatro dimensiones valoradas</a:t>
            </a:r>
            <a:r>
              <a:rPr lang="es-MX" sz="1900" dirty="0" smtClean="0">
                <a:latin typeface="Calibri" pitchFamily="34" charset="0"/>
                <a:cs typeface="Times New Roman" pitchFamily="18" charset="0"/>
              </a:rPr>
              <a:t> </a:t>
            </a:r>
            <a:r>
              <a:rPr lang="es-MX" sz="1900" dirty="0">
                <a:latin typeface="Calibri" pitchFamily="34" charset="0"/>
                <a:cs typeface="Times New Roman" pitchFamily="18" charset="0"/>
              </a:rPr>
              <a:t>en la Métrica 2010, se generen expectativas muy altas para el próximo estudio.</a:t>
            </a:r>
          </a:p>
          <a:p>
            <a:pPr marL="180975" indent="-180975" algn="just">
              <a:buFont typeface="Wingdings" pitchFamily="2" charset="2"/>
              <a:buNone/>
            </a:pPr>
            <a:endParaRPr lang="es-MX" sz="1700" dirty="0">
              <a:latin typeface="Calibri" pitchFamily="34" charset="0"/>
              <a:cs typeface="Times New Roman" pitchFamily="18" charset="0"/>
            </a:endParaRPr>
          </a:p>
          <a:p>
            <a:pPr marL="180975" indent="-180975" algn="just">
              <a:buFont typeface="Wingdings" pitchFamily="2" charset="2"/>
              <a:buChar char="§"/>
            </a:pPr>
            <a:r>
              <a:rPr lang="es-MX" sz="1900" dirty="0">
                <a:latin typeface="Calibri" pitchFamily="34" charset="0"/>
                <a:cs typeface="Times New Roman" pitchFamily="18" charset="0"/>
              </a:rPr>
              <a:t>En todos los casos se debe </a:t>
            </a:r>
            <a:r>
              <a:rPr lang="es-MX" sz="1900" dirty="0" smtClean="0">
                <a:latin typeface="Calibri" pitchFamily="34" charset="0"/>
                <a:cs typeface="Times New Roman" pitchFamily="18" charset="0"/>
              </a:rPr>
              <a:t>empujar </a:t>
            </a:r>
            <a:r>
              <a:rPr lang="es-MX" sz="1900" dirty="0">
                <a:latin typeface="Calibri" pitchFamily="34" charset="0"/>
                <a:cs typeface="Times New Roman" pitchFamily="18" charset="0"/>
              </a:rPr>
              <a:t>a colocar la reforma de la Ley de Transparencia como un fin altamente deseable para brindarle auto sustentabilidad a la mejora continua de los sistemas de transparencia de la región norte.</a:t>
            </a: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404938" y="188913"/>
            <a:ext cx="7488237" cy="1006475"/>
          </a:xfrm>
          <a:prstGeom prst="rect">
            <a:avLst/>
          </a:prstGeom>
          <a:noFill/>
        </p:spPr>
        <p:txBody>
          <a:bodyPr>
            <a:spAutoFit/>
          </a:bodyPr>
          <a:lstStyle/>
          <a:p>
            <a:r>
              <a:rPr lang="es-MX" sz="3000" b="1" dirty="0">
                <a:solidFill>
                  <a:schemeClr val="bg1"/>
                </a:solidFill>
                <a:effectLst>
                  <a:outerShdw blurRad="38100" dist="38100" dir="2700000" algn="tl">
                    <a:srgbClr val="C0C0C0"/>
                  </a:outerShdw>
                </a:effectLst>
                <a:latin typeface="Calibri" pitchFamily="34" charset="0"/>
              </a:rPr>
              <a:t>Escenario 1: Muy </a:t>
            </a:r>
            <a:r>
              <a:rPr lang="es-MX" sz="3000" b="1" dirty="0" smtClean="0">
                <a:solidFill>
                  <a:schemeClr val="bg1"/>
                </a:solidFill>
                <a:effectLst>
                  <a:outerShdw blurRad="38100" dist="38100" dir="2700000" algn="tl">
                    <a:srgbClr val="C0C0C0"/>
                  </a:outerShdw>
                </a:effectLst>
                <a:latin typeface="Calibri" pitchFamily="34" charset="0"/>
              </a:rPr>
              <a:t>Altas Calificaciones </a:t>
            </a:r>
            <a:r>
              <a:rPr lang="es-MX" sz="3000" b="1" dirty="0">
                <a:solidFill>
                  <a:schemeClr val="bg1"/>
                </a:solidFill>
                <a:effectLst>
                  <a:outerShdw blurRad="38100" dist="38100" dir="2700000" algn="tl">
                    <a:srgbClr val="C0C0C0"/>
                  </a:outerShdw>
                </a:effectLst>
                <a:latin typeface="Calibri" pitchFamily="34" charset="0"/>
              </a:rPr>
              <a:t>por </a:t>
            </a:r>
            <a:r>
              <a:rPr lang="es-MX" sz="3000" b="1" dirty="0" smtClean="0">
                <a:solidFill>
                  <a:schemeClr val="bg1"/>
                </a:solidFill>
                <a:effectLst>
                  <a:outerShdw blurRad="38100" dist="38100" dir="2700000" algn="tl">
                    <a:srgbClr val="C0C0C0"/>
                  </a:outerShdw>
                </a:effectLst>
                <a:latin typeface="Calibri" pitchFamily="34" charset="0"/>
              </a:rPr>
              <a:t>Encima </a:t>
            </a:r>
            <a:r>
              <a:rPr lang="es-MX" sz="3000" b="1" dirty="0">
                <a:solidFill>
                  <a:schemeClr val="bg1"/>
                </a:solidFill>
                <a:effectLst>
                  <a:outerShdw blurRad="38100" dist="38100" dir="2700000" algn="tl">
                    <a:srgbClr val="C0C0C0"/>
                  </a:outerShdw>
                </a:effectLst>
                <a:latin typeface="Calibri" pitchFamily="34" charset="0"/>
              </a:rPr>
              <a:t>de la </a:t>
            </a:r>
            <a:r>
              <a:rPr lang="es-MX" sz="3000" b="1" dirty="0" smtClean="0">
                <a:solidFill>
                  <a:schemeClr val="bg1"/>
                </a:solidFill>
                <a:effectLst>
                  <a:outerShdw blurRad="38100" dist="38100" dir="2700000" algn="tl">
                    <a:srgbClr val="C0C0C0"/>
                  </a:outerShdw>
                </a:effectLst>
                <a:latin typeface="Calibri" pitchFamily="34" charset="0"/>
              </a:rPr>
              <a:t>Media</a:t>
            </a:r>
            <a:endParaRPr lang="es-MX" sz="3000" b="1" dirty="0">
              <a:solidFill>
                <a:schemeClr val="bg1"/>
              </a:solidFill>
              <a:effectLst>
                <a:outerShdw blurRad="38100" dist="38100" dir="2700000" algn="tl">
                  <a:srgbClr val="C0C0C0"/>
                </a:outerShdw>
              </a:effectLst>
              <a:latin typeface="Calibri" pitchFamily="34" charset="0"/>
            </a:endParaRPr>
          </a:p>
        </p:txBody>
      </p:sp>
      <p:pic>
        <p:nvPicPr>
          <p:cNvPr id="142339" name="4 Imagen" descr="LOGOTIPO_InfoDF_new.png"/>
          <p:cNvPicPr>
            <a:picLocks noChangeAspect="1"/>
          </p:cNvPicPr>
          <p:nvPr/>
        </p:nvPicPr>
        <p:blipFill>
          <a:blip r:embed="rId2" cstate="print"/>
          <a:srcRect/>
          <a:stretch>
            <a:fillRect/>
          </a:stretch>
        </p:blipFill>
        <p:spPr bwMode="auto">
          <a:xfrm>
            <a:off x="11113" y="5548313"/>
            <a:ext cx="960437" cy="1135062"/>
          </a:xfrm>
          <a:prstGeom prst="rect">
            <a:avLst/>
          </a:prstGeom>
          <a:noFill/>
          <a:ln w="9525">
            <a:noFill/>
            <a:miter lim="800000"/>
            <a:headEnd/>
            <a:tailEnd/>
          </a:ln>
        </p:spPr>
      </p:pic>
      <p:sp>
        <p:nvSpPr>
          <p:cNvPr id="7" name="6 Marcador de número de diapositiva"/>
          <p:cNvSpPr txBox="1">
            <a:spLocks noGrp="1"/>
          </p:cNvSpPr>
          <p:nvPr/>
        </p:nvSpPr>
        <p:spPr>
          <a:xfrm>
            <a:off x="6457950" y="6356350"/>
            <a:ext cx="2057400" cy="365125"/>
          </a:xfrm>
          <a:prstGeom prst="rect">
            <a:avLst/>
          </a:prstGeom>
          <a:noFill/>
        </p:spPr>
        <p:txBody>
          <a:bodyPr anchor="ctr"/>
          <a:lstStyle/>
          <a:p>
            <a:pPr algn="r">
              <a:defRPr/>
            </a:pPr>
            <a:fld id="{43C43E58-CCB9-4107-A52E-1895CD64947E}" type="slidenum">
              <a:rPr lang="es-MX" sz="1200">
                <a:solidFill>
                  <a:schemeClr val="tx1">
                    <a:tint val="75000"/>
                  </a:schemeClr>
                </a:solidFill>
              </a:rPr>
              <a:pPr algn="r">
                <a:defRPr/>
              </a:pPr>
              <a:t>129</a:t>
            </a:fld>
            <a:endParaRPr lang="es-MX" sz="1200">
              <a:solidFill>
                <a:schemeClr val="tx1">
                  <a:tint val="75000"/>
                </a:schemeClr>
              </a:solidFill>
            </a:endParaRPr>
          </a:p>
        </p:txBody>
      </p:sp>
      <p:sp>
        <p:nvSpPr>
          <p:cNvPr id="142363" name="4 Rectángulo"/>
          <p:cNvSpPr>
            <a:spLocks noChangeArrowheads="1"/>
          </p:cNvSpPr>
          <p:nvPr/>
        </p:nvSpPr>
        <p:spPr bwMode="auto">
          <a:xfrm>
            <a:off x="1258888" y="1196975"/>
            <a:ext cx="7705725" cy="4770537"/>
          </a:xfrm>
          <a:prstGeom prst="rect">
            <a:avLst/>
          </a:prstGeom>
          <a:noFill/>
          <a:ln w="9525">
            <a:noFill/>
            <a:miter lim="800000"/>
            <a:headEnd/>
            <a:tailEnd/>
          </a:ln>
        </p:spPr>
        <p:txBody>
          <a:bodyPr>
            <a:spAutoFit/>
          </a:bodyPr>
          <a:lstStyle/>
          <a:p>
            <a:pPr marL="180975" indent="-180975" algn="just">
              <a:buFont typeface="Wingdings" pitchFamily="2" charset="2"/>
              <a:buChar char="§"/>
            </a:pPr>
            <a:r>
              <a:rPr lang="es-ES" dirty="0">
                <a:latin typeface="Calibri" pitchFamily="34" charset="0"/>
                <a:cs typeface="Times New Roman" pitchFamily="18" charset="0"/>
              </a:rPr>
              <a:t> </a:t>
            </a:r>
            <a:r>
              <a:rPr lang="es-MX" sz="1900" b="1" dirty="0" smtClean="0">
                <a:latin typeface="Calibri" pitchFamily="34" charset="0"/>
                <a:cs typeface="Times New Roman" pitchFamily="18" charset="0"/>
              </a:rPr>
              <a:t>Probabilidad</a:t>
            </a:r>
            <a:r>
              <a:rPr lang="es-MX" sz="1900" dirty="0" smtClean="0">
                <a:latin typeface="Calibri" pitchFamily="34" charset="0"/>
                <a:cs typeface="Times New Roman" pitchFamily="18" charset="0"/>
              </a:rPr>
              <a:t>: Muy Alta por haber obtenido bajas calificaciones en la pasada Métrica 2010 así como áreas de oportunidad de las Leyes locales en la materia para cada Estado (ley y calificaciones actuales de los portales).</a:t>
            </a:r>
          </a:p>
          <a:p>
            <a:pPr marL="180975" indent="-180975" algn="just">
              <a:buFont typeface="Wingdings" pitchFamily="2" charset="2"/>
              <a:buChar char="§"/>
            </a:pPr>
            <a:endParaRPr lang="es-MX" sz="1900" dirty="0" smtClean="0">
              <a:latin typeface="Calibri" pitchFamily="34" charset="0"/>
              <a:cs typeface="Times New Roman" pitchFamily="18" charset="0"/>
            </a:endParaRPr>
          </a:p>
          <a:p>
            <a:pPr marL="180975" indent="-180975" algn="just">
              <a:buFont typeface="Wingdings" pitchFamily="2" charset="2"/>
              <a:buChar char="§"/>
            </a:pPr>
            <a:r>
              <a:rPr lang="es-MX" sz="1900" b="1" dirty="0" smtClean="0">
                <a:latin typeface="Calibri" pitchFamily="34" charset="0"/>
                <a:cs typeface="Times New Roman" pitchFamily="18" charset="0"/>
              </a:rPr>
              <a:t>Los resultados no son permanentes en el sistema de transparencia</a:t>
            </a:r>
            <a:r>
              <a:rPr lang="es-MX" sz="1900" dirty="0" smtClean="0">
                <a:latin typeface="Calibri" pitchFamily="34" charset="0"/>
                <a:cs typeface="Times New Roman" pitchFamily="18" charset="0"/>
              </a:rPr>
              <a:t>, por lo que se requiere de la coordinación y voluntad política del gobierno de cada Estado para hacer autosustentable un sistema de transparencia.</a:t>
            </a:r>
          </a:p>
          <a:p>
            <a:pPr marL="180975" indent="-180975" algn="just">
              <a:buFont typeface="Wingdings" pitchFamily="2" charset="2"/>
              <a:buChar char="§"/>
            </a:pPr>
            <a:endParaRPr lang="es-MX" sz="1900" dirty="0" smtClean="0">
              <a:latin typeface="Calibri" pitchFamily="34" charset="0"/>
              <a:cs typeface="Times New Roman" pitchFamily="18" charset="0"/>
            </a:endParaRPr>
          </a:p>
          <a:p>
            <a:pPr marL="180975" indent="-180975" algn="just">
              <a:buFont typeface="Wingdings" pitchFamily="2" charset="2"/>
              <a:buChar char="§"/>
            </a:pPr>
            <a:r>
              <a:rPr lang="es-MX" sz="1900" dirty="0" smtClean="0">
                <a:latin typeface="Calibri" pitchFamily="34" charset="0"/>
                <a:cs typeface="Times New Roman" pitchFamily="18" charset="0"/>
              </a:rPr>
              <a:t>Voltear la mirada </a:t>
            </a:r>
            <a:r>
              <a:rPr lang="es-MX" sz="1900" b="1" dirty="0" smtClean="0">
                <a:latin typeface="Calibri" pitchFamily="34" charset="0"/>
                <a:cs typeface="Times New Roman" pitchFamily="18" charset="0"/>
              </a:rPr>
              <a:t>a esquemas de capacitación y formalización </a:t>
            </a:r>
            <a:r>
              <a:rPr lang="es-MX" sz="1900" dirty="0" smtClean="0">
                <a:latin typeface="Calibri" pitchFamily="34" charset="0"/>
                <a:cs typeface="Times New Roman" pitchFamily="18" charset="0"/>
              </a:rPr>
              <a:t>de arenas de coordinación para establece acuerdos básicos (red de transparencia).</a:t>
            </a:r>
          </a:p>
          <a:p>
            <a:pPr marL="180975" indent="-180975" algn="just">
              <a:buFont typeface="Wingdings" pitchFamily="2" charset="2"/>
              <a:buChar char="§"/>
            </a:pPr>
            <a:endParaRPr lang="es-MX" sz="1900" dirty="0" smtClean="0">
              <a:latin typeface="Calibri" pitchFamily="34" charset="0"/>
              <a:cs typeface="Times New Roman" pitchFamily="18" charset="0"/>
            </a:endParaRPr>
          </a:p>
          <a:p>
            <a:pPr marL="180975" indent="-180975" algn="just">
              <a:buFont typeface="Wingdings" pitchFamily="2" charset="2"/>
              <a:buChar char="§"/>
            </a:pPr>
            <a:r>
              <a:rPr lang="es-MX" sz="1900" dirty="0" smtClean="0">
                <a:latin typeface="Calibri" pitchFamily="34" charset="0"/>
                <a:cs typeface="Times New Roman" pitchFamily="18" charset="0"/>
              </a:rPr>
              <a:t> </a:t>
            </a:r>
            <a:r>
              <a:rPr lang="es-MX" sz="1900" b="1" dirty="0" smtClean="0">
                <a:latin typeface="Calibri" pitchFamily="34" charset="0"/>
                <a:cs typeface="Times New Roman" pitchFamily="18" charset="0"/>
              </a:rPr>
              <a:t>Legislativo local</a:t>
            </a:r>
            <a:r>
              <a:rPr lang="es-MX" sz="1900" dirty="0" smtClean="0">
                <a:latin typeface="Calibri" pitchFamily="34" charset="0"/>
                <a:cs typeface="Times New Roman" pitchFamily="18" charset="0"/>
              </a:rPr>
              <a:t>: Convencerlos para avanzar en la Ley.</a:t>
            </a:r>
          </a:p>
          <a:p>
            <a:pPr marL="180975" indent="-180975" algn="just">
              <a:buFont typeface="Wingdings" pitchFamily="2" charset="2"/>
              <a:buChar char="§"/>
            </a:pPr>
            <a:endParaRPr lang="es-MX" sz="1900" dirty="0" smtClean="0">
              <a:latin typeface="Calibri" pitchFamily="34" charset="0"/>
              <a:cs typeface="Times New Roman" pitchFamily="18" charset="0"/>
            </a:endParaRPr>
          </a:p>
          <a:p>
            <a:pPr marL="180975" indent="-180975" algn="just">
              <a:buFont typeface="Wingdings" pitchFamily="2" charset="2"/>
              <a:buChar char="§"/>
            </a:pPr>
            <a:r>
              <a:rPr lang="es-MX" sz="1900" b="1" dirty="0" smtClean="0">
                <a:latin typeface="Calibri" pitchFamily="34" charset="0"/>
                <a:cs typeface="Times New Roman" pitchFamily="18" charset="0"/>
              </a:rPr>
              <a:t>Amenaza</a:t>
            </a:r>
            <a:r>
              <a:rPr lang="es-MX" sz="1900" dirty="0" smtClean="0">
                <a:latin typeface="Calibri" pitchFamily="34" charset="0"/>
                <a:cs typeface="Times New Roman" pitchFamily="18" charset="0"/>
              </a:rPr>
              <a:t>: no trabajar y obtener muy bajas calificaciones, hay serios problemas.</a:t>
            </a:r>
            <a:endParaRPr lang="es-MX" sz="1900" dirty="0">
              <a:latin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5 Imagen" descr="LOGOTIPO_InfoDF_new.png"/>
          <p:cNvPicPr>
            <a:picLocks noChangeAspect="1"/>
          </p:cNvPicPr>
          <p:nvPr/>
        </p:nvPicPr>
        <p:blipFill>
          <a:blip r:embed="rId3" cstate="print"/>
          <a:srcRect/>
          <a:stretch>
            <a:fillRect/>
          </a:stretch>
        </p:blipFill>
        <p:spPr bwMode="auto">
          <a:xfrm>
            <a:off x="11113" y="5548313"/>
            <a:ext cx="960437" cy="1135062"/>
          </a:xfrm>
          <a:prstGeom prst="rect">
            <a:avLst/>
          </a:prstGeom>
          <a:noFill/>
          <a:ln w="9525">
            <a:noFill/>
            <a:miter lim="800000"/>
            <a:headEnd/>
            <a:tailEnd/>
          </a:ln>
        </p:spPr>
      </p:pic>
      <p:sp>
        <p:nvSpPr>
          <p:cNvPr id="7" name="6 CuadroTexto"/>
          <p:cNvSpPr txBox="1"/>
          <p:nvPr/>
        </p:nvSpPr>
        <p:spPr>
          <a:xfrm>
            <a:off x="1476375" y="395288"/>
            <a:ext cx="7488238" cy="554037"/>
          </a:xfrm>
          <a:prstGeom prst="rect">
            <a:avLst/>
          </a:prstGeom>
          <a:noFill/>
        </p:spPr>
        <p:txBody>
          <a:bodyPr>
            <a:spAutoFit/>
          </a:bodyPr>
          <a:lstStyle/>
          <a:p>
            <a:pPr fontAlgn="auto">
              <a:spcBef>
                <a:spcPts val="0"/>
              </a:spcBef>
              <a:spcAft>
                <a:spcPts val="0"/>
              </a:spcAft>
              <a:defRPr/>
            </a:pPr>
            <a:r>
              <a:rPr lang="es-MX" sz="2900" b="1" dirty="0">
                <a:solidFill>
                  <a:schemeClr val="bg1"/>
                </a:solidFill>
                <a:effectLst>
                  <a:outerShdw blurRad="38100" dist="38100" dir="2700000" algn="tl">
                    <a:srgbClr val="000000">
                      <a:alpha val="43137"/>
                    </a:srgbClr>
                  </a:outerShdw>
                </a:effectLst>
                <a:latin typeface="Calibri" pitchFamily="34" charset="0"/>
                <a:cs typeface="Calibri" pitchFamily="34" charset="0"/>
              </a:rPr>
              <a:t>Métrica 2007: Principales Resultados 1/2</a:t>
            </a:r>
          </a:p>
        </p:txBody>
      </p:sp>
      <p:sp>
        <p:nvSpPr>
          <p:cNvPr id="8" name="4 Rectángulo"/>
          <p:cNvSpPr>
            <a:spLocks noChangeArrowheads="1"/>
          </p:cNvSpPr>
          <p:nvPr/>
        </p:nvSpPr>
        <p:spPr bwMode="auto">
          <a:xfrm>
            <a:off x="1187450" y="1209675"/>
            <a:ext cx="7777163" cy="5632450"/>
          </a:xfrm>
          <a:prstGeom prst="rect">
            <a:avLst/>
          </a:prstGeom>
          <a:noFill/>
          <a:ln w="9525">
            <a:noFill/>
            <a:miter lim="800000"/>
            <a:headEnd/>
            <a:tailEnd/>
          </a:ln>
        </p:spPr>
        <p:txBody>
          <a:bodyPr>
            <a:spAutoFit/>
          </a:bodyPr>
          <a:lstStyle/>
          <a:p>
            <a:pPr marL="265113" indent="-265113" algn="just">
              <a:spcAft>
                <a:spcPts val="0"/>
              </a:spcAft>
              <a:buFont typeface="Wingdings" pitchFamily="2" charset="2"/>
              <a:buChar char="§"/>
              <a:defRPr/>
            </a:pPr>
            <a:r>
              <a:rPr lang="es-MX" sz="2000" dirty="0">
                <a:latin typeface="+mn-lt"/>
              </a:rPr>
              <a:t>No obstante la reforma constitucional, el </a:t>
            </a:r>
            <a:r>
              <a:rPr lang="es-MX" sz="2000" b="1" dirty="0">
                <a:latin typeface="+mn-lt"/>
              </a:rPr>
              <a:t>DAIP se ejerce de manera desigual</a:t>
            </a:r>
            <a:r>
              <a:rPr lang="es-MX" sz="2000" dirty="0">
                <a:latin typeface="+mn-lt"/>
              </a:rPr>
              <a:t>. </a:t>
            </a:r>
          </a:p>
          <a:p>
            <a:pPr marL="265113" indent="-265113" algn="just">
              <a:spcAft>
                <a:spcPts val="0"/>
              </a:spcAft>
              <a:buFont typeface="Wingdings" pitchFamily="2" charset="2"/>
              <a:buChar char="§"/>
              <a:defRPr/>
            </a:pPr>
            <a:endParaRPr lang="es-MX" sz="1200" dirty="0">
              <a:latin typeface="+mn-lt"/>
            </a:endParaRPr>
          </a:p>
          <a:p>
            <a:pPr marL="265113" indent="-265113" algn="just">
              <a:spcAft>
                <a:spcPts val="0"/>
              </a:spcAft>
              <a:buFont typeface="Wingdings" pitchFamily="2" charset="2"/>
              <a:buChar char="§"/>
              <a:defRPr/>
            </a:pPr>
            <a:r>
              <a:rPr lang="es-MX" sz="2000" dirty="0">
                <a:latin typeface="+mn-lt"/>
              </a:rPr>
              <a:t>Una amplia diferencia</a:t>
            </a:r>
            <a:r>
              <a:rPr lang="es-MX" sz="2000" dirty="0">
                <a:solidFill>
                  <a:srgbClr val="FF0000"/>
                </a:solidFill>
                <a:latin typeface="+mn-lt"/>
              </a:rPr>
              <a:t> </a:t>
            </a:r>
            <a:r>
              <a:rPr lang="es-MX" sz="2000" dirty="0">
                <a:latin typeface="+mn-lt"/>
              </a:rPr>
              <a:t>se registra no solamente al comparar un estado con otro, sino incluso al </a:t>
            </a:r>
            <a:r>
              <a:rPr lang="es-MX" sz="2000" b="1" dirty="0">
                <a:latin typeface="+mn-lt"/>
              </a:rPr>
              <a:t>interior de una misma entidad </a:t>
            </a:r>
            <a:r>
              <a:rPr lang="es-MX" sz="2000" dirty="0">
                <a:latin typeface="+mn-lt"/>
              </a:rPr>
              <a:t>existen grupos de instituciones con posturas diversas ante el tema de la transparencia.</a:t>
            </a:r>
          </a:p>
          <a:p>
            <a:pPr marL="265113" indent="-265113" algn="just">
              <a:spcAft>
                <a:spcPts val="0"/>
              </a:spcAft>
              <a:defRPr/>
            </a:pPr>
            <a:endParaRPr lang="es-MX" sz="1200" dirty="0">
              <a:latin typeface="+mn-lt"/>
            </a:endParaRPr>
          </a:p>
          <a:p>
            <a:pPr marL="265113" indent="-265113" algn="just">
              <a:spcAft>
                <a:spcPts val="0"/>
              </a:spcAft>
              <a:buFont typeface="Wingdings" pitchFamily="2" charset="2"/>
              <a:buChar char="§"/>
              <a:defRPr/>
            </a:pPr>
            <a:r>
              <a:rPr lang="es-MX" sz="2000" dirty="0">
                <a:latin typeface="Calibri"/>
                <a:ea typeface="Times New Roman"/>
                <a:cs typeface="Arial"/>
              </a:rPr>
              <a:t>Todas las instituciones del país y de todos los poderes </a:t>
            </a:r>
            <a:r>
              <a:rPr lang="es-MX" sz="2000" b="1" dirty="0">
                <a:latin typeface="Calibri"/>
                <a:ea typeface="Times New Roman"/>
                <a:cs typeface="Arial"/>
              </a:rPr>
              <a:t>aún no cuentan con los portales electrónicos óptimos en esta materia.</a:t>
            </a:r>
          </a:p>
          <a:p>
            <a:pPr marL="265113" indent="-265113" algn="just">
              <a:spcAft>
                <a:spcPts val="0"/>
              </a:spcAft>
              <a:buFont typeface="Wingdings" pitchFamily="2" charset="2"/>
              <a:buChar char="§"/>
              <a:defRPr/>
            </a:pPr>
            <a:endParaRPr lang="es-MX" sz="1400" b="1" dirty="0">
              <a:latin typeface="Calibri"/>
              <a:ea typeface="Times New Roman"/>
              <a:cs typeface="Arial"/>
            </a:endParaRPr>
          </a:p>
          <a:p>
            <a:pPr marL="265113" indent="-265113" algn="just">
              <a:spcAft>
                <a:spcPts val="0"/>
              </a:spcAft>
              <a:buFont typeface="Wingdings" pitchFamily="2" charset="2"/>
              <a:buChar char="§"/>
              <a:defRPr/>
            </a:pPr>
            <a:r>
              <a:rPr lang="es-MX" sz="2000" dirty="0">
                <a:latin typeface="Calibri"/>
                <a:ea typeface="Times New Roman"/>
                <a:cs typeface="Arial"/>
              </a:rPr>
              <a:t>Hace falta </a:t>
            </a:r>
            <a:r>
              <a:rPr lang="es-MX" sz="2000" b="1" dirty="0">
                <a:latin typeface="Calibri"/>
                <a:ea typeface="Times New Roman"/>
                <a:cs typeface="Arial"/>
              </a:rPr>
              <a:t>capacitar al personal encargado de recibir las solicitudes</a:t>
            </a:r>
            <a:r>
              <a:rPr lang="es-MX" sz="2000" dirty="0">
                <a:latin typeface="Calibri"/>
                <a:ea typeface="Times New Roman"/>
                <a:cs typeface="Arial"/>
              </a:rPr>
              <a:t>. Es necesario conocer con mayor grado de profundidad la ley para poder brindar mejores respuestas a los requerimientos que se presentan.</a:t>
            </a:r>
          </a:p>
          <a:p>
            <a:pPr marL="265113" indent="-265113" algn="just">
              <a:spcAft>
                <a:spcPts val="0"/>
              </a:spcAft>
              <a:defRPr/>
            </a:pPr>
            <a:endParaRPr lang="es-ES" sz="1200" dirty="0">
              <a:latin typeface="Calibri"/>
              <a:ea typeface="Times New Roman"/>
              <a:cs typeface="Arial"/>
            </a:endParaRPr>
          </a:p>
          <a:p>
            <a:pPr marL="265113" indent="-265113" algn="just">
              <a:spcAft>
                <a:spcPts val="0"/>
              </a:spcAft>
              <a:buFont typeface="Wingdings" pitchFamily="2" charset="2"/>
              <a:buChar char="§"/>
              <a:defRPr/>
            </a:pPr>
            <a:r>
              <a:rPr lang="es-MX" sz="2000" dirty="0">
                <a:latin typeface="Calibri"/>
                <a:ea typeface="Times New Roman"/>
                <a:cs typeface="Arial"/>
              </a:rPr>
              <a:t>La transparencia y el derecho de acceso a la información se ejercen con dificultades y en la mayor parte del territorio no alcanza un nivel satisfactorio.</a:t>
            </a:r>
            <a:endParaRPr lang="es-ES" sz="2000" dirty="0">
              <a:latin typeface="Calibri"/>
              <a:ea typeface="Times New Roman"/>
              <a:cs typeface="Arial"/>
            </a:endParaRPr>
          </a:p>
        </p:txBody>
      </p:sp>
      <p:sp>
        <p:nvSpPr>
          <p:cNvPr id="9" name="8 Marcador de número de diapositiva"/>
          <p:cNvSpPr>
            <a:spLocks noGrp="1"/>
          </p:cNvSpPr>
          <p:nvPr>
            <p:ph type="sldNum" sz="quarter" idx="12"/>
          </p:nvPr>
        </p:nvSpPr>
        <p:spPr/>
        <p:txBody>
          <a:bodyPr/>
          <a:lstStyle/>
          <a:p>
            <a:pPr>
              <a:defRPr/>
            </a:pPr>
            <a:fld id="{4219EABD-AC0F-4024-9C3D-39B9B1269065}" type="slidenum">
              <a:rPr lang="es-MX"/>
              <a:pPr>
                <a:defRPr/>
              </a:pPr>
              <a:t>13</a:t>
            </a:fld>
            <a:endParaRPr lang="es-MX"/>
          </a:p>
        </p:txBody>
      </p:sp>
    </p:spTree>
  </p:cSld>
  <p:clrMapOvr>
    <a:masterClrMapping/>
  </p:clrMapOvr>
  <p:transition>
    <p:cut/>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331913" y="395288"/>
            <a:ext cx="7488237" cy="549275"/>
          </a:xfrm>
          <a:prstGeom prst="rect">
            <a:avLst/>
          </a:prstGeom>
          <a:noFill/>
        </p:spPr>
        <p:txBody>
          <a:bodyPr>
            <a:spAutoFit/>
          </a:bodyPr>
          <a:lstStyle/>
          <a:p>
            <a:r>
              <a:rPr lang="es-MX" sz="3000" b="1" dirty="0">
                <a:solidFill>
                  <a:schemeClr val="bg1"/>
                </a:solidFill>
                <a:effectLst>
                  <a:outerShdw blurRad="38100" dist="38100" dir="2700000" algn="tl">
                    <a:srgbClr val="C0C0C0"/>
                  </a:outerShdw>
                </a:effectLst>
                <a:latin typeface="Calibri" pitchFamily="34" charset="0"/>
              </a:rPr>
              <a:t>Escenario 2: Calificación </a:t>
            </a:r>
            <a:r>
              <a:rPr lang="es-MX" sz="3000" b="1" dirty="0" smtClean="0">
                <a:solidFill>
                  <a:schemeClr val="bg1"/>
                </a:solidFill>
                <a:effectLst>
                  <a:outerShdw blurRad="38100" dist="38100" dir="2700000" algn="tl">
                    <a:srgbClr val="C0C0C0"/>
                  </a:outerShdw>
                </a:effectLst>
                <a:latin typeface="Calibri" pitchFamily="34" charset="0"/>
              </a:rPr>
              <a:t>Parecida </a:t>
            </a:r>
            <a:r>
              <a:rPr lang="es-MX" sz="3000" b="1" dirty="0">
                <a:solidFill>
                  <a:schemeClr val="bg1"/>
                </a:solidFill>
                <a:effectLst>
                  <a:outerShdw blurRad="38100" dist="38100" dir="2700000" algn="tl">
                    <a:srgbClr val="C0C0C0"/>
                  </a:outerShdw>
                </a:effectLst>
                <a:latin typeface="Calibri" pitchFamily="34" charset="0"/>
              </a:rPr>
              <a:t>a la </a:t>
            </a:r>
            <a:r>
              <a:rPr lang="es-MX" sz="3000" b="1" dirty="0" smtClean="0">
                <a:solidFill>
                  <a:schemeClr val="bg1"/>
                </a:solidFill>
                <a:effectLst>
                  <a:outerShdw blurRad="38100" dist="38100" dir="2700000" algn="tl">
                    <a:srgbClr val="C0C0C0"/>
                  </a:outerShdw>
                </a:effectLst>
                <a:latin typeface="Calibri" pitchFamily="34" charset="0"/>
              </a:rPr>
              <a:t>Media</a:t>
            </a:r>
            <a:endParaRPr lang="es-MX" sz="3000" b="1" dirty="0">
              <a:solidFill>
                <a:schemeClr val="bg1"/>
              </a:solidFill>
              <a:effectLst>
                <a:outerShdw blurRad="38100" dist="38100" dir="2700000" algn="tl">
                  <a:srgbClr val="C0C0C0"/>
                </a:outerShdw>
              </a:effectLst>
              <a:latin typeface="Calibri" pitchFamily="34" charset="0"/>
            </a:endParaRPr>
          </a:p>
        </p:txBody>
      </p:sp>
      <p:pic>
        <p:nvPicPr>
          <p:cNvPr id="143363" name="4 Imagen" descr="LOGOTIPO_InfoDF_new.png"/>
          <p:cNvPicPr>
            <a:picLocks noChangeAspect="1"/>
          </p:cNvPicPr>
          <p:nvPr/>
        </p:nvPicPr>
        <p:blipFill>
          <a:blip r:embed="rId2" cstate="print"/>
          <a:srcRect/>
          <a:stretch>
            <a:fillRect/>
          </a:stretch>
        </p:blipFill>
        <p:spPr bwMode="auto">
          <a:xfrm>
            <a:off x="11113" y="5548313"/>
            <a:ext cx="960437" cy="1135062"/>
          </a:xfrm>
          <a:prstGeom prst="rect">
            <a:avLst/>
          </a:prstGeom>
          <a:noFill/>
          <a:ln w="9525">
            <a:noFill/>
            <a:miter lim="800000"/>
            <a:headEnd/>
            <a:tailEnd/>
          </a:ln>
        </p:spPr>
      </p:pic>
      <p:sp>
        <p:nvSpPr>
          <p:cNvPr id="7" name="6 Marcador de número de diapositiva"/>
          <p:cNvSpPr txBox="1">
            <a:spLocks noGrp="1"/>
          </p:cNvSpPr>
          <p:nvPr/>
        </p:nvSpPr>
        <p:spPr>
          <a:xfrm>
            <a:off x="6457950" y="6356350"/>
            <a:ext cx="2057400" cy="365125"/>
          </a:xfrm>
          <a:prstGeom prst="rect">
            <a:avLst/>
          </a:prstGeom>
          <a:noFill/>
        </p:spPr>
        <p:txBody>
          <a:bodyPr anchor="ctr"/>
          <a:lstStyle/>
          <a:p>
            <a:pPr algn="r">
              <a:defRPr/>
            </a:pPr>
            <a:fld id="{5755D85E-1F67-47F4-9E5C-58B1000712DB}" type="slidenum">
              <a:rPr lang="es-MX" sz="1200">
                <a:solidFill>
                  <a:schemeClr val="tx1">
                    <a:tint val="75000"/>
                  </a:schemeClr>
                </a:solidFill>
              </a:rPr>
              <a:pPr algn="r">
                <a:defRPr/>
              </a:pPr>
              <a:t>130</a:t>
            </a:fld>
            <a:endParaRPr lang="es-MX" sz="1200">
              <a:solidFill>
                <a:schemeClr val="tx1">
                  <a:tint val="75000"/>
                </a:schemeClr>
              </a:solidFill>
            </a:endParaRPr>
          </a:p>
        </p:txBody>
      </p:sp>
      <p:sp>
        <p:nvSpPr>
          <p:cNvPr id="6" name="4 Rectángulo"/>
          <p:cNvSpPr>
            <a:spLocks noChangeArrowheads="1"/>
          </p:cNvSpPr>
          <p:nvPr/>
        </p:nvSpPr>
        <p:spPr bwMode="auto">
          <a:xfrm>
            <a:off x="1187624" y="1052736"/>
            <a:ext cx="7885112" cy="5924699"/>
          </a:xfrm>
          <a:prstGeom prst="rect">
            <a:avLst/>
          </a:prstGeom>
          <a:noFill/>
          <a:ln w="9525">
            <a:noFill/>
            <a:miter lim="800000"/>
            <a:headEnd/>
            <a:tailEnd/>
          </a:ln>
        </p:spPr>
        <p:txBody>
          <a:bodyPr wrap="square">
            <a:spAutoFit/>
          </a:bodyPr>
          <a:lstStyle/>
          <a:p>
            <a:pPr marL="180975" indent="-180975" algn="just">
              <a:buFont typeface="Wingdings" pitchFamily="2" charset="2"/>
              <a:buChar char="§"/>
            </a:pPr>
            <a:r>
              <a:rPr lang="es-ES" dirty="0">
                <a:latin typeface="Calibri" pitchFamily="34" charset="0"/>
                <a:cs typeface="Times New Roman" pitchFamily="18" charset="0"/>
              </a:rPr>
              <a:t> </a:t>
            </a:r>
            <a:r>
              <a:rPr lang="es-MX" b="1" dirty="0" smtClean="0">
                <a:latin typeface="Calibri" pitchFamily="34" charset="0"/>
                <a:cs typeface="Times New Roman" pitchFamily="18" charset="0"/>
              </a:rPr>
              <a:t>Probabilidad</a:t>
            </a:r>
            <a:r>
              <a:rPr lang="es-MX" dirty="0" smtClean="0">
                <a:latin typeface="Calibri" pitchFamily="34" charset="0"/>
                <a:cs typeface="Times New Roman" pitchFamily="18" charset="0"/>
              </a:rPr>
              <a:t>: media y factible de alcanzar si los órganos garantes de la región detonan cursos de acción de colaboración. La mirada se encuentra en las capacidades institucionales y portales (en ese orden).</a:t>
            </a:r>
          </a:p>
          <a:p>
            <a:pPr marL="180975" indent="-180975" algn="just">
              <a:buFont typeface="Wingdings" pitchFamily="2" charset="2"/>
              <a:buChar char="§"/>
            </a:pPr>
            <a:endParaRPr lang="es-MX" sz="700" dirty="0" smtClean="0">
              <a:latin typeface="Calibri" pitchFamily="34" charset="0"/>
              <a:cs typeface="Times New Roman" pitchFamily="18" charset="0"/>
            </a:endParaRPr>
          </a:p>
          <a:p>
            <a:pPr marL="180975" indent="-180975" algn="just"/>
            <a:r>
              <a:rPr lang="es-MX" b="1" dirty="0" smtClean="0">
                <a:latin typeface="Calibri" pitchFamily="34" charset="0"/>
                <a:cs typeface="Times New Roman" pitchFamily="18" charset="0"/>
              </a:rPr>
              <a:t>Ejecutivo: </a:t>
            </a:r>
          </a:p>
          <a:p>
            <a:pPr marL="180975" indent="-180975" algn="just">
              <a:buFont typeface="Wingdings" pitchFamily="2" charset="2"/>
              <a:buChar char="§"/>
            </a:pPr>
            <a:r>
              <a:rPr lang="es-MX" b="1" dirty="0" smtClean="0">
                <a:latin typeface="Calibri" pitchFamily="34" charset="0"/>
                <a:cs typeface="Times New Roman" pitchFamily="18" charset="0"/>
              </a:rPr>
              <a:t>En general, se requiere a la brevedad de un mayor apoyo y colaboración de los gobiernos estatales hacia las actividades de los órganos garantes de transparencia.</a:t>
            </a:r>
            <a:endParaRPr lang="es-MX" dirty="0" smtClean="0">
              <a:latin typeface="Calibri" pitchFamily="34" charset="0"/>
              <a:cs typeface="Times New Roman" pitchFamily="18" charset="0"/>
            </a:endParaRPr>
          </a:p>
          <a:p>
            <a:pPr marL="180975" indent="-180975" algn="just">
              <a:buFont typeface="Wingdings" pitchFamily="2" charset="2"/>
              <a:buChar char="§"/>
            </a:pPr>
            <a:endParaRPr lang="es-MX" sz="700" dirty="0" smtClean="0">
              <a:latin typeface="Calibri" pitchFamily="34" charset="0"/>
              <a:cs typeface="Times New Roman" pitchFamily="18" charset="0"/>
            </a:endParaRPr>
          </a:p>
          <a:p>
            <a:pPr marL="180975" indent="-180975" algn="just">
              <a:buFont typeface="Wingdings" pitchFamily="2" charset="2"/>
              <a:buChar char="§"/>
            </a:pPr>
            <a:r>
              <a:rPr lang="es-MX" dirty="0" smtClean="0">
                <a:latin typeface="Calibri" pitchFamily="34" charset="0"/>
                <a:cs typeface="Times New Roman" pitchFamily="18" charset="0"/>
              </a:rPr>
              <a:t>Vale más la pena apoyar para aprovechar la experiencia acumulada para mejorar, que cambiar de dirección a la mitad del camino, toda vez que está en ciernes el aterrizaje de la reforma constitucional.</a:t>
            </a:r>
          </a:p>
          <a:p>
            <a:pPr marL="180975" indent="-180975" algn="just">
              <a:buFont typeface="Wingdings" pitchFamily="2" charset="2"/>
              <a:buChar char="§"/>
            </a:pPr>
            <a:endParaRPr lang="es-MX" sz="800" dirty="0" smtClean="0">
              <a:latin typeface="Calibri" pitchFamily="34" charset="0"/>
              <a:cs typeface="Times New Roman" pitchFamily="18" charset="0"/>
            </a:endParaRPr>
          </a:p>
          <a:p>
            <a:pPr marL="180975" indent="-180975" algn="just"/>
            <a:r>
              <a:rPr lang="es-MX" b="1" dirty="0" smtClean="0">
                <a:latin typeface="Calibri" pitchFamily="34" charset="0"/>
                <a:cs typeface="Times New Roman" pitchFamily="18" charset="0"/>
              </a:rPr>
              <a:t>Legislativo </a:t>
            </a:r>
          </a:p>
          <a:p>
            <a:pPr marL="180975" indent="-180975" algn="just">
              <a:buFont typeface="Wingdings" pitchFamily="2" charset="2"/>
              <a:buChar char="§"/>
            </a:pPr>
            <a:r>
              <a:rPr lang="es-MX" b="1" dirty="0" smtClean="0">
                <a:latin typeface="Calibri" pitchFamily="34" charset="0"/>
                <a:cs typeface="Times New Roman" pitchFamily="18" charset="0"/>
              </a:rPr>
              <a:t>Es altamente probable </a:t>
            </a:r>
            <a:r>
              <a:rPr lang="es-MX" dirty="0" smtClean="0">
                <a:latin typeface="Calibri" pitchFamily="34" charset="0"/>
                <a:cs typeface="Times New Roman" pitchFamily="18" charset="0"/>
              </a:rPr>
              <a:t>que las áreas de oportunidad de las leyes locales se refrenden.</a:t>
            </a:r>
          </a:p>
          <a:p>
            <a:pPr marL="180975" indent="-180975" algn="just">
              <a:buFont typeface="Wingdings" pitchFamily="2" charset="2"/>
              <a:buChar char="§"/>
            </a:pPr>
            <a:endParaRPr lang="es-MX" sz="700" dirty="0" smtClean="0">
              <a:latin typeface="Calibri" pitchFamily="34" charset="0"/>
              <a:cs typeface="Times New Roman" pitchFamily="18" charset="0"/>
            </a:endParaRPr>
          </a:p>
          <a:p>
            <a:pPr marL="180975" indent="-180975" algn="just"/>
            <a:r>
              <a:rPr lang="es-MX" b="1" dirty="0" smtClean="0">
                <a:latin typeface="Calibri" pitchFamily="34" charset="0"/>
                <a:cs typeface="Times New Roman" pitchFamily="18" charset="0"/>
              </a:rPr>
              <a:t>Académicos</a:t>
            </a:r>
          </a:p>
          <a:p>
            <a:pPr marL="180975" indent="-180975" algn="just">
              <a:buFont typeface="Wingdings" pitchFamily="2" charset="2"/>
              <a:buChar char="§"/>
            </a:pPr>
            <a:r>
              <a:rPr lang="es-MX" dirty="0" smtClean="0">
                <a:latin typeface="Calibri" pitchFamily="34" charset="0"/>
                <a:cs typeface="Times New Roman" pitchFamily="18" charset="0"/>
              </a:rPr>
              <a:t>El sistema de transparencia se ha preservado, y al contar con un estudio imparcial que identifica áreas de oportunidad, se procesaran para valorar las acciones a seguir.</a:t>
            </a:r>
          </a:p>
          <a:p>
            <a:pPr marL="180975" indent="-180975" algn="just">
              <a:buFont typeface="Wingdings" pitchFamily="2" charset="2"/>
              <a:buChar char="§"/>
            </a:pPr>
            <a:r>
              <a:rPr lang="es-MX" dirty="0" smtClean="0">
                <a:latin typeface="Calibri" pitchFamily="34" charset="0"/>
                <a:cs typeface="Times New Roman" pitchFamily="18" charset="0"/>
              </a:rPr>
              <a:t>A la </a:t>
            </a:r>
            <a:r>
              <a:rPr lang="es-MX" b="1" dirty="0" smtClean="0">
                <a:latin typeface="Calibri" pitchFamily="34" charset="0"/>
                <a:cs typeface="Times New Roman" pitchFamily="18" charset="0"/>
              </a:rPr>
              <a:t>sociedad</a:t>
            </a:r>
            <a:r>
              <a:rPr lang="es-MX" dirty="0" smtClean="0">
                <a:latin typeface="Calibri" pitchFamily="34" charset="0"/>
                <a:cs typeface="Times New Roman" pitchFamily="18" charset="0"/>
              </a:rPr>
              <a:t> de los Estados de la región, </a:t>
            </a:r>
            <a:r>
              <a:rPr lang="es-MX" b="1" dirty="0" smtClean="0">
                <a:latin typeface="Calibri" pitchFamily="34" charset="0"/>
                <a:cs typeface="Times New Roman" pitchFamily="18" charset="0"/>
              </a:rPr>
              <a:t>se está trabajando para mejorar las herramientas</a:t>
            </a:r>
            <a:r>
              <a:rPr lang="es-MX" dirty="0" smtClean="0">
                <a:latin typeface="Calibri" pitchFamily="34" charset="0"/>
                <a:cs typeface="Times New Roman" pitchFamily="18" charset="0"/>
              </a:rPr>
              <a:t> que sirven para evaluar el grado de cumplimiento de la Ley.</a:t>
            </a:r>
            <a:endParaRPr lang="es-MX" sz="1900" dirty="0">
              <a:latin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2" name="4 Imagen" descr="LOGOTIPO_InfoDF_new.png"/>
          <p:cNvPicPr>
            <a:picLocks noChangeAspect="1"/>
          </p:cNvPicPr>
          <p:nvPr/>
        </p:nvPicPr>
        <p:blipFill>
          <a:blip r:embed="rId2" cstate="print"/>
          <a:srcRect/>
          <a:stretch>
            <a:fillRect/>
          </a:stretch>
        </p:blipFill>
        <p:spPr bwMode="auto">
          <a:xfrm>
            <a:off x="11113" y="5548313"/>
            <a:ext cx="960437" cy="1135062"/>
          </a:xfrm>
          <a:prstGeom prst="rect">
            <a:avLst/>
          </a:prstGeom>
          <a:noFill/>
          <a:ln w="9525">
            <a:noFill/>
            <a:miter lim="800000"/>
            <a:headEnd/>
            <a:tailEnd/>
          </a:ln>
        </p:spPr>
      </p:pic>
      <p:sp>
        <p:nvSpPr>
          <p:cNvPr id="4" name="3 CuadroTexto"/>
          <p:cNvSpPr txBox="1"/>
          <p:nvPr/>
        </p:nvSpPr>
        <p:spPr>
          <a:xfrm>
            <a:off x="1476375" y="115888"/>
            <a:ext cx="7488238" cy="1006475"/>
          </a:xfrm>
          <a:prstGeom prst="rect">
            <a:avLst/>
          </a:prstGeom>
          <a:noFill/>
        </p:spPr>
        <p:txBody>
          <a:bodyPr>
            <a:spAutoFit/>
          </a:bodyPr>
          <a:lstStyle/>
          <a:p>
            <a:r>
              <a:rPr lang="es-MX" sz="3000" b="1" dirty="0">
                <a:solidFill>
                  <a:schemeClr val="bg1"/>
                </a:solidFill>
                <a:effectLst>
                  <a:outerShdw blurRad="38100" dist="38100" dir="2700000" algn="tl">
                    <a:srgbClr val="C0C0C0"/>
                  </a:outerShdw>
                </a:effectLst>
                <a:latin typeface="Calibri" pitchFamily="34" charset="0"/>
              </a:rPr>
              <a:t>Escenario </a:t>
            </a:r>
            <a:r>
              <a:rPr lang="es-MX" sz="3000" b="1" dirty="0" smtClean="0">
                <a:solidFill>
                  <a:schemeClr val="bg1"/>
                </a:solidFill>
                <a:effectLst>
                  <a:outerShdw blurRad="38100" dist="38100" dir="2700000" algn="tl">
                    <a:srgbClr val="C0C0C0"/>
                  </a:outerShdw>
                </a:effectLst>
                <a:latin typeface="Calibri" pitchFamily="34" charset="0"/>
              </a:rPr>
              <a:t>3: </a:t>
            </a:r>
            <a:r>
              <a:rPr lang="es-MX" sz="3000" b="1" dirty="0">
                <a:solidFill>
                  <a:schemeClr val="bg1"/>
                </a:solidFill>
                <a:effectLst>
                  <a:outerShdw blurRad="38100" dist="38100" dir="2700000" algn="tl">
                    <a:srgbClr val="C0C0C0"/>
                  </a:outerShdw>
                </a:effectLst>
                <a:latin typeface="Calibri" pitchFamily="34" charset="0"/>
              </a:rPr>
              <a:t>Calificaciones </a:t>
            </a:r>
            <a:r>
              <a:rPr lang="es-MX" sz="3000" b="1" dirty="0" smtClean="0">
                <a:solidFill>
                  <a:schemeClr val="bg1"/>
                </a:solidFill>
                <a:effectLst>
                  <a:outerShdw blurRad="38100" dist="38100" dir="2700000" algn="tl">
                    <a:srgbClr val="C0C0C0"/>
                  </a:outerShdw>
                </a:effectLst>
                <a:latin typeface="Calibri" pitchFamily="34" charset="0"/>
              </a:rPr>
              <a:t>Notoriamente Abajo </a:t>
            </a:r>
            <a:r>
              <a:rPr lang="es-MX" sz="3000" b="1" dirty="0">
                <a:solidFill>
                  <a:schemeClr val="bg1"/>
                </a:solidFill>
                <a:effectLst>
                  <a:outerShdw blurRad="38100" dist="38100" dir="2700000" algn="tl">
                    <a:srgbClr val="C0C0C0"/>
                  </a:outerShdw>
                </a:effectLst>
                <a:latin typeface="Calibri" pitchFamily="34" charset="0"/>
              </a:rPr>
              <a:t>de la </a:t>
            </a:r>
            <a:r>
              <a:rPr lang="es-MX" sz="3000" b="1" dirty="0" smtClean="0">
                <a:solidFill>
                  <a:schemeClr val="bg1"/>
                </a:solidFill>
                <a:effectLst>
                  <a:outerShdw blurRad="38100" dist="38100" dir="2700000" algn="tl">
                    <a:srgbClr val="C0C0C0"/>
                  </a:outerShdw>
                </a:effectLst>
                <a:latin typeface="Calibri" pitchFamily="34" charset="0"/>
              </a:rPr>
              <a:t>Media</a:t>
            </a:r>
            <a:endParaRPr lang="es-MX" sz="3000" b="1" dirty="0">
              <a:solidFill>
                <a:schemeClr val="bg1"/>
              </a:solidFill>
              <a:effectLst>
                <a:outerShdw blurRad="38100" dist="38100" dir="2700000" algn="tl">
                  <a:srgbClr val="C0C0C0"/>
                </a:outerShdw>
              </a:effectLst>
              <a:latin typeface="Calibri" pitchFamily="34" charset="0"/>
            </a:endParaRPr>
          </a:p>
        </p:txBody>
      </p:sp>
      <p:sp>
        <p:nvSpPr>
          <p:cNvPr id="5" name="4 Rectángulo"/>
          <p:cNvSpPr>
            <a:spLocks noChangeArrowheads="1"/>
          </p:cNvSpPr>
          <p:nvPr/>
        </p:nvSpPr>
        <p:spPr bwMode="auto">
          <a:xfrm>
            <a:off x="1330771" y="1052736"/>
            <a:ext cx="7705725" cy="5786199"/>
          </a:xfrm>
          <a:prstGeom prst="rect">
            <a:avLst/>
          </a:prstGeom>
          <a:noFill/>
          <a:ln w="9525">
            <a:noFill/>
            <a:miter lim="800000"/>
            <a:headEnd/>
            <a:tailEnd/>
          </a:ln>
        </p:spPr>
        <p:txBody>
          <a:bodyPr>
            <a:spAutoFit/>
          </a:bodyPr>
          <a:lstStyle/>
          <a:p>
            <a:pPr marL="180975" indent="-180975" algn="just">
              <a:buFont typeface="Wingdings" pitchFamily="2" charset="2"/>
              <a:buChar char="§"/>
            </a:pPr>
            <a:r>
              <a:rPr lang="es-ES" dirty="0">
                <a:latin typeface="Calibri" pitchFamily="34" charset="0"/>
                <a:cs typeface="Times New Roman" pitchFamily="18" charset="0"/>
              </a:rPr>
              <a:t> </a:t>
            </a:r>
            <a:r>
              <a:rPr lang="es-MX" sz="1900" b="1" dirty="0" smtClean="0">
                <a:latin typeface="Calibri" pitchFamily="34" charset="0"/>
                <a:cs typeface="Times New Roman" pitchFamily="18" charset="0"/>
              </a:rPr>
              <a:t>Probabilidad</a:t>
            </a:r>
            <a:r>
              <a:rPr lang="es-MX" sz="1900" dirty="0" smtClean="0">
                <a:latin typeface="Calibri" pitchFamily="34" charset="0"/>
                <a:cs typeface="Times New Roman" pitchFamily="18" charset="0"/>
              </a:rPr>
              <a:t>: </a:t>
            </a:r>
            <a:r>
              <a:rPr lang="es-MX" sz="1900" b="1" dirty="0" smtClean="0">
                <a:latin typeface="Calibri" pitchFamily="34" charset="0"/>
                <a:cs typeface="Times New Roman" pitchFamily="18" charset="0"/>
              </a:rPr>
              <a:t>Baja</a:t>
            </a:r>
            <a:r>
              <a:rPr lang="es-MX" sz="1900" dirty="0" smtClean="0">
                <a:latin typeface="Calibri" pitchFamily="34" charset="0"/>
                <a:cs typeface="Times New Roman" pitchFamily="18" charset="0"/>
              </a:rPr>
              <a:t> por haber obtenido en la Métrica 2010 calificaciones menores a la media en varios estados de la región norte.</a:t>
            </a:r>
          </a:p>
          <a:p>
            <a:pPr marL="180975" indent="-180975" algn="just">
              <a:buFont typeface="Wingdings" pitchFamily="2" charset="2"/>
              <a:buChar char="§"/>
            </a:pPr>
            <a:endParaRPr lang="es-MX" sz="700" dirty="0" smtClean="0">
              <a:latin typeface="Calibri" pitchFamily="34" charset="0"/>
              <a:cs typeface="Times New Roman" pitchFamily="18" charset="0"/>
            </a:endParaRPr>
          </a:p>
          <a:p>
            <a:pPr marL="180975" indent="-180975" algn="just"/>
            <a:r>
              <a:rPr lang="es-MX" sz="1900" b="1" dirty="0" smtClean="0">
                <a:latin typeface="Calibri" pitchFamily="34" charset="0"/>
                <a:cs typeface="Times New Roman" pitchFamily="18" charset="0"/>
              </a:rPr>
              <a:t>Ejecutivo</a:t>
            </a:r>
          </a:p>
          <a:p>
            <a:pPr marL="180975" indent="-180975" algn="just">
              <a:buFont typeface="Wingdings" pitchFamily="2" charset="2"/>
              <a:buChar char="§"/>
            </a:pPr>
            <a:r>
              <a:rPr lang="es-MX" sz="1900" dirty="0" smtClean="0">
                <a:latin typeface="Calibri" pitchFamily="34" charset="0"/>
                <a:cs typeface="Times New Roman" pitchFamily="18" charset="0"/>
              </a:rPr>
              <a:t>Las calificaciones son expresión de las áreas de oportunidad que se detectaron desde la pasada Métrica</a:t>
            </a:r>
            <a:r>
              <a:rPr lang="es-MX" sz="1900" b="1" dirty="0" smtClean="0">
                <a:latin typeface="Calibri" pitchFamily="34" charset="0"/>
                <a:cs typeface="Times New Roman" pitchFamily="18" charset="0"/>
              </a:rPr>
              <a:t>, </a:t>
            </a:r>
            <a:r>
              <a:rPr lang="es-MX" sz="1900" dirty="0" smtClean="0">
                <a:latin typeface="Calibri" pitchFamily="34" charset="0"/>
                <a:cs typeface="Times New Roman" pitchFamily="18" charset="0"/>
              </a:rPr>
              <a:t>por lo que </a:t>
            </a:r>
            <a:r>
              <a:rPr lang="es-MX" sz="1900" b="1" dirty="0" smtClean="0">
                <a:latin typeface="Calibri" pitchFamily="34" charset="0"/>
                <a:cs typeface="Times New Roman" pitchFamily="18" charset="0"/>
              </a:rPr>
              <a:t>es necesario que los gobiernos estatales apoyen a los órganos garantes</a:t>
            </a:r>
            <a:r>
              <a:rPr lang="es-MX" sz="1900" dirty="0" smtClean="0">
                <a:latin typeface="Calibri" pitchFamily="34" charset="0"/>
                <a:cs typeface="Times New Roman" pitchFamily="18" charset="0"/>
              </a:rPr>
              <a:t> para </a:t>
            </a:r>
            <a:r>
              <a:rPr lang="es-MX" sz="1900" b="1" dirty="0" smtClean="0">
                <a:latin typeface="Calibri" pitchFamily="34" charset="0"/>
                <a:cs typeface="Times New Roman" pitchFamily="18" charset="0"/>
              </a:rPr>
              <a:t>evitar</a:t>
            </a:r>
            <a:r>
              <a:rPr lang="es-MX" sz="1900" dirty="0" smtClean="0">
                <a:latin typeface="Calibri" pitchFamily="34" charset="0"/>
                <a:cs typeface="Times New Roman" pitchFamily="18" charset="0"/>
              </a:rPr>
              <a:t> repetir las calificaciones de la Métrica 2010.</a:t>
            </a:r>
          </a:p>
          <a:p>
            <a:pPr marL="180975" indent="-180975" algn="just">
              <a:buFont typeface="Wingdings" pitchFamily="2" charset="2"/>
              <a:buChar char="§"/>
            </a:pPr>
            <a:endParaRPr lang="es-MX" sz="700" dirty="0" smtClean="0">
              <a:latin typeface="Calibri" pitchFamily="34" charset="0"/>
              <a:cs typeface="Times New Roman" pitchFamily="18" charset="0"/>
            </a:endParaRPr>
          </a:p>
          <a:p>
            <a:pPr marL="180975" indent="-180975" algn="just">
              <a:buFont typeface="Wingdings" pitchFamily="2" charset="2"/>
              <a:buChar char="§"/>
            </a:pPr>
            <a:r>
              <a:rPr lang="es-MX" sz="1900" dirty="0" smtClean="0">
                <a:latin typeface="Calibri" pitchFamily="34" charset="0"/>
                <a:cs typeface="Times New Roman" pitchFamily="18" charset="0"/>
              </a:rPr>
              <a:t>Los sujetos obligados requieren mantener sistemáticamente la información que publican en sus portales de internet con el contenido y la calidad necesarias que legitimen su actuación. </a:t>
            </a:r>
          </a:p>
          <a:p>
            <a:pPr marL="180975" indent="-180975" algn="just">
              <a:buFont typeface="Wingdings" pitchFamily="2" charset="2"/>
              <a:buChar char="§"/>
            </a:pPr>
            <a:endParaRPr lang="es-MX" sz="700" dirty="0" smtClean="0">
              <a:latin typeface="Calibri" pitchFamily="34" charset="0"/>
              <a:cs typeface="Times New Roman" pitchFamily="18" charset="0"/>
            </a:endParaRPr>
          </a:p>
          <a:p>
            <a:pPr marL="180975" indent="-180975" algn="just">
              <a:buFont typeface="Wingdings" pitchFamily="2" charset="2"/>
              <a:buChar char="§"/>
            </a:pPr>
            <a:r>
              <a:rPr lang="es-MX" sz="1900" dirty="0" smtClean="0">
                <a:latin typeface="Calibri" pitchFamily="34" charset="0"/>
                <a:cs typeface="Times New Roman" pitchFamily="18" charset="0"/>
              </a:rPr>
              <a:t>Se ha incrementado la competitividad del sistema de transparencia en el país.</a:t>
            </a:r>
          </a:p>
          <a:p>
            <a:pPr marL="180975" indent="-180975" algn="just">
              <a:buFont typeface="Wingdings" pitchFamily="2" charset="2"/>
              <a:buChar char="§"/>
            </a:pPr>
            <a:endParaRPr lang="es-MX" sz="700" dirty="0" smtClean="0">
              <a:latin typeface="Calibri" pitchFamily="34" charset="0"/>
              <a:cs typeface="Times New Roman" pitchFamily="18" charset="0"/>
            </a:endParaRPr>
          </a:p>
          <a:p>
            <a:pPr marL="180975" indent="-180975" algn="just"/>
            <a:r>
              <a:rPr lang="es-MX" sz="1900" b="1" dirty="0" smtClean="0">
                <a:latin typeface="Calibri" pitchFamily="34" charset="0"/>
                <a:cs typeface="Times New Roman" pitchFamily="18" charset="0"/>
              </a:rPr>
              <a:t>Legislativo</a:t>
            </a:r>
            <a:r>
              <a:rPr lang="es-MX" sz="1900" dirty="0" smtClean="0">
                <a:latin typeface="Calibri" pitchFamily="34" charset="0"/>
                <a:cs typeface="Times New Roman" pitchFamily="18" charset="0"/>
              </a:rPr>
              <a:t>: </a:t>
            </a:r>
          </a:p>
          <a:p>
            <a:pPr marL="180975" indent="-180975" algn="just">
              <a:buFont typeface="Wingdings" pitchFamily="2" charset="2"/>
              <a:buChar char="§"/>
            </a:pPr>
            <a:r>
              <a:rPr lang="es-MX" sz="1900" dirty="0" smtClean="0">
                <a:latin typeface="Calibri" pitchFamily="34" charset="0"/>
                <a:cs typeface="Times New Roman" pitchFamily="18" charset="0"/>
              </a:rPr>
              <a:t>Convencerlos para avanzar en dotar de mayores atribuciones a las leyes en la materia.</a:t>
            </a:r>
          </a:p>
          <a:p>
            <a:pPr marL="180975" indent="-180975" algn="just">
              <a:buFont typeface="Wingdings" pitchFamily="2" charset="2"/>
              <a:buChar char="§"/>
            </a:pPr>
            <a:r>
              <a:rPr lang="es-MX" sz="1900" dirty="0" smtClean="0">
                <a:latin typeface="Calibri" pitchFamily="34" charset="0"/>
                <a:cs typeface="Times New Roman" pitchFamily="18" charset="0"/>
              </a:rPr>
              <a:t>La </a:t>
            </a:r>
            <a:r>
              <a:rPr lang="es-MX" sz="1900" b="1" dirty="0" smtClean="0">
                <a:latin typeface="Calibri" pitchFamily="34" charset="0"/>
                <a:cs typeface="Times New Roman" pitchFamily="18" charset="0"/>
              </a:rPr>
              <a:t>sociedad</a:t>
            </a:r>
            <a:r>
              <a:rPr lang="es-MX" sz="1900" dirty="0" smtClean="0">
                <a:latin typeface="Calibri" pitchFamily="34" charset="0"/>
                <a:cs typeface="Times New Roman" pitchFamily="18" charset="0"/>
              </a:rPr>
              <a:t> quiere </a:t>
            </a:r>
            <a:r>
              <a:rPr lang="es-MX" sz="1900" b="1" dirty="0" smtClean="0">
                <a:latin typeface="Calibri" pitchFamily="34" charset="0"/>
                <a:cs typeface="Times New Roman" pitchFamily="18" charset="0"/>
              </a:rPr>
              <a:t>un cambio de paradigma</a:t>
            </a:r>
            <a:r>
              <a:rPr lang="es-MX" sz="1900" dirty="0" smtClean="0">
                <a:latin typeface="Calibri" pitchFamily="34" charset="0"/>
                <a:cs typeface="Times New Roman" pitchFamily="18" charset="0"/>
              </a:rPr>
              <a:t>, una evolución del derecho de acceso a la información pública y una verdadera rendición de cuentas por parte de sus gobernantes.</a:t>
            </a:r>
            <a:endParaRPr lang="es-MX" sz="1900" dirty="0">
              <a:latin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l_fi" descr="http://www.cjef.gob.mx/images/stories/food/Transparencia.jpg"/>
          <p:cNvPicPr/>
          <p:nvPr/>
        </p:nvPicPr>
        <p:blipFill>
          <a:blip r:embed="rId2" cstate="print"/>
          <a:srcRect/>
          <a:stretch>
            <a:fillRect/>
          </a:stretch>
        </p:blipFill>
        <p:spPr bwMode="auto">
          <a:xfrm>
            <a:off x="899592" y="620688"/>
            <a:ext cx="7704856" cy="4752528"/>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pPr>
              <a:defRPr/>
            </a:pPr>
            <a:fld id="{F983D74A-4D4E-44CE-A093-47CDD27DA602}" type="slidenum">
              <a:rPr lang="es-MX" smtClean="0"/>
              <a:pPr>
                <a:defRPr/>
              </a:pPr>
              <a:t>132</a:t>
            </a:fld>
            <a:endParaRPr lang="es-MX"/>
          </a:p>
        </p:txBody>
      </p:sp>
      <p:sp>
        <p:nvSpPr>
          <p:cNvPr id="5" name="4 CuadroTexto"/>
          <p:cNvSpPr txBox="1"/>
          <p:nvPr/>
        </p:nvSpPr>
        <p:spPr>
          <a:xfrm>
            <a:off x="1225724" y="1844824"/>
            <a:ext cx="6913563" cy="1478418"/>
          </a:xfrm>
          <a:prstGeom prst="rect">
            <a:avLst/>
          </a:prstGeom>
          <a:noFill/>
        </p:spPr>
        <p:txBody>
          <a:bodyPr>
            <a:spAutoFit/>
          </a:bodyPr>
          <a:lstStyle/>
          <a:p>
            <a:pPr algn="ctr">
              <a:lnSpc>
                <a:spcPct val="150000"/>
              </a:lnSpc>
            </a:pPr>
            <a:r>
              <a:rPr lang="es-MX" sz="3200" b="1" dirty="0">
                <a:solidFill>
                  <a:srgbClr val="FFFF00"/>
                </a:solidFill>
                <a:effectLst>
                  <a:outerShdw blurRad="38100" dist="38100" dir="2700000" algn="tl">
                    <a:srgbClr val="000000">
                      <a:alpha val="43137"/>
                    </a:srgbClr>
                  </a:outerShdw>
                </a:effectLst>
              </a:rPr>
              <a:t>TALLER PARA LA MÉTRICA DE LA TRANSPARENCIA 2013 – 2014</a:t>
            </a:r>
            <a:endParaRPr lang="es-MX" sz="3200" dirty="0">
              <a:solidFill>
                <a:srgbClr val="FFFF00"/>
              </a:solidFill>
              <a:effectLst>
                <a:outerShdw blurRad="38100" dist="38100" dir="2700000" algn="tl">
                  <a:srgbClr val="000000">
                    <a:alpha val="43137"/>
                  </a:srgbClr>
                </a:outerShdw>
              </a:effectLst>
            </a:endParaRPr>
          </a:p>
        </p:txBody>
      </p:sp>
      <p:sp>
        <p:nvSpPr>
          <p:cNvPr id="6" name="CuadroTexto 1"/>
          <p:cNvSpPr txBox="1">
            <a:spLocks noChangeArrowheads="1"/>
          </p:cNvSpPr>
          <p:nvPr/>
        </p:nvSpPr>
        <p:spPr bwMode="auto">
          <a:xfrm>
            <a:off x="539552" y="5877272"/>
            <a:ext cx="8393112" cy="646113"/>
          </a:xfrm>
          <a:prstGeom prst="rect">
            <a:avLst/>
          </a:prstGeom>
          <a:noFill/>
          <a:ln w="9525">
            <a:noFill/>
            <a:miter lim="800000"/>
            <a:headEnd/>
            <a:tailEnd/>
          </a:ln>
        </p:spPr>
        <p:txBody>
          <a:bodyPr>
            <a:spAutoFit/>
          </a:bodyPr>
          <a:lstStyle/>
          <a:p>
            <a:pPr algn="ctr"/>
            <a:r>
              <a:rPr lang="es-MX" sz="3600" b="1" dirty="0">
                <a:solidFill>
                  <a:srgbClr val="FFFF00"/>
                </a:solidFill>
                <a:effectLst>
                  <a:outerShdw blurRad="38100" dist="38100" dir="2700000" algn="tl">
                    <a:srgbClr val="000000">
                      <a:alpha val="43137"/>
                    </a:srgbClr>
                  </a:outerShdw>
                </a:effectLst>
              </a:rPr>
              <a:t>¡ GRACIAS POR SU ATENCIÓN </a:t>
            </a:r>
            <a:r>
              <a:rPr lang="es-MX" sz="3600" b="1" dirty="0">
                <a:solidFill>
                  <a:srgbClr val="FFFF00"/>
                </a:solidFill>
              </a:rPr>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476375" y="395288"/>
            <a:ext cx="7488238" cy="554037"/>
          </a:xfrm>
          <a:prstGeom prst="rect">
            <a:avLst/>
          </a:prstGeom>
          <a:noFill/>
        </p:spPr>
        <p:txBody>
          <a:bodyPr>
            <a:spAutoFit/>
          </a:bodyPr>
          <a:lstStyle/>
          <a:p>
            <a:pPr fontAlgn="auto">
              <a:spcBef>
                <a:spcPts val="0"/>
              </a:spcBef>
              <a:spcAft>
                <a:spcPts val="0"/>
              </a:spcAft>
              <a:defRPr/>
            </a:pPr>
            <a:r>
              <a:rPr lang="es-MX" sz="2900" b="1" dirty="0">
                <a:solidFill>
                  <a:schemeClr val="bg1"/>
                </a:solidFill>
                <a:effectLst>
                  <a:outerShdw blurRad="38100" dist="38100" dir="2700000" algn="tl">
                    <a:srgbClr val="000000">
                      <a:alpha val="43137"/>
                    </a:srgbClr>
                  </a:outerShdw>
                </a:effectLst>
                <a:latin typeface="Calibri" pitchFamily="34" charset="0"/>
                <a:cs typeface="Calibri" pitchFamily="34" charset="0"/>
              </a:rPr>
              <a:t>Métrica 2007: Principales Resultados 2/2</a:t>
            </a:r>
          </a:p>
        </p:txBody>
      </p:sp>
      <p:sp>
        <p:nvSpPr>
          <p:cNvPr id="47106" name="5 Rectángulo"/>
          <p:cNvSpPr>
            <a:spLocks noChangeArrowheads="1"/>
          </p:cNvSpPr>
          <p:nvPr/>
        </p:nvSpPr>
        <p:spPr bwMode="auto">
          <a:xfrm>
            <a:off x="1331913" y="1402481"/>
            <a:ext cx="7561262" cy="5122863"/>
          </a:xfrm>
          <a:prstGeom prst="rect">
            <a:avLst/>
          </a:prstGeom>
          <a:noFill/>
          <a:ln w="9525">
            <a:noFill/>
            <a:miter lim="800000"/>
            <a:headEnd/>
            <a:tailEnd/>
          </a:ln>
        </p:spPr>
        <p:txBody>
          <a:bodyPr>
            <a:spAutoFit/>
          </a:bodyPr>
          <a:lstStyle/>
          <a:p>
            <a:pPr marL="265113" indent="-265113" algn="just">
              <a:lnSpc>
                <a:spcPct val="150000"/>
              </a:lnSpc>
              <a:buFont typeface="Wingdings" pitchFamily="2" charset="2"/>
              <a:buChar char="§"/>
            </a:pPr>
            <a:r>
              <a:rPr lang="es-MX" sz="2000" b="1" dirty="0">
                <a:latin typeface="+mn-lt"/>
                <a:cs typeface="Times New Roman" pitchFamily="18" charset="0"/>
              </a:rPr>
              <a:t>Páginas de internet</a:t>
            </a:r>
            <a:r>
              <a:rPr lang="es-MX" sz="2000" dirty="0">
                <a:latin typeface="+mn-lt"/>
                <a:cs typeface="Times New Roman" pitchFamily="18" charset="0"/>
              </a:rPr>
              <a:t>. Los promedios estuvieron por debajo del nivel mínimo aprobatorio de 60 por ciento, salvo el caso de los municipios que tuvieron un 61 por ciento.</a:t>
            </a:r>
          </a:p>
          <a:p>
            <a:pPr marL="265113" indent="-265113" algn="just">
              <a:lnSpc>
                <a:spcPct val="150000"/>
              </a:lnSpc>
              <a:buFont typeface="Wingdings" pitchFamily="2" charset="2"/>
              <a:buChar char="§"/>
            </a:pPr>
            <a:r>
              <a:rPr lang="es-MX" sz="2000" b="1" dirty="0">
                <a:latin typeface="+mn-lt"/>
                <a:cs typeface="Times New Roman" pitchFamily="18" charset="0"/>
              </a:rPr>
              <a:t>Atención de usuarios</a:t>
            </a:r>
            <a:r>
              <a:rPr lang="es-MX" sz="2000" dirty="0">
                <a:latin typeface="+mn-lt"/>
                <a:cs typeface="Times New Roman" pitchFamily="18" charset="0"/>
              </a:rPr>
              <a:t>. En promedio, es satisfactorio. Puede decirse que existe una cultura administrativa de atención más desarrollada.</a:t>
            </a:r>
          </a:p>
          <a:p>
            <a:pPr marL="265113" indent="-265113" algn="just">
              <a:lnSpc>
                <a:spcPct val="150000"/>
              </a:lnSpc>
              <a:buFont typeface="Wingdings" pitchFamily="2" charset="2"/>
              <a:buChar char="§"/>
            </a:pPr>
            <a:r>
              <a:rPr lang="es-MX" sz="2000" b="1" dirty="0">
                <a:latin typeface="+mn-lt"/>
                <a:cs typeface="Times New Roman" pitchFamily="18" charset="0"/>
              </a:rPr>
              <a:t>Calidad en las respuestas</a:t>
            </a:r>
            <a:r>
              <a:rPr lang="es-MX" sz="2000" dirty="0">
                <a:latin typeface="+mn-lt"/>
                <a:cs typeface="Times New Roman" pitchFamily="18" charset="0"/>
              </a:rPr>
              <a:t>. Únicamente las respuestas emitidas por los órganos de los poderes ejecutivos cumplieron con el mínimo satisfactorio, mientras que los Legisladores y los municipios se encuentran por debajo del 60 por ciento.</a:t>
            </a:r>
          </a:p>
          <a:p>
            <a:pPr marL="265113" indent="-265113" algn="just">
              <a:lnSpc>
                <a:spcPct val="150000"/>
              </a:lnSpc>
              <a:buFont typeface="Wingdings" pitchFamily="2" charset="2"/>
              <a:buChar char="§"/>
            </a:pPr>
            <a:r>
              <a:rPr lang="es-MX" sz="2000" dirty="0">
                <a:latin typeface="+mn-lt"/>
                <a:cs typeface="Times New Roman" pitchFamily="18" charset="0"/>
              </a:rPr>
              <a:t>Se registró </a:t>
            </a:r>
            <a:r>
              <a:rPr lang="es-MX" sz="2000" b="1" dirty="0">
                <a:latin typeface="+mn-lt"/>
                <a:cs typeface="Times New Roman" pitchFamily="18" charset="0"/>
              </a:rPr>
              <a:t>un preocupante 29 por ciento de no respuesta </a:t>
            </a:r>
            <a:r>
              <a:rPr lang="es-MX" sz="2000" dirty="0">
                <a:latin typeface="+mn-lt"/>
                <a:cs typeface="Times New Roman" pitchFamily="18" charset="0"/>
              </a:rPr>
              <a:t>a las solicitudes formuladas.</a:t>
            </a:r>
          </a:p>
        </p:txBody>
      </p:sp>
      <p:pic>
        <p:nvPicPr>
          <p:cNvPr id="47107" name="7 Imagen" descr="LOGOTIPO_InfoDF_new.png"/>
          <p:cNvPicPr>
            <a:picLocks noChangeAspect="1"/>
          </p:cNvPicPr>
          <p:nvPr/>
        </p:nvPicPr>
        <p:blipFill>
          <a:blip r:embed="rId2" cstate="print"/>
          <a:srcRect/>
          <a:stretch>
            <a:fillRect/>
          </a:stretch>
        </p:blipFill>
        <p:spPr bwMode="auto">
          <a:xfrm>
            <a:off x="11113" y="5548313"/>
            <a:ext cx="960437" cy="1135062"/>
          </a:xfrm>
          <a:prstGeom prst="rect">
            <a:avLst/>
          </a:prstGeom>
          <a:noFill/>
          <a:ln w="9525">
            <a:noFill/>
            <a:miter lim="800000"/>
            <a:headEnd/>
            <a:tailEnd/>
          </a:ln>
        </p:spPr>
      </p:pic>
      <p:sp>
        <p:nvSpPr>
          <p:cNvPr id="9" name="8 Marcador de número de diapositiva"/>
          <p:cNvSpPr>
            <a:spLocks noGrp="1"/>
          </p:cNvSpPr>
          <p:nvPr>
            <p:ph type="sldNum" sz="quarter" idx="12"/>
          </p:nvPr>
        </p:nvSpPr>
        <p:spPr/>
        <p:txBody>
          <a:bodyPr/>
          <a:lstStyle/>
          <a:p>
            <a:pPr>
              <a:defRPr/>
            </a:pPr>
            <a:fld id="{B7207D81-6B14-453C-969E-9A0AD14F2084}" type="slidenum">
              <a:rPr lang="es-MX"/>
              <a:pPr>
                <a:defRPr/>
              </a:pPr>
              <a:t>14</a:t>
            </a:fld>
            <a:endParaRPr lang="es-MX"/>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3 Rectángulo"/>
          <p:cNvSpPr>
            <a:spLocks noChangeArrowheads="1"/>
          </p:cNvSpPr>
          <p:nvPr/>
        </p:nvSpPr>
        <p:spPr bwMode="auto">
          <a:xfrm>
            <a:off x="1331913" y="1659572"/>
            <a:ext cx="7561262" cy="3785652"/>
          </a:xfrm>
          <a:prstGeom prst="rect">
            <a:avLst/>
          </a:prstGeom>
          <a:noFill/>
          <a:ln w="9525">
            <a:noFill/>
            <a:miter lim="800000"/>
            <a:headEnd/>
            <a:tailEnd/>
          </a:ln>
        </p:spPr>
        <p:txBody>
          <a:bodyPr>
            <a:spAutoFit/>
          </a:bodyPr>
          <a:lstStyle/>
          <a:p>
            <a:pPr marL="265113" indent="-265113" algn="just">
              <a:lnSpc>
                <a:spcPct val="150000"/>
              </a:lnSpc>
              <a:buFont typeface="Wingdings" pitchFamily="2" charset="2"/>
              <a:buChar char="§"/>
            </a:pPr>
            <a:r>
              <a:rPr lang="es-MX" sz="2000" dirty="0">
                <a:latin typeface="Calibri" pitchFamily="34" charset="0"/>
                <a:cs typeface="Times New Roman" pitchFamily="18" charset="0"/>
              </a:rPr>
              <a:t>La </a:t>
            </a:r>
            <a:r>
              <a:rPr lang="es-MX" sz="2000" b="1" dirty="0">
                <a:latin typeface="Calibri" pitchFamily="34" charset="0"/>
                <a:cs typeface="Times New Roman" pitchFamily="18" charset="0"/>
              </a:rPr>
              <a:t>transparencia se </a:t>
            </a:r>
            <a:r>
              <a:rPr lang="es-MX" sz="2000" b="1" dirty="0" smtClean="0">
                <a:latin typeface="Calibri" pitchFamily="34" charset="0"/>
                <a:cs typeface="Times New Roman" pitchFamily="18" charset="0"/>
              </a:rPr>
              <a:t>ejercía </a:t>
            </a:r>
            <a:r>
              <a:rPr lang="es-MX" sz="2000" b="1" dirty="0">
                <a:latin typeface="Calibri" pitchFamily="34" charset="0"/>
                <a:cs typeface="Times New Roman" pitchFamily="18" charset="0"/>
              </a:rPr>
              <a:t>con dificultades </a:t>
            </a:r>
            <a:r>
              <a:rPr lang="es-MX" sz="2000" dirty="0" smtClean="0">
                <a:latin typeface="Calibri" pitchFamily="34" charset="0"/>
                <a:cs typeface="Times New Roman" pitchFamily="18" charset="0"/>
              </a:rPr>
              <a:t>en </a:t>
            </a:r>
            <a:r>
              <a:rPr lang="es-MX" sz="2000" dirty="0">
                <a:latin typeface="Calibri" pitchFamily="34" charset="0"/>
                <a:cs typeface="Times New Roman" pitchFamily="18" charset="0"/>
              </a:rPr>
              <a:t>la mayor parte del territorio nacional, por lo que </a:t>
            </a:r>
            <a:r>
              <a:rPr lang="es-MX" sz="2000" b="1" dirty="0">
                <a:solidFill>
                  <a:srgbClr val="FF0000"/>
                </a:solidFill>
                <a:latin typeface="Calibri" pitchFamily="34" charset="0"/>
                <a:cs typeface="Times New Roman" pitchFamily="18" charset="0"/>
              </a:rPr>
              <a:t>NO</a:t>
            </a:r>
            <a:r>
              <a:rPr lang="es-MX" sz="2000" dirty="0">
                <a:solidFill>
                  <a:srgbClr val="FF0000"/>
                </a:solidFill>
                <a:latin typeface="Calibri" pitchFamily="34" charset="0"/>
                <a:cs typeface="Times New Roman" pitchFamily="18" charset="0"/>
              </a:rPr>
              <a:t> alcanza un nivel satisfactorio</a:t>
            </a:r>
            <a:r>
              <a:rPr lang="es-MX" sz="2000" dirty="0">
                <a:latin typeface="Calibri" pitchFamily="34" charset="0"/>
                <a:cs typeface="Times New Roman" pitchFamily="18" charset="0"/>
              </a:rPr>
              <a:t>.</a:t>
            </a:r>
          </a:p>
          <a:p>
            <a:pPr marL="265113" indent="-265113" algn="just">
              <a:lnSpc>
                <a:spcPct val="150000"/>
              </a:lnSpc>
              <a:buFont typeface="Wingdings" pitchFamily="2" charset="2"/>
              <a:buChar char="§"/>
            </a:pPr>
            <a:r>
              <a:rPr lang="es-MX" sz="2000" dirty="0">
                <a:latin typeface="Calibri" pitchFamily="34" charset="0"/>
                <a:cs typeface="Times New Roman" pitchFamily="18" charset="0"/>
              </a:rPr>
              <a:t>No obstante, </a:t>
            </a:r>
            <a:r>
              <a:rPr lang="es-MX" sz="2000" b="1" dirty="0">
                <a:latin typeface="Calibri" pitchFamily="34" charset="0"/>
                <a:cs typeface="Times New Roman" pitchFamily="18" charset="0"/>
              </a:rPr>
              <a:t>se </a:t>
            </a:r>
            <a:r>
              <a:rPr lang="es-MX" sz="2000" b="1" dirty="0" smtClean="0">
                <a:latin typeface="Calibri" pitchFamily="34" charset="0"/>
                <a:cs typeface="Times New Roman" pitchFamily="18" charset="0"/>
              </a:rPr>
              <a:t>registraron </a:t>
            </a:r>
            <a:r>
              <a:rPr lang="es-MX" sz="2000" b="1" dirty="0">
                <a:latin typeface="Calibri" pitchFamily="34" charset="0"/>
                <a:cs typeface="Times New Roman" pitchFamily="18" charset="0"/>
              </a:rPr>
              <a:t>buenas prácticas </a:t>
            </a:r>
            <a:r>
              <a:rPr lang="es-MX" sz="2000" dirty="0">
                <a:latin typeface="Calibri" pitchFamily="34" charset="0"/>
                <a:cs typeface="Times New Roman" pitchFamily="18" charset="0"/>
              </a:rPr>
              <a:t>que pueden servir de modelos: SCJN, Congreso de Coahuila y órganos del Poder Ejecutivo del Distrito Federal.</a:t>
            </a:r>
          </a:p>
          <a:p>
            <a:pPr marL="265113" indent="-265113" algn="just">
              <a:lnSpc>
                <a:spcPct val="150000"/>
              </a:lnSpc>
              <a:buFont typeface="Wingdings" pitchFamily="2" charset="2"/>
              <a:buChar char="§"/>
            </a:pPr>
            <a:r>
              <a:rPr lang="es-MX" sz="2000" b="1" dirty="0" smtClean="0">
                <a:latin typeface="Calibri" pitchFamily="34" charset="0"/>
                <a:cs typeface="Times New Roman" pitchFamily="18" charset="0"/>
              </a:rPr>
              <a:t>Era </a:t>
            </a:r>
            <a:r>
              <a:rPr lang="es-MX" sz="2000" b="1" dirty="0">
                <a:latin typeface="Calibri" pitchFamily="34" charset="0"/>
                <a:cs typeface="Times New Roman" pitchFamily="18" charset="0"/>
              </a:rPr>
              <a:t>Imperativo</a:t>
            </a:r>
            <a:r>
              <a:rPr lang="es-MX" sz="2000" dirty="0">
                <a:latin typeface="Calibri" pitchFamily="34" charset="0"/>
                <a:cs typeface="Times New Roman" pitchFamily="18" charset="0"/>
              </a:rPr>
              <a:t> la implementación de sistemas electrónicos (INFOMEX).</a:t>
            </a:r>
          </a:p>
          <a:p>
            <a:pPr marL="265113" indent="-265113" algn="just">
              <a:lnSpc>
                <a:spcPct val="150000"/>
              </a:lnSpc>
              <a:buFont typeface="Wingdings" pitchFamily="2" charset="2"/>
              <a:buChar char="§"/>
            </a:pPr>
            <a:r>
              <a:rPr lang="es-MX" sz="2000" dirty="0" smtClean="0">
                <a:latin typeface="Calibri" pitchFamily="34" charset="0"/>
                <a:cs typeface="Times New Roman" pitchFamily="18" charset="0"/>
              </a:rPr>
              <a:t>México </a:t>
            </a:r>
            <a:r>
              <a:rPr lang="es-MX" sz="2000" dirty="0">
                <a:latin typeface="Calibri" pitchFamily="34" charset="0"/>
                <a:cs typeface="Times New Roman" pitchFamily="18" charset="0"/>
              </a:rPr>
              <a:t>se </a:t>
            </a:r>
            <a:r>
              <a:rPr lang="es-MX" sz="2000" b="1" dirty="0" smtClean="0">
                <a:latin typeface="Calibri" pitchFamily="34" charset="0"/>
                <a:cs typeface="Times New Roman" pitchFamily="18" charset="0"/>
              </a:rPr>
              <a:t>encontraba</a:t>
            </a:r>
            <a:r>
              <a:rPr lang="es-MX" sz="2000" dirty="0" smtClean="0">
                <a:latin typeface="Calibri" pitchFamily="34" charset="0"/>
                <a:cs typeface="Times New Roman" pitchFamily="18" charset="0"/>
              </a:rPr>
              <a:t> </a:t>
            </a:r>
            <a:r>
              <a:rPr lang="es-MX" sz="2000" dirty="0">
                <a:latin typeface="Calibri" pitchFamily="34" charset="0"/>
                <a:cs typeface="Times New Roman" pitchFamily="18" charset="0"/>
              </a:rPr>
              <a:t>a la mitad de la tarea, a la mitad del camino.</a:t>
            </a:r>
            <a:endParaRPr lang="es-MX" sz="2000" dirty="0">
              <a:latin typeface="Times New Roman" pitchFamily="18" charset="0"/>
              <a:cs typeface="Times New Roman" pitchFamily="18" charset="0"/>
            </a:endParaRPr>
          </a:p>
        </p:txBody>
      </p:sp>
      <p:sp>
        <p:nvSpPr>
          <p:cNvPr id="5" name="4 CuadroTexto"/>
          <p:cNvSpPr txBox="1"/>
          <p:nvPr/>
        </p:nvSpPr>
        <p:spPr>
          <a:xfrm>
            <a:off x="1476375" y="395288"/>
            <a:ext cx="7488238" cy="554037"/>
          </a:xfrm>
          <a:prstGeom prst="rect">
            <a:avLst/>
          </a:prstGeom>
          <a:noFill/>
        </p:spPr>
        <p:txBody>
          <a:bodyPr>
            <a:spAutoFit/>
          </a:bodyPr>
          <a:lstStyle/>
          <a:p>
            <a:pPr fontAlgn="auto">
              <a:spcBef>
                <a:spcPts val="0"/>
              </a:spcBef>
              <a:spcAft>
                <a:spcPts val="0"/>
              </a:spcAft>
              <a:defRPr/>
            </a:pPr>
            <a:r>
              <a:rPr lang="es-MX" sz="3000" b="1" dirty="0">
                <a:solidFill>
                  <a:schemeClr val="bg1"/>
                </a:solidFill>
                <a:effectLst>
                  <a:outerShdw blurRad="38100" dist="38100" dir="2700000" algn="tl">
                    <a:srgbClr val="000000">
                      <a:alpha val="43137"/>
                    </a:srgbClr>
                  </a:outerShdw>
                </a:effectLst>
                <a:latin typeface="Calibri" pitchFamily="34" charset="0"/>
                <a:cs typeface="Calibri" pitchFamily="34" charset="0"/>
              </a:rPr>
              <a:t>Métrica 2007: Principales Hallazgos</a:t>
            </a:r>
          </a:p>
        </p:txBody>
      </p:sp>
      <p:pic>
        <p:nvPicPr>
          <p:cNvPr id="48131" name="6 Imagen" descr="LOGOTIPO_InfoDF_new.png"/>
          <p:cNvPicPr>
            <a:picLocks noChangeAspect="1"/>
          </p:cNvPicPr>
          <p:nvPr/>
        </p:nvPicPr>
        <p:blipFill>
          <a:blip r:embed="rId2" cstate="print"/>
          <a:srcRect/>
          <a:stretch>
            <a:fillRect/>
          </a:stretch>
        </p:blipFill>
        <p:spPr bwMode="auto">
          <a:xfrm>
            <a:off x="11113" y="5548313"/>
            <a:ext cx="960437" cy="1135062"/>
          </a:xfrm>
          <a:prstGeom prst="rect">
            <a:avLst/>
          </a:prstGeom>
          <a:noFill/>
          <a:ln w="9525">
            <a:noFill/>
            <a:miter lim="800000"/>
            <a:headEnd/>
            <a:tailEnd/>
          </a:ln>
        </p:spPr>
      </p:pic>
      <p:sp>
        <p:nvSpPr>
          <p:cNvPr id="8" name="7 Marcador de número de diapositiva"/>
          <p:cNvSpPr>
            <a:spLocks noGrp="1"/>
          </p:cNvSpPr>
          <p:nvPr>
            <p:ph type="sldNum" sz="quarter" idx="12"/>
          </p:nvPr>
        </p:nvSpPr>
        <p:spPr/>
        <p:txBody>
          <a:bodyPr/>
          <a:lstStyle/>
          <a:p>
            <a:pPr>
              <a:defRPr/>
            </a:pPr>
            <a:fld id="{0E4EE2F8-816E-4179-B19C-17960CF91D3B}" type="slidenum">
              <a:rPr lang="es-MX"/>
              <a:pPr>
                <a:defRPr/>
              </a:pPr>
              <a:t>15</a:t>
            </a:fld>
            <a:endParaRPr lang="es-MX"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331913" y="395288"/>
            <a:ext cx="7488237" cy="585787"/>
          </a:xfrm>
          <a:prstGeom prst="rect">
            <a:avLst/>
          </a:prstGeom>
          <a:noFill/>
        </p:spPr>
        <p:txBody>
          <a:bodyPr>
            <a:spAutoFit/>
          </a:bodyPr>
          <a:lstStyle/>
          <a:p>
            <a:pPr algn="ctr" fontAlgn="auto">
              <a:spcBef>
                <a:spcPts val="0"/>
              </a:spcBef>
              <a:spcAft>
                <a:spcPts val="0"/>
              </a:spcAft>
              <a:defRPr/>
            </a:pPr>
            <a:r>
              <a:rPr lang="es-MX" sz="3200" b="1" dirty="0">
                <a:solidFill>
                  <a:srgbClr val="FFC000"/>
                </a:solidFill>
                <a:effectLst>
                  <a:outerShdw blurRad="38100" dist="38100" dir="2700000" algn="tl">
                    <a:srgbClr val="000000">
                      <a:alpha val="43137"/>
                    </a:srgbClr>
                  </a:outerShdw>
                </a:effectLst>
                <a:latin typeface="Calibri" pitchFamily="34" charset="0"/>
                <a:cs typeface="Calibri" pitchFamily="34" charset="0"/>
              </a:rPr>
              <a:t>Métrica 2010: Metodología</a:t>
            </a:r>
          </a:p>
        </p:txBody>
      </p:sp>
      <p:pic>
        <p:nvPicPr>
          <p:cNvPr id="50178" name="3 Imagen" descr="LOGOTIPO_InfoDF_new.png"/>
          <p:cNvPicPr>
            <a:picLocks noChangeAspect="1"/>
          </p:cNvPicPr>
          <p:nvPr/>
        </p:nvPicPr>
        <p:blipFill>
          <a:blip r:embed="rId3" cstate="print"/>
          <a:srcRect/>
          <a:stretch>
            <a:fillRect/>
          </a:stretch>
        </p:blipFill>
        <p:spPr bwMode="auto">
          <a:xfrm>
            <a:off x="11113" y="5548313"/>
            <a:ext cx="960437" cy="1135062"/>
          </a:xfrm>
          <a:prstGeom prst="rect">
            <a:avLst/>
          </a:prstGeom>
          <a:noFill/>
          <a:ln w="9525">
            <a:noFill/>
            <a:miter lim="800000"/>
            <a:headEnd/>
            <a:tailEnd/>
          </a:ln>
        </p:spPr>
      </p:pic>
      <p:sp>
        <p:nvSpPr>
          <p:cNvPr id="50179" name="4 Rectángulo"/>
          <p:cNvSpPr>
            <a:spLocks noChangeArrowheads="1"/>
          </p:cNvSpPr>
          <p:nvPr/>
        </p:nvSpPr>
        <p:spPr bwMode="auto">
          <a:xfrm>
            <a:off x="1331913" y="1220788"/>
            <a:ext cx="7632700" cy="5262562"/>
          </a:xfrm>
          <a:prstGeom prst="rect">
            <a:avLst/>
          </a:prstGeom>
          <a:noFill/>
          <a:ln w="9525">
            <a:noFill/>
            <a:miter lim="800000"/>
            <a:headEnd/>
            <a:tailEnd/>
          </a:ln>
        </p:spPr>
        <p:txBody>
          <a:bodyPr>
            <a:spAutoFit/>
          </a:bodyPr>
          <a:lstStyle/>
          <a:p>
            <a:pPr marL="265113" indent="-265113" algn="just">
              <a:buFont typeface="Wingdings" pitchFamily="2" charset="2"/>
              <a:buChar char="§"/>
            </a:pPr>
            <a:r>
              <a:rPr lang="es-ES" sz="2000" dirty="0">
                <a:latin typeface="Calibri" pitchFamily="34" charset="0"/>
                <a:cs typeface="Times New Roman" pitchFamily="18" charset="0"/>
              </a:rPr>
              <a:t>Dar continuidad al ejercicio de medición auspiciado por la propia COMAIP en 2007.</a:t>
            </a:r>
          </a:p>
          <a:p>
            <a:pPr marL="265113" indent="-265113" algn="just"/>
            <a:endParaRPr lang="es-ES" dirty="0">
              <a:latin typeface="Calibri" pitchFamily="34" charset="0"/>
              <a:cs typeface="Times New Roman" pitchFamily="18" charset="0"/>
            </a:endParaRPr>
          </a:p>
          <a:p>
            <a:pPr marL="265113" indent="-265113" algn="just">
              <a:buFont typeface="Wingdings" pitchFamily="2" charset="2"/>
              <a:buChar char="§"/>
            </a:pPr>
            <a:r>
              <a:rPr lang="es-ES" sz="2000" dirty="0">
                <a:latin typeface="Calibri" pitchFamily="34" charset="0"/>
                <a:cs typeface="Times New Roman" pitchFamily="18" charset="0"/>
              </a:rPr>
              <a:t>El objetivo es medir el nivel de desarrollo de los componentes nodales del sistema de transparencia en el país e identificar avances, buenas prácticas y áreas de oportunidad para mejorar la transparencia  y los instrumentos para el DAIP.</a:t>
            </a:r>
          </a:p>
          <a:p>
            <a:pPr marL="265113" indent="-265113" algn="just"/>
            <a:endParaRPr lang="es-ES" dirty="0">
              <a:latin typeface="Calibri" pitchFamily="34" charset="0"/>
              <a:cs typeface="Times New Roman" pitchFamily="18" charset="0"/>
            </a:endParaRPr>
          </a:p>
          <a:p>
            <a:pPr marL="265113" indent="-265113" algn="just">
              <a:buFont typeface="Wingdings" pitchFamily="2" charset="2"/>
              <a:buChar char="§"/>
            </a:pPr>
            <a:r>
              <a:rPr lang="es-ES" sz="2000" b="1" dirty="0">
                <a:latin typeface="Calibri" pitchFamily="34" charset="0"/>
                <a:cs typeface="Times New Roman" pitchFamily="18" charset="0"/>
              </a:rPr>
              <a:t>Cuatro dimensiones </a:t>
            </a:r>
            <a:r>
              <a:rPr lang="es-ES" sz="2000" dirty="0">
                <a:latin typeface="Calibri" pitchFamily="34" charset="0"/>
                <a:cs typeface="Times New Roman" pitchFamily="18" charset="0"/>
              </a:rPr>
              <a:t>valoradas:</a:t>
            </a:r>
          </a:p>
          <a:p>
            <a:pPr marL="914400" lvl="1" indent="-457200" algn="just">
              <a:buFontTx/>
              <a:buAutoNum type="alphaLcParenR"/>
            </a:pPr>
            <a:r>
              <a:rPr lang="es-ES" sz="2000" b="1" dirty="0">
                <a:latin typeface="Calibri" pitchFamily="34" charset="0"/>
                <a:cs typeface="Times New Roman" pitchFamily="18" charset="0"/>
              </a:rPr>
              <a:t>Calidad normativa</a:t>
            </a:r>
            <a:r>
              <a:rPr lang="es-ES" sz="2000" dirty="0">
                <a:latin typeface="Calibri" pitchFamily="34" charset="0"/>
                <a:cs typeface="Times New Roman" pitchFamily="18" charset="0"/>
              </a:rPr>
              <a:t>: evaluó el marco legal.</a:t>
            </a:r>
          </a:p>
          <a:p>
            <a:pPr marL="914400" lvl="1" indent="-457200" algn="just">
              <a:buFontTx/>
              <a:buAutoNum type="alphaLcParenR"/>
            </a:pPr>
            <a:r>
              <a:rPr lang="es-ES" sz="2000" dirty="0">
                <a:latin typeface="Calibri" pitchFamily="34" charset="0"/>
                <a:cs typeface="Times New Roman" pitchFamily="18" charset="0"/>
              </a:rPr>
              <a:t>Calidad de la </a:t>
            </a:r>
            <a:r>
              <a:rPr lang="es-ES" sz="2000" b="1" dirty="0">
                <a:latin typeface="Calibri" pitchFamily="34" charset="0"/>
                <a:cs typeface="Times New Roman" pitchFamily="18" charset="0"/>
              </a:rPr>
              <a:t>Información Pública de Oficio </a:t>
            </a:r>
            <a:r>
              <a:rPr lang="es-ES" sz="2000" dirty="0">
                <a:latin typeface="Calibri" pitchFamily="34" charset="0"/>
                <a:cs typeface="Times New Roman" pitchFamily="18" charset="0"/>
              </a:rPr>
              <a:t>(19 portales por estado y 16 de la Federación).</a:t>
            </a:r>
          </a:p>
          <a:p>
            <a:pPr marL="914400" lvl="1" indent="-457200" algn="just">
              <a:buFontTx/>
              <a:buAutoNum type="alphaLcParenR"/>
            </a:pPr>
            <a:r>
              <a:rPr lang="es-ES" sz="2000" dirty="0">
                <a:latin typeface="Calibri" pitchFamily="34" charset="0"/>
                <a:cs typeface="Times New Roman" pitchFamily="18" charset="0"/>
              </a:rPr>
              <a:t>Calidad en la </a:t>
            </a:r>
            <a:r>
              <a:rPr lang="es-ES" sz="2000" b="1" dirty="0">
                <a:latin typeface="Calibri" pitchFamily="34" charset="0"/>
                <a:cs typeface="Times New Roman" pitchFamily="18" charset="0"/>
              </a:rPr>
              <a:t>atención de las solicitudes de información </a:t>
            </a:r>
            <a:r>
              <a:rPr lang="es-ES" sz="2000" dirty="0">
                <a:latin typeface="Calibri" pitchFamily="34" charset="0"/>
                <a:cs typeface="Times New Roman" pitchFamily="18" charset="0"/>
              </a:rPr>
              <a:t>(el proceso de solicitud y la calidad de las respuestas).</a:t>
            </a:r>
          </a:p>
          <a:p>
            <a:pPr marL="914400" lvl="1" indent="-457200" algn="just">
              <a:buFontTx/>
              <a:buAutoNum type="alphaLcParenR"/>
            </a:pPr>
            <a:r>
              <a:rPr lang="es-ES" sz="2000" dirty="0">
                <a:latin typeface="Calibri" pitchFamily="34" charset="0"/>
                <a:cs typeface="Times New Roman" pitchFamily="18" charset="0"/>
              </a:rPr>
              <a:t>Calidad de las </a:t>
            </a:r>
            <a:r>
              <a:rPr lang="es-ES" sz="2000" b="1" dirty="0">
                <a:latin typeface="Calibri" pitchFamily="34" charset="0"/>
                <a:cs typeface="Times New Roman" pitchFamily="18" charset="0"/>
              </a:rPr>
              <a:t>capacidades institucionales </a:t>
            </a:r>
            <a:r>
              <a:rPr lang="es-ES" sz="2000" dirty="0">
                <a:latin typeface="Calibri" pitchFamily="34" charset="0"/>
                <a:cs typeface="Times New Roman" pitchFamily="18" charset="0"/>
              </a:rPr>
              <a:t>de los órganos garantes (recursos humanos, organización, tecnología y financiamiento).</a:t>
            </a:r>
            <a:endParaRPr lang="es-MX" sz="2000" dirty="0">
              <a:latin typeface="Times New Roman" pitchFamily="18" charset="0"/>
              <a:cs typeface="Times New Roman" pitchFamily="18" charset="0"/>
            </a:endParaRPr>
          </a:p>
        </p:txBody>
      </p:sp>
      <p:sp>
        <p:nvSpPr>
          <p:cNvPr id="8" name="7 Marcador de número de diapositiva"/>
          <p:cNvSpPr>
            <a:spLocks noGrp="1"/>
          </p:cNvSpPr>
          <p:nvPr>
            <p:ph type="sldNum" sz="quarter" idx="12"/>
          </p:nvPr>
        </p:nvSpPr>
        <p:spPr/>
        <p:txBody>
          <a:bodyPr/>
          <a:lstStyle/>
          <a:p>
            <a:pPr>
              <a:defRPr/>
            </a:pPr>
            <a:fld id="{9FEE2834-5726-4215-9A57-BD0DE2228F83}" type="slidenum">
              <a:rPr lang="es-MX"/>
              <a:pPr>
                <a:defRPr/>
              </a:pPr>
              <a:t>16</a:t>
            </a:fld>
            <a:endParaRPr lang="es-MX"/>
          </a:p>
        </p:txBody>
      </p:sp>
    </p:spTree>
  </p:cSld>
  <p:clrMapOvr>
    <a:masterClrMapping/>
  </p:clrMapOvr>
  <p:transition>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331913" y="395288"/>
            <a:ext cx="7488237" cy="539750"/>
          </a:xfrm>
          <a:prstGeom prst="rect">
            <a:avLst/>
          </a:prstGeom>
          <a:noFill/>
        </p:spPr>
        <p:txBody>
          <a:bodyPr>
            <a:spAutoFit/>
          </a:bodyPr>
          <a:lstStyle/>
          <a:p>
            <a:pPr fontAlgn="auto">
              <a:spcBef>
                <a:spcPts val="0"/>
              </a:spcBef>
              <a:spcAft>
                <a:spcPts val="0"/>
              </a:spcAft>
              <a:defRPr/>
            </a:pPr>
            <a:r>
              <a:rPr lang="es-MX" sz="2900" b="1" dirty="0">
                <a:solidFill>
                  <a:schemeClr val="bg1"/>
                </a:solidFill>
                <a:effectLst>
                  <a:outerShdw blurRad="38100" dist="38100" dir="2700000" algn="tl">
                    <a:srgbClr val="000000">
                      <a:alpha val="43137"/>
                    </a:srgbClr>
                  </a:outerShdw>
                </a:effectLst>
                <a:latin typeface="Calibri" pitchFamily="34" charset="0"/>
                <a:cs typeface="Calibri" pitchFamily="34" charset="0"/>
              </a:rPr>
              <a:t>Métrica 2010: Principales Resultados 1/2</a:t>
            </a:r>
          </a:p>
        </p:txBody>
      </p:sp>
      <p:sp>
        <p:nvSpPr>
          <p:cNvPr id="54274" name="4 Rectángulo"/>
          <p:cNvSpPr>
            <a:spLocks noChangeArrowheads="1"/>
          </p:cNvSpPr>
          <p:nvPr/>
        </p:nvSpPr>
        <p:spPr bwMode="auto">
          <a:xfrm>
            <a:off x="1331913" y="1220788"/>
            <a:ext cx="7632700" cy="4678362"/>
          </a:xfrm>
          <a:prstGeom prst="rect">
            <a:avLst/>
          </a:prstGeom>
          <a:noFill/>
          <a:ln w="9525">
            <a:noFill/>
            <a:miter lim="800000"/>
            <a:headEnd/>
            <a:tailEnd/>
          </a:ln>
        </p:spPr>
        <p:txBody>
          <a:bodyPr>
            <a:spAutoFit/>
          </a:bodyPr>
          <a:lstStyle/>
          <a:p>
            <a:pPr marL="265113" indent="-265113" algn="just">
              <a:buFont typeface="Wingdings" pitchFamily="2" charset="2"/>
              <a:buChar char="§"/>
            </a:pPr>
            <a:r>
              <a:rPr lang="es-ES" sz="2000" b="1">
                <a:latin typeface="Calibri" pitchFamily="34" charset="0"/>
                <a:cs typeface="Times New Roman" pitchFamily="18" charset="0"/>
              </a:rPr>
              <a:t>Existen importantes asimetrías  en el país.</a:t>
            </a:r>
            <a:r>
              <a:rPr lang="es-ES" sz="2000">
                <a:latin typeface="Calibri" pitchFamily="34" charset="0"/>
                <a:cs typeface="Times New Roman" pitchFamily="18" charset="0"/>
              </a:rPr>
              <a:t> La brecha que existe entre la calificación más alta y la más baja en cada dimensión es clara. Se mantienen diferencias significativas en las condiciones del ejercicio del derecho en el país.</a:t>
            </a:r>
          </a:p>
          <a:p>
            <a:pPr marL="265113" indent="-265113" algn="just"/>
            <a:endParaRPr lang="es-ES">
              <a:latin typeface="Calibri" pitchFamily="34" charset="0"/>
              <a:cs typeface="Times New Roman" pitchFamily="18" charset="0"/>
            </a:endParaRPr>
          </a:p>
          <a:p>
            <a:pPr marL="265113" indent="-265113" algn="just">
              <a:buFont typeface="Wingdings" pitchFamily="2" charset="2"/>
              <a:buChar char="§"/>
            </a:pPr>
            <a:r>
              <a:rPr lang="es-ES" sz="2000" b="1">
                <a:latin typeface="Calibri" pitchFamily="34" charset="0"/>
                <a:cs typeface="Times New Roman" pitchFamily="18" charset="0"/>
              </a:rPr>
              <a:t>Dispersión en los resultados</a:t>
            </a:r>
            <a:r>
              <a:rPr lang="es-ES" sz="2000">
                <a:latin typeface="Calibri" pitchFamily="34" charset="0"/>
                <a:cs typeface="Times New Roman" pitchFamily="18" charset="0"/>
              </a:rPr>
              <a:t>. Un estado puede tener una buena ley, pero mostrar serias deficiencias en su aplicación. Lo contrario también ocurre. Hay entidades federativas cuya legislación deja que desear, pero tienen altas capacidades institucionales y buen desempeño en las otras dimensiones.</a:t>
            </a:r>
          </a:p>
          <a:p>
            <a:pPr marL="265113" indent="-265113" algn="just"/>
            <a:endParaRPr lang="es-ES">
              <a:latin typeface="Calibri" pitchFamily="34" charset="0"/>
              <a:cs typeface="Times New Roman" pitchFamily="18" charset="0"/>
            </a:endParaRPr>
          </a:p>
          <a:p>
            <a:pPr marL="265113" indent="-265113" algn="just">
              <a:buFont typeface="Wingdings" pitchFamily="2" charset="2"/>
              <a:buChar char="§"/>
            </a:pPr>
            <a:r>
              <a:rPr lang="es-ES" sz="2000" b="1">
                <a:latin typeface="Calibri" pitchFamily="34" charset="0"/>
                <a:cs typeface="Times New Roman" pitchFamily="18" charset="0"/>
              </a:rPr>
              <a:t>Institucionalización precaria</a:t>
            </a:r>
            <a:r>
              <a:rPr lang="es-ES" sz="2000">
                <a:latin typeface="Calibri" pitchFamily="34" charset="0"/>
                <a:cs typeface="Times New Roman" pitchFamily="18" charset="0"/>
              </a:rPr>
              <a:t> en materia de transparencia y acceso a la información debido a que su grado de anclaje es limitado. Dependiendo del nivel de gobierno, periódicamente hay que aprender todo de nuevo.</a:t>
            </a:r>
          </a:p>
        </p:txBody>
      </p:sp>
      <p:pic>
        <p:nvPicPr>
          <p:cNvPr id="54275" name="5 Imagen" descr="LOGOTIPO_InfoDF_new.png"/>
          <p:cNvPicPr>
            <a:picLocks noChangeAspect="1"/>
          </p:cNvPicPr>
          <p:nvPr/>
        </p:nvPicPr>
        <p:blipFill>
          <a:blip r:embed="rId2" cstate="print"/>
          <a:srcRect/>
          <a:stretch>
            <a:fillRect/>
          </a:stretch>
        </p:blipFill>
        <p:spPr bwMode="auto">
          <a:xfrm>
            <a:off x="11113" y="5548313"/>
            <a:ext cx="960437" cy="1135062"/>
          </a:xfrm>
          <a:prstGeom prst="rect">
            <a:avLst/>
          </a:prstGeom>
          <a:noFill/>
          <a:ln w="9525">
            <a:noFill/>
            <a:miter lim="800000"/>
            <a:headEnd/>
            <a:tailEnd/>
          </a:ln>
        </p:spPr>
      </p:pic>
      <p:sp>
        <p:nvSpPr>
          <p:cNvPr id="7" name="6 Marcador de número de diapositiva"/>
          <p:cNvSpPr>
            <a:spLocks noGrp="1"/>
          </p:cNvSpPr>
          <p:nvPr>
            <p:ph type="sldNum" sz="quarter" idx="12"/>
          </p:nvPr>
        </p:nvSpPr>
        <p:spPr/>
        <p:txBody>
          <a:bodyPr/>
          <a:lstStyle/>
          <a:p>
            <a:pPr>
              <a:defRPr/>
            </a:pPr>
            <a:fld id="{65016CAB-E993-4878-A5B1-D1DDD91FF374}" type="slidenum">
              <a:rPr lang="es-MX"/>
              <a:pPr>
                <a:defRPr/>
              </a:pPr>
              <a:t>17</a:t>
            </a:fld>
            <a:endParaRPr lang="es-MX"/>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331913" y="395288"/>
            <a:ext cx="7488237" cy="539750"/>
          </a:xfrm>
          <a:prstGeom prst="rect">
            <a:avLst/>
          </a:prstGeom>
          <a:noFill/>
        </p:spPr>
        <p:txBody>
          <a:bodyPr>
            <a:spAutoFit/>
          </a:bodyPr>
          <a:lstStyle/>
          <a:p>
            <a:pPr fontAlgn="auto">
              <a:spcBef>
                <a:spcPts val="0"/>
              </a:spcBef>
              <a:spcAft>
                <a:spcPts val="0"/>
              </a:spcAft>
              <a:defRPr/>
            </a:pPr>
            <a:r>
              <a:rPr lang="es-MX" sz="2900" b="1" dirty="0">
                <a:solidFill>
                  <a:schemeClr val="bg1"/>
                </a:solidFill>
                <a:effectLst>
                  <a:outerShdw blurRad="38100" dist="38100" dir="2700000" algn="tl">
                    <a:srgbClr val="000000">
                      <a:alpha val="43137"/>
                    </a:srgbClr>
                  </a:outerShdw>
                </a:effectLst>
                <a:latin typeface="Calibri" pitchFamily="34" charset="0"/>
                <a:cs typeface="Calibri" pitchFamily="34" charset="0"/>
              </a:rPr>
              <a:t>Métrica 2010: Principales Resultados 2/2</a:t>
            </a:r>
          </a:p>
        </p:txBody>
      </p:sp>
      <p:sp>
        <p:nvSpPr>
          <p:cNvPr id="55298" name="4 Rectángulo"/>
          <p:cNvSpPr>
            <a:spLocks noChangeArrowheads="1"/>
          </p:cNvSpPr>
          <p:nvPr/>
        </p:nvSpPr>
        <p:spPr bwMode="auto">
          <a:xfrm>
            <a:off x="1331913" y="1220788"/>
            <a:ext cx="7632700" cy="5232400"/>
          </a:xfrm>
          <a:prstGeom prst="rect">
            <a:avLst/>
          </a:prstGeom>
          <a:noFill/>
          <a:ln w="9525">
            <a:noFill/>
            <a:miter lim="800000"/>
            <a:headEnd/>
            <a:tailEnd/>
          </a:ln>
        </p:spPr>
        <p:txBody>
          <a:bodyPr>
            <a:spAutoFit/>
          </a:bodyPr>
          <a:lstStyle/>
          <a:p>
            <a:pPr marL="265113" indent="-265113" algn="just">
              <a:buFont typeface="Wingdings" pitchFamily="2" charset="2"/>
              <a:buChar char="§"/>
            </a:pPr>
            <a:r>
              <a:rPr lang="es-ES" sz="2000" b="1">
                <a:latin typeface="Calibri" pitchFamily="34" charset="0"/>
                <a:cs typeface="Times New Roman" pitchFamily="18" charset="0"/>
              </a:rPr>
              <a:t>Todos los estados de la República </a:t>
            </a:r>
            <a:r>
              <a:rPr lang="es-ES" sz="2000">
                <a:latin typeface="Calibri" pitchFamily="34" charset="0"/>
                <a:cs typeface="Times New Roman" pitchFamily="18" charset="0"/>
              </a:rPr>
              <a:t>cuentan con una ley de transparencia  y acceso a la información. El valor promedio del índice nacional en esta materia es de 0.76.</a:t>
            </a:r>
          </a:p>
          <a:p>
            <a:pPr marL="265113" indent="-265113" algn="just"/>
            <a:endParaRPr lang="es-ES">
              <a:latin typeface="Calibri" pitchFamily="34" charset="0"/>
              <a:cs typeface="Times New Roman" pitchFamily="18" charset="0"/>
            </a:endParaRPr>
          </a:p>
          <a:p>
            <a:pPr marL="265113" indent="-265113" algn="just">
              <a:buFont typeface="Wingdings" pitchFamily="2" charset="2"/>
              <a:buChar char="§"/>
            </a:pPr>
            <a:r>
              <a:rPr lang="es-ES" sz="2000" b="1">
                <a:latin typeface="Calibri" pitchFamily="34" charset="0"/>
                <a:cs typeface="Times New Roman" pitchFamily="18" charset="0"/>
              </a:rPr>
              <a:t>Casi la totalidad de los 592 sujetos obligados </a:t>
            </a:r>
            <a:r>
              <a:rPr lang="es-ES" sz="2000">
                <a:latin typeface="Calibri" pitchFamily="34" charset="0"/>
                <a:cs typeface="Times New Roman" pitchFamily="18" charset="0"/>
              </a:rPr>
              <a:t>cuenta con portales de internet. El valor promedio nacional en portales es 0.78.</a:t>
            </a:r>
          </a:p>
          <a:p>
            <a:pPr marL="265113" indent="-265113" algn="just"/>
            <a:endParaRPr lang="es-ES">
              <a:latin typeface="Calibri" pitchFamily="34" charset="0"/>
              <a:cs typeface="Times New Roman" pitchFamily="18" charset="0"/>
            </a:endParaRPr>
          </a:p>
          <a:p>
            <a:pPr marL="265113" indent="-265113" algn="just">
              <a:buFont typeface="Wingdings" pitchFamily="2" charset="2"/>
              <a:buChar char="§"/>
            </a:pPr>
            <a:r>
              <a:rPr lang="es-ES" sz="2000">
                <a:latin typeface="Calibri" pitchFamily="34" charset="0"/>
                <a:cs typeface="Times New Roman" pitchFamily="18" charset="0"/>
              </a:rPr>
              <a:t>En capacidades institucionales, aún </a:t>
            </a:r>
            <a:r>
              <a:rPr lang="es-ES" sz="2000" b="1">
                <a:latin typeface="Calibri" pitchFamily="34" charset="0"/>
                <a:cs typeface="Times New Roman" pitchFamily="18" charset="0"/>
              </a:rPr>
              <a:t>hay trabajo por hacer en la consolidación y profesionalización de los órganos garantes</a:t>
            </a:r>
            <a:r>
              <a:rPr lang="es-ES" sz="2000">
                <a:latin typeface="Calibri" pitchFamily="34" charset="0"/>
                <a:cs typeface="Times New Roman" pitchFamily="18" charset="0"/>
              </a:rPr>
              <a:t>, la mayor parte de ellos (26) muestra un grado razonable de autonomía.</a:t>
            </a:r>
          </a:p>
          <a:p>
            <a:pPr marL="265113" indent="-265113" algn="just"/>
            <a:endParaRPr lang="es-ES">
              <a:latin typeface="Calibri" pitchFamily="34" charset="0"/>
              <a:cs typeface="Times New Roman" pitchFamily="18" charset="0"/>
            </a:endParaRPr>
          </a:p>
          <a:p>
            <a:pPr marL="265113" indent="-265113" algn="just">
              <a:buFont typeface="Wingdings" pitchFamily="2" charset="2"/>
              <a:buChar char="§"/>
            </a:pPr>
            <a:r>
              <a:rPr lang="es-ES" sz="2000">
                <a:latin typeface="Calibri" pitchFamily="34" charset="0"/>
                <a:cs typeface="Times New Roman" pitchFamily="18" charset="0"/>
              </a:rPr>
              <a:t>Se identificó un </a:t>
            </a:r>
            <a:r>
              <a:rPr lang="es-ES" sz="2000" b="1">
                <a:latin typeface="Calibri" pitchFamily="34" charset="0"/>
                <a:cs typeface="Times New Roman" pitchFamily="18" charset="0"/>
              </a:rPr>
              <a:t>crecimiento importante de las solicitudes de acceso a la información en el país</a:t>
            </a:r>
            <a:r>
              <a:rPr lang="es-ES" sz="2000">
                <a:latin typeface="Calibri" pitchFamily="34" charset="0"/>
                <a:cs typeface="Times New Roman" pitchFamily="18" charset="0"/>
              </a:rPr>
              <a:t>, que a finales de 2009 fueron de 445,776 solicitudes.</a:t>
            </a:r>
          </a:p>
          <a:p>
            <a:pPr marL="265113" indent="-265113" algn="just"/>
            <a:endParaRPr lang="es-ES">
              <a:latin typeface="Calibri" pitchFamily="34" charset="0"/>
              <a:cs typeface="Times New Roman" pitchFamily="18" charset="0"/>
            </a:endParaRPr>
          </a:p>
          <a:p>
            <a:pPr marL="265113" indent="-265113" algn="just">
              <a:buFont typeface="Wingdings" pitchFamily="2" charset="2"/>
              <a:buChar char="§"/>
            </a:pPr>
            <a:r>
              <a:rPr lang="es-ES" sz="2000">
                <a:solidFill>
                  <a:srgbClr val="FF0000"/>
                </a:solidFill>
                <a:latin typeface="Calibri" pitchFamily="34" charset="0"/>
                <a:cs typeface="Times New Roman" pitchFamily="18" charset="0"/>
              </a:rPr>
              <a:t>Por lo tanto, el </a:t>
            </a:r>
            <a:r>
              <a:rPr lang="es-ES" sz="2000" b="1">
                <a:solidFill>
                  <a:srgbClr val="FF0000"/>
                </a:solidFill>
                <a:latin typeface="Calibri" pitchFamily="34" charset="0"/>
                <a:cs typeface="Times New Roman" pitchFamily="18" charset="0"/>
              </a:rPr>
              <a:t>sistema nacional de transparencia y acceso a la información existe y funciona</a:t>
            </a:r>
            <a:r>
              <a:rPr lang="es-ES" sz="2000">
                <a:solidFill>
                  <a:srgbClr val="FF0000"/>
                </a:solidFill>
                <a:latin typeface="Calibri" pitchFamily="34" charset="0"/>
                <a:cs typeface="Times New Roman" pitchFamily="18" charset="0"/>
              </a:rPr>
              <a:t>.</a:t>
            </a:r>
          </a:p>
        </p:txBody>
      </p:sp>
      <p:pic>
        <p:nvPicPr>
          <p:cNvPr id="55299" name="5 Imagen" descr="LOGOTIPO_InfoDF_new.png"/>
          <p:cNvPicPr>
            <a:picLocks noChangeAspect="1"/>
          </p:cNvPicPr>
          <p:nvPr/>
        </p:nvPicPr>
        <p:blipFill>
          <a:blip r:embed="rId2" cstate="print"/>
          <a:srcRect/>
          <a:stretch>
            <a:fillRect/>
          </a:stretch>
        </p:blipFill>
        <p:spPr bwMode="auto">
          <a:xfrm>
            <a:off x="11113" y="5548313"/>
            <a:ext cx="960437" cy="1135062"/>
          </a:xfrm>
          <a:prstGeom prst="rect">
            <a:avLst/>
          </a:prstGeom>
          <a:noFill/>
          <a:ln w="9525">
            <a:noFill/>
            <a:miter lim="800000"/>
            <a:headEnd/>
            <a:tailEnd/>
          </a:ln>
        </p:spPr>
      </p:pic>
      <p:sp>
        <p:nvSpPr>
          <p:cNvPr id="7" name="6 Marcador de número de diapositiva"/>
          <p:cNvSpPr>
            <a:spLocks noGrp="1"/>
          </p:cNvSpPr>
          <p:nvPr>
            <p:ph type="sldNum" sz="quarter" idx="12"/>
          </p:nvPr>
        </p:nvSpPr>
        <p:spPr/>
        <p:txBody>
          <a:bodyPr/>
          <a:lstStyle/>
          <a:p>
            <a:pPr>
              <a:defRPr/>
            </a:pPr>
            <a:fld id="{DA423353-7EDB-4233-A87D-EEB57A5C47CC}" type="slidenum">
              <a:rPr lang="es-MX"/>
              <a:pPr>
                <a:defRPr/>
              </a:pPr>
              <a:t>18</a:t>
            </a:fld>
            <a:endParaRPr lang="es-MX"/>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331913" y="395288"/>
            <a:ext cx="7488237" cy="585787"/>
          </a:xfrm>
          <a:prstGeom prst="rect">
            <a:avLst/>
          </a:prstGeom>
          <a:noFill/>
        </p:spPr>
        <p:txBody>
          <a:bodyPr>
            <a:spAutoFit/>
          </a:bodyPr>
          <a:lstStyle/>
          <a:p>
            <a:pPr fontAlgn="auto">
              <a:spcBef>
                <a:spcPts val="0"/>
              </a:spcBef>
              <a:spcAft>
                <a:spcPts val="0"/>
              </a:spcAft>
              <a:defRPr/>
            </a:pPr>
            <a:r>
              <a:rPr lang="es-MX" sz="3100" b="1" dirty="0">
                <a:solidFill>
                  <a:schemeClr val="bg1"/>
                </a:solidFill>
                <a:effectLst>
                  <a:outerShdw blurRad="38100" dist="38100" dir="2700000" algn="tl">
                    <a:srgbClr val="000000">
                      <a:alpha val="43137"/>
                    </a:srgbClr>
                  </a:outerShdw>
                </a:effectLst>
                <a:latin typeface="Calibri" pitchFamily="34" charset="0"/>
                <a:cs typeface="Calibri" pitchFamily="34" charset="0"/>
              </a:rPr>
              <a:t>Métrica 2010: Principales Hallazgos</a:t>
            </a:r>
          </a:p>
        </p:txBody>
      </p:sp>
      <p:sp>
        <p:nvSpPr>
          <p:cNvPr id="56322" name="4 Rectángulo"/>
          <p:cNvSpPr>
            <a:spLocks noChangeArrowheads="1"/>
          </p:cNvSpPr>
          <p:nvPr/>
        </p:nvSpPr>
        <p:spPr bwMode="auto">
          <a:xfrm>
            <a:off x="1331913" y="1220788"/>
            <a:ext cx="7632700" cy="4708525"/>
          </a:xfrm>
          <a:prstGeom prst="rect">
            <a:avLst/>
          </a:prstGeom>
          <a:noFill/>
          <a:ln w="9525">
            <a:noFill/>
            <a:miter lim="800000"/>
            <a:headEnd/>
            <a:tailEnd/>
          </a:ln>
        </p:spPr>
        <p:txBody>
          <a:bodyPr>
            <a:spAutoFit/>
          </a:bodyPr>
          <a:lstStyle/>
          <a:p>
            <a:pPr marL="265113" indent="-265113" algn="just">
              <a:lnSpc>
                <a:spcPct val="150000"/>
              </a:lnSpc>
              <a:buFont typeface="Wingdings" pitchFamily="2" charset="2"/>
              <a:buChar char="§"/>
            </a:pPr>
            <a:r>
              <a:rPr lang="es-ES" sz="2000">
                <a:latin typeface="Calibri" pitchFamily="34" charset="0"/>
                <a:cs typeface="Times New Roman" pitchFamily="18" charset="0"/>
              </a:rPr>
              <a:t>Hay </a:t>
            </a:r>
            <a:r>
              <a:rPr lang="es-ES" sz="2000" b="1">
                <a:latin typeface="Calibri" pitchFamily="34" charset="0"/>
                <a:cs typeface="Times New Roman" pitchFamily="18" charset="0"/>
              </a:rPr>
              <a:t>un avance importante</a:t>
            </a:r>
            <a:r>
              <a:rPr lang="es-ES" sz="2000">
                <a:latin typeface="Calibri" pitchFamily="34" charset="0"/>
                <a:cs typeface="Times New Roman" pitchFamily="18" charset="0"/>
              </a:rPr>
              <a:t> en la calidad de la legislación y la existencia de capacidades institucionales en todo el país.</a:t>
            </a:r>
          </a:p>
          <a:p>
            <a:pPr marL="265113" indent="-265113" algn="just">
              <a:lnSpc>
                <a:spcPct val="150000"/>
              </a:lnSpc>
              <a:buFont typeface="Wingdings" pitchFamily="2" charset="2"/>
              <a:buChar char="§"/>
            </a:pPr>
            <a:r>
              <a:rPr lang="es-ES" sz="2000" b="1">
                <a:latin typeface="Calibri" pitchFamily="34" charset="0"/>
                <a:cs typeface="Times New Roman" pitchFamily="18" charset="0"/>
              </a:rPr>
              <a:t>Existen portales </a:t>
            </a:r>
            <a:r>
              <a:rPr lang="es-ES" sz="2000">
                <a:latin typeface="Calibri" pitchFamily="34" charset="0"/>
                <a:cs typeface="Times New Roman" pitchFamily="18" charset="0"/>
              </a:rPr>
              <a:t>en prácticamente todos los sujetos obligados.</a:t>
            </a:r>
          </a:p>
          <a:p>
            <a:pPr marL="265113" indent="-265113" algn="just">
              <a:lnSpc>
                <a:spcPct val="150000"/>
              </a:lnSpc>
              <a:buFont typeface="Wingdings" pitchFamily="2" charset="2"/>
              <a:buChar char="§"/>
            </a:pPr>
            <a:r>
              <a:rPr lang="es-ES" sz="2000" b="1">
                <a:latin typeface="Calibri" pitchFamily="34" charset="0"/>
                <a:cs typeface="Times New Roman" pitchFamily="18" charset="0"/>
              </a:rPr>
              <a:t>Se da respuesta </a:t>
            </a:r>
            <a:r>
              <a:rPr lang="es-ES" sz="2000">
                <a:latin typeface="Calibri" pitchFamily="34" charset="0"/>
                <a:cs typeface="Times New Roman" pitchFamily="18" charset="0"/>
              </a:rPr>
              <a:t>a la mayoría de las solicitudes de acceso a la información.</a:t>
            </a:r>
          </a:p>
          <a:p>
            <a:pPr marL="265113" indent="-265113" algn="just">
              <a:lnSpc>
                <a:spcPct val="150000"/>
              </a:lnSpc>
              <a:buFont typeface="Wingdings" pitchFamily="2" charset="2"/>
              <a:buChar char="§"/>
            </a:pPr>
            <a:r>
              <a:rPr lang="es-ES" sz="2000">
                <a:latin typeface="Calibri" pitchFamily="34" charset="0"/>
                <a:cs typeface="Times New Roman" pitchFamily="18" charset="0"/>
              </a:rPr>
              <a:t>Se </a:t>
            </a:r>
            <a:r>
              <a:rPr lang="es-ES" sz="2000" b="1">
                <a:latin typeface="Calibri" pitchFamily="34" charset="0"/>
                <a:cs typeface="Times New Roman" pitchFamily="18" charset="0"/>
              </a:rPr>
              <a:t>tienen órganos garantes con grados razonables de autonomía </a:t>
            </a:r>
            <a:r>
              <a:rPr lang="es-ES" sz="2000">
                <a:latin typeface="Calibri" pitchFamily="34" charset="0"/>
                <a:cs typeface="Times New Roman" pitchFamily="18" charset="0"/>
              </a:rPr>
              <a:t>y existe una incipiente cultura organizacional que reconoce a la transparencia como un valor democrático.</a:t>
            </a:r>
          </a:p>
          <a:p>
            <a:pPr marL="265113" indent="-265113" algn="just">
              <a:lnSpc>
                <a:spcPct val="150000"/>
              </a:lnSpc>
              <a:buFont typeface="Wingdings" pitchFamily="2" charset="2"/>
              <a:buChar char="§"/>
            </a:pPr>
            <a:r>
              <a:rPr lang="es-ES" sz="2000">
                <a:latin typeface="Calibri" pitchFamily="34" charset="0"/>
                <a:cs typeface="Times New Roman" pitchFamily="18" charset="0"/>
              </a:rPr>
              <a:t>El </a:t>
            </a:r>
            <a:r>
              <a:rPr lang="es-ES" sz="2000" b="1">
                <a:latin typeface="Calibri" pitchFamily="34" charset="0"/>
                <a:cs typeface="Times New Roman" pitchFamily="18" charset="0"/>
              </a:rPr>
              <a:t>problema más importante se encuentra en la calidad y exactitud </a:t>
            </a:r>
            <a:r>
              <a:rPr lang="es-ES" sz="2000">
                <a:latin typeface="Calibri" pitchFamily="34" charset="0"/>
                <a:cs typeface="Times New Roman" pitchFamily="18" charset="0"/>
              </a:rPr>
              <a:t>de la información.</a:t>
            </a:r>
          </a:p>
        </p:txBody>
      </p:sp>
      <p:pic>
        <p:nvPicPr>
          <p:cNvPr id="56323" name="6 Imagen" descr="LOGOTIPO_InfoDF_new.png"/>
          <p:cNvPicPr>
            <a:picLocks noChangeAspect="1"/>
          </p:cNvPicPr>
          <p:nvPr/>
        </p:nvPicPr>
        <p:blipFill>
          <a:blip r:embed="rId2" cstate="print"/>
          <a:srcRect/>
          <a:stretch>
            <a:fillRect/>
          </a:stretch>
        </p:blipFill>
        <p:spPr bwMode="auto">
          <a:xfrm>
            <a:off x="11113" y="5548313"/>
            <a:ext cx="960437" cy="1135062"/>
          </a:xfrm>
          <a:prstGeom prst="rect">
            <a:avLst/>
          </a:prstGeom>
          <a:noFill/>
          <a:ln w="9525">
            <a:noFill/>
            <a:miter lim="800000"/>
            <a:headEnd/>
            <a:tailEnd/>
          </a:ln>
        </p:spPr>
      </p:pic>
      <p:sp>
        <p:nvSpPr>
          <p:cNvPr id="8" name="7 Marcador de número de diapositiva"/>
          <p:cNvSpPr>
            <a:spLocks noGrp="1"/>
          </p:cNvSpPr>
          <p:nvPr>
            <p:ph type="sldNum" sz="quarter" idx="12"/>
          </p:nvPr>
        </p:nvSpPr>
        <p:spPr/>
        <p:txBody>
          <a:bodyPr/>
          <a:lstStyle/>
          <a:p>
            <a:pPr>
              <a:defRPr/>
            </a:pPr>
            <a:fld id="{33E2A62A-D78B-4FCA-A7ED-F59365559C05}" type="slidenum">
              <a:rPr lang="es-MX"/>
              <a:pPr>
                <a:defRPr/>
              </a:pPr>
              <a:t>19</a:t>
            </a:fld>
            <a:endParaRPr lang="es-MX"/>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476375" y="392113"/>
            <a:ext cx="7488238" cy="584200"/>
          </a:xfrm>
          <a:prstGeom prst="rect">
            <a:avLst/>
          </a:prstGeom>
          <a:noFill/>
        </p:spPr>
        <p:txBody>
          <a:bodyPr>
            <a:spAutoFit/>
          </a:bodyPr>
          <a:lstStyle/>
          <a:p>
            <a:pPr algn="ctr" fontAlgn="auto">
              <a:spcBef>
                <a:spcPts val="0"/>
              </a:spcBef>
              <a:spcAft>
                <a:spcPts val="0"/>
              </a:spcAft>
              <a:defRPr/>
            </a:pPr>
            <a:r>
              <a:rPr lang="es-MX" sz="3200" b="1" dirty="0">
                <a:solidFill>
                  <a:schemeClr val="bg1"/>
                </a:solidFill>
                <a:effectLst>
                  <a:outerShdw blurRad="38100" dist="38100" dir="2700000" algn="tl">
                    <a:srgbClr val="000000">
                      <a:alpha val="43137"/>
                    </a:srgbClr>
                  </a:outerShdw>
                </a:effectLst>
                <a:latin typeface="Calibri" pitchFamily="34" charset="0"/>
                <a:cs typeface="Calibri" pitchFamily="34" charset="0"/>
              </a:rPr>
              <a:t>AGENDA DE TRABAJO</a:t>
            </a:r>
          </a:p>
        </p:txBody>
      </p:sp>
      <p:sp>
        <p:nvSpPr>
          <p:cNvPr id="5" name="4 Rectángulo"/>
          <p:cNvSpPr>
            <a:spLocks noChangeArrowheads="1"/>
          </p:cNvSpPr>
          <p:nvPr/>
        </p:nvSpPr>
        <p:spPr bwMode="auto">
          <a:xfrm>
            <a:off x="1187450" y="1505828"/>
            <a:ext cx="7705030" cy="4947508"/>
          </a:xfrm>
          <a:prstGeom prst="rect">
            <a:avLst/>
          </a:prstGeom>
          <a:noFill/>
          <a:ln w="9525">
            <a:noFill/>
            <a:miter lim="800000"/>
            <a:headEnd/>
            <a:tailEnd/>
          </a:ln>
        </p:spPr>
        <p:txBody>
          <a:bodyPr wrap="square">
            <a:spAutoFit/>
          </a:bodyPr>
          <a:lstStyle/>
          <a:p>
            <a:pPr indent="538163" algn="just">
              <a:lnSpc>
                <a:spcPct val="150000"/>
              </a:lnSpc>
            </a:pPr>
            <a:r>
              <a:rPr lang="es-ES" sz="2100" b="1" dirty="0">
                <a:latin typeface="Calibri" pitchFamily="34" charset="0"/>
                <a:cs typeface="Times New Roman" pitchFamily="18" charset="0"/>
              </a:rPr>
              <a:t>Presentación</a:t>
            </a:r>
          </a:p>
          <a:p>
            <a:pPr indent="538163" algn="just">
              <a:buFont typeface="Calibri Light"/>
              <a:buAutoNum type="romanUcPeriod"/>
            </a:pPr>
            <a:endParaRPr lang="es-ES" sz="600" b="1" dirty="0">
              <a:latin typeface="Calibri" pitchFamily="34" charset="0"/>
              <a:cs typeface="Times New Roman" pitchFamily="18" charset="0"/>
            </a:endParaRPr>
          </a:p>
          <a:p>
            <a:pPr marL="533400" indent="-355600" algn="just">
              <a:buFont typeface="Calibri Light"/>
              <a:buAutoNum type="romanUcPeriod"/>
            </a:pPr>
            <a:r>
              <a:rPr lang="es-ES" sz="2000" b="1" dirty="0">
                <a:latin typeface="Calibri" pitchFamily="34" charset="0"/>
                <a:cs typeface="Times New Roman" pitchFamily="18" charset="0"/>
              </a:rPr>
              <a:t>Antecedentes de la Métrica de la Transparencia.</a:t>
            </a:r>
          </a:p>
          <a:p>
            <a:pPr marL="533400" indent="-355600" algn="just">
              <a:buFont typeface="Calibri Light"/>
              <a:buAutoNum type="romanUcPeriod"/>
            </a:pPr>
            <a:endParaRPr lang="es-ES" sz="600" b="1" dirty="0">
              <a:latin typeface="Calibri" pitchFamily="34" charset="0"/>
              <a:cs typeface="Times New Roman" pitchFamily="18" charset="0"/>
            </a:endParaRPr>
          </a:p>
          <a:p>
            <a:pPr marL="533400" indent="-355600" algn="just">
              <a:buFont typeface="Calibri Light"/>
              <a:buAutoNum type="romanUcPeriod"/>
            </a:pPr>
            <a:r>
              <a:rPr lang="es-ES" sz="2000" b="1" dirty="0">
                <a:latin typeface="Calibri" pitchFamily="34" charset="0"/>
                <a:cs typeface="Times New Roman" pitchFamily="18" charset="0"/>
              </a:rPr>
              <a:t>Marco </a:t>
            </a:r>
            <a:r>
              <a:rPr lang="es-ES" sz="2000" b="1" dirty="0" smtClean="0">
                <a:latin typeface="Calibri" pitchFamily="34" charset="0"/>
                <a:cs typeface="Times New Roman" pitchFamily="18" charset="0"/>
              </a:rPr>
              <a:t>institucional regulatorio </a:t>
            </a:r>
            <a:r>
              <a:rPr lang="es-ES" sz="2000" b="1" dirty="0">
                <a:latin typeface="Calibri" pitchFamily="34" charset="0"/>
                <a:cs typeface="Times New Roman" pitchFamily="18" charset="0"/>
              </a:rPr>
              <a:t>para la Métrica de la Transparencia 2013-2014</a:t>
            </a:r>
          </a:p>
          <a:p>
            <a:pPr marL="533400" indent="-355600" algn="just">
              <a:buFont typeface="Calibri Light"/>
              <a:buAutoNum type="romanUcPeriod"/>
            </a:pPr>
            <a:endParaRPr lang="es-ES" sz="600" b="1" dirty="0">
              <a:latin typeface="Calibri" pitchFamily="34" charset="0"/>
              <a:cs typeface="Times New Roman" pitchFamily="18" charset="0"/>
            </a:endParaRPr>
          </a:p>
          <a:p>
            <a:pPr marL="533400" indent="-355600" algn="just">
              <a:buFont typeface="Calibri Light"/>
              <a:buAutoNum type="romanUcPeriod"/>
            </a:pPr>
            <a:r>
              <a:rPr lang="es-ES" sz="2000" b="1" dirty="0">
                <a:latin typeface="Calibri" pitchFamily="34" charset="0"/>
                <a:cs typeface="Times New Roman" pitchFamily="18" charset="0"/>
              </a:rPr>
              <a:t>Mapeo de las Áreas de Oportunidad de su Sistema de Transparencia</a:t>
            </a:r>
          </a:p>
          <a:p>
            <a:pPr marL="533400" indent="-355600" algn="just">
              <a:buFont typeface="Calibri Light"/>
              <a:buAutoNum type="romanUcPeriod"/>
            </a:pPr>
            <a:endParaRPr lang="es-ES" sz="600" b="1" dirty="0">
              <a:latin typeface="Calibri" pitchFamily="34" charset="0"/>
              <a:cs typeface="Times New Roman" pitchFamily="18" charset="0"/>
            </a:endParaRPr>
          </a:p>
          <a:p>
            <a:pPr marL="533400" indent="-355600" algn="just">
              <a:buFont typeface="Calibri Light"/>
              <a:buAutoNum type="romanUcPeriod"/>
            </a:pPr>
            <a:r>
              <a:rPr lang="es-ES" sz="2000" b="1" dirty="0">
                <a:latin typeface="Calibri" pitchFamily="34" charset="0"/>
                <a:cs typeface="Times New Roman" pitchFamily="18" charset="0"/>
              </a:rPr>
              <a:t>Medición de Capacidades Institucionales de las Oficinas de Información </a:t>
            </a:r>
            <a:r>
              <a:rPr lang="es-ES" sz="2000" b="1" dirty="0" smtClean="0">
                <a:latin typeface="Calibri" pitchFamily="34" charset="0"/>
                <a:cs typeface="Times New Roman" pitchFamily="18" charset="0"/>
              </a:rPr>
              <a:t>Pública</a:t>
            </a:r>
          </a:p>
          <a:p>
            <a:pPr marL="533400" indent="-355600" algn="just">
              <a:buFont typeface="Calibri Light"/>
              <a:buAutoNum type="romanUcPeriod"/>
            </a:pPr>
            <a:endParaRPr lang="es-ES" sz="800" b="1" dirty="0" smtClean="0">
              <a:latin typeface="Calibri" pitchFamily="34" charset="0"/>
              <a:cs typeface="Times New Roman" pitchFamily="18" charset="0"/>
            </a:endParaRPr>
          </a:p>
          <a:p>
            <a:pPr marL="533400" indent="-355600" algn="just">
              <a:buFont typeface="Calibri Light"/>
              <a:buAutoNum type="romanUcPeriod"/>
            </a:pPr>
            <a:r>
              <a:rPr lang="es-ES" sz="2000" b="1" dirty="0" smtClean="0">
                <a:latin typeface="Calibri" pitchFamily="34" charset="0"/>
                <a:cs typeface="Times New Roman" pitchFamily="18" charset="0"/>
              </a:rPr>
              <a:t>Los Portales de Internet de los Sujetos Obligados</a:t>
            </a:r>
            <a:endParaRPr lang="es-ES" sz="2000" b="1" dirty="0">
              <a:latin typeface="Calibri" pitchFamily="34" charset="0"/>
              <a:cs typeface="Times New Roman" pitchFamily="18" charset="0"/>
            </a:endParaRPr>
          </a:p>
          <a:p>
            <a:pPr marL="533400" indent="-355600" algn="just">
              <a:buFont typeface="Calibri Light"/>
              <a:buAutoNum type="romanUcPeriod"/>
            </a:pPr>
            <a:endParaRPr lang="es-ES" sz="600" b="1" dirty="0">
              <a:latin typeface="Calibri" pitchFamily="34" charset="0"/>
              <a:cs typeface="Times New Roman" pitchFamily="18" charset="0"/>
            </a:endParaRPr>
          </a:p>
          <a:p>
            <a:pPr marL="533400" indent="-355600" algn="just">
              <a:buFont typeface="Calibri Light"/>
              <a:buAutoNum type="romanUcPeriod"/>
            </a:pPr>
            <a:r>
              <a:rPr lang="es-ES" sz="2000" b="1" dirty="0" smtClean="0">
                <a:latin typeface="Calibri" pitchFamily="34" charset="0"/>
                <a:cs typeface="Times New Roman" pitchFamily="18" charset="0"/>
              </a:rPr>
              <a:t>Procedimiento </a:t>
            </a:r>
            <a:r>
              <a:rPr lang="es-ES" sz="2000" b="1" dirty="0">
                <a:latin typeface="Calibri" pitchFamily="34" charset="0"/>
                <a:cs typeface="Times New Roman" pitchFamily="18" charset="0"/>
              </a:rPr>
              <a:t>para Evaluar y dar Seguimiento a la Calidad de la IPO</a:t>
            </a:r>
          </a:p>
          <a:p>
            <a:pPr marL="533400" indent="-355600" algn="just">
              <a:buFont typeface="Calibri Light"/>
              <a:buAutoNum type="romanUcPeriod"/>
            </a:pPr>
            <a:endParaRPr lang="es-ES" sz="600" b="1" dirty="0">
              <a:latin typeface="Calibri" pitchFamily="34" charset="0"/>
              <a:cs typeface="Times New Roman" pitchFamily="18" charset="0"/>
            </a:endParaRPr>
          </a:p>
          <a:p>
            <a:pPr marL="533400" indent="-355600" algn="just">
              <a:buFont typeface="Calibri Light"/>
              <a:buAutoNum type="romanUcPeriod"/>
            </a:pPr>
            <a:r>
              <a:rPr lang="es-ES" sz="2000" b="1" dirty="0">
                <a:latin typeface="Calibri" pitchFamily="34" charset="0"/>
                <a:cs typeface="Times New Roman" pitchFamily="18" charset="0"/>
              </a:rPr>
              <a:t>Construcción de Discursos ante los Potenciales Escenarios para los Actores Clave</a:t>
            </a:r>
            <a:endParaRPr lang="es-MX" sz="2000" b="1" dirty="0">
              <a:latin typeface="Times New Roman" pitchFamily="18" charset="0"/>
              <a:cs typeface="Times New Roman" pitchFamily="18" charset="0"/>
            </a:endParaRPr>
          </a:p>
        </p:txBody>
      </p:sp>
      <p:pic>
        <p:nvPicPr>
          <p:cNvPr id="16387" name="6 Imagen" descr="LOGOTIPO_InfoDF_new.png"/>
          <p:cNvPicPr>
            <a:picLocks noChangeAspect="1"/>
          </p:cNvPicPr>
          <p:nvPr/>
        </p:nvPicPr>
        <p:blipFill>
          <a:blip r:embed="rId2" cstate="print"/>
          <a:srcRect/>
          <a:stretch>
            <a:fillRect/>
          </a:stretch>
        </p:blipFill>
        <p:spPr bwMode="auto">
          <a:xfrm>
            <a:off x="11113" y="5548313"/>
            <a:ext cx="960437" cy="1135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619250" y="395288"/>
            <a:ext cx="7345363" cy="569912"/>
          </a:xfrm>
          <a:prstGeom prst="rect">
            <a:avLst/>
          </a:prstGeom>
          <a:noFill/>
        </p:spPr>
        <p:txBody>
          <a:bodyPr>
            <a:spAutoFit/>
          </a:bodyPr>
          <a:lstStyle/>
          <a:p>
            <a:pPr fontAlgn="auto">
              <a:spcBef>
                <a:spcPts val="0"/>
              </a:spcBef>
              <a:spcAft>
                <a:spcPts val="0"/>
              </a:spcAft>
              <a:defRPr/>
            </a:pPr>
            <a:r>
              <a:rPr lang="es-MX" sz="3100" b="1" dirty="0">
                <a:solidFill>
                  <a:schemeClr val="bg1"/>
                </a:solidFill>
                <a:effectLst>
                  <a:outerShdw blurRad="38100" dist="38100" dir="2700000" algn="tl">
                    <a:srgbClr val="000000">
                      <a:alpha val="43137"/>
                    </a:srgbClr>
                  </a:outerShdw>
                </a:effectLst>
                <a:latin typeface="Calibri" pitchFamily="34" charset="0"/>
                <a:cs typeface="Calibri" pitchFamily="34" charset="0"/>
              </a:rPr>
              <a:t>Métrica 2010: Resultados Región Norte 1/2</a:t>
            </a:r>
          </a:p>
        </p:txBody>
      </p:sp>
      <p:pic>
        <p:nvPicPr>
          <p:cNvPr id="57346" name="6 Imagen" descr="LOGOTIPO_InfoDF_new.png"/>
          <p:cNvPicPr>
            <a:picLocks noChangeAspect="1"/>
          </p:cNvPicPr>
          <p:nvPr/>
        </p:nvPicPr>
        <p:blipFill>
          <a:blip r:embed="rId2" cstate="print"/>
          <a:srcRect/>
          <a:stretch>
            <a:fillRect/>
          </a:stretch>
        </p:blipFill>
        <p:spPr bwMode="auto">
          <a:xfrm>
            <a:off x="11113" y="5548313"/>
            <a:ext cx="960437" cy="1135062"/>
          </a:xfrm>
          <a:prstGeom prst="rect">
            <a:avLst/>
          </a:prstGeom>
          <a:noFill/>
          <a:ln w="9525">
            <a:noFill/>
            <a:miter lim="800000"/>
            <a:headEnd/>
            <a:tailEnd/>
          </a:ln>
        </p:spPr>
      </p:pic>
      <p:sp>
        <p:nvSpPr>
          <p:cNvPr id="8" name="7 Marcador de número de diapositiva"/>
          <p:cNvSpPr>
            <a:spLocks noGrp="1"/>
          </p:cNvSpPr>
          <p:nvPr>
            <p:ph type="sldNum" sz="quarter" idx="12"/>
          </p:nvPr>
        </p:nvSpPr>
        <p:spPr/>
        <p:txBody>
          <a:bodyPr/>
          <a:lstStyle/>
          <a:p>
            <a:pPr>
              <a:defRPr/>
            </a:pPr>
            <a:fld id="{89D3B33B-D0F0-475B-B6FA-D6670E7E9964}" type="slidenum">
              <a:rPr lang="es-MX"/>
              <a:pPr>
                <a:defRPr/>
              </a:pPr>
              <a:t>20</a:t>
            </a:fld>
            <a:endParaRPr lang="es-MX"/>
          </a:p>
        </p:txBody>
      </p:sp>
      <p:graphicFrame>
        <p:nvGraphicFramePr>
          <p:cNvPr id="2" name="1 Tabla"/>
          <p:cNvGraphicFramePr>
            <a:graphicFrameLocks noGrp="1"/>
          </p:cNvGraphicFramePr>
          <p:nvPr/>
        </p:nvGraphicFramePr>
        <p:xfrm>
          <a:off x="1103313" y="1290638"/>
          <a:ext cx="7920880" cy="5176591"/>
        </p:xfrm>
        <a:graphic>
          <a:graphicData uri="http://schemas.openxmlformats.org/drawingml/2006/table">
            <a:tbl>
              <a:tblPr firstRow="1" bandRow="1">
                <a:tableStyleId>{5C22544A-7EE6-4342-B048-85BDC9FD1C3A}</a:tableStyleId>
              </a:tblPr>
              <a:tblGrid>
                <a:gridCol w="1584176"/>
                <a:gridCol w="1584176"/>
                <a:gridCol w="1584176"/>
                <a:gridCol w="1697023"/>
                <a:gridCol w="1471329"/>
              </a:tblGrid>
              <a:tr h="961957">
                <a:tc>
                  <a:txBody>
                    <a:bodyPr/>
                    <a:lstStyle/>
                    <a:p>
                      <a:pPr algn="ctr"/>
                      <a:r>
                        <a:rPr lang="es-ES" sz="1700" dirty="0" smtClean="0"/>
                        <a:t>Entidad</a:t>
                      </a:r>
                      <a:endParaRPr lang="es-ES" sz="1700" dirty="0"/>
                    </a:p>
                  </a:txBody>
                  <a:tcPr anchor="ctr"/>
                </a:tc>
                <a:tc>
                  <a:txBody>
                    <a:bodyPr/>
                    <a:lstStyle/>
                    <a:p>
                      <a:pPr algn="ctr"/>
                      <a:r>
                        <a:rPr lang="es-ES" sz="1700" dirty="0" smtClean="0"/>
                        <a:t>Portales</a:t>
                      </a:r>
                      <a:endParaRPr lang="es-ES" sz="1700" dirty="0"/>
                    </a:p>
                  </a:txBody>
                  <a:tcPr anchor="ctr"/>
                </a:tc>
                <a:tc>
                  <a:txBody>
                    <a:bodyPr/>
                    <a:lstStyle/>
                    <a:p>
                      <a:pPr algn="ctr"/>
                      <a:r>
                        <a:rPr lang="es-ES" sz="1700" dirty="0" smtClean="0"/>
                        <a:t>Usuario</a:t>
                      </a:r>
                      <a:r>
                        <a:rPr lang="es-ES" sz="1700" baseline="0" dirty="0" smtClean="0"/>
                        <a:t> simulado</a:t>
                      </a:r>
                      <a:endParaRPr lang="es-ES" sz="1700" dirty="0"/>
                    </a:p>
                  </a:txBody>
                  <a:tcPr anchor="ctr"/>
                </a:tc>
                <a:tc>
                  <a:txBody>
                    <a:bodyPr/>
                    <a:lstStyle/>
                    <a:p>
                      <a:pPr algn="ctr"/>
                      <a:r>
                        <a:rPr lang="es-ES" sz="1700" dirty="0" smtClean="0"/>
                        <a:t>Capacidades institucionales</a:t>
                      </a:r>
                      <a:endParaRPr lang="es-ES" sz="1700" dirty="0"/>
                    </a:p>
                  </a:txBody>
                  <a:tcPr anchor="ctr"/>
                </a:tc>
                <a:tc>
                  <a:txBody>
                    <a:bodyPr/>
                    <a:lstStyle/>
                    <a:p>
                      <a:pPr algn="ctr"/>
                      <a:r>
                        <a:rPr lang="es-ES" sz="1700" dirty="0" smtClean="0"/>
                        <a:t>Normatividad</a:t>
                      </a:r>
                      <a:endParaRPr lang="es-ES" sz="1700" dirty="0"/>
                    </a:p>
                  </a:txBody>
                  <a:tcPr anchor="ctr"/>
                </a:tc>
              </a:tr>
              <a:tr h="702439">
                <a:tc>
                  <a:txBody>
                    <a:bodyPr/>
                    <a:lstStyle/>
                    <a:p>
                      <a:endParaRPr lang="es-ES" sz="1700" dirty="0" smtClean="0"/>
                    </a:p>
                    <a:p>
                      <a:r>
                        <a:rPr lang="es-ES" sz="1700" smtClean="0"/>
                        <a:t>Baja California</a:t>
                      </a:r>
                      <a:endParaRPr lang="es-ES" sz="1700" dirty="0"/>
                    </a:p>
                  </a:txBody>
                  <a:tcPr/>
                </a:tc>
                <a:tc>
                  <a:txBody>
                    <a:bodyPr/>
                    <a:lstStyle/>
                    <a:p>
                      <a:pPr algn="ctr"/>
                      <a:r>
                        <a:rPr lang="es-ES" sz="1700" b="1" dirty="0" smtClean="0">
                          <a:solidFill>
                            <a:srgbClr val="7030A0"/>
                          </a:solidFill>
                        </a:rPr>
                        <a:t>0.801</a:t>
                      </a:r>
                    </a:p>
                    <a:p>
                      <a:pPr algn="ctr"/>
                      <a:r>
                        <a:rPr lang="es-ES" sz="1700" b="1" dirty="0" smtClean="0">
                          <a:solidFill>
                            <a:srgbClr val="7030A0"/>
                          </a:solidFill>
                        </a:rPr>
                        <a:t>( 16º Lugar</a:t>
                      </a:r>
                      <a:r>
                        <a:rPr lang="es-ES" sz="1700" dirty="0" smtClean="0"/>
                        <a:t>)</a:t>
                      </a:r>
                      <a:endParaRPr lang="es-ES" sz="1700" dirty="0"/>
                    </a:p>
                  </a:txBody>
                  <a:tcPr anchor="ctr"/>
                </a:tc>
                <a:tc>
                  <a:txBody>
                    <a:bodyPr/>
                    <a:lstStyle/>
                    <a:p>
                      <a:pPr algn="ctr"/>
                      <a:r>
                        <a:rPr lang="es-ES" sz="1700" b="1" dirty="0" smtClean="0">
                          <a:solidFill>
                            <a:srgbClr val="7030A0"/>
                          </a:solidFill>
                        </a:rPr>
                        <a:t>0.798</a:t>
                      </a:r>
                    </a:p>
                    <a:p>
                      <a:pPr algn="ctr"/>
                      <a:r>
                        <a:rPr lang="es-ES" sz="1700" b="1" dirty="0" smtClean="0">
                          <a:solidFill>
                            <a:srgbClr val="7030A0"/>
                          </a:solidFill>
                        </a:rPr>
                        <a:t>(26º Lugar)</a:t>
                      </a:r>
                      <a:endParaRPr lang="es-ES" sz="1700" b="1" dirty="0">
                        <a:solidFill>
                          <a:srgbClr val="7030A0"/>
                        </a:solidFill>
                      </a:endParaRPr>
                    </a:p>
                  </a:txBody>
                  <a:tcPr anchor="ctr"/>
                </a:tc>
                <a:tc>
                  <a:txBody>
                    <a:bodyPr/>
                    <a:lstStyle/>
                    <a:p>
                      <a:pPr algn="ctr"/>
                      <a:r>
                        <a:rPr lang="es-ES" sz="1700" b="1" dirty="0" smtClean="0">
                          <a:solidFill>
                            <a:srgbClr val="990000"/>
                          </a:solidFill>
                        </a:rPr>
                        <a:t>0.153</a:t>
                      </a:r>
                    </a:p>
                    <a:p>
                      <a:pPr algn="ctr"/>
                      <a:r>
                        <a:rPr lang="es-ES" sz="1700" b="1" dirty="0" smtClean="0">
                          <a:solidFill>
                            <a:srgbClr val="990000"/>
                          </a:solidFill>
                        </a:rPr>
                        <a:t>(33º Lugar)</a:t>
                      </a:r>
                      <a:endParaRPr lang="es-ES" sz="1700" b="1" dirty="0">
                        <a:solidFill>
                          <a:srgbClr val="990000"/>
                        </a:solidFill>
                      </a:endParaRPr>
                    </a:p>
                  </a:txBody>
                  <a:tcPr anchor="ctr"/>
                </a:tc>
                <a:tc>
                  <a:txBody>
                    <a:bodyPr/>
                    <a:lstStyle/>
                    <a:p>
                      <a:pPr algn="ctr"/>
                      <a:r>
                        <a:rPr lang="es-ES" sz="1700" b="1" dirty="0" smtClean="0">
                          <a:solidFill>
                            <a:srgbClr val="990000"/>
                          </a:solidFill>
                        </a:rPr>
                        <a:t>0.490</a:t>
                      </a:r>
                    </a:p>
                    <a:p>
                      <a:pPr algn="ctr"/>
                      <a:r>
                        <a:rPr lang="es-ES" sz="1700" b="1" dirty="0" smtClean="0">
                          <a:solidFill>
                            <a:srgbClr val="990000"/>
                          </a:solidFill>
                        </a:rPr>
                        <a:t>(33º Lugar)</a:t>
                      </a:r>
                      <a:endParaRPr lang="es-ES" sz="1700" b="1" dirty="0">
                        <a:solidFill>
                          <a:srgbClr val="990000"/>
                        </a:solidFill>
                      </a:endParaRPr>
                    </a:p>
                  </a:txBody>
                  <a:tcPr anchor="ctr"/>
                </a:tc>
              </a:tr>
              <a:tr h="702439">
                <a:tc>
                  <a:txBody>
                    <a:bodyPr/>
                    <a:lstStyle/>
                    <a:p>
                      <a:pPr algn="ctr"/>
                      <a:r>
                        <a:rPr lang="es-ES" sz="1700" dirty="0" smtClean="0"/>
                        <a:t>Baja California Sur</a:t>
                      </a:r>
                      <a:endParaRPr lang="es-ES" sz="1700" dirty="0"/>
                    </a:p>
                  </a:txBody>
                  <a:tcPr anchor="ctr"/>
                </a:tc>
                <a:tc>
                  <a:txBody>
                    <a:bodyPr/>
                    <a:lstStyle/>
                    <a:p>
                      <a:pPr algn="ctr"/>
                      <a:r>
                        <a:rPr lang="es-ES" sz="1700" b="1" dirty="0" smtClean="0">
                          <a:solidFill>
                            <a:srgbClr val="990000"/>
                          </a:solidFill>
                        </a:rPr>
                        <a:t>0.531</a:t>
                      </a:r>
                    </a:p>
                    <a:p>
                      <a:pPr algn="ctr"/>
                      <a:r>
                        <a:rPr lang="es-ES" sz="1700" b="1" dirty="0" smtClean="0">
                          <a:solidFill>
                            <a:srgbClr val="990000"/>
                          </a:solidFill>
                        </a:rPr>
                        <a:t>(32º Lugar)</a:t>
                      </a:r>
                      <a:endParaRPr lang="es-ES" sz="1700" b="1" dirty="0">
                        <a:solidFill>
                          <a:srgbClr val="990000"/>
                        </a:solidFill>
                      </a:endParaRPr>
                    </a:p>
                  </a:txBody>
                  <a:tcPr anchor="ctr"/>
                </a:tc>
                <a:tc>
                  <a:txBody>
                    <a:bodyPr/>
                    <a:lstStyle/>
                    <a:p>
                      <a:pPr algn="ctr"/>
                      <a:r>
                        <a:rPr lang="es-ES" sz="1700" b="1" dirty="0" smtClean="0">
                          <a:solidFill>
                            <a:srgbClr val="990000"/>
                          </a:solidFill>
                        </a:rPr>
                        <a:t>0.677</a:t>
                      </a:r>
                    </a:p>
                    <a:p>
                      <a:pPr algn="ctr"/>
                      <a:r>
                        <a:rPr lang="es-ES" sz="1700" b="1" dirty="0" smtClean="0">
                          <a:solidFill>
                            <a:srgbClr val="990000"/>
                          </a:solidFill>
                        </a:rPr>
                        <a:t>(30º Lugar)</a:t>
                      </a:r>
                      <a:endParaRPr lang="es-ES" sz="1700" b="1" dirty="0">
                        <a:solidFill>
                          <a:srgbClr val="990000"/>
                        </a:solidFill>
                      </a:endParaRPr>
                    </a:p>
                  </a:txBody>
                  <a:tcPr anchor="ctr"/>
                </a:tc>
                <a:tc>
                  <a:txBody>
                    <a:bodyPr/>
                    <a:lstStyle/>
                    <a:p>
                      <a:pPr algn="ctr"/>
                      <a:r>
                        <a:rPr lang="es-ES" sz="1700" b="1" dirty="0" smtClean="0">
                          <a:solidFill>
                            <a:srgbClr val="990000"/>
                          </a:solidFill>
                        </a:rPr>
                        <a:t>0.325</a:t>
                      </a:r>
                    </a:p>
                    <a:p>
                      <a:pPr algn="ctr"/>
                      <a:r>
                        <a:rPr lang="es-ES" sz="1700" b="1" dirty="0" smtClean="0">
                          <a:solidFill>
                            <a:srgbClr val="990000"/>
                          </a:solidFill>
                        </a:rPr>
                        <a:t>(29º Lugar)</a:t>
                      </a:r>
                    </a:p>
                  </a:txBody>
                  <a:tcPr anchor="ctr"/>
                </a:tc>
                <a:tc>
                  <a:txBody>
                    <a:bodyPr/>
                    <a:lstStyle/>
                    <a:p>
                      <a:pPr algn="ctr"/>
                      <a:r>
                        <a:rPr lang="es-ES" sz="1700" b="1" dirty="0" smtClean="0">
                          <a:solidFill>
                            <a:srgbClr val="990000"/>
                          </a:solidFill>
                        </a:rPr>
                        <a:t>0.523</a:t>
                      </a:r>
                    </a:p>
                    <a:p>
                      <a:pPr algn="ctr"/>
                      <a:r>
                        <a:rPr lang="es-ES" sz="1700" b="1" dirty="0" smtClean="0">
                          <a:solidFill>
                            <a:srgbClr val="990000"/>
                          </a:solidFill>
                        </a:rPr>
                        <a:t>(32º Lugar)</a:t>
                      </a:r>
                    </a:p>
                  </a:txBody>
                  <a:tcPr anchor="ctr"/>
                </a:tc>
              </a:tr>
              <a:tr h="702439">
                <a:tc>
                  <a:txBody>
                    <a:bodyPr/>
                    <a:lstStyle/>
                    <a:p>
                      <a:pPr algn="ctr"/>
                      <a:r>
                        <a:rPr lang="es-ES" sz="1700" dirty="0" smtClean="0"/>
                        <a:t>Chihuahua</a:t>
                      </a:r>
                      <a:endParaRPr lang="es-ES" sz="1700" dirty="0"/>
                    </a:p>
                  </a:txBody>
                  <a:tcPr anchor="ctr"/>
                </a:tc>
                <a:tc>
                  <a:txBody>
                    <a:bodyPr/>
                    <a:lstStyle/>
                    <a:p>
                      <a:pPr algn="ctr"/>
                      <a:r>
                        <a:rPr lang="es-ES" sz="1700" b="1" dirty="0" smtClean="0">
                          <a:solidFill>
                            <a:srgbClr val="7030A0"/>
                          </a:solidFill>
                        </a:rPr>
                        <a:t>0.791</a:t>
                      </a:r>
                    </a:p>
                    <a:p>
                      <a:pPr algn="ctr"/>
                      <a:r>
                        <a:rPr lang="es-ES" sz="1700" b="1" dirty="0" smtClean="0">
                          <a:solidFill>
                            <a:srgbClr val="7030A0"/>
                          </a:solidFill>
                        </a:rPr>
                        <a:t>(19º Lugar)</a:t>
                      </a:r>
                    </a:p>
                  </a:txBody>
                  <a:tcPr anchor="ctr"/>
                </a:tc>
                <a:tc>
                  <a:txBody>
                    <a:bodyPr/>
                    <a:lstStyle/>
                    <a:p>
                      <a:pPr algn="ctr"/>
                      <a:r>
                        <a:rPr lang="es-ES" sz="1700" b="1" dirty="0" smtClean="0"/>
                        <a:t>0.927</a:t>
                      </a:r>
                    </a:p>
                    <a:p>
                      <a:pPr algn="ctr"/>
                      <a:r>
                        <a:rPr lang="es-ES" sz="1700" b="1" dirty="0" smtClean="0"/>
                        <a:t>(5º Lugar)</a:t>
                      </a:r>
                    </a:p>
                  </a:txBody>
                  <a:tcPr anchor="ctr"/>
                </a:tc>
                <a:tc>
                  <a:txBody>
                    <a:bodyPr/>
                    <a:lstStyle/>
                    <a:p>
                      <a:pPr algn="ctr"/>
                      <a:r>
                        <a:rPr lang="es-ES" sz="1700" b="1" dirty="0" smtClean="0">
                          <a:solidFill>
                            <a:srgbClr val="7030A0"/>
                          </a:solidFill>
                        </a:rPr>
                        <a:t>0.589</a:t>
                      </a:r>
                    </a:p>
                    <a:p>
                      <a:pPr algn="ctr"/>
                      <a:r>
                        <a:rPr lang="es-ES" sz="1700" b="1" dirty="0" smtClean="0">
                          <a:solidFill>
                            <a:srgbClr val="7030A0"/>
                          </a:solidFill>
                        </a:rPr>
                        <a:t>(15º</a:t>
                      </a:r>
                      <a:r>
                        <a:rPr lang="es-ES" sz="1700" b="1" baseline="0" dirty="0" smtClean="0">
                          <a:solidFill>
                            <a:srgbClr val="7030A0"/>
                          </a:solidFill>
                        </a:rPr>
                        <a:t> Lugar)</a:t>
                      </a:r>
                      <a:endParaRPr lang="es-ES" sz="1700" b="1" dirty="0" smtClean="0">
                        <a:solidFill>
                          <a:srgbClr val="7030A0"/>
                        </a:solidFill>
                      </a:endParaRPr>
                    </a:p>
                  </a:txBody>
                  <a:tcPr anchor="ctr"/>
                </a:tc>
                <a:tc>
                  <a:txBody>
                    <a:bodyPr/>
                    <a:lstStyle/>
                    <a:p>
                      <a:pPr algn="ctr"/>
                      <a:r>
                        <a:rPr lang="es-ES" sz="1700" b="1" dirty="0" smtClean="0">
                          <a:solidFill>
                            <a:srgbClr val="7030A0"/>
                          </a:solidFill>
                        </a:rPr>
                        <a:t>0.710</a:t>
                      </a:r>
                    </a:p>
                    <a:p>
                      <a:pPr algn="ctr"/>
                      <a:r>
                        <a:rPr lang="es-ES" sz="1700" b="1" dirty="0" smtClean="0">
                          <a:solidFill>
                            <a:srgbClr val="7030A0"/>
                          </a:solidFill>
                        </a:rPr>
                        <a:t>(23º Lugar)</a:t>
                      </a:r>
                      <a:endParaRPr lang="es-ES" sz="1700" b="1" dirty="0">
                        <a:solidFill>
                          <a:srgbClr val="7030A0"/>
                        </a:solidFill>
                      </a:endParaRPr>
                    </a:p>
                  </a:txBody>
                  <a:tcPr anchor="ctr"/>
                </a:tc>
              </a:tr>
              <a:tr h="702439">
                <a:tc>
                  <a:txBody>
                    <a:bodyPr/>
                    <a:lstStyle/>
                    <a:p>
                      <a:pPr algn="ctr"/>
                      <a:r>
                        <a:rPr lang="es-ES" sz="1700" dirty="0" smtClean="0"/>
                        <a:t>Coahuila</a:t>
                      </a:r>
                      <a:endParaRPr lang="es-ES" sz="1700" dirty="0"/>
                    </a:p>
                  </a:txBody>
                  <a:tcPr anchor="ctr"/>
                </a:tc>
                <a:tc>
                  <a:txBody>
                    <a:bodyPr/>
                    <a:lstStyle/>
                    <a:p>
                      <a:pPr algn="ctr"/>
                      <a:r>
                        <a:rPr lang="es-ES" sz="1700" b="1" dirty="0" smtClean="0">
                          <a:solidFill>
                            <a:srgbClr val="7030A0"/>
                          </a:solidFill>
                        </a:rPr>
                        <a:t>0.760</a:t>
                      </a:r>
                    </a:p>
                    <a:p>
                      <a:pPr algn="ctr"/>
                      <a:r>
                        <a:rPr lang="es-ES" sz="1700" b="1" dirty="0" smtClean="0">
                          <a:solidFill>
                            <a:srgbClr val="7030A0"/>
                          </a:solidFill>
                        </a:rPr>
                        <a:t>(23º Lugar)</a:t>
                      </a:r>
                      <a:endParaRPr lang="es-ES" sz="1700" b="1" dirty="0">
                        <a:solidFill>
                          <a:srgbClr val="7030A0"/>
                        </a:solidFill>
                      </a:endParaRPr>
                    </a:p>
                  </a:txBody>
                  <a:tcPr anchor="ctr"/>
                </a:tc>
                <a:tc>
                  <a:txBody>
                    <a:bodyPr/>
                    <a:lstStyle/>
                    <a:p>
                      <a:pPr algn="ctr"/>
                      <a:r>
                        <a:rPr lang="es-ES" sz="1700" b="1" dirty="0" smtClean="0">
                          <a:solidFill>
                            <a:srgbClr val="7030A0"/>
                          </a:solidFill>
                        </a:rPr>
                        <a:t>0.873</a:t>
                      </a:r>
                    </a:p>
                    <a:p>
                      <a:pPr algn="ctr"/>
                      <a:r>
                        <a:rPr lang="es-ES" sz="1700" b="1" dirty="0" smtClean="0">
                          <a:solidFill>
                            <a:srgbClr val="7030A0"/>
                          </a:solidFill>
                        </a:rPr>
                        <a:t>(13º</a:t>
                      </a:r>
                      <a:r>
                        <a:rPr lang="es-ES" sz="1700" b="1" baseline="0" dirty="0" smtClean="0">
                          <a:solidFill>
                            <a:srgbClr val="7030A0"/>
                          </a:solidFill>
                        </a:rPr>
                        <a:t> Lugar)</a:t>
                      </a:r>
                      <a:endParaRPr lang="es-ES" sz="1700" b="1" dirty="0">
                        <a:solidFill>
                          <a:srgbClr val="7030A0"/>
                        </a:solidFill>
                      </a:endParaRPr>
                    </a:p>
                  </a:txBody>
                  <a:tcPr anchor="ctr"/>
                </a:tc>
                <a:tc>
                  <a:txBody>
                    <a:bodyPr/>
                    <a:lstStyle/>
                    <a:p>
                      <a:pPr algn="ctr"/>
                      <a:r>
                        <a:rPr lang="es-ES" sz="1700" b="1" dirty="0" smtClean="0">
                          <a:solidFill>
                            <a:srgbClr val="7030A0"/>
                          </a:solidFill>
                        </a:rPr>
                        <a:t>0.485</a:t>
                      </a:r>
                    </a:p>
                    <a:p>
                      <a:pPr algn="ctr"/>
                      <a:r>
                        <a:rPr lang="es-ES" sz="1700" b="1" dirty="0" smtClean="0">
                          <a:solidFill>
                            <a:srgbClr val="7030A0"/>
                          </a:solidFill>
                        </a:rPr>
                        <a:t>(22º. Lugar)</a:t>
                      </a:r>
                      <a:endParaRPr lang="es-ES" sz="1700" b="1" dirty="0">
                        <a:solidFill>
                          <a:srgbClr val="7030A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700" b="1" dirty="0" smtClean="0"/>
                        <a:t>0.941</a:t>
                      </a:r>
                    </a:p>
                    <a:p>
                      <a:pPr algn="ctr"/>
                      <a:r>
                        <a:rPr lang="es-ES" sz="1700" b="1" dirty="0" smtClean="0"/>
                        <a:t>(2º Lugar)</a:t>
                      </a:r>
                      <a:endParaRPr lang="es-ES" sz="1700" b="1" dirty="0"/>
                    </a:p>
                  </a:txBody>
                  <a:tcPr anchor="ctr"/>
                </a:tc>
              </a:tr>
              <a:tr h="702439">
                <a:tc>
                  <a:txBody>
                    <a:bodyPr/>
                    <a:lstStyle/>
                    <a:p>
                      <a:pPr algn="ctr"/>
                      <a:r>
                        <a:rPr lang="es-ES" sz="1700" dirty="0" smtClean="0"/>
                        <a:t>Durango</a:t>
                      </a:r>
                      <a:endParaRPr lang="es-ES" sz="1700" dirty="0"/>
                    </a:p>
                  </a:txBody>
                  <a:tcPr anchor="ctr"/>
                </a:tc>
                <a:tc>
                  <a:txBody>
                    <a:bodyPr/>
                    <a:lstStyle/>
                    <a:p>
                      <a:pPr algn="ctr"/>
                      <a:r>
                        <a:rPr lang="es-ES" sz="1700" b="1" dirty="0" smtClean="0">
                          <a:solidFill>
                            <a:srgbClr val="990000"/>
                          </a:solidFill>
                        </a:rPr>
                        <a:t>0.642</a:t>
                      </a:r>
                    </a:p>
                    <a:p>
                      <a:pPr algn="ctr"/>
                      <a:r>
                        <a:rPr lang="es-ES" sz="1700" b="1" dirty="0" smtClean="0">
                          <a:solidFill>
                            <a:srgbClr val="990000"/>
                          </a:solidFill>
                        </a:rPr>
                        <a:t>(27º Lugar)</a:t>
                      </a:r>
                      <a:endParaRPr lang="es-ES" sz="1700" b="1" dirty="0">
                        <a:solidFill>
                          <a:srgbClr val="990000"/>
                        </a:solidFill>
                      </a:endParaRPr>
                    </a:p>
                  </a:txBody>
                  <a:tcPr anchor="ctr"/>
                </a:tc>
                <a:tc>
                  <a:txBody>
                    <a:bodyPr/>
                    <a:lstStyle/>
                    <a:p>
                      <a:pPr algn="ctr"/>
                      <a:r>
                        <a:rPr lang="es-ES" sz="1700" b="1" dirty="0" smtClean="0">
                          <a:solidFill>
                            <a:srgbClr val="7030A0"/>
                          </a:solidFill>
                        </a:rPr>
                        <a:t>0.815</a:t>
                      </a:r>
                    </a:p>
                    <a:p>
                      <a:pPr algn="ctr"/>
                      <a:r>
                        <a:rPr lang="es-ES" sz="1700" b="1" dirty="0" smtClean="0">
                          <a:solidFill>
                            <a:srgbClr val="7030A0"/>
                          </a:solidFill>
                        </a:rPr>
                        <a:t>(24º Lugar)</a:t>
                      </a:r>
                      <a:endParaRPr lang="es-ES" sz="1700" b="1" dirty="0">
                        <a:solidFill>
                          <a:srgbClr val="7030A0"/>
                        </a:solidFill>
                      </a:endParaRPr>
                    </a:p>
                  </a:txBody>
                  <a:tcPr anchor="ctr"/>
                </a:tc>
                <a:tc>
                  <a:txBody>
                    <a:bodyPr/>
                    <a:lstStyle/>
                    <a:p>
                      <a:pPr algn="ctr"/>
                      <a:r>
                        <a:rPr lang="es-ES" sz="1700" b="1" dirty="0" smtClean="0">
                          <a:solidFill>
                            <a:srgbClr val="7030A0"/>
                          </a:solidFill>
                        </a:rPr>
                        <a:t>0.436</a:t>
                      </a:r>
                    </a:p>
                    <a:p>
                      <a:pPr algn="ctr"/>
                      <a:r>
                        <a:rPr lang="es-ES" sz="1700" b="1" dirty="0" smtClean="0">
                          <a:solidFill>
                            <a:srgbClr val="7030A0"/>
                          </a:solidFill>
                        </a:rPr>
                        <a:t>(25º Lugar)</a:t>
                      </a:r>
                      <a:endParaRPr lang="es-ES" sz="1700" b="1" dirty="0">
                        <a:solidFill>
                          <a:srgbClr val="7030A0"/>
                        </a:solidFill>
                      </a:endParaRPr>
                    </a:p>
                  </a:txBody>
                  <a:tcPr anchor="ctr"/>
                </a:tc>
                <a:tc>
                  <a:txBody>
                    <a:bodyPr/>
                    <a:lstStyle/>
                    <a:p>
                      <a:pPr algn="ctr"/>
                      <a:r>
                        <a:rPr lang="es-ES" sz="1700" b="1" dirty="0" smtClean="0"/>
                        <a:t>0.870</a:t>
                      </a:r>
                    </a:p>
                    <a:p>
                      <a:pPr algn="ctr"/>
                      <a:r>
                        <a:rPr lang="es-ES" sz="1700" b="1" dirty="0" smtClean="0"/>
                        <a:t>(6º Lugar)</a:t>
                      </a:r>
                      <a:endParaRPr lang="es-ES" sz="1700" b="1" dirty="0"/>
                    </a:p>
                  </a:txBody>
                  <a:tcPr anchor="ctr"/>
                </a:tc>
              </a:tr>
              <a:tr h="702439">
                <a:tc>
                  <a:txBody>
                    <a:bodyPr/>
                    <a:lstStyle/>
                    <a:p>
                      <a:pPr algn="ctr"/>
                      <a:r>
                        <a:rPr lang="es-ES" sz="1700" dirty="0" smtClean="0"/>
                        <a:t>Nuevo León</a:t>
                      </a:r>
                      <a:endParaRPr lang="es-ES" sz="1700" dirty="0"/>
                    </a:p>
                  </a:txBody>
                  <a:tcPr anchor="ctr"/>
                </a:tc>
                <a:tc>
                  <a:txBody>
                    <a:bodyPr/>
                    <a:lstStyle/>
                    <a:p>
                      <a:pPr algn="ctr"/>
                      <a:r>
                        <a:rPr lang="es-ES" sz="1700" b="1" dirty="0" smtClean="0">
                          <a:solidFill>
                            <a:srgbClr val="7030A0"/>
                          </a:solidFill>
                        </a:rPr>
                        <a:t>0.725</a:t>
                      </a:r>
                    </a:p>
                    <a:p>
                      <a:pPr algn="ctr"/>
                      <a:r>
                        <a:rPr lang="es-ES" sz="1700" b="1" dirty="0" smtClean="0">
                          <a:solidFill>
                            <a:srgbClr val="7030A0"/>
                          </a:solidFill>
                        </a:rPr>
                        <a:t>(24º Lugar)</a:t>
                      </a:r>
                      <a:endParaRPr lang="es-ES" sz="1700" b="1" dirty="0">
                        <a:solidFill>
                          <a:srgbClr val="7030A0"/>
                        </a:solidFill>
                      </a:endParaRPr>
                    </a:p>
                  </a:txBody>
                  <a:tcPr anchor="ctr"/>
                </a:tc>
                <a:tc>
                  <a:txBody>
                    <a:bodyPr/>
                    <a:lstStyle/>
                    <a:p>
                      <a:pPr algn="ctr"/>
                      <a:r>
                        <a:rPr lang="es-ES" sz="1700" dirty="0" smtClean="0"/>
                        <a:t>0.909</a:t>
                      </a:r>
                    </a:p>
                    <a:p>
                      <a:pPr algn="ctr"/>
                      <a:r>
                        <a:rPr lang="es-ES" sz="1700" dirty="0" smtClean="0"/>
                        <a:t>(9º Lugar)</a:t>
                      </a:r>
                      <a:endParaRPr lang="es-ES" sz="1700" dirty="0"/>
                    </a:p>
                  </a:txBody>
                  <a:tcPr anchor="ctr"/>
                </a:tc>
                <a:tc>
                  <a:txBody>
                    <a:bodyPr/>
                    <a:lstStyle/>
                    <a:p>
                      <a:pPr algn="ctr"/>
                      <a:r>
                        <a:rPr lang="es-ES" sz="1700" b="1" dirty="0" smtClean="0">
                          <a:solidFill>
                            <a:srgbClr val="7030A0"/>
                          </a:solidFill>
                        </a:rPr>
                        <a:t>0.636</a:t>
                      </a:r>
                    </a:p>
                    <a:p>
                      <a:pPr algn="ctr"/>
                      <a:r>
                        <a:rPr lang="es-ES" sz="1700" b="1" dirty="0" smtClean="0">
                          <a:solidFill>
                            <a:srgbClr val="7030A0"/>
                          </a:solidFill>
                        </a:rPr>
                        <a:t>(14º</a:t>
                      </a:r>
                      <a:r>
                        <a:rPr lang="es-ES" sz="1700" b="1" baseline="0" dirty="0" smtClean="0">
                          <a:solidFill>
                            <a:srgbClr val="7030A0"/>
                          </a:solidFill>
                        </a:rPr>
                        <a:t> Lugar)</a:t>
                      </a:r>
                      <a:endParaRPr lang="es-ES" sz="1700" b="1" dirty="0">
                        <a:solidFill>
                          <a:srgbClr val="7030A0"/>
                        </a:solidFill>
                      </a:endParaRPr>
                    </a:p>
                  </a:txBody>
                  <a:tcPr anchor="ctr"/>
                </a:tc>
                <a:tc>
                  <a:txBody>
                    <a:bodyPr/>
                    <a:lstStyle/>
                    <a:p>
                      <a:pPr algn="ctr"/>
                      <a:r>
                        <a:rPr lang="es-ES" sz="1700" b="1" dirty="0" smtClean="0"/>
                        <a:t>0.910</a:t>
                      </a:r>
                    </a:p>
                    <a:p>
                      <a:pPr algn="ctr"/>
                      <a:r>
                        <a:rPr lang="es-ES" sz="1700" b="1" dirty="0" smtClean="0"/>
                        <a:t>(4º Lugar)</a:t>
                      </a:r>
                      <a:endParaRPr lang="es-ES" sz="1700" b="1" dirty="0"/>
                    </a:p>
                  </a:txBody>
                  <a:tcPr anchor="ct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619250" y="395288"/>
            <a:ext cx="7345363" cy="569912"/>
          </a:xfrm>
          <a:prstGeom prst="rect">
            <a:avLst/>
          </a:prstGeom>
          <a:noFill/>
        </p:spPr>
        <p:txBody>
          <a:bodyPr>
            <a:spAutoFit/>
          </a:bodyPr>
          <a:lstStyle/>
          <a:p>
            <a:pPr fontAlgn="auto">
              <a:spcBef>
                <a:spcPts val="0"/>
              </a:spcBef>
              <a:spcAft>
                <a:spcPts val="0"/>
              </a:spcAft>
              <a:defRPr/>
            </a:pPr>
            <a:r>
              <a:rPr lang="es-MX" sz="3100" b="1" dirty="0">
                <a:solidFill>
                  <a:schemeClr val="bg1"/>
                </a:solidFill>
                <a:effectLst>
                  <a:outerShdw blurRad="38100" dist="38100" dir="2700000" algn="tl">
                    <a:srgbClr val="000000">
                      <a:alpha val="43137"/>
                    </a:srgbClr>
                  </a:outerShdw>
                </a:effectLst>
                <a:latin typeface="Calibri" pitchFamily="34" charset="0"/>
                <a:cs typeface="Calibri" pitchFamily="34" charset="0"/>
              </a:rPr>
              <a:t>Métrica 2010: Resultados Región Norte 2/2</a:t>
            </a:r>
          </a:p>
        </p:txBody>
      </p:sp>
      <p:pic>
        <p:nvPicPr>
          <p:cNvPr id="58370" name="6 Imagen" descr="LOGOTIPO_InfoDF_new.png"/>
          <p:cNvPicPr>
            <a:picLocks noChangeAspect="1"/>
          </p:cNvPicPr>
          <p:nvPr/>
        </p:nvPicPr>
        <p:blipFill>
          <a:blip r:embed="rId2" cstate="print"/>
          <a:srcRect/>
          <a:stretch>
            <a:fillRect/>
          </a:stretch>
        </p:blipFill>
        <p:spPr bwMode="auto">
          <a:xfrm>
            <a:off x="11113" y="5548313"/>
            <a:ext cx="960437" cy="1135062"/>
          </a:xfrm>
          <a:prstGeom prst="rect">
            <a:avLst/>
          </a:prstGeom>
          <a:noFill/>
          <a:ln w="9525">
            <a:noFill/>
            <a:miter lim="800000"/>
            <a:headEnd/>
            <a:tailEnd/>
          </a:ln>
        </p:spPr>
      </p:pic>
      <p:sp>
        <p:nvSpPr>
          <p:cNvPr id="8" name="7 Marcador de número de diapositiva"/>
          <p:cNvSpPr>
            <a:spLocks noGrp="1"/>
          </p:cNvSpPr>
          <p:nvPr>
            <p:ph type="sldNum" sz="quarter" idx="12"/>
          </p:nvPr>
        </p:nvSpPr>
        <p:spPr/>
        <p:txBody>
          <a:bodyPr/>
          <a:lstStyle/>
          <a:p>
            <a:pPr>
              <a:defRPr/>
            </a:pPr>
            <a:fld id="{0A45819F-896F-4FD1-8EE1-BC341BA3091E}" type="slidenum">
              <a:rPr lang="es-MX"/>
              <a:pPr>
                <a:defRPr/>
              </a:pPr>
              <a:t>21</a:t>
            </a:fld>
            <a:endParaRPr lang="es-MX"/>
          </a:p>
        </p:txBody>
      </p:sp>
      <p:graphicFrame>
        <p:nvGraphicFramePr>
          <p:cNvPr id="6" name="5 Tabla"/>
          <p:cNvGraphicFramePr>
            <a:graphicFrameLocks noGrp="1"/>
          </p:cNvGraphicFramePr>
          <p:nvPr>
            <p:extLst>
              <p:ext uri="{D42A27DB-BD31-4B8C-83A1-F6EECF244321}">
                <p14:modId xmlns:p14="http://schemas.microsoft.com/office/powerpoint/2010/main" val="3322827149"/>
              </p:ext>
            </p:extLst>
          </p:nvPr>
        </p:nvGraphicFramePr>
        <p:xfrm>
          <a:off x="1115616" y="1982071"/>
          <a:ext cx="7920880" cy="3247129"/>
        </p:xfrm>
        <a:graphic>
          <a:graphicData uri="http://schemas.openxmlformats.org/drawingml/2006/table">
            <a:tbl>
              <a:tblPr firstRow="1" bandRow="1">
                <a:tableStyleId>{5C22544A-7EE6-4342-B048-85BDC9FD1C3A}</a:tableStyleId>
              </a:tblPr>
              <a:tblGrid>
                <a:gridCol w="1584176"/>
                <a:gridCol w="1584176"/>
                <a:gridCol w="1584176"/>
                <a:gridCol w="1697023"/>
                <a:gridCol w="1471329"/>
              </a:tblGrid>
              <a:tr h="1139812">
                <a:tc>
                  <a:txBody>
                    <a:bodyPr/>
                    <a:lstStyle/>
                    <a:p>
                      <a:pPr algn="ctr"/>
                      <a:r>
                        <a:rPr lang="es-ES" sz="1700" dirty="0" smtClean="0"/>
                        <a:t>Entidad</a:t>
                      </a:r>
                      <a:endParaRPr lang="es-ES" sz="1700" dirty="0"/>
                    </a:p>
                  </a:txBody>
                  <a:tcPr anchor="ctr"/>
                </a:tc>
                <a:tc>
                  <a:txBody>
                    <a:bodyPr/>
                    <a:lstStyle/>
                    <a:p>
                      <a:pPr algn="ctr"/>
                      <a:r>
                        <a:rPr lang="es-ES" sz="1700" dirty="0" smtClean="0"/>
                        <a:t>Portales</a:t>
                      </a:r>
                      <a:endParaRPr lang="es-ES" sz="1700" dirty="0"/>
                    </a:p>
                  </a:txBody>
                  <a:tcPr anchor="ctr"/>
                </a:tc>
                <a:tc>
                  <a:txBody>
                    <a:bodyPr/>
                    <a:lstStyle/>
                    <a:p>
                      <a:pPr algn="ctr"/>
                      <a:r>
                        <a:rPr lang="es-ES" sz="1700" dirty="0" smtClean="0"/>
                        <a:t>Usuario</a:t>
                      </a:r>
                      <a:r>
                        <a:rPr lang="es-ES" sz="1700" baseline="0" dirty="0" smtClean="0"/>
                        <a:t> simulado</a:t>
                      </a:r>
                      <a:endParaRPr lang="es-ES" sz="1700" dirty="0"/>
                    </a:p>
                  </a:txBody>
                  <a:tcPr anchor="ctr"/>
                </a:tc>
                <a:tc>
                  <a:txBody>
                    <a:bodyPr/>
                    <a:lstStyle/>
                    <a:p>
                      <a:pPr algn="ctr"/>
                      <a:r>
                        <a:rPr lang="es-ES" sz="1700" dirty="0" smtClean="0"/>
                        <a:t>Capacidades institucionales</a:t>
                      </a:r>
                      <a:endParaRPr lang="es-ES" sz="1700" dirty="0"/>
                    </a:p>
                  </a:txBody>
                  <a:tcPr anchor="ctr"/>
                </a:tc>
                <a:tc>
                  <a:txBody>
                    <a:bodyPr/>
                    <a:lstStyle/>
                    <a:p>
                      <a:pPr algn="ctr"/>
                      <a:r>
                        <a:rPr lang="es-ES" sz="1700" dirty="0" smtClean="0"/>
                        <a:t>Normatividad</a:t>
                      </a:r>
                      <a:endParaRPr lang="es-ES" sz="1700" dirty="0"/>
                    </a:p>
                  </a:txBody>
                  <a:tcPr anchor="ctr"/>
                </a:tc>
              </a:tr>
              <a:tr h="702439">
                <a:tc>
                  <a:txBody>
                    <a:bodyPr/>
                    <a:lstStyle/>
                    <a:p>
                      <a:endParaRPr lang="es-ES" sz="1700" dirty="0" smtClean="0"/>
                    </a:p>
                    <a:p>
                      <a:pPr algn="ctr"/>
                      <a:r>
                        <a:rPr lang="es-ES" sz="1700" dirty="0" smtClean="0"/>
                        <a:t>Sinaloa</a:t>
                      </a:r>
                      <a:endParaRPr lang="es-ES" sz="1700" dirty="0"/>
                    </a:p>
                  </a:txBody>
                  <a:tcPr/>
                </a:tc>
                <a:tc>
                  <a:txBody>
                    <a:bodyPr/>
                    <a:lstStyle/>
                    <a:p>
                      <a:pPr algn="ctr"/>
                      <a:r>
                        <a:rPr lang="es-ES" sz="1700" b="1" dirty="0" smtClean="0">
                          <a:solidFill>
                            <a:srgbClr val="7030A0"/>
                          </a:solidFill>
                        </a:rPr>
                        <a:t>0.832</a:t>
                      </a:r>
                    </a:p>
                    <a:p>
                      <a:pPr algn="ctr"/>
                      <a:r>
                        <a:rPr lang="es-ES" sz="1700" b="1" dirty="0" smtClean="0">
                          <a:solidFill>
                            <a:srgbClr val="7030A0"/>
                          </a:solidFill>
                        </a:rPr>
                        <a:t>(12º Lugar)</a:t>
                      </a:r>
                      <a:endParaRPr lang="es-ES" sz="1700" b="1" dirty="0">
                        <a:solidFill>
                          <a:srgbClr val="7030A0"/>
                        </a:solidFill>
                      </a:endParaRPr>
                    </a:p>
                  </a:txBody>
                  <a:tcPr anchor="ctr"/>
                </a:tc>
                <a:tc>
                  <a:txBody>
                    <a:bodyPr/>
                    <a:lstStyle/>
                    <a:p>
                      <a:pPr algn="ctr"/>
                      <a:r>
                        <a:rPr lang="es-ES" sz="1700" b="1" dirty="0" smtClean="0">
                          <a:solidFill>
                            <a:srgbClr val="7030A0"/>
                          </a:solidFill>
                        </a:rPr>
                        <a:t>0.873</a:t>
                      </a:r>
                    </a:p>
                    <a:p>
                      <a:pPr algn="ctr"/>
                      <a:r>
                        <a:rPr lang="es-ES" sz="1700" b="1" dirty="0" smtClean="0">
                          <a:solidFill>
                            <a:srgbClr val="7030A0"/>
                          </a:solidFill>
                        </a:rPr>
                        <a:t>(15º Lugar)</a:t>
                      </a:r>
                      <a:endParaRPr lang="es-ES" sz="1700" b="1" dirty="0">
                        <a:solidFill>
                          <a:srgbClr val="7030A0"/>
                        </a:solidFill>
                      </a:endParaRPr>
                    </a:p>
                  </a:txBody>
                  <a:tcPr anchor="ctr"/>
                </a:tc>
                <a:tc>
                  <a:txBody>
                    <a:bodyPr/>
                    <a:lstStyle/>
                    <a:p>
                      <a:pPr algn="ctr"/>
                      <a:r>
                        <a:rPr lang="es-ES" sz="1700" b="1" dirty="0" smtClean="0">
                          <a:solidFill>
                            <a:srgbClr val="7030A0"/>
                          </a:solidFill>
                        </a:rPr>
                        <a:t>0.561</a:t>
                      </a:r>
                    </a:p>
                    <a:p>
                      <a:pPr algn="ctr"/>
                      <a:r>
                        <a:rPr lang="es-ES" sz="1700" b="1" dirty="0" smtClean="0">
                          <a:solidFill>
                            <a:srgbClr val="7030A0"/>
                          </a:solidFill>
                        </a:rPr>
                        <a:t>(19º Lugar)</a:t>
                      </a:r>
                      <a:endParaRPr lang="es-ES" sz="1700" b="1" dirty="0">
                        <a:solidFill>
                          <a:srgbClr val="7030A0"/>
                        </a:solidFill>
                      </a:endParaRPr>
                    </a:p>
                  </a:txBody>
                  <a:tcPr anchor="ctr"/>
                </a:tc>
                <a:tc>
                  <a:txBody>
                    <a:bodyPr/>
                    <a:lstStyle/>
                    <a:p>
                      <a:pPr algn="ctr"/>
                      <a:r>
                        <a:rPr lang="es-ES" sz="1700" b="1" dirty="0" smtClean="0">
                          <a:solidFill>
                            <a:srgbClr val="7030A0"/>
                          </a:solidFill>
                        </a:rPr>
                        <a:t>0.797</a:t>
                      </a:r>
                    </a:p>
                    <a:p>
                      <a:pPr algn="ctr"/>
                      <a:r>
                        <a:rPr lang="es-ES" sz="1700" b="1" dirty="0" smtClean="0">
                          <a:solidFill>
                            <a:srgbClr val="7030A0"/>
                          </a:solidFill>
                        </a:rPr>
                        <a:t>(15º</a:t>
                      </a:r>
                      <a:r>
                        <a:rPr lang="es-ES" sz="1700" b="1" baseline="0" dirty="0" smtClean="0">
                          <a:solidFill>
                            <a:srgbClr val="7030A0"/>
                          </a:solidFill>
                        </a:rPr>
                        <a:t> Lugar)</a:t>
                      </a:r>
                      <a:endParaRPr lang="es-ES" sz="1700" b="1" dirty="0">
                        <a:solidFill>
                          <a:srgbClr val="7030A0"/>
                        </a:solidFill>
                      </a:endParaRPr>
                    </a:p>
                  </a:txBody>
                  <a:tcPr anchor="ctr"/>
                </a:tc>
              </a:tr>
              <a:tr h="702439">
                <a:tc>
                  <a:txBody>
                    <a:bodyPr/>
                    <a:lstStyle/>
                    <a:p>
                      <a:pPr algn="ctr"/>
                      <a:r>
                        <a:rPr lang="es-ES" sz="1700" dirty="0" smtClean="0"/>
                        <a:t>Sonora</a:t>
                      </a:r>
                      <a:endParaRPr lang="es-ES" sz="1700" dirty="0"/>
                    </a:p>
                  </a:txBody>
                  <a:tcPr anchor="ctr"/>
                </a:tc>
                <a:tc>
                  <a:txBody>
                    <a:bodyPr/>
                    <a:lstStyle/>
                    <a:p>
                      <a:pPr algn="ctr"/>
                      <a:r>
                        <a:rPr lang="es-ES" sz="1700" b="1" dirty="0" smtClean="0">
                          <a:solidFill>
                            <a:schemeClr val="tx1"/>
                          </a:solidFill>
                        </a:rPr>
                        <a:t>0.956</a:t>
                      </a:r>
                    </a:p>
                    <a:p>
                      <a:pPr algn="ctr"/>
                      <a:r>
                        <a:rPr lang="es-ES" sz="1700" b="1" dirty="0" smtClean="0">
                          <a:solidFill>
                            <a:schemeClr val="tx1"/>
                          </a:solidFill>
                        </a:rPr>
                        <a:t>(4º Lugar)</a:t>
                      </a:r>
                      <a:endParaRPr lang="es-ES" sz="1700" b="1" dirty="0">
                        <a:solidFill>
                          <a:schemeClr val="tx1"/>
                        </a:solidFill>
                      </a:endParaRPr>
                    </a:p>
                  </a:txBody>
                  <a:tcPr anchor="ctr"/>
                </a:tc>
                <a:tc>
                  <a:txBody>
                    <a:bodyPr/>
                    <a:lstStyle/>
                    <a:p>
                      <a:pPr algn="ctr"/>
                      <a:r>
                        <a:rPr lang="es-ES" sz="1700" b="1" dirty="0" smtClean="0">
                          <a:solidFill>
                            <a:srgbClr val="7030A0"/>
                          </a:solidFill>
                        </a:rPr>
                        <a:t>0.858</a:t>
                      </a:r>
                    </a:p>
                    <a:p>
                      <a:pPr algn="ctr"/>
                      <a:r>
                        <a:rPr lang="es-ES" sz="1700" b="1" dirty="0" smtClean="0">
                          <a:solidFill>
                            <a:srgbClr val="7030A0"/>
                          </a:solidFill>
                        </a:rPr>
                        <a:t>(18º Lugar)</a:t>
                      </a:r>
                      <a:endParaRPr lang="es-ES" sz="1700" b="1" dirty="0">
                        <a:solidFill>
                          <a:srgbClr val="7030A0"/>
                        </a:solidFill>
                      </a:endParaRPr>
                    </a:p>
                  </a:txBody>
                  <a:tcPr anchor="ctr"/>
                </a:tc>
                <a:tc>
                  <a:txBody>
                    <a:bodyPr/>
                    <a:lstStyle/>
                    <a:p>
                      <a:pPr algn="ctr"/>
                      <a:r>
                        <a:rPr lang="es-ES" sz="1700" b="1" dirty="0" smtClean="0">
                          <a:solidFill>
                            <a:srgbClr val="7030A0"/>
                          </a:solidFill>
                        </a:rPr>
                        <a:t>0.482</a:t>
                      </a:r>
                    </a:p>
                    <a:p>
                      <a:pPr algn="ctr"/>
                      <a:r>
                        <a:rPr lang="es-ES" sz="1700" b="1" dirty="0" smtClean="0">
                          <a:solidFill>
                            <a:srgbClr val="7030A0"/>
                          </a:solidFill>
                        </a:rPr>
                        <a:t>(23º</a:t>
                      </a:r>
                      <a:r>
                        <a:rPr lang="es-ES" sz="1700" b="1" baseline="0" dirty="0" smtClean="0">
                          <a:solidFill>
                            <a:srgbClr val="7030A0"/>
                          </a:solidFill>
                        </a:rPr>
                        <a:t> Lugar)</a:t>
                      </a:r>
                      <a:endParaRPr lang="es-ES" sz="1700" b="1" dirty="0">
                        <a:solidFill>
                          <a:srgbClr val="7030A0"/>
                        </a:solidFill>
                      </a:endParaRPr>
                    </a:p>
                  </a:txBody>
                  <a:tcPr anchor="ctr"/>
                </a:tc>
                <a:tc>
                  <a:txBody>
                    <a:bodyPr/>
                    <a:lstStyle/>
                    <a:p>
                      <a:pPr algn="ctr"/>
                      <a:r>
                        <a:rPr lang="es-ES" sz="1700" b="1" dirty="0" smtClean="0">
                          <a:solidFill>
                            <a:srgbClr val="7030A0"/>
                          </a:solidFill>
                        </a:rPr>
                        <a:t>0.722</a:t>
                      </a:r>
                    </a:p>
                    <a:p>
                      <a:pPr algn="ctr"/>
                      <a:r>
                        <a:rPr lang="es-ES" sz="1700" b="1" dirty="0" smtClean="0">
                          <a:solidFill>
                            <a:srgbClr val="7030A0"/>
                          </a:solidFill>
                        </a:rPr>
                        <a:t>(22º Lugar)</a:t>
                      </a:r>
                      <a:endParaRPr lang="es-ES" sz="1700" b="1" dirty="0">
                        <a:solidFill>
                          <a:srgbClr val="7030A0"/>
                        </a:solidFill>
                      </a:endParaRPr>
                    </a:p>
                  </a:txBody>
                  <a:tcPr anchor="ctr"/>
                </a:tc>
              </a:tr>
              <a:tr h="702439">
                <a:tc>
                  <a:txBody>
                    <a:bodyPr/>
                    <a:lstStyle/>
                    <a:p>
                      <a:pPr algn="ctr"/>
                      <a:r>
                        <a:rPr lang="es-ES" sz="1700" dirty="0" smtClean="0"/>
                        <a:t>Tamaulipas</a:t>
                      </a:r>
                      <a:endParaRPr lang="es-ES" sz="1700" dirty="0"/>
                    </a:p>
                  </a:txBody>
                  <a:tcPr anchor="ctr"/>
                </a:tc>
                <a:tc>
                  <a:txBody>
                    <a:bodyPr/>
                    <a:lstStyle/>
                    <a:p>
                      <a:pPr algn="ctr"/>
                      <a:r>
                        <a:rPr lang="es-ES" sz="1700" b="1" dirty="0" smtClean="0">
                          <a:solidFill>
                            <a:schemeClr val="tx1"/>
                          </a:solidFill>
                        </a:rPr>
                        <a:t>0.883</a:t>
                      </a:r>
                    </a:p>
                    <a:p>
                      <a:pPr algn="ctr"/>
                      <a:r>
                        <a:rPr lang="es-ES" sz="1700" b="1" dirty="0" smtClean="0">
                          <a:solidFill>
                            <a:schemeClr val="tx1"/>
                          </a:solidFill>
                        </a:rPr>
                        <a:t>(8º Lugar)</a:t>
                      </a:r>
                      <a:endParaRPr lang="es-ES" sz="1700" b="1" dirty="0">
                        <a:solidFill>
                          <a:schemeClr val="tx1"/>
                        </a:solidFill>
                      </a:endParaRPr>
                    </a:p>
                  </a:txBody>
                  <a:tcPr anchor="ctr"/>
                </a:tc>
                <a:tc>
                  <a:txBody>
                    <a:bodyPr/>
                    <a:lstStyle/>
                    <a:p>
                      <a:pPr algn="ctr"/>
                      <a:r>
                        <a:rPr lang="es-ES" sz="1700" b="1" dirty="0" smtClean="0">
                          <a:solidFill>
                            <a:schemeClr val="tx1"/>
                          </a:solidFill>
                        </a:rPr>
                        <a:t>0.923</a:t>
                      </a:r>
                    </a:p>
                    <a:p>
                      <a:pPr algn="ctr"/>
                      <a:r>
                        <a:rPr lang="es-ES" sz="1700" b="1" dirty="0" smtClean="0">
                          <a:solidFill>
                            <a:schemeClr val="tx1"/>
                          </a:solidFill>
                        </a:rPr>
                        <a:t>(6º</a:t>
                      </a:r>
                      <a:r>
                        <a:rPr lang="es-ES" sz="1700" b="1" baseline="0" dirty="0" smtClean="0">
                          <a:solidFill>
                            <a:schemeClr val="tx1"/>
                          </a:solidFill>
                        </a:rPr>
                        <a:t> Lugar)</a:t>
                      </a:r>
                      <a:endParaRPr lang="es-ES" sz="1700" b="1" dirty="0">
                        <a:solidFill>
                          <a:schemeClr val="tx1"/>
                        </a:solidFill>
                      </a:endParaRPr>
                    </a:p>
                  </a:txBody>
                  <a:tcPr anchor="ctr"/>
                </a:tc>
                <a:tc>
                  <a:txBody>
                    <a:bodyPr/>
                    <a:lstStyle/>
                    <a:p>
                      <a:pPr algn="ctr"/>
                      <a:r>
                        <a:rPr lang="es-ES" sz="1700" b="1" dirty="0" smtClean="0">
                          <a:solidFill>
                            <a:srgbClr val="A50021"/>
                          </a:solidFill>
                        </a:rPr>
                        <a:t>0.284</a:t>
                      </a:r>
                    </a:p>
                    <a:p>
                      <a:pPr algn="ctr"/>
                      <a:r>
                        <a:rPr lang="es-ES" sz="1700" b="1" dirty="0" smtClean="0">
                          <a:solidFill>
                            <a:srgbClr val="A50021"/>
                          </a:solidFill>
                        </a:rPr>
                        <a:t>(31º Lugar)</a:t>
                      </a:r>
                      <a:endParaRPr lang="es-ES" sz="1700" b="1" dirty="0">
                        <a:solidFill>
                          <a:srgbClr val="A50021"/>
                        </a:solidFill>
                      </a:endParaRPr>
                    </a:p>
                  </a:txBody>
                  <a:tcPr anchor="ctr"/>
                </a:tc>
                <a:tc>
                  <a:txBody>
                    <a:bodyPr/>
                    <a:lstStyle/>
                    <a:p>
                      <a:pPr algn="ctr"/>
                      <a:r>
                        <a:rPr lang="es-ES" sz="1700" b="1" dirty="0" smtClean="0">
                          <a:solidFill>
                            <a:schemeClr val="tx1"/>
                          </a:solidFill>
                        </a:rPr>
                        <a:t>0.861</a:t>
                      </a:r>
                    </a:p>
                    <a:p>
                      <a:pPr algn="ctr"/>
                      <a:r>
                        <a:rPr lang="es-ES" sz="1700" b="1" dirty="0" smtClean="0">
                          <a:solidFill>
                            <a:schemeClr val="tx1"/>
                          </a:solidFill>
                        </a:rPr>
                        <a:t>(8º Lugar)</a:t>
                      </a:r>
                      <a:endParaRPr lang="es-ES" sz="1700" b="1" dirty="0">
                        <a:solidFill>
                          <a:schemeClr val="tx1"/>
                        </a:solidFill>
                      </a:endParaRPr>
                    </a:p>
                  </a:txBody>
                  <a:tcPr anchor="ct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547813" y="1700808"/>
            <a:ext cx="6911975" cy="2354263"/>
          </a:xfrm>
          <a:prstGeom prst="rect">
            <a:avLst/>
          </a:prstGeom>
          <a:noFill/>
        </p:spPr>
        <p:txBody>
          <a:bodyPr>
            <a:spAutoFit/>
          </a:bodyPr>
          <a:lstStyle/>
          <a:p>
            <a:pPr algn="ctr" fontAlgn="auto">
              <a:spcBef>
                <a:spcPts val="0"/>
              </a:spcBef>
              <a:spcAft>
                <a:spcPts val="0"/>
              </a:spcAft>
              <a:defRPr/>
            </a:pPr>
            <a:r>
              <a:rPr lang="es-MX" sz="3000" b="1" cap="small" dirty="0">
                <a:solidFill>
                  <a:srgbClr val="A50021"/>
                </a:solidFill>
                <a:cs typeface="Calibri" pitchFamily="34" charset="0"/>
              </a:rPr>
              <a:t>Marco Institucional Regulatorio para la Métrica de la Transparencia 2013-2014</a:t>
            </a:r>
          </a:p>
          <a:p>
            <a:pPr marL="265113" indent="-265113" algn="just">
              <a:lnSpc>
                <a:spcPct val="150000"/>
              </a:lnSpc>
              <a:spcAft>
                <a:spcPts val="0"/>
              </a:spcAft>
              <a:buFont typeface="Wingdings" pitchFamily="2" charset="2"/>
              <a:buChar char="§"/>
              <a:defRPr/>
            </a:pPr>
            <a:r>
              <a:rPr lang="es-ES" sz="1900" dirty="0">
                <a:solidFill>
                  <a:prstClr val="black"/>
                </a:solidFill>
                <a:latin typeface="Calibri"/>
                <a:ea typeface="Times New Roman"/>
                <a:cs typeface="Arial"/>
              </a:rPr>
              <a:t>Términos de Referencia</a:t>
            </a:r>
          </a:p>
          <a:p>
            <a:pPr marL="265113" indent="-265113" algn="just">
              <a:lnSpc>
                <a:spcPct val="150000"/>
              </a:lnSpc>
              <a:spcAft>
                <a:spcPts val="0"/>
              </a:spcAft>
              <a:buFont typeface="Wingdings" pitchFamily="2" charset="2"/>
              <a:buChar char="§"/>
              <a:defRPr/>
            </a:pPr>
            <a:r>
              <a:rPr lang="es-ES" sz="1900" dirty="0">
                <a:solidFill>
                  <a:prstClr val="black"/>
                </a:solidFill>
                <a:latin typeface="Calibri"/>
                <a:ea typeface="Times New Roman"/>
                <a:cs typeface="Arial"/>
              </a:rPr>
              <a:t>Dimensiones a Evaluar</a:t>
            </a:r>
          </a:p>
        </p:txBody>
      </p:sp>
      <p:pic>
        <p:nvPicPr>
          <p:cNvPr id="96258" name="5 Imagen" descr="LOGOTIPO_InfoDF_new.png"/>
          <p:cNvPicPr>
            <a:picLocks noChangeAspect="1"/>
          </p:cNvPicPr>
          <p:nvPr/>
        </p:nvPicPr>
        <p:blipFill>
          <a:blip r:embed="rId2" cstate="print"/>
          <a:srcRect/>
          <a:stretch>
            <a:fillRect/>
          </a:stretch>
        </p:blipFill>
        <p:spPr bwMode="auto">
          <a:xfrm>
            <a:off x="11113" y="5548313"/>
            <a:ext cx="960437" cy="1135062"/>
          </a:xfrm>
          <a:prstGeom prst="rect">
            <a:avLst/>
          </a:prstGeom>
          <a:noFill/>
          <a:ln w="9525">
            <a:noFill/>
            <a:miter lim="800000"/>
            <a:headEnd/>
            <a:tailEnd/>
          </a:ln>
        </p:spPr>
      </p:pic>
      <p:sp>
        <p:nvSpPr>
          <p:cNvPr id="7" name="6 Marcador de número de diapositiva"/>
          <p:cNvSpPr>
            <a:spLocks noGrp="1"/>
          </p:cNvSpPr>
          <p:nvPr>
            <p:ph type="sldNum" sz="quarter" idx="12"/>
          </p:nvPr>
        </p:nvSpPr>
        <p:spPr/>
        <p:txBody>
          <a:bodyPr/>
          <a:lstStyle/>
          <a:p>
            <a:pPr>
              <a:defRPr/>
            </a:pPr>
            <a:fld id="{F4768AF5-E5D2-4DD3-BF5D-4897B8238187}" type="slidenum">
              <a:rPr lang="es-MX"/>
              <a:pPr>
                <a:defRPr/>
              </a:pPr>
              <a:t>22</a:t>
            </a:fld>
            <a:endParaRPr lang="es-MX"/>
          </a:p>
        </p:txBody>
      </p:sp>
      <p:pic>
        <p:nvPicPr>
          <p:cNvPr id="116738" name="Picture 2" descr="http://www.teemmx.org.mx/transparencia/images/MarcoRegulatorio.jpg">
            <a:hlinkClick r:id="rId3"/>
          </p:cNvPr>
          <p:cNvPicPr>
            <a:picLocks noChangeAspect="1" noChangeArrowheads="1"/>
          </p:cNvPicPr>
          <p:nvPr/>
        </p:nvPicPr>
        <p:blipFill>
          <a:blip r:embed="rId4" cstate="print"/>
          <a:srcRect/>
          <a:stretch>
            <a:fillRect/>
          </a:stretch>
        </p:blipFill>
        <p:spPr bwMode="auto">
          <a:xfrm>
            <a:off x="6492552" y="4216905"/>
            <a:ext cx="2615952" cy="2452455"/>
          </a:xfrm>
          <a:prstGeom prst="rect">
            <a:avLst/>
          </a:prstGeom>
          <a:noFill/>
        </p:spPr>
      </p:pic>
      <p:pic>
        <p:nvPicPr>
          <p:cNvPr id="116740" name="Picture 4" descr="http://www.cotaipec.org.mx/images/front/marco_normativo.jpg">
            <a:hlinkClick r:id="rId5"/>
          </p:cNvPr>
          <p:cNvPicPr>
            <a:picLocks noChangeAspect="1" noChangeArrowheads="1"/>
          </p:cNvPicPr>
          <p:nvPr/>
        </p:nvPicPr>
        <p:blipFill>
          <a:blip r:embed="rId6" cstate="print"/>
          <a:srcRect/>
          <a:stretch>
            <a:fillRect/>
          </a:stretch>
        </p:blipFill>
        <p:spPr bwMode="auto">
          <a:xfrm>
            <a:off x="1907704" y="4235721"/>
            <a:ext cx="1800200" cy="2378523"/>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331913" y="395288"/>
            <a:ext cx="7488237" cy="585787"/>
          </a:xfrm>
          <a:prstGeom prst="rect">
            <a:avLst/>
          </a:prstGeom>
          <a:noFill/>
        </p:spPr>
        <p:txBody>
          <a:bodyPr>
            <a:spAutoFit/>
          </a:bodyPr>
          <a:lstStyle/>
          <a:p>
            <a:pPr algn="ctr" fontAlgn="auto">
              <a:spcBef>
                <a:spcPts val="0"/>
              </a:spcBef>
              <a:spcAft>
                <a:spcPts val="0"/>
              </a:spcAft>
              <a:defRPr/>
            </a:pPr>
            <a:r>
              <a:rPr lang="es-MX" sz="3200" b="1" dirty="0">
                <a:solidFill>
                  <a:schemeClr val="bg1"/>
                </a:solidFill>
                <a:effectLst>
                  <a:outerShdw blurRad="38100" dist="38100" dir="2700000" algn="tl">
                    <a:srgbClr val="000000">
                      <a:alpha val="43137"/>
                    </a:srgbClr>
                  </a:outerShdw>
                </a:effectLst>
                <a:latin typeface="Calibri" pitchFamily="34" charset="0"/>
                <a:cs typeface="Calibri" pitchFamily="34" charset="0"/>
              </a:rPr>
              <a:t>Términos de Referencia</a:t>
            </a:r>
          </a:p>
        </p:txBody>
      </p:sp>
      <p:pic>
        <p:nvPicPr>
          <p:cNvPr id="97282" name="3 Imagen" descr="LOGOTIPO_InfoDF_new.png"/>
          <p:cNvPicPr>
            <a:picLocks noChangeAspect="1"/>
          </p:cNvPicPr>
          <p:nvPr/>
        </p:nvPicPr>
        <p:blipFill>
          <a:blip r:embed="rId3" cstate="print"/>
          <a:srcRect/>
          <a:stretch>
            <a:fillRect/>
          </a:stretch>
        </p:blipFill>
        <p:spPr bwMode="auto">
          <a:xfrm>
            <a:off x="11113" y="5548313"/>
            <a:ext cx="960437" cy="1135062"/>
          </a:xfrm>
          <a:prstGeom prst="rect">
            <a:avLst/>
          </a:prstGeom>
          <a:noFill/>
          <a:ln w="9525">
            <a:noFill/>
            <a:miter lim="800000"/>
            <a:headEnd/>
            <a:tailEnd/>
          </a:ln>
        </p:spPr>
      </p:pic>
      <p:sp>
        <p:nvSpPr>
          <p:cNvPr id="97283" name="6 Rectángulo"/>
          <p:cNvSpPr>
            <a:spLocks noChangeArrowheads="1"/>
          </p:cNvSpPr>
          <p:nvPr/>
        </p:nvSpPr>
        <p:spPr bwMode="auto">
          <a:xfrm>
            <a:off x="1331913" y="1295400"/>
            <a:ext cx="7632700" cy="4408488"/>
          </a:xfrm>
          <a:prstGeom prst="rect">
            <a:avLst/>
          </a:prstGeom>
          <a:noFill/>
          <a:ln w="9525">
            <a:noFill/>
            <a:miter lim="800000"/>
            <a:headEnd/>
            <a:tailEnd/>
          </a:ln>
        </p:spPr>
        <p:txBody>
          <a:bodyPr>
            <a:spAutoFit/>
          </a:bodyPr>
          <a:lstStyle/>
          <a:p>
            <a:pPr marL="265113" indent="-265113" algn="just">
              <a:lnSpc>
                <a:spcPct val="150000"/>
              </a:lnSpc>
              <a:buFont typeface="Wingdings" pitchFamily="2" charset="2"/>
              <a:buChar char="§"/>
            </a:pPr>
            <a:r>
              <a:rPr lang="es-ES" sz="1900" dirty="0">
                <a:latin typeface="Calibri" pitchFamily="34" charset="0"/>
                <a:cs typeface="Times New Roman" pitchFamily="18" charset="0"/>
              </a:rPr>
              <a:t>El objetivo de la </a:t>
            </a:r>
            <a:r>
              <a:rPr lang="es-ES" sz="1900" b="1" dirty="0">
                <a:latin typeface="Calibri" pitchFamily="34" charset="0"/>
                <a:cs typeface="Times New Roman" pitchFamily="18" charset="0"/>
              </a:rPr>
              <a:t>Métrica de la Transparencia  2013-2014 </a:t>
            </a:r>
            <a:r>
              <a:rPr lang="es-ES" sz="1900" dirty="0">
                <a:latin typeface="Calibri" pitchFamily="34" charset="0"/>
                <a:cs typeface="Times New Roman" pitchFamily="18" charset="0"/>
              </a:rPr>
              <a:t>es identificar las áreas de oportunidad y de mejora en materia de transparencia y de los instrumentos necesarios para el ejercicio pleno del derecho de acceso a la información pública en todos los niveles de gobierno de las entidades federativas, el Distrito Federal y el Gobierno Federal.</a:t>
            </a:r>
          </a:p>
          <a:p>
            <a:pPr marL="265113" indent="-265113" algn="just">
              <a:lnSpc>
                <a:spcPct val="150000"/>
              </a:lnSpc>
            </a:pPr>
            <a:endParaRPr lang="es-ES" sz="1600" dirty="0">
              <a:latin typeface="Calibri" pitchFamily="34" charset="0"/>
              <a:cs typeface="Times New Roman" pitchFamily="18" charset="0"/>
            </a:endParaRPr>
          </a:p>
          <a:p>
            <a:pPr marL="265113" indent="-265113" algn="just">
              <a:lnSpc>
                <a:spcPct val="150000"/>
              </a:lnSpc>
              <a:buFont typeface="Wingdings" pitchFamily="2" charset="2"/>
              <a:buChar char="§"/>
            </a:pPr>
            <a:r>
              <a:rPr lang="es-ES" sz="1900" dirty="0">
                <a:latin typeface="Calibri" pitchFamily="34" charset="0"/>
                <a:cs typeface="Times New Roman" pitchFamily="18" charset="0"/>
              </a:rPr>
              <a:t>La información que arroje este nuevo estudio deberá identificar las áreas de oportunidad en todos los órdenes y niveles de gobierno, así como observar características metodológicas que permitan comparar sus resultados con los obtenidos en la Métrica de la Transparencia 2010.</a:t>
            </a:r>
            <a:endParaRPr lang="es-MX" sz="1900" dirty="0">
              <a:latin typeface="Times New Roman" pitchFamily="18" charset="0"/>
              <a:cs typeface="Times New Roman" pitchFamily="18" charset="0"/>
            </a:endParaRPr>
          </a:p>
        </p:txBody>
      </p:sp>
      <p:sp>
        <p:nvSpPr>
          <p:cNvPr id="8" name="7 Marcador de número de diapositiva"/>
          <p:cNvSpPr>
            <a:spLocks noGrp="1"/>
          </p:cNvSpPr>
          <p:nvPr>
            <p:ph type="sldNum" sz="quarter" idx="12"/>
          </p:nvPr>
        </p:nvSpPr>
        <p:spPr/>
        <p:txBody>
          <a:bodyPr/>
          <a:lstStyle/>
          <a:p>
            <a:pPr>
              <a:defRPr/>
            </a:pPr>
            <a:fld id="{9652DFFA-46B7-48EC-BD4B-7751E1E3D8AB}" type="slidenum">
              <a:rPr lang="es-MX"/>
              <a:pPr>
                <a:defRPr/>
              </a:pPr>
              <a:t>23</a:t>
            </a:fld>
            <a:endParaRPr lang="es-MX"/>
          </a:p>
        </p:txBody>
      </p:sp>
    </p:spTree>
  </p:cSld>
  <p:clrMapOvr>
    <a:masterClrMapping/>
  </p:clrMapOvr>
  <p:transition>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4 Rectángulo"/>
          <p:cNvSpPr>
            <a:spLocks noChangeArrowheads="1"/>
          </p:cNvSpPr>
          <p:nvPr/>
        </p:nvSpPr>
        <p:spPr bwMode="auto">
          <a:xfrm>
            <a:off x="1331913" y="1557338"/>
            <a:ext cx="7272337" cy="4524375"/>
          </a:xfrm>
          <a:prstGeom prst="rect">
            <a:avLst/>
          </a:prstGeom>
          <a:noFill/>
          <a:ln w="9525">
            <a:noFill/>
            <a:miter lim="800000"/>
            <a:headEnd/>
            <a:tailEnd/>
          </a:ln>
        </p:spPr>
        <p:txBody>
          <a:bodyPr>
            <a:spAutoFit/>
          </a:bodyPr>
          <a:lstStyle/>
          <a:p>
            <a:pPr marL="265113" indent="-265113" algn="just">
              <a:lnSpc>
                <a:spcPct val="150000"/>
              </a:lnSpc>
              <a:buFont typeface="Wingdings" pitchFamily="2" charset="2"/>
              <a:buChar char="§"/>
            </a:pPr>
            <a:r>
              <a:rPr lang="es-ES" sz="2000">
                <a:latin typeface="Calibri" pitchFamily="34" charset="0"/>
                <a:cs typeface="Times New Roman" pitchFamily="18" charset="0"/>
              </a:rPr>
              <a:t>La Asamblea Nacional de la COMAIP aprueba la realización de un nuevo estudio de Métrica de la Transparencia (7 y 8 de junio de 2012 en Mérida, Yucatán).</a:t>
            </a:r>
          </a:p>
          <a:p>
            <a:pPr marL="265113" indent="-265113" algn="just">
              <a:lnSpc>
                <a:spcPct val="150000"/>
              </a:lnSpc>
              <a:buFont typeface="Wingdings" pitchFamily="2" charset="2"/>
              <a:buChar char="§"/>
            </a:pPr>
            <a:endParaRPr lang="es-ES" sz="1100">
              <a:latin typeface="Calibri" pitchFamily="34" charset="0"/>
              <a:cs typeface="Times New Roman" pitchFamily="18" charset="0"/>
            </a:endParaRPr>
          </a:p>
          <a:p>
            <a:pPr marL="265113" indent="-265113" algn="just">
              <a:lnSpc>
                <a:spcPct val="150000"/>
              </a:lnSpc>
              <a:buFont typeface="Wingdings" pitchFamily="2" charset="2"/>
              <a:buChar char="§"/>
            </a:pPr>
            <a:r>
              <a:rPr lang="es-ES" sz="2000">
                <a:latin typeface="Calibri" pitchFamily="34" charset="0"/>
                <a:cs typeface="Times New Roman" pitchFamily="18" charset="0"/>
              </a:rPr>
              <a:t>Acuerdos rectores para la Métrica de la Transparencia 2013-2014:</a:t>
            </a:r>
          </a:p>
          <a:p>
            <a:pPr marL="914400" lvl="1" indent="-457200" algn="just">
              <a:lnSpc>
                <a:spcPct val="150000"/>
              </a:lnSpc>
              <a:buFontTx/>
              <a:buAutoNum type="alphaLcParenR"/>
            </a:pPr>
            <a:r>
              <a:rPr lang="es-ES" sz="2000">
                <a:latin typeface="Calibri" pitchFamily="34" charset="0"/>
                <a:cs typeface="Times New Roman" pitchFamily="18" charset="0"/>
              </a:rPr>
              <a:t>Convocar a instituciones públicas de educación superior.</a:t>
            </a:r>
          </a:p>
          <a:p>
            <a:pPr marL="914400" lvl="1" indent="-457200" algn="just">
              <a:lnSpc>
                <a:spcPct val="150000"/>
              </a:lnSpc>
              <a:buFontTx/>
              <a:buAutoNum type="alphaLcParenR"/>
            </a:pPr>
            <a:r>
              <a:rPr lang="es-ES" sz="2000">
                <a:latin typeface="Calibri" pitchFamily="34" charset="0"/>
                <a:cs typeface="Times New Roman" pitchFamily="18" charset="0"/>
              </a:rPr>
              <a:t>Comisión de Evaluación e Indicadores tiene la encomienda para dar seguimiento al proceso de implementación del nuevo estudio de la Métrica de la Transparencia, así como de elaborar los términos de referencia.</a:t>
            </a:r>
          </a:p>
        </p:txBody>
      </p:sp>
      <p:sp>
        <p:nvSpPr>
          <p:cNvPr id="5" name="4 CuadroTexto"/>
          <p:cNvSpPr txBox="1"/>
          <p:nvPr/>
        </p:nvSpPr>
        <p:spPr>
          <a:xfrm>
            <a:off x="1331913" y="118839"/>
            <a:ext cx="7488237" cy="1077913"/>
          </a:xfrm>
          <a:prstGeom prst="rect">
            <a:avLst/>
          </a:prstGeom>
          <a:noFill/>
        </p:spPr>
        <p:txBody>
          <a:bodyPr>
            <a:spAutoFit/>
          </a:bodyPr>
          <a:lstStyle/>
          <a:p>
            <a:pPr algn="ctr" fontAlgn="auto">
              <a:spcBef>
                <a:spcPts val="0"/>
              </a:spcBef>
              <a:spcAft>
                <a:spcPts val="0"/>
              </a:spcAft>
              <a:defRPr/>
            </a:pPr>
            <a:r>
              <a:rPr lang="es-MX" sz="3200" b="1" dirty="0">
                <a:solidFill>
                  <a:schemeClr val="bg1"/>
                </a:solidFill>
                <a:effectLst>
                  <a:outerShdw blurRad="38100" dist="38100" dir="2700000" algn="tl">
                    <a:srgbClr val="000000">
                      <a:alpha val="43137"/>
                    </a:srgbClr>
                  </a:outerShdw>
                </a:effectLst>
                <a:latin typeface="Calibri" pitchFamily="34" charset="0"/>
                <a:cs typeface="Calibri" pitchFamily="34" charset="0"/>
              </a:rPr>
              <a:t>Hacia la Métrica de la Transparencia </a:t>
            </a:r>
          </a:p>
          <a:p>
            <a:pPr algn="ctr" fontAlgn="auto">
              <a:spcBef>
                <a:spcPts val="0"/>
              </a:spcBef>
              <a:spcAft>
                <a:spcPts val="0"/>
              </a:spcAft>
              <a:defRPr/>
            </a:pPr>
            <a:r>
              <a:rPr lang="es-MX" sz="3200" b="1" dirty="0">
                <a:solidFill>
                  <a:schemeClr val="bg1"/>
                </a:solidFill>
                <a:effectLst>
                  <a:outerShdw blurRad="38100" dist="38100" dir="2700000" algn="tl">
                    <a:srgbClr val="000000">
                      <a:alpha val="43137"/>
                    </a:srgbClr>
                  </a:outerShdw>
                </a:effectLst>
                <a:latin typeface="Calibri" pitchFamily="34" charset="0"/>
                <a:cs typeface="Calibri" pitchFamily="34" charset="0"/>
              </a:rPr>
              <a:t>2013-2014: los pasos dados</a:t>
            </a:r>
          </a:p>
        </p:txBody>
      </p:sp>
      <p:pic>
        <p:nvPicPr>
          <p:cNvPr id="100356" name="4 Imagen" descr="LOGOTIPO_InfoDF_new.png"/>
          <p:cNvPicPr>
            <a:picLocks noChangeAspect="1"/>
          </p:cNvPicPr>
          <p:nvPr/>
        </p:nvPicPr>
        <p:blipFill>
          <a:blip r:embed="rId3" cstate="print"/>
          <a:srcRect/>
          <a:stretch>
            <a:fillRect/>
          </a:stretch>
        </p:blipFill>
        <p:spPr bwMode="auto">
          <a:xfrm>
            <a:off x="11113" y="5548313"/>
            <a:ext cx="960437" cy="1135062"/>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4 Rectángulo"/>
          <p:cNvSpPr>
            <a:spLocks noChangeArrowheads="1"/>
          </p:cNvSpPr>
          <p:nvPr/>
        </p:nvSpPr>
        <p:spPr bwMode="auto">
          <a:xfrm>
            <a:off x="1116013" y="1052513"/>
            <a:ext cx="7704137" cy="5786199"/>
          </a:xfrm>
          <a:prstGeom prst="rect">
            <a:avLst/>
          </a:prstGeom>
          <a:noFill/>
          <a:ln w="9525">
            <a:noFill/>
            <a:miter lim="800000"/>
            <a:headEnd/>
            <a:tailEnd/>
          </a:ln>
        </p:spPr>
        <p:txBody>
          <a:bodyPr>
            <a:spAutoFit/>
          </a:bodyPr>
          <a:lstStyle/>
          <a:p>
            <a:pPr algn="just">
              <a:lnSpc>
                <a:spcPct val="150000"/>
              </a:lnSpc>
              <a:spcAft>
                <a:spcPts val="0"/>
              </a:spcAft>
              <a:defRPr/>
            </a:pPr>
            <a:r>
              <a:rPr lang="es-ES" sz="2000" dirty="0">
                <a:latin typeface="Calibri"/>
                <a:ea typeface="Times New Roman"/>
                <a:cs typeface="Arial"/>
              </a:rPr>
              <a:t>Acuerdos tomados por la CEI:</a:t>
            </a:r>
          </a:p>
          <a:p>
            <a:pPr marL="914400" lvl="1" indent="-457200" algn="just">
              <a:buFont typeface="+mj-lt"/>
              <a:buAutoNum type="alphaLcParenR"/>
              <a:defRPr/>
            </a:pPr>
            <a:r>
              <a:rPr lang="es-MX" sz="2000" dirty="0">
                <a:latin typeface="Calibri"/>
                <a:ea typeface="Times New Roman"/>
                <a:cs typeface="Arial"/>
              </a:rPr>
              <a:t>Convocar a organizaciones de la Sociedad Civil a la Comisión Ampliada de Evaluación e Indicadores (Fundar, Artículo XIX, Alianza Cívica y Transparencia Mexicana) así como a la Comisión Permanente de Contralores Estados – Federación. </a:t>
            </a:r>
            <a:r>
              <a:rPr lang="es-MX" sz="2000" dirty="0">
                <a:solidFill>
                  <a:srgbClr val="007E39"/>
                </a:solidFill>
                <a:latin typeface="Calibri"/>
                <a:ea typeface="Times New Roman"/>
                <a:cs typeface="Arial"/>
              </a:rPr>
              <a:t>(Realizado)</a:t>
            </a:r>
          </a:p>
          <a:p>
            <a:pPr marL="914400" lvl="1" indent="-457200" algn="just">
              <a:buFont typeface="+mj-lt"/>
              <a:buAutoNum type="alphaLcParenR"/>
              <a:defRPr/>
            </a:pPr>
            <a:r>
              <a:rPr lang="es-MX" sz="2000" dirty="0">
                <a:latin typeface="Calibri"/>
                <a:ea typeface="Times New Roman"/>
                <a:cs typeface="Arial"/>
              </a:rPr>
              <a:t>Analizar y aprobar los documentos que serán la base del estudio. </a:t>
            </a:r>
            <a:r>
              <a:rPr lang="es-MX" sz="2000" dirty="0">
                <a:solidFill>
                  <a:srgbClr val="007E39"/>
                </a:solidFill>
                <a:latin typeface="Calibri"/>
                <a:ea typeface="Times New Roman"/>
                <a:cs typeface="Arial"/>
              </a:rPr>
              <a:t>(Realizado el 22 de noviembre de 2012 mediante la Comisión Ampliada)</a:t>
            </a:r>
            <a:endParaRPr lang="es-MX" sz="2000" dirty="0">
              <a:latin typeface="Calibri"/>
              <a:ea typeface="Times New Roman"/>
              <a:cs typeface="Arial"/>
            </a:endParaRPr>
          </a:p>
          <a:p>
            <a:pPr marL="914400" lvl="1" indent="-457200" algn="just">
              <a:buFont typeface="+mj-lt"/>
              <a:buAutoNum type="alphaLcParenR"/>
              <a:defRPr/>
            </a:pPr>
            <a:r>
              <a:rPr lang="es-MX" sz="2000" dirty="0">
                <a:latin typeface="Calibri"/>
                <a:ea typeface="Times New Roman"/>
                <a:cs typeface="Arial"/>
              </a:rPr>
              <a:t>Establecer el techo financiero para la realización del estudio. </a:t>
            </a:r>
            <a:r>
              <a:rPr lang="es-MX" sz="2000" dirty="0">
                <a:solidFill>
                  <a:srgbClr val="007E39"/>
                </a:solidFill>
                <a:latin typeface="Calibri"/>
                <a:ea typeface="Times New Roman"/>
                <a:cs typeface="Arial"/>
              </a:rPr>
              <a:t>(Realizado)</a:t>
            </a:r>
            <a:endParaRPr lang="es-MX" sz="2000" dirty="0">
              <a:latin typeface="Calibri"/>
              <a:ea typeface="Times New Roman"/>
              <a:cs typeface="Arial"/>
            </a:endParaRPr>
          </a:p>
          <a:p>
            <a:pPr marL="914400" lvl="1" indent="-457200" algn="just">
              <a:buFont typeface="+mj-lt"/>
              <a:buAutoNum type="alphaLcParenR"/>
              <a:defRPr/>
            </a:pPr>
            <a:r>
              <a:rPr lang="es-MX" sz="2000" dirty="0">
                <a:latin typeface="Calibri"/>
                <a:ea typeface="Times New Roman"/>
                <a:cs typeface="Arial"/>
              </a:rPr>
              <a:t>Establecer la aportación de cada órgano garante con base en su presupuesto establecido para el ejercicio fiscal 2013. </a:t>
            </a:r>
            <a:r>
              <a:rPr lang="es-MX" sz="2000" dirty="0">
                <a:solidFill>
                  <a:srgbClr val="007E39"/>
                </a:solidFill>
                <a:latin typeface="Calibri"/>
                <a:ea typeface="Times New Roman"/>
                <a:cs typeface="Arial"/>
              </a:rPr>
              <a:t>(Realizado)</a:t>
            </a:r>
            <a:r>
              <a:rPr lang="es-MX" sz="2000" dirty="0">
                <a:latin typeface="Calibri"/>
                <a:ea typeface="Times New Roman"/>
                <a:cs typeface="Arial"/>
              </a:rPr>
              <a:t> </a:t>
            </a:r>
          </a:p>
          <a:p>
            <a:pPr marL="914400" lvl="1" indent="-457200" algn="just">
              <a:buFont typeface="+mj-lt"/>
              <a:buAutoNum type="alphaLcParenR"/>
              <a:defRPr/>
            </a:pPr>
            <a:r>
              <a:rPr lang="es-MX" sz="2000" dirty="0">
                <a:latin typeface="Calibri"/>
                <a:ea typeface="Times New Roman"/>
                <a:cs typeface="Arial"/>
              </a:rPr>
              <a:t>Solicitar a los órganos garantes su acuerdo de Consejo General o el documento en el que avalan la realización del estudio incluyendo su aportación al mismo. </a:t>
            </a:r>
            <a:r>
              <a:rPr lang="es-MX" sz="2000" dirty="0">
                <a:solidFill>
                  <a:srgbClr val="007E39"/>
                </a:solidFill>
                <a:latin typeface="Calibri"/>
                <a:ea typeface="Times New Roman"/>
                <a:cs typeface="Arial"/>
              </a:rPr>
              <a:t>(Realizado)</a:t>
            </a:r>
            <a:endParaRPr lang="es-MX" sz="2000" dirty="0">
              <a:latin typeface="Calibri"/>
              <a:ea typeface="Times New Roman"/>
              <a:cs typeface="Arial"/>
            </a:endParaRPr>
          </a:p>
          <a:p>
            <a:pPr marL="914400" lvl="1" indent="-457200" algn="just">
              <a:buFont typeface="+mj-lt"/>
              <a:buAutoNum type="alphaLcParenR"/>
              <a:defRPr/>
            </a:pPr>
            <a:r>
              <a:rPr lang="es-MX" sz="2000" dirty="0">
                <a:latin typeface="Calibri"/>
                <a:ea typeface="Times New Roman"/>
                <a:cs typeface="Arial"/>
              </a:rPr>
              <a:t>Calendarizar el desarrollo del estudio para su realización. </a:t>
            </a:r>
            <a:r>
              <a:rPr lang="es-MX" sz="2000" dirty="0">
                <a:solidFill>
                  <a:srgbClr val="007E39"/>
                </a:solidFill>
                <a:latin typeface="Calibri"/>
                <a:ea typeface="Times New Roman"/>
                <a:cs typeface="Arial"/>
              </a:rPr>
              <a:t>(Realizado</a:t>
            </a:r>
            <a:r>
              <a:rPr lang="es-MX" sz="2000" dirty="0" smtClean="0">
                <a:solidFill>
                  <a:srgbClr val="007E39"/>
                </a:solidFill>
                <a:latin typeface="Calibri"/>
                <a:ea typeface="Times New Roman"/>
                <a:cs typeface="Arial"/>
              </a:rPr>
              <a:t>)</a:t>
            </a:r>
            <a:endParaRPr lang="es-ES" sz="2000" dirty="0">
              <a:latin typeface="Calibri"/>
              <a:ea typeface="Times New Roman"/>
              <a:cs typeface="Arial"/>
            </a:endParaRPr>
          </a:p>
        </p:txBody>
      </p:sp>
      <p:sp>
        <p:nvSpPr>
          <p:cNvPr id="5" name="4 CuadroTexto"/>
          <p:cNvSpPr txBox="1"/>
          <p:nvPr/>
        </p:nvSpPr>
        <p:spPr>
          <a:xfrm>
            <a:off x="1331913" y="395288"/>
            <a:ext cx="7488237" cy="585787"/>
          </a:xfrm>
          <a:prstGeom prst="rect">
            <a:avLst/>
          </a:prstGeom>
          <a:noFill/>
        </p:spPr>
        <p:txBody>
          <a:bodyPr>
            <a:spAutoFit/>
          </a:bodyPr>
          <a:lstStyle/>
          <a:p>
            <a:pPr algn="ctr" fontAlgn="auto">
              <a:spcBef>
                <a:spcPts val="0"/>
              </a:spcBef>
              <a:spcAft>
                <a:spcPts val="0"/>
              </a:spcAft>
              <a:defRPr/>
            </a:pPr>
            <a:r>
              <a:rPr lang="es-MX" sz="3200" b="1" dirty="0">
                <a:solidFill>
                  <a:schemeClr val="bg1"/>
                </a:solidFill>
                <a:effectLst>
                  <a:outerShdw blurRad="38100" dist="38100" dir="2700000" algn="tl">
                    <a:srgbClr val="000000">
                      <a:alpha val="43137"/>
                    </a:srgbClr>
                  </a:outerShdw>
                </a:effectLst>
                <a:latin typeface="Calibri" pitchFamily="34" charset="0"/>
                <a:cs typeface="Calibri" pitchFamily="34" charset="0"/>
              </a:rPr>
              <a:t>Actividades realizadas por la CEI (1/2)</a:t>
            </a:r>
          </a:p>
        </p:txBody>
      </p:sp>
      <p:pic>
        <p:nvPicPr>
          <p:cNvPr id="102404" name="4 Imagen" descr="LOGOTIPO_InfoDF_new.png"/>
          <p:cNvPicPr>
            <a:picLocks noChangeAspect="1"/>
          </p:cNvPicPr>
          <p:nvPr/>
        </p:nvPicPr>
        <p:blipFill>
          <a:blip r:embed="rId3" cstate="print"/>
          <a:srcRect/>
          <a:stretch>
            <a:fillRect/>
          </a:stretch>
        </p:blipFill>
        <p:spPr bwMode="auto">
          <a:xfrm>
            <a:off x="11113" y="5548313"/>
            <a:ext cx="960437" cy="1135062"/>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4 Rectángulo"/>
          <p:cNvSpPr>
            <a:spLocks noChangeArrowheads="1"/>
          </p:cNvSpPr>
          <p:nvPr/>
        </p:nvSpPr>
        <p:spPr bwMode="auto">
          <a:xfrm>
            <a:off x="1331913" y="1268413"/>
            <a:ext cx="7488559" cy="4016484"/>
          </a:xfrm>
          <a:prstGeom prst="rect">
            <a:avLst/>
          </a:prstGeom>
          <a:noFill/>
          <a:ln w="9525">
            <a:noFill/>
            <a:miter lim="800000"/>
            <a:headEnd/>
            <a:tailEnd/>
          </a:ln>
        </p:spPr>
        <p:txBody>
          <a:bodyPr wrap="square">
            <a:spAutoFit/>
          </a:bodyPr>
          <a:lstStyle/>
          <a:p>
            <a:pPr algn="just">
              <a:lnSpc>
                <a:spcPct val="150000"/>
              </a:lnSpc>
            </a:pPr>
            <a:r>
              <a:rPr lang="es-ES" sz="2000" dirty="0">
                <a:latin typeface="Calibri" pitchFamily="34" charset="0"/>
                <a:cs typeface="Times New Roman" pitchFamily="18" charset="0"/>
              </a:rPr>
              <a:t>Acuerdos tomados por la CEI en julio de 2013:</a:t>
            </a:r>
          </a:p>
          <a:p>
            <a:pPr algn="just">
              <a:lnSpc>
                <a:spcPct val="150000"/>
              </a:lnSpc>
            </a:pPr>
            <a:endParaRPr lang="es-ES" sz="2000" dirty="0">
              <a:latin typeface="Calibri" pitchFamily="34" charset="0"/>
              <a:cs typeface="Times New Roman" pitchFamily="18" charset="0"/>
            </a:endParaRPr>
          </a:p>
          <a:p>
            <a:pPr marL="914400" lvl="1" indent="-457200">
              <a:buFont typeface="Calibri Light"/>
              <a:buAutoNum type="alphaLcParenR"/>
            </a:pPr>
            <a:r>
              <a:rPr lang="es-MX" sz="2000" dirty="0">
                <a:latin typeface="Calibri" pitchFamily="34" charset="0"/>
                <a:cs typeface="Times New Roman" pitchFamily="18" charset="0"/>
              </a:rPr>
              <a:t>Elección del nuevo Coordinador de la CEI.</a:t>
            </a:r>
          </a:p>
          <a:p>
            <a:pPr marL="914400" lvl="1" indent="-457200">
              <a:buFont typeface="Calibri Light"/>
              <a:buAutoNum type="alphaLcParenR"/>
            </a:pPr>
            <a:endParaRPr lang="es-MX" sz="500" dirty="0">
              <a:latin typeface="Calibri" pitchFamily="34" charset="0"/>
              <a:cs typeface="Times New Roman" pitchFamily="18" charset="0"/>
            </a:endParaRPr>
          </a:p>
          <a:p>
            <a:pPr marL="914400" lvl="1" indent="-457200">
              <a:buFont typeface="Calibri Light"/>
              <a:buAutoNum type="alphaLcParenR"/>
            </a:pPr>
            <a:r>
              <a:rPr lang="es-MX" sz="2000" dirty="0">
                <a:latin typeface="Calibri" pitchFamily="34" charset="0"/>
                <a:cs typeface="Times New Roman" pitchFamily="18" charset="0"/>
              </a:rPr>
              <a:t>Ajuste a la ruta crítica de las actividades de la Métrica de la Transparencia 2013-2014.</a:t>
            </a:r>
          </a:p>
          <a:p>
            <a:pPr marL="914400" lvl="1" indent="-457200">
              <a:buFont typeface="Calibri Light"/>
              <a:buAutoNum type="alphaLcParenR"/>
            </a:pPr>
            <a:endParaRPr lang="es-MX" sz="500" dirty="0">
              <a:latin typeface="Calibri" pitchFamily="34" charset="0"/>
              <a:cs typeface="Times New Roman" pitchFamily="18" charset="0"/>
            </a:endParaRPr>
          </a:p>
          <a:p>
            <a:pPr marL="914400" lvl="1" indent="-457200">
              <a:buFont typeface="Calibri Light"/>
              <a:buAutoNum type="alphaLcParenR"/>
            </a:pPr>
            <a:r>
              <a:rPr lang="es-MX" sz="2000" dirty="0">
                <a:latin typeface="Calibri" pitchFamily="34" charset="0"/>
                <a:cs typeface="Times New Roman" pitchFamily="18" charset="0"/>
              </a:rPr>
              <a:t>Remitir oficios de invitación a los rectores de las instituciones registradas ante la ANUIES, los cuales fueron firmados por el Presidente de la COMAIP. </a:t>
            </a:r>
            <a:r>
              <a:rPr lang="es-MX" sz="2000" dirty="0">
                <a:solidFill>
                  <a:srgbClr val="007E39"/>
                </a:solidFill>
                <a:latin typeface="Calibri" pitchFamily="34" charset="0"/>
                <a:cs typeface="Times New Roman" pitchFamily="18" charset="0"/>
              </a:rPr>
              <a:t>(Realizado el mes de julio de 2013)</a:t>
            </a:r>
            <a:endParaRPr lang="es-MX" sz="2000" dirty="0">
              <a:latin typeface="Calibri" pitchFamily="34" charset="0"/>
              <a:cs typeface="Times New Roman" pitchFamily="18" charset="0"/>
            </a:endParaRPr>
          </a:p>
          <a:p>
            <a:pPr marL="914400" lvl="1" indent="-457200">
              <a:buFont typeface="Calibri Light"/>
              <a:buAutoNum type="alphaLcParenR"/>
            </a:pPr>
            <a:endParaRPr lang="es-MX" sz="500" dirty="0">
              <a:latin typeface="Calibri" pitchFamily="34" charset="0"/>
              <a:cs typeface="Times New Roman" pitchFamily="18" charset="0"/>
            </a:endParaRPr>
          </a:p>
          <a:p>
            <a:pPr marL="914400" lvl="1" indent="-457200">
              <a:buFont typeface="Calibri Light"/>
              <a:buAutoNum type="alphaLcParenR"/>
            </a:pPr>
            <a:r>
              <a:rPr lang="es-MX" sz="2000" dirty="0">
                <a:latin typeface="Calibri" pitchFamily="34" charset="0"/>
                <a:cs typeface="Times New Roman" pitchFamily="18" charset="0"/>
              </a:rPr>
              <a:t>El dictamen de la institución ganadora lo realizará la Comisión Ampliada de Evaluación e Indicadores. </a:t>
            </a:r>
            <a:r>
              <a:rPr lang="es-MX" sz="2000" dirty="0">
                <a:solidFill>
                  <a:srgbClr val="007E39"/>
                </a:solidFill>
                <a:latin typeface="Calibri" pitchFamily="34" charset="0"/>
                <a:cs typeface="Times New Roman" pitchFamily="18" charset="0"/>
              </a:rPr>
              <a:t>(A más tardar el 20 de septiembre de 2013)</a:t>
            </a:r>
            <a:endParaRPr lang="es-ES" sz="2000" dirty="0">
              <a:latin typeface="Calibri" pitchFamily="34" charset="0"/>
              <a:cs typeface="Times New Roman" pitchFamily="18" charset="0"/>
            </a:endParaRPr>
          </a:p>
        </p:txBody>
      </p:sp>
      <p:sp>
        <p:nvSpPr>
          <p:cNvPr id="5" name="4 CuadroTexto"/>
          <p:cNvSpPr txBox="1"/>
          <p:nvPr/>
        </p:nvSpPr>
        <p:spPr>
          <a:xfrm>
            <a:off x="1331913" y="395288"/>
            <a:ext cx="7488237" cy="585787"/>
          </a:xfrm>
          <a:prstGeom prst="rect">
            <a:avLst/>
          </a:prstGeom>
          <a:noFill/>
        </p:spPr>
        <p:txBody>
          <a:bodyPr>
            <a:spAutoFit/>
          </a:bodyPr>
          <a:lstStyle/>
          <a:p>
            <a:pPr algn="ctr" fontAlgn="auto">
              <a:spcBef>
                <a:spcPts val="0"/>
              </a:spcBef>
              <a:spcAft>
                <a:spcPts val="0"/>
              </a:spcAft>
              <a:defRPr/>
            </a:pPr>
            <a:r>
              <a:rPr lang="es-MX" sz="3200" b="1" dirty="0">
                <a:solidFill>
                  <a:schemeClr val="bg1"/>
                </a:solidFill>
                <a:effectLst>
                  <a:outerShdw blurRad="38100" dist="38100" dir="2700000" algn="tl">
                    <a:srgbClr val="000000">
                      <a:alpha val="43137"/>
                    </a:srgbClr>
                  </a:outerShdw>
                </a:effectLst>
                <a:latin typeface="Calibri" pitchFamily="34" charset="0"/>
                <a:cs typeface="Calibri" pitchFamily="34" charset="0"/>
              </a:rPr>
              <a:t>Actividades realizadas por la CEI (2/2)</a:t>
            </a:r>
          </a:p>
        </p:txBody>
      </p:sp>
      <p:pic>
        <p:nvPicPr>
          <p:cNvPr id="104452" name="4 Imagen" descr="LOGOTIPO_InfoDF_new.png"/>
          <p:cNvPicPr>
            <a:picLocks noChangeAspect="1"/>
          </p:cNvPicPr>
          <p:nvPr/>
        </p:nvPicPr>
        <p:blipFill>
          <a:blip r:embed="rId3" cstate="print"/>
          <a:srcRect/>
          <a:stretch>
            <a:fillRect/>
          </a:stretch>
        </p:blipFill>
        <p:spPr bwMode="auto">
          <a:xfrm>
            <a:off x="11113" y="5548313"/>
            <a:ext cx="960437" cy="1135062"/>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4 Rectángulo"/>
          <p:cNvSpPr>
            <a:spLocks noChangeArrowheads="1"/>
          </p:cNvSpPr>
          <p:nvPr/>
        </p:nvSpPr>
        <p:spPr bwMode="auto">
          <a:xfrm>
            <a:off x="1331913" y="1196975"/>
            <a:ext cx="7272337" cy="5208588"/>
          </a:xfrm>
          <a:prstGeom prst="rect">
            <a:avLst/>
          </a:prstGeom>
          <a:noFill/>
          <a:ln w="9525">
            <a:noFill/>
            <a:miter lim="800000"/>
            <a:headEnd/>
            <a:tailEnd/>
          </a:ln>
        </p:spPr>
        <p:txBody>
          <a:bodyPr>
            <a:spAutoFit/>
          </a:bodyPr>
          <a:lstStyle/>
          <a:p>
            <a:pPr marL="342900" indent="-342900" algn="just">
              <a:lnSpc>
                <a:spcPct val="150000"/>
              </a:lnSpc>
              <a:spcAft>
                <a:spcPts val="0"/>
              </a:spcAft>
              <a:buFont typeface="Wingdings" panose="05000000000000000000" pitchFamily="2" charset="2"/>
              <a:buChar char="§"/>
              <a:defRPr/>
            </a:pPr>
            <a:r>
              <a:rPr lang="es-ES" sz="2000" dirty="0">
                <a:latin typeface="Calibri"/>
                <a:ea typeface="Times New Roman"/>
                <a:cs typeface="Arial"/>
              </a:rPr>
              <a:t>Dimensiones básicas del estudio:</a:t>
            </a:r>
          </a:p>
          <a:p>
            <a:pPr marL="342900" indent="-342900" algn="just">
              <a:lnSpc>
                <a:spcPct val="150000"/>
              </a:lnSpc>
              <a:spcAft>
                <a:spcPts val="0"/>
              </a:spcAft>
              <a:buFont typeface="Wingdings" panose="05000000000000000000" pitchFamily="2" charset="2"/>
              <a:buChar char="§"/>
              <a:defRPr/>
            </a:pPr>
            <a:endParaRPr lang="es-ES" sz="500" dirty="0">
              <a:latin typeface="Calibri"/>
              <a:ea typeface="Times New Roman"/>
              <a:cs typeface="Arial"/>
            </a:endParaRPr>
          </a:p>
          <a:p>
            <a:pPr marL="914400" lvl="1" indent="-457200" algn="just">
              <a:spcAft>
                <a:spcPts val="0"/>
              </a:spcAft>
              <a:buFont typeface="+mj-lt"/>
              <a:buAutoNum type="alphaLcParenR"/>
              <a:tabLst>
                <a:tab pos="180975" algn="l"/>
              </a:tabLst>
              <a:defRPr/>
            </a:pPr>
            <a:r>
              <a:rPr lang="es-ES" sz="2000" dirty="0">
                <a:latin typeface="Calibri"/>
                <a:ea typeface="Times New Roman"/>
                <a:cs typeface="Arial"/>
              </a:rPr>
              <a:t>Calidad de la </a:t>
            </a:r>
            <a:r>
              <a:rPr lang="es-ES" sz="2000" b="1" dirty="0">
                <a:latin typeface="Calibri"/>
                <a:ea typeface="Times New Roman"/>
                <a:cs typeface="Arial"/>
              </a:rPr>
              <a:t>Información Pública de Oficio </a:t>
            </a:r>
            <a:r>
              <a:rPr lang="es-ES" sz="2000" dirty="0">
                <a:latin typeface="Calibri"/>
                <a:ea typeface="Times New Roman"/>
                <a:cs typeface="Arial"/>
              </a:rPr>
              <a:t>que los sujetos obligados  deben de publicitar en sus portales.</a:t>
            </a:r>
          </a:p>
          <a:p>
            <a:pPr marL="914400" lvl="1" indent="-457200" algn="just">
              <a:spcAft>
                <a:spcPts val="0"/>
              </a:spcAft>
              <a:buFont typeface="+mj-lt"/>
              <a:buAutoNum type="alphaLcParenR"/>
              <a:tabLst>
                <a:tab pos="180975" algn="l"/>
              </a:tabLst>
              <a:defRPr/>
            </a:pPr>
            <a:endParaRPr lang="es-ES" sz="500" dirty="0">
              <a:latin typeface="Calibri"/>
              <a:ea typeface="Times New Roman"/>
              <a:cs typeface="Arial"/>
            </a:endParaRPr>
          </a:p>
          <a:p>
            <a:pPr marL="914400" lvl="1" indent="-457200" algn="just">
              <a:spcAft>
                <a:spcPts val="0"/>
              </a:spcAft>
              <a:buFont typeface="+mj-lt"/>
              <a:buAutoNum type="alphaLcParenR"/>
              <a:tabLst>
                <a:tab pos="180975" algn="l"/>
              </a:tabLst>
              <a:defRPr/>
            </a:pPr>
            <a:r>
              <a:rPr lang="es-ES" sz="2000" dirty="0">
                <a:latin typeface="Calibri"/>
                <a:ea typeface="Times New Roman"/>
                <a:cs typeface="Arial"/>
              </a:rPr>
              <a:t>Valoración de la calidad de atención y satisfacción a los solicitantes de información pública (</a:t>
            </a:r>
            <a:r>
              <a:rPr lang="es-ES" sz="2000" b="1" dirty="0">
                <a:latin typeface="Calibri"/>
                <a:ea typeface="Times New Roman"/>
                <a:cs typeface="Arial"/>
              </a:rPr>
              <a:t>usuario simulado</a:t>
            </a:r>
            <a:r>
              <a:rPr lang="es-ES" sz="2000" dirty="0">
                <a:latin typeface="Calibri"/>
                <a:ea typeface="Times New Roman"/>
                <a:cs typeface="Arial"/>
              </a:rPr>
              <a:t>).</a:t>
            </a:r>
          </a:p>
          <a:p>
            <a:pPr marL="914400" lvl="1" indent="-457200" algn="just">
              <a:spcAft>
                <a:spcPts val="0"/>
              </a:spcAft>
              <a:buFont typeface="+mj-lt"/>
              <a:buAutoNum type="alphaLcParenR"/>
              <a:tabLst>
                <a:tab pos="180975" algn="l"/>
              </a:tabLst>
              <a:defRPr/>
            </a:pPr>
            <a:endParaRPr lang="es-ES" sz="500" dirty="0">
              <a:latin typeface="Calibri"/>
              <a:ea typeface="Times New Roman"/>
              <a:cs typeface="Arial"/>
            </a:endParaRPr>
          </a:p>
          <a:p>
            <a:pPr marL="914400" lvl="1" indent="-457200" algn="just">
              <a:spcAft>
                <a:spcPts val="0"/>
              </a:spcAft>
              <a:buFont typeface="+mj-lt"/>
              <a:buAutoNum type="alphaLcParenR"/>
              <a:tabLst>
                <a:tab pos="180975" algn="l"/>
              </a:tabLst>
              <a:defRPr/>
            </a:pPr>
            <a:r>
              <a:rPr lang="es-ES" sz="2000" dirty="0">
                <a:latin typeface="Calibri"/>
                <a:ea typeface="Times New Roman"/>
                <a:cs typeface="Arial"/>
              </a:rPr>
              <a:t>Análisis de la </a:t>
            </a:r>
            <a:r>
              <a:rPr lang="es-ES" sz="2000" b="1" dirty="0">
                <a:latin typeface="Calibri"/>
                <a:ea typeface="Times New Roman"/>
                <a:cs typeface="Arial"/>
              </a:rPr>
              <a:t>calidad de las leyes </a:t>
            </a:r>
            <a:r>
              <a:rPr lang="es-ES" sz="2000" dirty="0">
                <a:latin typeface="Calibri"/>
                <a:ea typeface="Times New Roman"/>
                <a:cs typeface="Arial"/>
              </a:rPr>
              <a:t>estales de transparencia</a:t>
            </a:r>
            <a:r>
              <a:rPr lang="es-ES" sz="2000" b="1" dirty="0">
                <a:latin typeface="Calibri"/>
                <a:ea typeface="Times New Roman"/>
                <a:cs typeface="Arial"/>
              </a:rPr>
              <a:t>.</a:t>
            </a:r>
          </a:p>
          <a:p>
            <a:pPr marL="914400" lvl="1" indent="-457200" algn="just">
              <a:spcAft>
                <a:spcPts val="0"/>
              </a:spcAft>
              <a:buFont typeface="+mj-lt"/>
              <a:buAutoNum type="alphaLcParenR"/>
              <a:tabLst>
                <a:tab pos="180975" algn="l"/>
              </a:tabLst>
              <a:defRPr/>
            </a:pPr>
            <a:endParaRPr lang="es-ES" sz="500" b="1" dirty="0">
              <a:latin typeface="Calibri"/>
              <a:ea typeface="Times New Roman"/>
              <a:cs typeface="Arial"/>
            </a:endParaRPr>
          </a:p>
          <a:p>
            <a:pPr marL="914400" lvl="1" indent="-457200" algn="just">
              <a:spcAft>
                <a:spcPts val="0"/>
              </a:spcAft>
              <a:buFont typeface="+mj-lt"/>
              <a:buAutoNum type="alphaLcParenR"/>
              <a:tabLst>
                <a:tab pos="180975" algn="l"/>
              </a:tabLst>
              <a:defRPr/>
            </a:pPr>
            <a:r>
              <a:rPr lang="es-ES" sz="2000" b="1" dirty="0">
                <a:latin typeface="Calibri"/>
                <a:ea typeface="Times New Roman"/>
                <a:cs typeface="Arial"/>
              </a:rPr>
              <a:t>Capacidades institucionales de los </a:t>
            </a:r>
            <a:r>
              <a:rPr lang="es-ES" sz="2000" dirty="0">
                <a:latin typeface="Calibri"/>
                <a:ea typeface="Times New Roman"/>
                <a:cs typeface="Arial"/>
              </a:rPr>
              <a:t>órganos garantes</a:t>
            </a:r>
            <a:r>
              <a:rPr lang="es-ES" sz="2000" b="1" dirty="0">
                <a:latin typeface="Calibri"/>
                <a:ea typeface="Times New Roman"/>
                <a:cs typeface="Arial"/>
              </a:rPr>
              <a:t>.</a:t>
            </a:r>
          </a:p>
          <a:p>
            <a:pPr marL="265113" indent="-265113" algn="just">
              <a:spcAft>
                <a:spcPts val="0"/>
              </a:spcAft>
              <a:buFont typeface="Wingdings" pitchFamily="2" charset="2"/>
              <a:buChar char="§"/>
              <a:tabLst>
                <a:tab pos="180975" algn="l"/>
              </a:tabLst>
              <a:defRPr/>
            </a:pPr>
            <a:endParaRPr lang="es-ES" sz="2000" dirty="0">
              <a:latin typeface="Calibri"/>
              <a:ea typeface="Times New Roman"/>
              <a:cs typeface="Arial"/>
            </a:endParaRPr>
          </a:p>
          <a:p>
            <a:pPr marL="342900" indent="-342900" algn="just">
              <a:spcAft>
                <a:spcPts val="0"/>
              </a:spcAft>
              <a:buFont typeface="Wingdings" panose="05000000000000000000" pitchFamily="2" charset="2"/>
              <a:buChar char="§"/>
              <a:tabLst>
                <a:tab pos="180975" algn="l"/>
              </a:tabLst>
              <a:defRPr/>
            </a:pPr>
            <a:r>
              <a:rPr lang="es-ES" sz="2000" dirty="0">
                <a:latin typeface="Calibri"/>
                <a:ea typeface="Times New Roman"/>
                <a:cs typeface="Arial"/>
              </a:rPr>
              <a:t>Las instituciones participantes estarán en condiciones de proponer dimensiones de análisis adicionales, las cuales serán tomadas en cuenta para definir al ganador.</a:t>
            </a:r>
          </a:p>
          <a:p>
            <a:pPr marL="342900" indent="-342900" algn="just">
              <a:spcAft>
                <a:spcPts val="0"/>
              </a:spcAft>
              <a:buFont typeface="Wingdings" panose="05000000000000000000" pitchFamily="2" charset="2"/>
              <a:buChar char="§"/>
              <a:tabLst>
                <a:tab pos="180975" algn="l"/>
              </a:tabLst>
              <a:defRPr/>
            </a:pPr>
            <a:endParaRPr lang="es-ES" sz="2000" dirty="0">
              <a:latin typeface="Calibri"/>
              <a:ea typeface="Times New Roman"/>
              <a:cs typeface="Arial"/>
            </a:endParaRPr>
          </a:p>
          <a:p>
            <a:pPr marL="342900" indent="-342900" algn="just">
              <a:spcAft>
                <a:spcPts val="0"/>
              </a:spcAft>
              <a:buFont typeface="Wingdings" panose="05000000000000000000" pitchFamily="2" charset="2"/>
              <a:buChar char="§"/>
              <a:tabLst>
                <a:tab pos="180975" algn="l"/>
              </a:tabLst>
              <a:defRPr/>
            </a:pPr>
            <a:r>
              <a:rPr lang="es-ES" sz="2000" dirty="0">
                <a:latin typeface="Calibri"/>
                <a:ea typeface="Times New Roman"/>
                <a:cs typeface="Arial"/>
              </a:rPr>
              <a:t>Resultados comparables entre los estados y federación (transversal) e histórico respecto a 2010.</a:t>
            </a:r>
          </a:p>
          <a:p>
            <a:pPr marL="342900" indent="-342900" algn="just">
              <a:spcAft>
                <a:spcPts val="0"/>
              </a:spcAft>
              <a:buFont typeface="Wingdings" panose="05000000000000000000" pitchFamily="2" charset="2"/>
              <a:buChar char="§"/>
              <a:tabLst>
                <a:tab pos="180975" algn="l"/>
              </a:tabLst>
              <a:defRPr/>
            </a:pPr>
            <a:endParaRPr lang="es-ES" sz="2000" dirty="0">
              <a:latin typeface="Calibri"/>
              <a:ea typeface="Times New Roman"/>
              <a:cs typeface="Arial"/>
            </a:endParaRPr>
          </a:p>
        </p:txBody>
      </p:sp>
      <p:sp>
        <p:nvSpPr>
          <p:cNvPr id="5" name="4 CuadroTexto"/>
          <p:cNvSpPr txBox="1"/>
          <p:nvPr/>
        </p:nvSpPr>
        <p:spPr>
          <a:xfrm>
            <a:off x="1331913" y="44450"/>
            <a:ext cx="7488237" cy="1077913"/>
          </a:xfrm>
          <a:prstGeom prst="rect">
            <a:avLst/>
          </a:prstGeom>
          <a:noFill/>
        </p:spPr>
        <p:txBody>
          <a:bodyPr>
            <a:spAutoFit/>
          </a:bodyPr>
          <a:lstStyle/>
          <a:p>
            <a:pPr algn="ctr" fontAlgn="auto">
              <a:spcBef>
                <a:spcPts val="0"/>
              </a:spcBef>
              <a:spcAft>
                <a:spcPts val="0"/>
              </a:spcAft>
              <a:defRPr/>
            </a:pPr>
            <a:r>
              <a:rPr lang="es-MX" sz="3200" b="1" dirty="0">
                <a:solidFill>
                  <a:schemeClr val="bg1"/>
                </a:solidFill>
                <a:effectLst>
                  <a:outerShdw blurRad="38100" dist="38100" dir="2700000" algn="tl">
                    <a:srgbClr val="000000">
                      <a:alpha val="43137"/>
                    </a:srgbClr>
                  </a:outerShdw>
                </a:effectLst>
                <a:latin typeface="Calibri" pitchFamily="34" charset="0"/>
                <a:cs typeface="Calibri" pitchFamily="34" charset="0"/>
              </a:rPr>
              <a:t>Términos de Referencia de la Métrica de la Transparencia 2013-2014</a:t>
            </a:r>
          </a:p>
        </p:txBody>
      </p:sp>
      <p:pic>
        <p:nvPicPr>
          <p:cNvPr id="106500" name="4 Imagen" descr="LOGOTIPO_InfoDF_new.png"/>
          <p:cNvPicPr>
            <a:picLocks noChangeAspect="1"/>
          </p:cNvPicPr>
          <p:nvPr/>
        </p:nvPicPr>
        <p:blipFill>
          <a:blip r:embed="rId3" cstate="print"/>
          <a:srcRect/>
          <a:stretch>
            <a:fillRect/>
          </a:stretch>
        </p:blipFill>
        <p:spPr bwMode="auto">
          <a:xfrm>
            <a:off x="11113" y="5548313"/>
            <a:ext cx="960437" cy="1135062"/>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4 Rectángulo"/>
          <p:cNvSpPr>
            <a:spLocks noChangeArrowheads="1"/>
          </p:cNvSpPr>
          <p:nvPr/>
        </p:nvSpPr>
        <p:spPr bwMode="auto">
          <a:xfrm>
            <a:off x="1331913" y="1484313"/>
            <a:ext cx="7488237" cy="4832350"/>
          </a:xfrm>
          <a:prstGeom prst="rect">
            <a:avLst/>
          </a:prstGeom>
          <a:noFill/>
          <a:ln w="9525">
            <a:noFill/>
            <a:miter lim="800000"/>
            <a:headEnd/>
            <a:tailEnd/>
          </a:ln>
        </p:spPr>
        <p:txBody>
          <a:bodyPr>
            <a:spAutoFit/>
          </a:bodyPr>
          <a:lstStyle/>
          <a:p>
            <a:pPr marL="457200" indent="-457200">
              <a:buFont typeface="+mj-lt"/>
              <a:buAutoNum type="arabicParenR"/>
              <a:defRPr/>
            </a:pPr>
            <a:r>
              <a:rPr lang="es-ES" sz="2000" b="1" dirty="0">
                <a:latin typeface="+mn-lt"/>
              </a:rPr>
              <a:t>Fecha límite para la recepción de propuestas: 6 de septiembre de 2013</a:t>
            </a:r>
            <a:r>
              <a:rPr lang="es-ES" sz="2000" dirty="0">
                <a:latin typeface="+mn-lt"/>
              </a:rPr>
              <a:t> en la Secretaría Técnica de la COMAIP.</a:t>
            </a:r>
            <a:endParaRPr lang="es-MX" sz="2000" dirty="0">
              <a:latin typeface="+mn-lt"/>
            </a:endParaRPr>
          </a:p>
          <a:p>
            <a:pPr marL="457200" indent="-457200">
              <a:buFont typeface="+mj-lt"/>
              <a:buAutoNum type="arabicParenR"/>
              <a:defRPr/>
            </a:pPr>
            <a:endParaRPr lang="es-MX" sz="800" dirty="0">
              <a:latin typeface="+mn-lt"/>
            </a:endParaRPr>
          </a:p>
          <a:p>
            <a:pPr marL="457200" indent="-457200">
              <a:buFont typeface="+mj-lt"/>
              <a:buAutoNum type="arabicParenR"/>
              <a:defRPr/>
            </a:pPr>
            <a:r>
              <a:rPr lang="es-ES" sz="2000" b="1" dirty="0">
                <a:latin typeface="+mn-lt"/>
              </a:rPr>
              <a:t>Nombre de la institución ganadora: </a:t>
            </a:r>
            <a:r>
              <a:rPr lang="es-ES" sz="2000" dirty="0">
                <a:latin typeface="+mn-lt"/>
              </a:rPr>
              <a:t>será dado a conocer el </a:t>
            </a:r>
            <a:r>
              <a:rPr lang="es-ES" sz="2000" b="1" dirty="0">
                <a:latin typeface="+mn-lt"/>
              </a:rPr>
              <a:t>20 de septiembre de 2013</a:t>
            </a:r>
            <a:r>
              <a:rPr lang="es-ES" sz="2000" dirty="0">
                <a:latin typeface="+mn-lt"/>
              </a:rPr>
              <a:t>.</a:t>
            </a:r>
            <a:endParaRPr lang="es-MX" sz="2000" dirty="0">
              <a:latin typeface="+mn-lt"/>
            </a:endParaRPr>
          </a:p>
          <a:p>
            <a:pPr marL="457200" indent="-457200">
              <a:buFont typeface="+mj-lt"/>
              <a:buAutoNum type="arabicParenR"/>
              <a:defRPr/>
            </a:pPr>
            <a:endParaRPr lang="es-MX" sz="800" dirty="0">
              <a:latin typeface="+mn-lt"/>
            </a:endParaRPr>
          </a:p>
          <a:p>
            <a:pPr marL="457200" indent="-457200">
              <a:buFont typeface="+mj-lt"/>
              <a:buAutoNum type="arabicParenR"/>
              <a:defRPr/>
            </a:pPr>
            <a:r>
              <a:rPr lang="es-ES" sz="2000" b="1" dirty="0">
                <a:latin typeface="+mn-lt"/>
              </a:rPr>
              <a:t>Inicio del estudio: 7 de octubre del 2013</a:t>
            </a:r>
            <a:r>
              <a:rPr lang="es-ES" sz="2000" dirty="0">
                <a:latin typeface="+mn-lt"/>
              </a:rPr>
              <a:t>.</a:t>
            </a:r>
            <a:endParaRPr lang="es-MX" sz="2000" dirty="0">
              <a:latin typeface="+mn-lt"/>
            </a:endParaRPr>
          </a:p>
          <a:p>
            <a:pPr marL="457200" indent="-457200">
              <a:buFont typeface="+mj-lt"/>
              <a:buAutoNum type="arabicParenR"/>
              <a:defRPr/>
            </a:pPr>
            <a:endParaRPr lang="es-MX" sz="800" dirty="0">
              <a:latin typeface="+mn-lt"/>
            </a:endParaRPr>
          </a:p>
          <a:p>
            <a:pPr marL="457200" indent="-457200">
              <a:buFont typeface="+mj-lt"/>
              <a:buAutoNum type="arabicParenR"/>
              <a:defRPr/>
            </a:pPr>
            <a:r>
              <a:rPr lang="es-ES" sz="2000" b="1" dirty="0">
                <a:latin typeface="+mn-lt"/>
              </a:rPr>
              <a:t>Reporte de avances del estudio:</a:t>
            </a:r>
            <a:r>
              <a:rPr lang="es-ES" sz="2000" dirty="0">
                <a:latin typeface="+mn-lt"/>
              </a:rPr>
              <a:t> del </a:t>
            </a:r>
            <a:r>
              <a:rPr lang="es-ES" sz="2000" b="1" dirty="0">
                <a:latin typeface="+mn-lt"/>
              </a:rPr>
              <a:t>24 de febrero </a:t>
            </a:r>
            <a:r>
              <a:rPr lang="es-ES" sz="2000" dirty="0">
                <a:latin typeface="+mn-lt"/>
              </a:rPr>
              <a:t>al </a:t>
            </a:r>
            <a:r>
              <a:rPr lang="es-ES" sz="2000" b="1" dirty="0">
                <a:latin typeface="+mn-lt"/>
              </a:rPr>
              <a:t>7 de marzo</a:t>
            </a:r>
            <a:r>
              <a:rPr lang="es-ES" sz="2000" dirty="0">
                <a:latin typeface="+mn-lt"/>
              </a:rPr>
              <a:t> </a:t>
            </a:r>
            <a:r>
              <a:rPr lang="es-ES" sz="2000" b="1" dirty="0">
                <a:latin typeface="+mn-lt"/>
              </a:rPr>
              <a:t>de 2014.</a:t>
            </a:r>
            <a:endParaRPr lang="es-MX" sz="2000" dirty="0">
              <a:latin typeface="+mn-lt"/>
            </a:endParaRPr>
          </a:p>
          <a:p>
            <a:pPr marL="457200" indent="-457200">
              <a:buFont typeface="+mj-lt"/>
              <a:buAutoNum type="arabicParenR"/>
              <a:defRPr/>
            </a:pPr>
            <a:endParaRPr lang="es-MX" sz="800" dirty="0">
              <a:latin typeface="+mn-lt"/>
            </a:endParaRPr>
          </a:p>
          <a:p>
            <a:pPr marL="457200" indent="-457200">
              <a:buFont typeface="+mj-lt"/>
              <a:buAutoNum type="arabicParenR"/>
              <a:defRPr/>
            </a:pPr>
            <a:r>
              <a:rPr lang="es-ES" sz="2000" b="1" dirty="0">
                <a:latin typeface="+mn-lt"/>
              </a:rPr>
              <a:t>Resultados preliminares a los estados, Distrito Federal y Federación:</a:t>
            </a:r>
            <a:r>
              <a:rPr lang="es-ES" sz="2000" dirty="0">
                <a:latin typeface="+mn-lt"/>
              </a:rPr>
              <a:t> del </a:t>
            </a:r>
            <a:r>
              <a:rPr lang="es-ES" sz="2000" b="1" dirty="0">
                <a:latin typeface="+mn-lt"/>
              </a:rPr>
              <a:t>28 de abril </a:t>
            </a:r>
            <a:r>
              <a:rPr lang="es-ES" sz="2000" dirty="0">
                <a:latin typeface="+mn-lt"/>
              </a:rPr>
              <a:t>al </a:t>
            </a:r>
            <a:r>
              <a:rPr lang="es-ES" sz="2000" b="1" dirty="0">
                <a:latin typeface="+mn-lt"/>
              </a:rPr>
              <a:t>12 de mayo</a:t>
            </a:r>
            <a:r>
              <a:rPr lang="es-ES" sz="2000" dirty="0">
                <a:latin typeface="+mn-lt"/>
              </a:rPr>
              <a:t> </a:t>
            </a:r>
            <a:r>
              <a:rPr lang="es-ES" sz="2000" b="1" dirty="0">
                <a:latin typeface="+mn-lt"/>
              </a:rPr>
              <a:t>de 2014.</a:t>
            </a:r>
            <a:endParaRPr lang="es-MX" sz="2000" dirty="0">
              <a:latin typeface="+mn-lt"/>
            </a:endParaRPr>
          </a:p>
          <a:p>
            <a:pPr marL="457200" indent="-457200">
              <a:buFont typeface="+mj-lt"/>
              <a:buAutoNum type="arabicParenR"/>
              <a:defRPr/>
            </a:pPr>
            <a:endParaRPr lang="es-MX" sz="800" dirty="0">
              <a:latin typeface="+mn-lt"/>
            </a:endParaRPr>
          </a:p>
          <a:p>
            <a:pPr marL="457200" indent="-457200">
              <a:buFont typeface="+mj-lt"/>
              <a:buAutoNum type="arabicParenR"/>
              <a:defRPr/>
            </a:pPr>
            <a:r>
              <a:rPr lang="es-ES" sz="2000" dirty="0">
                <a:latin typeface="+mn-lt"/>
              </a:rPr>
              <a:t>Entrega de </a:t>
            </a:r>
            <a:r>
              <a:rPr lang="es-ES" sz="2000" b="1" dirty="0">
                <a:latin typeface="+mn-lt"/>
              </a:rPr>
              <a:t>observaciones por entidad federativa</a:t>
            </a:r>
            <a:r>
              <a:rPr lang="es-ES" sz="2000" dirty="0">
                <a:latin typeface="+mn-lt"/>
              </a:rPr>
              <a:t>, Distrito Federal y Federación, a la institución evaluadora: </a:t>
            </a:r>
            <a:r>
              <a:rPr lang="es-ES" sz="2000" b="1" dirty="0">
                <a:latin typeface="+mn-lt"/>
              </a:rPr>
              <a:t>7 al 18 de julio de 2014.</a:t>
            </a:r>
            <a:endParaRPr lang="es-MX" sz="2000" dirty="0">
              <a:latin typeface="+mn-lt"/>
            </a:endParaRPr>
          </a:p>
          <a:p>
            <a:pPr marL="457200" indent="-457200">
              <a:buFont typeface="+mj-lt"/>
              <a:buAutoNum type="arabicParenR"/>
              <a:defRPr/>
            </a:pPr>
            <a:endParaRPr lang="es-MX" sz="800" dirty="0">
              <a:latin typeface="+mn-lt"/>
            </a:endParaRPr>
          </a:p>
          <a:p>
            <a:pPr marL="457200" indent="-457200">
              <a:buFont typeface="+mj-lt"/>
              <a:buAutoNum type="arabicParenR"/>
              <a:defRPr/>
            </a:pPr>
            <a:r>
              <a:rPr lang="es-ES" sz="2000" dirty="0">
                <a:latin typeface="+mn-lt"/>
              </a:rPr>
              <a:t>Los </a:t>
            </a:r>
            <a:r>
              <a:rPr lang="es-ES" sz="2000" b="1" dirty="0">
                <a:latin typeface="+mn-lt"/>
              </a:rPr>
              <a:t>resultados finales del estudio serán presentados a la COMAIP en agosto de 2014.</a:t>
            </a:r>
            <a:endParaRPr lang="es-MX" sz="2000" dirty="0">
              <a:latin typeface="+mn-lt"/>
              <a:ea typeface="Times New Roman"/>
              <a:cs typeface="Arial"/>
            </a:endParaRPr>
          </a:p>
        </p:txBody>
      </p:sp>
      <p:sp>
        <p:nvSpPr>
          <p:cNvPr id="5" name="4 CuadroTexto"/>
          <p:cNvSpPr txBox="1"/>
          <p:nvPr/>
        </p:nvSpPr>
        <p:spPr>
          <a:xfrm>
            <a:off x="1331913" y="44450"/>
            <a:ext cx="7488237" cy="1077913"/>
          </a:xfrm>
          <a:prstGeom prst="rect">
            <a:avLst/>
          </a:prstGeom>
          <a:noFill/>
        </p:spPr>
        <p:txBody>
          <a:bodyPr>
            <a:spAutoFit/>
          </a:bodyPr>
          <a:lstStyle/>
          <a:p>
            <a:pPr algn="ctr" fontAlgn="auto">
              <a:spcBef>
                <a:spcPts val="0"/>
              </a:spcBef>
              <a:spcAft>
                <a:spcPts val="0"/>
              </a:spcAft>
              <a:defRPr/>
            </a:pPr>
            <a:r>
              <a:rPr lang="es-MX" sz="3200" b="1" dirty="0">
                <a:solidFill>
                  <a:schemeClr val="bg1"/>
                </a:solidFill>
                <a:effectLst>
                  <a:outerShdw blurRad="38100" dist="38100" dir="2700000" algn="tl">
                    <a:srgbClr val="000000">
                      <a:alpha val="43137"/>
                    </a:srgbClr>
                  </a:outerShdw>
                </a:effectLst>
                <a:latin typeface="Calibri" pitchFamily="34" charset="0"/>
                <a:cs typeface="Calibri" pitchFamily="34" charset="0"/>
              </a:rPr>
              <a:t>Ruta Crítica para Métrica de la Transparencia 2013 - 2014</a:t>
            </a:r>
          </a:p>
        </p:txBody>
      </p:sp>
      <p:pic>
        <p:nvPicPr>
          <p:cNvPr id="108548" name="4 Imagen" descr="LOGOTIPO_InfoDF_new.png"/>
          <p:cNvPicPr>
            <a:picLocks noChangeAspect="1"/>
          </p:cNvPicPr>
          <p:nvPr/>
        </p:nvPicPr>
        <p:blipFill>
          <a:blip r:embed="rId3" cstate="print"/>
          <a:srcRect/>
          <a:stretch>
            <a:fillRect/>
          </a:stretch>
        </p:blipFill>
        <p:spPr bwMode="auto">
          <a:xfrm>
            <a:off x="11113" y="5548313"/>
            <a:ext cx="960437" cy="1135062"/>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4 Rectángulo"/>
          <p:cNvSpPr>
            <a:spLocks noChangeArrowheads="1"/>
          </p:cNvSpPr>
          <p:nvPr/>
        </p:nvSpPr>
        <p:spPr bwMode="auto">
          <a:xfrm>
            <a:off x="1331913" y="1946275"/>
            <a:ext cx="7488237" cy="3354388"/>
          </a:xfrm>
          <a:prstGeom prst="rect">
            <a:avLst/>
          </a:prstGeom>
          <a:noFill/>
          <a:ln w="9525">
            <a:noFill/>
            <a:miter lim="800000"/>
            <a:headEnd/>
            <a:tailEnd/>
          </a:ln>
        </p:spPr>
        <p:txBody>
          <a:bodyPr>
            <a:spAutoFit/>
          </a:bodyPr>
          <a:lstStyle/>
          <a:p>
            <a:pPr marL="457200" indent="-457200">
              <a:buFont typeface="Arial" pitchFamily="34" charset="0"/>
              <a:buChar char="•"/>
              <a:defRPr/>
            </a:pPr>
            <a:r>
              <a:rPr lang="es-MX" sz="2000" dirty="0">
                <a:latin typeface="+mn-lt"/>
                <a:ea typeface="Times New Roman"/>
                <a:cs typeface="Arial"/>
              </a:rPr>
              <a:t>La CEI Ampliada sesionará al menos, en cuatro ocasiones:</a:t>
            </a:r>
          </a:p>
          <a:p>
            <a:pPr marL="914400" lvl="1" indent="-457200">
              <a:buFont typeface="+mj-lt"/>
              <a:buAutoNum type="alphaLcParenR"/>
              <a:defRPr/>
            </a:pPr>
            <a:endParaRPr lang="es-MX" sz="800" dirty="0">
              <a:latin typeface="+mn-lt"/>
              <a:ea typeface="Times New Roman"/>
              <a:cs typeface="Arial"/>
            </a:endParaRPr>
          </a:p>
          <a:p>
            <a:pPr marL="914400" lvl="1" indent="-457200">
              <a:buFont typeface="+mj-lt"/>
              <a:buAutoNum type="alphaLcParenR"/>
              <a:defRPr/>
            </a:pPr>
            <a:r>
              <a:rPr lang="es-MX" sz="2000" dirty="0">
                <a:latin typeface="+mn-lt"/>
                <a:ea typeface="Times New Roman"/>
                <a:cs typeface="Arial"/>
              </a:rPr>
              <a:t>En la fecha límite para certificar total de propuestas recibidas (A partir del 6 de septiembre).</a:t>
            </a:r>
          </a:p>
          <a:p>
            <a:pPr marL="914400" lvl="1" indent="-457200">
              <a:buFont typeface="+mj-lt"/>
              <a:buAutoNum type="alphaLcParenR"/>
              <a:defRPr/>
            </a:pPr>
            <a:endParaRPr lang="es-MX" sz="800" dirty="0">
              <a:latin typeface="+mn-lt"/>
              <a:ea typeface="Times New Roman"/>
              <a:cs typeface="Arial"/>
            </a:endParaRPr>
          </a:p>
          <a:p>
            <a:pPr marL="914400" lvl="1" indent="-457200" algn="just">
              <a:buFont typeface="+mj-lt"/>
              <a:buAutoNum type="alphaLcParenR"/>
              <a:defRPr/>
            </a:pPr>
            <a:r>
              <a:rPr lang="es-MX" sz="2000" dirty="0">
                <a:latin typeface="+mn-lt"/>
                <a:ea typeface="Times New Roman"/>
                <a:cs typeface="Arial"/>
              </a:rPr>
              <a:t>En el Dictamen de la institución a la que se adjudica el estudio (Entre el 7 y 20 de septiembre).</a:t>
            </a:r>
          </a:p>
          <a:p>
            <a:pPr marL="914400" lvl="1" indent="-457200">
              <a:buFont typeface="+mj-lt"/>
              <a:buAutoNum type="alphaLcParenR"/>
              <a:defRPr/>
            </a:pPr>
            <a:endParaRPr lang="es-MX" sz="800" dirty="0">
              <a:latin typeface="+mn-lt"/>
              <a:ea typeface="Times New Roman"/>
              <a:cs typeface="Arial"/>
            </a:endParaRPr>
          </a:p>
          <a:p>
            <a:pPr marL="914400" lvl="1" indent="-457200" algn="just">
              <a:buFont typeface="+mj-lt"/>
              <a:buAutoNum type="alphaLcParenR"/>
              <a:defRPr/>
            </a:pPr>
            <a:r>
              <a:rPr lang="es-MX" sz="2000" dirty="0">
                <a:latin typeface="+mn-lt"/>
                <a:ea typeface="Times New Roman"/>
                <a:cs typeface="Arial"/>
              </a:rPr>
              <a:t>Para conocer el reporte de avance del estudio (del 24 de febrero al 7 de marzo).</a:t>
            </a:r>
          </a:p>
          <a:p>
            <a:pPr marL="914400" lvl="1" indent="-457200">
              <a:buFont typeface="+mj-lt"/>
              <a:buAutoNum type="alphaLcParenR"/>
              <a:defRPr/>
            </a:pPr>
            <a:endParaRPr lang="es-MX" sz="800" dirty="0">
              <a:latin typeface="+mn-lt"/>
              <a:ea typeface="Times New Roman"/>
              <a:cs typeface="Arial"/>
            </a:endParaRPr>
          </a:p>
          <a:p>
            <a:pPr marL="914400" lvl="1" indent="-457200">
              <a:buFont typeface="+mj-lt"/>
              <a:buAutoNum type="alphaLcParenR"/>
              <a:defRPr/>
            </a:pPr>
            <a:r>
              <a:rPr lang="es-MX" sz="2000" dirty="0">
                <a:latin typeface="+mn-lt"/>
                <a:ea typeface="Times New Roman"/>
                <a:cs typeface="Arial"/>
              </a:rPr>
              <a:t>En la entrega de resultados nacionales (agosto de 2014).</a:t>
            </a:r>
          </a:p>
          <a:p>
            <a:pPr marL="914400" lvl="1" indent="-457200">
              <a:buFont typeface="+mj-lt"/>
              <a:buAutoNum type="alphaLcParenR"/>
              <a:defRPr/>
            </a:pPr>
            <a:endParaRPr lang="es-MX" sz="2000" dirty="0">
              <a:latin typeface="+mn-lt"/>
              <a:ea typeface="Times New Roman"/>
              <a:cs typeface="Arial"/>
            </a:endParaRPr>
          </a:p>
        </p:txBody>
      </p:sp>
      <p:sp>
        <p:nvSpPr>
          <p:cNvPr id="5" name="4 CuadroTexto"/>
          <p:cNvSpPr txBox="1"/>
          <p:nvPr/>
        </p:nvSpPr>
        <p:spPr>
          <a:xfrm>
            <a:off x="1331913" y="44450"/>
            <a:ext cx="7488237" cy="1077913"/>
          </a:xfrm>
          <a:prstGeom prst="rect">
            <a:avLst/>
          </a:prstGeom>
          <a:noFill/>
        </p:spPr>
        <p:txBody>
          <a:bodyPr>
            <a:spAutoFit/>
          </a:bodyPr>
          <a:lstStyle/>
          <a:p>
            <a:pPr algn="ctr" fontAlgn="auto">
              <a:spcBef>
                <a:spcPts val="0"/>
              </a:spcBef>
              <a:spcAft>
                <a:spcPts val="0"/>
              </a:spcAft>
              <a:defRPr/>
            </a:pPr>
            <a:r>
              <a:rPr lang="es-MX" sz="3200" b="1" dirty="0">
                <a:solidFill>
                  <a:schemeClr val="bg1"/>
                </a:solidFill>
                <a:effectLst>
                  <a:outerShdw blurRad="38100" dist="38100" dir="2700000" algn="tl">
                    <a:srgbClr val="000000">
                      <a:alpha val="43137"/>
                    </a:srgbClr>
                  </a:outerShdw>
                </a:effectLst>
                <a:latin typeface="Calibri" pitchFamily="34" charset="0"/>
                <a:cs typeface="Calibri" pitchFamily="34" charset="0"/>
              </a:rPr>
              <a:t>Métrica de la Transparencia 2013 – 2014: Los próximos pasos</a:t>
            </a:r>
          </a:p>
        </p:txBody>
      </p:sp>
      <p:pic>
        <p:nvPicPr>
          <p:cNvPr id="110596" name="4 Imagen" descr="LOGOTIPO_InfoDF_new.png"/>
          <p:cNvPicPr>
            <a:picLocks noChangeAspect="1"/>
          </p:cNvPicPr>
          <p:nvPr/>
        </p:nvPicPr>
        <p:blipFill>
          <a:blip r:embed="rId3" cstate="print"/>
          <a:srcRect/>
          <a:stretch>
            <a:fillRect/>
          </a:stretch>
        </p:blipFill>
        <p:spPr bwMode="auto">
          <a:xfrm>
            <a:off x="11113" y="5548313"/>
            <a:ext cx="960437" cy="1135062"/>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476375" y="392113"/>
            <a:ext cx="7488238" cy="554037"/>
          </a:xfrm>
          <a:prstGeom prst="rect">
            <a:avLst/>
          </a:prstGeom>
          <a:noFill/>
        </p:spPr>
        <p:txBody>
          <a:bodyPr>
            <a:spAutoFit/>
          </a:bodyPr>
          <a:lstStyle/>
          <a:p>
            <a:pPr algn="ctr" fontAlgn="auto">
              <a:spcBef>
                <a:spcPts val="0"/>
              </a:spcBef>
              <a:spcAft>
                <a:spcPts val="0"/>
              </a:spcAft>
              <a:defRPr/>
            </a:pPr>
            <a:r>
              <a:rPr lang="es-MX" sz="3000" b="1" dirty="0">
                <a:solidFill>
                  <a:schemeClr val="bg1"/>
                </a:solidFill>
                <a:effectLst>
                  <a:outerShdw blurRad="38100" dist="38100" dir="2700000" algn="tl">
                    <a:srgbClr val="000000">
                      <a:alpha val="43137"/>
                    </a:srgbClr>
                  </a:outerShdw>
                </a:effectLst>
                <a:latin typeface="Calibri" pitchFamily="34" charset="0"/>
                <a:cs typeface="Calibri" pitchFamily="34" charset="0"/>
              </a:rPr>
              <a:t>PRESENTACIÓN</a:t>
            </a:r>
          </a:p>
        </p:txBody>
      </p:sp>
      <p:sp>
        <p:nvSpPr>
          <p:cNvPr id="5" name="4 Rectángulo"/>
          <p:cNvSpPr>
            <a:spLocks noChangeArrowheads="1"/>
          </p:cNvSpPr>
          <p:nvPr/>
        </p:nvSpPr>
        <p:spPr bwMode="auto">
          <a:xfrm>
            <a:off x="1331913" y="1341438"/>
            <a:ext cx="7561262" cy="5287601"/>
          </a:xfrm>
          <a:prstGeom prst="rect">
            <a:avLst/>
          </a:prstGeom>
          <a:noFill/>
          <a:ln w="9525">
            <a:noFill/>
            <a:miter lim="800000"/>
            <a:headEnd/>
            <a:tailEnd/>
          </a:ln>
        </p:spPr>
        <p:txBody>
          <a:bodyPr>
            <a:spAutoFit/>
          </a:bodyPr>
          <a:lstStyle/>
          <a:p>
            <a:pPr algn="just" eaLnBrk="0" hangingPunct="0">
              <a:spcBef>
                <a:spcPct val="20000"/>
              </a:spcBef>
            </a:pPr>
            <a:r>
              <a:rPr lang="es-MX" sz="3000" b="1" dirty="0">
                <a:solidFill>
                  <a:srgbClr val="000000"/>
                </a:solidFill>
                <a:latin typeface="Calibri" pitchFamily="34" charset="0"/>
              </a:rPr>
              <a:t>Objetivo General:</a:t>
            </a:r>
          </a:p>
          <a:p>
            <a:pPr algn="just" eaLnBrk="0" hangingPunct="0">
              <a:spcBef>
                <a:spcPct val="20000"/>
              </a:spcBef>
            </a:pPr>
            <a:endParaRPr lang="es-MX" sz="1100" dirty="0">
              <a:solidFill>
                <a:srgbClr val="000000"/>
              </a:solidFill>
              <a:latin typeface="Calibri" pitchFamily="34" charset="0"/>
            </a:endParaRPr>
          </a:p>
          <a:p>
            <a:pPr algn="just" eaLnBrk="0" hangingPunct="0">
              <a:spcBef>
                <a:spcPct val="20000"/>
              </a:spcBef>
            </a:pPr>
            <a:r>
              <a:rPr lang="es-MX" sz="2300" b="1" dirty="0">
                <a:solidFill>
                  <a:srgbClr val="000000"/>
                </a:solidFill>
                <a:latin typeface="Calibri" pitchFamily="34" charset="0"/>
              </a:rPr>
              <a:t>Apoyar a los Órganos Garantes de la Transparencia de nuestro país</a:t>
            </a:r>
            <a:r>
              <a:rPr lang="es-MX" sz="2300" dirty="0">
                <a:solidFill>
                  <a:srgbClr val="000000"/>
                </a:solidFill>
                <a:latin typeface="Calibri" pitchFamily="34" charset="0"/>
              </a:rPr>
              <a:t>, </a:t>
            </a:r>
            <a:r>
              <a:rPr lang="es-MX" sz="2300" b="1" dirty="0">
                <a:solidFill>
                  <a:srgbClr val="000000"/>
                </a:solidFill>
                <a:latin typeface="Calibri" pitchFamily="34" charset="0"/>
              </a:rPr>
              <a:t>respecto de las acciones proactivas que pueden tomar en el marco del próximo levantamiento de información de campo del estudio de la Métrica de la Transparencia </a:t>
            </a:r>
            <a:r>
              <a:rPr lang="es-MX" sz="2300" b="1" dirty="0" smtClean="0">
                <a:solidFill>
                  <a:srgbClr val="000000"/>
                </a:solidFill>
                <a:latin typeface="Calibri" pitchFamily="34" charset="0"/>
              </a:rPr>
              <a:t>2013-2014:</a:t>
            </a:r>
          </a:p>
          <a:p>
            <a:pPr marL="342900" indent="-342900" algn="just" eaLnBrk="0" hangingPunct="0">
              <a:spcBef>
                <a:spcPct val="20000"/>
              </a:spcBef>
              <a:buFont typeface="Arial" pitchFamily="34" charset="0"/>
              <a:buChar char="•"/>
            </a:pPr>
            <a:r>
              <a:rPr lang="es-MX" sz="2300" dirty="0" smtClean="0">
                <a:solidFill>
                  <a:srgbClr val="000000"/>
                </a:solidFill>
                <a:latin typeface="Calibri" pitchFamily="34" charset="0"/>
              </a:rPr>
              <a:t>Aprovechamiento </a:t>
            </a:r>
            <a:r>
              <a:rPr lang="es-MX" sz="2300" dirty="0">
                <a:solidFill>
                  <a:srgbClr val="000000"/>
                </a:solidFill>
                <a:latin typeface="Calibri" pitchFamily="34" charset="0"/>
              </a:rPr>
              <a:t>de diversos instrumentos metodológicos para realizar un </a:t>
            </a:r>
            <a:r>
              <a:rPr lang="es-MX" sz="2300" dirty="0" smtClean="0">
                <a:solidFill>
                  <a:srgbClr val="000000"/>
                </a:solidFill>
                <a:latin typeface="Calibri" pitchFamily="34" charset="0"/>
              </a:rPr>
              <a:t>diagnóstico</a:t>
            </a:r>
          </a:p>
          <a:p>
            <a:pPr marL="342900" indent="-342900" algn="just" eaLnBrk="0" hangingPunct="0">
              <a:spcBef>
                <a:spcPct val="20000"/>
              </a:spcBef>
              <a:buFont typeface="Arial" pitchFamily="34" charset="0"/>
              <a:buChar char="•"/>
            </a:pPr>
            <a:r>
              <a:rPr lang="es-MX" sz="2300" dirty="0" smtClean="0">
                <a:solidFill>
                  <a:srgbClr val="000000"/>
                </a:solidFill>
                <a:latin typeface="Calibri" pitchFamily="34" charset="0"/>
              </a:rPr>
              <a:t>U</a:t>
            </a:r>
            <a:r>
              <a:rPr lang="es-MX" sz="2300" dirty="0" smtClean="0">
                <a:solidFill>
                  <a:srgbClr val="000000"/>
                </a:solidFill>
                <a:latin typeface="Calibri" pitchFamily="34" charset="0"/>
              </a:rPr>
              <a:t>bicar </a:t>
            </a:r>
            <a:r>
              <a:rPr lang="es-MX" sz="2300" dirty="0">
                <a:solidFill>
                  <a:srgbClr val="000000"/>
                </a:solidFill>
                <a:latin typeface="Calibri" pitchFamily="34" charset="0"/>
              </a:rPr>
              <a:t>áreas de oportunidad </a:t>
            </a:r>
            <a:r>
              <a:rPr lang="es-MX" sz="2300" dirty="0" smtClean="0">
                <a:solidFill>
                  <a:srgbClr val="000000"/>
                </a:solidFill>
                <a:latin typeface="Calibri" pitchFamily="34" charset="0"/>
              </a:rPr>
              <a:t>para </a:t>
            </a:r>
            <a:r>
              <a:rPr lang="es-MX" sz="2300" dirty="0">
                <a:solidFill>
                  <a:srgbClr val="000000"/>
                </a:solidFill>
                <a:latin typeface="Calibri" pitchFamily="34" charset="0"/>
              </a:rPr>
              <a:t>impulsar un mejor cumplimiento de las obligaciones de Ley por parte de sus sujetos obligados </a:t>
            </a:r>
            <a:endParaRPr lang="es-MX" sz="2300" dirty="0" smtClean="0">
              <a:solidFill>
                <a:srgbClr val="000000"/>
              </a:solidFill>
              <a:latin typeface="Calibri" pitchFamily="34" charset="0"/>
            </a:endParaRPr>
          </a:p>
          <a:p>
            <a:pPr marL="342900" indent="-342900" algn="just" eaLnBrk="0" hangingPunct="0">
              <a:spcBef>
                <a:spcPct val="20000"/>
              </a:spcBef>
              <a:buFont typeface="Arial" pitchFamily="34" charset="0"/>
              <a:buChar char="•"/>
            </a:pPr>
            <a:r>
              <a:rPr lang="es-MX" sz="2300" dirty="0" smtClean="0">
                <a:solidFill>
                  <a:srgbClr val="000000"/>
                </a:solidFill>
                <a:latin typeface="Calibri" pitchFamily="34" charset="0"/>
              </a:rPr>
              <a:t>Lograr </a:t>
            </a:r>
            <a:r>
              <a:rPr lang="es-MX" sz="2300" dirty="0">
                <a:solidFill>
                  <a:srgbClr val="000000"/>
                </a:solidFill>
                <a:latin typeface="Calibri" pitchFamily="34" charset="0"/>
              </a:rPr>
              <a:t>una mejor evaluación del sistema de transparencia en todo el país.</a:t>
            </a:r>
          </a:p>
        </p:txBody>
      </p:sp>
      <p:pic>
        <p:nvPicPr>
          <p:cNvPr id="17411" name="6 Imagen" descr="LOGOTIPO_InfoDF_new.png"/>
          <p:cNvPicPr>
            <a:picLocks noChangeAspect="1"/>
          </p:cNvPicPr>
          <p:nvPr/>
        </p:nvPicPr>
        <p:blipFill>
          <a:blip r:embed="rId2" cstate="print"/>
          <a:srcRect/>
          <a:stretch>
            <a:fillRect/>
          </a:stretch>
        </p:blipFill>
        <p:spPr bwMode="auto">
          <a:xfrm>
            <a:off x="11113" y="5548313"/>
            <a:ext cx="960437" cy="1135062"/>
          </a:xfrm>
          <a:prstGeom prst="rect">
            <a:avLst/>
          </a:prstGeom>
          <a:noFill/>
          <a:ln w="9525">
            <a:noFill/>
            <a:miter lim="800000"/>
            <a:headEnd/>
            <a:tailEnd/>
          </a:ln>
        </p:spPr>
      </p:pic>
      <p:sp>
        <p:nvSpPr>
          <p:cNvPr id="10" name="9 Marcador de número de diapositiva"/>
          <p:cNvSpPr>
            <a:spLocks noGrp="1"/>
          </p:cNvSpPr>
          <p:nvPr>
            <p:ph type="sldNum" sz="quarter" idx="12"/>
          </p:nvPr>
        </p:nvSpPr>
        <p:spPr/>
        <p:txBody>
          <a:bodyPr/>
          <a:lstStyle/>
          <a:p>
            <a:pPr>
              <a:defRPr/>
            </a:pPr>
            <a:fld id="{75EA4B39-C415-4374-AEC0-8A75CA168223}" type="slidenum">
              <a:rPr lang="es-MX"/>
              <a:pPr>
                <a:defRPr/>
              </a:pPr>
              <a:t>3</a:t>
            </a:fld>
            <a:endParaRPr lang="es-MX"/>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4 Rectángulo"/>
          <p:cNvSpPr>
            <a:spLocks noChangeArrowheads="1"/>
          </p:cNvSpPr>
          <p:nvPr/>
        </p:nvSpPr>
        <p:spPr bwMode="auto">
          <a:xfrm>
            <a:off x="1331342" y="1196752"/>
            <a:ext cx="7561138" cy="5196166"/>
          </a:xfrm>
          <a:prstGeom prst="rect">
            <a:avLst/>
          </a:prstGeom>
          <a:noFill/>
          <a:ln w="9525">
            <a:noFill/>
            <a:miter lim="800000"/>
            <a:headEnd/>
            <a:tailEnd/>
          </a:ln>
        </p:spPr>
        <p:txBody>
          <a:bodyPr wrap="square">
            <a:spAutoFit/>
          </a:bodyPr>
          <a:lstStyle/>
          <a:p>
            <a:pPr marL="457200" indent="-457200" algn="just">
              <a:lnSpc>
                <a:spcPct val="150000"/>
              </a:lnSpc>
              <a:buFont typeface="Arial" pitchFamily="34" charset="0"/>
              <a:buChar char="•"/>
              <a:defRPr/>
            </a:pPr>
            <a:r>
              <a:rPr lang="es-MX" sz="2700" dirty="0">
                <a:latin typeface="+mn-lt"/>
                <a:ea typeface="Times New Roman"/>
                <a:cs typeface="Arial"/>
              </a:rPr>
              <a:t>La CEI ratifica su compromiso por instrumentar una </a:t>
            </a:r>
            <a:r>
              <a:rPr lang="es-MX" sz="2700" b="1" dirty="0">
                <a:latin typeface="+mn-lt"/>
                <a:ea typeface="Times New Roman"/>
                <a:cs typeface="Arial"/>
              </a:rPr>
              <a:t>adecuada política de comunicación </a:t>
            </a:r>
            <a:r>
              <a:rPr lang="es-MX" sz="2700" dirty="0">
                <a:latin typeface="+mn-lt"/>
                <a:ea typeface="Times New Roman"/>
                <a:cs typeface="Arial"/>
              </a:rPr>
              <a:t>entre los EO, los órganos garantes, la institución evaluadora y los medios de comunicación, a fin de que los sujetos evaluados tengan la oportunidad de resolver las imprecisiones que eventualmente, se generen por la complejidad del sistema nacional de transparencia</a:t>
            </a:r>
            <a:r>
              <a:rPr lang="es-MX" sz="2700" dirty="0" smtClean="0">
                <a:latin typeface="+mn-lt"/>
                <a:ea typeface="Times New Roman"/>
                <a:cs typeface="Arial"/>
              </a:rPr>
              <a:t>.</a:t>
            </a:r>
            <a:endParaRPr lang="es-MX" sz="2700" dirty="0">
              <a:latin typeface="+mn-lt"/>
              <a:ea typeface="Times New Roman"/>
              <a:cs typeface="Arial"/>
            </a:endParaRPr>
          </a:p>
        </p:txBody>
      </p:sp>
      <p:sp>
        <p:nvSpPr>
          <p:cNvPr id="5" name="4 CuadroTexto"/>
          <p:cNvSpPr txBox="1"/>
          <p:nvPr/>
        </p:nvSpPr>
        <p:spPr>
          <a:xfrm>
            <a:off x="1331913" y="44450"/>
            <a:ext cx="7488237" cy="1077913"/>
          </a:xfrm>
          <a:prstGeom prst="rect">
            <a:avLst/>
          </a:prstGeom>
          <a:noFill/>
        </p:spPr>
        <p:txBody>
          <a:bodyPr>
            <a:spAutoFit/>
          </a:bodyPr>
          <a:lstStyle/>
          <a:p>
            <a:pPr algn="ctr" fontAlgn="auto">
              <a:spcBef>
                <a:spcPts val="0"/>
              </a:spcBef>
              <a:spcAft>
                <a:spcPts val="0"/>
              </a:spcAft>
              <a:defRPr/>
            </a:pPr>
            <a:r>
              <a:rPr lang="es-MX" sz="3200" b="1" dirty="0">
                <a:solidFill>
                  <a:schemeClr val="bg1"/>
                </a:solidFill>
                <a:effectLst>
                  <a:outerShdw blurRad="38100" dist="38100" dir="2700000" algn="tl">
                    <a:srgbClr val="000000">
                      <a:alpha val="43137"/>
                    </a:srgbClr>
                  </a:outerShdw>
                </a:effectLst>
                <a:latin typeface="Calibri" pitchFamily="34" charset="0"/>
                <a:cs typeface="Calibri" pitchFamily="34" charset="0"/>
              </a:rPr>
              <a:t>Métrica de la Transparencia 2013 – 2014: Los próximos pasos</a:t>
            </a:r>
          </a:p>
        </p:txBody>
      </p:sp>
      <p:pic>
        <p:nvPicPr>
          <p:cNvPr id="112644" name="4 Imagen" descr="LOGOTIPO_InfoDF_new.png"/>
          <p:cNvPicPr>
            <a:picLocks noChangeAspect="1"/>
          </p:cNvPicPr>
          <p:nvPr/>
        </p:nvPicPr>
        <p:blipFill>
          <a:blip r:embed="rId3" cstate="print"/>
          <a:srcRect/>
          <a:stretch>
            <a:fillRect/>
          </a:stretch>
        </p:blipFill>
        <p:spPr bwMode="auto">
          <a:xfrm>
            <a:off x="11113" y="5548313"/>
            <a:ext cx="960437" cy="1135062"/>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547813" y="1924050"/>
            <a:ext cx="6911975" cy="2354263"/>
          </a:xfrm>
          <a:prstGeom prst="rect">
            <a:avLst/>
          </a:prstGeom>
          <a:noFill/>
        </p:spPr>
        <p:txBody>
          <a:bodyPr>
            <a:spAutoFit/>
          </a:bodyPr>
          <a:lstStyle/>
          <a:p>
            <a:pPr algn="ctr"/>
            <a:r>
              <a:rPr lang="es-MX" sz="3000" b="1" dirty="0">
                <a:solidFill>
                  <a:srgbClr val="A50021"/>
                </a:solidFill>
              </a:rPr>
              <a:t>MAPEO DE LAS ÁREAS DE OPORTUNIDAD DE SU SISTEMA DE TRANSPARENCIA</a:t>
            </a:r>
          </a:p>
          <a:p>
            <a:pPr algn="just">
              <a:lnSpc>
                <a:spcPct val="150000"/>
              </a:lnSpc>
              <a:buFont typeface="Wingdings" pitchFamily="2" charset="2"/>
              <a:buNone/>
            </a:pPr>
            <a:endParaRPr lang="es-ES" sz="1900" dirty="0">
              <a:solidFill>
                <a:srgbClr val="000000"/>
              </a:solidFill>
              <a:latin typeface="Calibri" pitchFamily="34" charset="0"/>
              <a:cs typeface="Times New Roman" pitchFamily="18" charset="0"/>
            </a:endParaRPr>
          </a:p>
          <a:p>
            <a:pPr algn="ctr"/>
            <a:endParaRPr lang="es-MX" sz="3000" b="1" dirty="0">
              <a:solidFill>
                <a:srgbClr val="A50021"/>
              </a:solidFill>
            </a:endParaRPr>
          </a:p>
        </p:txBody>
      </p:sp>
      <p:pic>
        <p:nvPicPr>
          <p:cNvPr id="114690" name="5 Imagen" descr="LOGOTIPO_InfoDF_new.png"/>
          <p:cNvPicPr>
            <a:picLocks noChangeAspect="1"/>
          </p:cNvPicPr>
          <p:nvPr/>
        </p:nvPicPr>
        <p:blipFill>
          <a:blip r:embed="rId2" cstate="print"/>
          <a:srcRect/>
          <a:stretch>
            <a:fillRect/>
          </a:stretch>
        </p:blipFill>
        <p:spPr bwMode="auto">
          <a:xfrm>
            <a:off x="11113" y="5548313"/>
            <a:ext cx="960437" cy="1135062"/>
          </a:xfrm>
          <a:prstGeom prst="rect">
            <a:avLst/>
          </a:prstGeom>
          <a:noFill/>
          <a:ln w="9525">
            <a:noFill/>
            <a:miter lim="800000"/>
            <a:headEnd/>
            <a:tailEnd/>
          </a:ln>
        </p:spPr>
      </p:pic>
      <p:sp>
        <p:nvSpPr>
          <p:cNvPr id="7" name="6 Marcador de número de diapositiva"/>
          <p:cNvSpPr>
            <a:spLocks noGrp="1"/>
          </p:cNvSpPr>
          <p:nvPr>
            <p:ph type="sldNum" sz="quarter" idx="12"/>
          </p:nvPr>
        </p:nvSpPr>
        <p:spPr/>
        <p:txBody>
          <a:bodyPr/>
          <a:lstStyle/>
          <a:p>
            <a:pPr>
              <a:defRPr/>
            </a:pPr>
            <a:fld id="{C2D64C27-19E5-4676-9776-8C3F8D221D99}" type="slidenum">
              <a:rPr lang="es-MX"/>
              <a:pPr>
                <a:defRPr/>
              </a:pPr>
              <a:t>31</a:t>
            </a:fld>
            <a:endParaRPr lang="es-MX"/>
          </a:p>
        </p:txBody>
      </p:sp>
      <p:pic>
        <p:nvPicPr>
          <p:cNvPr id="5" name="irc_mi" descr="http://www.locallis.org.mx/noticias/2013/noticiasimagenes/revision_lupa.jpg">
            <a:hlinkClick r:id="rId3"/>
          </p:cNvPr>
          <p:cNvPicPr/>
          <p:nvPr/>
        </p:nvPicPr>
        <p:blipFill>
          <a:blip r:embed="rId4" cstate="print"/>
          <a:srcRect/>
          <a:stretch>
            <a:fillRect/>
          </a:stretch>
        </p:blipFill>
        <p:spPr bwMode="auto">
          <a:xfrm>
            <a:off x="2911147" y="4362098"/>
            <a:ext cx="3965109" cy="2307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txBox="1">
            <a:spLocks noGrp="1"/>
          </p:cNvSpPr>
          <p:nvPr/>
        </p:nvSpPr>
        <p:spPr>
          <a:xfrm>
            <a:off x="6457950" y="6356350"/>
            <a:ext cx="2057400" cy="365125"/>
          </a:xfrm>
          <a:prstGeom prst="rect">
            <a:avLst/>
          </a:prstGeom>
          <a:noFill/>
        </p:spPr>
        <p:txBody>
          <a:bodyPr anchor="ctr"/>
          <a:lstStyle/>
          <a:p>
            <a:pPr algn="r">
              <a:defRPr/>
            </a:pPr>
            <a:fld id="{E59F4C29-5C99-4CC8-B90F-7F35AB0003E3}" type="slidenum">
              <a:rPr lang="es-MX" sz="1200">
                <a:solidFill>
                  <a:schemeClr val="tx1">
                    <a:tint val="75000"/>
                  </a:schemeClr>
                </a:solidFill>
              </a:rPr>
              <a:pPr algn="r">
                <a:defRPr/>
              </a:pPr>
              <a:t>32</a:t>
            </a:fld>
            <a:endParaRPr lang="es-MX" sz="1200">
              <a:solidFill>
                <a:schemeClr val="tx1">
                  <a:tint val="75000"/>
                </a:schemeClr>
              </a:solidFill>
            </a:endParaRPr>
          </a:p>
        </p:txBody>
      </p:sp>
      <p:sp>
        <p:nvSpPr>
          <p:cNvPr id="3" name="2 CuadroTexto"/>
          <p:cNvSpPr txBox="1"/>
          <p:nvPr/>
        </p:nvSpPr>
        <p:spPr>
          <a:xfrm>
            <a:off x="1490302" y="395288"/>
            <a:ext cx="7345362" cy="569912"/>
          </a:xfrm>
          <a:prstGeom prst="rect">
            <a:avLst/>
          </a:prstGeom>
          <a:noFill/>
        </p:spPr>
        <p:txBody>
          <a:bodyPr>
            <a:spAutoFit/>
          </a:bodyPr>
          <a:lstStyle/>
          <a:p>
            <a:pPr algn="ctr" fontAlgn="auto">
              <a:spcBef>
                <a:spcPts val="0"/>
              </a:spcBef>
              <a:spcAft>
                <a:spcPts val="0"/>
              </a:spcAft>
              <a:defRPr/>
            </a:pPr>
            <a:r>
              <a:rPr lang="es-MX" sz="3100" b="1" dirty="0">
                <a:solidFill>
                  <a:srgbClr val="FFC000"/>
                </a:solidFill>
                <a:effectLst>
                  <a:outerShdw blurRad="38100" dist="38100" dir="2700000" algn="tl">
                    <a:srgbClr val="000000">
                      <a:alpha val="43137"/>
                    </a:srgbClr>
                  </a:outerShdw>
                </a:effectLst>
                <a:latin typeface="Calibri" pitchFamily="34" charset="0"/>
                <a:cs typeface="Calibri" pitchFamily="34" charset="0"/>
              </a:rPr>
              <a:t>Baja California</a:t>
            </a:r>
          </a:p>
        </p:txBody>
      </p:sp>
      <p:pic>
        <p:nvPicPr>
          <p:cNvPr id="147461" name="4 Imagen" descr="LOGOTIPO_InfoDF_new.png"/>
          <p:cNvPicPr>
            <a:picLocks noChangeAspect="1"/>
          </p:cNvPicPr>
          <p:nvPr/>
        </p:nvPicPr>
        <p:blipFill>
          <a:blip r:embed="rId2" cstate="print"/>
          <a:srcRect/>
          <a:stretch>
            <a:fillRect/>
          </a:stretch>
        </p:blipFill>
        <p:spPr bwMode="auto">
          <a:xfrm>
            <a:off x="11113" y="5548313"/>
            <a:ext cx="960437" cy="1135062"/>
          </a:xfrm>
          <a:prstGeom prst="rect">
            <a:avLst/>
          </a:prstGeom>
          <a:noFill/>
          <a:ln w="9525">
            <a:noFill/>
            <a:miter lim="800000"/>
            <a:headEnd/>
            <a:tailEnd/>
          </a:ln>
        </p:spPr>
      </p:pic>
      <p:pic>
        <p:nvPicPr>
          <p:cNvPr id="97282" name="Picture 2"/>
          <p:cNvPicPr>
            <a:picLocks noChangeAspect="1" noChangeArrowheads="1"/>
          </p:cNvPicPr>
          <p:nvPr/>
        </p:nvPicPr>
        <p:blipFill>
          <a:blip r:embed="rId3" cstate="print"/>
          <a:srcRect/>
          <a:stretch>
            <a:fillRect/>
          </a:stretch>
        </p:blipFill>
        <p:spPr bwMode="auto">
          <a:xfrm>
            <a:off x="1603244" y="1268760"/>
            <a:ext cx="7170961" cy="50549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txBox="1">
            <a:spLocks noGrp="1"/>
          </p:cNvSpPr>
          <p:nvPr/>
        </p:nvSpPr>
        <p:spPr>
          <a:xfrm>
            <a:off x="6457950" y="6356350"/>
            <a:ext cx="2057400" cy="365125"/>
          </a:xfrm>
          <a:prstGeom prst="rect">
            <a:avLst/>
          </a:prstGeom>
          <a:noFill/>
        </p:spPr>
        <p:txBody>
          <a:bodyPr anchor="ctr"/>
          <a:lstStyle/>
          <a:p>
            <a:pPr algn="r">
              <a:defRPr/>
            </a:pPr>
            <a:fld id="{4F1D8236-AA59-4AD3-AD25-0CAAD501AE34}" type="slidenum">
              <a:rPr lang="es-MX" sz="1200">
                <a:solidFill>
                  <a:schemeClr val="tx1">
                    <a:tint val="75000"/>
                  </a:schemeClr>
                </a:solidFill>
              </a:rPr>
              <a:pPr algn="r">
                <a:defRPr/>
              </a:pPr>
              <a:t>33</a:t>
            </a:fld>
            <a:endParaRPr lang="es-MX" sz="1200">
              <a:solidFill>
                <a:schemeClr val="tx1">
                  <a:tint val="75000"/>
                </a:schemeClr>
              </a:solidFill>
            </a:endParaRPr>
          </a:p>
        </p:txBody>
      </p:sp>
      <p:pic>
        <p:nvPicPr>
          <p:cNvPr id="148484" name="4 Imagen" descr="LOGOTIPO_InfoDF_new.png"/>
          <p:cNvPicPr>
            <a:picLocks noChangeAspect="1"/>
          </p:cNvPicPr>
          <p:nvPr/>
        </p:nvPicPr>
        <p:blipFill>
          <a:blip r:embed="rId2" cstate="print"/>
          <a:srcRect/>
          <a:stretch>
            <a:fillRect/>
          </a:stretch>
        </p:blipFill>
        <p:spPr bwMode="auto">
          <a:xfrm>
            <a:off x="11113" y="5548313"/>
            <a:ext cx="960437" cy="1135062"/>
          </a:xfrm>
          <a:prstGeom prst="rect">
            <a:avLst/>
          </a:prstGeom>
          <a:noFill/>
          <a:ln w="9525">
            <a:noFill/>
            <a:miter lim="800000"/>
            <a:headEnd/>
            <a:tailEnd/>
          </a:ln>
        </p:spPr>
      </p:pic>
      <p:pic>
        <p:nvPicPr>
          <p:cNvPr id="96257" name="Picture 1"/>
          <p:cNvPicPr>
            <a:picLocks noChangeAspect="1" noChangeArrowheads="1"/>
          </p:cNvPicPr>
          <p:nvPr/>
        </p:nvPicPr>
        <p:blipFill>
          <a:blip r:embed="rId3" cstate="print"/>
          <a:srcRect/>
          <a:stretch>
            <a:fillRect/>
          </a:stretch>
        </p:blipFill>
        <p:spPr bwMode="auto">
          <a:xfrm>
            <a:off x="1224137" y="1340768"/>
            <a:ext cx="7668343" cy="49451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txBox="1">
            <a:spLocks noGrp="1"/>
          </p:cNvSpPr>
          <p:nvPr/>
        </p:nvSpPr>
        <p:spPr>
          <a:xfrm>
            <a:off x="6457950" y="6356350"/>
            <a:ext cx="2057400" cy="365125"/>
          </a:xfrm>
          <a:prstGeom prst="rect">
            <a:avLst/>
          </a:prstGeom>
          <a:noFill/>
        </p:spPr>
        <p:txBody>
          <a:bodyPr anchor="ctr"/>
          <a:lstStyle/>
          <a:p>
            <a:pPr algn="r">
              <a:defRPr/>
            </a:pPr>
            <a:fld id="{739E182C-9653-4EF6-87EC-BDC220DAE347}" type="slidenum">
              <a:rPr lang="es-MX" sz="1200">
                <a:solidFill>
                  <a:schemeClr val="tx1">
                    <a:tint val="75000"/>
                  </a:schemeClr>
                </a:solidFill>
              </a:rPr>
              <a:pPr algn="r">
                <a:defRPr/>
              </a:pPr>
              <a:t>34</a:t>
            </a:fld>
            <a:endParaRPr lang="es-MX" sz="1200">
              <a:solidFill>
                <a:schemeClr val="tx1">
                  <a:tint val="75000"/>
                </a:schemeClr>
              </a:solidFill>
            </a:endParaRPr>
          </a:p>
        </p:txBody>
      </p:sp>
      <p:pic>
        <p:nvPicPr>
          <p:cNvPr id="149508" name="4 Imagen" descr="LOGOTIPO_InfoDF_new.png"/>
          <p:cNvPicPr>
            <a:picLocks noChangeAspect="1"/>
          </p:cNvPicPr>
          <p:nvPr/>
        </p:nvPicPr>
        <p:blipFill>
          <a:blip r:embed="rId2" cstate="print"/>
          <a:srcRect/>
          <a:stretch>
            <a:fillRect/>
          </a:stretch>
        </p:blipFill>
        <p:spPr bwMode="auto">
          <a:xfrm>
            <a:off x="11113" y="5548313"/>
            <a:ext cx="960437" cy="1135062"/>
          </a:xfrm>
          <a:prstGeom prst="rect">
            <a:avLst/>
          </a:prstGeom>
          <a:noFill/>
          <a:ln w="9525">
            <a:noFill/>
            <a:miter lim="800000"/>
            <a:headEnd/>
            <a:tailEnd/>
          </a:ln>
        </p:spPr>
      </p:pic>
      <p:pic>
        <p:nvPicPr>
          <p:cNvPr id="95233" name="Picture 1"/>
          <p:cNvPicPr>
            <a:picLocks noChangeAspect="1" noChangeArrowheads="1"/>
          </p:cNvPicPr>
          <p:nvPr/>
        </p:nvPicPr>
        <p:blipFill>
          <a:blip r:embed="rId3" cstate="print"/>
          <a:srcRect/>
          <a:stretch>
            <a:fillRect/>
          </a:stretch>
        </p:blipFill>
        <p:spPr bwMode="auto">
          <a:xfrm>
            <a:off x="1368152" y="1371889"/>
            <a:ext cx="7452320" cy="47934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txBox="1">
            <a:spLocks noGrp="1"/>
          </p:cNvSpPr>
          <p:nvPr/>
        </p:nvSpPr>
        <p:spPr>
          <a:xfrm>
            <a:off x="6457950" y="6356350"/>
            <a:ext cx="2057400" cy="365125"/>
          </a:xfrm>
          <a:prstGeom prst="rect">
            <a:avLst/>
          </a:prstGeom>
          <a:noFill/>
        </p:spPr>
        <p:txBody>
          <a:bodyPr anchor="ctr"/>
          <a:lstStyle/>
          <a:p>
            <a:pPr algn="r">
              <a:defRPr/>
            </a:pPr>
            <a:fld id="{0BDE1010-2481-4A2F-AED0-A87689B14C5B}" type="slidenum">
              <a:rPr lang="es-MX" sz="1200">
                <a:solidFill>
                  <a:schemeClr val="tx1">
                    <a:tint val="75000"/>
                  </a:schemeClr>
                </a:solidFill>
              </a:rPr>
              <a:pPr algn="r">
                <a:defRPr/>
              </a:pPr>
              <a:t>35</a:t>
            </a:fld>
            <a:endParaRPr lang="es-MX" sz="1200">
              <a:solidFill>
                <a:schemeClr val="tx1">
                  <a:tint val="75000"/>
                </a:schemeClr>
              </a:solidFill>
            </a:endParaRPr>
          </a:p>
        </p:txBody>
      </p:sp>
      <p:pic>
        <p:nvPicPr>
          <p:cNvPr id="150532" name="4 Imagen" descr="LOGOTIPO_InfoDF_new.png"/>
          <p:cNvPicPr>
            <a:picLocks noChangeAspect="1"/>
          </p:cNvPicPr>
          <p:nvPr/>
        </p:nvPicPr>
        <p:blipFill>
          <a:blip r:embed="rId2" cstate="print"/>
          <a:srcRect/>
          <a:stretch>
            <a:fillRect/>
          </a:stretch>
        </p:blipFill>
        <p:spPr bwMode="auto">
          <a:xfrm>
            <a:off x="11113" y="5548313"/>
            <a:ext cx="960437" cy="1135062"/>
          </a:xfrm>
          <a:prstGeom prst="rect">
            <a:avLst/>
          </a:prstGeom>
          <a:noFill/>
          <a:ln w="9525">
            <a:noFill/>
            <a:miter lim="800000"/>
            <a:headEnd/>
            <a:tailEnd/>
          </a:ln>
        </p:spPr>
      </p:pic>
      <p:pic>
        <p:nvPicPr>
          <p:cNvPr id="94209" name="Picture 1"/>
          <p:cNvPicPr>
            <a:picLocks noChangeAspect="1" noChangeArrowheads="1"/>
          </p:cNvPicPr>
          <p:nvPr/>
        </p:nvPicPr>
        <p:blipFill>
          <a:blip r:embed="rId3" cstate="print"/>
          <a:srcRect/>
          <a:stretch>
            <a:fillRect/>
          </a:stretch>
        </p:blipFill>
        <p:spPr bwMode="auto">
          <a:xfrm>
            <a:off x="1656184" y="1268760"/>
            <a:ext cx="7020272" cy="5332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txBox="1">
            <a:spLocks noGrp="1"/>
          </p:cNvSpPr>
          <p:nvPr/>
        </p:nvSpPr>
        <p:spPr>
          <a:xfrm>
            <a:off x="6457950" y="6356350"/>
            <a:ext cx="2057400" cy="365125"/>
          </a:xfrm>
          <a:prstGeom prst="rect">
            <a:avLst/>
          </a:prstGeom>
          <a:noFill/>
        </p:spPr>
        <p:txBody>
          <a:bodyPr anchor="ctr"/>
          <a:lstStyle/>
          <a:p>
            <a:pPr algn="r">
              <a:defRPr/>
            </a:pPr>
            <a:fld id="{6F8A2A38-F083-42AE-B44D-5BCA35A57F08}" type="slidenum">
              <a:rPr lang="es-MX" sz="1200">
                <a:solidFill>
                  <a:schemeClr val="tx1">
                    <a:tint val="75000"/>
                  </a:schemeClr>
                </a:solidFill>
              </a:rPr>
              <a:pPr algn="r">
                <a:defRPr/>
              </a:pPr>
              <a:t>36</a:t>
            </a:fld>
            <a:endParaRPr lang="es-MX" sz="1200">
              <a:solidFill>
                <a:schemeClr val="tx1">
                  <a:tint val="75000"/>
                </a:schemeClr>
              </a:solidFill>
            </a:endParaRPr>
          </a:p>
        </p:txBody>
      </p:sp>
      <p:sp>
        <p:nvSpPr>
          <p:cNvPr id="5" name="4 CuadroTexto"/>
          <p:cNvSpPr txBox="1"/>
          <p:nvPr/>
        </p:nvSpPr>
        <p:spPr>
          <a:xfrm>
            <a:off x="1547813" y="395288"/>
            <a:ext cx="7345362" cy="569912"/>
          </a:xfrm>
          <a:prstGeom prst="rect">
            <a:avLst/>
          </a:prstGeom>
          <a:noFill/>
        </p:spPr>
        <p:txBody>
          <a:bodyPr>
            <a:spAutoFit/>
          </a:bodyPr>
          <a:lstStyle/>
          <a:p>
            <a:pPr algn="ctr" fontAlgn="auto">
              <a:spcBef>
                <a:spcPts val="0"/>
              </a:spcBef>
              <a:spcAft>
                <a:spcPts val="0"/>
              </a:spcAft>
              <a:defRPr/>
            </a:pPr>
            <a:r>
              <a:rPr lang="es-MX" sz="3100" b="1" dirty="0">
                <a:solidFill>
                  <a:srgbClr val="FFC000"/>
                </a:solidFill>
                <a:effectLst>
                  <a:outerShdw blurRad="38100" dist="38100" dir="2700000" algn="tl">
                    <a:srgbClr val="000000">
                      <a:alpha val="43137"/>
                    </a:srgbClr>
                  </a:outerShdw>
                </a:effectLst>
                <a:latin typeface="Calibri" pitchFamily="34" charset="0"/>
                <a:cs typeface="Calibri" pitchFamily="34" charset="0"/>
              </a:rPr>
              <a:t>Baja California Sur</a:t>
            </a:r>
          </a:p>
        </p:txBody>
      </p:sp>
      <p:pic>
        <p:nvPicPr>
          <p:cNvPr id="151557" name="4 Imagen" descr="LOGOTIPO_InfoDF_new.png"/>
          <p:cNvPicPr>
            <a:picLocks noChangeAspect="1"/>
          </p:cNvPicPr>
          <p:nvPr/>
        </p:nvPicPr>
        <p:blipFill>
          <a:blip r:embed="rId2" cstate="print"/>
          <a:srcRect/>
          <a:stretch>
            <a:fillRect/>
          </a:stretch>
        </p:blipFill>
        <p:spPr bwMode="auto">
          <a:xfrm>
            <a:off x="11113" y="5548313"/>
            <a:ext cx="960437" cy="1135062"/>
          </a:xfrm>
          <a:prstGeom prst="rect">
            <a:avLst/>
          </a:prstGeom>
          <a:noFill/>
          <a:ln w="9525">
            <a:noFill/>
            <a:miter lim="800000"/>
            <a:headEnd/>
            <a:tailEnd/>
          </a:ln>
        </p:spPr>
      </p:pic>
      <p:pic>
        <p:nvPicPr>
          <p:cNvPr id="89089" name="Picture 1"/>
          <p:cNvPicPr>
            <a:picLocks noChangeAspect="1" noChangeArrowheads="1"/>
          </p:cNvPicPr>
          <p:nvPr/>
        </p:nvPicPr>
        <p:blipFill>
          <a:blip r:embed="rId3" cstate="print"/>
          <a:srcRect/>
          <a:stretch>
            <a:fillRect/>
          </a:stretch>
        </p:blipFill>
        <p:spPr bwMode="auto">
          <a:xfrm>
            <a:off x="1763687" y="1484784"/>
            <a:ext cx="7055067" cy="47410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txBox="1">
            <a:spLocks noGrp="1"/>
          </p:cNvSpPr>
          <p:nvPr/>
        </p:nvSpPr>
        <p:spPr>
          <a:xfrm>
            <a:off x="6457950" y="6356350"/>
            <a:ext cx="2057400" cy="365125"/>
          </a:xfrm>
          <a:prstGeom prst="rect">
            <a:avLst/>
          </a:prstGeom>
          <a:noFill/>
        </p:spPr>
        <p:txBody>
          <a:bodyPr anchor="ctr"/>
          <a:lstStyle/>
          <a:p>
            <a:pPr algn="r">
              <a:defRPr/>
            </a:pPr>
            <a:fld id="{D18A5A34-9F6D-4F52-B95D-54AD8154D69B}" type="slidenum">
              <a:rPr lang="es-MX" sz="1200">
                <a:solidFill>
                  <a:schemeClr val="tx1">
                    <a:tint val="75000"/>
                  </a:schemeClr>
                </a:solidFill>
              </a:rPr>
              <a:pPr algn="r">
                <a:defRPr/>
              </a:pPr>
              <a:t>37</a:t>
            </a:fld>
            <a:endParaRPr lang="es-MX" sz="1200">
              <a:solidFill>
                <a:schemeClr val="tx1">
                  <a:tint val="75000"/>
                </a:schemeClr>
              </a:solidFill>
            </a:endParaRPr>
          </a:p>
        </p:txBody>
      </p:sp>
      <p:pic>
        <p:nvPicPr>
          <p:cNvPr id="152580" name="4 Imagen" descr="LOGOTIPO_InfoDF_new.png"/>
          <p:cNvPicPr>
            <a:picLocks noChangeAspect="1"/>
          </p:cNvPicPr>
          <p:nvPr/>
        </p:nvPicPr>
        <p:blipFill>
          <a:blip r:embed="rId2" cstate="print"/>
          <a:srcRect/>
          <a:stretch>
            <a:fillRect/>
          </a:stretch>
        </p:blipFill>
        <p:spPr bwMode="auto">
          <a:xfrm>
            <a:off x="11113" y="5548313"/>
            <a:ext cx="960437" cy="1135062"/>
          </a:xfrm>
          <a:prstGeom prst="rect">
            <a:avLst/>
          </a:prstGeom>
          <a:noFill/>
          <a:ln w="9525">
            <a:noFill/>
            <a:miter lim="800000"/>
            <a:headEnd/>
            <a:tailEnd/>
          </a:ln>
        </p:spPr>
      </p:pic>
      <p:pic>
        <p:nvPicPr>
          <p:cNvPr id="88065" name="Picture 1"/>
          <p:cNvPicPr>
            <a:picLocks noChangeAspect="1" noChangeArrowheads="1"/>
          </p:cNvPicPr>
          <p:nvPr/>
        </p:nvPicPr>
        <p:blipFill>
          <a:blip r:embed="rId3" cstate="print"/>
          <a:srcRect/>
          <a:stretch>
            <a:fillRect/>
          </a:stretch>
        </p:blipFill>
        <p:spPr bwMode="auto">
          <a:xfrm>
            <a:off x="1619672" y="1493100"/>
            <a:ext cx="7128792" cy="44781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txBox="1">
            <a:spLocks noGrp="1"/>
          </p:cNvSpPr>
          <p:nvPr/>
        </p:nvSpPr>
        <p:spPr>
          <a:xfrm>
            <a:off x="6457950" y="6356350"/>
            <a:ext cx="2057400" cy="365125"/>
          </a:xfrm>
          <a:prstGeom prst="rect">
            <a:avLst/>
          </a:prstGeom>
          <a:noFill/>
        </p:spPr>
        <p:txBody>
          <a:bodyPr anchor="ctr"/>
          <a:lstStyle/>
          <a:p>
            <a:pPr algn="r">
              <a:defRPr/>
            </a:pPr>
            <a:fld id="{98CBB494-6B10-4793-8B09-89FC1BAD7055}" type="slidenum">
              <a:rPr lang="es-MX" sz="1200">
                <a:solidFill>
                  <a:schemeClr val="tx1">
                    <a:tint val="75000"/>
                  </a:schemeClr>
                </a:solidFill>
              </a:rPr>
              <a:pPr algn="r">
                <a:defRPr/>
              </a:pPr>
              <a:t>38</a:t>
            </a:fld>
            <a:endParaRPr lang="es-MX" sz="1200">
              <a:solidFill>
                <a:schemeClr val="tx1">
                  <a:tint val="75000"/>
                </a:schemeClr>
              </a:solidFill>
            </a:endParaRPr>
          </a:p>
        </p:txBody>
      </p:sp>
      <p:pic>
        <p:nvPicPr>
          <p:cNvPr id="153604" name="4 Imagen" descr="LOGOTIPO_InfoDF_new.png"/>
          <p:cNvPicPr>
            <a:picLocks noChangeAspect="1"/>
          </p:cNvPicPr>
          <p:nvPr/>
        </p:nvPicPr>
        <p:blipFill>
          <a:blip r:embed="rId2" cstate="print"/>
          <a:srcRect/>
          <a:stretch>
            <a:fillRect/>
          </a:stretch>
        </p:blipFill>
        <p:spPr bwMode="auto">
          <a:xfrm>
            <a:off x="11113" y="5548313"/>
            <a:ext cx="960437" cy="1135062"/>
          </a:xfrm>
          <a:prstGeom prst="rect">
            <a:avLst/>
          </a:prstGeom>
          <a:noFill/>
          <a:ln w="9525">
            <a:noFill/>
            <a:miter lim="800000"/>
            <a:headEnd/>
            <a:tailEnd/>
          </a:ln>
        </p:spPr>
      </p:pic>
      <p:pic>
        <p:nvPicPr>
          <p:cNvPr id="87041" name="Picture 1"/>
          <p:cNvPicPr>
            <a:picLocks noChangeAspect="1" noChangeArrowheads="1"/>
          </p:cNvPicPr>
          <p:nvPr/>
        </p:nvPicPr>
        <p:blipFill>
          <a:blip r:embed="rId3" cstate="print"/>
          <a:srcRect/>
          <a:stretch>
            <a:fillRect/>
          </a:stretch>
        </p:blipFill>
        <p:spPr bwMode="auto">
          <a:xfrm>
            <a:off x="1274993" y="1340768"/>
            <a:ext cx="7689495" cy="46136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txBox="1">
            <a:spLocks noGrp="1"/>
          </p:cNvSpPr>
          <p:nvPr/>
        </p:nvSpPr>
        <p:spPr>
          <a:xfrm>
            <a:off x="6457950" y="6356350"/>
            <a:ext cx="2057400" cy="365125"/>
          </a:xfrm>
          <a:prstGeom prst="rect">
            <a:avLst/>
          </a:prstGeom>
          <a:noFill/>
        </p:spPr>
        <p:txBody>
          <a:bodyPr anchor="ctr"/>
          <a:lstStyle/>
          <a:p>
            <a:pPr algn="r">
              <a:defRPr/>
            </a:pPr>
            <a:fld id="{83CCE2A4-DC37-469C-85B2-BDAC8150033F}" type="slidenum">
              <a:rPr lang="es-MX" sz="1200">
                <a:solidFill>
                  <a:schemeClr val="tx1">
                    <a:tint val="75000"/>
                  </a:schemeClr>
                </a:solidFill>
              </a:rPr>
              <a:pPr algn="r">
                <a:defRPr/>
              </a:pPr>
              <a:t>39</a:t>
            </a:fld>
            <a:endParaRPr lang="es-MX" sz="1200">
              <a:solidFill>
                <a:schemeClr val="tx1">
                  <a:tint val="75000"/>
                </a:schemeClr>
              </a:solidFill>
            </a:endParaRPr>
          </a:p>
        </p:txBody>
      </p:sp>
      <p:pic>
        <p:nvPicPr>
          <p:cNvPr id="154628" name="4 Imagen" descr="LOGOTIPO_InfoDF_new.png"/>
          <p:cNvPicPr>
            <a:picLocks noChangeAspect="1"/>
          </p:cNvPicPr>
          <p:nvPr/>
        </p:nvPicPr>
        <p:blipFill>
          <a:blip r:embed="rId2" cstate="print"/>
          <a:srcRect/>
          <a:stretch>
            <a:fillRect/>
          </a:stretch>
        </p:blipFill>
        <p:spPr bwMode="auto">
          <a:xfrm>
            <a:off x="11113" y="5548313"/>
            <a:ext cx="960437" cy="1135062"/>
          </a:xfrm>
          <a:prstGeom prst="rect">
            <a:avLst/>
          </a:prstGeom>
          <a:noFill/>
          <a:ln w="9525">
            <a:noFill/>
            <a:miter lim="800000"/>
            <a:headEnd/>
            <a:tailEnd/>
          </a:ln>
        </p:spPr>
      </p:pic>
      <p:pic>
        <p:nvPicPr>
          <p:cNvPr id="86017" name="Picture 1"/>
          <p:cNvPicPr>
            <a:picLocks noChangeAspect="1" noChangeArrowheads="1"/>
          </p:cNvPicPr>
          <p:nvPr/>
        </p:nvPicPr>
        <p:blipFill>
          <a:blip r:embed="rId3" cstate="print"/>
          <a:srcRect/>
          <a:stretch>
            <a:fillRect/>
          </a:stretch>
        </p:blipFill>
        <p:spPr bwMode="auto">
          <a:xfrm>
            <a:off x="1650182" y="1340768"/>
            <a:ext cx="6882258" cy="46268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3 CuadroTexto"/>
          <p:cNvSpPr txBox="1">
            <a:spLocks noChangeArrowheads="1"/>
          </p:cNvSpPr>
          <p:nvPr/>
        </p:nvSpPr>
        <p:spPr bwMode="auto">
          <a:xfrm>
            <a:off x="1476375" y="260350"/>
            <a:ext cx="7488238" cy="822325"/>
          </a:xfrm>
          <a:prstGeom prst="rect">
            <a:avLst/>
          </a:prstGeom>
          <a:noFill/>
          <a:ln w="9525">
            <a:noFill/>
            <a:miter lim="800000"/>
            <a:headEnd/>
            <a:tailEnd/>
          </a:ln>
        </p:spPr>
        <p:txBody>
          <a:bodyPr>
            <a:spAutoFit/>
          </a:bodyPr>
          <a:lstStyle/>
          <a:p>
            <a:r>
              <a:rPr lang="es-MX" sz="2400" b="1" dirty="0">
                <a:solidFill>
                  <a:schemeClr val="bg1"/>
                </a:solidFill>
                <a:latin typeface="Calibri" pitchFamily="34" charset="0"/>
              </a:rPr>
              <a:t>Al término del Seminario - Taller, los participantes </a:t>
            </a:r>
          </a:p>
          <a:p>
            <a:r>
              <a:rPr lang="es-MX" sz="2400" b="1" dirty="0">
                <a:solidFill>
                  <a:schemeClr val="bg1"/>
                </a:solidFill>
                <a:latin typeface="Calibri" pitchFamily="34" charset="0"/>
              </a:rPr>
              <a:t>deberán</a:t>
            </a:r>
            <a:r>
              <a:rPr lang="es-MX" sz="2400" dirty="0">
                <a:solidFill>
                  <a:schemeClr val="bg1"/>
                </a:solidFill>
                <a:latin typeface="Calibri" pitchFamily="34" charset="0"/>
              </a:rPr>
              <a:t>:</a:t>
            </a:r>
          </a:p>
        </p:txBody>
      </p:sp>
      <p:pic>
        <p:nvPicPr>
          <p:cNvPr id="18434" name="6 Imagen" descr="LOGOTIPO_InfoDF_new.png"/>
          <p:cNvPicPr>
            <a:picLocks noChangeAspect="1"/>
          </p:cNvPicPr>
          <p:nvPr/>
        </p:nvPicPr>
        <p:blipFill>
          <a:blip r:embed="rId2" cstate="print"/>
          <a:srcRect/>
          <a:stretch>
            <a:fillRect/>
          </a:stretch>
        </p:blipFill>
        <p:spPr bwMode="auto">
          <a:xfrm>
            <a:off x="11113" y="5548313"/>
            <a:ext cx="960437" cy="1135062"/>
          </a:xfrm>
          <a:prstGeom prst="rect">
            <a:avLst/>
          </a:prstGeom>
          <a:noFill/>
          <a:ln w="9525">
            <a:noFill/>
            <a:miter lim="800000"/>
            <a:headEnd/>
            <a:tailEnd/>
          </a:ln>
        </p:spPr>
      </p:pic>
      <p:sp>
        <p:nvSpPr>
          <p:cNvPr id="9" name="8 Rectángulo"/>
          <p:cNvSpPr>
            <a:spLocks noChangeArrowheads="1"/>
          </p:cNvSpPr>
          <p:nvPr/>
        </p:nvSpPr>
        <p:spPr bwMode="auto">
          <a:xfrm>
            <a:off x="1116013" y="1196975"/>
            <a:ext cx="7848600" cy="5324535"/>
          </a:xfrm>
          <a:prstGeom prst="rect">
            <a:avLst/>
          </a:prstGeom>
          <a:noFill/>
          <a:ln w="9525">
            <a:noFill/>
            <a:miter lim="800000"/>
            <a:headEnd/>
            <a:tailEnd/>
          </a:ln>
        </p:spPr>
        <p:txBody>
          <a:bodyPr>
            <a:spAutoFit/>
          </a:bodyPr>
          <a:lstStyle/>
          <a:p>
            <a:pPr marL="342900" indent="-342900" algn="just" eaLnBrk="0" hangingPunct="0">
              <a:spcBef>
                <a:spcPct val="20000"/>
              </a:spcBef>
              <a:buFont typeface="Wingdings" pitchFamily="2" charset="2"/>
              <a:buChar char="§"/>
            </a:pPr>
            <a:r>
              <a:rPr lang="es-MX" sz="2000" dirty="0">
                <a:solidFill>
                  <a:srgbClr val="000000"/>
                </a:solidFill>
                <a:latin typeface="Calibri" pitchFamily="34" charset="0"/>
              </a:rPr>
              <a:t>Conocer los </a:t>
            </a:r>
            <a:r>
              <a:rPr lang="es-MX" sz="2000" b="1" dirty="0">
                <a:solidFill>
                  <a:srgbClr val="000000"/>
                </a:solidFill>
                <a:latin typeface="Calibri" pitchFamily="34" charset="0"/>
              </a:rPr>
              <a:t>antecedentes </a:t>
            </a:r>
            <a:r>
              <a:rPr lang="es-MX" sz="2000" dirty="0">
                <a:solidFill>
                  <a:srgbClr val="000000"/>
                </a:solidFill>
                <a:latin typeface="Calibri" pitchFamily="34" charset="0"/>
              </a:rPr>
              <a:t>de la Métrica de la Transparencia 2007 y 2010.</a:t>
            </a:r>
          </a:p>
          <a:p>
            <a:pPr marL="342900" indent="-342900" algn="just" eaLnBrk="0" hangingPunct="0">
              <a:spcBef>
                <a:spcPct val="20000"/>
              </a:spcBef>
              <a:buFont typeface="Wingdings" pitchFamily="2" charset="2"/>
              <a:buChar char="§"/>
            </a:pPr>
            <a:r>
              <a:rPr lang="es-MX" sz="2000" dirty="0">
                <a:solidFill>
                  <a:srgbClr val="000000"/>
                </a:solidFill>
                <a:latin typeface="Calibri" pitchFamily="34" charset="0"/>
              </a:rPr>
              <a:t>Conocer los </a:t>
            </a:r>
            <a:r>
              <a:rPr lang="es-MX" sz="2000" b="1" dirty="0">
                <a:solidFill>
                  <a:srgbClr val="000000"/>
                </a:solidFill>
                <a:latin typeface="Calibri" pitchFamily="34" charset="0"/>
              </a:rPr>
              <a:t>alcances y rubros a evaluar </a:t>
            </a:r>
            <a:r>
              <a:rPr lang="es-MX" sz="2000" dirty="0">
                <a:solidFill>
                  <a:srgbClr val="000000"/>
                </a:solidFill>
                <a:latin typeface="Calibri" pitchFamily="34" charset="0"/>
              </a:rPr>
              <a:t>por el estudio Métrica de la Transparencia 2013-2014.</a:t>
            </a:r>
          </a:p>
          <a:p>
            <a:pPr marL="342900" indent="-342900" algn="just" eaLnBrk="0" hangingPunct="0">
              <a:spcBef>
                <a:spcPct val="20000"/>
              </a:spcBef>
              <a:buFont typeface="Wingdings" pitchFamily="2" charset="2"/>
              <a:buChar char="§"/>
            </a:pPr>
            <a:r>
              <a:rPr lang="es-MX" sz="2000" b="1" dirty="0">
                <a:solidFill>
                  <a:srgbClr val="000000"/>
                </a:solidFill>
                <a:latin typeface="Calibri" pitchFamily="34" charset="0"/>
              </a:rPr>
              <a:t>Identificar  las potenciales áreas de oportunidad </a:t>
            </a:r>
            <a:r>
              <a:rPr lang="es-MX" sz="2000" dirty="0">
                <a:solidFill>
                  <a:srgbClr val="000000"/>
                </a:solidFill>
                <a:latin typeface="Calibri" pitchFamily="34" charset="0"/>
              </a:rPr>
              <a:t>que existe en el sistema de transparencia de sus entidades federativas.</a:t>
            </a:r>
          </a:p>
          <a:p>
            <a:pPr marL="342900" indent="-342900" algn="just" eaLnBrk="0" hangingPunct="0">
              <a:spcBef>
                <a:spcPct val="20000"/>
              </a:spcBef>
              <a:buFont typeface="Wingdings" pitchFamily="2" charset="2"/>
              <a:buChar char="§"/>
            </a:pPr>
            <a:r>
              <a:rPr lang="es-MX" sz="2000" b="1" dirty="0">
                <a:solidFill>
                  <a:srgbClr val="000000"/>
                </a:solidFill>
                <a:latin typeface="Calibri" pitchFamily="34" charset="0"/>
              </a:rPr>
              <a:t>Detonar acciones </a:t>
            </a:r>
            <a:r>
              <a:rPr lang="es-MX" sz="2000" dirty="0">
                <a:solidFill>
                  <a:srgbClr val="000000"/>
                </a:solidFill>
                <a:latin typeface="Calibri" pitchFamily="34" charset="0"/>
              </a:rPr>
              <a:t>que sean de utilidad, al tiempo de identificar a los actores importantes para hacerlos realidad.</a:t>
            </a:r>
          </a:p>
          <a:p>
            <a:pPr marL="342900" indent="-342900" algn="just" eaLnBrk="0" hangingPunct="0">
              <a:spcBef>
                <a:spcPct val="20000"/>
              </a:spcBef>
              <a:buFont typeface="Wingdings" pitchFamily="2" charset="2"/>
              <a:buChar char="§"/>
            </a:pPr>
            <a:r>
              <a:rPr lang="es-MX" sz="2000" b="1" dirty="0">
                <a:solidFill>
                  <a:srgbClr val="000000"/>
                </a:solidFill>
                <a:latin typeface="Calibri" pitchFamily="34" charset="0"/>
              </a:rPr>
              <a:t>Conocer y saber aplicar los instrumentos metodológicos </a:t>
            </a:r>
            <a:r>
              <a:rPr lang="es-MX" sz="2000" dirty="0">
                <a:solidFill>
                  <a:srgbClr val="000000"/>
                </a:solidFill>
                <a:latin typeface="Calibri" pitchFamily="34" charset="0"/>
              </a:rPr>
              <a:t>para realizar un diagnóstico integral que permita ubicar áreas de oportunidad para impulsar el cumplimiento de la Ley de Transparencia y Acceso a la Información Pública.</a:t>
            </a:r>
          </a:p>
          <a:p>
            <a:pPr marL="342900" indent="-342900" algn="just" eaLnBrk="0" hangingPunct="0">
              <a:spcBef>
                <a:spcPct val="20000"/>
              </a:spcBef>
              <a:buFont typeface="Wingdings" pitchFamily="2" charset="2"/>
              <a:buChar char="§"/>
            </a:pPr>
            <a:r>
              <a:rPr lang="es-MX" sz="2000" b="1" dirty="0">
                <a:solidFill>
                  <a:srgbClr val="000000"/>
                </a:solidFill>
                <a:latin typeface="Calibri" pitchFamily="34" charset="0"/>
              </a:rPr>
              <a:t>Ubicar </a:t>
            </a:r>
            <a:r>
              <a:rPr lang="es-MX" sz="2000" b="1" dirty="0" smtClean="0">
                <a:solidFill>
                  <a:srgbClr val="000000"/>
                </a:solidFill>
                <a:latin typeface="Calibri" pitchFamily="34" charset="0"/>
              </a:rPr>
              <a:t>los potenciales escenarios </a:t>
            </a:r>
            <a:r>
              <a:rPr lang="es-MX" sz="2000" b="1" dirty="0">
                <a:solidFill>
                  <a:srgbClr val="000000"/>
                </a:solidFill>
                <a:latin typeface="Calibri" pitchFamily="34" charset="0"/>
              </a:rPr>
              <a:t>que pueden tener en la Métrica de la Transparencia 2013-2014</a:t>
            </a:r>
            <a:r>
              <a:rPr lang="es-MX" sz="2000" dirty="0">
                <a:solidFill>
                  <a:srgbClr val="000000"/>
                </a:solidFill>
                <a:latin typeface="Calibri" pitchFamily="34" charset="0"/>
              </a:rPr>
              <a:t>, a fin de contar con elementos de discurso proactivo ante los actores clave para definir una ruta critica concertada para el desarrollo de su sistema de transparencia.</a:t>
            </a:r>
          </a:p>
        </p:txBody>
      </p:sp>
      <p:sp>
        <p:nvSpPr>
          <p:cNvPr id="10" name="9 Marcador de número de diapositiva"/>
          <p:cNvSpPr>
            <a:spLocks noGrp="1"/>
          </p:cNvSpPr>
          <p:nvPr>
            <p:ph type="sldNum" sz="quarter" idx="12"/>
          </p:nvPr>
        </p:nvSpPr>
        <p:spPr/>
        <p:txBody>
          <a:bodyPr/>
          <a:lstStyle/>
          <a:p>
            <a:pPr>
              <a:defRPr/>
            </a:pPr>
            <a:fld id="{FC97948B-5C68-4AD8-B965-A3D1ED2253DA}" type="slidenum">
              <a:rPr lang="es-MX"/>
              <a:pPr>
                <a:defRPr/>
              </a:pPr>
              <a:t>4</a:t>
            </a:fld>
            <a:endParaRPr lang="es-MX"/>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txBox="1">
            <a:spLocks noGrp="1"/>
          </p:cNvSpPr>
          <p:nvPr/>
        </p:nvSpPr>
        <p:spPr>
          <a:xfrm>
            <a:off x="6457950" y="6356350"/>
            <a:ext cx="2057400" cy="365125"/>
          </a:xfrm>
          <a:prstGeom prst="rect">
            <a:avLst/>
          </a:prstGeom>
          <a:noFill/>
        </p:spPr>
        <p:txBody>
          <a:bodyPr anchor="ctr"/>
          <a:lstStyle/>
          <a:p>
            <a:pPr algn="r">
              <a:defRPr/>
            </a:pPr>
            <a:fld id="{BA68D784-B51C-4F70-B244-4823E81E9CE0}" type="slidenum">
              <a:rPr lang="es-MX" sz="1200">
                <a:solidFill>
                  <a:schemeClr val="tx1">
                    <a:tint val="75000"/>
                  </a:schemeClr>
                </a:solidFill>
              </a:rPr>
              <a:pPr algn="r">
                <a:defRPr/>
              </a:pPr>
              <a:t>40</a:t>
            </a:fld>
            <a:endParaRPr lang="es-MX" sz="1200">
              <a:solidFill>
                <a:schemeClr val="tx1">
                  <a:tint val="75000"/>
                </a:schemeClr>
              </a:solidFill>
            </a:endParaRPr>
          </a:p>
        </p:txBody>
      </p:sp>
      <p:sp>
        <p:nvSpPr>
          <p:cNvPr id="5" name="4 CuadroTexto"/>
          <p:cNvSpPr txBox="1"/>
          <p:nvPr/>
        </p:nvSpPr>
        <p:spPr>
          <a:xfrm>
            <a:off x="1547813" y="395288"/>
            <a:ext cx="7345362" cy="569912"/>
          </a:xfrm>
          <a:prstGeom prst="rect">
            <a:avLst/>
          </a:prstGeom>
          <a:noFill/>
        </p:spPr>
        <p:txBody>
          <a:bodyPr>
            <a:spAutoFit/>
          </a:bodyPr>
          <a:lstStyle/>
          <a:p>
            <a:pPr algn="ctr" fontAlgn="auto">
              <a:spcBef>
                <a:spcPts val="0"/>
              </a:spcBef>
              <a:spcAft>
                <a:spcPts val="0"/>
              </a:spcAft>
              <a:defRPr/>
            </a:pPr>
            <a:r>
              <a:rPr lang="es-MX" sz="3100" b="1" dirty="0">
                <a:solidFill>
                  <a:srgbClr val="FFC000"/>
                </a:solidFill>
                <a:effectLst>
                  <a:outerShdw blurRad="38100" dist="38100" dir="2700000" algn="tl">
                    <a:srgbClr val="000000">
                      <a:alpha val="43137"/>
                    </a:srgbClr>
                  </a:outerShdw>
                </a:effectLst>
                <a:latin typeface="Calibri" pitchFamily="34" charset="0"/>
                <a:cs typeface="Calibri" pitchFamily="34" charset="0"/>
              </a:rPr>
              <a:t>Chihuahua</a:t>
            </a:r>
          </a:p>
        </p:txBody>
      </p:sp>
      <p:pic>
        <p:nvPicPr>
          <p:cNvPr id="155653" name="4 Imagen" descr="LOGOTIPO_InfoDF_new.png"/>
          <p:cNvPicPr>
            <a:picLocks noChangeAspect="1"/>
          </p:cNvPicPr>
          <p:nvPr/>
        </p:nvPicPr>
        <p:blipFill>
          <a:blip r:embed="rId2" cstate="print"/>
          <a:srcRect/>
          <a:stretch>
            <a:fillRect/>
          </a:stretch>
        </p:blipFill>
        <p:spPr bwMode="auto">
          <a:xfrm>
            <a:off x="11113" y="5548313"/>
            <a:ext cx="960437" cy="1135062"/>
          </a:xfrm>
          <a:prstGeom prst="rect">
            <a:avLst/>
          </a:prstGeom>
          <a:noFill/>
          <a:ln w="9525">
            <a:noFill/>
            <a:miter lim="800000"/>
            <a:headEnd/>
            <a:tailEnd/>
          </a:ln>
        </p:spPr>
      </p:pic>
      <p:pic>
        <p:nvPicPr>
          <p:cNvPr id="80897" name="Picture 1"/>
          <p:cNvPicPr>
            <a:picLocks noChangeAspect="1" noChangeArrowheads="1"/>
          </p:cNvPicPr>
          <p:nvPr/>
        </p:nvPicPr>
        <p:blipFill>
          <a:blip r:embed="rId3" cstate="print"/>
          <a:srcRect/>
          <a:stretch>
            <a:fillRect/>
          </a:stretch>
        </p:blipFill>
        <p:spPr bwMode="auto">
          <a:xfrm>
            <a:off x="1475656" y="1340768"/>
            <a:ext cx="7378098" cy="50458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txBox="1">
            <a:spLocks noGrp="1"/>
          </p:cNvSpPr>
          <p:nvPr/>
        </p:nvSpPr>
        <p:spPr>
          <a:xfrm>
            <a:off x="6457950" y="6356350"/>
            <a:ext cx="2057400" cy="365125"/>
          </a:xfrm>
          <a:prstGeom prst="rect">
            <a:avLst/>
          </a:prstGeom>
          <a:noFill/>
        </p:spPr>
        <p:txBody>
          <a:bodyPr anchor="ctr"/>
          <a:lstStyle/>
          <a:p>
            <a:pPr algn="r">
              <a:defRPr/>
            </a:pPr>
            <a:fld id="{DE2E87B0-B117-4DED-87EC-1C33223A7CED}" type="slidenum">
              <a:rPr lang="es-MX" sz="1200">
                <a:solidFill>
                  <a:schemeClr val="tx1">
                    <a:tint val="75000"/>
                  </a:schemeClr>
                </a:solidFill>
              </a:rPr>
              <a:pPr algn="r">
                <a:defRPr/>
              </a:pPr>
              <a:t>41</a:t>
            </a:fld>
            <a:endParaRPr lang="es-MX" sz="1200">
              <a:solidFill>
                <a:schemeClr val="tx1">
                  <a:tint val="75000"/>
                </a:schemeClr>
              </a:solidFill>
            </a:endParaRPr>
          </a:p>
        </p:txBody>
      </p:sp>
      <p:pic>
        <p:nvPicPr>
          <p:cNvPr id="156676" name="4 Imagen" descr="LOGOTIPO_InfoDF_new.png"/>
          <p:cNvPicPr>
            <a:picLocks noChangeAspect="1"/>
          </p:cNvPicPr>
          <p:nvPr/>
        </p:nvPicPr>
        <p:blipFill>
          <a:blip r:embed="rId2" cstate="print"/>
          <a:srcRect/>
          <a:stretch>
            <a:fillRect/>
          </a:stretch>
        </p:blipFill>
        <p:spPr bwMode="auto">
          <a:xfrm>
            <a:off x="11113" y="5548313"/>
            <a:ext cx="960437" cy="1135062"/>
          </a:xfrm>
          <a:prstGeom prst="rect">
            <a:avLst/>
          </a:prstGeom>
          <a:noFill/>
          <a:ln w="9525">
            <a:noFill/>
            <a:miter lim="800000"/>
            <a:headEnd/>
            <a:tailEnd/>
          </a:ln>
        </p:spPr>
      </p:pic>
      <p:pic>
        <p:nvPicPr>
          <p:cNvPr id="79873" name="Picture 1"/>
          <p:cNvPicPr>
            <a:picLocks noChangeAspect="1" noChangeArrowheads="1"/>
          </p:cNvPicPr>
          <p:nvPr/>
        </p:nvPicPr>
        <p:blipFill>
          <a:blip r:embed="rId3" cstate="print"/>
          <a:srcRect/>
          <a:stretch>
            <a:fillRect/>
          </a:stretch>
        </p:blipFill>
        <p:spPr bwMode="auto">
          <a:xfrm>
            <a:off x="1259632" y="1340768"/>
            <a:ext cx="7599110" cy="48666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txBox="1">
            <a:spLocks noGrp="1"/>
          </p:cNvSpPr>
          <p:nvPr/>
        </p:nvSpPr>
        <p:spPr>
          <a:xfrm>
            <a:off x="6457950" y="6356350"/>
            <a:ext cx="2057400" cy="365125"/>
          </a:xfrm>
          <a:prstGeom prst="rect">
            <a:avLst/>
          </a:prstGeom>
          <a:noFill/>
        </p:spPr>
        <p:txBody>
          <a:bodyPr anchor="ctr"/>
          <a:lstStyle/>
          <a:p>
            <a:pPr algn="r">
              <a:defRPr/>
            </a:pPr>
            <a:fld id="{1C7FE25F-419C-4832-8261-015180CA1820}" type="slidenum">
              <a:rPr lang="es-MX" sz="1200">
                <a:solidFill>
                  <a:schemeClr val="tx1">
                    <a:tint val="75000"/>
                  </a:schemeClr>
                </a:solidFill>
              </a:rPr>
              <a:pPr algn="r">
                <a:defRPr/>
              </a:pPr>
              <a:t>42</a:t>
            </a:fld>
            <a:endParaRPr lang="es-MX" sz="1200">
              <a:solidFill>
                <a:schemeClr val="tx1">
                  <a:tint val="75000"/>
                </a:schemeClr>
              </a:solidFill>
            </a:endParaRPr>
          </a:p>
        </p:txBody>
      </p:sp>
      <p:pic>
        <p:nvPicPr>
          <p:cNvPr id="157700" name="4 Imagen" descr="LOGOTIPO_InfoDF_new.png"/>
          <p:cNvPicPr>
            <a:picLocks noChangeAspect="1"/>
          </p:cNvPicPr>
          <p:nvPr/>
        </p:nvPicPr>
        <p:blipFill>
          <a:blip r:embed="rId2" cstate="print"/>
          <a:srcRect/>
          <a:stretch>
            <a:fillRect/>
          </a:stretch>
        </p:blipFill>
        <p:spPr bwMode="auto">
          <a:xfrm>
            <a:off x="11113" y="5548313"/>
            <a:ext cx="960437" cy="1135062"/>
          </a:xfrm>
          <a:prstGeom prst="rect">
            <a:avLst/>
          </a:prstGeom>
          <a:noFill/>
          <a:ln w="9525">
            <a:noFill/>
            <a:miter lim="800000"/>
            <a:headEnd/>
            <a:tailEnd/>
          </a:ln>
        </p:spPr>
      </p:pic>
      <p:pic>
        <p:nvPicPr>
          <p:cNvPr id="78849" name="Picture 1"/>
          <p:cNvPicPr>
            <a:picLocks noChangeAspect="1" noChangeArrowheads="1"/>
          </p:cNvPicPr>
          <p:nvPr/>
        </p:nvPicPr>
        <p:blipFill>
          <a:blip r:embed="rId3" cstate="print"/>
          <a:srcRect/>
          <a:stretch>
            <a:fillRect/>
          </a:stretch>
        </p:blipFill>
        <p:spPr bwMode="auto">
          <a:xfrm>
            <a:off x="1574933" y="1412776"/>
            <a:ext cx="7029515" cy="44940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txBox="1">
            <a:spLocks noGrp="1"/>
          </p:cNvSpPr>
          <p:nvPr/>
        </p:nvSpPr>
        <p:spPr>
          <a:xfrm>
            <a:off x="6457950" y="6356350"/>
            <a:ext cx="2057400" cy="365125"/>
          </a:xfrm>
          <a:prstGeom prst="rect">
            <a:avLst/>
          </a:prstGeom>
          <a:noFill/>
        </p:spPr>
        <p:txBody>
          <a:bodyPr anchor="ctr"/>
          <a:lstStyle/>
          <a:p>
            <a:pPr algn="r">
              <a:defRPr/>
            </a:pPr>
            <a:fld id="{5D59CB82-C2DE-42C2-8EB0-0B08749DAA12}" type="slidenum">
              <a:rPr lang="es-MX" sz="1200">
                <a:solidFill>
                  <a:schemeClr val="tx1">
                    <a:tint val="75000"/>
                  </a:schemeClr>
                </a:solidFill>
              </a:rPr>
              <a:pPr algn="r">
                <a:defRPr/>
              </a:pPr>
              <a:t>43</a:t>
            </a:fld>
            <a:endParaRPr lang="es-MX" sz="1200">
              <a:solidFill>
                <a:schemeClr val="tx1">
                  <a:tint val="75000"/>
                </a:schemeClr>
              </a:solidFill>
            </a:endParaRPr>
          </a:p>
        </p:txBody>
      </p:sp>
      <p:pic>
        <p:nvPicPr>
          <p:cNvPr id="158724" name="4 Imagen" descr="LOGOTIPO_InfoDF_new.png"/>
          <p:cNvPicPr>
            <a:picLocks noChangeAspect="1"/>
          </p:cNvPicPr>
          <p:nvPr/>
        </p:nvPicPr>
        <p:blipFill>
          <a:blip r:embed="rId2" cstate="print"/>
          <a:srcRect/>
          <a:stretch>
            <a:fillRect/>
          </a:stretch>
        </p:blipFill>
        <p:spPr bwMode="auto">
          <a:xfrm>
            <a:off x="11113" y="5548313"/>
            <a:ext cx="960437" cy="1135062"/>
          </a:xfrm>
          <a:prstGeom prst="rect">
            <a:avLst/>
          </a:prstGeom>
          <a:noFill/>
          <a:ln w="9525">
            <a:noFill/>
            <a:miter lim="800000"/>
            <a:headEnd/>
            <a:tailEnd/>
          </a:ln>
        </p:spPr>
      </p:pic>
      <p:pic>
        <p:nvPicPr>
          <p:cNvPr id="77825" name="Picture 1"/>
          <p:cNvPicPr>
            <a:picLocks noChangeAspect="1" noChangeArrowheads="1"/>
          </p:cNvPicPr>
          <p:nvPr/>
        </p:nvPicPr>
        <p:blipFill>
          <a:blip r:embed="rId3" cstate="print"/>
          <a:srcRect/>
          <a:stretch>
            <a:fillRect/>
          </a:stretch>
        </p:blipFill>
        <p:spPr bwMode="auto">
          <a:xfrm>
            <a:off x="1907704" y="1410675"/>
            <a:ext cx="6696744" cy="50781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txBox="1">
            <a:spLocks noGrp="1"/>
          </p:cNvSpPr>
          <p:nvPr/>
        </p:nvSpPr>
        <p:spPr>
          <a:xfrm>
            <a:off x="6457950" y="6356350"/>
            <a:ext cx="2057400" cy="365125"/>
          </a:xfrm>
          <a:prstGeom prst="rect">
            <a:avLst/>
          </a:prstGeom>
          <a:noFill/>
        </p:spPr>
        <p:txBody>
          <a:bodyPr anchor="ctr"/>
          <a:lstStyle/>
          <a:p>
            <a:pPr algn="r">
              <a:defRPr/>
            </a:pPr>
            <a:fld id="{6CE2BC60-D765-4E29-A1C5-67915A6846A4}" type="slidenum">
              <a:rPr lang="es-MX" sz="1200">
                <a:solidFill>
                  <a:schemeClr val="tx1">
                    <a:tint val="75000"/>
                  </a:schemeClr>
                </a:solidFill>
              </a:rPr>
              <a:pPr algn="r">
                <a:defRPr/>
              </a:pPr>
              <a:t>44</a:t>
            </a:fld>
            <a:endParaRPr lang="es-MX" sz="1200">
              <a:solidFill>
                <a:schemeClr val="tx1">
                  <a:tint val="75000"/>
                </a:schemeClr>
              </a:solidFill>
            </a:endParaRPr>
          </a:p>
        </p:txBody>
      </p:sp>
      <p:sp>
        <p:nvSpPr>
          <p:cNvPr id="5" name="4 CuadroTexto"/>
          <p:cNvSpPr txBox="1"/>
          <p:nvPr/>
        </p:nvSpPr>
        <p:spPr>
          <a:xfrm>
            <a:off x="1547813" y="395288"/>
            <a:ext cx="7345362" cy="569912"/>
          </a:xfrm>
          <a:prstGeom prst="rect">
            <a:avLst/>
          </a:prstGeom>
          <a:noFill/>
        </p:spPr>
        <p:txBody>
          <a:bodyPr>
            <a:spAutoFit/>
          </a:bodyPr>
          <a:lstStyle/>
          <a:p>
            <a:pPr algn="ctr" fontAlgn="auto">
              <a:spcBef>
                <a:spcPts val="0"/>
              </a:spcBef>
              <a:spcAft>
                <a:spcPts val="0"/>
              </a:spcAft>
              <a:defRPr/>
            </a:pPr>
            <a:r>
              <a:rPr lang="es-MX" sz="3100" b="1" dirty="0">
                <a:solidFill>
                  <a:srgbClr val="FFC000"/>
                </a:solidFill>
                <a:effectLst>
                  <a:outerShdw blurRad="38100" dist="38100" dir="2700000" algn="tl">
                    <a:srgbClr val="000000">
                      <a:alpha val="43137"/>
                    </a:srgbClr>
                  </a:outerShdw>
                </a:effectLst>
                <a:latin typeface="Calibri" pitchFamily="34" charset="0"/>
                <a:cs typeface="Calibri" pitchFamily="34" charset="0"/>
              </a:rPr>
              <a:t>Coahuila</a:t>
            </a:r>
          </a:p>
        </p:txBody>
      </p:sp>
      <p:pic>
        <p:nvPicPr>
          <p:cNvPr id="159749" name="4 Imagen" descr="LOGOTIPO_InfoDF_new.png"/>
          <p:cNvPicPr>
            <a:picLocks noChangeAspect="1"/>
          </p:cNvPicPr>
          <p:nvPr/>
        </p:nvPicPr>
        <p:blipFill>
          <a:blip r:embed="rId2" cstate="print"/>
          <a:srcRect/>
          <a:stretch>
            <a:fillRect/>
          </a:stretch>
        </p:blipFill>
        <p:spPr bwMode="auto">
          <a:xfrm>
            <a:off x="11113" y="5548313"/>
            <a:ext cx="960437" cy="1135062"/>
          </a:xfrm>
          <a:prstGeom prst="rect">
            <a:avLst/>
          </a:prstGeom>
          <a:noFill/>
          <a:ln w="9525">
            <a:noFill/>
            <a:miter lim="800000"/>
            <a:headEnd/>
            <a:tailEnd/>
          </a:ln>
        </p:spPr>
      </p:pic>
      <p:pic>
        <p:nvPicPr>
          <p:cNvPr id="72705" name="Picture 1"/>
          <p:cNvPicPr>
            <a:picLocks noChangeAspect="1" noChangeArrowheads="1"/>
          </p:cNvPicPr>
          <p:nvPr/>
        </p:nvPicPr>
        <p:blipFill>
          <a:blip r:embed="rId3" cstate="print"/>
          <a:srcRect/>
          <a:stretch>
            <a:fillRect/>
          </a:stretch>
        </p:blipFill>
        <p:spPr bwMode="auto">
          <a:xfrm>
            <a:off x="1691680" y="1268760"/>
            <a:ext cx="7128792" cy="50405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txBox="1">
            <a:spLocks noGrp="1"/>
          </p:cNvSpPr>
          <p:nvPr/>
        </p:nvSpPr>
        <p:spPr>
          <a:xfrm>
            <a:off x="6457950" y="6356350"/>
            <a:ext cx="2057400" cy="365125"/>
          </a:xfrm>
          <a:prstGeom prst="rect">
            <a:avLst/>
          </a:prstGeom>
          <a:noFill/>
        </p:spPr>
        <p:txBody>
          <a:bodyPr anchor="ctr"/>
          <a:lstStyle/>
          <a:p>
            <a:pPr algn="r">
              <a:defRPr/>
            </a:pPr>
            <a:fld id="{BD3A175B-5300-4E8E-8324-688E05803CC3}" type="slidenum">
              <a:rPr lang="es-MX" sz="1200">
                <a:solidFill>
                  <a:schemeClr val="tx1">
                    <a:tint val="75000"/>
                  </a:schemeClr>
                </a:solidFill>
              </a:rPr>
              <a:pPr algn="r">
                <a:defRPr/>
              </a:pPr>
              <a:t>45</a:t>
            </a:fld>
            <a:endParaRPr lang="es-MX" sz="1200">
              <a:solidFill>
                <a:schemeClr val="tx1">
                  <a:tint val="75000"/>
                </a:schemeClr>
              </a:solidFill>
            </a:endParaRPr>
          </a:p>
        </p:txBody>
      </p:sp>
      <p:pic>
        <p:nvPicPr>
          <p:cNvPr id="160772" name="4 Imagen" descr="LOGOTIPO_InfoDF_new.png"/>
          <p:cNvPicPr>
            <a:picLocks noChangeAspect="1"/>
          </p:cNvPicPr>
          <p:nvPr/>
        </p:nvPicPr>
        <p:blipFill>
          <a:blip r:embed="rId2" cstate="print"/>
          <a:srcRect/>
          <a:stretch>
            <a:fillRect/>
          </a:stretch>
        </p:blipFill>
        <p:spPr bwMode="auto">
          <a:xfrm>
            <a:off x="11113" y="5548313"/>
            <a:ext cx="960437" cy="1135062"/>
          </a:xfrm>
          <a:prstGeom prst="rect">
            <a:avLst/>
          </a:prstGeom>
          <a:noFill/>
          <a:ln w="9525">
            <a:noFill/>
            <a:miter lim="800000"/>
            <a:headEnd/>
            <a:tailEnd/>
          </a:ln>
        </p:spPr>
      </p:pic>
      <p:pic>
        <p:nvPicPr>
          <p:cNvPr id="71681" name="Picture 1"/>
          <p:cNvPicPr>
            <a:picLocks noChangeAspect="1" noChangeArrowheads="1"/>
          </p:cNvPicPr>
          <p:nvPr/>
        </p:nvPicPr>
        <p:blipFill>
          <a:blip r:embed="rId3" cstate="print"/>
          <a:srcRect/>
          <a:stretch>
            <a:fillRect/>
          </a:stretch>
        </p:blipFill>
        <p:spPr bwMode="auto">
          <a:xfrm>
            <a:off x="1547664" y="1340768"/>
            <a:ext cx="7344816" cy="48274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txBox="1">
            <a:spLocks noGrp="1"/>
          </p:cNvSpPr>
          <p:nvPr/>
        </p:nvSpPr>
        <p:spPr>
          <a:xfrm>
            <a:off x="6457950" y="6356350"/>
            <a:ext cx="2057400" cy="365125"/>
          </a:xfrm>
          <a:prstGeom prst="rect">
            <a:avLst/>
          </a:prstGeom>
          <a:noFill/>
        </p:spPr>
        <p:txBody>
          <a:bodyPr anchor="ctr"/>
          <a:lstStyle/>
          <a:p>
            <a:pPr algn="r">
              <a:defRPr/>
            </a:pPr>
            <a:fld id="{C217A334-9010-46C6-ABA3-B1DE108601CD}" type="slidenum">
              <a:rPr lang="es-MX" sz="1200">
                <a:solidFill>
                  <a:schemeClr val="tx1">
                    <a:tint val="75000"/>
                  </a:schemeClr>
                </a:solidFill>
              </a:rPr>
              <a:pPr algn="r">
                <a:defRPr/>
              </a:pPr>
              <a:t>46</a:t>
            </a:fld>
            <a:endParaRPr lang="es-MX" sz="1200">
              <a:solidFill>
                <a:schemeClr val="tx1">
                  <a:tint val="75000"/>
                </a:schemeClr>
              </a:solidFill>
            </a:endParaRPr>
          </a:p>
        </p:txBody>
      </p:sp>
      <p:pic>
        <p:nvPicPr>
          <p:cNvPr id="161796" name="4 Imagen" descr="LOGOTIPO_InfoDF_new.png"/>
          <p:cNvPicPr>
            <a:picLocks noChangeAspect="1"/>
          </p:cNvPicPr>
          <p:nvPr/>
        </p:nvPicPr>
        <p:blipFill>
          <a:blip r:embed="rId2" cstate="print"/>
          <a:srcRect/>
          <a:stretch>
            <a:fillRect/>
          </a:stretch>
        </p:blipFill>
        <p:spPr bwMode="auto">
          <a:xfrm>
            <a:off x="11113" y="5548313"/>
            <a:ext cx="960437" cy="1135062"/>
          </a:xfrm>
          <a:prstGeom prst="rect">
            <a:avLst/>
          </a:prstGeom>
          <a:noFill/>
          <a:ln w="9525">
            <a:noFill/>
            <a:miter lim="800000"/>
            <a:headEnd/>
            <a:tailEnd/>
          </a:ln>
        </p:spPr>
      </p:pic>
      <p:pic>
        <p:nvPicPr>
          <p:cNvPr id="70657" name="Picture 1"/>
          <p:cNvPicPr>
            <a:picLocks noChangeAspect="1" noChangeArrowheads="1"/>
          </p:cNvPicPr>
          <p:nvPr/>
        </p:nvPicPr>
        <p:blipFill>
          <a:blip r:embed="rId3" cstate="print"/>
          <a:srcRect/>
          <a:stretch>
            <a:fillRect/>
          </a:stretch>
        </p:blipFill>
        <p:spPr bwMode="auto">
          <a:xfrm>
            <a:off x="1475656" y="1268760"/>
            <a:ext cx="7360617" cy="48476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txBox="1">
            <a:spLocks noGrp="1"/>
          </p:cNvSpPr>
          <p:nvPr/>
        </p:nvSpPr>
        <p:spPr>
          <a:xfrm>
            <a:off x="6457950" y="6356350"/>
            <a:ext cx="2057400" cy="365125"/>
          </a:xfrm>
          <a:prstGeom prst="rect">
            <a:avLst/>
          </a:prstGeom>
          <a:noFill/>
        </p:spPr>
        <p:txBody>
          <a:bodyPr anchor="ctr"/>
          <a:lstStyle/>
          <a:p>
            <a:pPr algn="r">
              <a:defRPr/>
            </a:pPr>
            <a:fld id="{13C4257C-4030-4B9F-BCBB-9E5651DD721A}" type="slidenum">
              <a:rPr lang="es-MX" sz="1200">
                <a:solidFill>
                  <a:schemeClr val="tx1">
                    <a:tint val="75000"/>
                  </a:schemeClr>
                </a:solidFill>
              </a:rPr>
              <a:pPr algn="r">
                <a:defRPr/>
              </a:pPr>
              <a:t>47</a:t>
            </a:fld>
            <a:endParaRPr lang="es-MX" sz="1200">
              <a:solidFill>
                <a:schemeClr val="tx1">
                  <a:tint val="75000"/>
                </a:schemeClr>
              </a:solidFill>
            </a:endParaRPr>
          </a:p>
        </p:txBody>
      </p:sp>
      <p:pic>
        <p:nvPicPr>
          <p:cNvPr id="162820" name="4 Imagen" descr="LOGOTIPO_InfoDF_new.png"/>
          <p:cNvPicPr>
            <a:picLocks noChangeAspect="1"/>
          </p:cNvPicPr>
          <p:nvPr/>
        </p:nvPicPr>
        <p:blipFill>
          <a:blip r:embed="rId2" cstate="print"/>
          <a:srcRect/>
          <a:stretch>
            <a:fillRect/>
          </a:stretch>
        </p:blipFill>
        <p:spPr bwMode="auto">
          <a:xfrm>
            <a:off x="11113" y="5548313"/>
            <a:ext cx="960437" cy="1135062"/>
          </a:xfrm>
          <a:prstGeom prst="rect">
            <a:avLst/>
          </a:prstGeom>
          <a:noFill/>
          <a:ln w="9525">
            <a:noFill/>
            <a:miter lim="800000"/>
            <a:headEnd/>
            <a:tailEnd/>
          </a:ln>
        </p:spPr>
      </p:pic>
      <p:pic>
        <p:nvPicPr>
          <p:cNvPr id="69633" name="Picture 1"/>
          <p:cNvPicPr>
            <a:picLocks noChangeAspect="1" noChangeArrowheads="1"/>
          </p:cNvPicPr>
          <p:nvPr/>
        </p:nvPicPr>
        <p:blipFill>
          <a:blip r:embed="rId3" cstate="print"/>
          <a:srcRect/>
          <a:stretch>
            <a:fillRect/>
          </a:stretch>
        </p:blipFill>
        <p:spPr bwMode="auto">
          <a:xfrm>
            <a:off x="1691680" y="1340768"/>
            <a:ext cx="7056784" cy="50735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txBox="1">
            <a:spLocks noGrp="1"/>
          </p:cNvSpPr>
          <p:nvPr/>
        </p:nvSpPr>
        <p:spPr>
          <a:xfrm>
            <a:off x="6457950" y="6356350"/>
            <a:ext cx="2057400" cy="365125"/>
          </a:xfrm>
          <a:prstGeom prst="rect">
            <a:avLst/>
          </a:prstGeom>
          <a:noFill/>
        </p:spPr>
        <p:txBody>
          <a:bodyPr anchor="ctr"/>
          <a:lstStyle/>
          <a:p>
            <a:pPr algn="r">
              <a:defRPr/>
            </a:pPr>
            <a:fld id="{2887EFB7-3D2B-44FF-A9F6-BECB052FA4FD}" type="slidenum">
              <a:rPr lang="es-MX" sz="1200">
                <a:solidFill>
                  <a:schemeClr val="tx1">
                    <a:tint val="75000"/>
                  </a:schemeClr>
                </a:solidFill>
              </a:rPr>
              <a:pPr algn="r">
                <a:defRPr/>
              </a:pPr>
              <a:t>48</a:t>
            </a:fld>
            <a:endParaRPr lang="es-MX" sz="1200">
              <a:solidFill>
                <a:schemeClr val="tx1">
                  <a:tint val="75000"/>
                </a:schemeClr>
              </a:solidFill>
            </a:endParaRPr>
          </a:p>
        </p:txBody>
      </p:sp>
      <p:sp>
        <p:nvSpPr>
          <p:cNvPr id="5" name="4 CuadroTexto"/>
          <p:cNvSpPr txBox="1"/>
          <p:nvPr/>
        </p:nvSpPr>
        <p:spPr>
          <a:xfrm>
            <a:off x="1547813" y="395288"/>
            <a:ext cx="7345362" cy="569912"/>
          </a:xfrm>
          <a:prstGeom prst="rect">
            <a:avLst/>
          </a:prstGeom>
          <a:noFill/>
        </p:spPr>
        <p:txBody>
          <a:bodyPr>
            <a:spAutoFit/>
          </a:bodyPr>
          <a:lstStyle/>
          <a:p>
            <a:pPr algn="ctr" fontAlgn="auto">
              <a:spcBef>
                <a:spcPts val="0"/>
              </a:spcBef>
              <a:spcAft>
                <a:spcPts val="0"/>
              </a:spcAft>
              <a:defRPr/>
            </a:pPr>
            <a:r>
              <a:rPr lang="es-MX" sz="3100" b="1" dirty="0">
                <a:solidFill>
                  <a:srgbClr val="FFC000"/>
                </a:solidFill>
                <a:effectLst>
                  <a:outerShdw blurRad="38100" dist="38100" dir="2700000" algn="tl">
                    <a:srgbClr val="000000">
                      <a:alpha val="43137"/>
                    </a:srgbClr>
                  </a:outerShdw>
                </a:effectLst>
                <a:latin typeface="Calibri" pitchFamily="34" charset="0"/>
                <a:cs typeface="Calibri" pitchFamily="34" charset="0"/>
              </a:rPr>
              <a:t>Durango</a:t>
            </a:r>
          </a:p>
        </p:txBody>
      </p:sp>
      <p:pic>
        <p:nvPicPr>
          <p:cNvPr id="163845" name="4 Imagen" descr="LOGOTIPO_InfoDF_new.png"/>
          <p:cNvPicPr>
            <a:picLocks noChangeAspect="1"/>
          </p:cNvPicPr>
          <p:nvPr/>
        </p:nvPicPr>
        <p:blipFill>
          <a:blip r:embed="rId2" cstate="print"/>
          <a:srcRect/>
          <a:stretch>
            <a:fillRect/>
          </a:stretch>
        </p:blipFill>
        <p:spPr bwMode="auto">
          <a:xfrm>
            <a:off x="11113" y="5548313"/>
            <a:ext cx="960437" cy="1135062"/>
          </a:xfrm>
          <a:prstGeom prst="rect">
            <a:avLst/>
          </a:prstGeom>
          <a:noFill/>
          <a:ln w="9525">
            <a:noFill/>
            <a:miter lim="800000"/>
            <a:headEnd/>
            <a:tailEnd/>
          </a:ln>
        </p:spPr>
      </p:pic>
      <p:pic>
        <p:nvPicPr>
          <p:cNvPr id="64513" name="Picture 1"/>
          <p:cNvPicPr>
            <a:picLocks noChangeAspect="1" noChangeArrowheads="1"/>
          </p:cNvPicPr>
          <p:nvPr/>
        </p:nvPicPr>
        <p:blipFill>
          <a:blip r:embed="rId3" cstate="print"/>
          <a:srcRect/>
          <a:stretch>
            <a:fillRect/>
          </a:stretch>
        </p:blipFill>
        <p:spPr bwMode="auto">
          <a:xfrm>
            <a:off x="1331640" y="1268760"/>
            <a:ext cx="7452320" cy="53494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txBox="1">
            <a:spLocks noGrp="1"/>
          </p:cNvSpPr>
          <p:nvPr/>
        </p:nvSpPr>
        <p:spPr>
          <a:xfrm>
            <a:off x="6457950" y="6356350"/>
            <a:ext cx="2057400" cy="365125"/>
          </a:xfrm>
          <a:prstGeom prst="rect">
            <a:avLst/>
          </a:prstGeom>
          <a:noFill/>
        </p:spPr>
        <p:txBody>
          <a:bodyPr anchor="ctr"/>
          <a:lstStyle/>
          <a:p>
            <a:pPr algn="r">
              <a:defRPr/>
            </a:pPr>
            <a:fld id="{0691B001-C120-4E19-9133-F014E3B216AD}" type="slidenum">
              <a:rPr lang="es-MX" sz="1200">
                <a:solidFill>
                  <a:schemeClr val="tx1">
                    <a:tint val="75000"/>
                  </a:schemeClr>
                </a:solidFill>
              </a:rPr>
              <a:pPr algn="r">
                <a:defRPr/>
              </a:pPr>
              <a:t>49</a:t>
            </a:fld>
            <a:endParaRPr lang="es-MX" sz="1200">
              <a:solidFill>
                <a:schemeClr val="tx1">
                  <a:tint val="75000"/>
                </a:schemeClr>
              </a:solidFill>
            </a:endParaRPr>
          </a:p>
        </p:txBody>
      </p:sp>
      <p:pic>
        <p:nvPicPr>
          <p:cNvPr id="164868" name="4 Imagen" descr="LOGOTIPO_InfoDF_new.png"/>
          <p:cNvPicPr>
            <a:picLocks noChangeAspect="1"/>
          </p:cNvPicPr>
          <p:nvPr/>
        </p:nvPicPr>
        <p:blipFill>
          <a:blip r:embed="rId2" cstate="print"/>
          <a:srcRect/>
          <a:stretch>
            <a:fillRect/>
          </a:stretch>
        </p:blipFill>
        <p:spPr bwMode="auto">
          <a:xfrm>
            <a:off x="11113" y="5548313"/>
            <a:ext cx="960437" cy="1135062"/>
          </a:xfrm>
          <a:prstGeom prst="rect">
            <a:avLst/>
          </a:prstGeom>
          <a:noFill/>
          <a:ln w="9525">
            <a:noFill/>
            <a:miter lim="800000"/>
            <a:headEnd/>
            <a:tailEnd/>
          </a:ln>
        </p:spPr>
      </p:pic>
      <p:pic>
        <p:nvPicPr>
          <p:cNvPr id="63489" name="Picture 1"/>
          <p:cNvPicPr>
            <a:picLocks noChangeAspect="1" noChangeArrowheads="1"/>
          </p:cNvPicPr>
          <p:nvPr/>
        </p:nvPicPr>
        <p:blipFill>
          <a:blip r:embed="rId3" cstate="print"/>
          <a:srcRect/>
          <a:stretch>
            <a:fillRect/>
          </a:stretch>
        </p:blipFill>
        <p:spPr bwMode="auto">
          <a:xfrm>
            <a:off x="1288797" y="1475407"/>
            <a:ext cx="7459667" cy="46178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547813" y="1628800"/>
            <a:ext cx="6911975" cy="2800350"/>
          </a:xfrm>
          <a:prstGeom prst="rect">
            <a:avLst/>
          </a:prstGeom>
          <a:noFill/>
        </p:spPr>
        <p:txBody>
          <a:bodyPr>
            <a:spAutoFit/>
          </a:bodyPr>
          <a:lstStyle/>
          <a:p>
            <a:pPr algn="ctr" fontAlgn="auto">
              <a:spcBef>
                <a:spcPts val="0"/>
              </a:spcBef>
              <a:spcAft>
                <a:spcPts val="0"/>
              </a:spcAft>
              <a:defRPr/>
            </a:pPr>
            <a:r>
              <a:rPr lang="es-MX" sz="3000" b="1" cap="small" dirty="0" smtClean="0">
                <a:solidFill>
                  <a:srgbClr val="A50021"/>
                </a:solidFill>
                <a:cs typeface="Calibri" pitchFamily="34" charset="0"/>
              </a:rPr>
              <a:t>Antecedentes </a:t>
            </a:r>
            <a:r>
              <a:rPr lang="es-MX" sz="3000" b="1" cap="small" dirty="0">
                <a:solidFill>
                  <a:srgbClr val="A50021"/>
                </a:solidFill>
                <a:cs typeface="Calibri" pitchFamily="34" charset="0"/>
              </a:rPr>
              <a:t>de la Métrica de la Transparencia</a:t>
            </a:r>
          </a:p>
          <a:p>
            <a:pPr marL="265113" indent="-265113" algn="just">
              <a:lnSpc>
                <a:spcPct val="150000"/>
              </a:lnSpc>
              <a:spcAft>
                <a:spcPts val="0"/>
              </a:spcAft>
              <a:buFont typeface="Wingdings" pitchFamily="2" charset="2"/>
              <a:buChar char="§"/>
              <a:defRPr/>
            </a:pPr>
            <a:r>
              <a:rPr lang="es-ES" sz="1900" dirty="0">
                <a:solidFill>
                  <a:prstClr val="black"/>
                </a:solidFill>
                <a:latin typeface="Calibri"/>
                <a:ea typeface="Times New Roman"/>
                <a:cs typeface="Arial"/>
              </a:rPr>
              <a:t>El Problema para Medir a la Transparencia en México: Mediciones Pioneras.</a:t>
            </a:r>
          </a:p>
          <a:p>
            <a:pPr marL="265113" indent="-265113" algn="just">
              <a:lnSpc>
                <a:spcPct val="150000"/>
              </a:lnSpc>
              <a:spcAft>
                <a:spcPts val="0"/>
              </a:spcAft>
              <a:buFont typeface="Wingdings" pitchFamily="2" charset="2"/>
              <a:buChar char="§"/>
              <a:defRPr/>
            </a:pPr>
            <a:r>
              <a:rPr lang="es-ES" sz="1900" dirty="0">
                <a:solidFill>
                  <a:prstClr val="black"/>
                </a:solidFill>
                <a:latin typeface="Calibri"/>
                <a:ea typeface="Times New Roman"/>
                <a:cs typeface="Arial"/>
              </a:rPr>
              <a:t>Metodología y Resultados de la Métrica de la Transparencia 2007.</a:t>
            </a:r>
          </a:p>
          <a:p>
            <a:pPr marL="265113" indent="-265113" algn="just">
              <a:lnSpc>
                <a:spcPct val="150000"/>
              </a:lnSpc>
              <a:spcAft>
                <a:spcPts val="0"/>
              </a:spcAft>
              <a:buFont typeface="Wingdings" pitchFamily="2" charset="2"/>
              <a:buChar char="§"/>
              <a:defRPr/>
            </a:pPr>
            <a:r>
              <a:rPr lang="es-ES" sz="1900" dirty="0">
                <a:solidFill>
                  <a:prstClr val="black"/>
                </a:solidFill>
                <a:latin typeface="Calibri"/>
                <a:ea typeface="Times New Roman"/>
                <a:cs typeface="Arial"/>
              </a:rPr>
              <a:t>Metodología y Resultados de la Métrica de la Transparencia 2010.</a:t>
            </a:r>
            <a:endParaRPr lang="es-MX" sz="1900" dirty="0"/>
          </a:p>
        </p:txBody>
      </p:sp>
      <p:pic>
        <p:nvPicPr>
          <p:cNvPr id="19458" name="5 Imagen" descr="LOGOTIPO_InfoDF_new.png"/>
          <p:cNvPicPr>
            <a:picLocks noChangeAspect="1"/>
          </p:cNvPicPr>
          <p:nvPr/>
        </p:nvPicPr>
        <p:blipFill>
          <a:blip r:embed="rId2" cstate="print"/>
          <a:srcRect/>
          <a:stretch>
            <a:fillRect/>
          </a:stretch>
        </p:blipFill>
        <p:spPr bwMode="auto">
          <a:xfrm>
            <a:off x="11113" y="5548313"/>
            <a:ext cx="960437" cy="1135062"/>
          </a:xfrm>
          <a:prstGeom prst="rect">
            <a:avLst/>
          </a:prstGeom>
          <a:noFill/>
          <a:ln w="9525">
            <a:noFill/>
            <a:miter lim="800000"/>
            <a:headEnd/>
            <a:tailEnd/>
          </a:ln>
        </p:spPr>
      </p:pic>
      <p:sp>
        <p:nvSpPr>
          <p:cNvPr id="7" name="6 Marcador de número de diapositiva"/>
          <p:cNvSpPr>
            <a:spLocks noGrp="1"/>
          </p:cNvSpPr>
          <p:nvPr>
            <p:ph type="sldNum" sz="quarter" idx="12"/>
          </p:nvPr>
        </p:nvSpPr>
        <p:spPr/>
        <p:txBody>
          <a:bodyPr/>
          <a:lstStyle/>
          <a:p>
            <a:pPr>
              <a:defRPr/>
            </a:pPr>
            <a:fld id="{538DFD28-8F1A-488F-B024-6111BD5A5967}" type="slidenum">
              <a:rPr lang="es-MX"/>
              <a:pPr>
                <a:defRPr/>
              </a:pPr>
              <a:t>5</a:t>
            </a:fld>
            <a:endParaRPr lang="es-MX"/>
          </a:p>
        </p:txBody>
      </p:sp>
      <p:pic>
        <p:nvPicPr>
          <p:cNvPr id="5" name="il_fi" descr="http://www.oaxacadiaadia.com/wp-content/uploads/2011/09/acceso-a-la-informacion-publica.jpg"/>
          <p:cNvPicPr/>
          <p:nvPr/>
        </p:nvPicPr>
        <p:blipFill>
          <a:blip r:embed="rId3" cstate="print"/>
          <a:srcRect/>
          <a:stretch>
            <a:fillRect/>
          </a:stretch>
        </p:blipFill>
        <p:spPr bwMode="auto">
          <a:xfrm>
            <a:off x="6660233" y="5157192"/>
            <a:ext cx="2483768" cy="17008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txBox="1">
            <a:spLocks noGrp="1"/>
          </p:cNvSpPr>
          <p:nvPr/>
        </p:nvSpPr>
        <p:spPr>
          <a:xfrm>
            <a:off x="6457950" y="6356350"/>
            <a:ext cx="2057400" cy="365125"/>
          </a:xfrm>
          <a:prstGeom prst="rect">
            <a:avLst/>
          </a:prstGeom>
          <a:noFill/>
        </p:spPr>
        <p:txBody>
          <a:bodyPr anchor="ctr"/>
          <a:lstStyle/>
          <a:p>
            <a:pPr algn="r">
              <a:defRPr/>
            </a:pPr>
            <a:fld id="{091AF153-8B63-43CD-ACB8-E9E711F57ED9}" type="slidenum">
              <a:rPr lang="es-MX" sz="1200">
                <a:solidFill>
                  <a:schemeClr val="tx1">
                    <a:tint val="75000"/>
                  </a:schemeClr>
                </a:solidFill>
              </a:rPr>
              <a:pPr algn="r">
                <a:defRPr/>
              </a:pPr>
              <a:t>50</a:t>
            </a:fld>
            <a:endParaRPr lang="es-MX" sz="1200">
              <a:solidFill>
                <a:schemeClr val="tx1">
                  <a:tint val="75000"/>
                </a:schemeClr>
              </a:solidFill>
            </a:endParaRPr>
          </a:p>
        </p:txBody>
      </p:sp>
      <p:pic>
        <p:nvPicPr>
          <p:cNvPr id="165892" name="4 Imagen" descr="LOGOTIPO_InfoDF_new.png"/>
          <p:cNvPicPr>
            <a:picLocks noChangeAspect="1"/>
          </p:cNvPicPr>
          <p:nvPr/>
        </p:nvPicPr>
        <p:blipFill>
          <a:blip r:embed="rId2" cstate="print"/>
          <a:srcRect/>
          <a:stretch>
            <a:fillRect/>
          </a:stretch>
        </p:blipFill>
        <p:spPr bwMode="auto">
          <a:xfrm>
            <a:off x="11113" y="5548313"/>
            <a:ext cx="960437" cy="1135062"/>
          </a:xfrm>
          <a:prstGeom prst="rect">
            <a:avLst/>
          </a:prstGeom>
          <a:noFill/>
          <a:ln w="9525">
            <a:noFill/>
            <a:miter lim="800000"/>
            <a:headEnd/>
            <a:tailEnd/>
          </a:ln>
        </p:spPr>
      </p:pic>
      <p:pic>
        <p:nvPicPr>
          <p:cNvPr id="62465" name="Picture 1"/>
          <p:cNvPicPr>
            <a:picLocks noChangeAspect="1" noChangeArrowheads="1"/>
          </p:cNvPicPr>
          <p:nvPr/>
        </p:nvPicPr>
        <p:blipFill>
          <a:blip r:embed="rId3" cstate="print"/>
          <a:srcRect/>
          <a:stretch>
            <a:fillRect/>
          </a:stretch>
        </p:blipFill>
        <p:spPr bwMode="auto">
          <a:xfrm>
            <a:off x="1331640" y="1412776"/>
            <a:ext cx="7416824" cy="45365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txBox="1">
            <a:spLocks noGrp="1"/>
          </p:cNvSpPr>
          <p:nvPr/>
        </p:nvSpPr>
        <p:spPr>
          <a:xfrm>
            <a:off x="6457950" y="6356350"/>
            <a:ext cx="2057400" cy="365125"/>
          </a:xfrm>
          <a:prstGeom prst="rect">
            <a:avLst/>
          </a:prstGeom>
          <a:noFill/>
        </p:spPr>
        <p:txBody>
          <a:bodyPr anchor="ctr"/>
          <a:lstStyle/>
          <a:p>
            <a:pPr algn="r">
              <a:defRPr/>
            </a:pPr>
            <a:fld id="{0C8815C9-0FD6-4616-BC7E-9F5644E69AC9}" type="slidenum">
              <a:rPr lang="es-MX" sz="1200">
                <a:solidFill>
                  <a:schemeClr val="tx1">
                    <a:tint val="75000"/>
                  </a:schemeClr>
                </a:solidFill>
              </a:rPr>
              <a:pPr algn="r">
                <a:defRPr/>
              </a:pPr>
              <a:t>51</a:t>
            </a:fld>
            <a:endParaRPr lang="es-MX" sz="1200">
              <a:solidFill>
                <a:schemeClr val="tx1">
                  <a:tint val="75000"/>
                </a:schemeClr>
              </a:solidFill>
            </a:endParaRPr>
          </a:p>
        </p:txBody>
      </p:sp>
      <p:pic>
        <p:nvPicPr>
          <p:cNvPr id="166916" name="4 Imagen" descr="LOGOTIPO_InfoDF_new.png"/>
          <p:cNvPicPr>
            <a:picLocks noChangeAspect="1"/>
          </p:cNvPicPr>
          <p:nvPr/>
        </p:nvPicPr>
        <p:blipFill>
          <a:blip r:embed="rId2" cstate="print"/>
          <a:srcRect/>
          <a:stretch>
            <a:fillRect/>
          </a:stretch>
        </p:blipFill>
        <p:spPr bwMode="auto">
          <a:xfrm>
            <a:off x="11113" y="5548313"/>
            <a:ext cx="960437" cy="1135062"/>
          </a:xfrm>
          <a:prstGeom prst="rect">
            <a:avLst/>
          </a:prstGeom>
          <a:noFill/>
          <a:ln w="9525">
            <a:noFill/>
            <a:miter lim="800000"/>
            <a:headEnd/>
            <a:tailEnd/>
          </a:ln>
        </p:spPr>
      </p:pic>
      <p:pic>
        <p:nvPicPr>
          <p:cNvPr id="61441" name="Picture 1"/>
          <p:cNvPicPr>
            <a:picLocks noChangeAspect="1" noChangeArrowheads="1"/>
          </p:cNvPicPr>
          <p:nvPr/>
        </p:nvPicPr>
        <p:blipFill>
          <a:blip r:embed="rId3" cstate="print"/>
          <a:srcRect/>
          <a:stretch>
            <a:fillRect/>
          </a:stretch>
        </p:blipFill>
        <p:spPr bwMode="auto">
          <a:xfrm>
            <a:off x="1547664" y="1330322"/>
            <a:ext cx="7128792" cy="5097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txBox="1">
            <a:spLocks noGrp="1"/>
          </p:cNvSpPr>
          <p:nvPr/>
        </p:nvSpPr>
        <p:spPr>
          <a:xfrm>
            <a:off x="6457950" y="6356350"/>
            <a:ext cx="2057400" cy="365125"/>
          </a:xfrm>
          <a:prstGeom prst="rect">
            <a:avLst/>
          </a:prstGeom>
          <a:noFill/>
        </p:spPr>
        <p:txBody>
          <a:bodyPr anchor="ctr"/>
          <a:lstStyle/>
          <a:p>
            <a:pPr algn="r">
              <a:defRPr/>
            </a:pPr>
            <a:fld id="{3EE2CDB4-B4A5-45B3-9922-CE4AAA2AC6B3}" type="slidenum">
              <a:rPr lang="es-MX" sz="1200">
                <a:solidFill>
                  <a:schemeClr val="tx1">
                    <a:tint val="75000"/>
                  </a:schemeClr>
                </a:solidFill>
              </a:rPr>
              <a:pPr algn="r">
                <a:defRPr/>
              </a:pPr>
              <a:t>52</a:t>
            </a:fld>
            <a:endParaRPr lang="es-MX" sz="1200">
              <a:solidFill>
                <a:schemeClr val="tx1">
                  <a:tint val="75000"/>
                </a:schemeClr>
              </a:solidFill>
            </a:endParaRPr>
          </a:p>
        </p:txBody>
      </p:sp>
      <p:sp>
        <p:nvSpPr>
          <p:cNvPr id="5" name="4 CuadroTexto"/>
          <p:cNvSpPr txBox="1"/>
          <p:nvPr/>
        </p:nvSpPr>
        <p:spPr>
          <a:xfrm>
            <a:off x="1547813" y="395288"/>
            <a:ext cx="7345362" cy="569912"/>
          </a:xfrm>
          <a:prstGeom prst="rect">
            <a:avLst/>
          </a:prstGeom>
          <a:noFill/>
        </p:spPr>
        <p:txBody>
          <a:bodyPr>
            <a:spAutoFit/>
          </a:bodyPr>
          <a:lstStyle/>
          <a:p>
            <a:pPr algn="ctr" fontAlgn="auto">
              <a:spcBef>
                <a:spcPts val="0"/>
              </a:spcBef>
              <a:spcAft>
                <a:spcPts val="0"/>
              </a:spcAft>
              <a:defRPr/>
            </a:pPr>
            <a:r>
              <a:rPr lang="es-MX" sz="3100" b="1" dirty="0">
                <a:solidFill>
                  <a:srgbClr val="FFC000"/>
                </a:solidFill>
                <a:effectLst>
                  <a:outerShdw blurRad="38100" dist="38100" dir="2700000" algn="tl">
                    <a:srgbClr val="000000">
                      <a:alpha val="43137"/>
                    </a:srgbClr>
                  </a:outerShdw>
                </a:effectLst>
                <a:latin typeface="Calibri" pitchFamily="34" charset="0"/>
                <a:cs typeface="Calibri" pitchFamily="34" charset="0"/>
              </a:rPr>
              <a:t>Nuevo León</a:t>
            </a:r>
          </a:p>
        </p:txBody>
      </p:sp>
      <p:pic>
        <p:nvPicPr>
          <p:cNvPr id="167941" name="4 Imagen" descr="LOGOTIPO_InfoDF_new.png"/>
          <p:cNvPicPr>
            <a:picLocks noChangeAspect="1"/>
          </p:cNvPicPr>
          <p:nvPr/>
        </p:nvPicPr>
        <p:blipFill>
          <a:blip r:embed="rId2" cstate="print"/>
          <a:srcRect/>
          <a:stretch>
            <a:fillRect/>
          </a:stretch>
        </p:blipFill>
        <p:spPr bwMode="auto">
          <a:xfrm>
            <a:off x="11113" y="5548313"/>
            <a:ext cx="960437" cy="1135062"/>
          </a:xfrm>
          <a:prstGeom prst="rect">
            <a:avLst/>
          </a:prstGeom>
          <a:noFill/>
          <a:ln w="9525">
            <a:noFill/>
            <a:miter lim="800000"/>
            <a:headEnd/>
            <a:tailEnd/>
          </a:ln>
        </p:spPr>
      </p:pic>
      <p:pic>
        <p:nvPicPr>
          <p:cNvPr id="56321" name="Picture 1"/>
          <p:cNvPicPr>
            <a:picLocks noChangeAspect="1" noChangeArrowheads="1"/>
          </p:cNvPicPr>
          <p:nvPr/>
        </p:nvPicPr>
        <p:blipFill>
          <a:blip r:embed="rId3" cstate="print"/>
          <a:srcRect/>
          <a:stretch>
            <a:fillRect/>
          </a:stretch>
        </p:blipFill>
        <p:spPr bwMode="auto">
          <a:xfrm>
            <a:off x="1512168" y="1268760"/>
            <a:ext cx="7236296" cy="50089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txBox="1">
            <a:spLocks noGrp="1"/>
          </p:cNvSpPr>
          <p:nvPr/>
        </p:nvSpPr>
        <p:spPr>
          <a:xfrm>
            <a:off x="6457950" y="6356350"/>
            <a:ext cx="2057400" cy="365125"/>
          </a:xfrm>
          <a:prstGeom prst="rect">
            <a:avLst/>
          </a:prstGeom>
          <a:noFill/>
        </p:spPr>
        <p:txBody>
          <a:bodyPr anchor="ctr"/>
          <a:lstStyle/>
          <a:p>
            <a:pPr algn="r">
              <a:defRPr/>
            </a:pPr>
            <a:fld id="{671B3A1D-07CC-421B-A4FA-BD28B0CDB1A0}" type="slidenum">
              <a:rPr lang="es-MX" sz="1200">
                <a:solidFill>
                  <a:schemeClr val="tx1">
                    <a:tint val="75000"/>
                  </a:schemeClr>
                </a:solidFill>
              </a:rPr>
              <a:pPr algn="r">
                <a:defRPr/>
              </a:pPr>
              <a:t>53</a:t>
            </a:fld>
            <a:endParaRPr lang="es-MX" sz="1200">
              <a:solidFill>
                <a:schemeClr val="tx1">
                  <a:tint val="75000"/>
                </a:schemeClr>
              </a:solidFill>
            </a:endParaRPr>
          </a:p>
        </p:txBody>
      </p:sp>
      <p:pic>
        <p:nvPicPr>
          <p:cNvPr id="168964" name="4 Imagen" descr="LOGOTIPO_InfoDF_new.png"/>
          <p:cNvPicPr>
            <a:picLocks noChangeAspect="1"/>
          </p:cNvPicPr>
          <p:nvPr/>
        </p:nvPicPr>
        <p:blipFill>
          <a:blip r:embed="rId2" cstate="print"/>
          <a:srcRect/>
          <a:stretch>
            <a:fillRect/>
          </a:stretch>
        </p:blipFill>
        <p:spPr bwMode="auto">
          <a:xfrm>
            <a:off x="11113" y="5548313"/>
            <a:ext cx="960437" cy="1135062"/>
          </a:xfrm>
          <a:prstGeom prst="rect">
            <a:avLst/>
          </a:prstGeom>
          <a:noFill/>
          <a:ln w="9525">
            <a:noFill/>
            <a:miter lim="800000"/>
            <a:headEnd/>
            <a:tailEnd/>
          </a:ln>
        </p:spPr>
      </p:pic>
      <p:pic>
        <p:nvPicPr>
          <p:cNvPr id="55297" name="Picture 1"/>
          <p:cNvPicPr>
            <a:picLocks noChangeAspect="1" noChangeArrowheads="1"/>
          </p:cNvPicPr>
          <p:nvPr/>
        </p:nvPicPr>
        <p:blipFill>
          <a:blip r:embed="rId3" cstate="print"/>
          <a:srcRect/>
          <a:stretch>
            <a:fillRect/>
          </a:stretch>
        </p:blipFill>
        <p:spPr bwMode="auto">
          <a:xfrm>
            <a:off x="1440160" y="1196752"/>
            <a:ext cx="7452320" cy="50906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txBox="1">
            <a:spLocks noGrp="1"/>
          </p:cNvSpPr>
          <p:nvPr/>
        </p:nvSpPr>
        <p:spPr>
          <a:xfrm>
            <a:off x="6457950" y="6356350"/>
            <a:ext cx="2057400" cy="365125"/>
          </a:xfrm>
          <a:prstGeom prst="rect">
            <a:avLst/>
          </a:prstGeom>
          <a:noFill/>
        </p:spPr>
        <p:txBody>
          <a:bodyPr anchor="ctr"/>
          <a:lstStyle/>
          <a:p>
            <a:pPr algn="r">
              <a:defRPr/>
            </a:pPr>
            <a:fld id="{8918D9AB-D741-4F53-8660-7DA4C3A0D39A}" type="slidenum">
              <a:rPr lang="es-MX" sz="1200">
                <a:solidFill>
                  <a:schemeClr val="tx1">
                    <a:tint val="75000"/>
                  </a:schemeClr>
                </a:solidFill>
              </a:rPr>
              <a:pPr algn="r">
                <a:defRPr/>
              </a:pPr>
              <a:t>54</a:t>
            </a:fld>
            <a:endParaRPr lang="es-MX" sz="1200">
              <a:solidFill>
                <a:schemeClr val="tx1">
                  <a:tint val="75000"/>
                </a:schemeClr>
              </a:solidFill>
            </a:endParaRPr>
          </a:p>
        </p:txBody>
      </p:sp>
      <p:pic>
        <p:nvPicPr>
          <p:cNvPr id="169988" name="4 Imagen" descr="LOGOTIPO_InfoDF_new.png"/>
          <p:cNvPicPr>
            <a:picLocks noChangeAspect="1"/>
          </p:cNvPicPr>
          <p:nvPr/>
        </p:nvPicPr>
        <p:blipFill>
          <a:blip r:embed="rId2" cstate="print"/>
          <a:srcRect/>
          <a:stretch>
            <a:fillRect/>
          </a:stretch>
        </p:blipFill>
        <p:spPr bwMode="auto">
          <a:xfrm>
            <a:off x="11113" y="5548313"/>
            <a:ext cx="960437" cy="1135062"/>
          </a:xfrm>
          <a:prstGeom prst="rect">
            <a:avLst/>
          </a:prstGeom>
          <a:noFill/>
          <a:ln w="9525">
            <a:noFill/>
            <a:miter lim="800000"/>
            <a:headEnd/>
            <a:tailEnd/>
          </a:ln>
        </p:spPr>
      </p:pic>
      <p:pic>
        <p:nvPicPr>
          <p:cNvPr id="54273" name="Picture 1"/>
          <p:cNvPicPr>
            <a:picLocks noChangeAspect="1" noChangeArrowheads="1"/>
          </p:cNvPicPr>
          <p:nvPr/>
        </p:nvPicPr>
        <p:blipFill>
          <a:blip r:embed="rId3" cstate="print"/>
          <a:srcRect/>
          <a:stretch>
            <a:fillRect/>
          </a:stretch>
        </p:blipFill>
        <p:spPr bwMode="auto">
          <a:xfrm>
            <a:off x="1584176" y="1340768"/>
            <a:ext cx="7164288" cy="4609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txBox="1">
            <a:spLocks noGrp="1"/>
          </p:cNvSpPr>
          <p:nvPr/>
        </p:nvSpPr>
        <p:spPr>
          <a:xfrm>
            <a:off x="6457950" y="6356350"/>
            <a:ext cx="2057400" cy="365125"/>
          </a:xfrm>
          <a:prstGeom prst="rect">
            <a:avLst/>
          </a:prstGeom>
          <a:noFill/>
        </p:spPr>
        <p:txBody>
          <a:bodyPr anchor="ctr"/>
          <a:lstStyle/>
          <a:p>
            <a:pPr algn="r">
              <a:defRPr/>
            </a:pPr>
            <a:fld id="{76122172-D488-4983-8334-4205DC55AF73}" type="slidenum">
              <a:rPr lang="es-MX" sz="1200">
                <a:solidFill>
                  <a:schemeClr val="tx1">
                    <a:tint val="75000"/>
                  </a:schemeClr>
                </a:solidFill>
              </a:rPr>
              <a:pPr algn="r">
                <a:defRPr/>
              </a:pPr>
              <a:t>55</a:t>
            </a:fld>
            <a:endParaRPr lang="es-MX" sz="1200">
              <a:solidFill>
                <a:schemeClr val="tx1">
                  <a:tint val="75000"/>
                </a:schemeClr>
              </a:solidFill>
            </a:endParaRPr>
          </a:p>
        </p:txBody>
      </p:sp>
      <p:pic>
        <p:nvPicPr>
          <p:cNvPr id="171012" name="4 Imagen" descr="LOGOTIPO_InfoDF_new.png"/>
          <p:cNvPicPr>
            <a:picLocks noChangeAspect="1"/>
          </p:cNvPicPr>
          <p:nvPr/>
        </p:nvPicPr>
        <p:blipFill>
          <a:blip r:embed="rId2" cstate="print"/>
          <a:srcRect/>
          <a:stretch>
            <a:fillRect/>
          </a:stretch>
        </p:blipFill>
        <p:spPr bwMode="auto">
          <a:xfrm>
            <a:off x="11113" y="5548313"/>
            <a:ext cx="960437" cy="1135062"/>
          </a:xfrm>
          <a:prstGeom prst="rect">
            <a:avLst/>
          </a:prstGeom>
          <a:noFill/>
          <a:ln w="9525">
            <a:noFill/>
            <a:miter lim="800000"/>
            <a:headEnd/>
            <a:tailEnd/>
          </a:ln>
        </p:spPr>
      </p:pic>
      <p:pic>
        <p:nvPicPr>
          <p:cNvPr id="53249" name="Picture 1"/>
          <p:cNvPicPr>
            <a:picLocks noChangeAspect="1" noChangeArrowheads="1"/>
          </p:cNvPicPr>
          <p:nvPr/>
        </p:nvPicPr>
        <p:blipFill>
          <a:blip r:embed="rId3" cstate="print"/>
          <a:srcRect/>
          <a:stretch>
            <a:fillRect/>
          </a:stretch>
        </p:blipFill>
        <p:spPr bwMode="auto">
          <a:xfrm>
            <a:off x="1619672" y="1196752"/>
            <a:ext cx="7128792" cy="50706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txBox="1">
            <a:spLocks noGrp="1"/>
          </p:cNvSpPr>
          <p:nvPr/>
        </p:nvSpPr>
        <p:spPr>
          <a:xfrm>
            <a:off x="6457950" y="6356350"/>
            <a:ext cx="2057400" cy="365125"/>
          </a:xfrm>
          <a:prstGeom prst="rect">
            <a:avLst/>
          </a:prstGeom>
          <a:noFill/>
        </p:spPr>
        <p:txBody>
          <a:bodyPr anchor="ctr"/>
          <a:lstStyle/>
          <a:p>
            <a:pPr algn="r">
              <a:defRPr/>
            </a:pPr>
            <a:fld id="{B57E924A-C689-4894-A05A-DFF9EFEF3A68}" type="slidenum">
              <a:rPr lang="es-MX" sz="1200">
                <a:solidFill>
                  <a:schemeClr val="tx1">
                    <a:tint val="75000"/>
                  </a:schemeClr>
                </a:solidFill>
              </a:rPr>
              <a:pPr algn="r">
                <a:defRPr/>
              </a:pPr>
              <a:t>56</a:t>
            </a:fld>
            <a:endParaRPr lang="es-MX" sz="1200">
              <a:solidFill>
                <a:schemeClr val="tx1">
                  <a:tint val="75000"/>
                </a:schemeClr>
              </a:solidFill>
            </a:endParaRPr>
          </a:p>
        </p:txBody>
      </p:sp>
      <p:sp>
        <p:nvSpPr>
          <p:cNvPr id="5" name="4 CuadroTexto"/>
          <p:cNvSpPr txBox="1"/>
          <p:nvPr/>
        </p:nvSpPr>
        <p:spPr>
          <a:xfrm>
            <a:off x="1547813" y="395288"/>
            <a:ext cx="7345362" cy="569912"/>
          </a:xfrm>
          <a:prstGeom prst="rect">
            <a:avLst/>
          </a:prstGeom>
          <a:noFill/>
        </p:spPr>
        <p:txBody>
          <a:bodyPr>
            <a:spAutoFit/>
          </a:bodyPr>
          <a:lstStyle/>
          <a:p>
            <a:pPr algn="ctr" fontAlgn="auto">
              <a:spcBef>
                <a:spcPts val="0"/>
              </a:spcBef>
              <a:spcAft>
                <a:spcPts val="0"/>
              </a:spcAft>
              <a:defRPr/>
            </a:pPr>
            <a:r>
              <a:rPr lang="es-MX" sz="3100" b="1" dirty="0">
                <a:solidFill>
                  <a:srgbClr val="FFC000"/>
                </a:solidFill>
                <a:effectLst>
                  <a:outerShdw blurRad="38100" dist="38100" dir="2700000" algn="tl">
                    <a:srgbClr val="000000">
                      <a:alpha val="43137"/>
                    </a:srgbClr>
                  </a:outerShdw>
                </a:effectLst>
                <a:latin typeface="Calibri" pitchFamily="34" charset="0"/>
                <a:cs typeface="Calibri" pitchFamily="34" charset="0"/>
              </a:rPr>
              <a:t>Sinaloa</a:t>
            </a:r>
          </a:p>
        </p:txBody>
      </p:sp>
      <p:pic>
        <p:nvPicPr>
          <p:cNvPr id="172037" name="4 Imagen" descr="LOGOTIPO_InfoDF_new.png"/>
          <p:cNvPicPr>
            <a:picLocks noChangeAspect="1"/>
          </p:cNvPicPr>
          <p:nvPr/>
        </p:nvPicPr>
        <p:blipFill>
          <a:blip r:embed="rId2" cstate="print"/>
          <a:srcRect/>
          <a:stretch>
            <a:fillRect/>
          </a:stretch>
        </p:blipFill>
        <p:spPr bwMode="auto">
          <a:xfrm>
            <a:off x="11113" y="5548313"/>
            <a:ext cx="960437" cy="1135062"/>
          </a:xfrm>
          <a:prstGeom prst="rect">
            <a:avLst/>
          </a:prstGeom>
          <a:noFill/>
          <a:ln w="9525">
            <a:noFill/>
            <a:miter lim="800000"/>
            <a:headEnd/>
            <a:tailEnd/>
          </a:ln>
        </p:spPr>
      </p:pic>
      <p:pic>
        <p:nvPicPr>
          <p:cNvPr id="48129" name="Picture 1"/>
          <p:cNvPicPr>
            <a:picLocks noChangeAspect="1" noChangeArrowheads="1"/>
          </p:cNvPicPr>
          <p:nvPr/>
        </p:nvPicPr>
        <p:blipFill>
          <a:blip r:embed="rId3" cstate="print"/>
          <a:srcRect/>
          <a:stretch>
            <a:fillRect/>
          </a:stretch>
        </p:blipFill>
        <p:spPr bwMode="auto">
          <a:xfrm>
            <a:off x="1584177" y="1268760"/>
            <a:ext cx="7236295" cy="51156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txBox="1">
            <a:spLocks noGrp="1"/>
          </p:cNvSpPr>
          <p:nvPr/>
        </p:nvSpPr>
        <p:spPr>
          <a:xfrm>
            <a:off x="6457950" y="6356350"/>
            <a:ext cx="2057400" cy="365125"/>
          </a:xfrm>
          <a:prstGeom prst="rect">
            <a:avLst/>
          </a:prstGeom>
          <a:noFill/>
        </p:spPr>
        <p:txBody>
          <a:bodyPr anchor="ctr"/>
          <a:lstStyle/>
          <a:p>
            <a:pPr algn="r">
              <a:defRPr/>
            </a:pPr>
            <a:fld id="{18EC24EA-44DB-4241-BF12-405AD4CB5CEF}" type="slidenum">
              <a:rPr lang="es-MX" sz="1200">
                <a:solidFill>
                  <a:schemeClr val="tx1">
                    <a:tint val="75000"/>
                  </a:schemeClr>
                </a:solidFill>
              </a:rPr>
              <a:pPr algn="r">
                <a:defRPr/>
              </a:pPr>
              <a:t>57</a:t>
            </a:fld>
            <a:endParaRPr lang="es-MX" sz="1200">
              <a:solidFill>
                <a:schemeClr val="tx1">
                  <a:tint val="75000"/>
                </a:schemeClr>
              </a:solidFill>
            </a:endParaRPr>
          </a:p>
        </p:txBody>
      </p:sp>
      <p:pic>
        <p:nvPicPr>
          <p:cNvPr id="173060" name="4 Imagen" descr="LOGOTIPO_InfoDF_new.png"/>
          <p:cNvPicPr>
            <a:picLocks noChangeAspect="1"/>
          </p:cNvPicPr>
          <p:nvPr/>
        </p:nvPicPr>
        <p:blipFill>
          <a:blip r:embed="rId2" cstate="print"/>
          <a:srcRect/>
          <a:stretch>
            <a:fillRect/>
          </a:stretch>
        </p:blipFill>
        <p:spPr bwMode="auto">
          <a:xfrm>
            <a:off x="11113" y="5548313"/>
            <a:ext cx="960437" cy="1135062"/>
          </a:xfrm>
          <a:prstGeom prst="rect">
            <a:avLst/>
          </a:prstGeom>
          <a:noFill/>
          <a:ln w="9525">
            <a:noFill/>
            <a:miter lim="800000"/>
            <a:headEnd/>
            <a:tailEnd/>
          </a:ln>
        </p:spPr>
      </p:pic>
      <p:pic>
        <p:nvPicPr>
          <p:cNvPr id="47105" name="Picture 1"/>
          <p:cNvPicPr>
            <a:picLocks noChangeAspect="1" noChangeArrowheads="1"/>
          </p:cNvPicPr>
          <p:nvPr/>
        </p:nvPicPr>
        <p:blipFill>
          <a:blip r:embed="rId3" cstate="print"/>
          <a:srcRect/>
          <a:stretch>
            <a:fillRect/>
          </a:stretch>
        </p:blipFill>
        <p:spPr bwMode="auto">
          <a:xfrm>
            <a:off x="1224136" y="1268760"/>
            <a:ext cx="7596336" cy="49231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txBox="1">
            <a:spLocks noGrp="1"/>
          </p:cNvSpPr>
          <p:nvPr/>
        </p:nvSpPr>
        <p:spPr>
          <a:xfrm>
            <a:off x="6457950" y="6356350"/>
            <a:ext cx="2057400" cy="365125"/>
          </a:xfrm>
          <a:prstGeom prst="rect">
            <a:avLst/>
          </a:prstGeom>
          <a:noFill/>
        </p:spPr>
        <p:txBody>
          <a:bodyPr anchor="ctr"/>
          <a:lstStyle/>
          <a:p>
            <a:pPr algn="r">
              <a:defRPr/>
            </a:pPr>
            <a:fld id="{50558569-DF95-4D42-A879-3EB34A2555BB}" type="slidenum">
              <a:rPr lang="es-MX" sz="1200">
                <a:solidFill>
                  <a:schemeClr val="tx1">
                    <a:tint val="75000"/>
                  </a:schemeClr>
                </a:solidFill>
              </a:rPr>
              <a:pPr algn="r">
                <a:defRPr/>
              </a:pPr>
              <a:t>58</a:t>
            </a:fld>
            <a:endParaRPr lang="es-MX" sz="1200">
              <a:solidFill>
                <a:schemeClr val="tx1">
                  <a:tint val="75000"/>
                </a:schemeClr>
              </a:solidFill>
            </a:endParaRPr>
          </a:p>
        </p:txBody>
      </p:sp>
      <p:pic>
        <p:nvPicPr>
          <p:cNvPr id="174084" name="4 Imagen" descr="LOGOTIPO_InfoDF_new.png"/>
          <p:cNvPicPr>
            <a:picLocks noChangeAspect="1"/>
          </p:cNvPicPr>
          <p:nvPr/>
        </p:nvPicPr>
        <p:blipFill>
          <a:blip r:embed="rId2" cstate="print"/>
          <a:srcRect/>
          <a:stretch>
            <a:fillRect/>
          </a:stretch>
        </p:blipFill>
        <p:spPr bwMode="auto">
          <a:xfrm>
            <a:off x="11113" y="5548313"/>
            <a:ext cx="960437" cy="1135062"/>
          </a:xfrm>
          <a:prstGeom prst="rect">
            <a:avLst/>
          </a:prstGeom>
          <a:noFill/>
          <a:ln w="9525">
            <a:noFill/>
            <a:miter lim="800000"/>
            <a:headEnd/>
            <a:tailEnd/>
          </a:ln>
        </p:spPr>
      </p:pic>
      <p:pic>
        <p:nvPicPr>
          <p:cNvPr id="46082" name="Picture 2"/>
          <p:cNvPicPr>
            <a:picLocks noChangeAspect="1" noChangeArrowheads="1"/>
          </p:cNvPicPr>
          <p:nvPr/>
        </p:nvPicPr>
        <p:blipFill>
          <a:blip r:embed="rId3" cstate="print"/>
          <a:srcRect/>
          <a:stretch>
            <a:fillRect/>
          </a:stretch>
        </p:blipFill>
        <p:spPr bwMode="auto">
          <a:xfrm>
            <a:off x="1406640" y="1340768"/>
            <a:ext cx="7269816" cy="49146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txBox="1">
            <a:spLocks noGrp="1"/>
          </p:cNvSpPr>
          <p:nvPr/>
        </p:nvSpPr>
        <p:spPr>
          <a:xfrm>
            <a:off x="6457950" y="6356350"/>
            <a:ext cx="2057400" cy="365125"/>
          </a:xfrm>
          <a:prstGeom prst="rect">
            <a:avLst/>
          </a:prstGeom>
          <a:noFill/>
        </p:spPr>
        <p:txBody>
          <a:bodyPr anchor="ctr"/>
          <a:lstStyle/>
          <a:p>
            <a:pPr algn="r">
              <a:defRPr/>
            </a:pPr>
            <a:fld id="{7B666506-34C8-4CD8-9BE3-BE32FDAF6B5B}" type="slidenum">
              <a:rPr lang="es-MX" sz="1200">
                <a:solidFill>
                  <a:schemeClr val="tx1">
                    <a:tint val="75000"/>
                  </a:schemeClr>
                </a:solidFill>
              </a:rPr>
              <a:pPr algn="r">
                <a:defRPr/>
              </a:pPr>
              <a:t>59</a:t>
            </a:fld>
            <a:endParaRPr lang="es-MX" sz="1200">
              <a:solidFill>
                <a:schemeClr val="tx1">
                  <a:tint val="75000"/>
                </a:schemeClr>
              </a:solidFill>
            </a:endParaRPr>
          </a:p>
        </p:txBody>
      </p:sp>
      <p:pic>
        <p:nvPicPr>
          <p:cNvPr id="175108" name="4 Imagen" descr="LOGOTIPO_InfoDF_new.png"/>
          <p:cNvPicPr>
            <a:picLocks noChangeAspect="1"/>
          </p:cNvPicPr>
          <p:nvPr/>
        </p:nvPicPr>
        <p:blipFill>
          <a:blip r:embed="rId2" cstate="print"/>
          <a:srcRect/>
          <a:stretch>
            <a:fillRect/>
          </a:stretch>
        </p:blipFill>
        <p:spPr bwMode="auto">
          <a:xfrm>
            <a:off x="11113" y="5548313"/>
            <a:ext cx="960437" cy="1135062"/>
          </a:xfrm>
          <a:prstGeom prst="rect">
            <a:avLst/>
          </a:prstGeom>
          <a:noFill/>
          <a:ln w="9525">
            <a:noFill/>
            <a:miter lim="800000"/>
            <a:headEnd/>
            <a:tailEnd/>
          </a:ln>
        </p:spPr>
      </p:pic>
      <p:pic>
        <p:nvPicPr>
          <p:cNvPr id="45057" name="Picture 1"/>
          <p:cNvPicPr>
            <a:picLocks noChangeAspect="1" noChangeArrowheads="1"/>
          </p:cNvPicPr>
          <p:nvPr/>
        </p:nvPicPr>
        <p:blipFill>
          <a:blip r:embed="rId3" cstate="print"/>
          <a:srcRect/>
          <a:stretch>
            <a:fillRect/>
          </a:stretch>
        </p:blipFill>
        <p:spPr bwMode="auto">
          <a:xfrm>
            <a:off x="1403648" y="1522386"/>
            <a:ext cx="7416824" cy="50749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4 Rectángulo"/>
          <p:cNvSpPr>
            <a:spLocks noChangeArrowheads="1"/>
          </p:cNvSpPr>
          <p:nvPr/>
        </p:nvSpPr>
        <p:spPr bwMode="auto">
          <a:xfrm>
            <a:off x="1187450" y="1169988"/>
            <a:ext cx="7777163" cy="1016000"/>
          </a:xfrm>
          <a:prstGeom prst="rect">
            <a:avLst/>
          </a:prstGeom>
          <a:noFill/>
          <a:ln w="9525">
            <a:noFill/>
            <a:miter lim="800000"/>
            <a:headEnd/>
            <a:tailEnd/>
          </a:ln>
        </p:spPr>
        <p:txBody>
          <a:bodyPr>
            <a:spAutoFit/>
          </a:bodyPr>
          <a:lstStyle/>
          <a:p>
            <a:pPr marL="265113" indent="-265113" algn="just">
              <a:buFont typeface="Wingdings" pitchFamily="2" charset="2"/>
              <a:buChar char="§"/>
            </a:pPr>
            <a:endParaRPr lang="es-MX" sz="2000">
              <a:latin typeface="Times New Roman" pitchFamily="18" charset="0"/>
              <a:cs typeface="Times New Roman" pitchFamily="18" charset="0"/>
            </a:endParaRPr>
          </a:p>
          <a:p>
            <a:pPr marL="265113" indent="-265113" algn="just">
              <a:buFont typeface="Wingdings" pitchFamily="2" charset="2"/>
              <a:buChar char="§"/>
            </a:pPr>
            <a:endParaRPr lang="es-MX" sz="2000">
              <a:latin typeface="Times New Roman" pitchFamily="18" charset="0"/>
              <a:cs typeface="Times New Roman" pitchFamily="18" charset="0"/>
            </a:endParaRPr>
          </a:p>
          <a:p>
            <a:pPr marL="265113" indent="-265113" algn="just">
              <a:buFont typeface="Wingdings" pitchFamily="2" charset="2"/>
              <a:buChar char="§"/>
            </a:pPr>
            <a:endParaRPr lang="es-MX" sz="2000">
              <a:latin typeface="Times New Roman" pitchFamily="18" charset="0"/>
              <a:cs typeface="Times New Roman" pitchFamily="18" charset="0"/>
            </a:endParaRPr>
          </a:p>
        </p:txBody>
      </p:sp>
      <p:sp>
        <p:nvSpPr>
          <p:cNvPr id="5" name="4 CuadroTexto"/>
          <p:cNvSpPr txBox="1"/>
          <p:nvPr/>
        </p:nvSpPr>
        <p:spPr>
          <a:xfrm>
            <a:off x="1476375" y="188913"/>
            <a:ext cx="7488238" cy="954087"/>
          </a:xfrm>
          <a:prstGeom prst="rect">
            <a:avLst/>
          </a:prstGeom>
          <a:noFill/>
        </p:spPr>
        <p:txBody>
          <a:bodyPr>
            <a:spAutoFit/>
          </a:bodyPr>
          <a:lstStyle/>
          <a:p>
            <a:pPr fontAlgn="auto">
              <a:spcBef>
                <a:spcPts val="0"/>
              </a:spcBef>
              <a:spcAft>
                <a:spcPts val="0"/>
              </a:spcAft>
              <a:defRPr/>
            </a:pPr>
            <a:r>
              <a:rPr lang="es-MX" sz="2800" b="1" dirty="0">
                <a:solidFill>
                  <a:schemeClr val="bg1"/>
                </a:solidFill>
                <a:effectLst>
                  <a:outerShdw blurRad="38100" dist="38100" dir="2700000" algn="tl">
                    <a:srgbClr val="000000">
                      <a:alpha val="43137"/>
                    </a:srgbClr>
                  </a:outerShdw>
                </a:effectLst>
                <a:latin typeface="Calibri" pitchFamily="34" charset="0"/>
                <a:cs typeface="Calibri" pitchFamily="34" charset="0"/>
              </a:rPr>
              <a:t>Planteamiento del </a:t>
            </a:r>
            <a:r>
              <a:rPr lang="es-MX" sz="28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Problema</a:t>
            </a:r>
            <a:r>
              <a:rPr lang="es-MX" sz="2800" b="1" dirty="0">
                <a:solidFill>
                  <a:schemeClr val="bg1"/>
                </a:solidFill>
                <a:effectLst>
                  <a:outerShdw blurRad="38100" dist="38100" dir="2700000" algn="tl">
                    <a:srgbClr val="000000">
                      <a:alpha val="43137"/>
                    </a:srgbClr>
                  </a:outerShdw>
                </a:effectLst>
                <a:latin typeface="Calibri" pitchFamily="34" charset="0"/>
                <a:cs typeface="Calibri" pitchFamily="34" charset="0"/>
              </a:rPr>
              <a:t>: ¿medir transparencia?</a:t>
            </a:r>
          </a:p>
        </p:txBody>
      </p:sp>
      <p:pic>
        <p:nvPicPr>
          <p:cNvPr id="20483" name="3 Imagen" descr="LOGOTIPO_InfoDF_new.png"/>
          <p:cNvPicPr>
            <a:picLocks noChangeAspect="1"/>
          </p:cNvPicPr>
          <p:nvPr/>
        </p:nvPicPr>
        <p:blipFill>
          <a:blip r:embed="rId3" cstate="print"/>
          <a:srcRect/>
          <a:stretch>
            <a:fillRect/>
          </a:stretch>
        </p:blipFill>
        <p:spPr bwMode="auto">
          <a:xfrm>
            <a:off x="11113" y="5548313"/>
            <a:ext cx="960437" cy="1135062"/>
          </a:xfrm>
          <a:prstGeom prst="rect">
            <a:avLst/>
          </a:prstGeom>
          <a:noFill/>
          <a:ln w="9525">
            <a:noFill/>
            <a:miter lim="800000"/>
            <a:headEnd/>
            <a:tailEnd/>
          </a:ln>
        </p:spPr>
      </p:pic>
      <p:sp>
        <p:nvSpPr>
          <p:cNvPr id="7" name="6 Marcador de número de diapositiva"/>
          <p:cNvSpPr>
            <a:spLocks noGrp="1"/>
          </p:cNvSpPr>
          <p:nvPr>
            <p:ph type="sldNum" sz="quarter" idx="12"/>
          </p:nvPr>
        </p:nvSpPr>
        <p:spPr/>
        <p:txBody>
          <a:bodyPr/>
          <a:lstStyle/>
          <a:p>
            <a:pPr>
              <a:defRPr/>
            </a:pPr>
            <a:fld id="{3C534A8A-4830-4887-B816-FA15F1F69B26}" type="slidenum">
              <a:rPr lang="es-MX"/>
              <a:pPr>
                <a:defRPr/>
              </a:pPr>
              <a:t>6</a:t>
            </a:fld>
            <a:endParaRPr lang="es-MX"/>
          </a:p>
        </p:txBody>
      </p:sp>
      <p:sp>
        <p:nvSpPr>
          <p:cNvPr id="8" name="4 Rectángulo"/>
          <p:cNvSpPr>
            <a:spLocks noChangeArrowheads="1"/>
          </p:cNvSpPr>
          <p:nvPr/>
        </p:nvSpPr>
        <p:spPr bwMode="auto">
          <a:xfrm>
            <a:off x="1362075" y="1341438"/>
            <a:ext cx="3857625" cy="4892675"/>
          </a:xfrm>
          <a:prstGeom prst="rect">
            <a:avLst/>
          </a:prstGeom>
          <a:noFill/>
          <a:ln w="9525">
            <a:noFill/>
            <a:miter lim="800000"/>
            <a:headEnd/>
            <a:tailEnd/>
          </a:ln>
        </p:spPr>
        <p:txBody>
          <a:bodyPr>
            <a:spAutoFit/>
          </a:bodyPr>
          <a:lstStyle/>
          <a:p>
            <a:pPr algn="just">
              <a:spcAft>
                <a:spcPts val="0"/>
              </a:spcAft>
              <a:defRPr/>
            </a:pPr>
            <a:r>
              <a:rPr lang="es-MX" sz="2400" b="1" dirty="0">
                <a:latin typeface="+mn-lt"/>
              </a:rPr>
              <a:t>¿De dónde venimos?</a:t>
            </a:r>
          </a:p>
          <a:p>
            <a:pPr algn="just">
              <a:spcAft>
                <a:spcPts val="0"/>
              </a:spcAft>
              <a:defRPr/>
            </a:pPr>
            <a:endParaRPr lang="es-MX" sz="2400" dirty="0">
              <a:latin typeface="+mn-lt"/>
            </a:endParaRPr>
          </a:p>
          <a:p>
            <a:pPr marL="342900" indent="-342900" algn="just">
              <a:spcAft>
                <a:spcPts val="0"/>
              </a:spcAft>
              <a:buFont typeface="Arial" pitchFamily="34" charset="0"/>
              <a:buChar char="•"/>
              <a:defRPr/>
            </a:pPr>
            <a:r>
              <a:rPr lang="es-MX" sz="2400" dirty="0" smtClean="0">
                <a:latin typeface="+mn-lt"/>
              </a:rPr>
              <a:t>Tránsito a una </a:t>
            </a:r>
            <a:r>
              <a:rPr lang="es-MX" sz="2400" b="1" i="1" dirty="0" smtClean="0">
                <a:latin typeface="+mn-lt"/>
              </a:rPr>
              <a:t>gobernanza democrática</a:t>
            </a:r>
            <a:endParaRPr lang="es-MX" sz="2400" b="1" i="1" dirty="0">
              <a:latin typeface="+mn-lt"/>
            </a:endParaRPr>
          </a:p>
          <a:p>
            <a:pPr marL="342900" indent="-342900" algn="just">
              <a:spcAft>
                <a:spcPts val="0"/>
              </a:spcAft>
              <a:buFont typeface="Arial" pitchFamily="34" charset="0"/>
              <a:buChar char="•"/>
              <a:defRPr/>
            </a:pPr>
            <a:endParaRPr lang="es-MX" sz="2400" dirty="0">
              <a:latin typeface="+mn-lt"/>
            </a:endParaRPr>
          </a:p>
          <a:p>
            <a:pPr marL="342900" indent="-342900" algn="just">
              <a:spcAft>
                <a:spcPts val="0"/>
              </a:spcAft>
              <a:buFont typeface="Arial" pitchFamily="34" charset="0"/>
              <a:buChar char="•"/>
              <a:defRPr/>
            </a:pPr>
            <a:r>
              <a:rPr lang="es-MX" sz="2400" dirty="0">
                <a:latin typeface="+mn-lt"/>
              </a:rPr>
              <a:t>Emisión de la Ley Federal de transparencia en 2002</a:t>
            </a:r>
          </a:p>
          <a:p>
            <a:pPr marL="342900" indent="-342900" algn="just">
              <a:spcAft>
                <a:spcPts val="0"/>
              </a:spcAft>
              <a:buFont typeface="Arial" pitchFamily="34" charset="0"/>
              <a:buChar char="•"/>
              <a:defRPr/>
            </a:pPr>
            <a:endParaRPr lang="es-MX" sz="2400" dirty="0">
              <a:latin typeface="+mn-lt"/>
            </a:endParaRPr>
          </a:p>
          <a:p>
            <a:pPr marL="342900" indent="-342900" algn="just">
              <a:spcAft>
                <a:spcPts val="0"/>
              </a:spcAft>
              <a:buFont typeface="Arial" pitchFamily="34" charset="0"/>
              <a:buChar char="•"/>
              <a:defRPr/>
            </a:pPr>
            <a:r>
              <a:rPr lang="es-MX" sz="2400" dirty="0">
                <a:latin typeface="+mn-lt"/>
              </a:rPr>
              <a:t>Reforma al artículo 6º Constitucional el 20 de julio de 2007</a:t>
            </a:r>
          </a:p>
          <a:p>
            <a:pPr marL="342900" indent="-342900" algn="just">
              <a:spcAft>
                <a:spcPts val="0"/>
              </a:spcAft>
              <a:buFont typeface="Arial" pitchFamily="34" charset="0"/>
              <a:buChar char="•"/>
              <a:defRPr/>
            </a:pPr>
            <a:endParaRPr lang="es-MX" sz="2400" dirty="0">
              <a:latin typeface="+mn-lt"/>
            </a:endParaRPr>
          </a:p>
          <a:p>
            <a:pPr marL="342900" indent="-342900" algn="just">
              <a:spcAft>
                <a:spcPts val="0"/>
              </a:spcAft>
              <a:buFont typeface="Arial" pitchFamily="34" charset="0"/>
              <a:buChar char="•"/>
              <a:defRPr/>
            </a:pPr>
            <a:r>
              <a:rPr lang="es-MX" sz="2400" dirty="0">
                <a:solidFill>
                  <a:srgbClr val="FF0000"/>
                </a:solidFill>
                <a:latin typeface="+mn-lt"/>
              </a:rPr>
              <a:t>Indicios de asimetrías</a:t>
            </a:r>
          </a:p>
        </p:txBody>
      </p:sp>
      <p:pic>
        <p:nvPicPr>
          <p:cNvPr id="20486" name="8 Imagen"/>
          <p:cNvPicPr>
            <a:picLocks noChangeAspect="1"/>
          </p:cNvPicPr>
          <p:nvPr/>
        </p:nvPicPr>
        <p:blipFill>
          <a:blip r:embed="rId4" cstate="print"/>
          <a:srcRect/>
          <a:stretch>
            <a:fillRect/>
          </a:stretch>
        </p:blipFill>
        <p:spPr bwMode="auto">
          <a:xfrm>
            <a:off x="5940177" y="3371850"/>
            <a:ext cx="2808287" cy="3370263"/>
          </a:xfrm>
          <a:prstGeom prst="rect">
            <a:avLst/>
          </a:prstGeom>
          <a:noFill/>
          <a:ln w="9525">
            <a:noFill/>
            <a:miter lim="800000"/>
            <a:headEnd/>
            <a:tailEnd/>
          </a:ln>
        </p:spPr>
      </p:pic>
      <p:pic>
        <p:nvPicPr>
          <p:cNvPr id="10" name="9 Imagen" descr="Constitución 1917.gif"/>
          <p:cNvPicPr>
            <a:picLocks noChangeAspect="1"/>
          </p:cNvPicPr>
          <p:nvPr/>
        </p:nvPicPr>
        <p:blipFill>
          <a:blip r:embed="rId5" cstate="print">
            <a:lum contrast="33000"/>
          </a:blip>
          <a:stretch>
            <a:fillRect/>
          </a:stretch>
        </p:blipFill>
        <p:spPr>
          <a:xfrm>
            <a:off x="6444208" y="2095763"/>
            <a:ext cx="1656184" cy="2418029"/>
          </a:xfrm>
          <a:prstGeom prst="rect">
            <a:avLst/>
          </a:prstGeom>
          <a:solidFill>
            <a:srgbClr val="FFFFFF">
              <a:shade val="85000"/>
            </a:srgbClr>
          </a:solidFill>
          <a:ln w="34925" cap="sq">
            <a:solidFill>
              <a:srgbClr val="FFFFFF"/>
            </a:solidFill>
            <a:miter lim="800000"/>
          </a:ln>
          <a:effectLst>
            <a:outerShdw blurRad="101600" dir="15600000" sy="23000" kx="1200000" algn="br" rotWithShape="0">
              <a:prstClr val="black">
                <a:alpha val="15000"/>
              </a:prstClr>
            </a:outerShdw>
          </a:effectLst>
          <a:scene3d>
            <a:camera prst="perspectiveFront" fov="0">
              <a:rot lat="19745340" lon="19917825" rev="1439156"/>
            </a:camera>
            <a:lightRig rig="threePt" dir="t">
              <a:rot lat="0" lon="0" rev="0"/>
            </a:lightRig>
          </a:scene3d>
          <a:sp3d extrusionH="38100" prstMaterial="dkEdge">
            <a:bevelT w="260350" h="50800" prst="softRound"/>
            <a:bevelB prst="softRound"/>
          </a:sp3d>
        </p:spPr>
      </p:pic>
    </p:spTree>
  </p:cSld>
  <p:clrMapOvr>
    <a:masterClrMapping/>
  </p:clrMapOvr>
  <p:transition>
    <p:cu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txBox="1">
            <a:spLocks noGrp="1"/>
          </p:cNvSpPr>
          <p:nvPr/>
        </p:nvSpPr>
        <p:spPr>
          <a:xfrm>
            <a:off x="6457950" y="6356350"/>
            <a:ext cx="2057400" cy="365125"/>
          </a:xfrm>
          <a:prstGeom prst="rect">
            <a:avLst/>
          </a:prstGeom>
          <a:noFill/>
        </p:spPr>
        <p:txBody>
          <a:bodyPr anchor="ctr"/>
          <a:lstStyle/>
          <a:p>
            <a:pPr algn="r">
              <a:defRPr/>
            </a:pPr>
            <a:fld id="{C06CFEE3-0D2A-4086-AF04-50E6CA793FE4}" type="slidenum">
              <a:rPr lang="es-MX" sz="1200">
                <a:solidFill>
                  <a:schemeClr val="tx1">
                    <a:tint val="75000"/>
                  </a:schemeClr>
                </a:solidFill>
              </a:rPr>
              <a:pPr algn="r">
                <a:defRPr/>
              </a:pPr>
              <a:t>60</a:t>
            </a:fld>
            <a:endParaRPr lang="es-MX" sz="1200">
              <a:solidFill>
                <a:schemeClr val="tx1">
                  <a:tint val="75000"/>
                </a:schemeClr>
              </a:solidFill>
            </a:endParaRPr>
          </a:p>
        </p:txBody>
      </p:sp>
      <p:sp>
        <p:nvSpPr>
          <p:cNvPr id="5" name="4 CuadroTexto"/>
          <p:cNvSpPr txBox="1"/>
          <p:nvPr/>
        </p:nvSpPr>
        <p:spPr>
          <a:xfrm>
            <a:off x="1547813" y="395288"/>
            <a:ext cx="7345362" cy="569912"/>
          </a:xfrm>
          <a:prstGeom prst="rect">
            <a:avLst/>
          </a:prstGeom>
          <a:noFill/>
        </p:spPr>
        <p:txBody>
          <a:bodyPr>
            <a:spAutoFit/>
          </a:bodyPr>
          <a:lstStyle/>
          <a:p>
            <a:pPr algn="ctr" fontAlgn="auto">
              <a:spcBef>
                <a:spcPts val="0"/>
              </a:spcBef>
              <a:spcAft>
                <a:spcPts val="0"/>
              </a:spcAft>
              <a:defRPr/>
            </a:pPr>
            <a:r>
              <a:rPr lang="es-MX" sz="3100" b="1" dirty="0">
                <a:solidFill>
                  <a:srgbClr val="FFC000"/>
                </a:solidFill>
                <a:effectLst>
                  <a:outerShdw blurRad="38100" dist="38100" dir="2700000" algn="tl">
                    <a:srgbClr val="000000">
                      <a:alpha val="43137"/>
                    </a:srgbClr>
                  </a:outerShdw>
                </a:effectLst>
                <a:latin typeface="Calibri" pitchFamily="34" charset="0"/>
                <a:cs typeface="Calibri" pitchFamily="34" charset="0"/>
              </a:rPr>
              <a:t>Sonora</a:t>
            </a:r>
          </a:p>
        </p:txBody>
      </p:sp>
      <p:pic>
        <p:nvPicPr>
          <p:cNvPr id="176133" name="4 Imagen" descr="LOGOTIPO_InfoDF_new.png"/>
          <p:cNvPicPr>
            <a:picLocks noChangeAspect="1"/>
          </p:cNvPicPr>
          <p:nvPr/>
        </p:nvPicPr>
        <p:blipFill>
          <a:blip r:embed="rId2" cstate="print"/>
          <a:srcRect/>
          <a:stretch>
            <a:fillRect/>
          </a:stretch>
        </p:blipFill>
        <p:spPr bwMode="auto">
          <a:xfrm>
            <a:off x="11113" y="5548313"/>
            <a:ext cx="960437" cy="1135062"/>
          </a:xfrm>
          <a:prstGeom prst="rect">
            <a:avLst/>
          </a:prstGeom>
          <a:noFill/>
          <a:ln w="9525">
            <a:noFill/>
            <a:miter lim="800000"/>
            <a:headEnd/>
            <a:tailEnd/>
          </a:ln>
        </p:spPr>
      </p:pic>
      <p:pic>
        <p:nvPicPr>
          <p:cNvPr id="39937" name="Picture 1"/>
          <p:cNvPicPr>
            <a:picLocks noChangeAspect="1" noChangeArrowheads="1"/>
          </p:cNvPicPr>
          <p:nvPr/>
        </p:nvPicPr>
        <p:blipFill>
          <a:blip r:embed="rId3" cstate="print"/>
          <a:srcRect/>
          <a:stretch>
            <a:fillRect/>
          </a:stretch>
        </p:blipFill>
        <p:spPr bwMode="auto">
          <a:xfrm>
            <a:off x="1656184" y="1299837"/>
            <a:ext cx="7020272" cy="50814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txBox="1">
            <a:spLocks noGrp="1"/>
          </p:cNvSpPr>
          <p:nvPr/>
        </p:nvSpPr>
        <p:spPr>
          <a:xfrm>
            <a:off x="6457950" y="6356350"/>
            <a:ext cx="2057400" cy="365125"/>
          </a:xfrm>
          <a:prstGeom prst="rect">
            <a:avLst/>
          </a:prstGeom>
          <a:noFill/>
        </p:spPr>
        <p:txBody>
          <a:bodyPr anchor="ctr"/>
          <a:lstStyle/>
          <a:p>
            <a:pPr algn="r">
              <a:defRPr/>
            </a:pPr>
            <a:fld id="{7B74A754-F69A-49EF-A74B-C60F58B4778F}" type="slidenum">
              <a:rPr lang="es-MX" sz="1200">
                <a:solidFill>
                  <a:schemeClr val="tx1">
                    <a:tint val="75000"/>
                  </a:schemeClr>
                </a:solidFill>
              </a:rPr>
              <a:pPr algn="r">
                <a:defRPr/>
              </a:pPr>
              <a:t>61</a:t>
            </a:fld>
            <a:endParaRPr lang="es-MX" sz="1200">
              <a:solidFill>
                <a:schemeClr val="tx1">
                  <a:tint val="75000"/>
                </a:schemeClr>
              </a:solidFill>
            </a:endParaRPr>
          </a:p>
        </p:txBody>
      </p:sp>
      <p:pic>
        <p:nvPicPr>
          <p:cNvPr id="177156" name="4 Imagen" descr="LOGOTIPO_InfoDF_new.png"/>
          <p:cNvPicPr>
            <a:picLocks noChangeAspect="1"/>
          </p:cNvPicPr>
          <p:nvPr/>
        </p:nvPicPr>
        <p:blipFill>
          <a:blip r:embed="rId2" cstate="print"/>
          <a:srcRect/>
          <a:stretch>
            <a:fillRect/>
          </a:stretch>
        </p:blipFill>
        <p:spPr bwMode="auto">
          <a:xfrm>
            <a:off x="11113" y="5548313"/>
            <a:ext cx="960437" cy="1135062"/>
          </a:xfrm>
          <a:prstGeom prst="rect">
            <a:avLst/>
          </a:prstGeom>
          <a:noFill/>
          <a:ln w="9525">
            <a:noFill/>
            <a:miter lim="800000"/>
            <a:headEnd/>
            <a:tailEnd/>
          </a:ln>
        </p:spPr>
      </p:pic>
      <p:pic>
        <p:nvPicPr>
          <p:cNvPr id="38913" name="Picture 1"/>
          <p:cNvPicPr>
            <a:picLocks noChangeAspect="1" noChangeArrowheads="1"/>
          </p:cNvPicPr>
          <p:nvPr/>
        </p:nvPicPr>
        <p:blipFill>
          <a:blip r:embed="rId3" cstate="print"/>
          <a:srcRect/>
          <a:stretch>
            <a:fillRect/>
          </a:stretch>
        </p:blipFill>
        <p:spPr bwMode="auto">
          <a:xfrm>
            <a:off x="1440160" y="1446309"/>
            <a:ext cx="7236296" cy="47189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txBox="1">
            <a:spLocks noGrp="1"/>
          </p:cNvSpPr>
          <p:nvPr/>
        </p:nvSpPr>
        <p:spPr>
          <a:xfrm>
            <a:off x="6457950" y="6356350"/>
            <a:ext cx="2057400" cy="365125"/>
          </a:xfrm>
          <a:prstGeom prst="rect">
            <a:avLst/>
          </a:prstGeom>
          <a:noFill/>
        </p:spPr>
        <p:txBody>
          <a:bodyPr anchor="ctr"/>
          <a:lstStyle/>
          <a:p>
            <a:pPr algn="r">
              <a:defRPr/>
            </a:pPr>
            <a:fld id="{71CC44C3-CE24-48BE-B0B7-3AC6CFC830B8}" type="slidenum">
              <a:rPr lang="es-MX" sz="1200">
                <a:solidFill>
                  <a:schemeClr val="tx1">
                    <a:tint val="75000"/>
                  </a:schemeClr>
                </a:solidFill>
              </a:rPr>
              <a:pPr algn="r">
                <a:defRPr/>
              </a:pPr>
              <a:t>62</a:t>
            </a:fld>
            <a:endParaRPr lang="es-MX" sz="1200">
              <a:solidFill>
                <a:schemeClr val="tx1">
                  <a:tint val="75000"/>
                </a:schemeClr>
              </a:solidFill>
            </a:endParaRPr>
          </a:p>
        </p:txBody>
      </p:sp>
      <p:pic>
        <p:nvPicPr>
          <p:cNvPr id="178180" name="4 Imagen" descr="LOGOTIPO_InfoDF_new.png"/>
          <p:cNvPicPr>
            <a:picLocks noChangeAspect="1"/>
          </p:cNvPicPr>
          <p:nvPr/>
        </p:nvPicPr>
        <p:blipFill>
          <a:blip r:embed="rId2" cstate="print"/>
          <a:srcRect/>
          <a:stretch>
            <a:fillRect/>
          </a:stretch>
        </p:blipFill>
        <p:spPr bwMode="auto">
          <a:xfrm>
            <a:off x="11113" y="5548313"/>
            <a:ext cx="960437" cy="1135062"/>
          </a:xfrm>
          <a:prstGeom prst="rect">
            <a:avLst/>
          </a:prstGeom>
          <a:noFill/>
          <a:ln w="9525">
            <a:noFill/>
            <a:miter lim="800000"/>
            <a:headEnd/>
            <a:tailEnd/>
          </a:ln>
        </p:spPr>
      </p:pic>
      <p:pic>
        <p:nvPicPr>
          <p:cNvPr id="37889" name="Picture 1"/>
          <p:cNvPicPr>
            <a:picLocks noChangeAspect="1" noChangeArrowheads="1"/>
          </p:cNvPicPr>
          <p:nvPr/>
        </p:nvPicPr>
        <p:blipFill>
          <a:blip r:embed="rId3" cstate="print"/>
          <a:srcRect/>
          <a:stretch>
            <a:fillRect/>
          </a:stretch>
        </p:blipFill>
        <p:spPr bwMode="auto">
          <a:xfrm>
            <a:off x="1498727" y="1268760"/>
            <a:ext cx="7249737" cy="50405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txBox="1">
            <a:spLocks noGrp="1"/>
          </p:cNvSpPr>
          <p:nvPr/>
        </p:nvSpPr>
        <p:spPr>
          <a:xfrm>
            <a:off x="6457950" y="6356350"/>
            <a:ext cx="2057400" cy="365125"/>
          </a:xfrm>
          <a:prstGeom prst="rect">
            <a:avLst/>
          </a:prstGeom>
          <a:noFill/>
        </p:spPr>
        <p:txBody>
          <a:bodyPr anchor="ctr"/>
          <a:lstStyle/>
          <a:p>
            <a:pPr algn="r">
              <a:defRPr/>
            </a:pPr>
            <a:fld id="{EC6D9599-CAE7-4D4A-BE72-9C7BC6338419}" type="slidenum">
              <a:rPr lang="es-MX" sz="1200">
                <a:solidFill>
                  <a:schemeClr val="tx1">
                    <a:tint val="75000"/>
                  </a:schemeClr>
                </a:solidFill>
              </a:rPr>
              <a:pPr algn="r">
                <a:defRPr/>
              </a:pPr>
              <a:t>63</a:t>
            </a:fld>
            <a:endParaRPr lang="es-MX" sz="1200">
              <a:solidFill>
                <a:schemeClr val="tx1">
                  <a:tint val="75000"/>
                </a:schemeClr>
              </a:solidFill>
            </a:endParaRPr>
          </a:p>
        </p:txBody>
      </p:sp>
      <p:pic>
        <p:nvPicPr>
          <p:cNvPr id="179204" name="4 Imagen" descr="LOGOTIPO_InfoDF_new.png"/>
          <p:cNvPicPr>
            <a:picLocks noChangeAspect="1"/>
          </p:cNvPicPr>
          <p:nvPr/>
        </p:nvPicPr>
        <p:blipFill>
          <a:blip r:embed="rId2" cstate="print"/>
          <a:srcRect/>
          <a:stretch>
            <a:fillRect/>
          </a:stretch>
        </p:blipFill>
        <p:spPr bwMode="auto">
          <a:xfrm>
            <a:off x="11113" y="5548313"/>
            <a:ext cx="960437" cy="1135062"/>
          </a:xfrm>
          <a:prstGeom prst="rect">
            <a:avLst/>
          </a:prstGeom>
          <a:noFill/>
          <a:ln w="9525">
            <a:noFill/>
            <a:miter lim="800000"/>
            <a:headEnd/>
            <a:tailEnd/>
          </a:ln>
        </p:spPr>
      </p:pic>
      <p:pic>
        <p:nvPicPr>
          <p:cNvPr id="36865" name="Picture 1"/>
          <p:cNvPicPr>
            <a:picLocks noChangeAspect="1" noChangeArrowheads="1"/>
          </p:cNvPicPr>
          <p:nvPr/>
        </p:nvPicPr>
        <p:blipFill>
          <a:blip r:embed="rId3" cstate="print"/>
          <a:srcRect/>
          <a:stretch>
            <a:fillRect/>
          </a:stretch>
        </p:blipFill>
        <p:spPr bwMode="auto">
          <a:xfrm>
            <a:off x="1331640" y="1340768"/>
            <a:ext cx="7488832" cy="49530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txBox="1">
            <a:spLocks noGrp="1"/>
          </p:cNvSpPr>
          <p:nvPr/>
        </p:nvSpPr>
        <p:spPr>
          <a:xfrm>
            <a:off x="6457950" y="6356350"/>
            <a:ext cx="2057400" cy="365125"/>
          </a:xfrm>
          <a:prstGeom prst="rect">
            <a:avLst/>
          </a:prstGeom>
          <a:noFill/>
        </p:spPr>
        <p:txBody>
          <a:bodyPr anchor="ctr"/>
          <a:lstStyle/>
          <a:p>
            <a:pPr algn="r">
              <a:defRPr/>
            </a:pPr>
            <a:fld id="{2CE9C9C2-84CC-4E5C-B613-BFD6B7A8545E}" type="slidenum">
              <a:rPr lang="es-MX" sz="1200">
                <a:solidFill>
                  <a:schemeClr val="tx1">
                    <a:tint val="75000"/>
                  </a:schemeClr>
                </a:solidFill>
              </a:rPr>
              <a:pPr algn="r">
                <a:defRPr/>
              </a:pPr>
              <a:t>64</a:t>
            </a:fld>
            <a:endParaRPr lang="es-MX" sz="1200">
              <a:solidFill>
                <a:schemeClr val="tx1">
                  <a:tint val="75000"/>
                </a:schemeClr>
              </a:solidFill>
            </a:endParaRPr>
          </a:p>
        </p:txBody>
      </p:sp>
      <p:sp>
        <p:nvSpPr>
          <p:cNvPr id="5" name="4 CuadroTexto"/>
          <p:cNvSpPr txBox="1"/>
          <p:nvPr/>
        </p:nvSpPr>
        <p:spPr>
          <a:xfrm>
            <a:off x="1547813" y="395288"/>
            <a:ext cx="7345362" cy="569912"/>
          </a:xfrm>
          <a:prstGeom prst="rect">
            <a:avLst/>
          </a:prstGeom>
          <a:noFill/>
        </p:spPr>
        <p:txBody>
          <a:bodyPr>
            <a:spAutoFit/>
          </a:bodyPr>
          <a:lstStyle/>
          <a:p>
            <a:pPr algn="ctr" fontAlgn="auto">
              <a:spcBef>
                <a:spcPts val="0"/>
              </a:spcBef>
              <a:spcAft>
                <a:spcPts val="0"/>
              </a:spcAft>
              <a:defRPr/>
            </a:pPr>
            <a:r>
              <a:rPr lang="es-MX" sz="3100" b="1" dirty="0">
                <a:solidFill>
                  <a:srgbClr val="FFC000"/>
                </a:solidFill>
                <a:effectLst>
                  <a:outerShdw blurRad="38100" dist="38100" dir="2700000" algn="tl">
                    <a:srgbClr val="000000">
                      <a:alpha val="43137"/>
                    </a:srgbClr>
                  </a:outerShdw>
                </a:effectLst>
                <a:latin typeface="Calibri" pitchFamily="34" charset="0"/>
                <a:cs typeface="Calibri" pitchFamily="34" charset="0"/>
              </a:rPr>
              <a:t>Tamaulipas</a:t>
            </a:r>
          </a:p>
        </p:txBody>
      </p:sp>
      <p:pic>
        <p:nvPicPr>
          <p:cNvPr id="180229" name="4 Imagen" descr="LOGOTIPO_InfoDF_new.png"/>
          <p:cNvPicPr>
            <a:picLocks noChangeAspect="1"/>
          </p:cNvPicPr>
          <p:nvPr/>
        </p:nvPicPr>
        <p:blipFill>
          <a:blip r:embed="rId2" cstate="print"/>
          <a:srcRect/>
          <a:stretch>
            <a:fillRect/>
          </a:stretch>
        </p:blipFill>
        <p:spPr bwMode="auto">
          <a:xfrm>
            <a:off x="11113" y="5548313"/>
            <a:ext cx="960437" cy="1135062"/>
          </a:xfrm>
          <a:prstGeom prst="rect">
            <a:avLst/>
          </a:prstGeom>
          <a:noFill/>
          <a:ln w="9525">
            <a:noFill/>
            <a:miter lim="800000"/>
            <a:headEnd/>
            <a:tailEnd/>
          </a:ln>
        </p:spPr>
      </p:pic>
      <p:pic>
        <p:nvPicPr>
          <p:cNvPr id="31745" name="Picture 1"/>
          <p:cNvPicPr>
            <a:picLocks noChangeAspect="1" noChangeArrowheads="1"/>
          </p:cNvPicPr>
          <p:nvPr/>
        </p:nvPicPr>
        <p:blipFill>
          <a:blip r:embed="rId3" cstate="print"/>
          <a:srcRect/>
          <a:stretch>
            <a:fillRect/>
          </a:stretch>
        </p:blipFill>
        <p:spPr bwMode="auto">
          <a:xfrm>
            <a:off x="1403648" y="1412776"/>
            <a:ext cx="7272808" cy="50675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txBox="1">
            <a:spLocks noGrp="1"/>
          </p:cNvSpPr>
          <p:nvPr/>
        </p:nvSpPr>
        <p:spPr>
          <a:xfrm>
            <a:off x="6457950" y="6356350"/>
            <a:ext cx="2057400" cy="365125"/>
          </a:xfrm>
          <a:prstGeom prst="rect">
            <a:avLst/>
          </a:prstGeom>
          <a:noFill/>
        </p:spPr>
        <p:txBody>
          <a:bodyPr anchor="ctr"/>
          <a:lstStyle/>
          <a:p>
            <a:pPr algn="r">
              <a:defRPr/>
            </a:pPr>
            <a:fld id="{1A0679F9-4D3C-407A-8825-F2F78C1FC981}" type="slidenum">
              <a:rPr lang="es-MX" sz="1200">
                <a:solidFill>
                  <a:schemeClr val="tx1">
                    <a:tint val="75000"/>
                  </a:schemeClr>
                </a:solidFill>
              </a:rPr>
              <a:pPr algn="r">
                <a:defRPr/>
              </a:pPr>
              <a:t>65</a:t>
            </a:fld>
            <a:endParaRPr lang="es-MX" sz="1200">
              <a:solidFill>
                <a:schemeClr val="tx1">
                  <a:tint val="75000"/>
                </a:schemeClr>
              </a:solidFill>
            </a:endParaRPr>
          </a:p>
        </p:txBody>
      </p:sp>
      <p:pic>
        <p:nvPicPr>
          <p:cNvPr id="181252" name="4 Imagen" descr="LOGOTIPO_InfoDF_new.png"/>
          <p:cNvPicPr>
            <a:picLocks noChangeAspect="1"/>
          </p:cNvPicPr>
          <p:nvPr/>
        </p:nvPicPr>
        <p:blipFill>
          <a:blip r:embed="rId2" cstate="print"/>
          <a:srcRect/>
          <a:stretch>
            <a:fillRect/>
          </a:stretch>
        </p:blipFill>
        <p:spPr bwMode="auto">
          <a:xfrm>
            <a:off x="11113" y="5548313"/>
            <a:ext cx="960437" cy="1135062"/>
          </a:xfrm>
          <a:prstGeom prst="rect">
            <a:avLst/>
          </a:prstGeom>
          <a:noFill/>
          <a:ln w="9525">
            <a:noFill/>
            <a:miter lim="800000"/>
            <a:headEnd/>
            <a:tailEnd/>
          </a:ln>
        </p:spPr>
      </p:pic>
      <p:pic>
        <p:nvPicPr>
          <p:cNvPr id="30721" name="Picture 1"/>
          <p:cNvPicPr>
            <a:picLocks noChangeAspect="1" noChangeArrowheads="1"/>
          </p:cNvPicPr>
          <p:nvPr/>
        </p:nvPicPr>
        <p:blipFill>
          <a:blip r:embed="rId3" cstate="print"/>
          <a:srcRect/>
          <a:stretch>
            <a:fillRect/>
          </a:stretch>
        </p:blipFill>
        <p:spPr bwMode="auto">
          <a:xfrm>
            <a:off x="1403648" y="1196752"/>
            <a:ext cx="7200800" cy="50487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txBox="1">
            <a:spLocks noGrp="1"/>
          </p:cNvSpPr>
          <p:nvPr/>
        </p:nvSpPr>
        <p:spPr>
          <a:xfrm>
            <a:off x="6457950" y="6356350"/>
            <a:ext cx="2057400" cy="365125"/>
          </a:xfrm>
          <a:prstGeom prst="rect">
            <a:avLst/>
          </a:prstGeom>
          <a:noFill/>
        </p:spPr>
        <p:txBody>
          <a:bodyPr anchor="ctr"/>
          <a:lstStyle/>
          <a:p>
            <a:pPr algn="r">
              <a:defRPr/>
            </a:pPr>
            <a:fld id="{A3968329-B004-497A-B52C-488BD611293C}" type="slidenum">
              <a:rPr lang="es-MX" sz="1200">
                <a:solidFill>
                  <a:schemeClr val="tx1">
                    <a:tint val="75000"/>
                  </a:schemeClr>
                </a:solidFill>
              </a:rPr>
              <a:pPr algn="r">
                <a:defRPr/>
              </a:pPr>
              <a:t>66</a:t>
            </a:fld>
            <a:endParaRPr lang="es-MX" sz="1200">
              <a:solidFill>
                <a:schemeClr val="tx1">
                  <a:tint val="75000"/>
                </a:schemeClr>
              </a:solidFill>
            </a:endParaRPr>
          </a:p>
        </p:txBody>
      </p:sp>
      <p:pic>
        <p:nvPicPr>
          <p:cNvPr id="182276" name="4 Imagen" descr="LOGOTIPO_InfoDF_new.png"/>
          <p:cNvPicPr>
            <a:picLocks noChangeAspect="1"/>
          </p:cNvPicPr>
          <p:nvPr/>
        </p:nvPicPr>
        <p:blipFill>
          <a:blip r:embed="rId2" cstate="print"/>
          <a:srcRect/>
          <a:stretch>
            <a:fillRect/>
          </a:stretch>
        </p:blipFill>
        <p:spPr bwMode="auto">
          <a:xfrm>
            <a:off x="11113" y="5548313"/>
            <a:ext cx="960437" cy="1135062"/>
          </a:xfrm>
          <a:prstGeom prst="rect">
            <a:avLst/>
          </a:prstGeom>
          <a:noFill/>
          <a:ln w="9525">
            <a:noFill/>
            <a:miter lim="800000"/>
            <a:headEnd/>
            <a:tailEnd/>
          </a:ln>
        </p:spPr>
      </p:pic>
      <p:pic>
        <p:nvPicPr>
          <p:cNvPr id="29697" name="Picture 1"/>
          <p:cNvPicPr>
            <a:picLocks noChangeAspect="1" noChangeArrowheads="1"/>
          </p:cNvPicPr>
          <p:nvPr/>
        </p:nvPicPr>
        <p:blipFill>
          <a:blip r:embed="rId3" cstate="print"/>
          <a:srcRect/>
          <a:stretch>
            <a:fillRect/>
          </a:stretch>
        </p:blipFill>
        <p:spPr bwMode="auto">
          <a:xfrm>
            <a:off x="1368152" y="1484784"/>
            <a:ext cx="7308304" cy="48273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txBox="1">
            <a:spLocks noGrp="1"/>
          </p:cNvSpPr>
          <p:nvPr/>
        </p:nvSpPr>
        <p:spPr>
          <a:xfrm>
            <a:off x="6457950" y="6356350"/>
            <a:ext cx="2057400" cy="365125"/>
          </a:xfrm>
          <a:prstGeom prst="rect">
            <a:avLst/>
          </a:prstGeom>
          <a:noFill/>
        </p:spPr>
        <p:txBody>
          <a:bodyPr anchor="ctr"/>
          <a:lstStyle/>
          <a:p>
            <a:pPr algn="r">
              <a:defRPr/>
            </a:pPr>
            <a:fld id="{ABFAED78-2250-4E4F-9C40-9FBC88A70DEB}" type="slidenum">
              <a:rPr lang="es-MX" sz="1200">
                <a:solidFill>
                  <a:schemeClr val="tx1">
                    <a:tint val="75000"/>
                  </a:schemeClr>
                </a:solidFill>
              </a:rPr>
              <a:pPr algn="r">
                <a:defRPr/>
              </a:pPr>
              <a:t>67</a:t>
            </a:fld>
            <a:endParaRPr lang="es-MX" sz="1200">
              <a:solidFill>
                <a:schemeClr val="tx1">
                  <a:tint val="75000"/>
                </a:schemeClr>
              </a:solidFill>
            </a:endParaRPr>
          </a:p>
        </p:txBody>
      </p:sp>
      <p:pic>
        <p:nvPicPr>
          <p:cNvPr id="183300" name="4 Imagen" descr="LOGOTIPO_InfoDF_new.png"/>
          <p:cNvPicPr>
            <a:picLocks noChangeAspect="1"/>
          </p:cNvPicPr>
          <p:nvPr/>
        </p:nvPicPr>
        <p:blipFill>
          <a:blip r:embed="rId2" cstate="print"/>
          <a:srcRect/>
          <a:stretch>
            <a:fillRect/>
          </a:stretch>
        </p:blipFill>
        <p:spPr bwMode="auto">
          <a:xfrm>
            <a:off x="11113" y="5548313"/>
            <a:ext cx="960437" cy="1135062"/>
          </a:xfrm>
          <a:prstGeom prst="rect">
            <a:avLst/>
          </a:prstGeom>
          <a:noFill/>
          <a:ln w="9525">
            <a:noFill/>
            <a:miter lim="800000"/>
            <a:headEnd/>
            <a:tailEnd/>
          </a:ln>
        </p:spPr>
      </p:pic>
      <p:pic>
        <p:nvPicPr>
          <p:cNvPr id="28673" name="Picture 1"/>
          <p:cNvPicPr>
            <a:picLocks noChangeAspect="1" noChangeArrowheads="1"/>
          </p:cNvPicPr>
          <p:nvPr/>
        </p:nvPicPr>
        <p:blipFill>
          <a:blip r:embed="rId3" cstate="print"/>
          <a:srcRect/>
          <a:stretch>
            <a:fillRect/>
          </a:stretch>
        </p:blipFill>
        <p:spPr bwMode="auto">
          <a:xfrm>
            <a:off x="1691680" y="1340768"/>
            <a:ext cx="6912768" cy="48700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547813" y="1772816"/>
            <a:ext cx="6911975" cy="3232150"/>
          </a:xfrm>
          <a:prstGeom prst="rect">
            <a:avLst/>
          </a:prstGeom>
          <a:noFill/>
        </p:spPr>
        <p:txBody>
          <a:bodyPr>
            <a:spAutoFit/>
          </a:bodyPr>
          <a:lstStyle/>
          <a:p>
            <a:pPr algn="ctr" fontAlgn="auto">
              <a:spcBef>
                <a:spcPts val="0"/>
              </a:spcBef>
              <a:spcAft>
                <a:spcPts val="0"/>
              </a:spcAft>
              <a:defRPr/>
            </a:pPr>
            <a:r>
              <a:rPr lang="es-MX" sz="3000" b="1" cap="small" dirty="0">
                <a:solidFill>
                  <a:srgbClr val="A50021"/>
                </a:solidFill>
                <a:cs typeface="Calibri" pitchFamily="34" charset="0"/>
              </a:rPr>
              <a:t>Medición de Capacidades Institucionales de las Oficinas de Información Pública</a:t>
            </a:r>
          </a:p>
          <a:p>
            <a:pPr marL="265113" indent="-265113" algn="just">
              <a:lnSpc>
                <a:spcPct val="150000"/>
              </a:lnSpc>
              <a:spcAft>
                <a:spcPts val="0"/>
              </a:spcAft>
              <a:buFont typeface="Wingdings" pitchFamily="2" charset="2"/>
              <a:buChar char="§"/>
              <a:defRPr/>
            </a:pPr>
            <a:r>
              <a:rPr lang="es-ES" sz="1900" dirty="0">
                <a:solidFill>
                  <a:prstClr val="black"/>
                </a:solidFill>
                <a:latin typeface="Calibri"/>
                <a:ea typeface="Times New Roman"/>
                <a:cs typeface="Arial"/>
              </a:rPr>
              <a:t>Calidad de Atención a las Solicitudes de Información Pública</a:t>
            </a:r>
          </a:p>
          <a:p>
            <a:pPr marL="265113" indent="-265113" algn="just">
              <a:lnSpc>
                <a:spcPct val="150000"/>
              </a:lnSpc>
              <a:spcAft>
                <a:spcPts val="0"/>
              </a:spcAft>
              <a:buFont typeface="Wingdings" pitchFamily="2" charset="2"/>
              <a:buChar char="§"/>
              <a:defRPr/>
            </a:pPr>
            <a:r>
              <a:rPr lang="es-ES" sz="1900" dirty="0">
                <a:solidFill>
                  <a:prstClr val="black"/>
                </a:solidFill>
                <a:latin typeface="Calibri"/>
                <a:ea typeface="Times New Roman"/>
                <a:cs typeface="Arial"/>
              </a:rPr>
              <a:t>Calidad de Atención en las Oficinas de Información Pública.</a:t>
            </a:r>
          </a:p>
          <a:p>
            <a:pPr marL="265113" indent="-265113" algn="just">
              <a:lnSpc>
                <a:spcPct val="150000"/>
              </a:lnSpc>
              <a:spcAft>
                <a:spcPts val="0"/>
              </a:spcAft>
              <a:buFont typeface="Wingdings" pitchFamily="2" charset="2"/>
              <a:buChar char="§"/>
              <a:defRPr/>
            </a:pPr>
            <a:r>
              <a:rPr lang="es-ES" sz="1900" dirty="0">
                <a:solidFill>
                  <a:prstClr val="black"/>
                </a:solidFill>
                <a:latin typeface="Calibri"/>
                <a:ea typeface="Times New Roman"/>
                <a:cs typeface="Arial"/>
              </a:rPr>
              <a:t>Identificación de los Actores Clave para Mejorar el Curso de Acción.</a:t>
            </a:r>
            <a:endParaRPr lang="es-MX" sz="1900" dirty="0"/>
          </a:p>
        </p:txBody>
      </p:sp>
      <p:pic>
        <p:nvPicPr>
          <p:cNvPr id="120836" name="5 Imagen" descr="LOGOTIPO_InfoDF_new.png"/>
          <p:cNvPicPr>
            <a:picLocks noChangeAspect="1"/>
          </p:cNvPicPr>
          <p:nvPr/>
        </p:nvPicPr>
        <p:blipFill>
          <a:blip r:embed="rId2" cstate="print"/>
          <a:srcRect/>
          <a:stretch>
            <a:fillRect/>
          </a:stretch>
        </p:blipFill>
        <p:spPr bwMode="auto">
          <a:xfrm>
            <a:off x="11113" y="5548313"/>
            <a:ext cx="960437" cy="1135062"/>
          </a:xfrm>
          <a:prstGeom prst="rect">
            <a:avLst/>
          </a:prstGeom>
          <a:noFill/>
          <a:ln w="9525">
            <a:noFill/>
            <a:miter lim="800000"/>
            <a:headEnd/>
            <a:tailEnd/>
          </a:ln>
        </p:spPr>
      </p:pic>
      <p:sp>
        <p:nvSpPr>
          <p:cNvPr id="7" name="6 Marcador de número de diapositiva"/>
          <p:cNvSpPr txBox="1">
            <a:spLocks noGrp="1"/>
          </p:cNvSpPr>
          <p:nvPr/>
        </p:nvSpPr>
        <p:spPr>
          <a:xfrm>
            <a:off x="6457950" y="6356350"/>
            <a:ext cx="2057400" cy="365125"/>
          </a:xfrm>
          <a:prstGeom prst="rect">
            <a:avLst/>
          </a:prstGeom>
          <a:noFill/>
        </p:spPr>
        <p:txBody>
          <a:bodyPr anchor="ctr"/>
          <a:lstStyle/>
          <a:p>
            <a:pPr algn="r">
              <a:defRPr/>
            </a:pPr>
            <a:fld id="{6D6E2097-BD35-439B-A0AE-594B3DDC13C9}" type="slidenum">
              <a:rPr lang="es-MX" sz="1200">
                <a:solidFill>
                  <a:schemeClr val="tx1">
                    <a:tint val="75000"/>
                  </a:schemeClr>
                </a:solidFill>
              </a:rPr>
              <a:pPr algn="r">
                <a:defRPr/>
              </a:pPr>
              <a:t>68</a:t>
            </a:fld>
            <a:endParaRPr lang="es-MX" sz="1200">
              <a:solidFill>
                <a:schemeClr val="tx1">
                  <a:tint val="75000"/>
                </a:schemeClr>
              </a:solidFill>
            </a:endParaRPr>
          </a:p>
        </p:txBody>
      </p:sp>
      <p:pic>
        <p:nvPicPr>
          <p:cNvPr id="23556" name="Picture 4" descr="http://www.iztapalapa.gob.mx/images/oip_2011_pag.jpg">
            <a:hlinkClick r:id="rId3"/>
          </p:cNvPr>
          <p:cNvPicPr>
            <a:picLocks noChangeAspect="1" noChangeArrowheads="1"/>
          </p:cNvPicPr>
          <p:nvPr/>
        </p:nvPicPr>
        <p:blipFill>
          <a:blip r:embed="rId4" cstate="print"/>
          <a:srcRect/>
          <a:stretch>
            <a:fillRect/>
          </a:stretch>
        </p:blipFill>
        <p:spPr bwMode="auto">
          <a:xfrm>
            <a:off x="6089079" y="5584650"/>
            <a:ext cx="3019425" cy="1228726"/>
          </a:xfrm>
          <a:prstGeom prst="rect">
            <a:avLst/>
          </a:prstGeo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txBox="1">
            <a:spLocks noGrp="1"/>
          </p:cNvSpPr>
          <p:nvPr/>
        </p:nvSpPr>
        <p:spPr>
          <a:xfrm>
            <a:off x="6457950" y="6356350"/>
            <a:ext cx="2057400" cy="365125"/>
          </a:xfrm>
          <a:prstGeom prst="rect">
            <a:avLst/>
          </a:prstGeom>
          <a:noFill/>
        </p:spPr>
        <p:txBody>
          <a:bodyPr anchor="ctr"/>
          <a:lstStyle/>
          <a:p>
            <a:pPr algn="r">
              <a:defRPr/>
            </a:pPr>
            <a:fld id="{78758D3A-937E-4487-9531-B98CF4B1F5FF}" type="slidenum">
              <a:rPr lang="es-MX" sz="1200">
                <a:solidFill>
                  <a:schemeClr val="tx1">
                    <a:tint val="75000"/>
                  </a:schemeClr>
                </a:solidFill>
              </a:rPr>
              <a:pPr algn="r">
                <a:defRPr/>
              </a:pPr>
              <a:t>69</a:t>
            </a:fld>
            <a:endParaRPr lang="es-MX" sz="1200" dirty="0">
              <a:solidFill>
                <a:schemeClr val="tx1">
                  <a:tint val="75000"/>
                </a:schemeClr>
              </a:solidFill>
            </a:endParaRPr>
          </a:p>
        </p:txBody>
      </p:sp>
      <p:sp>
        <p:nvSpPr>
          <p:cNvPr id="5" name="4 CuadroTexto"/>
          <p:cNvSpPr txBox="1"/>
          <p:nvPr/>
        </p:nvSpPr>
        <p:spPr>
          <a:xfrm>
            <a:off x="1331913" y="115888"/>
            <a:ext cx="7488237" cy="1016000"/>
          </a:xfrm>
          <a:prstGeom prst="rect">
            <a:avLst/>
          </a:prstGeom>
          <a:noFill/>
        </p:spPr>
        <p:txBody>
          <a:bodyPr>
            <a:spAutoFit/>
          </a:bodyPr>
          <a:lstStyle/>
          <a:p>
            <a:pPr fontAlgn="auto">
              <a:spcBef>
                <a:spcPts val="0"/>
              </a:spcBef>
              <a:spcAft>
                <a:spcPts val="0"/>
              </a:spcAft>
              <a:defRPr/>
            </a:pPr>
            <a:r>
              <a:rPr lang="es-MX" sz="2900" b="1" dirty="0">
                <a:solidFill>
                  <a:schemeClr val="bg1"/>
                </a:solidFill>
                <a:effectLst>
                  <a:outerShdw blurRad="38100" dist="38100" dir="2700000" algn="tl">
                    <a:srgbClr val="000000">
                      <a:alpha val="43137"/>
                    </a:srgbClr>
                  </a:outerShdw>
                </a:effectLst>
                <a:latin typeface="Calibri" pitchFamily="34" charset="0"/>
                <a:cs typeface="Calibri" pitchFamily="34" charset="0"/>
              </a:rPr>
              <a:t>Calidad de Atención a las Solicitudes de Información Pública 1/4</a:t>
            </a:r>
          </a:p>
        </p:txBody>
      </p:sp>
      <p:sp>
        <p:nvSpPr>
          <p:cNvPr id="122884" name="5 Rectángulo"/>
          <p:cNvSpPr>
            <a:spLocks noChangeArrowheads="1"/>
          </p:cNvSpPr>
          <p:nvPr/>
        </p:nvSpPr>
        <p:spPr bwMode="auto">
          <a:xfrm>
            <a:off x="1258888" y="1196975"/>
            <a:ext cx="7705725" cy="4586288"/>
          </a:xfrm>
          <a:prstGeom prst="rect">
            <a:avLst/>
          </a:prstGeom>
          <a:noFill/>
          <a:ln w="9525">
            <a:noFill/>
            <a:miter lim="800000"/>
            <a:headEnd/>
            <a:tailEnd/>
          </a:ln>
        </p:spPr>
        <p:txBody>
          <a:bodyPr>
            <a:spAutoFit/>
          </a:bodyPr>
          <a:lstStyle/>
          <a:p>
            <a:pPr marL="180975" indent="-180975" algn="just">
              <a:buFont typeface="Wingdings" pitchFamily="2" charset="2"/>
              <a:buChar char="§"/>
            </a:pPr>
            <a:r>
              <a:rPr lang="es-ES">
                <a:latin typeface="Calibri" pitchFamily="34" charset="0"/>
                <a:cs typeface="Times New Roman" pitchFamily="18" charset="0"/>
              </a:rPr>
              <a:t> </a:t>
            </a:r>
            <a:r>
              <a:rPr lang="es-MX" sz="1700">
                <a:latin typeface="Calibri" pitchFamily="34" charset="0"/>
                <a:cs typeface="Times New Roman" pitchFamily="18" charset="0"/>
              </a:rPr>
              <a:t>En cuanto a la </a:t>
            </a:r>
            <a:r>
              <a:rPr lang="es-MX" sz="1700" b="1">
                <a:latin typeface="Calibri" pitchFamily="34" charset="0"/>
                <a:cs typeface="Times New Roman" pitchFamily="18" charset="0"/>
              </a:rPr>
              <a:t>Metodología propuesta en la Métrica 2010</a:t>
            </a:r>
            <a:r>
              <a:rPr lang="es-MX" sz="1700">
                <a:latin typeface="Calibri" pitchFamily="34" charset="0"/>
                <a:cs typeface="Times New Roman" pitchFamily="18" charset="0"/>
              </a:rPr>
              <a:t>, para el estudio del Usuario Simulado, se </a:t>
            </a:r>
            <a:r>
              <a:rPr lang="es-MX" sz="1700" b="1">
                <a:latin typeface="Calibri" pitchFamily="34" charset="0"/>
                <a:cs typeface="Times New Roman" pitchFamily="18" charset="0"/>
              </a:rPr>
              <a:t>realizaron 1,810 solicitudes de acceso a la información</a:t>
            </a:r>
            <a:r>
              <a:rPr lang="es-MX" sz="1700">
                <a:latin typeface="Calibri" pitchFamily="34" charset="0"/>
                <a:cs typeface="Times New Roman" pitchFamily="18" charset="0"/>
              </a:rPr>
              <a:t>, en las 32 entidades federativas y en la federación, a los siguientes sujetos obligados:</a:t>
            </a:r>
          </a:p>
          <a:p>
            <a:pPr marL="180975" indent="-180975" algn="just"/>
            <a:endParaRPr lang="es-MX" sz="1600">
              <a:latin typeface="Calibri" pitchFamily="34" charset="0"/>
              <a:cs typeface="Times New Roman" pitchFamily="18" charset="0"/>
            </a:endParaRPr>
          </a:p>
          <a:p>
            <a:pPr marL="638175" lvl="1" indent="-180975" algn="just">
              <a:buFont typeface="Wingdings" pitchFamily="2" charset="2"/>
              <a:buChar char="§"/>
            </a:pPr>
            <a:r>
              <a:rPr lang="es-MX" sz="1600">
                <a:latin typeface="Calibri" pitchFamily="34" charset="0"/>
                <a:cs typeface="Times New Roman" pitchFamily="18" charset="0"/>
              </a:rPr>
              <a:t>Oficina del Ejecutivo</a:t>
            </a:r>
          </a:p>
          <a:p>
            <a:pPr marL="638175" lvl="1" indent="-180975" algn="just">
              <a:buFont typeface="Wingdings" pitchFamily="2" charset="2"/>
              <a:buChar char="§"/>
            </a:pPr>
            <a:r>
              <a:rPr lang="es-MX" sz="1600">
                <a:latin typeface="Calibri" pitchFamily="34" charset="0"/>
                <a:cs typeface="Times New Roman" pitchFamily="18" charset="0"/>
              </a:rPr>
              <a:t>Seis secretarias del Ejecutivo (Gobierno, Finanzas, Desarrollo Social, Salud, Educación y Seguridad Pública)</a:t>
            </a:r>
          </a:p>
          <a:p>
            <a:pPr marL="638175" lvl="1" indent="-180975" algn="just">
              <a:buFont typeface="Wingdings" pitchFamily="2" charset="2"/>
              <a:buChar char="§"/>
            </a:pPr>
            <a:r>
              <a:rPr lang="es-MX" sz="1600">
                <a:latin typeface="Calibri" pitchFamily="34" charset="0"/>
                <a:cs typeface="Times New Roman" pitchFamily="18" charset="0"/>
              </a:rPr>
              <a:t>Tribunal Superior</a:t>
            </a:r>
          </a:p>
          <a:p>
            <a:pPr marL="638175" lvl="1" indent="-180975" algn="just">
              <a:buFont typeface="Wingdings" pitchFamily="2" charset="2"/>
              <a:buChar char="§"/>
            </a:pPr>
            <a:r>
              <a:rPr lang="es-MX" sz="1600">
                <a:latin typeface="Calibri" pitchFamily="34" charset="0"/>
                <a:cs typeface="Times New Roman" pitchFamily="18" charset="0"/>
              </a:rPr>
              <a:t>Congreso (y entidad de fiscalización)</a:t>
            </a:r>
          </a:p>
          <a:p>
            <a:pPr marL="638175" lvl="1" indent="-180975" algn="just">
              <a:buFont typeface="Wingdings" pitchFamily="2" charset="2"/>
              <a:buChar char="§"/>
            </a:pPr>
            <a:r>
              <a:rPr lang="es-MX" sz="1600">
                <a:latin typeface="Calibri" pitchFamily="34" charset="0"/>
                <a:cs typeface="Times New Roman" pitchFamily="18" charset="0"/>
              </a:rPr>
              <a:t>Órganos Autónomos (transparencia, electoral, derechos humanos)</a:t>
            </a:r>
          </a:p>
          <a:p>
            <a:pPr marL="638175" lvl="1" indent="-180975" algn="just">
              <a:buFont typeface="Wingdings" pitchFamily="2" charset="2"/>
              <a:buChar char="§"/>
            </a:pPr>
            <a:r>
              <a:rPr lang="es-MX" sz="1600">
                <a:latin typeface="Calibri" pitchFamily="34" charset="0"/>
                <a:cs typeface="Times New Roman" pitchFamily="18" charset="0"/>
              </a:rPr>
              <a:t>Órganos Descentralizados (Comisión de Agua, DIF)</a:t>
            </a:r>
          </a:p>
          <a:p>
            <a:pPr marL="638175" lvl="1" indent="-180975" algn="just">
              <a:buFont typeface="Wingdings" pitchFamily="2" charset="2"/>
              <a:buChar char="§"/>
            </a:pPr>
            <a:r>
              <a:rPr lang="es-MX" sz="1600">
                <a:latin typeface="Calibri" pitchFamily="34" charset="0"/>
                <a:cs typeface="Times New Roman" pitchFamily="18" charset="0"/>
              </a:rPr>
              <a:t>Tres municipios (o delegaciones) más poblados</a:t>
            </a:r>
          </a:p>
          <a:p>
            <a:pPr marL="638175" lvl="1" indent="-180975" algn="just"/>
            <a:endParaRPr lang="es-MX" sz="1400">
              <a:latin typeface="Calibri" pitchFamily="34" charset="0"/>
              <a:cs typeface="Times New Roman" pitchFamily="18" charset="0"/>
            </a:endParaRPr>
          </a:p>
          <a:p>
            <a:pPr marL="180975" indent="-180975" algn="just">
              <a:buFont typeface="Wingdings" pitchFamily="2" charset="2"/>
              <a:buChar char="§"/>
            </a:pPr>
            <a:r>
              <a:rPr lang="es-MX" sz="1700">
                <a:latin typeface="Calibri" pitchFamily="34" charset="0"/>
                <a:cs typeface="Times New Roman" pitchFamily="18" charset="0"/>
              </a:rPr>
              <a:t>El </a:t>
            </a:r>
            <a:r>
              <a:rPr lang="es-MX" sz="1700" b="1">
                <a:latin typeface="Calibri" pitchFamily="34" charset="0"/>
                <a:cs typeface="Times New Roman" pitchFamily="18" charset="0"/>
              </a:rPr>
              <a:t>proceso</a:t>
            </a:r>
            <a:r>
              <a:rPr lang="es-MX" sz="1700">
                <a:latin typeface="Calibri" pitchFamily="34" charset="0"/>
                <a:cs typeface="Times New Roman" pitchFamily="18" charset="0"/>
              </a:rPr>
              <a:t> seguido para la instrumentación del Usuario Simulado constó de tres fases:</a:t>
            </a:r>
          </a:p>
          <a:p>
            <a:pPr marL="638175" lvl="1" indent="-180975" algn="just">
              <a:buFont typeface="Wingdings" pitchFamily="2" charset="2"/>
              <a:buChar char="§"/>
            </a:pPr>
            <a:r>
              <a:rPr lang="es-MX" sz="1600">
                <a:latin typeface="Calibri" pitchFamily="34" charset="0"/>
                <a:cs typeface="Times New Roman" pitchFamily="18" charset="0"/>
              </a:rPr>
              <a:t>Emisión y Presentación de Solicitudes de Información</a:t>
            </a:r>
          </a:p>
          <a:p>
            <a:pPr marL="638175" lvl="1" indent="-180975" algn="just">
              <a:buFont typeface="Wingdings" pitchFamily="2" charset="2"/>
              <a:buChar char="§"/>
            </a:pPr>
            <a:r>
              <a:rPr lang="es-MX" sz="1600">
                <a:latin typeface="Calibri" pitchFamily="34" charset="0"/>
                <a:cs typeface="Times New Roman" pitchFamily="18" charset="0"/>
              </a:rPr>
              <a:t>Revisión de las Respuestas que brindaron los Sujetos Obligados</a:t>
            </a:r>
          </a:p>
          <a:p>
            <a:pPr marL="638175" lvl="1" indent="-180975" algn="just">
              <a:buFont typeface="Wingdings" pitchFamily="2" charset="2"/>
              <a:buChar char="§"/>
            </a:pPr>
            <a:r>
              <a:rPr lang="es-MX" sz="1600">
                <a:latin typeface="Calibri" pitchFamily="34" charset="0"/>
                <a:cs typeface="Times New Roman" pitchFamily="18" charset="0"/>
              </a:rPr>
              <a:t>Análisis de las Respuestas Finales de los Sujetos Obligados</a:t>
            </a:r>
            <a:endParaRPr lang="es-ES" sz="1600">
              <a:latin typeface="Calibri" pitchFamily="34" charset="0"/>
              <a:cs typeface="Times New Roman" pitchFamily="18" charset="0"/>
            </a:endParaRPr>
          </a:p>
        </p:txBody>
      </p:sp>
      <p:pic>
        <p:nvPicPr>
          <p:cNvPr id="122886" name="7 Imagen" descr="LOGOTIPO_InfoDF_new.png"/>
          <p:cNvPicPr>
            <a:picLocks noChangeAspect="1"/>
          </p:cNvPicPr>
          <p:nvPr/>
        </p:nvPicPr>
        <p:blipFill>
          <a:blip r:embed="rId2" cstate="print"/>
          <a:srcRect/>
          <a:stretch>
            <a:fillRect/>
          </a:stretch>
        </p:blipFill>
        <p:spPr bwMode="auto">
          <a:xfrm>
            <a:off x="11113" y="5548313"/>
            <a:ext cx="960437" cy="1135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4 Rectángulo"/>
          <p:cNvSpPr>
            <a:spLocks noChangeArrowheads="1"/>
          </p:cNvSpPr>
          <p:nvPr/>
        </p:nvSpPr>
        <p:spPr bwMode="auto">
          <a:xfrm>
            <a:off x="1187450" y="1169988"/>
            <a:ext cx="7777163" cy="1016000"/>
          </a:xfrm>
          <a:prstGeom prst="rect">
            <a:avLst/>
          </a:prstGeom>
          <a:noFill/>
          <a:ln w="9525">
            <a:noFill/>
            <a:miter lim="800000"/>
            <a:headEnd/>
            <a:tailEnd/>
          </a:ln>
        </p:spPr>
        <p:txBody>
          <a:bodyPr>
            <a:spAutoFit/>
          </a:bodyPr>
          <a:lstStyle/>
          <a:p>
            <a:pPr marL="265113" indent="-265113" algn="just">
              <a:buFont typeface="Wingdings" pitchFamily="2" charset="2"/>
              <a:buChar char="§"/>
            </a:pPr>
            <a:endParaRPr lang="es-MX" sz="2000">
              <a:latin typeface="Times New Roman" pitchFamily="18" charset="0"/>
              <a:cs typeface="Times New Roman" pitchFamily="18" charset="0"/>
            </a:endParaRPr>
          </a:p>
          <a:p>
            <a:pPr marL="265113" indent="-265113" algn="just">
              <a:buFont typeface="Wingdings" pitchFamily="2" charset="2"/>
              <a:buChar char="§"/>
            </a:pPr>
            <a:endParaRPr lang="es-MX" sz="2000">
              <a:latin typeface="Times New Roman" pitchFamily="18" charset="0"/>
              <a:cs typeface="Times New Roman" pitchFamily="18" charset="0"/>
            </a:endParaRPr>
          </a:p>
          <a:p>
            <a:pPr marL="265113" indent="-265113" algn="just">
              <a:buFont typeface="Wingdings" pitchFamily="2" charset="2"/>
              <a:buChar char="§"/>
            </a:pPr>
            <a:endParaRPr lang="es-MX" sz="2000">
              <a:latin typeface="Times New Roman" pitchFamily="18" charset="0"/>
              <a:cs typeface="Times New Roman" pitchFamily="18" charset="0"/>
            </a:endParaRPr>
          </a:p>
        </p:txBody>
      </p:sp>
      <p:sp>
        <p:nvSpPr>
          <p:cNvPr id="5" name="4 CuadroTexto"/>
          <p:cNvSpPr txBox="1"/>
          <p:nvPr/>
        </p:nvSpPr>
        <p:spPr>
          <a:xfrm>
            <a:off x="2124075" y="312738"/>
            <a:ext cx="5040313" cy="519112"/>
          </a:xfrm>
          <a:prstGeom prst="rect">
            <a:avLst/>
          </a:prstGeom>
          <a:noFill/>
        </p:spPr>
        <p:txBody>
          <a:bodyPr>
            <a:spAutoFit/>
          </a:bodyPr>
          <a:lstStyle/>
          <a:p>
            <a:r>
              <a:rPr lang="es-MX" sz="2800" b="1">
                <a:solidFill>
                  <a:schemeClr val="bg1"/>
                </a:solidFill>
                <a:effectLst>
                  <a:outerShdw blurRad="38100" dist="38100" dir="2700000" algn="tl">
                    <a:srgbClr val="C0C0C0"/>
                  </a:outerShdw>
                </a:effectLst>
                <a:latin typeface="Calibri" pitchFamily="34" charset="0"/>
              </a:rPr>
              <a:t>¿Medir Transparencia?</a:t>
            </a:r>
          </a:p>
        </p:txBody>
      </p:sp>
      <p:pic>
        <p:nvPicPr>
          <p:cNvPr id="22531" name="3 Imagen" descr="LOGOTIPO_InfoDF_new.png"/>
          <p:cNvPicPr>
            <a:picLocks noChangeAspect="1"/>
          </p:cNvPicPr>
          <p:nvPr/>
        </p:nvPicPr>
        <p:blipFill>
          <a:blip r:embed="rId3" cstate="print"/>
          <a:srcRect/>
          <a:stretch>
            <a:fillRect/>
          </a:stretch>
        </p:blipFill>
        <p:spPr bwMode="auto">
          <a:xfrm>
            <a:off x="11113" y="5548313"/>
            <a:ext cx="960437" cy="1135062"/>
          </a:xfrm>
          <a:prstGeom prst="rect">
            <a:avLst/>
          </a:prstGeom>
          <a:noFill/>
          <a:ln w="9525">
            <a:noFill/>
            <a:miter lim="800000"/>
            <a:headEnd/>
            <a:tailEnd/>
          </a:ln>
        </p:spPr>
      </p:pic>
      <p:sp>
        <p:nvSpPr>
          <p:cNvPr id="7" name="6 Marcador de número de diapositiva"/>
          <p:cNvSpPr>
            <a:spLocks noGrp="1"/>
          </p:cNvSpPr>
          <p:nvPr>
            <p:ph type="sldNum" sz="quarter" idx="12"/>
          </p:nvPr>
        </p:nvSpPr>
        <p:spPr/>
        <p:txBody>
          <a:bodyPr/>
          <a:lstStyle/>
          <a:p>
            <a:pPr>
              <a:defRPr/>
            </a:pPr>
            <a:fld id="{4B7BAF0A-E8DC-4A74-8945-BA40CA9C18DC}" type="slidenum">
              <a:rPr lang="es-MX"/>
              <a:pPr>
                <a:defRPr/>
              </a:pPr>
              <a:t>7</a:t>
            </a:fld>
            <a:endParaRPr lang="es-MX"/>
          </a:p>
        </p:txBody>
      </p:sp>
      <p:sp>
        <p:nvSpPr>
          <p:cNvPr id="8" name="4 Rectángulo"/>
          <p:cNvSpPr>
            <a:spLocks noChangeArrowheads="1"/>
          </p:cNvSpPr>
          <p:nvPr/>
        </p:nvSpPr>
        <p:spPr bwMode="auto">
          <a:xfrm>
            <a:off x="1361629" y="2420888"/>
            <a:ext cx="7242819" cy="3416320"/>
          </a:xfrm>
          <a:prstGeom prst="rect">
            <a:avLst/>
          </a:prstGeom>
          <a:noFill/>
          <a:ln w="9525">
            <a:noFill/>
            <a:miter lim="800000"/>
            <a:headEnd/>
            <a:tailEnd/>
          </a:ln>
        </p:spPr>
        <p:txBody>
          <a:bodyPr wrap="square">
            <a:spAutoFit/>
          </a:bodyPr>
          <a:lstStyle/>
          <a:p>
            <a:pPr algn="just">
              <a:spcAft>
                <a:spcPts val="0"/>
              </a:spcAft>
              <a:defRPr/>
            </a:pPr>
            <a:r>
              <a:rPr lang="es-MX" sz="2400" b="1" dirty="0">
                <a:latin typeface="+mn-lt"/>
              </a:rPr>
              <a:t>¿Qué es la transparencia?</a:t>
            </a:r>
          </a:p>
          <a:p>
            <a:pPr algn="just">
              <a:spcAft>
                <a:spcPts val="0"/>
              </a:spcAft>
              <a:defRPr/>
            </a:pPr>
            <a:endParaRPr lang="es-MX" sz="2400" dirty="0">
              <a:latin typeface="+mn-lt"/>
            </a:endParaRPr>
          </a:p>
          <a:p>
            <a:pPr marL="342900" indent="-342900" algn="just">
              <a:spcAft>
                <a:spcPts val="0"/>
              </a:spcAft>
              <a:buFont typeface="Arial" pitchFamily="34" charset="0"/>
              <a:buChar char="•"/>
              <a:defRPr/>
            </a:pPr>
            <a:r>
              <a:rPr lang="es-MX" sz="2400" dirty="0">
                <a:latin typeface="+mn-lt"/>
              </a:rPr>
              <a:t>Es ante todo, una </a:t>
            </a:r>
            <a:r>
              <a:rPr lang="es-MX" sz="2400" b="1" dirty="0">
                <a:latin typeface="+mn-lt"/>
              </a:rPr>
              <a:t>CUALIDAD.</a:t>
            </a:r>
          </a:p>
          <a:p>
            <a:pPr marL="342900" indent="-342900" algn="just">
              <a:spcAft>
                <a:spcPts val="0"/>
              </a:spcAft>
              <a:buFont typeface="Arial" pitchFamily="34" charset="0"/>
              <a:buChar char="•"/>
              <a:defRPr/>
            </a:pPr>
            <a:endParaRPr lang="es-MX" sz="2400" b="1" dirty="0">
              <a:latin typeface="+mn-lt"/>
            </a:endParaRPr>
          </a:p>
          <a:p>
            <a:pPr marL="342900" indent="-342900" algn="just">
              <a:spcAft>
                <a:spcPts val="0"/>
              </a:spcAft>
              <a:buFont typeface="Arial" pitchFamily="34" charset="0"/>
              <a:buChar char="•"/>
              <a:defRPr/>
            </a:pPr>
            <a:r>
              <a:rPr lang="es-MX" sz="2400" dirty="0" smtClean="0">
                <a:latin typeface="+mn-lt"/>
              </a:rPr>
              <a:t>Para </a:t>
            </a:r>
            <a:r>
              <a:rPr lang="es-MX" sz="2400" dirty="0">
                <a:latin typeface="+mn-lt"/>
              </a:rPr>
              <a:t>que exista transparencia el DAI debe estar garantizado en su aspecto ACTIVO (Solicitudes) y PASIVO (IPO</a:t>
            </a:r>
            <a:r>
              <a:rPr lang="es-MX" sz="2400" dirty="0" smtClean="0">
                <a:latin typeface="+mn-lt"/>
              </a:rPr>
              <a:t>) en todos los EO</a:t>
            </a:r>
            <a:endParaRPr lang="es-MX" sz="2400" dirty="0">
              <a:latin typeface="+mn-lt"/>
            </a:endParaRPr>
          </a:p>
          <a:p>
            <a:pPr marL="342900" indent="-342900" algn="just">
              <a:spcAft>
                <a:spcPts val="0"/>
              </a:spcAft>
              <a:buFont typeface="Arial" pitchFamily="34" charset="0"/>
              <a:buChar char="•"/>
              <a:defRPr/>
            </a:pPr>
            <a:endParaRPr lang="es-MX" sz="2400" dirty="0">
              <a:latin typeface="+mn-lt"/>
            </a:endParaRPr>
          </a:p>
          <a:p>
            <a:pPr marL="342900" indent="-342900" algn="just">
              <a:spcAft>
                <a:spcPts val="0"/>
              </a:spcAft>
              <a:buFont typeface="Arial" pitchFamily="34" charset="0"/>
              <a:buChar char="•"/>
              <a:defRPr/>
            </a:pPr>
            <a:r>
              <a:rPr lang="es-MX" sz="2400" dirty="0">
                <a:latin typeface="+mn-lt"/>
              </a:rPr>
              <a:t>¿Se puede medir una cualidad? </a:t>
            </a:r>
          </a:p>
        </p:txBody>
      </p:sp>
      <p:pic>
        <p:nvPicPr>
          <p:cNvPr id="9" name="il_fi" descr="http://4.bp.blogspot.com/_ZnWphNPqAYQ/Sv4YgBj_BpI/AAAAAAAABM4/cfLO50Y3iaY/s400/transparencia.jpg"/>
          <p:cNvPicPr/>
          <p:nvPr/>
        </p:nvPicPr>
        <p:blipFill>
          <a:blip r:embed="rId4" cstate="print"/>
          <a:srcRect/>
          <a:stretch>
            <a:fillRect/>
          </a:stretch>
        </p:blipFill>
        <p:spPr bwMode="auto">
          <a:xfrm>
            <a:off x="6300192" y="1268760"/>
            <a:ext cx="2592288" cy="2088232"/>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txBox="1">
            <a:spLocks noGrp="1"/>
          </p:cNvSpPr>
          <p:nvPr/>
        </p:nvSpPr>
        <p:spPr>
          <a:xfrm>
            <a:off x="6457950" y="6356350"/>
            <a:ext cx="2057400" cy="365125"/>
          </a:xfrm>
          <a:prstGeom prst="rect">
            <a:avLst/>
          </a:prstGeom>
          <a:noFill/>
        </p:spPr>
        <p:txBody>
          <a:bodyPr anchor="ctr"/>
          <a:lstStyle/>
          <a:p>
            <a:pPr algn="r">
              <a:defRPr/>
            </a:pPr>
            <a:fld id="{BBD174EB-2369-4863-981C-6B1D0676DF5E}" type="slidenum">
              <a:rPr lang="es-MX" sz="1200">
                <a:solidFill>
                  <a:schemeClr val="tx1">
                    <a:tint val="75000"/>
                  </a:schemeClr>
                </a:solidFill>
              </a:rPr>
              <a:pPr algn="r">
                <a:defRPr/>
              </a:pPr>
              <a:t>70</a:t>
            </a:fld>
            <a:endParaRPr lang="es-MX" sz="1200">
              <a:solidFill>
                <a:schemeClr val="tx1">
                  <a:tint val="75000"/>
                </a:schemeClr>
              </a:solidFill>
            </a:endParaRPr>
          </a:p>
        </p:txBody>
      </p:sp>
      <p:sp>
        <p:nvSpPr>
          <p:cNvPr id="123907" name="4 Rectángulo"/>
          <p:cNvSpPr>
            <a:spLocks noChangeArrowheads="1"/>
          </p:cNvSpPr>
          <p:nvPr/>
        </p:nvSpPr>
        <p:spPr bwMode="auto">
          <a:xfrm>
            <a:off x="1258888" y="1196975"/>
            <a:ext cx="7705725" cy="4662488"/>
          </a:xfrm>
          <a:prstGeom prst="rect">
            <a:avLst/>
          </a:prstGeom>
          <a:noFill/>
          <a:ln w="9525">
            <a:noFill/>
            <a:miter lim="800000"/>
            <a:headEnd/>
            <a:tailEnd/>
          </a:ln>
        </p:spPr>
        <p:txBody>
          <a:bodyPr>
            <a:spAutoFit/>
          </a:bodyPr>
          <a:lstStyle/>
          <a:p>
            <a:pPr marL="180975" indent="-180975" algn="just">
              <a:buFont typeface="Wingdings" pitchFamily="2" charset="2"/>
              <a:buChar char="§"/>
            </a:pPr>
            <a:r>
              <a:rPr lang="es-ES" dirty="0">
                <a:latin typeface="Calibri" pitchFamily="34" charset="0"/>
                <a:cs typeface="Times New Roman" pitchFamily="18" charset="0"/>
              </a:rPr>
              <a:t> </a:t>
            </a:r>
            <a:r>
              <a:rPr lang="es-MX" sz="1700" dirty="0">
                <a:latin typeface="Calibri" pitchFamily="34" charset="0"/>
                <a:cs typeface="Times New Roman" pitchFamily="18" charset="0"/>
              </a:rPr>
              <a:t>El análisis del proceso permitió </a:t>
            </a:r>
            <a:r>
              <a:rPr lang="es-MX" sz="1700" b="1" dirty="0">
                <a:latin typeface="Calibri" pitchFamily="34" charset="0"/>
                <a:cs typeface="Times New Roman" pitchFamily="18" charset="0"/>
              </a:rPr>
              <a:t>obtener información </a:t>
            </a:r>
            <a:r>
              <a:rPr lang="es-MX" sz="1700" dirty="0">
                <a:latin typeface="Calibri" pitchFamily="34" charset="0"/>
                <a:cs typeface="Times New Roman" pitchFamily="18" charset="0"/>
              </a:rPr>
              <a:t>en dos aspectos:</a:t>
            </a:r>
          </a:p>
          <a:p>
            <a:pPr marL="180975" indent="-180975" algn="just"/>
            <a:endParaRPr lang="es-MX" sz="1200" dirty="0">
              <a:latin typeface="Calibri" pitchFamily="34" charset="0"/>
              <a:cs typeface="Times New Roman" pitchFamily="18" charset="0"/>
            </a:endParaRPr>
          </a:p>
          <a:p>
            <a:pPr marL="638175" lvl="1" indent="-180975" algn="just">
              <a:buFont typeface="Wingdings" pitchFamily="2" charset="2"/>
              <a:buChar char="§"/>
            </a:pPr>
            <a:r>
              <a:rPr lang="es-MX" sz="1700" dirty="0">
                <a:latin typeface="Calibri" pitchFamily="34" charset="0"/>
                <a:cs typeface="Times New Roman" pitchFamily="18" charset="0"/>
              </a:rPr>
              <a:t>En relación a los mecanismos de acceso y la gestión de las solicitudes, hasta la obtención de las respuestas.</a:t>
            </a:r>
          </a:p>
          <a:p>
            <a:pPr marL="638175" lvl="1" indent="-180975" algn="just">
              <a:buFont typeface="Wingdings" pitchFamily="2" charset="2"/>
              <a:buChar char="§"/>
            </a:pPr>
            <a:r>
              <a:rPr lang="es-MX" sz="1700" dirty="0">
                <a:latin typeface="Calibri" pitchFamily="34" charset="0"/>
                <a:cs typeface="Times New Roman" pitchFamily="18" charset="0"/>
              </a:rPr>
              <a:t>El tiempo de respuesta por pregunta, para medir tanto la duración del plazo entre la solicitud inicial y la recepción de una respuesta, como el cumplimiento con los plazos definidos por la leyes.</a:t>
            </a:r>
          </a:p>
          <a:p>
            <a:pPr marL="638175" lvl="1" indent="-180975" algn="just"/>
            <a:endParaRPr lang="es-MX" sz="1200" dirty="0">
              <a:latin typeface="Calibri" pitchFamily="34" charset="0"/>
              <a:cs typeface="Times New Roman" pitchFamily="18" charset="0"/>
            </a:endParaRPr>
          </a:p>
          <a:p>
            <a:pPr marL="180975" indent="-180975" algn="just">
              <a:buFont typeface="Wingdings" pitchFamily="2" charset="2"/>
              <a:buChar char="§"/>
            </a:pPr>
            <a:r>
              <a:rPr lang="es-MX" sz="1700" dirty="0">
                <a:latin typeface="Calibri" pitchFamily="34" charset="0"/>
                <a:cs typeface="Times New Roman" pitchFamily="18" charset="0"/>
              </a:rPr>
              <a:t>El </a:t>
            </a:r>
            <a:r>
              <a:rPr lang="es-MX" sz="1700" b="1" dirty="0">
                <a:latin typeface="Calibri" pitchFamily="34" charset="0"/>
                <a:cs typeface="Times New Roman" pitchFamily="18" charset="0"/>
              </a:rPr>
              <a:t>hallazgo relevante </a:t>
            </a:r>
            <a:r>
              <a:rPr lang="es-MX" sz="1700" dirty="0">
                <a:latin typeface="Calibri" pitchFamily="34" charset="0"/>
                <a:cs typeface="Times New Roman" pitchFamily="18" charset="0"/>
              </a:rPr>
              <a:t>fue confirmar que, en materia de acceso a la información pública, existe ya a nivel nacional un sistema en pleno funcionamiento, conformado por múltiples responsables, distintas normatividades, plataformas tecnológicas, proporciona un nivel de acceso razonable a la información pública gubernamental.</a:t>
            </a:r>
          </a:p>
          <a:p>
            <a:pPr marL="180975" indent="-180975" algn="just"/>
            <a:endParaRPr lang="es-MX" sz="1600" dirty="0">
              <a:latin typeface="Calibri" pitchFamily="34" charset="0"/>
              <a:cs typeface="Times New Roman" pitchFamily="18" charset="0"/>
            </a:endParaRPr>
          </a:p>
          <a:p>
            <a:pPr marL="180975" indent="-180975" algn="just">
              <a:buFont typeface="Wingdings" pitchFamily="2" charset="2"/>
              <a:buChar char="§"/>
            </a:pPr>
            <a:r>
              <a:rPr lang="es-MX" sz="1700" dirty="0">
                <a:latin typeface="Calibri" pitchFamily="34" charset="0"/>
                <a:cs typeface="Times New Roman" pitchFamily="18" charset="0"/>
              </a:rPr>
              <a:t>Además, de las 1810 solicitudes de información, fueron respondidas 1,524 para más de 500 sujetos obligados, el porcentaje de respuestas que no requirió entrega personal de la información fue muy alto (94%), el porcentaje de solicitudes resueltas fue del 84% y casi todas las solicitudes (97%) no requirieron pago de derechos.</a:t>
            </a:r>
          </a:p>
        </p:txBody>
      </p:sp>
      <p:sp>
        <p:nvSpPr>
          <p:cNvPr id="6" name="5 CuadroTexto"/>
          <p:cNvSpPr txBox="1"/>
          <p:nvPr/>
        </p:nvSpPr>
        <p:spPr>
          <a:xfrm>
            <a:off x="1331913" y="115888"/>
            <a:ext cx="7488237" cy="1016000"/>
          </a:xfrm>
          <a:prstGeom prst="rect">
            <a:avLst/>
          </a:prstGeom>
          <a:noFill/>
        </p:spPr>
        <p:txBody>
          <a:bodyPr>
            <a:spAutoFit/>
          </a:bodyPr>
          <a:lstStyle/>
          <a:p>
            <a:pPr fontAlgn="auto">
              <a:spcBef>
                <a:spcPts val="0"/>
              </a:spcBef>
              <a:spcAft>
                <a:spcPts val="0"/>
              </a:spcAft>
              <a:defRPr/>
            </a:pPr>
            <a:r>
              <a:rPr lang="es-MX" sz="2900" b="1" dirty="0">
                <a:solidFill>
                  <a:schemeClr val="bg1"/>
                </a:solidFill>
                <a:effectLst>
                  <a:outerShdw blurRad="38100" dist="38100" dir="2700000" algn="tl">
                    <a:srgbClr val="000000">
                      <a:alpha val="43137"/>
                    </a:srgbClr>
                  </a:outerShdw>
                </a:effectLst>
                <a:latin typeface="Calibri" pitchFamily="34" charset="0"/>
                <a:cs typeface="Calibri" pitchFamily="34" charset="0"/>
              </a:rPr>
              <a:t>Calidad de Atención a las Solicitudes de Información Pública 2/4</a:t>
            </a:r>
          </a:p>
        </p:txBody>
      </p:sp>
      <p:pic>
        <p:nvPicPr>
          <p:cNvPr id="123910" name="7 Imagen" descr="LOGOTIPO_InfoDF_new.png"/>
          <p:cNvPicPr>
            <a:picLocks noChangeAspect="1"/>
          </p:cNvPicPr>
          <p:nvPr/>
        </p:nvPicPr>
        <p:blipFill>
          <a:blip r:embed="rId2" cstate="print"/>
          <a:srcRect/>
          <a:stretch>
            <a:fillRect/>
          </a:stretch>
        </p:blipFill>
        <p:spPr bwMode="auto">
          <a:xfrm>
            <a:off x="11113" y="5548313"/>
            <a:ext cx="960437" cy="1135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txBox="1">
            <a:spLocks noGrp="1"/>
          </p:cNvSpPr>
          <p:nvPr/>
        </p:nvSpPr>
        <p:spPr>
          <a:xfrm>
            <a:off x="6457950" y="6356350"/>
            <a:ext cx="2057400" cy="365125"/>
          </a:xfrm>
          <a:prstGeom prst="rect">
            <a:avLst/>
          </a:prstGeom>
          <a:noFill/>
        </p:spPr>
        <p:txBody>
          <a:bodyPr anchor="ctr"/>
          <a:lstStyle/>
          <a:p>
            <a:pPr algn="r">
              <a:defRPr/>
            </a:pPr>
            <a:fld id="{6772FD69-F32F-46C7-953E-4BDCA99379D8}" type="slidenum">
              <a:rPr lang="es-MX" sz="1200">
                <a:solidFill>
                  <a:schemeClr val="tx1">
                    <a:tint val="75000"/>
                  </a:schemeClr>
                </a:solidFill>
              </a:rPr>
              <a:pPr algn="r">
                <a:defRPr/>
              </a:pPr>
              <a:t>71</a:t>
            </a:fld>
            <a:endParaRPr lang="es-MX" sz="1200">
              <a:solidFill>
                <a:schemeClr val="tx1">
                  <a:tint val="75000"/>
                </a:schemeClr>
              </a:solidFill>
            </a:endParaRPr>
          </a:p>
        </p:txBody>
      </p:sp>
      <p:sp>
        <p:nvSpPr>
          <p:cNvPr id="124931" name="4 Rectángulo"/>
          <p:cNvSpPr>
            <a:spLocks noChangeArrowheads="1"/>
          </p:cNvSpPr>
          <p:nvPr/>
        </p:nvSpPr>
        <p:spPr bwMode="auto">
          <a:xfrm>
            <a:off x="1258888" y="1196975"/>
            <a:ext cx="7705725" cy="4600575"/>
          </a:xfrm>
          <a:prstGeom prst="rect">
            <a:avLst/>
          </a:prstGeom>
          <a:noFill/>
          <a:ln w="9525">
            <a:noFill/>
            <a:miter lim="800000"/>
            <a:headEnd/>
            <a:tailEnd/>
          </a:ln>
        </p:spPr>
        <p:txBody>
          <a:bodyPr>
            <a:spAutoFit/>
          </a:bodyPr>
          <a:lstStyle/>
          <a:p>
            <a:pPr marL="180975" indent="-180975" algn="just">
              <a:buFont typeface="Wingdings" pitchFamily="2" charset="2"/>
              <a:buChar char="§"/>
            </a:pPr>
            <a:r>
              <a:rPr lang="es-ES">
                <a:latin typeface="Calibri" pitchFamily="34" charset="0"/>
                <a:cs typeface="Times New Roman" pitchFamily="18" charset="0"/>
              </a:rPr>
              <a:t> </a:t>
            </a:r>
            <a:r>
              <a:rPr lang="es-MX" sz="1700">
                <a:latin typeface="Calibri" pitchFamily="34" charset="0"/>
                <a:cs typeface="Times New Roman" pitchFamily="18" charset="0"/>
              </a:rPr>
              <a:t>Para </a:t>
            </a:r>
            <a:r>
              <a:rPr lang="es-MX" sz="1700" b="1">
                <a:latin typeface="Calibri" pitchFamily="34" charset="0"/>
                <a:cs typeface="Times New Roman" pitchFamily="18" charset="0"/>
              </a:rPr>
              <a:t>garantizar</a:t>
            </a:r>
            <a:r>
              <a:rPr lang="es-MX" sz="1700">
                <a:latin typeface="Calibri" pitchFamily="34" charset="0"/>
                <a:cs typeface="Times New Roman" pitchFamily="18" charset="0"/>
              </a:rPr>
              <a:t> la calidad en la atención a las solicitudes de información pública, la </a:t>
            </a:r>
            <a:r>
              <a:rPr lang="es-MX" sz="1700" b="1">
                <a:latin typeface="Calibri" pitchFamily="34" charset="0"/>
                <a:cs typeface="Times New Roman" pitchFamily="18" charset="0"/>
              </a:rPr>
              <a:t>Métrica de la Transparencia 2010 </a:t>
            </a:r>
            <a:r>
              <a:rPr lang="es-MX" sz="1700">
                <a:latin typeface="Calibri" pitchFamily="34" charset="0"/>
                <a:cs typeface="Times New Roman" pitchFamily="18" charset="0"/>
              </a:rPr>
              <a:t>da cuenta del uso de las </a:t>
            </a:r>
            <a:r>
              <a:rPr lang="es-MX" sz="1700" b="1">
                <a:latin typeface="Calibri" pitchFamily="34" charset="0"/>
                <a:cs typeface="Times New Roman" pitchFamily="18" charset="0"/>
              </a:rPr>
              <a:t>siguientes</a:t>
            </a:r>
            <a:r>
              <a:rPr lang="es-MX" sz="1700">
                <a:latin typeface="Calibri" pitchFamily="34" charset="0"/>
                <a:cs typeface="Times New Roman" pitchFamily="18" charset="0"/>
              </a:rPr>
              <a:t> </a:t>
            </a:r>
            <a:r>
              <a:rPr lang="es-MX" sz="1700" b="1">
                <a:latin typeface="Calibri" pitchFamily="34" charset="0"/>
                <a:cs typeface="Times New Roman" pitchFamily="18" charset="0"/>
              </a:rPr>
              <a:t>herramientas</a:t>
            </a:r>
            <a:r>
              <a:rPr lang="es-MX" sz="1700">
                <a:latin typeface="Calibri" pitchFamily="34" charset="0"/>
                <a:cs typeface="Times New Roman" pitchFamily="18" charset="0"/>
              </a:rPr>
              <a:t>:</a:t>
            </a:r>
          </a:p>
          <a:p>
            <a:pPr marL="180975" indent="-180975" algn="just"/>
            <a:endParaRPr lang="es-MX" sz="1600">
              <a:latin typeface="Calibri" pitchFamily="34" charset="0"/>
              <a:cs typeface="Times New Roman" pitchFamily="18" charset="0"/>
            </a:endParaRPr>
          </a:p>
          <a:p>
            <a:pPr marL="638175" lvl="1" indent="-180975" algn="just">
              <a:buFont typeface="Wingdings" pitchFamily="2" charset="2"/>
              <a:buChar char="§"/>
            </a:pPr>
            <a:r>
              <a:rPr lang="es-MX" sz="1600" b="1">
                <a:latin typeface="Calibri" pitchFamily="34" charset="0"/>
                <a:cs typeface="Times New Roman" pitchFamily="18" charset="0"/>
              </a:rPr>
              <a:t>Sistema electrónico</a:t>
            </a:r>
            <a:r>
              <a:rPr lang="es-MX" sz="1600">
                <a:latin typeface="Calibri" pitchFamily="34" charset="0"/>
                <a:cs typeface="Times New Roman" pitchFamily="18" charset="0"/>
              </a:rPr>
              <a:t>. Es el medio más sencillo para realizar consultas de información, evita que el usuario acuda a las oficinas de información pública a presentar su solicitud, se asegura que el procedimiento sea ágil y de mayor confiabilidad en su control de gestión.</a:t>
            </a:r>
          </a:p>
          <a:p>
            <a:pPr marL="638175" lvl="1" indent="-180975" algn="just">
              <a:buFont typeface="Wingdings" pitchFamily="2" charset="2"/>
              <a:buChar char="§"/>
            </a:pPr>
            <a:r>
              <a:rPr lang="es-MX" sz="1600" b="1">
                <a:latin typeface="Calibri" pitchFamily="34" charset="0"/>
                <a:cs typeface="Times New Roman" pitchFamily="18" charset="0"/>
              </a:rPr>
              <a:t>INFOMEX</a:t>
            </a:r>
            <a:r>
              <a:rPr lang="es-MX" sz="1600">
                <a:latin typeface="Calibri" pitchFamily="34" charset="0"/>
                <a:cs typeface="Times New Roman" pitchFamily="18" charset="0"/>
              </a:rPr>
              <a:t>. La experiencia con este sistema es buena al momento de presentar solicitudes de información. No obstante, tiene algunos inconvenientes en cuanto a acceso, tiempo de espera al entrar al sistema, la viabilidad de enviar documentos muy pesados.</a:t>
            </a:r>
          </a:p>
          <a:p>
            <a:pPr marL="638175" lvl="1" indent="-180975" algn="just">
              <a:buFont typeface="Wingdings" pitchFamily="2" charset="2"/>
              <a:buChar char="§"/>
            </a:pPr>
            <a:r>
              <a:rPr lang="es-MX" sz="1600" b="1">
                <a:latin typeface="Calibri" pitchFamily="34" charset="0"/>
                <a:cs typeface="Times New Roman" pitchFamily="18" charset="0"/>
              </a:rPr>
              <a:t>Sistema Propio</a:t>
            </a:r>
            <a:r>
              <a:rPr lang="es-MX" sz="1600">
                <a:latin typeface="Calibri" pitchFamily="34" charset="0"/>
                <a:cs typeface="Times New Roman" pitchFamily="18" charset="0"/>
              </a:rPr>
              <a:t>. El Estado de México y el de Oaxaca cuentan con su propio sistema de solicitudes de información (SICOSIEM) y (SIEAIP) respectivamente. Ambos sistemas permiten realizar solicitudes de información a todos los Sujetos Obligados de la Entidad Federativa de que se trate.</a:t>
            </a:r>
          </a:p>
          <a:p>
            <a:pPr marL="638175" lvl="1" indent="-180975" algn="just">
              <a:buFont typeface="Wingdings" pitchFamily="2" charset="2"/>
              <a:buChar char="§"/>
            </a:pPr>
            <a:endParaRPr lang="es-MX" sz="1700">
              <a:latin typeface="Calibri" pitchFamily="34" charset="0"/>
              <a:cs typeface="Times New Roman" pitchFamily="18" charset="0"/>
            </a:endParaRPr>
          </a:p>
          <a:p>
            <a:pPr marL="180975" indent="-180975" algn="just"/>
            <a:endParaRPr lang="es-MX" sz="1600">
              <a:latin typeface="Calibri" pitchFamily="34" charset="0"/>
              <a:cs typeface="Times New Roman" pitchFamily="18" charset="0"/>
            </a:endParaRPr>
          </a:p>
        </p:txBody>
      </p:sp>
      <p:sp>
        <p:nvSpPr>
          <p:cNvPr id="6" name="5 CuadroTexto"/>
          <p:cNvSpPr txBox="1"/>
          <p:nvPr/>
        </p:nvSpPr>
        <p:spPr>
          <a:xfrm>
            <a:off x="1331913" y="115888"/>
            <a:ext cx="7488237" cy="1016000"/>
          </a:xfrm>
          <a:prstGeom prst="rect">
            <a:avLst/>
          </a:prstGeom>
          <a:noFill/>
        </p:spPr>
        <p:txBody>
          <a:bodyPr>
            <a:spAutoFit/>
          </a:bodyPr>
          <a:lstStyle/>
          <a:p>
            <a:pPr fontAlgn="auto">
              <a:spcBef>
                <a:spcPts val="0"/>
              </a:spcBef>
              <a:spcAft>
                <a:spcPts val="0"/>
              </a:spcAft>
              <a:defRPr/>
            </a:pPr>
            <a:r>
              <a:rPr lang="es-MX" sz="2900" b="1" dirty="0">
                <a:solidFill>
                  <a:schemeClr val="bg1"/>
                </a:solidFill>
                <a:effectLst>
                  <a:outerShdw blurRad="38100" dist="38100" dir="2700000" algn="tl">
                    <a:srgbClr val="000000">
                      <a:alpha val="43137"/>
                    </a:srgbClr>
                  </a:outerShdw>
                </a:effectLst>
                <a:latin typeface="Calibri" pitchFamily="34" charset="0"/>
                <a:cs typeface="Calibri" pitchFamily="34" charset="0"/>
              </a:rPr>
              <a:t>Calidad de Atención a las Solicitudes de Información Pública 3/4</a:t>
            </a:r>
          </a:p>
        </p:txBody>
      </p:sp>
      <p:pic>
        <p:nvPicPr>
          <p:cNvPr id="124934" name="7 Imagen" descr="LOGOTIPO_InfoDF_new.png"/>
          <p:cNvPicPr>
            <a:picLocks noChangeAspect="1"/>
          </p:cNvPicPr>
          <p:nvPr/>
        </p:nvPicPr>
        <p:blipFill>
          <a:blip r:embed="rId2" cstate="print"/>
          <a:srcRect/>
          <a:stretch>
            <a:fillRect/>
          </a:stretch>
        </p:blipFill>
        <p:spPr bwMode="auto">
          <a:xfrm>
            <a:off x="11113" y="5548313"/>
            <a:ext cx="960437" cy="1135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txBox="1">
            <a:spLocks noGrp="1"/>
          </p:cNvSpPr>
          <p:nvPr/>
        </p:nvSpPr>
        <p:spPr>
          <a:xfrm>
            <a:off x="6457950" y="6356350"/>
            <a:ext cx="2057400" cy="365125"/>
          </a:xfrm>
          <a:prstGeom prst="rect">
            <a:avLst/>
          </a:prstGeom>
          <a:noFill/>
        </p:spPr>
        <p:txBody>
          <a:bodyPr anchor="ctr"/>
          <a:lstStyle/>
          <a:p>
            <a:pPr algn="r">
              <a:defRPr/>
            </a:pPr>
            <a:fld id="{7BE79174-ADF1-4B8A-902B-93CCC5A18178}" type="slidenum">
              <a:rPr lang="es-MX" sz="1200">
                <a:solidFill>
                  <a:schemeClr val="tx1">
                    <a:tint val="75000"/>
                  </a:schemeClr>
                </a:solidFill>
              </a:rPr>
              <a:pPr algn="r">
                <a:defRPr/>
              </a:pPr>
              <a:t>72</a:t>
            </a:fld>
            <a:endParaRPr lang="es-MX" sz="1200">
              <a:solidFill>
                <a:schemeClr val="tx1">
                  <a:tint val="75000"/>
                </a:schemeClr>
              </a:solidFill>
            </a:endParaRPr>
          </a:p>
        </p:txBody>
      </p:sp>
      <p:sp>
        <p:nvSpPr>
          <p:cNvPr id="5" name="4 CuadroTexto"/>
          <p:cNvSpPr txBox="1"/>
          <p:nvPr/>
        </p:nvSpPr>
        <p:spPr>
          <a:xfrm>
            <a:off x="1331913" y="115888"/>
            <a:ext cx="7488237" cy="1016000"/>
          </a:xfrm>
          <a:prstGeom prst="rect">
            <a:avLst/>
          </a:prstGeom>
          <a:noFill/>
        </p:spPr>
        <p:txBody>
          <a:bodyPr>
            <a:spAutoFit/>
          </a:bodyPr>
          <a:lstStyle/>
          <a:p>
            <a:pPr fontAlgn="auto">
              <a:spcBef>
                <a:spcPts val="0"/>
              </a:spcBef>
              <a:spcAft>
                <a:spcPts val="0"/>
              </a:spcAft>
              <a:defRPr/>
            </a:pPr>
            <a:r>
              <a:rPr lang="es-MX" sz="2900" b="1" dirty="0">
                <a:solidFill>
                  <a:schemeClr val="bg1"/>
                </a:solidFill>
                <a:effectLst>
                  <a:outerShdw blurRad="38100" dist="38100" dir="2700000" algn="tl">
                    <a:srgbClr val="000000">
                      <a:alpha val="43137"/>
                    </a:srgbClr>
                  </a:outerShdw>
                </a:effectLst>
                <a:latin typeface="Calibri" pitchFamily="34" charset="0"/>
                <a:cs typeface="Calibri" pitchFamily="34" charset="0"/>
              </a:rPr>
              <a:t>Calidad de Atención a las Solicitudes de Información Pública 4/4</a:t>
            </a:r>
          </a:p>
        </p:txBody>
      </p:sp>
      <p:sp>
        <p:nvSpPr>
          <p:cNvPr id="125956" name="5 Rectángulo"/>
          <p:cNvSpPr>
            <a:spLocks noChangeArrowheads="1"/>
          </p:cNvSpPr>
          <p:nvPr/>
        </p:nvSpPr>
        <p:spPr bwMode="auto">
          <a:xfrm>
            <a:off x="1258888" y="1196975"/>
            <a:ext cx="7705725" cy="5232400"/>
          </a:xfrm>
          <a:prstGeom prst="rect">
            <a:avLst/>
          </a:prstGeom>
          <a:noFill/>
          <a:ln w="9525">
            <a:noFill/>
            <a:miter lim="800000"/>
            <a:headEnd/>
            <a:tailEnd/>
          </a:ln>
        </p:spPr>
        <p:txBody>
          <a:bodyPr>
            <a:spAutoFit/>
          </a:bodyPr>
          <a:lstStyle/>
          <a:p>
            <a:pPr marL="180975" indent="-180975" algn="just">
              <a:buFont typeface="Wingdings" pitchFamily="2" charset="2"/>
              <a:buChar char="§"/>
            </a:pPr>
            <a:r>
              <a:rPr lang="es-MX">
                <a:latin typeface="Calibri" pitchFamily="34" charset="0"/>
                <a:cs typeface="Times New Roman" pitchFamily="18" charset="0"/>
              </a:rPr>
              <a:t> </a:t>
            </a:r>
            <a:r>
              <a:rPr lang="es-MX" sz="1700">
                <a:latin typeface="Calibri" pitchFamily="34" charset="0"/>
                <a:cs typeface="Times New Roman" pitchFamily="18" charset="0"/>
              </a:rPr>
              <a:t>Dentro de los </a:t>
            </a:r>
            <a:r>
              <a:rPr lang="es-MX" sz="1700" b="1">
                <a:latin typeface="Calibri" pitchFamily="34" charset="0"/>
                <a:cs typeface="Times New Roman" pitchFamily="18" charset="0"/>
              </a:rPr>
              <a:t>principales</a:t>
            </a:r>
            <a:r>
              <a:rPr lang="es-MX" sz="1700">
                <a:latin typeface="Calibri" pitchFamily="34" charset="0"/>
                <a:cs typeface="Times New Roman" pitchFamily="18" charset="0"/>
              </a:rPr>
              <a:t> </a:t>
            </a:r>
            <a:r>
              <a:rPr lang="es-MX" sz="1700" b="1">
                <a:latin typeface="Calibri" pitchFamily="34" charset="0"/>
                <a:cs typeface="Times New Roman" pitchFamily="18" charset="0"/>
              </a:rPr>
              <a:t>resultados</a:t>
            </a:r>
            <a:r>
              <a:rPr lang="es-MX" sz="1700">
                <a:latin typeface="Calibri" pitchFamily="34" charset="0"/>
                <a:cs typeface="Times New Roman" pitchFamily="18" charset="0"/>
              </a:rPr>
              <a:t> de la Métrica de la Transparencia 2010, destacan los siguientes:</a:t>
            </a:r>
          </a:p>
          <a:p>
            <a:pPr marL="180975" indent="-180975" algn="just"/>
            <a:endParaRPr lang="es-MX" sz="1100">
              <a:latin typeface="Calibri" pitchFamily="34" charset="0"/>
              <a:cs typeface="Times New Roman" pitchFamily="18" charset="0"/>
            </a:endParaRPr>
          </a:p>
          <a:p>
            <a:pPr marL="638175" lvl="1" indent="-180975" algn="just">
              <a:buFont typeface="Wingdings" pitchFamily="2" charset="2"/>
              <a:buChar char="§"/>
            </a:pPr>
            <a:r>
              <a:rPr lang="es-MX" sz="1600" b="1">
                <a:latin typeface="Calibri" pitchFamily="34" charset="0"/>
                <a:cs typeface="Times New Roman" pitchFamily="18" charset="0"/>
              </a:rPr>
              <a:t>No todos los Sujetos Obligados tienen Sistema Electrónico. </a:t>
            </a:r>
            <a:r>
              <a:rPr lang="es-MX" sz="1600">
                <a:latin typeface="Calibri" pitchFamily="34" charset="0"/>
                <a:cs typeface="Times New Roman" pitchFamily="18" charset="0"/>
              </a:rPr>
              <a:t>Contar o no con esta herramienta es un factor que limita el compromiso de cualquier sujeto obligado con el acceso a la información publica gubernamental.</a:t>
            </a:r>
          </a:p>
          <a:p>
            <a:pPr marL="638175" lvl="1" indent="-180975" algn="just">
              <a:buFont typeface="Wingdings" pitchFamily="2" charset="2"/>
              <a:buChar char="§"/>
            </a:pPr>
            <a:r>
              <a:rPr lang="es-MX" sz="1600" b="1">
                <a:latin typeface="Calibri" pitchFamily="34" charset="0"/>
                <a:cs typeface="Times New Roman" pitchFamily="18" charset="0"/>
              </a:rPr>
              <a:t>Problemas con INFOMEX</a:t>
            </a:r>
            <a:r>
              <a:rPr lang="es-MX" sz="1600">
                <a:latin typeface="Calibri" pitchFamily="34" charset="0"/>
                <a:cs typeface="Times New Roman" pitchFamily="18" charset="0"/>
              </a:rPr>
              <a:t>. Un alto porcentaje de los sujetos obligados hace uso de esta plataforma electrónica. Se han detectado dificultades en la complejidad operativa para consultar las respuestas que ofrecen las dependencias, capacidad de memoria limitada, fallas en seguimiento de solicitudes registradas y limites en el numero de caracteres de la solicitud.</a:t>
            </a:r>
          </a:p>
          <a:p>
            <a:pPr marL="638175" lvl="1" indent="-180975" algn="just">
              <a:buFont typeface="Wingdings" pitchFamily="2" charset="2"/>
              <a:buChar char="§"/>
            </a:pPr>
            <a:r>
              <a:rPr lang="es-MX" sz="1600" b="1">
                <a:latin typeface="Calibri" pitchFamily="34" charset="0"/>
                <a:cs typeface="Times New Roman" pitchFamily="18" charset="0"/>
              </a:rPr>
              <a:t>Limites al numero de solicitudes por usuario</a:t>
            </a:r>
            <a:r>
              <a:rPr lang="es-MX" sz="1600">
                <a:latin typeface="Calibri" pitchFamily="34" charset="0"/>
                <a:cs typeface="Times New Roman" pitchFamily="18" charset="0"/>
              </a:rPr>
              <a:t>. No hay en la normativa ninguna restricción sobre el numero de solicitudes que se pueden hacer por usuario.</a:t>
            </a:r>
          </a:p>
          <a:p>
            <a:pPr marL="638175" lvl="1" indent="-180975" algn="just">
              <a:buFont typeface="Wingdings" pitchFamily="2" charset="2"/>
              <a:buChar char="§"/>
            </a:pPr>
            <a:r>
              <a:rPr lang="es-MX" sz="1600" b="1">
                <a:latin typeface="Calibri" pitchFamily="34" charset="0"/>
                <a:cs typeface="Times New Roman" pitchFamily="18" charset="0"/>
              </a:rPr>
              <a:t>El pago por la información</a:t>
            </a:r>
            <a:r>
              <a:rPr lang="es-MX" sz="1600">
                <a:latin typeface="Calibri" pitchFamily="34" charset="0"/>
                <a:cs typeface="Times New Roman" pitchFamily="18" charset="0"/>
              </a:rPr>
              <a:t>. Aunque la mayoría de los sujetos obligados no solicita el pago de derechos por la obtención de información, hay varios que si solicitan cuotas de recuperación.</a:t>
            </a:r>
          </a:p>
          <a:p>
            <a:pPr marL="638175" lvl="1" indent="-180975" algn="just">
              <a:buFont typeface="Wingdings" pitchFamily="2" charset="2"/>
              <a:buChar char="§"/>
            </a:pPr>
            <a:r>
              <a:rPr lang="es-MX" sz="1600" b="1">
                <a:latin typeface="Calibri" pitchFamily="34" charset="0"/>
                <a:cs typeface="Times New Roman" pitchFamily="18" charset="0"/>
              </a:rPr>
              <a:t>Entregas en plazos perentorios</a:t>
            </a:r>
            <a:r>
              <a:rPr lang="es-MX" sz="1600">
                <a:latin typeface="Calibri" pitchFamily="34" charset="0"/>
                <a:cs typeface="Times New Roman" pitchFamily="18" charset="0"/>
              </a:rPr>
              <a:t>. No es la intención de la legislación que un sujeto obligado coloque a disposición del particular la respuesta a su solicitud solo durante un periodo limitado y, una vez vencido, la información sea retirada.</a:t>
            </a:r>
          </a:p>
          <a:p>
            <a:pPr marL="638175" lvl="1" indent="-180975" algn="just">
              <a:buFont typeface="Wingdings" pitchFamily="2" charset="2"/>
              <a:buChar char="§"/>
            </a:pPr>
            <a:r>
              <a:rPr lang="es-MX" sz="1600" b="1">
                <a:latin typeface="Calibri" pitchFamily="34" charset="0"/>
                <a:cs typeface="Times New Roman" pitchFamily="18" charset="0"/>
              </a:rPr>
              <a:t>Entregas en plazos vencidos</a:t>
            </a:r>
            <a:r>
              <a:rPr lang="es-MX" sz="1600">
                <a:latin typeface="Calibri" pitchFamily="34" charset="0"/>
                <a:cs typeface="Times New Roman" pitchFamily="18" charset="0"/>
              </a:rPr>
              <a:t>. Un numero importante de respuestas fueron recibidas fuera del plazo legal.</a:t>
            </a:r>
          </a:p>
        </p:txBody>
      </p:sp>
      <p:pic>
        <p:nvPicPr>
          <p:cNvPr id="125958" name="7 Imagen" descr="LOGOTIPO_InfoDF_new.png"/>
          <p:cNvPicPr>
            <a:picLocks noChangeAspect="1"/>
          </p:cNvPicPr>
          <p:nvPr/>
        </p:nvPicPr>
        <p:blipFill>
          <a:blip r:embed="rId2" cstate="print"/>
          <a:srcRect/>
          <a:stretch>
            <a:fillRect/>
          </a:stretch>
        </p:blipFill>
        <p:spPr bwMode="auto">
          <a:xfrm>
            <a:off x="11113" y="5548313"/>
            <a:ext cx="960437" cy="1135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331913" y="395288"/>
            <a:ext cx="7488237" cy="585787"/>
          </a:xfrm>
          <a:prstGeom prst="rect">
            <a:avLst/>
          </a:prstGeom>
          <a:noFill/>
        </p:spPr>
        <p:txBody>
          <a:bodyPr>
            <a:spAutoFit/>
          </a:bodyPr>
          <a:lstStyle/>
          <a:p>
            <a:pPr algn="ctr"/>
            <a:r>
              <a:rPr lang="es-MX" sz="3100" b="1">
                <a:solidFill>
                  <a:schemeClr val="bg1"/>
                </a:solidFill>
                <a:effectLst>
                  <a:outerShdw blurRad="38100" dist="38100" dir="2700000" algn="tl">
                    <a:srgbClr val="C0C0C0"/>
                  </a:outerShdw>
                </a:effectLst>
                <a:latin typeface="Calibri" pitchFamily="34" charset="0"/>
              </a:rPr>
              <a:t>Calidad de Atención en las OIP´s</a:t>
            </a:r>
          </a:p>
        </p:txBody>
      </p:sp>
      <p:pic>
        <p:nvPicPr>
          <p:cNvPr id="128003" name="4 Imagen" descr="LOGOTIPO_InfoDF_new.png"/>
          <p:cNvPicPr>
            <a:picLocks noChangeAspect="1"/>
          </p:cNvPicPr>
          <p:nvPr/>
        </p:nvPicPr>
        <p:blipFill>
          <a:blip r:embed="rId2" cstate="print"/>
          <a:srcRect/>
          <a:stretch>
            <a:fillRect/>
          </a:stretch>
        </p:blipFill>
        <p:spPr bwMode="auto">
          <a:xfrm>
            <a:off x="11113" y="5548313"/>
            <a:ext cx="960437" cy="1135062"/>
          </a:xfrm>
          <a:prstGeom prst="rect">
            <a:avLst/>
          </a:prstGeom>
          <a:noFill/>
          <a:ln w="9525">
            <a:noFill/>
            <a:miter lim="800000"/>
            <a:headEnd/>
            <a:tailEnd/>
          </a:ln>
        </p:spPr>
      </p:pic>
      <p:sp>
        <p:nvSpPr>
          <p:cNvPr id="7" name="6 Marcador de número de diapositiva"/>
          <p:cNvSpPr txBox="1">
            <a:spLocks noGrp="1"/>
          </p:cNvSpPr>
          <p:nvPr/>
        </p:nvSpPr>
        <p:spPr>
          <a:xfrm>
            <a:off x="6457950" y="6356350"/>
            <a:ext cx="2057400" cy="365125"/>
          </a:xfrm>
          <a:prstGeom prst="rect">
            <a:avLst/>
          </a:prstGeom>
          <a:noFill/>
        </p:spPr>
        <p:txBody>
          <a:bodyPr anchor="ctr"/>
          <a:lstStyle/>
          <a:p>
            <a:pPr algn="r">
              <a:defRPr/>
            </a:pPr>
            <a:fld id="{90AFFF87-B918-4F53-973F-242E616BECD1}" type="slidenum">
              <a:rPr lang="es-MX" sz="1200">
                <a:solidFill>
                  <a:schemeClr val="tx1">
                    <a:tint val="75000"/>
                  </a:schemeClr>
                </a:solidFill>
              </a:rPr>
              <a:pPr algn="r">
                <a:defRPr/>
              </a:pPr>
              <a:t>73</a:t>
            </a:fld>
            <a:endParaRPr lang="es-MX" sz="1200">
              <a:solidFill>
                <a:schemeClr val="tx1">
                  <a:tint val="75000"/>
                </a:schemeClr>
              </a:solidFill>
            </a:endParaRPr>
          </a:p>
        </p:txBody>
      </p:sp>
      <p:sp>
        <p:nvSpPr>
          <p:cNvPr id="128006" name="7 Rectángulo"/>
          <p:cNvSpPr>
            <a:spLocks noChangeArrowheads="1"/>
          </p:cNvSpPr>
          <p:nvPr/>
        </p:nvSpPr>
        <p:spPr bwMode="auto">
          <a:xfrm>
            <a:off x="1258888" y="1196975"/>
            <a:ext cx="7705725" cy="4508500"/>
          </a:xfrm>
          <a:prstGeom prst="rect">
            <a:avLst/>
          </a:prstGeom>
          <a:noFill/>
          <a:ln w="9525">
            <a:noFill/>
            <a:miter lim="800000"/>
            <a:headEnd/>
            <a:tailEnd/>
          </a:ln>
        </p:spPr>
        <p:txBody>
          <a:bodyPr>
            <a:spAutoFit/>
          </a:bodyPr>
          <a:lstStyle/>
          <a:p>
            <a:pPr marL="180975" indent="-180975" algn="just">
              <a:buFont typeface="Wingdings" pitchFamily="2" charset="2"/>
              <a:buChar char="§"/>
            </a:pPr>
            <a:r>
              <a:rPr lang="es-ES">
                <a:latin typeface="Calibri" pitchFamily="34" charset="0"/>
                <a:cs typeface="Times New Roman" pitchFamily="18" charset="0"/>
              </a:rPr>
              <a:t> </a:t>
            </a:r>
            <a:r>
              <a:rPr lang="es-MX" sz="1700">
                <a:latin typeface="Calibri" pitchFamily="34" charset="0"/>
                <a:cs typeface="Times New Roman" pitchFamily="18" charset="0"/>
              </a:rPr>
              <a:t>Para brindar </a:t>
            </a:r>
            <a:r>
              <a:rPr lang="es-MX" sz="1700" b="1">
                <a:latin typeface="Calibri" pitchFamily="34" charset="0"/>
                <a:cs typeface="Times New Roman" pitchFamily="18" charset="0"/>
              </a:rPr>
              <a:t>un alto estándar en la calidad de atención </a:t>
            </a:r>
            <a:r>
              <a:rPr lang="es-MX" sz="1700">
                <a:latin typeface="Calibri" pitchFamily="34" charset="0"/>
                <a:cs typeface="Times New Roman" pitchFamily="18" charset="0"/>
              </a:rPr>
              <a:t>en las Oficinas de Información Publica, se requiere básicamente</a:t>
            </a:r>
            <a:r>
              <a:rPr lang="es-MX" sz="1600">
                <a:latin typeface="Calibri" pitchFamily="34" charset="0"/>
                <a:cs typeface="Times New Roman" pitchFamily="18" charset="0"/>
              </a:rPr>
              <a:t>:</a:t>
            </a:r>
          </a:p>
          <a:p>
            <a:pPr marL="180975" indent="-180975" algn="just"/>
            <a:endParaRPr lang="es-MX" sz="1400">
              <a:latin typeface="Calibri" pitchFamily="34" charset="0"/>
              <a:cs typeface="Times New Roman" pitchFamily="18" charset="0"/>
            </a:endParaRPr>
          </a:p>
          <a:p>
            <a:pPr marL="638175" lvl="1" indent="-180975" algn="just">
              <a:buFont typeface="Wingdings" pitchFamily="2" charset="2"/>
              <a:buChar char="§"/>
            </a:pPr>
            <a:r>
              <a:rPr lang="es-MX" sz="1600" b="1">
                <a:latin typeface="Calibri" pitchFamily="34" charset="0"/>
                <a:cs typeface="Times New Roman" pitchFamily="18" charset="0"/>
              </a:rPr>
              <a:t>Capacitación de los Responsables</a:t>
            </a:r>
            <a:r>
              <a:rPr lang="es-MX" sz="1600">
                <a:latin typeface="Calibri" pitchFamily="34" charset="0"/>
                <a:cs typeface="Times New Roman" pitchFamily="18" charset="0"/>
              </a:rPr>
              <a:t>. Un aspecto importante es la capacitación y actualización constante de los responsables titulares de las OIPs  y los responsables operativos, toda vez que están a cargo de cumplir con las atribuciones y obligaciones que marca la Ley. El conocimiento de la normatividad en la materia, de las leyes y de la norma secundaria, es indispensable para otorgar un servicio eficiente a los ciudadanos que desean ejercer sus derechos.</a:t>
            </a:r>
          </a:p>
          <a:p>
            <a:pPr marL="638175" lvl="1" indent="-180975" algn="just"/>
            <a:endParaRPr lang="es-MX" sz="1400">
              <a:latin typeface="Calibri" pitchFamily="34" charset="0"/>
              <a:cs typeface="Times New Roman" pitchFamily="18" charset="0"/>
            </a:endParaRPr>
          </a:p>
          <a:p>
            <a:pPr marL="638175" lvl="1" indent="-180975" algn="just">
              <a:buFont typeface="Wingdings" pitchFamily="2" charset="2"/>
              <a:buChar char="§"/>
            </a:pPr>
            <a:r>
              <a:rPr lang="es-MX" sz="1600" b="1">
                <a:latin typeface="Calibri" pitchFamily="34" charset="0"/>
                <a:cs typeface="Times New Roman" pitchFamily="18" charset="0"/>
              </a:rPr>
              <a:t>Espacio Físico de la OIP</a:t>
            </a:r>
            <a:r>
              <a:rPr lang="es-MX" sz="1600">
                <a:latin typeface="Calibri" pitchFamily="34" charset="0"/>
                <a:cs typeface="Times New Roman" pitchFamily="18" charset="0"/>
              </a:rPr>
              <a:t>. Es recomendable contar con un espacio adecuado y suficiente para la completa atención al ciudadano, que se sienta como y seguro al momento de ejercer su derecho de solicitar información.</a:t>
            </a:r>
          </a:p>
          <a:p>
            <a:pPr marL="638175" lvl="1" indent="-180975" algn="just"/>
            <a:endParaRPr lang="es-MX" sz="1600">
              <a:latin typeface="Calibri" pitchFamily="34" charset="0"/>
              <a:cs typeface="Times New Roman" pitchFamily="18" charset="0"/>
            </a:endParaRPr>
          </a:p>
          <a:p>
            <a:pPr marL="638175" lvl="1" indent="-180975" algn="just">
              <a:buFont typeface="Wingdings" pitchFamily="2" charset="2"/>
              <a:buChar char="§"/>
            </a:pPr>
            <a:r>
              <a:rPr lang="es-MX" sz="1600" b="1">
                <a:latin typeface="Calibri" pitchFamily="34" charset="0"/>
                <a:cs typeface="Times New Roman" pitchFamily="18" charset="0"/>
              </a:rPr>
              <a:t>Mobiliario y Equipo de Computo</a:t>
            </a:r>
            <a:r>
              <a:rPr lang="es-MX" sz="1600">
                <a:latin typeface="Calibri" pitchFamily="34" charset="0"/>
                <a:cs typeface="Times New Roman" pitchFamily="18" charset="0"/>
              </a:rPr>
              <a:t>. Es importante contar con el mobiliario adecuado y confortable así como el equipo de computo actualizado para poder atender con calidad la solicitud de información que realiza el ciudadano.</a:t>
            </a:r>
          </a:p>
          <a:p>
            <a:pPr marL="638175" lvl="1" indent="-180975" algn="just">
              <a:buFont typeface="Wingdings" pitchFamily="2" charset="2"/>
              <a:buChar char="§"/>
            </a:pPr>
            <a:endParaRPr lang="es-ES" sz="1600">
              <a:latin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476375" y="242888"/>
            <a:ext cx="7488238" cy="954087"/>
          </a:xfrm>
          <a:prstGeom prst="rect">
            <a:avLst/>
          </a:prstGeom>
          <a:noFill/>
        </p:spPr>
        <p:txBody>
          <a:bodyPr>
            <a:spAutoFit/>
          </a:bodyPr>
          <a:lstStyle/>
          <a:p>
            <a:pPr fontAlgn="auto">
              <a:spcBef>
                <a:spcPts val="0"/>
              </a:spcBef>
              <a:spcAft>
                <a:spcPts val="0"/>
              </a:spcAft>
              <a:defRPr/>
            </a:pPr>
            <a:r>
              <a:rPr lang="es-MX" sz="2700" b="1" dirty="0">
                <a:solidFill>
                  <a:schemeClr val="bg1"/>
                </a:solidFill>
                <a:effectLst>
                  <a:outerShdw blurRad="38100" dist="38100" dir="2700000" algn="tl">
                    <a:srgbClr val="000000">
                      <a:alpha val="43137"/>
                    </a:srgbClr>
                  </a:outerShdw>
                </a:effectLst>
                <a:latin typeface="Calibri" pitchFamily="34" charset="0"/>
                <a:cs typeface="Calibri" pitchFamily="34" charset="0"/>
              </a:rPr>
              <a:t>Identificación de los Actores Clave para</a:t>
            </a:r>
          </a:p>
          <a:p>
            <a:pPr fontAlgn="auto">
              <a:spcBef>
                <a:spcPts val="0"/>
              </a:spcBef>
              <a:spcAft>
                <a:spcPts val="0"/>
              </a:spcAft>
              <a:defRPr/>
            </a:pPr>
            <a:r>
              <a:rPr lang="es-MX" sz="2700" b="1" dirty="0">
                <a:solidFill>
                  <a:schemeClr val="bg1"/>
                </a:solidFill>
                <a:effectLst>
                  <a:outerShdw blurRad="38100" dist="38100" dir="2700000" algn="tl">
                    <a:srgbClr val="000000">
                      <a:alpha val="43137"/>
                    </a:srgbClr>
                  </a:outerShdw>
                </a:effectLst>
                <a:latin typeface="Calibri" pitchFamily="34" charset="0"/>
                <a:cs typeface="Calibri" pitchFamily="34" charset="0"/>
              </a:rPr>
              <a:t>Mejorar el Curso de Acción</a:t>
            </a:r>
          </a:p>
        </p:txBody>
      </p:sp>
      <p:pic>
        <p:nvPicPr>
          <p:cNvPr id="131075" name="4 Imagen" descr="LOGOTIPO_InfoDF_new.png"/>
          <p:cNvPicPr>
            <a:picLocks noChangeAspect="1"/>
          </p:cNvPicPr>
          <p:nvPr/>
        </p:nvPicPr>
        <p:blipFill>
          <a:blip r:embed="rId2" cstate="print"/>
          <a:srcRect/>
          <a:stretch>
            <a:fillRect/>
          </a:stretch>
        </p:blipFill>
        <p:spPr bwMode="auto">
          <a:xfrm>
            <a:off x="11113" y="5548313"/>
            <a:ext cx="960437" cy="1135062"/>
          </a:xfrm>
          <a:prstGeom prst="rect">
            <a:avLst/>
          </a:prstGeom>
          <a:noFill/>
          <a:ln w="9525">
            <a:noFill/>
            <a:miter lim="800000"/>
            <a:headEnd/>
            <a:tailEnd/>
          </a:ln>
        </p:spPr>
      </p:pic>
      <p:sp>
        <p:nvSpPr>
          <p:cNvPr id="7" name="6 Marcador de número de diapositiva"/>
          <p:cNvSpPr txBox="1">
            <a:spLocks noGrp="1"/>
          </p:cNvSpPr>
          <p:nvPr/>
        </p:nvSpPr>
        <p:spPr>
          <a:xfrm>
            <a:off x="6457950" y="6356350"/>
            <a:ext cx="2057400" cy="365125"/>
          </a:xfrm>
          <a:prstGeom prst="rect">
            <a:avLst/>
          </a:prstGeom>
          <a:noFill/>
        </p:spPr>
        <p:txBody>
          <a:bodyPr anchor="ctr"/>
          <a:lstStyle/>
          <a:p>
            <a:pPr algn="r">
              <a:defRPr/>
            </a:pPr>
            <a:fld id="{C5D0D205-78E6-4C5F-B9C6-561F16FB3C0E}" type="slidenum">
              <a:rPr lang="es-MX" sz="1200">
                <a:solidFill>
                  <a:schemeClr val="tx1">
                    <a:tint val="75000"/>
                  </a:schemeClr>
                </a:solidFill>
              </a:rPr>
              <a:pPr algn="r">
                <a:defRPr/>
              </a:pPr>
              <a:t>74</a:t>
            </a:fld>
            <a:endParaRPr lang="es-MX" sz="1200">
              <a:solidFill>
                <a:schemeClr val="tx1">
                  <a:tint val="75000"/>
                </a:schemeClr>
              </a:solidFill>
            </a:endParaRPr>
          </a:p>
        </p:txBody>
      </p:sp>
      <p:sp>
        <p:nvSpPr>
          <p:cNvPr id="131078" name="7 Rectángulo"/>
          <p:cNvSpPr>
            <a:spLocks noChangeArrowheads="1"/>
          </p:cNvSpPr>
          <p:nvPr/>
        </p:nvSpPr>
        <p:spPr bwMode="auto">
          <a:xfrm>
            <a:off x="1258888" y="1196975"/>
            <a:ext cx="7705725" cy="5278438"/>
          </a:xfrm>
          <a:prstGeom prst="rect">
            <a:avLst/>
          </a:prstGeom>
          <a:noFill/>
          <a:ln w="9525">
            <a:noFill/>
            <a:miter lim="800000"/>
            <a:headEnd/>
            <a:tailEnd/>
          </a:ln>
        </p:spPr>
        <p:txBody>
          <a:bodyPr>
            <a:spAutoFit/>
          </a:bodyPr>
          <a:lstStyle/>
          <a:p>
            <a:pPr marL="180975" indent="-180975" algn="just">
              <a:buFont typeface="Wingdings" pitchFamily="2" charset="2"/>
              <a:buChar char="§"/>
            </a:pPr>
            <a:r>
              <a:rPr lang="es-MX">
                <a:latin typeface="Calibri" pitchFamily="34" charset="0"/>
                <a:cs typeface="Times New Roman" pitchFamily="18" charset="0"/>
              </a:rPr>
              <a:t> </a:t>
            </a:r>
            <a:r>
              <a:rPr lang="es-MX" sz="1700">
                <a:latin typeface="Calibri" pitchFamily="34" charset="0"/>
                <a:cs typeface="Times New Roman" pitchFamily="18" charset="0"/>
              </a:rPr>
              <a:t>Los </a:t>
            </a:r>
            <a:r>
              <a:rPr lang="es-MX" sz="1700" b="1">
                <a:latin typeface="Calibri" pitchFamily="34" charset="0"/>
                <a:cs typeface="Times New Roman" pitchFamily="18" charset="0"/>
              </a:rPr>
              <a:t>Actores Clave </a:t>
            </a:r>
            <a:r>
              <a:rPr lang="es-MX" sz="1700">
                <a:latin typeface="Calibri" pitchFamily="34" charset="0"/>
                <a:cs typeface="Times New Roman" pitchFamily="18" charset="0"/>
              </a:rPr>
              <a:t>para Mejorar el Curso de Acción son</a:t>
            </a:r>
            <a:r>
              <a:rPr lang="es-MX" sz="1600">
                <a:latin typeface="Calibri" pitchFamily="34" charset="0"/>
                <a:cs typeface="Times New Roman" pitchFamily="18" charset="0"/>
              </a:rPr>
              <a:t>:</a:t>
            </a:r>
          </a:p>
          <a:p>
            <a:pPr marL="180975" indent="-180975" algn="just"/>
            <a:r>
              <a:rPr lang="es-MX" sz="1600">
                <a:latin typeface="Calibri" pitchFamily="34" charset="0"/>
                <a:cs typeface="Times New Roman" pitchFamily="18" charset="0"/>
              </a:rPr>
              <a:t> </a:t>
            </a:r>
          </a:p>
          <a:p>
            <a:pPr marL="638175" lvl="1" indent="-180975" algn="just">
              <a:buFont typeface="Wingdings" pitchFamily="2" charset="2"/>
              <a:buChar char="§"/>
            </a:pPr>
            <a:r>
              <a:rPr lang="es-MX" sz="1700" b="1">
                <a:latin typeface="Calibri" pitchFamily="34" charset="0"/>
                <a:cs typeface="Times New Roman" pitchFamily="18" charset="0"/>
              </a:rPr>
              <a:t>La Oficina de Información Publica. </a:t>
            </a:r>
            <a:r>
              <a:rPr lang="es-MX" sz="1700">
                <a:latin typeface="Calibri" pitchFamily="34" charset="0"/>
                <a:cs typeface="Times New Roman" pitchFamily="18" charset="0"/>
              </a:rPr>
              <a:t>Es el espacio físico del Sujeto Obligado donde se captura, ordena, analiza y procesan las solicitudes de información presentadas por los ciudadanos.</a:t>
            </a:r>
          </a:p>
          <a:p>
            <a:pPr marL="638175" lvl="1" indent="-180975" algn="just"/>
            <a:endParaRPr lang="es-MX" sz="1600" b="1">
              <a:latin typeface="Calibri" pitchFamily="34" charset="0"/>
              <a:cs typeface="Times New Roman" pitchFamily="18" charset="0"/>
            </a:endParaRPr>
          </a:p>
          <a:p>
            <a:pPr marL="638175" lvl="1" indent="-180975" algn="just">
              <a:buFont typeface="Wingdings" pitchFamily="2" charset="2"/>
              <a:buChar char="§"/>
            </a:pPr>
            <a:r>
              <a:rPr lang="es-MX" sz="1700" b="1">
                <a:latin typeface="Calibri" pitchFamily="34" charset="0"/>
                <a:cs typeface="Times New Roman" pitchFamily="18" charset="0"/>
              </a:rPr>
              <a:t>Responsable (s) Operativo (s) de la OIP</a:t>
            </a:r>
            <a:r>
              <a:rPr lang="es-MX" sz="1700">
                <a:latin typeface="Calibri" pitchFamily="34" charset="0"/>
                <a:cs typeface="Times New Roman" pitchFamily="18" charset="0"/>
              </a:rPr>
              <a:t>. Generalmente es el servidor publico que tiene contacto directo con el ciudadano, por lo que debe brindar un servicio de calidad sencillo, comprensible y accesible en atención puntual a la solicitud de información que realiza la persona.</a:t>
            </a:r>
          </a:p>
          <a:p>
            <a:pPr marL="638175" lvl="1" indent="-180975" algn="just">
              <a:buFont typeface="Wingdings" pitchFamily="2" charset="2"/>
              <a:buChar char="§"/>
            </a:pPr>
            <a:endParaRPr lang="es-MX" sz="1700">
              <a:latin typeface="Calibri" pitchFamily="34" charset="0"/>
              <a:cs typeface="Times New Roman" pitchFamily="18" charset="0"/>
            </a:endParaRPr>
          </a:p>
          <a:p>
            <a:pPr marL="638175" lvl="1" indent="-180975" algn="just">
              <a:buFont typeface="Wingdings" pitchFamily="2" charset="2"/>
              <a:buChar char="§"/>
            </a:pPr>
            <a:r>
              <a:rPr lang="es-MX" sz="1700" b="1">
                <a:latin typeface="Calibri" pitchFamily="34" charset="0"/>
                <a:cs typeface="Times New Roman" pitchFamily="18" charset="0"/>
              </a:rPr>
              <a:t>Titular (es) Responsable (s) de la OIP</a:t>
            </a:r>
            <a:r>
              <a:rPr lang="es-MX" sz="1700">
                <a:latin typeface="Calibri" pitchFamily="34" charset="0"/>
                <a:cs typeface="Times New Roman" pitchFamily="18" charset="0"/>
              </a:rPr>
              <a:t>. Tiene la encomienda de estar atento a todos los acontecimientos que pueden ocurrir en la atención cotidiana de solicitudes de acceso a la información que realizan los ciudadanos.</a:t>
            </a:r>
          </a:p>
          <a:p>
            <a:pPr marL="638175" lvl="1" indent="-180975" algn="just"/>
            <a:endParaRPr lang="es-MX" sz="1700">
              <a:latin typeface="Calibri" pitchFamily="34" charset="0"/>
              <a:cs typeface="Times New Roman" pitchFamily="18" charset="0"/>
            </a:endParaRPr>
          </a:p>
          <a:p>
            <a:pPr marL="638175" lvl="1" indent="-180975" algn="just">
              <a:buFont typeface="Wingdings" pitchFamily="2" charset="2"/>
              <a:buChar char="§"/>
            </a:pPr>
            <a:r>
              <a:rPr lang="es-MX" sz="1700" b="1">
                <a:latin typeface="Calibri" pitchFamily="34" charset="0"/>
                <a:cs typeface="Times New Roman" pitchFamily="18" charset="0"/>
              </a:rPr>
              <a:t>Titular del Sujeto Obligado</a:t>
            </a:r>
            <a:r>
              <a:rPr lang="es-MX" sz="1700">
                <a:latin typeface="Calibri" pitchFamily="34" charset="0"/>
                <a:cs typeface="Times New Roman" pitchFamily="18" charset="0"/>
              </a:rPr>
              <a:t>. Tiene la encomienda de dar todo el apoyo técnico, administrativo, de personal, logístico y presupuestal, para el correcto funcionamiento de la OIP en las atribuciones encomendadas.</a:t>
            </a:r>
          </a:p>
          <a:p>
            <a:pPr marL="638175" lvl="1" indent="-180975" algn="just">
              <a:buFont typeface="Wingdings" pitchFamily="2" charset="2"/>
              <a:buChar char="§"/>
            </a:pPr>
            <a:endParaRPr lang="es-MX" sz="1600">
              <a:latin typeface="Calibri" pitchFamily="34" charset="0"/>
              <a:cs typeface="Times New Roman" pitchFamily="18" charset="0"/>
            </a:endParaRPr>
          </a:p>
          <a:p>
            <a:pPr marL="638175" lvl="1" indent="-180975" algn="just">
              <a:buFont typeface="Wingdings" pitchFamily="2" charset="2"/>
              <a:buChar char="§"/>
            </a:pPr>
            <a:endParaRPr lang="es-ES" sz="1600">
              <a:latin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619672" y="1687166"/>
            <a:ext cx="7056784" cy="3046988"/>
          </a:xfrm>
          <a:prstGeom prst="rect">
            <a:avLst/>
          </a:prstGeom>
          <a:noFill/>
        </p:spPr>
        <p:txBody>
          <a:bodyPr wrap="square" rtlCol="0">
            <a:spAutoFit/>
          </a:bodyPr>
          <a:lstStyle/>
          <a:p>
            <a:pPr algn="ctr" fontAlgn="auto">
              <a:spcBef>
                <a:spcPts val="0"/>
              </a:spcBef>
              <a:spcAft>
                <a:spcPts val="0"/>
              </a:spcAft>
              <a:defRPr/>
            </a:pPr>
            <a:r>
              <a:rPr lang="es-MX" sz="3000" b="1" cap="small" dirty="0" smtClean="0">
                <a:solidFill>
                  <a:srgbClr val="A50021"/>
                </a:solidFill>
                <a:cs typeface="Calibri" pitchFamily="34" charset="0"/>
              </a:rPr>
              <a:t>Los Portales de Internet de los Sujetos Obligados </a:t>
            </a:r>
          </a:p>
          <a:p>
            <a:pPr marL="265113" lvl="0" indent="-265113">
              <a:spcAft>
                <a:spcPts val="0"/>
              </a:spcAft>
              <a:buFont typeface="Wingdings" pitchFamily="2" charset="2"/>
              <a:buChar char="§"/>
            </a:pPr>
            <a:r>
              <a:rPr lang="es-ES" sz="2300" dirty="0" smtClean="0">
                <a:solidFill>
                  <a:prstClr val="black"/>
                </a:solidFill>
                <a:latin typeface="Calibri"/>
                <a:ea typeface="Times New Roman"/>
                <a:cs typeface="Arial"/>
              </a:rPr>
              <a:t>Identificación de áreas de oportunidad (correspondencia Ley versus información publicada)</a:t>
            </a:r>
          </a:p>
          <a:p>
            <a:pPr marL="265113" lvl="0" indent="-265113" algn="just">
              <a:lnSpc>
                <a:spcPct val="150000"/>
              </a:lnSpc>
              <a:spcAft>
                <a:spcPts val="0"/>
              </a:spcAft>
              <a:buFont typeface="Wingdings" pitchFamily="2" charset="2"/>
              <a:buChar char="§"/>
            </a:pPr>
            <a:r>
              <a:rPr lang="es-ES" sz="2300" dirty="0" smtClean="0">
                <a:solidFill>
                  <a:prstClr val="black"/>
                </a:solidFill>
                <a:latin typeface="Calibri"/>
                <a:ea typeface="Times New Roman"/>
                <a:cs typeface="Arial"/>
              </a:rPr>
              <a:t>Medidas a tomar con los Sujetos Obligados</a:t>
            </a:r>
          </a:p>
          <a:p>
            <a:pPr marL="265113" lvl="0" indent="-265113" algn="just">
              <a:spcAft>
                <a:spcPts val="0"/>
              </a:spcAft>
              <a:buFont typeface="Wingdings" pitchFamily="2" charset="2"/>
              <a:buChar char="§"/>
            </a:pPr>
            <a:r>
              <a:rPr lang="es-ES" sz="2300" dirty="0" smtClean="0">
                <a:solidFill>
                  <a:prstClr val="black"/>
                </a:solidFill>
                <a:latin typeface="Calibri"/>
                <a:ea typeface="Times New Roman"/>
                <a:cs typeface="Arial"/>
              </a:rPr>
              <a:t>Identificación de los actores clave para mejorar el curso de acción</a:t>
            </a:r>
            <a:endParaRPr lang="es-MX" sz="2300" dirty="0"/>
          </a:p>
        </p:txBody>
      </p:sp>
      <p:pic>
        <p:nvPicPr>
          <p:cNvPr id="6" name="5 Imagen" descr="LOGOTIPO_InfoDF_new.png"/>
          <p:cNvPicPr>
            <a:picLocks noChangeAspect="1"/>
          </p:cNvPicPr>
          <p:nvPr/>
        </p:nvPicPr>
        <p:blipFill>
          <a:blip r:embed="rId3" cstate="print"/>
          <a:stretch>
            <a:fillRect/>
          </a:stretch>
        </p:blipFill>
        <p:spPr>
          <a:xfrm>
            <a:off x="10351" y="5548054"/>
            <a:ext cx="961249" cy="1135054"/>
          </a:xfrm>
          <a:prstGeom prst="rect">
            <a:avLst/>
          </a:prstGeom>
        </p:spPr>
      </p:pic>
      <p:pic>
        <p:nvPicPr>
          <p:cNvPr id="7" name="il_fi" descr="http://themis.tedf.org.mx/solovecinos/cache/com_zoo/images/transparencia_partidos_portada_ok_513380dd8986e4b228077bb33ec3260a.jpg"/>
          <p:cNvPicPr/>
          <p:nvPr/>
        </p:nvPicPr>
        <p:blipFill>
          <a:blip r:embed="rId4" cstate="print"/>
          <a:srcRect/>
          <a:stretch>
            <a:fillRect/>
          </a:stretch>
        </p:blipFill>
        <p:spPr bwMode="auto">
          <a:xfrm>
            <a:off x="6516216" y="4581128"/>
            <a:ext cx="2627784" cy="22768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475656" y="332656"/>
            <a:ext cx="6408712" cy="553998"/>
          </a:xfrm>
          <a:prstGeom prst="rect">
            <a:avLst/>
          </a:prstGeom>
          <a:noFill/>
        </p:spPr>
        <p:txBody>
          <a:bodyPr wrap="square">
            <a:spAutoFit/>
          </a:bodyPr>
          <a:lstStyle/>
          <a:p>
            <a:pPr fontAlgn="auto">
              <a:spcBef>
                <a:spcPts val="0"/>
              </a:spcBef>
              <a:spcAft>
                <a:spcPts val="0"/>
              </a:spcAft>
              <a:defRPr/>
            </a:pPr>
            <a:r>
              <a:rPr lang="es-MX" sz="30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Identificación de Áreas de Oportunidad</a:t>
            </a:r>
            <a:endParaRPr lang="es-MX" sz="30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5" name="4 Imagen" descr="LOGOTIPO_InfoDF_new.png"/>
          <p:cNvPicPr>
            <a:picLocks noChangeAspect="1"/>
          </p:cNvPicPr>
          <p:nvPr/>
        </p:nvPicPr>
        <p:blipFill>
          <a:blip r:embed="rId3" cstate="print"/>
          <a:stretch>
            <a:fillRect/>
          </a:stretch>
        </p:blipFill>
        <p:spPr>
          <a:xfrm>
            <a:off x="10351" y="5548054"/>
            <a:ext cx="961249" cy="1135054"/>
          </a:xfrm>
          <a:prstGeom prst="rect">
            <a:avLst/>
          </a:prstGeom>
        </p:spPr>
      </p:pic>
      <p:sp>
        <p:nvSpPr>
          <p:cNvPr id="7" name="Rectángulo 6"/>
          <p:cNvSpPr/>
          <p:nvPr/>
        </p:nvSpPr>
        <p:spPr>
          <a:xfrm>
            <a:off x="1331640" y="1476067"/>
            <a:ext cx="4104456" cy="5262979"/>
          </a:xfrm>
          <a:prstGeom prst="rect">
            <a:avLst/>
          </a:prstGeom>
        </p:spPr>
        <p:txBody>
          <a:bodyPr wrap="square">
            <a:spAutoFit/>
          </a:bodyPr>
          <a:lstStyle/>
          <a:p>
            <a:pPr marL="457200" indent="-457200">
              <a:buFont typeface="+mj-lt"/>
              <a:buAutoNum type="alphaUcPeriod"/>
            </a:pPr>
            <a:r>
              <a:rPr lang="es-MX" sz="2400" dirty="0" smtClean="0">
                <a:latin typeface="+mn-lt"/>
              </a:rPr>
              <a:t>Conocer cuáles son los Sujetos Obligados que formarán parte de la </a:t>
            </a:r>
            <a:r>
              <a:rPr lang="es-MX" sz="2400" dirty="0">
                <a:latin typeface="+mn-lt"/>
              </a:rPr>
              <a:t>muestra, </a:t>
            </a:r>
            <a:r>
              <a:rPr lang="es-MX" sz="2400" dirty="0" smtClean="0">
                <a:latin typeface="+mn-lt"/>
              </a:rPr>
              <a:t>según lo señalado en </a:t>
            </a:r>
            <a:r>
              <a:rPr lang="es-MX" sz="2400" dirty="0">
                <a:latin typeface="+mn-lt"/>
              </a:rPr>
              <a:t>los Términos de referencia de la Métrica de Transparencia </a:t>
            </a:r>
            <a:r>
              <a:rPr lang="es-MX" sz="2400" dirty="0" smtClean="0">
                <a:latin typeface="+mn-lt"/>
              </a:rPr>
              <a:t>2013-2014.</a:t>
            </a:r>
          </a:p>
          <a:p>
            <a:pPr marL="457200" indent="-457200">
              <a:buFont typeface="+mj-lt"/>
              <a:buAutoNum type="alphaUcPeriod"/>
            </a:pPr>
            <a:endParaRPr lang="es-MX" sz="2400" dirty="0">
              <a:latin typeface="+mn-lt"/>
            </a:endParaRPr>
          </a:p>
          <a:p>
            <a:pPr marL="457200" indent="-457200">
              <a:buFont typeface="+mj-lt"/>
              <a:buAutoNum type="alphaUcPeriod"/>
            </a:pPr>
            <a:r>
              <a:rPr lang="es-MX" sz="2400" dirty="0" smtClean="0">
                <a:latin typeface="+mn-lt"/>
              </a:rPr>
              <a:t>Hacer un diagnóstico de la situación que guarda la publicación de información de oficio en los portales de los Sujetos Obligados identificados.</a:t>
            </a:r>
          </a:p>
        </p:txBody>
      </p:sp>
      <p:graphicFrame>
        <p:nvGraphicFramePr>
          <p:cNvPr id="2" name="1 Diagrama"/>
          <p:cNvGraphicFramePr/>
          <p:nvPr>
            <p:extLst>
              <p:ext uri="{D42A27DB-BD31-4B8C-83A1-F6EECF244321}">
                <p14:modId xmlns:p14="http://schemas.microsoft.com/office/powerpoint/2010/main" val="1575304448"/>
              </p:ext>
            </p:extLst>
          </p:nvPr>
        </p:nvGraphicFramePr>
        <p:xfrm>
          <a:off x="5508105" y="1476067"/>
          <a:ext cx="3168351" cy="37531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9011788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475656" y="332656"/>
            <a:ext cx="6408712" cy="553998"/>
          </a:xfrm>
          <a:prstGeom prst="rect">
            <a:avLst/>
          </a:prstGeom>
          <a:noFill/>
        </p:spPr>
        <p:txBody>
          <a:bodyPr wrap="square">
            <a:spAutoFit/>
          </a:bodyPr>
          <a:lstStyle/>
          <a:p>
            <a:pPr fontAlgn="auto">
              <a:spcBef>
                <a:spcPts val="0"/>
              </a:spcBef>
              <a:spcAft>
                <a:spcPts val="0"/>
              </a:spcAft>
              <a:defRPr/>
            </a:pPr>
            <a:r>
              <a:rPr lang="es-MX" sz="30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Identificación de Áreas de Oportunidad</a:t>
            </a:r>
            <a:endParaRPr lang="es-MX" sz="30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5" name="4 Imagen" descr="LOGOTIPO_InfoDF_new.png"/>
          <p:cNvPicPr>
            <a:picLocks noChangeAspect="1"/>
          </p:cNvPicPr>
          <p:nvPr/>
        </p:nvPicPr>
        <p:blipFill>
          <a:blip r:embed="rId3" cstate="print"/>
          <a:stretch>
            <a:fillRect/>
          </a:stretch>
        </p:blipFill>
        <p:spPr>
          <a:xfrm>
            <a:off x="10351" y="5548054"/>
            <a:ext cx="961249" cy="1135054"/>
          </a:xfrm>
          <a:prstGeom prst="rect">
            <a:avLst/>
          </a:prstGeom>
        </p:spPr>
      </p:pic>
      <p:sp>
        <p:nvSpPr>
          <p:cNvPr id="7" name="Rectángulo 6"/>
          <p:cNvSpPr/>
          <p:nvPr/>
        </p:nvSpPr>
        <p:spPr>
          <a:xfrm>
            <a:off x="1331640" y="1268760"/>
            <a:ext cx="7621845" cy="1938992"/>
          </a:xfrm>
          <a:prstGeom prst="rect">
            <a:avLst/>
          </a:prstGeom>
        </p:spPr>
        <p:txBody>
          <a:bodyPr wrap="square">
            <a:spAutoFit/>
          </a:bodyPr>
          <a:lstStyle/>
          <a:p>
            <a:pPr marL="457200" indent="-457200">
              <a:buFont typeface="+mj-lt"/>
              <a:buAutoNum type="alphaUcPeriod"/>
            </a:pPr>
            <a:r>
              <a:rPr lang="es-MX" sz="2400" dirty="0" smtClean="0">
                <a:latin typeface="Calibri" pitchFamily="34" charset="0"/>
                <a:cs typeface="Calibri" pitchFamily="34" charset="0"/>
              </a:rPr>
              <a:t>Conocer cuáles son los Sujetos Obligados que formarán parte de la muestra</a:t>
            </a:r>
            <a:r>
              <a:rPr lang="es-MX" sz="2400" dirty="0">
                <a:latin typeface="Calibri" pitchFamily="34" charset="0"/>
                <a:cs typeface="Calibri" pitchFamily="34" charset="0"/>
              </a:rPr>
              <a:t>, </a:t>
            </a:r>
            <a:r>
              <a:rPr lang="es-MX" sz="2400" dirty="0" smtClean="0">
                <a:latin typeface="Calibri" pitchFamily="34" charset="0"/>
                <a:cs typeface="Calibri" pitchFamily="34" charset="0"/>
              </a:rPr>
              <a:t>según </a:t>
            </a:r>
            <a:r>
              <a:rPr lang="es-MX" sz="2400" dirty="0">
                <a:latin typeface="Calibri" pitchFamily="34" charset="0"/>
                <a:cs typeface="Calibri" pitchFamily="34" charset="0"/>
              </a:rPr>
              <a:t>lo señalado en los Términos de referencia de la Métrica de Transparencia 2013-2014.</a:t>
            </a:r>
          </a:p>
          <a:p>
            <a:pPr marL="457200" indent="-457200">
              <a:buFont typeface="+mj-lt"/>
              <a:buAutoNum type="alphaUcPeriod"/>
            </a:pPr>
            <a:endParaRPr lang="es-MX" sz="2400" dirty="0" smtClean="0">
              <a:latin typeface="Calibri" pitchFamily="34" charset="0"/>
              <a:cs typeface="Calibri" pitchFamily="34" charset="0"/>
            </a:endParaRPr>
          </a:p>
          <a:p>
            <a:pPr marL="457200" indent="-457200">
              <a:buFont typeface="+mj-lt"/>
              <a:buAutoNum type="alphaUcPeriod"/>
            </a:pPr>
            <a:endParaRPr lang="es-MX" sz="2400" dirty="0">
              <a:latin typeface="Calibri" pitchFamily="34" charset="0"/>
              <a:cs typeface="Calibri"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2287463300"/>
              </p:ext>
            </p:extLst>
          </p:nvPr>
        </p:nvGraphicFramePr>
        <p:xfrm>
          <a:off x="2123728" y="2564905"/>
          <a:ext cx="5400601" cy="3906602"/>
        </p:xfrm>
        <a:graphic>
          <a:graphicData uri="http://schemas.openxmlformats.org/drawingml/2006/table">
            <a:tbl>
              <a:tblPr>
                <a:tableStyleId>{3C2FFA5D-87B4-456A-9821-1D502468CF0F}</a:tableStyleId>
              </a:tblPr>
              <a:tblGrid>
                <a:gridCol w="661394"/>
                <a:gridCol w="1438688"/>
                <a:gridCol w="3300519"/>
              </a:tblGrid>
              <a:tr h="528397">
                <a:tc>
                  <a:txBody>
                    <a:bodyPr/>
                    <a:lstStyle/>
                    <a:p>
                      <a:pPr algn="ctr" rtl="0" fontAlgn="ctr"/>
                      <a:r>
                        <a:rPr lang="es-MX" sz="2000" b="1" u="none" strike="noStrike" dirty="0">
                          <a:solidFill>
                            <a:schemeClr val="accent1"/>
                          </a:solidFill>
                          <a:effectLst/>
                        </a:rPr>
                        <a:t>No.</a:t>
                      </a:r>
                      <a:endParaRPr lang="es-MX" sz="2000" b="1" i="0" u="none" strike="noStrike" dirty="0">
                        <a:solidFill>
                          <a:schemeClr val="accent1"/>
                        </a:solidFill>
                        <a:effectLst/>
                        <a:latin typeface="Calibri"/>
                      </a:endParaRPr>
                    </a:p>
                  </a:txBody>
                  <a:tcPr marL="4090" marR="4090" marT="4090" marB="0" anchor="ctr">
                    <a:solidFill>
                      <a:schemeClr val="bg1"/>
                    </a:solidFill>
                  </a:tcPr>
                </a:tc>
                <a:tc>
                  <a:txBody>
                    <a:bodyPr/>
                    <a:lstStyle/>
                    <a:p>
                      <a:pPr algn="ctr" rtl="0" fontAlgn="ctr"/>
                      <a:r>
                        <a:rPr lang="es-MX" sz="2000" b="1" u="none" strike="noStrike">
                          <a:solidFill>
                            <a:schemeClr val="accent1"/>
                          </a:solidFill>
                          <a:effectLst/>
                        </a:rPr>
                        <a:t>Tipo de Órgano</a:t>
                      </a:r>
                      <a:endParaRPr lang="es-MX" sz="2000" b="1" i="0" u="none" strike="noStrike">
                        <a:solidFill>
                          <a:schemeClr val="accent1"/>
                        </a:solidFill>
                        <a:effectLst/>
                        <a:latin typeface="Calibri"/>
                      </a:endParaRPr>
                    </a:p>
                  </a:txBody>
                  <a:tcPr marL="4090" marR="4090" marT="4090" marB="0" anchor="ctr">
                    <a:solidFill>
                      <a:schemeClr val="bg1"/>
                    </a:solidFill>
                  </a:tcPr>
                </a:tc>
                <a:tc>
                  <a:txBody>
                    <a:bodyPr/>
                    <a:lstStyle/>
                    <a:p>
                      <a:pPr algn="ctr" rtl="0" fontAlgn="ctr"/>
                      <a:r>
                        <a:rPr lang="es-MX" sz="2000" b="1" u="none" strike="noStrike" dirty="0" smtClean="0">
                          <a:solidFill>
                            <a:schemeClr val="accent1"/>
                          </a:solidFill>
                          <a:effectLst/>
                        </a:rPr>
                        <a:t>Sujeto</a:t>
                      </a:r>
                      <a:r>
                        <a:rPr lang="es-MX" sz="2000" b="1" u="none" strike="noStrike" baseline="0" dirty="0" smtClean="0">
                          <a:solidFill>
                            <a:schemeClr val="accent1"/>
                          </a:solidFill>
                          <a:effectLst/>
                        </a:rPr>
                        <a:t> </a:t>
                      </a:r>
                      <a:r>
                        <a:rPr lang="es-MX" sz="2000" b="1" u="none" strike="noStrike" dirty="0" smtClean="0">
                          <a:solidFill>
                            <a:schemeClr val="accent1"/>
                          </a:solidFill>
                          <a:effectLst/>
                        </a:rPr>
                        <a:t>Obligado</a:t>
                      </a:r>
                      <a:endParaRPr lang="es-MX" sz="2000" b="1" i="0" u="none" strike="noStrike" dirty="0">
                        <a:solidFill>
                          <a:schemeClr val="accent1"/>
                        </a:solidFill>
                        <a:effectLst/>
                        <a:latin typeface="Calibri"/>
                      </a:endParaRPr>
                    </a:p>
                  </a:txBody>
                  <a:tcPr marL="4090" marR="4090" marT="4090" marB="0" anchor="ctr">
                    <a:solidFill>
                      <a:schemeClr val="bg1"/>
                    </a:solidFill>
                  </a:tcPr>
                </a:tc>
              </a:tr>
              <a:tr h="403103">
                <a:tc>
                  <a:txBody>
                    <a:bodyPr/>
                    <a:lstStyle/>
                    <a:p>
                      <a:pPr algn="ctr" rtl="0" fontAlgn="b"/>
                      <a:r>
                        <a:rPr lang="es-MX" sz="2000" u="none" strike="noStrike">
                          <a:effectLst/>
                        </a:rPr>
                        <a:t>1</a:t>
                      </a:r>
                      <a:endParaRPr lang="es-MX" sz="2000" b="0" i="0" u="none" strike="noStrike">
                        <a:solidFill>
                          <a:srgbClr val="000000"/>
                        </a:solidFill>
                        <a:effectLst/>
                        <a:latin typeface="Calibri"/>
                      </a:endParaRPr>
                    </a:p>
                  </a:txBody>
                  <a:tcPr marL="4090" marR="4090" marT="4090" marB="0" anchor="b">
                    <a:solidFill>
                      <a:schemeClr val="bg1"/>
                    </a:solidFill>
                  </a:tcPr>
                </a:tc>
                <a:tc>
                  <a:txBody>
                    <a:bodyPr/>
                    <a:lstStyle/>
                    <a:p>
                      <a:pPr algn="ctr" rtl="0" fontAlgn="b"/>
                      <a:r>
                        <a:rPr lang="es-MX" sz="2000" u="none" strike="noStrike">
                          <a:effectLst/>
                        </a:rPr>
                        <a:t>Ejecutivo</a:t>
                      </a:r>
                      <a:endParaRPr lang="es-MX" sz="2000" b="0" i="0" u="none" strike="noStrike">
                        <a:solidFill>
                          <a:srgbClr val="000000"/>
                        </a:solidFill>
                        <a:effectLst/>
                        <a:latin typeface="Calibri"/>
                      </a:endParaRPr>
                    </a:p>
                  </a:txBody>
                  <a:tcPr marL="4090" marR="4090" marT="4090" marB="0" anchor="b">
                    <a:solidFill>
                      <a:schemeClr val="bg1"/>
                    </a:solidFill>
                  </a:tcPr>
                </a:tc>
                <a:tc>
                  <a:txBody>
                    <a:bodyPr/>
                    <a:lstStyle/>
                    <a:p>
                      <a:pPr algn="l" rtl="0" fontAlgn="b"/>
                      <a:r>
                        <a:rPr lang="es-MX" sz="2000" u="none" strike="noStrike" dirty="0">
                          <a:effectLst/>
                        </a:rPr>
                        <a:t>Oficina del Titular del Ejecutivo</a:t>
                      </a:r>
                      <a:endParaRPr lang="es-MX" sz="2000" b="0" i="0" u="none" strike="noStrike" dirty="0">
                        <a:solidFill>
                          <a:srgbClr val="000000"/>
                        </a:solidFill>
                        <a:effectLst/>
                        <a:latin typeface="Calibri"/>
                      </a:endParaRPr>
                    </a:p>
                  </a:txBody>
                  <a:tcPr marL="4090" marR="4090" marT="4090" marB="0" anchor="b">
                    <a:solidFill>
                      <a:schemeClr val="bg1"/>
                    </a:solidFill>
                  </a:tcPr>
                </a:tc>
              </a:tr>
              <a:tr h="417785">
                <a:tc>
                  <a:txBody>
                    <a:bodyPr/>
                    <a:lstStyle/>
                    <a:p>
                      <a:pPr algn="ctr" rtl="0" fontAlgn="b"/>
                      <a:r>
                        <a:rPr lang="es-MX" sz="2000" u="none" strike="noStrike">
                          <a:effectLst/>
                        </a:rPr>
                        <a:t>2</a:t>
                      </a:r>
                      <a:endParaRPr lang="es-MX" sz="2000" b="0" i="0" u="none" strike="noStrike">
                        <a:solidFill>
                          <a:srgbClr val="000000"/>
                        </a:solidFill>
                        <a:effectLst/>
                        <a:latin typeface="Calibri"/>
                      </a:endParaRPr>
                    </a:p>
                  </a:txBody>
                  <a:tcPr marL="4090" marR="4090" marT="4090" marB="0" anchor="b"/>
                </a:tc>
                <a:tc>
                  <a:txBody>
                    <a:bodyPr/>
                    <a:lstStyle/>
                    <a:p>
                      <a:pPr algn="ctr" rtl="0" fontAlgn="b"/>
                      <a:r>
                        <a:rPr lang="es-MX" sz="2000" u="none" strike="noStrike">
                          <a:effectLst/>
                        </a:rPr>
                        <a:t>Ejecutivo</a:t>
                      </a:r>
                      <a:endParaRPr lang="es-MX" sz="2000" b="0" i="0" u="none" strike="noStrike">
                        <a:solidFill>
                          <a:srgbClr val="000000"/>
                        </a:solidFill>
                        <a:effectLst/>
                        <a:latin typeface="Calibri"/>
                      </a:endParaRPr>
                    </a:p>
                  </a:txBody>
                  <a:tcPr marL="4090" marR="4090" marT="4090" marB="0" anchor="b"/>
                </a:tc>
                <a:tc>
                  <a:txBody>
                    <a:bodyPr/>
                    <a:lstStyle/>
                    <a:p>
                      <a:pPr algn="l" rtl="0" fontAlgn="b"/>
                      <a:r>
                        <a:rPr lang="es-MX" sz="2000" u="none" strike="noStrike" dirty="0">
                          <a:effectLst/>
                        </a:rPr>
                        <a:t>Secretaría de Gobierno</a:t>
                      </a:r>
                      <a:endParaRPr lang="es-MX" sz="2000" b="0" i="0" u="none" strike="noStrike" dirty="0">
                        <a:solidFill>
                          <a:srgbClr val="000000"/>
                        </a:solidFill>
                        <a:effectLst/>
                        <a:latin typeface="Calibri"/>
                      </a:endParaRPr>
                    </a:p>
                  </a:txBody>
                  <a:tcPr marL="4090" marR="4090" marT="4090" marB="0" anchor="b"/>
                </a:tc>
              </a:tr>
              <a:tr h="417785">
                <a:tc>
                  <a:txBody>
                    <a:bodyPr/>
                    <a:lstStyle/>
                    <a:p>
                      <a:pPr algn="ctr" rtl="0" fontAlgn="b"/>
                      <a:r>
                        <a:rPr lang="es-MX" sz="2000" u="none" strike="noStrike">
                          <a:effectLst/>
                        </a:rPr>
                        <a:t>3</a:t>
                      </a:r>
                      <a:endParaRPr lang="es-MX" sz="2000" b="0" i="0" u="none" strike="noStrike">
                        <a:solidFill>
                          <a:srgbClr val="000000"/>
                        </a:solidFill>
                        <a:effectLst/>
                        <a:latin typeface="Calibri"/>
                      </a:endParaRPr>
                    </a:p>
                  </a:txBody>
                  <a:tcPr marL="4090" marR="4090" marT="4090" marB="0" anchor="b">
                    <a:solidFill>
                      <a:schemeClr val="bg1"/>
                    </a:solidFill>
                  </a:tcPr>
                </a:tc>
                <a:tc>
                  <a:txBody>
                    <a:bodyPr/>
                    <a:lstStyle/>
                    <a:p>
                      <a:pPr algn="ctr" rtl="0" fontAlgn="b"/>
                      <a:r>
                        <a:rPr lang="es-MX" sz="2000" u="none" strike="noStrike">
                          <a:effectLst/>
                        </a:rPr>
                        <a:t>Ejecutivo</a:t>
                      </a:r>
                      <a:endParaRPr lang="es-MX" sz="2000" b="0" i="0" u="none" strike="noStrike">
                        <a:solidFill>
                          <a:srgbClr val="000000"/>
                        </a:solidFill>
                        <a:effectLst/>
                        <a:latin typeface="Calibri"/>
                      </a:endParaRPr>
                    </a:p>
                  </a:txBody>
                  <a:tcPr marL="4090" marR="4090" marT="4090" marB="0" anchor="b">
                    <a:solidFill>
                      <a:schemeClr val="bg1"/>
                    </a:solidFill>
                  </a:tcPr>
                </a:tc>
                <a:tc>
                  <a:txBody>
                    <a:bodyPr/>
                    <a:lstStyle/>
                    <a:p>
                      <a:pPr algn="l" rtl="0" fontAlgn="b"/>
                      <a:r>
                        <a:rPr lang="es-MX" sz="2000" u="none" strike="noStrike" dirty="0">
                          <a:effectLst/>
                        </a:rPr>
                        <a:t>Secretaría de Finanzas</a:t>
                      </a:r>
                      <a:endParaRPr lang="es-MX" sz="2000" b="0" i="0" u="none" strike="noStrike" dirty="0">
                        <a:solidFill>
                          <a:srgbClr val="000000"/>
                        </a:solidFill>
                        <a:effectLst/>
                        <a:latin typeface="Calibri"/>
                      </a:endParaRPr>
                    </a:p>
                  </a:txBody>
                  <a:tcPr marL="4090" marR="4090" marT="4090" marB="0" anchor="b">
                    <a:solidFill>
                      <a:schemeClr val="bg1"/>
                    </a:solidFill>
                  </a:tcPr>
                </a:tc>
              </a:tr>
              <a:tr h="417785">
                <a:tc>
                  <a:txBody>
                    <a:bodyPr/>
                    <a:lstStyle/>
                    <a:p>
                      <a:pPr algn="ctr" rtl="0" fontAlgn="b"/>
                      <a:r>
                        <a:rPr lang="es-MX" sz="2000" u="none" strike="noStrike">
                          <a:effectLst/>
                        </a:rPr>
                        <a:t>4</a:t>
                      </a:r>
                      <a:endParaRPr lang="es-MX" sz="2000" b="0" i="0" u="none" strike="noStrike">
                        <a:solidFill>
                          <a:srgbClr val="000000"/>
                        </a:solidFill>
                        <a:effectLst/>
                        <a:latin typeface="Calibri"/>
                      </a:endParaRPr>
                    </a:p>
                  </a:txBody>
                  <a:tcPr marL="4090" marR="4090" marT="4090" marB="0" anchor="b"/>
                </a:tc>
                <a:tc>
                  <a:txBody>
                    <a:bodyPr/>
                    <a:lstStyle/>
                    <a:p>
                      <a:pPr algn="ctr" rtl="0" fontAlgn="b"/>
                      <a:r>
                        <a:rPr lang="es-MX" sz="2000" u="none" strike="noStrike">
                          <a:effectLst/>
                        </a:rPr>
                        <a:t>Ejecutivo</a:t>
                      </a:r>
                      <a:endParaRPr lang="es-MX" sz="2000" b="0" i="0" u="none" strike="noStrike">
                        <a:solidFill>
                          <a:srgbClr val="000000"/>
                        </a:solidFill>
                        <a:effectLst/>
                        <a:latin typeface="Calibri"/>
                      </a:endParaRPr>
                    </a:p>
                  </a:txBody>
                  <a:tcPr marL="4090" marR="4090" marT="4090" marB="0" anchor="b"/>
                </a:tc>
                <a:tc>
                  <a:txBody>
                    <a:bodyPr/>
                    <a:lstStyle/>
                    <a:p>
                      <a:pPr algn="l" rtl="0" fontAlgn="b"/>
                      <a:r>
                        <a:rPr lang="es-MX" sz="2000" u="none" strike="noStrike" dirty="0">
                          <a:effectLst/>
                        </a:rPr>
                        <a:t>Secretaría de Desarrollo Social</a:t>
                      </a:r>
                      <a:endParaRPr lang="es-MX" sz="2000" b="0" i="0" u="none" strike="noStrike" dirty="0">
                        <a:solidFill>
                          <a:srgbClr val="000000"/>
                        </a:solidFill>
                        <a:effectLst/>
                        <a:latin typeface="Calibri"/>
                      </a:endParaRPr>
                    </a:p>
                  </a:txBody>
                  <a:tcPr marL="4090" marR="4090" marT="4090" marB="0" anchor="b"/>
                </a:tc>
              </a:tr>
              <a:tr h="383099">
                <a:tc>
                  <a:txBody>
                    <a:bodyPr/>
                    <a:lstStyle/>
                    <a:p>
                      <a:pPr algn="ctr" rtl="0" fontAlgn="b"/>
                      <a:r>
                        <a:rPr lang="es-MX" sz="2000" u="none" strike="noStrike">
                          <a:effectLst/>
                        </a:rPr>
                        <a:t>5</a:t>
                      </a:r>
                      <a:endParaRPr lang="es-MX" sz="2000" b="0" i="0" u="none" strike="noStrike">
                        <a:solidFill>
                          <a:srgbClr val="000000"/>
                        </a:solidFill>
                        <a:effectLst/>
                        <a:latin typeface="Calibri"/>
                      </a:endParaRPr>
                    </a:p>
                  </a:txBody>
                  <a:tcPr marL="4090" marR="4090" marT="4090" marB="0" anchor="b">
                    <a:solidFill>
                      <a:schemeClr val="bg1"/>
                    </a:solidFill>
                  </a:tcPr>
                </a:tc>
                <a:tc>
                  <a:txBody>
                    <a:bodyPr/>
                    <a:lstStyle/>
                    <a:p>
                      <a:pPr algn="ctr" rtl="0" fontAlgn="b"/>
                      <a:r>
                        <a:rPr lang="es-MX" sz="2000" u="none" strike="noStrike">
                          <a:effectLst/>
                        </a:rPr>
                        <a:t>Ejecutivo</a:t>
                      </a:r>
                      <a:endParaRPr lang="es-MX" sz="2000" b="0" i="0" u="none" strike="noStrike">
                        <a:solidFill>
                          <a:srgbClr val="000000"/>
                        </a:solidFill>
                        <a:effectLst/>
                        <a:latin typeface="Calibri"/>
                      </a:endParaRPr>
                    </a:p>
                  </a:txBody>
                  <a:tcPr marL="4090" marR="4090" marT="4090" marB="0" anchor="b">
                    <a:solidFill>
                      <a:schemeClr val="bg1"/>
                    </a:solidFill>
                  </a:tcPr>
                </a:tc>
                <a:tc>
                  <a:txBody>
                    <a:bodyPr/>
                    <a:lstStyle/>
                    <a:p>
                      <a:pPr algn="l" rtl="0" fontAlgn="b"/>
                      <a:r>
                        <a:rPr lang="es-MX" sz="2000" u="none" strike="noStrike" dirty="0">
                          <a:effectLst/>
                        </a:rPr>
                        <a:t>Secretaría de Seguridad Pública</a:t>
                      </a:r>
                      <a:endParaRPr lang="es-MX" sz="2000" b="0" i="0" u="none" strike="noStrike" dirty="0">
                        <a:solidFill>
                          <a:srgbClr val="000000"/>
                        </a:solidFill>
                        <a:effectLst/>
                        <a:latin typeface="Calibri"/>
                      </a:endParaRPr>
                    </a:p>
                  </a:txBody>
                  <a:tcPr marL="4090" marR="4090" marT="4090" marB="0" anchor="b">
                    <a:solidFill>
                      <a:schemeClr val="bg1"/>
                    </a:solidFill>
                  </a:tcPr>
                </a:tc>
              </a:tr>
              <a:tr h="313339">
                <a:tc>
                  <a:txBody>
                    <a:bodyPr/>
                    <a:lstStyle/>
                    <a:p>
                      <a:pPr algn="ctr" rtl="0" fontAlgn="b"/>
                      <a:r>
                        <a:rPr lang="es-MX" sz="2000" u="none" strike="noStrike">
                          <a:effectLst/>
                        </a:rPr>
                        <a:t>6</a:t>
                      </a:r>
                      <a:endParaRPr lang="es-MX" sz="2000" b="0" i="0" u="none" strike="noStrike">
                        <a:solidFill>
                          <a:srgbClr val="000000"/>
                        </a:solidFill>
                        <a:effectLst/>
                        <a:latin typeface="Calibri"/>
                      </a:endParaRPr>
                    </a:p>
                  </a:txBody>
                  <a:tcPr marL="4090" marR="4090" marT="4090" marB="0" anchor="b"/>
                </a:tc>
                <a:tc>
                  <a:txBody>
                    <a:bodyPr/>
                    <a:lstStyle/>
                    <a:p>
                      <a:pPr algn="ctr" rtl="0" fontAlgn="b"/>
                      <a:r>
                        <a:rPr lang="es-MX" sz="2000" u="none" strike="noStrike">
                          <a:effectLst/>
                        </a:rPr>
                        <a:t>Ejecutivo</a:t>
                      </a:r>
                      <a:endParaRPr lang="es-MX" sz="2000" b="0" i="0" u="none" strike="noStrike">
                        <a:solidFill>
                          <a:srgbClr val="000000"/>
                        </a:solidFill>
                        <a:effectLst/>
                        <a:latin typeface="Calibri"/>
                      </a:endParaRPr>
                    </a:p>
                  </a:txBody>
                  <a:tcPr marL="4090" marR="4090" marT="4090" marB="0" anchor="b"/>
                </a:tc>
                <a:tc>
                  <a:txBody>
                    <a:bodyPr/>
                    <a:lstStyle/>
                    <a:p>
                      <a:pPr algn="l" rtl="0" fontAlgn="b"/>
                      <a:r>
                        <a:rPr lang="es-MX" sz="2000" u="none" strike="noStrike" dirty="0">
                          <a:effectLst/>
                        </a:rPr>
                        <a:t>Secretaría de Obras</a:t>
                      </a:r>
                      <a:endParaRPr lang="es-MX" sz="2000" b="0" i="0" u="none" strike="noStrike" dirty="0">
                        <a:solidFill>
                          <a:srgbClr val="000000"/>
                        </a:solidFill>
                        <a:effectLst/>
                        <a:latin typeface="Calibri"/>
                      </a:endParaRPr>
                    </a:p>
                  </a:txBody>
                  <a:tcPr marL="4090" marR="4090" marT="4090" marB="0" anchor="b"/>
                </a:tc>
              </a:tr>
              <a:tr h="417785">
                <a:tc>
                  <a:txBody>
                    <a:bodyPr/>
                    <a:lstStyle/>
                    <a:p>
                      <a:pPr algn="ctr" rtl="0" fontAlgn="b"/>
                      <a:r>
                        <a:rPr lang="es-MX" sz="2000" u="none" strike="noStrike">
                          <a:effectLst/>
                        </a:rPr>
                        <a:t>7</a:t>
                      </a:r>
                      <a:endParaRPr lang="es-MX" sz="2000" b="0" i="0" u="none" strike="noStrike">
                        <a:solidFill>
                          <a:srgbClr val="000000"/>
                        </a:solidFill>
                        <a:effectLst/>
                        <a:latin typeface="Calibri"/>
                      </a:endParaRPr>
                    </a:p>
                  </a:txBody>
                  <a:tcPr marL="4090" marR="4090" marT="4090" marB="0" anchor="b">
                    <a:solidFill>
                      <a:schemeClr val="bg1"/>
                    </a:solidFill>
                  </a:tcPr>
                </a:tc>
                <a:tc>
                  <a:txBody>
                    <a:bodyPr/>
                    <a:lstStyle/>
                    <a:p>
                      <a:pPr algn="ctr" rtl="0" fontAlgn="b"/>
                      <a:r>
                        <a:rPr lang="es-MX" sz="2000" u="none" strike="noStrike">
                          <a:effectLst/>
                        </a:rPr>
                        <a:t>Ejecutivo</a:t>
                      </a:r>
                      <a:endParaRPr lang="es-MX" sz="2000" b="0" i="0" u="none" strike="noStrike">
                        <a:solidFill>
                          <a:srgbClr val="000000"/>
                        </a:solidFill>
                        <a:effectLst/>
                        <a:latin typeface="Calibri"/>
                      </a:endParaRPr>
                    </a:p>
                  </a:txBody>
                  <a:tcPr marL="4090" marR="4090" marT="4090" marB="0" anchor="b">
                    <a:solidFill>
                      <a:schemeClr val="bg1"/>
                    </a:solidFill>
                  </a:tcPr>
                </a:tc>
                <a:tc>
                  <a:txBody>
                    <a:bodyPr/>
                    <a:lstStyle/>
                    <a:p>
                      <a:pPr algn="l" rtl="0" fontAlgn="b"/>
                      <a:r>
                        <a:rPr lang="es-MX" sz="2000" u="none" strike="noStrike" dirty="0">
                          <a:effectLst/>
                        </a:rPr>
                        <a:t>Secretaría de Agricultura</a:t>
                      </a:r>
                      <a:endParaRPr lang="es-MX" sz="2000" b="0" i="0" u="none" strike="noStrike" dirty="0">
                        <a:solidFill>
                          <a:srgbClr val="000000"/>
                        </a:solidFill>
                        <a:effectLst/>
                        <a:latin typeface="Calibri"/>
                      </a:endParaRPr>
                    </a:p>
                  </a:txBody>
                  <a:tcPr marL="4090" marR="4090" marT="4090" marB="0" anchor="b">
                    <a:solidFill>
                      <a:schemeClr val="bg1"/>
                    </a:solidFill>
                  </a:tcPr>
                </a:tc>
              </a:tr>
              <a:tr h="522231">
                <a:tc>
                  <a:txBody>
                    <a:bodyPr/>
                    <a:lstStyle/>
                    <a:p>
                      <a:pPr algn="ctr" rtl="0" fontAlgn="b"/>
                      <a:r>
                        <a:rPr lang="es-MX" sz="2000" u="none" strike="noStrike">
                          <a:effectLst/>
                        </a:rPr>
                        <a:t>8</a:t>
                      </a:r>
                      <a:endParaRPr lang="es-MX" sz="2000" b="0" i="0" u="none" strike="noStrike">
                        <a:solidFill>
                          <a:srgbClr val="000000"/>
                        </a:solidFill>
                        <a:effectLst/>
                        <a:latin typeface="Calibri"/>
                      </a:endParaRPr>
                    </a:p>
                  </a:txBody>
                  <a:tcPr marL="4090" marR="4090" marT="4090" marB="0" anchor="b"/>
                </a:tc>
                <a:tc>
                  <a:txBody>
                    <a:bodyPr/>
                    <a:lstStyle/>
                    <a:p>
                      <a:pPr algn="ctr" rtl="0" fontAlgn="b"/>
                      <a:r>
                        <a:rPr lang="es-MX" sz="2000" u="none" strike="noStrike">
                          <a:effectLst/>
                        </a:rPr>
                        <a:t>Ejecutivo</a:t>
                      </a:r>
                      <a:endParaRPr lang="es-MX" sz="2000" b="0" i="0" u="none" strike="noStrike">
                        <a:solidFill>
                          <a:srgbClr val="000000"/>
                        </a:solidFill>
                        <a:effectLst/>
                        <a:latin typeface="Calibri"/>
                      </a:endParaRPr>
                    </a:p>
                  </a:txBody>
                  <a:tcPr marL="4090" marR="4090" marT="4090" marB="0" anchor="b"/>
                </a:tc>
                <a:tc>
                  <a:txBody>
                    <a:bodyPr/>
                    <a:lstStyle/>
                    <a:p>
                      <a:pPr algn="l" rtl="0" fontAlgn="b"/>
                      <a:r>
                        <a:rPr lang="es-MX" sz="2000" u="none" strike="noStrike" dirty="0">
                          <a:effectLst/>
                        </a:rPr>
                        <a:t>Secretaría de Educación Pública</a:t>
                      </a:r>
                      <a:endParaRPr lang="es-MX" sz="2000" b="0" i="0" u="none" strike="noStrike" dirty="0">
                        <a:solidFill>
                          <a:srgbClr val="000000"/>
                        </a:solidFill>
                        <a:effectLst/>
                        <a:latin typeface="Calibri"/>
                      </a:endParaRPr>
                    </a:p>
                  </a:txBody>
                  <a:tcPr marL="4090" marR="4090" marT="4090" marB="0" anchor="b"/>
                </a:tc>
              </a:tr>
            </a:tbl>
          </a:graphicData>
        </a:graphic>
      </p:graphicFrame>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475656" y="332656"/>
            <a:ext cx="6408712" cy="553998"/>
          </a:xfrm>
          <a:prstGeom prst="rect">
            <a:avLst/>
          </a:prstGeom>
          <a:noFill/>
        </p:spPr>
        <p:txBody>
          <a:bodyPr wrap="square">
            <a:spAutoFit/>
          </a:bodyPr>
          <a:lstStyle/>
          <a:p>
            <a:pPr fontAlgn="auto">
              <a:spcBef>
                <a:spcPts val="0"/>
              </a:spcBef>
              <a:spcAft>
                <a:spcPts val="0"/>
              </a:spcAft>
              <a:defRPr/>
            </a:pPr>
            <a:r>
              <a:rPr lang="es-MX" sz="30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Identificación de Áreas de Oportunidad</a:t>
            </a:r>
            <a:endParaRPr lang="es-MX" sz="30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5" name="4 Imagen" descr="LOGOTIPO_InfoDF_new.png"/>
          <p:cNvPicPr>
            <a:picLocks noChangeAspect="1"/>
          </p:cNvPicPr>
          <p:nvPr/>
        </p:nvPicPr>
        <p:blipFill>
          <a:blip r:embed="rId3" cstate="print"/>
          <a:stretch>
            <a:fillRect/>
          </a:stretch>
        </p:blipFill>
        <p:spPr>
          <a:xfrm>
            <a:off x="10351" y="5548054"/>
            <a:ext cx="961249" cy="1135054"/>
          </a:xfrm>
          <a:prstGeom prst="rect">
            <a:avLst/>
          </a:prstGeom>
        </p:spPr>
      </p:pic>
      <p:graphicFrame>
        <p:nvGraphicFramePr>
          <p:cNvPr id="2" name="1 Tabla"/>
          <p:cNvGraphicFramePr>
            <a:graphicFrameLocks noGrp="1"/>
          </p:cNvGraphicFramePr>
          <p:nvPr>
            <p:extLst>
              <p:ext uri="{D42A27DB-BD31-4B8C-83A1-F6EECF244321}">
                <p14:modId xmlns:p14="http://schemas.microsoft.com/office/powerpoint/2010/main" val="2544030905"/>
              </p:ext>
            </p:extLst>
          </p:nvPr>
        </p:nvGraphicFramePr>
        <p:xfrm>
          <a:off x="1763688" y="1268760"/>
          <a:ext cx="6583230" cy="5380856"/>
        </p:xfrm>
        <a:graphic>
          <a:graphicData uri="http://schemas.openxmlformats.org/drawingml/2006/table">
            <a:tbl>
              <a:tblPr>
                <a:tableStyleId>{3C2FFA5D-87B4-456A-9821-1D502468CF0F}</a:tableStyleId>
              </a:tblPr>
              <a:tblGrid>
                <a:gridCol w="864096"/>
                <a:gridCol w="2202066"/>
                <a:gridCol w="3517068"/>
              </a:tblGrid>
              <a:tr h="504056">
                <a:tc>
                  <a:txBody>
                    <a:bodyPr/>
                    <a:lstStyle/>
                    <a:p>
                      <a:pPr algn="ctr" fontAlgn="ctr"/>
                      <a:r>
                        <a:rPr lang="es-MX" sz="2000" b="1" u="none" strike="noStrike" dirty="0" smtClean="0">
                          <a:solidFill>
                            <a:schemeClr val="accent1"/>
                          </a:solidFill>
                          <a:effectLst/>
                        </a:rPr>
                        <a:t>No.</a:t>
                      </a:r>
                      <a:endParaRPr lang="es-MX" sz="2000" b="1" i="0" u="none" strike="noStrike" dirty="0">
                        <a:solidFill>
                          <a:schemeClr val="accent1"/>
                        </a:solidFill>
                        <a:effectLst/>
                        <a:latin typeface="Calibri"/>
                      </a:endParaRPr>
                    </a:p>
                  </a:txBody>
                  <a:tcPr marL="0" marR="0" marT="0" marB="0" anchor="ctr">
                    <a:solidFill>
                      <a:schemeClr val="bg1"/>
                    </a:solidFill>
                  </a:tcPr>
                </a:tc>
                <a:tc>
                  <a:txBody>
                    <a:bodyPr/>
                    <a:lstStyle/>
                    <a:p>
                      <a:pPr algn="ctr" fontAlgn="ctr"/>
                      <a:r>
                        <a:rPr lang="es-MX" sz="2000" b="1" u="none" strike="noStrike" dirty="0">
                          <a:solidFill>
                            <a:schemeClr val="accent1"/>
                          </a:solidFill>
                          <a:effectLst/>
                        </a:rPr>
                        <a:t>Tipo de Órgano</a:t>
                      </a:r>
                      <a:endParaRPr lang="es-MX" sz="2000" b="1" i="0" u="none" strike="noStrike" dirty="0">
                        <a:solidFill>
                          <a:schemeClr val="accent1"/>
                        </a:solidFill>
                        <a:effectLst/>
                        <a:latin typeface="Calibri"/>
                      </a:endParaRPr>
                    </a:p>
                  </a:txBody>
                  <a:tcPr marL="0" marR="0" marT="0" marB="0" anchor="ctr">
                    <a:solidFill>
                      <a:schemeClr val="bg1"/>
                    </a:solidFill>
                  </a:tcPr>
                </a:tc>
                <a:tc>
                  <a:txBody>
                    <a:bodyPr/>
                    <a:lstStyle/>
                    <a:p>
                      <a:pPr algn="ctr" fontAlgn="ctr"/>
                      <a:r>
                        <a:rPr lang="es-MX" sz="2000" b="1" u="none" strike="noStrike" dirty="0" smtClean="0">
                          <a:solidFill>
                            <a:schemeClr val="accent1"/>
                          </a:solidFill>
                          <a:effectLst/>
                        </a:rPr>
                        <a:t>Sujeto Obligado</a:t>
                      </a:r>
                      <a:endParaRPr lang="es-MX" sz="2000" b="1" i="0" u="none" strike="noStrike" dirty="0">
                        <a:solidFill>
                          <a:schemeClr val="accent1"/>
                        </a:solidFill>
                        <a:effectLst/>
                        <a:latin typeface="Calibri"/>
                      </a:endParaRPr>
                    </a:p>
                  </a:txBody>
                  <a:tcPr marL="0" marR="0" marT="0" marB="0" anchor="ctr">
                    <a:solidFill>
                      <a:schemeClr val="bg1"/>
                    </a:solidFill>
                  </a:tcPr>
                </a:tc>
              </a:tr>
              <a:tr h="297009">
                <a:tc>
                  <a:txBody>
                    <a:bodyPr/>
                    <a:lstStyle/>
                    <a:p>
                      <a:pPr algn="ctr" fontAlgn="b"/>
                      <a:r>
                        <a:rPr lang="es-MX" sz="2000" u="none" strike="noStrike" dirty="0" smtClean="0">
                          <a:effectLst/>
                        </a:rPr>
                        <a:t>9</a:t>
                      </a:r>
                      <a:endParaRPr lang="es-MX" sz="2000" b="0" i="0" u="none" strike="noStrike" dirty="0">
                        <a:solidFill>
                          <a:srgbClr val="000000"/>
                        </a:solidFill>
                        <a:effectLst/>
                        <a:latin typeface="Calibri"/>
                      </a:endParaRPr>
                    </a:p>
                  </a:txBody>
                  <a:tcPr marL="0" marR="0" marT="0" marB="0" anchor="b">
                    <a:solidFill>
                      <a:schemeClr val="bg1"/>
                    </a:solidFill>
                  </a:tcPr>
                </a:tc>
                <a:tc>
                  <a:txBody>
                    <a:bodyPr/>
                    <a:lstStyle/>
                    <a:p>
                      <a:pPr algn="ctr"/>
                      <a:r>
                        <a:rPr lang="es-MX" sz="2000" dirty="0" smtClean="0"/>
                        <a:t>Judicial</a:t>
                      </a:r>
                      <a:endParaRPr lang="es-MX" sz="2000" dirty="0"/>
                    </a:p>
                  </a:txBody>
                  <a:tcPr marL="0" marR="0" marT="0" marB="0" anchor="b">
                    <a:solidFill>
                      <a:schemeClr val="bg1"/>
                    </a:solidFill>
                  </a:tcPr>
                </a:tc>
                <a:tc>
                  <a:txBody>
                    <a:bodyPr/>
                    <a:lstStyle/>
                    <a:p>
                      <a:r>
                        <a:rPr lang="es-MX" sz="2000" dirty="0" smtClean="0"/>
                        <a:t>Tribunal</a:t>
                      </a:r>
                      <a:r>
                        <a:rPr lang="es-MX" sz="2000" baseline="0" dirty="0" smtClean="0"/>
                        <a:t> Superior de Justicia</a:t>
                      </a:r>
                      <a:endParaRPr lang="es-MX" sz="2000" dirty="0"/>
                    </a:p>
                  </a:txBody>
                  <a:tcPr marL="0" marR="0" marT="0" marB="0" anchor="b">
                    <a:solidFill>
                      <a:schemeClr val="bg1"/>
                    </a:solidFill>
                  </a:tcPr>
                </a:tc>
              </a:tr>
              <a:tr h="297009">
                <a:tc>
                  <a:txBody>
                    <a:bodyPr/>
                    <a:lstStyle/>
                    <a:p>
                      <a:pPr algn="ctr" fontAlgn="b"/>
                      <a:r>
                        <a:rPr lang="es-MX" sz="2000" u="none" strike="noStrike" dirty="0" smtClean="0">
                          <a:effectLst/>
                        </a:rPr>
                        <a:t>10</a:t>
                      </a:r>
                      <a:endParaRPr lang="es-MX" sz="2000" b="0" i="0" u="none" strike="noStrike" dirty="0">
                        <a:solidFill>
                          <a:srgbClr val="000000"/>
                        </a:solidFill>
                        <a:effectLst/>
                        <a:latin typeface="Calibri"/>
                      </a:endParaRPr>
                    </a:p>
                  </a:txBody>
                  <a:tcPr marL="0" marR="0" marT="0" marB="0" anchor="b"/>
                </a:tc>
                <a:tc>
                  <a:txBody>
                    <a:bodyPr/>
                    <a:lstStyle/>
                    <a:p>
                      <a:pPr algn="ctr" fontAlgn="b"/>
                      <a:r>
                        <a:rPr lang="es-MX" sz="2000" u="none" strike="noStrike" dirty="0">
                          <a:effectLst/>
                        </a:rPr>
                        <a:t>Legislativo</a:t>
                      </a:r>
                      <a:endParaRPr lang="es-MX" sz="2000" b="0" i="0" u="none" strike="noStrike" dirty="0">
                        <a:solidFill>
                          <a:srgbClr val="000000"/>
                        </a:solidFill>
                        <a:effectLst/>
                        <a:latin typeface="Calibri"/>
                      </a:endParaRPr>
                    </a:p>
                  </a:txBody>
                  <a:tcPr marL="0" marR="0" marT="0" marB="0" anchor="b"/>
                </a:tc>
                <a:tc>
                  <a:txBody>
                    <a:bodyPr/>
                    <a:lstStyle/>
                    <a:p>
                      <a:pPr algn="l" fontAlgn="b"/>
                      <a:r>
                        <a:rPr lang="es-MX" sz="2000" u="none" strike="noStrike" dirty="0">
                          <a:effectLst/>
                        </a:rPr>
                        <a:t>Congreso</a:t>
                      </a:r>
                      <a:endParaRPr lang="es-MX" sz="2000" b="0" i="0" u="none" strike="noStrike" dirty="0">
                        <a:solidFill>
                          <a:srgbClr val="000000"/>
                        </a:solidFill>
                        <a:effectLst/>
                        <a:latin typeface="Calibri"/>
                      </a:endParaRPr>
                    </a:p>
                  </a:txBody>
                  <a:tcPr marL="0" marR="0" marT="0" marB="0" anchor="b"/>
                </a:tc>
              </a:tr>
              <a:tr h="297009">
                <a:tc>
                  <a:txBody>
                    <a:bodyPr/>
                    <a:lstStyle/>
                    <a:p>
                      <a:pPr algn="ctr" fontAlgn="b"/>
                      <a:r>
                        <a:rPr lang="es-MX" sz="2000" u="none" strike="noStrike" dirty="0" smtClean="0">
                          <a:effectLst/>
                        </a:rPr>
                        <a:t>11</a:t>
                      </a:r>
                      <a:endParaRPr lang="es-MX" sz="2000" b="0" i="0" u="none" strike="noStrike" dirty="0">
                        <a:solidFill>
                          <a:srgbClr val="000000"/>
                        </a:solidFill>
                        <a:effectLst/>
                        <a:latin typeface="Calibri"/>
                      </a:endParaRPr>
                    </a:p>
                  </a:txBody>
                  <a:tcPr marL="0" marR="0" marT="0" marB="0" anchor="b">
                    <a:solidFill>
                      <a:schemeClr val="bg1"/>
                    </a:solidFill>
                  </a:tcPr>
                </a:tc>
                <a:tc>
                  <a:txBody>
                    <a:bodyPr/>
                    <a:lstStyle/>
                    <a:p>
                      <a:pPr algn="ctr" fontAlgn="b"/>
                      <a:r>
                        <a:rPr lang="es-MX" sz="2000" u="none" strike="noStrike" dirty="0">
                          <a:effectLst/>
                        </a:rPr>
                        <a:t>Legislativo</a:t>
                      </a:r>
                      <a:endParaRPr lang="es-MX" sz="2000" b="0" i="0" u="none" strike="noStrike" dirty="0">
                        <a:solidFill>
                          <a:srgbClr val="000000"/>
                        </a:solidFill>
                        <a:effectLst/>
                        <a:latin typeface="Calibri"/>
                      </a:endParaRPr>
                    </a:p>
                  </a:txBody>
                  <a:tcPr marL="0" marR="0" marT="0" marB="0" anchor="b">
                    <a:solidFill>
                      <a:schemeClr val="bg1"/>
                    </a:solidFill>
                  </a:tcPr>
                </a:tc>
                <a:tc>
                  <a:txBody>
                    <a:bodyPr/>
                    <a:lstStyle/>
                    <a:p>
                      <a:pPr algn="l" fontAlgn="b"/>
                      <a:r>
                        <a:rPr lang="es-MX" sz="2000" u="none" strike="noStrike" dirty="0">
                          <a:effectLst/>
                        </a:rPr>
                        <a:t>Contaduría/ Auditoría Mayor</a:t>
                      </a:r>
                      <a:endParaRPr lang="es-MX" sz="2000" b="0" i="0" u="none" strike="noStrike" dirty="0">
                        <a:solidFill>
                          <a:srgbClr val="000000"/>
                        </a:solidFill>
                        <a:effectLst/>
                        <a:latin typeface="Calibri"/>
                      </a:endParaRPr>
                    </a:p>
                  </a:txBody>
                  <a:tcPr marL="0" marR="0" marT="0" marB="0" anchor="b">
                    <a:solidFill>
                      <a:schemeClr val="bg1"/>
                    </a:solidFill>
                  </a:tcPr>
                </a:tc>
              </a:tr>
              <a:tr h="594016">
                <a:tc>
                  <a:txBody>
                    <a:bodyPr/>
                    <a:lstStyle/>
                    <a:p>
                      <a:pPr algn="ctr" fontAlgn="b"/>
                      <a:r>
                        <a:rPr lang="es-MX" sz="2000" u="none" strike="noStrike" dirty="0" smtClean="0">
                          <a:effectLst/>
                        </a:rPr>
                        <a:t>12</a:t>
                      </a:r>
                      <a:endParaRPr lang="es-MX" sz="2000" b="0" i="0" u="none" strike="noStrike" dirty="0">
                        <a:solidFill>
                          <a:srgbClr val="000000"/>
                        </a:solidFill>
                        <a:effectLst/>
                        <a:latin typeface="Calibri"/>
                      </a:endParaRPr>
                    </a:p>
                  </a:txBody>
                  <a:tcPr marL="0" marR="0" marT="0" marB="0" anchor="b"/>
                </a:tc>
                <a:tc>
                  <a:txBody>
                    <a:bodyPr/>
                    <a:lstStyle/>
                    <a:p>
                      <a:pPr algn="ctr" fontAlgn="b"/>
                      <a:r>
                        <a:rPr lang="es-MX" sz="2000" u="none" strike="noStrike" dirty="0">
                          <a:effectLst/>
                        </a:rPr>
                        <a:t>Órganos </a:t>
                      </a:r>
                      <a:endParaRPr lang="es-MX" sz="2000" u="none" strike="noStrike" dirty="0" smtClean="0">
                        <a:effectLst/>
                      </a:endParaRPr>
                    </a:p>
                    <a:p>
                      <a:pPr algn="ctr" fontAlgn="b"/>
                      <a:r>
                        <a:rPr lang="es-MX" sz="2000" u="none" strike="noStrike" dirty="0" smtClean="0">
                          <a:effectLst/>
                        </a:rPr>
                        <a:t>Autónomos</a:t>
                      </a:r>
                      <a:endParaRPr lang="es-MX" sz="2000" b="0" i="0" u="none" strike="noStrike" dirty="0">
                        <a:solidFill>
                          <a:srgbClr val="000000"/>
                        </a:solidFill>
                        <a:effectLst/>
                        <a:latin typeface="Calibri"/>
                      </a:endParaRPr>
                    </a:p>
                  </a:txBody>
                  <a:tcPr marL="0" marR="0" marT="0" marB="0" anchor="b"/>
                </a:tc>
                <a:tc>
                  <a:txBody>
                    <a:bodyPr/>
                    <a:lstStyle/>
                    <a:p>
                      <a:pPr algn="l" fontAlgn="b"/>
                      <a:r>
                        <a:rPr lang="es-MX" sz="2000" u="none" strike="noStrike" dirty="0">
                          <a:effectLst/>
                        </a:rPr>
                        <a:t>Instituto/ Comisión de Transparencia</a:t>
                      </a:r>
                      <a:endParaRPr lang="es-MX" sz="2000" b="0" i="0" u="none" strike="noStrike" dirty="0">
                        <a:solidFill>
                          <a:srgbClr val="000000"/>
                        </a:solidFill>
                        <a:effectLst/>
                        <a:latin typeface="Calibri"/>
                      </a:endParaRPr>
                    </a:p>
                  </a:txBody>
                  <a:tcPr marL="0" marR="0" marT="0" marB="0" anchor="b"/>
                </a:tc>
              </a:tr>
              <a:tr h="594016">
                <a:tc>
                  <a:txBody>
                    <a:bodyPr/>
                    <a:lstStyle/>
                    <a:p>
                      <a:pPr algn="ctr" fontAlgn="b"/>
                      <a:r>
                        <a:rPr lang="es-MX" sz="2000" u="none" strike="noStrike" dirty="0" smtClean="0">
                          <a:effectLst/>
                        </a:rPr>
                        <a:t>13</a:t>
                      </a:r>
                      <a:endParaRPr lang="es-MX" sz="2000" b="0" i="0" u="none" strike="noStrike" dirty="0">
                        <a:solidFill>
                          <a:srgbClr val="000000"/>
                        </a:solidFill>
                        <a:effectLst/>
                        <a:latin typeface="Calibri"/>
                      </a:endParaRPr>
                    </a:p>
                  </a:txBody>
                  <a:tcPr marL="0" marR="0" marT="0" marB="0" anchor="b">
                    <a:solidFill>
                      <a:schemeClr val="bg1"/>
                    </a:solidFill>
                  </a:tcPr>
                </a:tc>
                <a:tc>
                  <a:txBody>
                    <a:bodyPr/>
                    <a:lstStyle/>
                    <a:p>
                      <a:pPr algn="ctr" fontAlgn="b"/>
                      <a:r>
                        <a:rPr lang="es-MX" sz="2000" u="none" strike="noStrike" dirty="0">
                          <a:effectLst/>
                        </a:rPr>
                        <a:t>Órganos </a:t>
                      </a:r>
                      <a:endParaRPr lang="es-MX" sz="2000" u="none" strike="noStrike" dirty="0" smtClean="0">
                        <a:effectLst/>
                      </a:endParaRPr>
                    </a:p>
                    <a:p>
                      <a:pPr algn="ctr" fontAlgn="b"/>
                      <a:r>
                        <a:rPr lang="es-MX" sz="2000" u="none" strike="noStrike" dirty="0" smtClean="0">
                          <a:effectLst/>
                        </a:rPr>
                        <a:t>Autónomos</a:t>
                      </a:r>
                      <a:endParaRPr lang="es-MX" sz="2000" b="0" i="0" u="none" strike="noStrike" dirty="0">
                        <a:solidFill>
                          <a:srgbClr val="000000"/>
                        </a:solidFill>
                        <a:effectLst/>
                        <a:latin typeface="Calibri"/>
                      </a:endParaRPr>
                    </a:p>
                  </a:txBody>
                  <a:tcPr marL="0" marR="0" marT="0" marB="0" anchor="b">
                    <a:solidFill>
                      <a:schemeClr val="bg1"/>
                    </a:solidFill>
                  </a:tcPr>
                </a:tc>
                <a:tc>
                  <a:txBody>
                    <a:bodyPr/>
                    <a:lstStyle/>
                    <a:p>
                      <a:pPr algn="l" fontAlgn="b"/>
                      <a:r>
                        <a:rPr lang="es-MX" sz="2000" u="none" strike="noStrike" dirty="0">
                          <a:effectLst/>
                        </a:rPr>
                        <a:t>Instituto Electoral</a:t>
                      </a:r>
                      <a:endParaRPr lang="es-MX" sz="2000" b="0" i="0" u="none" strike="noStrike" dirty="0">
                        <a:solidFill>
                          <a:srgbClr val="000000"/>
                        </a:solidFill>
                        <a:effectLst/>
                        <a:latin typeface="Calibri"/>
                      </a:endParaRPr>
                    </a:p>
                  </a:txBody>
                  <a:tcPr marL="0" marR="0" marT="0" marB="0" anchor="b">
                    <a:solidFill>
                      <a:schemeClr val="bg1"/>
                    </a:solidFill>
                  </a:tcPr>
                </a:tc>
              </a:tr>
              <a:tr h="594016">
                <a:tc>
                  <a:txBody>
                    <a:bodyPr/>
                    <a:lstStyle/>
                    <a:p>
                      <a:pPr algn="ctr" fontAlgn="b"/>
                      <a:r>
                        <a:rPr lang="es-MX" sz="2000" u="none" strike="noStrike" dirty="0" smtClean="0">
                          <a:effectLst/>
                        </a:rPr>
                        <a:t>14</a:t>
                      </a:r>
                      <a:endParaRPr lang="es-MX" sz="2000" b="0" i="0" u="none" strike="noStrike" dirty="0">
                        <a:solidFill>
                          <a:srgbClr val="000000"/>
                        </a:solidFill>
                        <a:effectLst/>
                        <a:latin typeface="Calibri"/>
                      </a:endParaRPr>
                    </a:p>
                  </a:txBody>
                  <a:tcPr marL="0" marR="0" marT="0" marB="0" anchor="b"/>
                </a:tc>
                <a:tc>
                  <a:txBody>
                    <a:bodyPr/>
                    <a:lstStyle/>
                    <a:p>
                      <a:pPr algn="ctr" fontAlgn="b"/>
                      <a:r>
                        <a:rPr lang="es-MX" sz="2000" u="none" strike="noStrike" dirty="0">
                          <a:effectLst/>
                        </a:rPr>
                        <a:t>Órganos </a:t>
                      </a:r>
                      <a:endParaRPr lang="es-MX" sz="2000" u="none" strike="noStrike" dirty="0" smtClean="0">
                        <a:effectLst/>
                      </a:endParaRPr>
                    </a:p>
                    <a:p>
                      <a:pPr algn="ctr" fontAlgn="b"/>
                      <a:r>
                        <a:rPr lang="es-MX" sz="2000" u="none" strike="noStrike" dirty="0" smtClean="0">
                          <a:effectLst/>
                        </a:rPr>
                        <a:t>Autónomos</a:t>
                      </a:r>
                      <a:endParaRPr lang="es-MX" sz="2000" b="0" i="0" u="none" strike="noStrike" dirty="0">
                        <a:solidFill>
                          <a:srgbClr val="000000"/>
                        </a:solidFill>
                        <a:effectLst/>
                        <a:latin typeface="Calibri"/>
                      </a:endParaRPr>
                    </a:p>
                  </a:txBody>
                  <a:tcPr marL="0" marR="0" marT="0" marB="0" anchor="b"/>
                </a:tc>
                <a:tc>
                  <a:txBody>
                    <a:bodyPr/>
                    <a:lstStyle/>
                    <a:p>
                      <a:pPr algn="l" fontAlgn="b"/>
                      <a:r>
                        <a:rPr lang="es-MX" sz="2000" u="none" strike="noStrike" dirty="0">
                          <a:effectLst/>
                        </a:rPr>
                        <a:t>Comisión de Derechos Humanos</a:t>
                      </a:r>
                      <a:endParaRPr lang="es-MX" sz="2000" b="0" i="0" u="none" strike="noStrike" dirty="0">
                        <a:solidFill>
                          <a:srgbClr val="000000"/>
                        </a:solidFill>
                        <a:effectLst/>
                        <a:latin typeface="Calibri"/>
                      </a:endParaRPr>
                    </a:p>
                  </a:txBody>
                  <a:tcPr marL="0" marR="0" marT="0" marB="0" anchor="b"/>
                </a:tc>
              </a:tr>
              <a:tr h="594016">
                <a:tc>
                  <a:txBody>
                    <a:bodyPr/>
                    <a:lstStyle/>
                    <a:p>
                      <a:pPr algn="ctr" fontAlgn="b"/>
                      <a:r>
                        <a:rPr lang="es-MX" sz="2000" u="none" strike="noStrike" dirty="0" smtClean="0">
                          <a:effectLst/>
                        </a:rPr>
                        <a:t>15</a:t>
                      </a:r>
                      <a:endParaRPr lang="es-MX" sz="2000" b="0" i="0" u="none" strike="noStrike" dirty="0">
                        <a:solidFill>
                          <a:srgbClr val="000000"/>
                        </a:solidFill>
                        <a:effectLst/>
                        <a:latin typeface="Calibri"/>
                      </a:endParaRPr>
                    </a:p>
                  </a:txBody>
                  <a:tcPr marL="0" marR="0" marT="0" marB="0" anchor="b">
                    <a:solidFill>
                      <a:schemeClr val="bg1"/>
                    </a:solidFill>
                  </a:tcPr>
                </a:tc>
                <a:tc>
                  <a:txBody>
                    <a:bodyPr/>
                    <a:lstStyle/>
                    <a:p>
                      <a:pPr algn="ctr" fontAlgn="b"/>
                      <a:r>
                        <a:rPr lang="es-MX" sz="2000" u="none" strike="noStrike" dirty="0">
                          <a:effectLst/>
                        </a:rPr>
                        <a:t>Órganos Desconcentrados</a:t>
                      </a:r>
                      <a:endParaRPr lang="es-MX" sz="2000" b="0" i="0" u="none" strike="noStrike" dirty="0">
                        <a:solidFill>
                          <a:srgbClr val="000000"/>
                        </a:solidFill>
                        <a:effectLst/>
                        <a:latin typeface="Calibri"/>
                      </a:endParaRPr>
                    </a:p>
                  </a:txBody>
                  <a:tcPr marL="0" marR="0" marT="0" marB="0" anchor="b">
                    <a:solidFill>
                      <a:schemeClr val="bg1"/>
                    </a:solidFill>
                  </a:tcPr>
                </a:tc>
                <a:tc>
                  <a:txBody>
                    <a:bodyPr/>
                    <a:lstStyle/>
                    <a:p>
                      <a:pPr algn="l" fontAlgn="b"/>
                      <a:r>
                        <a:rPr lang="es-MX" sz="2000" u="none" strike="noStrike" dirty="0">
                          <a:effectLst/>
                        </a:rPr>
                        <a:t>Comisión del Agua o equivalente</a:t>
                      </a:r>
                      <a:endParaRPr lang="es-MX" sz="2000" b="0" i="0" u="none" strike="noStrike" dirty="0">
                        <a:solidFill>
                          <a:srgbClr val="000000"/>
                        </a:solidFill>
                        <a:effectLst/>
                        <a:latin typeface="Calibri"/>
                      </a:endParaRPr>
                    </a:p>
                  </a:txBody>
                  <a:tcPr marL="0" marR="0" marT="0" marB="0" anchor="b">
                    <a:solidFill>
                      <a:schemeClr val="bg1"/>
                    </a:solidFill>
                  </a:tcPr>
                </a:tc>
              </a:tr>
              <a:tr h="594016">
                <a:tc>
                  <a:txBody>
                    <a:bodyPr/>
                    <a:lstStyle/>
                    <a:p>
                      <a:pPr algn="ctr" fontAlgn="b"/>
                      <a:r>
                        <a:rPr lang="es-MX" sz="2000" u="none" strike="noStrike" dirty="0" smtClean="0">
                          <a:effectLst/>
                        </a:rPr>
                        <a:t>16</a:t>
                      </a:r>
                      <a:endParaRPr lang="es-MX" sz="2000" b="0" i="0" u="none" strike="noStrike" dirty="0">
                        <a:solidFill>
                          <a:srgbClr val="000000"/>
                        </a:solidFill>
                        <a:effectLst/>
                        <a:latin typeface="Calibri"/>
                      </a:endParaRPr>
                    </a:p>
                  </a:txBody>
                  <a:tcPr marL="0" marR="0" marT="0" marB="0" anchor="b"/>
                </a:tc>
                <a:tc>
                  <a:txBody>
                    <a:bodyPr/>
                    <a:lstStyle/>
                    <a:p>
                      <a:pPr algn="ctr" fontAlgn="b"/>
                      <a:r>
                        <a:rPr lang="es-MX" sz="2000" u="none" strike="noStrike" dirty="0">
                          <a:effectLst/>
                        </a:rPr>
                        <a:t>Órganos Desconcentrados</a:t>
                      </a:r>
                      <a:endParaRPr lang="es-MX" sz="2000" b="0" i="0" u="none" strike="noStrike" dirty="0">
                        <a:solidFill>
                          <a:srgbClr val="000000"/>
                        </a:solidFill>
                        <a:effectLst/>
                        <a:latin typeface="Calibri"/>
                      </a:endParaRPr>
                    </a:p>
                  </a:txBody>
                  <a:tcPr marL="0" marR="0" marT="0" marB="0" anchor="b"/>
                </a:tc>
                <a:tc>
                  <a:txBody>
                    <a:bodyPr/>
                    <a:lstStyle/>
                    <a:p>
                      <a:pPr algn="l" fontAlgn="b"/>
                      <a:r>
                        <a:rPr lang="es-MX" sz="2000" u="none" strike="noStrike" dirty="0">
                          <a:effectLst/>
                        </a:rPr>
                        <a:t>DIF</a:t>
                      </a:r>
                      <a:endParaRPr lang="es-MX" sz="2000" b="0" i="0" u="none" strike="noStrike" dirty="0">
                        <a:solidFill>
                          <a:srgbClr val="000000"/>
                        </a:solidFill>
                        <a:effectLst/>
                        <a:latin typeface="Calibri"/>
                      </a:endParaRPr>
                    </a:p>
                  </a:txBody>
                  <a:tcPr marL="0" marR="0" marT="0" marB="0" anchor="b"/>
                </a:tc>
              </a:tr>
              <a:tr h="297009">
                <a:tc>
                  <a:txBody>
                    <a:bodyPr/>
                    <a:lstStyle/>
                    <a:p>
                      <a:pPr algn="ctr" fontAlgn="b"/>
                      <a:r>
                        <a:rPr lang="es-MX" sz="2000" u="none" strike="noStrike" dirty="0" smtClean="0">
                          <a:effectLst/>
                        </a:rPr>
                        <a:t>17</a:t>
                      </a:r>
                      <a:endParaRPr lang="es-MX" sz="2000" b="0" i="0" u="none" strike="noStrike" dirty="0">
                        <a:solidFill>
                          <a:srgbClr val="000000"/>
                        </a:solidFill>
                        <a:effectLst/>
                        <a:latin typeface="Calibri"/>
                      </a:endParaRPr>
                    </a:p>
                  </a:txBody>
                  <a:tcPr marL="0" marR="0" marT="0" marB="0" anchor="b">
                    <a:solidFill>
                      <a:schemeClr val="bg1"/>
                    </a:solidFill>
                  </a:tcPr>
                </a:tc>
                <a:tc>
                  <a:txBody>
                    <a:bodyPr/>
                    <a:lstStyle/>
                    <a:p>
                      <a:pPr algn="ctr" fontAlgn="b"/>
                      <a:r>
                        <a:rPr lang="es-MX" sz="2000" u="none" strike="noStrike" dirty="0">
                          <a:effectLst/>
                        </a:rPr>
                        <a:t>Municipios</a:t>
                      </a:r>
                      <a:endParaRPr lang="es-MX" sz="2000" b="0" i="0" u="none" strike="noStrike" dirty="0">
                        <a:solidFill>
                          <a:srgbClr val="000000"/>
                        </a:solidFill>
                        <a:effectLst/>
                        <a:latin typeface="Calibri"/>
                      </a:endParaRPr>
                    </a:p>
                  </a:txBody>
                  <a:tcPr marL="0" marR="0" marT="0" marB="0" anchor="b">
                    <a:solidFill>
                      <a:schemeClr val="bg1"/>
                    </a:solidFill>
                  </a:tcPr>
                </a:tc>
                <a:tc>
                  <a:txBody>
                    <a:bodyPr/>
                    <a:lstStyle/>
                    <a:p>
                      <a:pPr algn="l" fontAlgn="b"/>
                      <a:r>
                        <a:rPr lang="es-MX" sz="2000" u="none" strike="noStrike" dirty="0">
                          <a:effectLst/>
                        </a:rPr>
                        <a:t>Municipio </a:t>
                      </a:r>
                      <a:r>
                        <a:rPr lang="es-MX" sz="2000" u="none" strike="noStrike" dirty="0" smtClean="0">
                          <a:effectLst/>
                        </a:rPr>
                        <a:t>A</a:t>
                      </a:r>
                      <a:endParaRPr lang="es-MX" sz="2000" b="0" i="0" u="none" strike="noStrike" dirty="0">
                        <a:solidFill>
                          <a:srgbClr val="000000"/>
                        </a:solidFill>
                        <a:effectLst/>
                        <a:latin typeface="Calibri"/>
                      </a:endParaRPr>
                    </a:p>
                  </a:txBody>
                  <a:tcPr marL="0" marR="0" marT="0" marB="0" anchor="b">
                    <a:solidFill>
                      <a:schemeClr val="bg1"/>
                    </a:solidFill>
                  </a:tcPr>
                </a:tc>
              </a:tr>
              <a:tr h="297009">
                <a:tc>
                  <a:txBody>
                    <a:bodyPr/>
                    <a:lstStyle/>
                    <a:p>
                      <a:pPr algn="ctr" fontAlgn="b"/>
                      <a:r>
                        <a:rPr lang="es-MX" sz="2000" u="none" strike="noStrike" dirty="0" smtClean="0">
                          <a:effectLst/>
                        </a:rPr>
                        <a:t>18</a:t>
                      </a:r>
                      <a:endParaRPr lang="es-MX" sz="2000" b="0" i="0" u="none" strike="noStrike" dirty="0">
                        <a:solidFill>
                          <a:srgbClr val="000000"/>
                        </a:solidFill>
                        <a:effectLst/>
                        <a:latin typeface="Calibri"/>
                      </a:endParaRPr>
                    </a:p>
                  </a:txBody>
                  <a:tcPr marL="0" marR="0" marT="0" marB="0" anchor="b"/>
                </a:tc>
                <a:tc>
                  <a:txBody>
                    <a:bodyPr/>
                    <a:lstStyle/>
                    <a:p>
                      <a:pPr algn="ctr" fontAlgn="b"/>
                      <a:r>
                        <a:rPr lang="es-MX" sz="2000" u="none" strike="noStrike" dirty="0">
                          <a:effectLst/>
                        </a:rPr>
                        <a:t>Municipios</a:t>
                      </a:r>
                      <a:endParaRPr lang="es-MX" sz="2000" b="0" i="0" u="none" strike="noStrike" dirty="0">
                        <a:solidFill>
                          <a:srgbClr val="000000"/>
                        </a:solidFill>
                        <a:effectLst/>
                        <a:latin typeface="Calibri"/>
                      </a:endParaRPr>
                    </a:p>
                  </a:txBody>
                  <a:tcPr marL="0" marR="0" marT="0" marB="0" anchor="b"/>
                </a:tc>
                <a:tc>
                  <a:txBody>
                    <a:bodyPr/>
                    <a:lstStyle/>
                    <a:p>
                      <a:pPr algn="l" fontAlgn="b"/>
                      <a:r>
                        <a:rPr lang="es-MX" sz="2000" u="none" strike="noStrike" dirty="0">
                          <a:effectLst/>
                        </a:rPr>
                        <a:t>Municipio </a:t>
                      </a:r>
                      <a:r>
                        <a:rPr lang="es-MX" sz="2000" u="none" strike="noStrike" dirty="0" smtClean="0">
                          <a:effectLst/>
                        </a:rPr>
                        <a:t>B</a:t>
                      </a:r>
                      <a:endParaRPr lang="es-MX" sz="2000" b="0" i="0" u="none" strike="noStrike" dirty="0">
                        <a:solidFill>
                          <a:srgbClr val="000000"/>
                        </a:solidFill>
                        <a:effectLst/>
                        <a:latin typeface="Calibri"/>
                      </a:endParaRPr>
                    </a:p>
                  </a:txBody>
                  <a:tcPr marL="0" marR="0" marT="0" marB="0" anchor="b"/>
                </a:tc>
              </a:tr>
              <a:tr h="297009">
                <a:tc>
                  <a:txBody>
                    <a:bodyPr/>
                    <a:lstStyle/>
                    <a:p>
                      <a:pPr algn="ctr"/>
                      <a:r>
                        <a:rPr lang="es-MX" sz="2000" dirty="0" smtClean="0"/>
                        <a:t>19</a:t>
                      </a:r>
                      <a:endParaRPr lang="es-MX" sz="2000" dirty="0"/>
                    </a:p>
                  </a:txBody>
                  <a:tcPr marL="0" marR="0" marT="0" marB="0" anchor="b">
                    <a:solidFill>
                      <a:schemeClr val="bg1"/>
                    </a:solidFill>
                  </a:tcPr>
                </a:tc>
                <a:tc>
                  <a:txBody>
                    <a:bodyPr/>
                    <a:lstStyle/>
                    <a:p>
                      <a:pPr algn="ctr" fontAlgn="b"/>
                      <a:r>
                        <a:rPr lang="es-MX" sz="2000" u="none" strike="noStrike" dirty="0">
                          <a:effectLst/>
                        </a:rPr>
                        <a:t>Municipios</a:t>
                      </a:r>
                      <a:endParaRPr lang="es-MX" sz="2000" b="0" i="0" u="none" strike="noStrike" dirty="0">
                        <a:solidFill>
                          <a:srgbClr val="000000"/>
                        </a:solidFill>
                        <a:effectLst/>
                        <a:latin typeface="Calibri"/>
                      </a:endParaRPr>
                    </a:p>
                  </a:txBody>
                  <a:tcPr marL="0" marR="0" marT="0" marB="0" anchor="b">
                    <a:solidFill>
                      <a:schemeClr val="bg1"/>
                    </a:solidFill>
                  </a:tcPr>
                </a:tc>
                <a:tc>
                  <a:txBody>
                    <a:bodyPr/>
                    <a:lstStyle/>
                    <a:p>
                      <a:pPr algn="l" fontAlgn="b"/>
                      <a:r>
                        <a:rPr lang="es-MX" sz="2000" u="none" strike="noStrike" dirty="0">
                          <a:effectLst/>
                        </a:rPr>
                        <a:t>Municipio </a:t>
                      </a:r>
                      <a:r>
                        <a:rPr lang="es-MX" sz="2000" u="none" strike="noStrike" dirty="0" smtClean="0">
                          <a:effectLst/>
                        </a:rPr>
                        <a:t>C</a:t>
                      </a:r>
                      <a:endParaRPr lang="es-MX" sz="2000" b="0" i="0" u="none" strike="noStrike" dirty="0">
                        <a:solidFill>
                          <a:srgbClr val="000000"/>
                        </a:solidFill>
                        <a:effectLst/>
                        <a:latin typeface="Calibri"/>
                      </a:endParaRPr>
                    </a:p>
                  </a:txBody>
                  <a:tcPr marL="0" marR="0" marT="0" marB="0" anchor="b">
                    <a:solidFill>
                      <a:schemeClr val="bg1"/>
                    </a:solidFill>
                  </a:tcPr>
                </a:tc>
              </a:tr>
            </a:tbl>
          </a:graphicData>
        </a:graphic>
      </p:graphicFrame>
    </p:spTree>
    <p:extLst>
      <p:ext uri="{BB962C8B-B14F-4D97-AF65-F5344CB8AC3E}">
        <p14:creationId xmlns:p14="http://schemas.microsoft.com/office/powerpoint/2010/main" val="390689531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403648" y="129332"/>
            <a:ext cx="6408712" cy="1015663"/>
          </a:xfrm>
          <a:prstGeom prst="rect">
            <a:avLst/>
          </a:prstGeom>
          <a:noFill/>
        </p:spPr>
        <p:txBody>
          <a:bodyPr wrap="square">
            <a:spAutoFit/>
          </a:bodyPr>
          <a:lstStyle/>
          <a:p>
            <a:pPr fontAlgn="auto">
              <a:spcBef>
                <a:spcPts val="0"/>
              </a:spcBef>
              <a:spcAft>
                <a:spcPts val="0"/>
              </a:spcAft>
              <a:defRPr/>
            </a:pPr>
            <a:r>
              <a:rPr lang="es-MX" sz="30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Identificación de Áreas de Oportunidad </a:t>
            </a:r>
            <a:r>
              <a:rPr lang="es-MX" sz="3000" b="1" dirty="0" smtClean="0">
                <a:solidFill>
                  <a:srgbClr val="FFC000"/>
                </a:solidFill>
                <a:effectLst>
                  <a:outerShdw blurRad="38100" dist="38100" dir="2700000" algn="tl">
                    <a:srgbClr val="000000">
                      <a:alpha val="43137"/>
                    </a:srgbClr>
                  </a:outerShdw>
                </a:effectLst>
                <a:latin typeface="Calibri" pitchFamily="34" charset="0"/>
                <a:cs typeface="Calibri" pitchFamily="34" charset="0"/>
              </a:rPr>
              <a:t>(A manera de Ejemplo)</a:t>
            </a:r>
            <a:endParaRPr lang="es-MX" sz="3000" b="1" dirty="0">
              <a:solidFill>
                <a:srgbClr val="FFC000"/>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5" name="4 Imagen" descr="LOGOTIPO_InfoDF_new.png"/>
          <p:cNvPicPr>
            <a:picLocks noChangeAspect="1"/>
          </p:cNvPicPr>
          <p:nvPr/>
        </p:nvPicPr>
        <p:blipFill>
          <a:blip r:embed="rId3" cstate="print"/>
          <a:stretch>
            <a:fillRect/>
          </a:stretch>
        </p:blipFill>
        <p:spPr>
          <a:xfrm>
            <a:off x="10351" y="5548054"/>
            <a:ext cx="961249" cy="1135054"/>
          </a:xfrm>
          <a:prstGeom prst="rect">
            <a:avLst/>
          </a:prstGeom>
        </p:spPr>
      </p:pic>
      <p:sp>
        <p:nvSpPr>
          <p:cNvPr id="7" name="Rectángulo 6"/>
          <p:cNvSpPr/>
          <p:nvPr/>
        </p:nvSpPr>
        <p:spPr>
          <a:xfrm>
            <a:off x="1403648" y="1263016"/>
            <a:ext cx="7532934" cy="830997"/>
          </a:xfrm>
          <a:prstGeom prst="rect">
            <a:avLst/>
          </a:prstGeom>
        </p:spPr>
        <p:txBody>
          <a:bodyPr wrap="square">
            <a:spAutoFit/>
          </a:bodyPr>
          <a:lstStyle/>
          <a:p>
            <a:r>
              <a:rPr lang="es-MX" sz="2400" dirty="0" smtClean="0">
                <a:latin typeface="Calibri" pitchFamily="34" charset="0"/>
                <a:cs typeface="Calibri" pitchFamily="34" charset="0"/>
              </a:rPr>
              <a:t>Los correspondientes 19 Sujetos Obligados en el Estado de </a:t>
            </a:r>
            <a:r>
              <a:rPr lang="es-MX" sz="2400" b="1" dirty="0" smtClean="0">
                <a:latin typeface="Calibri" pitchFamily="34" charset="0"/>
                <a:cs typeface="Calibri" pitchFamily="34" charset="0"/>
              </a:rPr>
              <a:t>Tabasco</a:t>
            </a:r>
            <a:r>
              <a:rPr lang="es-MX" sz="2400" dirty="0" smtClean="0">
                <a:latin typeface="Calibri" pitchFamily="34" charset="0"/>
                <a:cs typeface="Calibri" pitchFamily="34" charset="0"/>
              </a:rPr>
              <a:t> son: </a:t>
            </a:r>
            <a:endParaRPr lang="es-MX" sz="2400" dirty="0">
              <a:latin typeface="Calibri" pitchFamily="34" charset="0"/>
              <a:cs typeface="Calibri" pitchFamily="34" charset="0"/>
            </a:endParaRPr>
          </a:p>
        </p:txBody>
      </p:sp>
      <p:graphicFrame>
        <p:nvGraphicFramePr>
          <p:cNvPr id="9" name="8 Tabla"/>
          <p:cNvGraphicFramePr>
            <a:graphicFrameLocks noGrp="1"/>
          </p:cNvGraphicFramePr>
          <p:nvPr>
            <p:extLst>
              <p:ext uri="{D42A27DB-BD31-4B8C-83A1-F6EECF244321}">
                <p14:modId xmlns:p14="http://schemas.microsoft.com/office/powerpoint/2010/main" val="667314316"/>
              </p:ext>
            </p:extLst>
          </p:nvPr>
        </p:nvGraphicFramePr>
        <p:xfrm>
          <a:off x="2051720" y="2036804"/>
          <a:ext cx="6480720" cy="4508805"/>
        </p:xfrm>
        <a:graphic>
          <a:graphicData uri="http://schemas.openxmlformats.org/drawingml/2006/table">
            <a:tbl>
              <a:tblPr firstRow="1" firstCol="1" bandRow="1">
                <a:tableStyleId>{BC89EF96-8CEA-46FF-86C4-4CE0E7609802}</a:tableStyleId>
              </a:tblPr>
              <a:tblGrid>
                <a:gridCol w="915754"/>
                <a:gridCol w="5564966"/>
              </a:tblGrid>
              <a:tr h="568431">
                <a:tc>
                  <a:txBody>
                    <a:bodyPr/>
                    <a:lstStyle/>
                    <a:p>
                      <a:pPr algn="ctr">
                        <a:lnSpc>
                          <a:spcPct val="115000"/>
                        </a:lnSpc>
                        <a:spcAft>
                          <a:spcPts val="0"/>
                        </a:spcAft>
                      </a:pPr>
                      <a:r>
                        <a:rPr lang="es-MX" sz="2000" b="1" dirty="0">
                          <a:solidFill>
                            <a:schemeClr val="accent1"/>
                          </a:solidFill>
                          <a:effectLst/>
                        </a:rPr>
                        <a:t>No</a:t>
                      </a:r>
                      <a:r>
                        <a:rPr lang="es-MX" sz="2000" b="0" dirty="0">
                          <a:solidFill>
                            <a:schemeClr val="accent1"/>
                          </a:solidFill>
                          <a:effectLst/>
                        </a:rPr>
                        <a:t>.</a:t>
                      </a:r>
                      <a:endParaRPr lang="es-MX" sz="2000" b="0" dirty="0">
                        <a:solidFill>
                          <a:schemeClr val="accent1"/>
                        </a:solidFill>
                        <a:effectLst/>
                        <a:latin typeface="Calibri"/>
                        <a:ea typeface="Calibri"/>
                        <a:cs typeface="Times New Roman"/>
                      </a:endParaRPr>
                    </a:p>
                  </a:txBody>
                  <a:tcPr marL="68580" marR="68580" marT="0" marB="0" anchor="ctr"/>
                </a:tc>
                <a:tc>
                  <a:txBody>
                    <a:bodyPr/>
                    <a:lstStyle/>
                    <a:p>
                      <a:pPr marL="228600" algn="ctr">
                        <a:lnSpc>
                          <a:spcPct val="115000"/>
                        </a:lnSpc>
                        <a:spcAft>
                          <a:spcPts val="0"/>
                        </a:spcAft>
                      </a:pPr>
                      <a:r>
                        <a:rPr lang="es-MX" sz="2000" dirty="0">
                          <a:solidFill>
                            <a:schemeClr val="accent1"/>
                          </a:solidFill>
                          <a:effectLst/>
                        </a:rPr>
                        <a:t>Sujeto Obligado</a:t>
                      </a:r>
                      <a:endParaRPr lang="es-MX" sz="2000" dirty="0">
                        <a:solidFill>
                          <a:schemeClr val="accent1"/>
                        </a:solidFill>
                        <a:effectLst/>
                        <a:latin typeface="Calibri"/>
                        <a:ea typeface="Calibri"/>
                        <a:cs typeface="Times New Roman"/>
                      </a:endParaRPr>
                    </a:p>
                  </a:txBody>
                  <a:tcPr marL="68580" marR="68580" marT="0" marB="0" anchor="ctr"/>
                </a:tc>
              </a:tr>
              <a:tr h="423049">
                <a:tc>
                  <a:txBody>
                    <a:bodyPr/>
                    <a:lstStyle/>
                    <a:p>
                      <a:pPr algn="ctr">
                        <a:lnSpc>
                          <a:spcPct val="115000"/>
                        </a:lnSpc>
                        <a:spcAft>
                          <a:spcPts val="0"/>
                        </a:spcAft>
                      </a:pPr>
                      <a:r>
                        <a:rPr lang="es-MX" sz="2000" b="0">
                          <a:effectLst/>
                        </a:rPr>
                        <a:t>1</a:t>
                      </a:r>
                      <a:endParaRPr lang="es-MX" sz="2000" b="0">
                        <a:effectLst/>
                        <a:latin typeface="Calibri"/>
                        <a:ea typeface="Calibri"/>
                        <a:cs typeface="Times New Roman"/>
                      </a:endParaRPr>
                    </a:p>
                  </a:txBody>
                  <a:tcPr marL="68580" marR="68580" marT="0" marB="0"/>
                </a:tc>
                <a:tc>
                  <a:txBody>
                    <a:bodyPr/>
                    <a:lstStyle/>
                    <a:p>
                      <a:pPr marL="111760">
                        <a:lnSpc>
                          <a:spcPct val="115000"/>
                        </a:lnSpc>
                        <a:spcAft>
                          <a:spcPts val="0"/>
                        </a:spcAft>
                      </a:pPr>
                      <a:r>
                        <a:rPr lang="es-MX" sz="2000" dirty="0">
                          <a:effectLst/>
                        </a:rPr>
                        <a:t>Oficina del Titular del </a:t>
                      </a:r>
                      <a:r>
                        <a:rPr lang="es-MX" sz="2000" dirty="0" smtClean="0">
                          <a:effectLst/>
                        </a:rPr>
                        <a:t>Ejecutivo*</a:t>
                      </a:r>
                      <a:endParaRPr lang="es-MX" sz="2000" dirty="0">
                        <a:effectLst/>
                        <a:latin typeface="Calibri"/>
                        <a:ea typeface="Calibri"/>
                        <a:cs typeface="Times New Roman"/>
                      </a:endParaRPr>
                    </a:p>
                  </a:txBody>
                  <a:tcPr marL="68580" marR="68580" marT="0" marB="0"/>
                </a:tc>
              </a:tr>
              <a:tr h="423049">
                <a:tc>
                  <a:txBody>
                    <a:bodyPr/>
                    <a:lstStyle/>
                    <a:p>
                      <a:pPr algn="ctr">
                        <a:lnSpc>
                          <a:spcPct val="115000"/>
                        </a:lnSpc>
                        <a:spcAft>
                          <a:spcPts val="0"/>
                        </a:spcAft>
                      </a:pPr>
                      <a:r>
                        <a:rPr lang="es-MX" sz="2000" b="0">
                          <a:effectLst/>
                        </a:rPr>
                        <a:t>2</a:t>
                      </a:r>
                      <a:endParaRPr lang="es-MX" sz="2000" b="0">
                        <a:effectLst/>
                        <a:latin typeface="Calibri"/>
                        <a:ea typeface="Calibri"/>
                        <a:cs typeface="Times New Roman"/>
                      </a:endParaRPr>
                    </a:p>
                  </a:txBody>
                  <a:tcPr marL="68580" marR="68580" marT="0" marB="0"/>
                </a:tc>
                <a:tc>
                  <a:txBody>
                    <a:bodyPr/>
                    <a:lstStyle/>
                    <a:p>
                      <a:pPr marL="111760">
                        <a:lnSpc>
                          <a:spcPct val="115000"/>
                        </a:lnSpc>
                        <a:spcAft>
                          <a:spcPts val="0"/>
                        </a:spcAft>
                      </a:pPr>
                      <a:r>
                        <a:rPr lang="es-MX" sz="2000" dirty="0">
                          <a:effectLst/>
                        </a:rPr>
                        <a:t>Secretaría de Gobierno</a:t>
                      </a:r>
                      <a:endParaRPr lang="es-MX" sz="2000" dirty="0">
                        <a:effectLst/>
                        <a:latin typeface="Calibri"/>
                        <a:ea typeface="Calibri"/>
                        <a:cs typeface="Times New Roman"/>
                      </a:endParaRPr>
                    </a:p>
                  </a:txBody>
                  <a:tcPr marL="68580" marR="68580" marT="0" marB="0"/>
                </a:tc>
              </a:tr>
              <a:tr h="423049">
                <a:tc>
                  <a:txBody>
                    <a:bodyPr/>
                    <a:lstStyle/>
                    <a:p>
                      <a:pPr algn="ctr">
                        <a:lnSpc>
                          <a:spcPct val="115000"/>
                        </a:lnSpc>
                        <a:spcAft>
                          <a:spcPts val="0"/>
                        </a:spcAft>
                      </a:pPr>
                      <a:r>
                        <a:rPr lang="es-MX" sz="2000" b="0" dirty="0">
                          <a:effectLst/>
                        </a:rPr>
                        <a:t>3</a:t>
                      </a:r>
                      <a:endParaRPr lang="es-MX" sz="2000" b="0" dirty="0">
                        <a:effectLst/>
                        <a:latin typeface="Calibri"/>
                        <a:ea typeface="Calibri"/>
                        <a:cs typeface="Times New Roman"/>
                      </a:endParaRPr>
                    </a:p>
                  </a:txBody>
                  <a:tcPr marL="68580" marR="68580" marT="0" marB="0"/>
                </a:tc>
                <a:tc>
                  <a:txBody>
                    <a:bodyPr/>
                    <a:lstStyle/>
                    <a:p>
                      <a:pPr marL="111760">
                        <a:lnSpc>
                          <a:spcPct val="115000"/>
                        </a:lnSpc>
                        <a:spcAft>
                          <a:spcPts val="0"/>
                        </a:spcAft>
                      </a:pPr>
                      <a:r>
                        <a:rPr lang="es-MX" sz="2000">
                          <a:effectLst/>
                        </a:rPr>
                        <a:t>Secretaría de Planeación y Finanzas</a:t>
                      </a:r>
                      <a:endParaRPr lang="es-MX" sz="2000">
                        <a:effectLst/>
                        <a:latin typeface="Calibri"/>
                        <a:ea typeface="Calibri"/>
                        <a:cs typeface="Times New Roman"/>
                      </a:endParaRPr>
                    </a:p>
                  </a:txBody>
                  <a:tcPr marL="68580" marR="68580" marT="0" marB="0"/>
                </a:tc>
              </a:tr>
              <a:tr h="423049">
                <a:tc>
                  <a:txBody>
                    <a:bodyPr/>
                    <a:lstStyle/>
                    <a:p>
                      <a:pPr algn="ctr">
                        <a:lnSpc>
                          <a:spcPct val="115000"/>
                        </a:lnSpc>
                        <a:spcAft>
                          <a:spcPts val="0"/>
                        </a:spcAft>
                      </a:pPr>
                      <a:r>
                        <a:rPr lang="es-MX" sz="2000" b="0">
                          <a:effectLst/>
                        </a:rPr>
                        <a:t>4</a:t>
                      </a:r>
                      <a:endParaRPr lang="es-MX" sz="2000" b="0">
                        <a:effectLst/>
                        <a:latin typeface="Calibri"/>
                        <a:ea typeface="Calibri"/>
                        <a:cs typeface="Times New Roman"/>
                      </a:endParaRPr>
                    </a:p>
                  </a:txBody>
                  <a:tcPr marL="68580" marR="68580" marT="0" marB="0"/>
                </a:tc>
                <a:tc>
                  <a:txBody>
                    <a:bodyPr/>
                    <a:lstStyle/>
                    <a:p>
                      <a:pPr marL="111760">
                        <a:lnSpc>
                          <a:spcPct val="115000"/>
                        </a:lnSpc>
                        <a:spcAft>
                          <a:spcPts val="0"/>
                        </a:spcAft>
                      </a:pPr>
                      <a:r>
                        <a:rPr lang="es-MX" sz="2000">
                          <a:effectLst/>
                        </a:rPr>
                        <a:t>Secretaría de Desarrollo Social</a:t>
                      </a:r>
                      <a:endParaRPr lang="es-MX" sz="2000">
                        <a:effectLst/>
                        <a:latin typeface="Calibri"/>
                        <a:ea typeface="Calibri"/>
                        <a:cs typeface="Times New Roman"/>
                      </a:endParaRPr>
                    </a:p>
                  </a:txBody>
                  <a:tcPr marL="68580" marR="68580" marT="0" marB="0"/>
                </a:tc>
              </a:tr>
              <a:tr h="423049">
                <a:tc>
                  <a:txBody>
                    <a:bodyPr/>
                    <a:lstStyle/>
                    <a:p>
                      <a:pPr algn="ctr">
                        <a:lnSpc>
                          <a:spcPct val="115000"/>
                        </a:lnSpc>
                        <a:spcAft>
                          <a:spcPts val="0"/>
                        </a:spcAft>
                      </a:pPr>
                      <a:r>
                        <a:rPr lang="es-MX" sz="2000" b="0">
                          <a:effectLst/>
                        </a:rPr>
                        <a:t>5</a:t>
                      </a:r>
                      <a:endParaRPr lang="es-MX" sz="2000" b="0">
                        <a:effectLst/>
                        <a:latin typeface="Calibri"/>
                        <a:ea typeface="Calibri"/>
                        <a:cs typeface="Times New Roman"/>
                      </a:endParaRPr>
                    </a:p>
                  </a:txBody>
                  <a:tcPr marL="68580" marR="68580" marT="0" marB="0"/>
                </a:tc>
                <a:tc>
                  <a:txBody>
                    <a:bodyPr/>
                    <a:lstStyle/>
                    <a:p>
                      <a:pPr marL="111760">
                        <a:lnSpc>
                          <a:spcPct val="115000"/>
                        </a:lnSpc>
                        <a:spcAft>
                          <a:spcPts val="0"/>
                        </a:spcAft>
                      </a:pPr>
                      <a:r>
                        <a:rPr lang="es-MX" sz="2000">
                          <a:effectLst/>
                        </a:rPr>
                        <a:t>Secretaría de Seguridad Pública</a:t>
                      </a:r>
                      <a:endParaRPr lang="es-MX" sz="2000">
                        <a:effectLst/>
                        <a:latin typeface="Calibri"/>
                        <a:ea typeface="Calibri"/>
                        <a:cs typeface="Times New Roman"/>
                      </a:endParaRPr>
                    </a:p>
                  </a:txBody>
                  <a:tcPr marL="68580" marR="68580" marT="0" marB="0"/>
                </a:tc>
              </a:tr>
              <a:tr h="481451">
                <a:tc>
                  <a:txBody>
                    <a:bodyPr/>
                    <a:lstStyle/>
                    <a:p>
                      <a:pPr algn="ctr">
                        <a:lnSpc>
                          <a:spcPct val="115000"/>
                        </a:lnSpc>
                        <a:spcAft>
                          <a:spcPts val="0"/>
                        </a:spcAft>
                      </a:pPr>
                      <a:r>
                        <a:rPr lang="es-MX" sz="2000" b="0">
                          <a:effectLst/>
                        </a:rPr>
                        <a:t>6</a:t>
                      </a:r>
                      <a:endParaRPr lang="es-MX" sz="2000" b="0">
                        <a:effectLst/>
                        <a:latin typeface="Calibri"/>
                        <a:ea typeface="Calibri"/>
                        <a:cs typeface="Times New Roman"/>
                      </a:endParaRPr>
                    </a:p>
                  </a:txBody>
                  <a:tcPr marL="68580" marR="68580" marT="0" marB="0"/>
                </a:tc>
                <a:tc>
                  <a:txBody>
                    <a:bodyPr/>
                    <a:lstStyle/>
                    <a:p>
                      <a:pPr marL="111760">
                        <a:lnSpc>
                          <a:spcPct val="115000"/>
                        </a:lnSpc>
                        <a:spcAft>
                          <a:spcPts val="0"/>
                        </a:spcAft>
                      </a:pPr>
                      <a:r>
                        <a:rPr lang="es-MX" sz="2000" dirty="0">
                          <a:effectLst/>
                        </a:rPr>
                        <a:t>Secretaría de Ordenamiento Territorial y Obras Públicas</a:t>
                      </a:r>
                      <a:endParaRPr lang="es-MX" sz="2000" dirty="0">
                        <a:effectLst/>
                        <a:latin typeface="Calibri"/>
                        <a:ea typeface="Calibri"/>
                        <a:cs typeface="Times New Roman"/>
                      </a:endParaRPr>
                    </a:p>
                  </a:txBody>
                  <a:tcPr marL="68580" marR="68580" marT="0" marB="0"/>
                </a:tc>
              </a:tr>
              <a:tr h="684343">
                <a:tc>
                  <a:txBody>
                    <a:bodyPr/>
                    <a:lstStyle/>
                    <a:p>
                      <a:pPr algn="ctr">
                        <a:lnSpc>
                          <a:spcPct val="115000"/>
                        </a:lnSpc>
                        <a:spcAft>
                          <a:spcPts val="0"/>
                        </a:spcAft>
                      </a:pPr>
                      <a:r>
                        <a:rPr lang="es-MX" sz="2000" b="0">
                          <a:effectLst/>
                        </a:rPr>
                        <a:t>7</a:t>
                      </a:r>
                      <a:endParaRPr lang="es-MX" sz="2000" b="0">
                        <a:effectLst/>
                        <a:latin typeface="Calibri"/>
                        <a:ea typeface="Calibri"/>
                        <a:cs typeface="Times New Roman"/>
                      </a:endParaRPr>
                    </a:p>
                  </a:txBody>
                  <a:tcPr marL="68580" marR="68580" marT="0" marB="0"/>
                </a:tc>
                <a:tc>
                  <a:txBody>
                    <a:bodyPr/>
                    <a:lstStyle/>
                    <a:p>
                      <a:pPr marL="111760">
                        <a:lnSpc>
                          <a:spcPct val="115000"/>
                        </a:lnSpc>
                        <a:spcAft>
                          <a:spcPts val="0"/>
                        </a:spcAft>
                      </a:pPr>
                      <a:r>
                        <a:rPr lang="es-MX" sz="2000">
                          <a:effectLst/>
                        </a:rPr>
                        <a:t>Secretaría de Desarrollo Agropecuario, Forestal y Pesquero</a:t>
                      </a:r>
                      <a:endParaRPr lang="es-MX" sz="2000">
                        <a:effectLst/>
                        <a:latin typeface="Calibri"/>
                        <a:ea typeface="Calibri"/>
                        <a:cs typeface="Times New Roman"/>
                      </a:endParaRPr>
                    </a:p>
                  </a:txBody>
                  <a:tcPr marL="68580" marR="68580" marT="0" marB="0"/>
                </a:tc>
              </a:tr>
              <a:tr h="423049">
                <a:tc>
                  <a:txBody>
                    <a:bodyPr/>
                    <a:lstStyle/>
                    <a:p>
                      <a:pPr algn="ctr">
                        <a:lnSpc>
                          <a:spcPct val="115000"/>
                        </a:lnSpc>
                        <a:spcAft>
                          <a:spcPts val="0"/>
                        </a:spcAft>
                      </a:pPr>
                      <a:r>
                        <a:rPr lang="es-MX" sz="2000" b="0" dirty="0">
                          <a:effectLst/>
                        </a:rPr>
                        <a:t>8</a:t>
                      </a:r>
                      <a:endParaRPr lang="es-MX" sz="2000" b="0" dirty="0">
                        <a:effectLst/>
                        <a:latin typeface="Calibri"/>
                        <a:ea typeface="Calibri"/>
                        <a:cs typeface="Times New Roman"/>
                      </a:endParaRPr>
                    </a:p>
                  </a:txBody>
                  <a:tcPr marL="68580" marR="68580" marT="0" marB="0"/>
                </a:tc>
                <a:tc>
                  <a:txBody>
                    <a:bodyPr/>
                    <a:lstStyle/>
                    <a:p>
                      <a:pPr marL="111760">
                        <a:lnSpc>
                          <a:spcPct val="115000"/>
                        </a:lnSpc>
                        <a:spcAft>
                          <a:spcPts val="0"/>
                        </a:spcAft>
                      </a:pPr>
                      <a:r>
                        <a:rPr lang="es-MX" sz="2000" dirty="0">
                          <a:effectLst/>
                        </a:rPr>
                        <a:t>Secretaría de Educación</a:t>
                      </a:r>
                      <a:endParaRPr lang="es-MX" sz="20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9818949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4 Rectángulo"/>
          <p:cNvSpPr>
            <a:spLocks noChangeArrowheads="1"/>
          </p:cNvSpPr>
          <p:nvPr/>
        </p:nvSpPr>
        <p:spPr bwMode="auto">
          <a:xfrm>
            <a:off x="1187450" y="1077913"/>
            <a:ext cx="7777163" cy="5524500"/>
          </a:xfrm>
          <a:prstGeom prst="rect">
            <a:avLst/>
          </a:prstGeom>
          <a:noFill/>
          <a:ln w="9525">
            <a:noFill/>
            <a:miter lim="800000"/>
            <a:headEnd/>
            <a:tailEnd/>
          </a:ln>
        </p:spPr>
        <p:txBody>
          <a:bodyPr>
            <a:spAutoFit/>
          </a:bodyPr>
          <a:lstStyle/>
          <a:p>
            <a:pPr marL="265113" indent="-265113" algn="just">
              <a:spcAft>
                <a:spcPts val="0"/>
              </a:spcAft>
              <a:defRPr/>
            </a:pPr>
            <a:endParaRPr lang="es-MX" sz="1600" dirty="0">
              <a:latin typeface="+mn-lt"/>
            </a:endParaRPr>
          </a:p>
          <a:p>
            <a:pPr marL="265113" indent="-265113" algn="just">
              <a:spcAft>
                <a:spcPts val="0"/>
              </a:spcAft>
              <a:buFont typeface="Wingdings" pitchFamily="2" charset="2"/>
              <a:buChar char="§"/>
              <a:defRPr/>
            </a:pPr>
            <a:r>
              <a:rPr lang="es-MX" sz="2300" dirty="0">
                <a:latin typeface="Calibri"/>
                <a:ea typeface="Times New Roman"/>
                <a:cs typeface="Arial"/>
              </a:rPr>
              <a:t>Existían diversos estudios (</a:t>
            </a:r>
            <a:r>
              <a:rPr lang="es-MX" sz="2300" b="1" dirty="0" err="1">
                <a:latin typeface="Calibri"/>
                <a:ea typeface="Times New Roman"/>
                <a:cs typeface="Arial"/>
              </a:rPr>
              <a:t>Ayllón</a:t>
            </a:r>
            <a:r>
              <a:rPr lang="es-MX" sz="2300" b="1" dirty="0">
                <a:latin typeface="Calibri"/>
                <a:ea typeface="Times New Roman"/>
                <a:cs typeface="Arial"/>
              </a:rPr>
              <a:t> Sergio 2006, Monitor Legislativo (CIDE) 2006 y 2007, IFAI 2005, entre otros</a:t>
            </a:r>
            <a:r>
              <a:rPr lang="es-MX" sz="2300" dirty="0">
                <a:latin typeface="Calibri"/>
                <a:ea typeface="Times New Roman"/>
                <a:cs typeface="Arial"/>
              </a:rPr>
              <a:t>), pero sus resultados </a:t>
            </a:r>
            <a:r>
              <a:rPr lang="es-MX" sz="2300" b="1" dirty="0">
                <a:latin typeface="Calibri"/>
                <a:ea typeface="Times New Roman"/>
                <a:cs typeface="Arial"/>
              </a:rPr>
              <a:t>no brindaban explicaciones </a:t>
            </a:r>
            <a:r>
              <a:rPr lang="es-MX" sz="2300" dirty="0">
                <a:latin typeface="Calibri"/>
                <a:ea typeface="Times New Roman"/>
                <a:cs typeface="Arial"/>
              </a:rPr>
              <a:t>de los EO a nivel nacional. Los estudios se enfocaron a un área específica y sus mediciones no eran comparables entre sí</a:t>
            </a:r>
            <a:r>
              <a:rPr lang="es-MX" sz="2400" dirty="0">
                <a:latin typeface="Calibri"/>
                <a:ea typeface="Times New Roman"/>
                <a:cs typeface="Arial"/>
              </a:rPr>
              <a:t>.</a:t>
            </a:r>
          </a:p>
          <a:p>
            <a:pPr marL="265113" indent="-265113" algn="just">
              <a:spcAft>
                <a:spcPts val="0"/>
              </a:spcAft>
              <a:defRPr/>
            </a:pPr>
            <a:endParaRPr lang="es-ES" sz="1050" dirty="0">
              <a:latin typeface="Calibri"/>
              <a:ea typeface="Times New Roman"/>
              <a:cs typeface="Arial"/>
            </a:endParaRPr>
          </a:p>
          <a:p>
            <a:pPr marL="265113" indent="-265113" algn="just">
              <a:spcAft>
                <a:spcPts val="0"/>
              </a:spcAft>
              <a:buFont typeface="Wingdings" pitchFamily="2" charset="2"/>
              <a:buChar char="§"/>
              <a:defRPr/>
            </a:pPr>
            <a:r>
              <a:rPr lang="es-MX" sz="2300" b="1" dirty="0">
                <a:latin typeface="Calibri"/>
                <a:ea typeface="Times New Roman"/>
                <a:cs typeface="Arial"/>
              </a:rPr>
              <a:t>Ausencia de un parámetro estandarizado </a:t>
            </a:r>
            <a:r>
              <a:rPr lang="es-MX" sz="2300" dirty="0">
                <a:latin typeface="Calibri"/>
                <a:ea typeface="Times New Roman"/>
                <a:cs typeface="Arial"/>
              </a:rPr>
              <a:t>para la medición de la transparencia y acceso a la información pública a nivel nacional</a:t>
            </a:r>
            <a:r>
              <a:rPr lang="es-ES" sz="2400" dirty="0">
                <a:latin typeface="Calibri"/>
                <a:ea typeface="Times New Roman"/>
                <a:cs typeface="Arial"/>
              </a:rPr>
              <a:t>.</a:t>
            </a:r>
          </a:p>
          <a:p>
            <a:pPr marL="265113" indent="-265113" algn="just">
              <a:spcAft>
                <a:spcPts val="0"/>
              </a:spcAft>
              <a:defRPr/>
            </a:pPr>
            <a:endParaRPr lang="es-ES" sz="1050" dirty="0">
              <a:latin typeface="Calibri"/>
              <a:ea typeface="Times New Roman"/>
              <a:cs typeface="Arial"/>
            </a:endParaRPr>
          </a:p>
          <a:p>
            <a:pPr marL="265113" indent="-265113" algn="just">
              <a:spcAft>
                <a:spcPts val="0"/>
              </a:spcAft>
              <a:buFont typeface="Wingdings" pitchFamily="2" charset="2"/>
              <a:buChar char="§"/>
              <a:defRPr/>
            </a:pPr>
            <a:r>
              <a:rPr lang="es-ES" sz="2300" dirty="0">
                <a:latin typeface="Calibri"/>
                <a:ea typeface="Times New Roman"/>
                <a:cs typeface="Arial"/>
              </a:rPr>
              <a:t>Oportunidad de impulsar un </a:t>
            </a:r>
            <a:r>
              <a:rPr lang="es-MX" sz="2300" dirty="0">
                <a:latin typeface="Calibri"/>
                <a:ea typeface="Times New Roman"/>
                <a:cs typeface="Arial"/>
              </a:rPr>
              <a:t>Estudio auspiciado por la Conferencia Mexicana para el Acceso de la Información Pública (COMAIP), con el objetivo impulsar el principio de máxima </a:t>
            </a:r>
            <a:r>
              <a:rPr lang="es-MX" sz="2300" dirty="0" smtClean="0">
                <a:latin typeface="Calibri"/>
                <a:ea typeface="Times New Roman"/>
                <a:cs typeface="Arial"/>
              </a:rPr>
              <a:t>publicidad, la </a:t>
            </a:r>
            <a:r>
              <a:rPr lang="es-MX" sz="2300" dirty="0">
                <a:latin typeface="Calibri"/>
                <a:ea typeface="Times New Roman"/>
                <a:cs typeface="Arial"/>
              </a:rPr>
              <a:t>transparencia </a:t>
            </a:r>
            <a:r>
              <a:rPr lang="es-MX" sz="2300" dirty="0" smtClean="0">
                <a:latin typeface="Calibri"/>
                <a:ea typeface="Times New Roman"/>
                <a:cs typeface="Arial"/>
              </a:rPr>
              <a:t>y la </a:t>
            </a:r>
            <a:r>
              <a:rPr lang="es-MX" sz="2300" dirty="0">
                <a:latin typeface="Calibri"/>
                <a:ea typeface="Times New Roman"/>
                <a:cs typeface="Arial"/>
              </a:rPr>
              <a:t>apertura gubernamental en todos sus niveles</a:t>
            </a:r>
            <a:r>
              <a:rPr lang="es-MX" sz="2800" dirty="0">
                <a:latin typeface="Calibri"/>
                <a:ea typeface="Times New Roman"/>
                <a:cs typeface="Arial"/>
              </a:rPr>
              <a:t>.</a:t>
            </a:r>
            <a:endParaRPr lang="es-MX" sz="2800" dirty="0">
              <a:latin typeface="Times New Roman"/>
              <a:ea typeface="Times New Roman"/>
            </a:endParaRPr>
          </a:p>
        </p:txBody>
      </p:sp>
      <p:sp>
        <p:nvSpPr>
          <p:cNvPr id="5" name="4 CuadroTexto"/>
          <p:cNvSpPr txBox="1"/>
          <p:nvPr/>
        </p:nvSpPr>
        <p:spPr>
          <a:xfrm>
            <a:off x="1476375" y="392113"/>
            <a:ext cx="7488238" cy="538162"/>
          </a:xfrm>
          <a:prstGeom prst="rect">
            <a:avLst/>
          </a:prstGeom>
          <a:noFill/>
        </p:spPr>
        <p:txBody>
          <a:bodyPr>
            <a:spAutoFit/>
          </a:bodyPr>
          <a:lstStyle/>
          <a:p>
            <a:pPr fontAlgn="auto">
              <a:spcBef>
                <a:spcPts val="0"/>
              </a:spcBef>
              <a:spcAft>
                <a:spcPts val="0"/>
              </a:spcAft>
              <a:defRPr/>
            </a:pPr>
            <a:r>
              <a:rPr lang="es-MX" sz="2800" b="1" dirty="0">
                <a:solidFill>
                  <a:schemeClr val="bg1"/>
                </a:solidFill>
                <a:effectLst>
                  <a:outerShdw blurRad="38100" dist="38100" dir="2700000" algn="tl">
                    <a:srgbClr val="000000">
                      <a:alpha val="43137"/>
                    </a:srgbClr>
                  </a:outerShdw>
                </a:effectLst>
                <a:latin typeface="Calibri" pitchFamily="34" charset="0"/>
                <a:cs typeface="Calibri" pitchFamily="34" charset="0"/>
              </a:rPr>
              <a:t>Situación previa a la primera métrica</a:t>
            </a:r>
          </a:p>
        </p:txBody>
      </p:sp>
      <p:pic>
        <p:nvPicPr>
          <p:cNvPr id="32771" name="3 Imagen" descr="LOGOTIPO_InfoDF_new.png"/>
          <p:cNvPicPr>
            <a:picLocks noChangeAspect="1"/>
          </p:cNvPicPr>
          <p:nvPr/>
        </p:nvPicPr>
        <p:blipFill>
          <a:blip r:embed="rId3" cstate="print"/>
          <a:srcRect/>
          <a:stretch>
            <a:fillRect/>
          </a:stretch>
        </p:blipFill>
        <p:spPr bwMode="auto">
          <a:xfrm>
            <a:off x="11113" y="5548313"/>
            <a:ext cx="960437" cy="1135062"/>
          </a:xfrm>
          <a:prstGeom prst="rect">
            <a:avLst/>
          </a:prstGeom>
          <a:noFill/>
          <a:ln w="9525">
            <a:noFill/>
            <a:miter lim="800000"/>
            <a:headEnd/>
            <a:tailEnd/>
          </a:ln>
        </p:spPr>
      </p:pic>
      <p:sp>
        <p:nvSpPr>
          <p:cNvPr id="7" name="6 Marcador de número de diapositiva"/>
          <p:cNvSpPr>
            <a:spLocks noGrp="1"/>
          </p:cNvSpPr>
          <p:nvPr>
            <p:ph type="sldNum" sz="quarter" idx="12"/>
          </p:nvPr>
        </p:nvSpPr>
        <p:spPr/>
        <p:txBody>
          <a:bodyPr/>
          <a:lstStyle/>
          <a:p>
            <a:pPr>
              <a:defRPr/>
            </a:pPr>
            <a:fld id="{FD57DE54-1F27-456B-A6B1-3DAFC7FA0092}" type="slidenum">
              <a:rPr lang="es-MX"/>
              <a:pPr>
                <a:defRPr/>
              </a:pPr>
              <a:t>8</a:t>
            </a:fld>
            <a:endParaRPr lang="es-MX"/>
          </a:p>
        </p:txBody>
      </p:sp>
    </p:spTree>
  </p:cSld>
  <p:clrMapOvr>
    <a:masterClrMapping/>
  </p:clrMapOvr>
  <p:transition>
    <p:cut/>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475656" y="116632"/>
            <a:ext cx="6408712" cy="1015663"/>
          </a:xfrm>
          <a:prstGeom prst="rect">
            <a:avLst/>
          </a:prstGeom>
          <a:noFill/>
        </p:spPr>
        <p:txBody>
          <a:bodyPr wrap="square">
            <a:spAutoFit/>
          </a:bodyPr>
          <a:lstStyle/>
          <a:p>
            <a:pPr fontAlgn="auto">
              <a:spcBef>
                <a:spcPts val="0"/>
              </a:spcBef>
              <a:spcAft>
                <a:spcPts val="0"/>
              </a:spcAft>
              <a:defRPr/>
            </a:pPr>
            <a:r>
              <a:rPr lang="es-MX" sz="30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Identificación de Áreas de Oportunidad (ejemplo)</a:t>
            </a:r>
            <a:endParaRPr lang="es-MX" sz="30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5" name="4 Imagen" descr="LOGOTIPO_InfoDF_new.png"/>
          <p:cNvPicPr>
            <a:picLocks noChangeAspect="1"/>
          </p:cNvPicPr>
          <p:nvPr/>
        </p:nvPicPr>
        <p:blipFill>
          <a:blip r:embed="rId3" cstate="print"/>
          <a:stretch>
            <a:fillRect/>
          </a:stretch>
        </p:blipFill>
        <p:spPr>
          <a:xfrm>
            <a:off x="10351" y="5548054"/>
            <a:ext cx="961249" cy="1135054"/>
          </a:xfrm>
          <a:prstGeom prst="rect">
            <a:avLst/>
          </a:prstGeom>
        </p:spPr>
      </p:pic>
      <p:graphicFrame>
        <p:nvGraphicFramePr>
          <p:cNvPr id="2" name="1 Tabla"/>
          <p:cNvGraphicFramePr>
            <a:graphicFrameLocks noGrp="1"/>
          </p:cNvGraphicFramePr>
          <p:nvPr>
            <p:extLst>
              <p:ext uri="{D42A27DB-BD31-4B8C-83A1-F6EECF244321}">
                <p14:modId xmlns:p14="http://schemas.microsoft.com/office/powerpoint/2010/main" val="1535847693"/>
              </p:ext>
            </p:extLst>
          </p:nvPr>
        </p:nvGraphicFramePr>
        <p:xfrm>
          <a:off x="2339752" y="1186478"/>
          <a:ext cx="5400600" cy="5471850"/>
        </p:xfrm>
        <a:graphic>
          <a:graphicData uri="http://schemas.openxmlformats.org/drawingml/2006/table">
            <a:tbl>
              <a:tblPr firstRow="1" firstCol="1" bandRow="1">
                <a:tableStyleId>{BC89EF96-8CEA-46FF-86C4-4CE0E7609802}</a:tableStyleId>
              </a:tblPr>
              <a:tblGrid>
                <a:gridCol w="750995"/>
                <a:gridCol w="4649605"/>
              </a:tblGrid>
              <a:tr h="586338">
                <a:tc>
                  <a:txBody>
                    <a:bodyPr/>
                    <a:lstStyle/>
                    <a:p>
                      <a:pPr algn="ctr">
                        <a:lnSpc>
                          <a:spcPct val="115000"/>
                        </a:lnSpc>
                        <a:spcAft>
                          <a:spcPts val="0"/>
                        </a:spcAft>
                      </a:pPr>
                      <a:r>
                        <a:rPr lang="es-MX" sz="1800" dirty="0">
                          <a:solidFill>
                            <a:schemeClr val="accent1"/>
                          </a:solidFill>
                          <a:effectLst/>
                        </a:rPr>
                        <a:t>No.</a:t>
                      </a:r>
                      <a:endParaRPr lang="es-MX" sz="1800" dirty="0">
                        <a:solidFill>
                          <a:schemeClr val="accent1"/>
                        </a:solidFill>
                        <a:effectLst/>
                        <a:latin typeface="Calibri"/>
                        <a:ea typeface="Calibri"/>
                        <a:cs typeface="Times New Roman"/>
                      </a:endParaRPr>
                    </a:p>
                  </a:txBody>
                  <a:tcPr marL="68580" marR="68580" marT="0" marB="0" anchor="ctr"/>
                </a:tc>
                <a:tc>
                  <a:txBody>
                    <a:bodyPr/>
                    <a:lstStyle/>
                    <a:p>
                      <a:pPr marL="228600" algn="ctr">
                        <a:lnSpc>
                          <a:spcPct val="115000"/>
                        </a:lnSpc>
                        <a:spcAft>
                          <a:spcPts val="0"/>
                        </a:spcAft>
                      </a:pPr>
                      <a:r>
                        <a:rPr lang="es-MX" sz="1800" dirty="0">
                          <a:solidFill>
                            <a:schemeClr val="accent1"/>
                          </a:solidFill>
                          <a:effectLst/>
                        </a:rPr>
                        <a:t>Sujeto Obligado</a:t>
                      </a:r>
                      <a:endParaRPr lang="es-MX" sz="1800" dirty="0">
                        <a:solidFill>
                          <a:schemeClr val="accent1"/>
                        </a:solidFill>
                        <a:effectLst/>
                        <a:latin typeface="Calibri"/>
                        <a:ea typeface="Calibri"/>
                        <a:cs typeface="Times New Roman"/>
                      </a:endParaRPr>
                    </a:p>
                  </a:txBody>
                  <a:tcPr marL="68580" marR="68580" marT="0" marB="0" anchor="ctr"/>
                </a:tc>
              </a:tr>
              <a:tr h="299667">
                <a:tc>
                  <a:txBody>
                    <a:bodyPr/>
                    <a:lstStyle/>
                    <a:p>
                      <a:pPr algn="ctr">
                        <a:lnSpc>
                          <a:spcPct val="115000"/>
                        </a:lnSpc>
                        <a:spcAft>
                          <a:spcPts val="0"/>
                        </a:spcAft>
                      </a:pPr>
                      <a:r>
                        <a:rPr lang="es-MX" sz="1800" b="0" dirty="0">
                          <a:effectLst/>
                        </a:rPr>
                        <a:t>9</a:t>
                      </a:r>
                      <a:endParaRPr lang="es-MX" sz="1800" b="0" dirty="0">
                        <a:effectLst/>
                        <a:latin typeface="Calibri"/>
                        <a:ea typeface="Calibri"/>
                        <a:cs typeface="Times New Roman"/>
                      </a:endParaRPr>
                    </a:p>
                  </a:txBody>
                  <a:tcPr marL="68580" marR="68580" marT="0" marB="0"/>
                </a:tc>
                <a:tc>
                  <a:txBody>
                    <a:bodyPr/>
                    <a:lstStyle/>
                    <a:p>
                      <a:pPr marL="21590" fontAlgn="base">
                        <a:lnSpc>
                          <a:spcPct val="115000"/>
                        </a:lnSpc>
                        <a:spcAft>
                          <a:spcPts val="0"/>
                        </a:spcAft>
                      </a:pPr>
                      <a:r>
                        <a:rPr lang="es-MX" sz="1800" kern="1200">
                          <a:effectLst/>
                        </a:rPr>
                        <a:t>Tribunal Superior de Justicia</a:t>
                      </a:r>
                      <a:endParaRPr lang="es-MX" sz="1800">
                        <a:effectLst/>
                        <a:latin typeface="Calibri"/>
                        <a:ea typeface="Calibri"/>
                        <a:cs typeface="Times New Roman"/>
                      </a:endParaRPr>
                    </a:p>
                  </a:txBody>
                  <a:tcPr marL="68580" marR="68580" marT="0" marB="0"/>
                </a:tc>
              </a:tr>
              <a:tr h="329343">
                <a:tc>
                  <a:txBody>
                    <a:bodyPr/>
                    <a:lstStyle/>
                    <a:p>
                      <a:pPr algn="ctr">
                        <a:lnSpc>
                          <a:spcPct val="115000"/>
                        </a:lnSpc>
                        <a:spcAft>
                          <a:spcPts val="0"/>
                        </a:spcAft>
                      </a:pPr>
                      <a:r>
                        <a:rPr lang="es-MX" sz="1800" b="0" dirty="0">
                          <a:effectLst/>
                        </a:rPr>
                        <a:t>10</a:t>
                      </a:r>
                      <a:endParaRPr lang="es-MX" sz="1800" b="0" dirty="0">
                        <a:effectLst/>
                        <a:latin typeface="Calibri"/>
                        <a:ea typeface="Calibri"/>
                        <a:cs typeface="Times New Roman"/>
                      </a:endParaRPr>
                    </a:p>
                  </a:txBody>
                  <a:tcPr marL="68580" marR="68580" marT="0" marB="0"/>
                </a:tc>
                <a:tc>
                  <a:txBody>
                    <a:bodyPr/>
                    <a:lstStyle/>
                    <a:p>
                      <a:pPr marL="21590" fontAlgn="base">
                        <a:lnSpc>
                          <a:spcPct val="115000"/>
                        </a:lnSpc>
                        <a:spcAft>
                          <a:spcPts val="0"/>
                        </a:spcAft>
                      </a:pPr>
                      <a:r>
                        <a:rPr lang="es-MX" sz="1800" kern="1200">
                          <a:effectLst/>
                        </a:rPr>
                        <a:t>Congreso del Estado de Tabasco</a:t>
                      </a:r>
                      <a:endParaRPr lang="es-MX" sz="1800">
                        <a:effectLst/>
                        <a:latin typeface="Calibri"/>
                        <a:ea typeface="Calibri"/>
                        <a:cs typeface="Times New Roman"/>
                      </a:endParaRPr>
                    </a:p>
                  </a:txBody>
                  <a:tcPr marL="68580" marR="68580" marT="0" marB="0"/>
                </a:tc>
              </a:tr>
              <a:tr h="299667">
                <a:tc>
                  <a:txBody>
                    <a:bodyPr/>
                    <a:lstStyle/>
                    <a:p>
                      <a:pPr algn="ctr">
                        <a:lnSpc>
                          <a:spcPct val="115000"/>
                        </a:lnSpc>
                        <a:spcAft>
                          <a:spcPts val="0"/>
                        </a:spcAft>
                      </a:pPr>
                      <a:r>
                        <a:rPr lang="es-MX" sz="1800" b="0">
                          <a:effectLst/>
                        </a:rPr>
                        <a:t>11</a:t>
                      </a:r>
                      <a:endParaRPr lang="es-MX" sz="1800" b="0">
                        <a:effectLst/>
                        <a:latin typeface="Calibri"/>
                        <a:ea typeface="Calibri"/>
                        <a:cs typeface="Times New Roman"/>
                      </a:endParaRPr>
                    </a:p>
                  </a:txBody>
                  <a:tcPr marL="68580" marR="68580" marT="0" marB="0"/>
                </a:tc>
                <a:tc>
                  <a:txBody>
                    <a:bodyPr/>
                    <a:lstStyle/>
                    <a:p>
                      <a:pPr fontAlgn="base">
                        <a:lnSpc>
                          <a:spcPct val="115000"/>
                        </a:lnSpc>
                        <a:spcAft>
                          <a:spcPts val="0"/>
                        </a:spcAft>
                      </a:pPr>
                      <a:r>
                        <a:rPr lang="es-MX" sz="1800" kern="1200" dirty="0">
                          <a:effectLst/>
                        </a:rPr>
                        <a:t>Órgano Superior de </a:t>
                      </a:r>
                      <a:r>
                        <a:rPr lang="es-MX" sz="1800" kern="1200" dirty="0" smtClean="0">
                          <a:effectLst/>
                        </a:rPr>
                        <a:t>Fiscalización**</a:t>
                      </a:r>
                      <a:endParaRPr lang="es-MX" sz="1800" dirty="0">
                        <a:effectLst/>
                        <a:latin typeface="Calibri"/>
                        <a:ea typeface="Calibri"/>
                        <a:cs typeface="Times New Roman"/>
                      </a:endParaRPr>
                    </a:p>
                  </a:txBody>
                  <a:tcPr marL="68580" marR="68580" marT="0" marB="0"/>
                </a:tc>
              </a:tr>
              <a:tr h="599333">
                <a:tc>
                  <a:txBody>
                    <a:bodyPr/>
                    <a:lstStyle/>
                    <a:p>
                      <a:pPr algn="ctr">
                        <a:lnSpc>
                          <a:spcPct val="115000"/>
                        </a:lnSpc>
                        <a:spcAft>
                          <a:spcPts val="0"/>
                        </a:spcAft>
                      </a:pPr>
                      <a:r>
                        <a:rPr lang="es-MX" sz="1800" b="0" dirty="0">
                          <a:effectLst/>
                        </a:rPr>
                        <a:t>12</a:t>
                      </a:r>
                      <a:endParaRPr lang="es-MX" sz="1800" b="0" dirty="0">
                        <a:effectLst/>
                        <a:latin typeface="Calibri"/>
                        <a:ea typeface="Calibri"/>
                        <a:cs typeface="Times New Roman"/>
                      </a:endParaRPr>
                    </a:p>
                  </a:txBody>
                  <a:tcPr marL="68580" marR="68580" marT="0" marB="0"/>
                </a:tc>
                <a:tc>
                  <a:txBody>
                    <a:bodyPr/>
                    <a:lstStyle/>
                    <a:p>
                      <a:pPr fontAlgn="base">
                        <a:lnSpc>
                          <a:spcPct val="115000"/>
                        </a:lnSpc>
                        <a:spcAft>
                          <a:spcPts val="0"/>
                        </a:spcAft>
                      </a:pPr>
                      <a:r>
                        <a:rPr lang="es-MX" sz="1800" kern="1200" dirty="0">
                          <a:effectLst/>
                        </a:rPr>
                        <a:t>Instituto Tabasqueño de Transparencia y Acceso a la Información Pública</a:t>
                      </a:r>
                      <a:endParaRPr lang="es-MX" sz="1800" dirty="0">
                        <a:effectLst/>
                        <a:latin typeface="Calibri"/>
                        <a:ea typeface="Calibri"/>
                        <a:cs typeface="Times New Roman"/>
                      </a:endParaRPr>
                    </a:p>
                  </a:txBody>
                  <a:tcPr marL="68580" marR="68580" marT="0" marB="0"/>
                </a:tc>
              </a:tr>
              <a:tr h="599333">
                <a:tc>
                  <a:txBody>
                    <a:bodyPr/>
                    <a:lstStyle/>
                    <a:p>
                      <a:pPr algn="ctr">
                        <a:lnSpc>
                          <a:spcPct val="115000"/>
                        </a:lnSpc>
                        <a:spcAft>
                          <a:spcPts val="0"/>
                        </a:spcAft>
                      </a:pPr>
                      <a:r>
                        <a:rPr lang="es-MX" sz="1800" b="0" dirty="0">
                          <a:effectLst/>
                        </a:rPr>
                        <a:t>13</a:t>
                      </a:r>
                      <a:endParaRPr lang="es-MX" sz="1800" b="0" dirty="0">
                        <a:effectLst/>
                        <a:latin typeface="Calibri"/>
                        <a:ea typeface="Calibri"/>
                        <a:cs typeface="Times New Roman"/>
                      </a:endParaRPr>
                    </a:p>
                  </a:txBody>
                  <a:tcPr marL="68580" marR="68580" marT="0" marB="0"/>
                </a:tc>
                <a:tc>
                  <a:txBody>
                    <a:bodyPr/>
                    <a:lstStyle/>
                    <a:p>
                      <a:pPr fontAlgn="base">
                        <a:lnSpc>
                          <a:spcPct val="115000"/>
                        </a:lnSpc>
                        <a:spcAft>
                          <a:spcPts val="0"/>
                        </a:spcAft>
                      </a:pPr>
                      <a:r>
                        <a:rPr lang="es-MX" sz="1800" kern="1200">
                          <a:effectLst/>
                        </a:rPr>
                        <a:t>Instituto Electoral y de Participación Ciudadana de Tabasco</a:t>
                      </a:r>
                      <a:endParaRPr lang="es-MX" sz="1800">
                        <a:effectLst/>
                        <a:latin typeface="Calibri"/>
                        <a:ea typeface="Calibri"/>
                        <a:cs typeface="Times New Roman"/>
                      </a:endParaRPr>
                    </a:p>
                  </a:txBody>
                  <a:tcPr marL="68580" marR="68580" marT="0" marB="0"/>
                </a:tc>
              </a:tr>
              <a:tr h="599333">
                <a:tc>
                  <a:txBody>
                    <a:bodyPr/>
                    <a:lstStyle/>
                    <a:p>
                      <a:pPr algn="ctr">
                        <a:lnSpc>
                          <a:spcPct val="115000"/>
                        </a:lnSpc>
                        <a:spcAft>
                          <a:spcPts val="0"/>
                        </a:spcAft>
                      </a:pPr>
                      <a:r>
                        <a:rPr lang="es-MX" sz="1800" b="0" dirty="0">
                          <a:effectLst/>
                        </a:rPr>
                        <a:t>14</a:t>
                      </a:r>
                      <a:endParaRPr lang="es-MX" sz="1800" b="0" dirty="0">
                        <a:effectLst/>
                        <a:latin typeface="Calibri"/>
                        <a:ea typeface="Calibri"/>
                        <a:cs typeface="Times New Roman"/>
                      </a:endParaRPr>
                    </a:p>
                  </a:txBody>
                  <a:tcPr marL="68580" marR="68580" marT="0" marB="0"/>
                </a:tc>
                <a:tc>
                  <a:txBody>
                    <a:bodyPr/>
                    <a:lstStyle/>
                    <a:p>
                      <a:pPr fontAlgn="base">
                        <a:lnSpc>
                          <a:spcPct val="115000"/>
                        </a:lnSpc>
                        <a:spcAft>
                          <a:spcPts val="0"/>
                        </a:spcAft>
                      </a:pPr>
                      <a:r>
                        <a:rPr lang="es-MX" sz="1800" kern="1200" dirty="0">
                          <a:effectLst/>
                        </a:rPr>
                        <a:t>Comisión Estatal de los Derechos Humanos</a:t>
                      </a:r>
                      <a:endParaRPr lang="es-MX" sz="1800" dirty="0">
                        <a:effectLst/>
                        <a:latin typeface="Calibri"/>
                        <a:ea typeface="Calibri"/>
                        <a:cs typeface="Times New Roman"/>
                      </a:endParaRPr>
                    </a:p>
                  </a:txBody>
                  <a:tcPr marL="68580" marR="68580" marT="0" marB="0"/>
                </a:tc>
              </a:tr>
              <a:tr h="599333">
                <a:tc>
                  <a:txBody>
                    <a:bodyPr/>
                    <a:lstStyle/>
                    <a:p>
                      <a:pPr algn="ctr">
                        <a:lnSpc>
                          <a:spcPct val="115000"/>
                        </a:lnSpc>
                        <a:spcAft>
                          <a:spcPts val="0"/>
                        </a:spcAft>
                      </a:pPr>
                      <a:r>
                        <a:rPr lang="es-MX" sz="1800" b="0" dirty="0">
                          <a:effectLst/>
                        </a:rPr>
                        <a:t>15</a:t>
                      </a:r>
                      <a:endParaRPr lang="es-MX" sz="1800" b="0" dirty="0">
                        <a:effectLst/>
                        <a:latin typeface="Calibri"/>
                        <a:ea typeface="Calibri"/>
                        <a:cs typeface="Times New Roman"/>
                      </a:endParaRPr>
                    </a:p>
                  </a:txBody>
                  <a:tcPr marL="68580" marR="68580" marT="0" marB="0"/>
                </a:tc>
                <a:tc>
                  <a:txBody>
                    <a:bodyPr/>
                    <a:lstStyle/>
                    <a:p>
                      <a:pPr fontAlgn="base">
                        <a:lnSpc>
                          <a:spcPct val="115000"/>
                        </a:lnSpc>
                        <a:spcAft>
                          <a:spcPts val="0"/>
                        </a:spcAft>
                      </a:pPr>
                      <a:r>
                        <a:rPr lang="es-MX" sz="1800" kern="1200">
                          <a:effectLst/>
                        </a:rPr>
                        <a:t>Comisión Estatal de Agua y Saneamiento</a:t>
                      </a:r>
                      <a:endParaRPr lang="es-MX" sz="1800">
                        <a:effectLst/>
                        <a:latin typeface="Calibri"/>
                        <a:ea typeface="Calibri"/>
                        <a:cs typeface="Times New Roman"/>
                      </a:endParaRPr>
                    </a:p>
                  </a:txBody>
                  <a:tcPr marL="68580" marR="68580" marT="0" marB="0"/>
                </a:tc>
              </a:tr>
              <a:tr h="299667">
                <a:tc>
                  <a:txBody>
                    <a:bodyPr/>
                    <a:lstStyle/>
                    <a:p>
                      <a:pPr algn="ctr">
                        <a:lnSpc>
                          <a:spcPct val="115000"/>
                        </a:lnSpc>
                        <a:spcAft>
                          <a:spcPts val="0"/>
                        </a:spcAft>
                      </a:pPr>
                      <a:r>
                        <a:rPr lang="es-MX" sz="1800" b="0" dirty="0">
                          <a:effectLst/>
                        </a:rPr>
                        <a:t>16</a:t>
                      </a:r>
                      <a:endParaRPr lang="es-MX" sz="1800" b="0" dirty="0">
                        <a:effectLst/>
                        <a:latin typeface="Calibri"/>
                        <a:ea typeface="Calibri"/>
                        <a:cs typeface="Times New Roman"/>
                      </a:endParaRPr>
                    </a:p>
                  </a:txBody>
                  <a:tcPr marL="68580" marR="68580" marT="0" marB="0"/>
                </a:tc>
                <a:tc>
                  <a:txBody>
                    <a:bodyPr/>
                    <a:lstStyle/>
                    <a:p>
                      <a:pPr fontAlgn="base">
                        <a:lnSpc>
                          <a:spcPct val="115000"/>
                        </a:lnSpc>
                        <a:spcAft>
                          <a:spcPts val="0"/>
                        </a:spcAft>
                      </a:pPr>
                      <a:r>
                        <a:rPr lang="es-MX" sz="1800" kern="1200">
                          <a:effectLst/>
                        </a:rPr>
                        <a:t>DIF-Tabasco</a:t>
                      </a:r>
                      <a:endParaRPr lang="es-MX" sz="1800">
                        <a:effectLst/>
                        <a:latin typeface="Calibri"/>
                        <a:ea typeface="Calibri"/>
                        <a:cs typeface="Times New Roman"/>
                      </a:endParaRPr>
                    </a:p>
                  </a:txBody>
                  <a:tcPr marL="68580" marR="68580" marT="0" marB="0"/>
                </a:tc>
              </a:tr>
              <a:tr h="299667">
                <a:tc>
                  <a:txBody>
                    <a:bodyPr/>
                    <a:lstStyle/>
                    <a:p>
                      <a:pPr algn="ctr">
                        <a:lnSpc>
                          <a:spcPct val="115000"/>
                        </a:lnSpc>
                        <a:spcAft>
                          <a:spcPts val="0"/>
                        </a:spcAft>
                      </a:pPr>
                      <a:r>
                        <a:rPr lang="es-MX" sz="1800" b="0" dirty="0">
                          <a:effectLst/>
                        </a:rPr>
                        <a:t>17</a:t>
                      </a:r>
                      <a:endParaRPr lang="es-MX" sz="1800" b="0" dirty="0">
                        <a:effectLst/>
                        <a:latin typeface="Calibri"/>
                        <a:ea typeface="Calibri"/>
                        <a:cs typeface="Times New Roman"/>
                      </a:endParaRPr>
                    </a:p>
                  </a:txBody>
                  <a:tcPr marL="68580" marR="68580" marT="0" marB="0"/>
                </a:tc>
                <a:tc>
                  <a:txBody>
                    <a:bodyPr/>
                    <a:lstStyle/>
                    <a:p>
                      <a:pPr fontAlgn="base">
                        <a:lnSpc>
                          <a:spcPct val="115000"/>
                        </a:lnSpc>
                        <a:spcAft>
                          <a:spcPts val="0"/>
                        </a:spcAft>
                      </a:pPr>
                      <a:r>
                        <a:rPr lang="es-MX" sz="1800" kern="1200" dirty="0">
                          <a:effectLst/>
                        </a:rPr>
                        <a:t>Ayuntamiento de </a:t>
                      </a:r>
                      <a:r>
                        <a:rPr lang="es-MX" sz="1800" kern="1200" dirty="0" smtClean="0">
                          <a:effectLst/>
                        </a:rPr>
                        <a:t>Centro***</a:t>
                      </a:r>
                      <a:endParaRPr lang="es-MX" sz="1800" dirty="0">
                        <a:effectLst/>
                        <a:latin typeface="Calibri"/>
                        <a:ea typeface="Calibri"/>
                        <a:cs typeface="Times New Roman"/>
                      </a:endParaRPr>
                    </a:p>
                  </a:txBody>
                  <a:tcPr marL="68580" marR="68580" marT="0" marB="0"/>
                </a:tc>
              </a:tr>
              <a:tr h="299667">
                <a:tc>
                  <a:txBody>
                    <a:bodyPr/>
                    <a:lstStyle/>
                    <a:p>
                      <a:pPr algn="ctr">
                        <a:lnSpc>
                          <a:spcPct val="115000"/>
                        </a:lnSpc>
                        <a:spcAft>
                          <a:spcPts val="0"/>
                        </a:spcAft>
                      </a:pPr>
                      <a:r>
                        <a:rPr lang="es-MX" sz="1800" b="0" dirty="0">
                          <a:effectLst/>
                        </a:rPr>
                        <a:t>18</a:t>
                      </a:r>
                      <a:endParaRPr lang="es-MX" sz="1800" b="0" dirty="0">
                        <a:effectLst/>
                        <a:latin typeface="Calibri"/>
                        <a:ea typeface="Calibri"/>
                        <a:cs typeface="Times New Roman"/>
                      </a:endParaRPr>
                    </a:p>
                  </a:txBody>
                  <a:tcPr marL="68580" marR="68580" marT="0" marB="0"/>
                </a:tc>
                <a:tc>
                  <a:txBody>
                    <a:bodyPr/>
                    <a:lstStyle/>
                    <a:p>
                      <a:pPr fontAlgn="base">
                        <a:lnSpc>
                          <a:spcPct val="115000"/>
                        </a:lnSpc>
                        <a:spcAft>
                          <a:spcPts val="0"/>
                        </a:spcAft>
                      </a:pPr>
                      <a:r>
                        <a:rPr lang="es-MX" sz="1800" kern="1200" dirty="0">
                          <a:effectLst/>
                        </a:rPr>
                        <a:t>Ayuntamiento de </a:t>
                      </a:r>
                      <a:r>
                        <a:rPr lang="es-MX" sz="1800" kern="1200" dirty="0" smtClean="0">
                          <a:effectLst/>
                        </a:rPr>
                        <a:t>Comalcalco***</a:t>
                      </a:r>
                      <a:endParaRPr lang="es-MX" sz="1800" dirty="0">
                        <a:effectLst/>
                        <a:latin typeface="Calibri"/>
                        <a:ea typeface="Calibri"/>
                        <a:cs typeface="Times New Roman"/>
                      </a:endParaRPr>
                    </a:p>
                  </a:txBody>
                  <a:tcPr marL="68580" marR="68580" marT="0" marB="0"/>
                </a:tc>
              </a:tr>
              <a:tr h="518291">
                <a:tc>
                  <a:txBody>
                    <a:bodyPr/>
                    <a:lstStyle/>
                    <a:p>
                      <a:pPr algn="ctr">
                        <a:lnSpc>
                          <a:spcPct val="115000"/>
                        </a:lnSpc>
                        <a:spcAft>
                          <a:spcPts val="0"/>
                        </a:spcAft>
                      </a:pPr>
                      <a:r>
                        <a:rPr lang="es-MX" sz="1800" b="0" dirty="0">
                          <a:effectLst/>
                        </a:rPr>
                        <a:t>19</a:t>
                      </a:r>
                      <a:endParaRPr lang="es-MX" sz="1800" b="0" dirty="0">
                        <a:effectLst/>
                        <a:latin typeface="Calibri"/>
                        <a:ea typeface="Calibri"/>
                        <a:cs typeface="Times New Roman"/>
                      </a:endParaRPr>
                    </a:p>
                  </a:txBody>
                  <a:tcPr marL="68580" marR="68580" marT="0" marB="0"/>
                </a:tc>
                <a:tc>
                  <a:txBody>
                    <a:bodyPr/>
                    <a:lstStyle/>
                    <a:p>
                      <a:pPr fontAlgn="base">
                        <a:lnSpc>
                          <a:spcPct val="115000"/>
                        </a:lnSpc>
                        <a:spcAft>
                          <a:spcPts val="0"/>
                        </a:spcAft>
                      </a:pPr>
                      <a:r>
                        <a:rPr lang="es-MX" sz="1800" kern="1200" dirty="0">
                          <a:effectLst/>
                        </a:rPr>
                        <a:t>Ayuntamiento de </a:t>
                      </a:r>
                      <a:r>
                        <a:rPr lang="es-MX" sz="1800" kern="1200" dirty="0" smtClean="0">
                          <a:effectLst/>
                        </a:rPr>
                        <a:t>Cárdenas***</a:t>
                      </a:r>
                      <a:endParaRPr lang="es-MX" sz="18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59902843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475656" y="116632"/>
            <a:ext cx="6408712" cy="1015663"/>
          </a:xfrm>
          <a:prstGeom prst="rect">
            <a:avLst/>
          </a:prstGeom>
          <a:noFill/>
        </p:spPr>
        <p:txBody>
          <a:bodyPr wrap="square">
            <a:spAutoFit/>
          </a:bodyPr>
          <a:lstStyle/>
          <a:p>
            <a:pPr fontAlgn="auto">
              <a:spcBef>
                <a:spcPts val="0"/>
              </a:spcBef>
              <a:spcAft>
                <a:spcPts val="0"/>
              </a:spcAft>
              <a:defRPr/>
            </a:pPr>
            <a:r>
              <a:rPr lang="es-MX" sz="30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Identificación de Áreas de Oportunidad (ejemplo)</a:t>
            </a:r>
            <a:endParaRPr lang="es-MX" sz="30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5" name="4 Imagen" descr="LOGOTIPO_InfoDF_new.png"/>
          <p:cNvPicPr>
            <a:picLocks noChangeAspect="1"/>
          </p:cNvPicPr>
          <p:nvPr/>
        </p:nvPicPr>
        <p:blipFill>
          <a:blip r:embed="rId3" cstate="print"/>
          <a:stretch>
            <a:fillRect/>
          </a:stretch>
        </p:blipFill>
        <p:spPr>
          <a:xfrm>
            <a:off x="10351" y="5548054"/>
            <a:ext cx="961249" cy="1135054"/>
          </a:xfrm>
          <a:prstGeom prst="rect">
            <a:avLst/>
          </a:prstGeom>
        </p:spPr>
      </p:pic>
      <p:sp>
        <p:nvSpPr>
          <p:cNvPr id="9" name="Rectangle 1"/>
          <p:cNvSpPr>
            <a:spLocks noChangeArrowheads="1"/>
          </p:cNvSpPr>
          <p:nvPr/>
        </p:nvSpPr>
        <p:spPr bwMode="auto">
          <a:xfrm>
            <a:off x="3430588" y="1825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800" b="0" i="0" u="none" strike="noStrike" cap="none" normalizeH="0" baseline="0" smtClean="0">
                <a:ln>
                  <a:noFill/>
                </a:ln>
                <a:solidFill>
                  <a:schemeClr val="tx1"/>
                </a:solidFill>
                <a:effectLst/>
                <a:latin typeface="Arial" pitchFamily="34" charset="0"/>
                <a:cs typeface="Arial" pitchFamily="34" charset="0"/>
              </a:rPr>
              <a:t/>
            </a:r>
            <a:br>
              <a:rPr kumimoji="0" lang="es-MX" sz="1800" b="0" i="0" u="none" strike="noStrike" cap="none" normalizeH="0" baseline="0" smtClean="0">
                <a:ln>
                  <a:noFill/>
                </a:ln>
                <a:solidFill>
                  <a:schemeClr val="tx1"/>
                </a:solidFill>
                <a:effectLst/>
                <a:latin typeface="Arial" pitchFamily="34" charset="0"/>
                <a:cs typeface="Arial" pitchFamily="34" charset="0"/>
              </a:rPr>
            </a:br>
            <a:endParaRPr kumimoji="0" lang="es-MX"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9 Rectángulo"/>
          <p:cNvSpPr/>
          <p:nvPr/>
        </p:nvSpPr>
        <p:spPr>
          <a:xfrm>
            <a:off x="1475656" y="1825625"/>
            <a:ext cx="7128792" cy="3785652"/>
          </a:xfrm>
          <a:prstGeom prst="rect">
            <a:avLst/>
          </a:prstGeom>
        </p:spPr>
        <p:txBody>
          <a:bodyPr wrap="square">
            <a:spAutoFit/>
          </a:bodyPr>
          <a:lstStyle/>
          <a:p>
            <a:pPr algn="just"/>
            <a:r>
              <a:rPr lang="es-MX" sz="2400" dirty="0" smtClean="0"/>
              <a:t>* </a:t>
            </a:r>
            <a:r>
              <a:rPr lang="es-MX" sz="2400" dirty="0" smtClean="0">
                <a:latin typeface="Calibri" pitchFamily="34" charset="0"/>
                <a:cs typeface="Calibri" pitchFamily="34" charset="0"/>
              </a:rPr>
              <a:t>No es fácilmente identificable la Oficina del Titular del Ejecutivo de Tabasco, toda vez que hay cinco ligas: </a:t>
            </a:r>
          </a:p>
          <a:p>
            <a:pPr marL="285750" indent="-285750" algn="just">
              <a:buFont typeface="Arial" pitchFamily="34" charset="0"/>
              <a:buChar char="•"/>
            </a:pPr>
            <a:endParaRPr lang="es-MX" sz="2400" dirty="0" smtClean="0">
              <a:latin typeface="Calibri" pitchFamily="34" charset="0"/>
              <a:cs typeface="Calibri" pitchFamily="34" charset="0"/>
            </a:endParaRPr>
          </a:p>
          <a:p>
            <a:pPr marL="895350" algn="just"/>
            <a:r>
              <a:rPr lang="es-MX" sz="2400" dirty="0" smtClean="0">
                <a:latin typeface="Calibri" pitchFamily="34" charset="0"/>
                <a:cs typeface="Calibri" pitchFamily="34" charset="0"/>
              </a:rPr>
              <a:t>1. Oficina de Coordinación </a:t>
            </a:r>
            <a:r>
              <a:rPr lang="es-MX" sz="2400" dirty="0">
                <a:latin typeface="Calibri" pitchFamily="34" charset="0"/>
                <a:cs typeface="Calibri" pitchFamily="34" charset="0"/>
              </a:rPr>
              <a:t>de Asesores</a:t>
            </a:r>
          </a:p>
          <a:p>
            <a:pPr marL="895350" algn="just"/>
            <a:r>
              <a:rPr lang="es-MX" sz="2400" dirty="0" smtClean="0">
                <a:latin typeface="Calibri" pitchFamily="34" charset="0"/>
                <a:cs typeface="Calibri" pitchFamily="34" charset="0"/>
              </a:rPr>
              <a:t>2. Coordinación </a:t>
            </a:r>
            <a:r>
              <a:rPr lang="es-MX" sz="2400" dirty="0">
                <a:latin typeface="Calibri" pitchFamily="34" charset="0"/>
                <a:cs typeface="Calibri" pitchFamily="34" charset="0"/>
              </a:rPr>
              <a:t>General de Comunicación Social y Relaciones Públicas</a:t>
            </a:r>
          </a:p>
          <a:p>
            <a:pPr marL="895350" algn="just"/>
            <a:r>
              <a:rPr lang="es-MX" sz="2400" dirty="0" smtClean="0">
                <a:latin typeface="Calibri" pitchFamily="34" charset="0"/>
                <a:cs typeface="Calibri" pitchFamily="34" charset="0"/>
              </a:rPr>
              <a:t>3. Representación </a:t>
            </a:r>
            <a:r>
              <a:rPr lang="es-MX" sz="2400" dirty="0">
                <a:latin typeface="Calibri" pitchFamily="34" charset="0"/>
                <a:cs typeface="Calibri" pitchFamily="34" charset="0"/>
              </a:rPr>
              <a:t>del Poder Ejecutivo del Gobierno de Tabasco en el Distrito Federal</a:t>
            </a:r>
          </a:p>
          <a:p>
            <a:pPr marL="895350" algn="just"/>
            <a:r>
              <a:rPr lang="es-MX" sz="2400" dirty="0" smtClean="0">
                <a:latin typeface="Calibri" pitchFamily="34" charset="0"/>
                <a:cs typeface="Calibri" pitchFamily="34" charset="0"/>
              </a:rPr>
              <a:t>4. Secretaria </a:t>
            </a:r>
            <a:r>
              <a:rPr lang="es-MX" sz="2400" dirty="0">
                <a:latin typeface="Calibri" pitchFamily="34" charset="0"/>
                <a:cs typeface="Calibri" pitchFamily="34" charset="0"/>
              </a:rPr>
              <a:t>Particular Del C. Gobernador</a:t>
            </a:r>
          </a:p>
          <a:p>
            <a:pPr marL="895350" algn="just"/>
            <a:r>
              <a:rPr lang="es-MX" sz="2400" dirty="0" smtClean="0">
                <a:latin typeface="Calibri" pitchFamily="34" charset="0"/>
                <a:cs typeface="Calibri" pitchFamily="34" charset="0"/>
              </a:rPr>
              <a:t>5. Secretaria </a:t>
            </a:r>
            <a:r>
              <a:rPr lang="es-MX" sz="2400" dirty="0">
                <a:latin typeface="Calibri" pitchFamily="34" charset="0"/>
                <a:cs typeface="Calibri" pitchFamily="34" charset="0"/>
              </a:rPr>
              <a:t>Técnica</a:t>
            </a:r>
          </a:p>
        </p:txBody>
      </p:sp>
      <p:sp>
        <p:nvSpPr>
          <p:cNvPr id="11" name="10 Rectángulo"/>
          <p:cNvSpPr/>
          <p:nvPr/>
        </p:nvSpPr>
        <p:spPr>
          <a:xfrm>
            <a:off x="2051720" y="1302405"/>
            <a:ext cx="4957704" cy="523220"/>
          </a:xfrm>
          <a:prstGeom prst="rect">
            <a:avLst/>
          </a:prstGeom>
        </p:spPr>
        <p:txBody>
          <a:bodyPr wrap="none">
            <a:spAutoFit/>
          </a:bodyPr>
          <a:lstStyle/>
          <a:p>
            <a:r>
              <a:rPr lang="es-MX" sz="2800" b="1" dirty="0" smtClean="0">
                <a:latin typeface="Calibri" pitchFamily="34" charset="0"/>
                <a:cs typeface="Calibri" pitchFamily="34" charset="0"/>
              </a:rPr>
              <a:t>Primeras áreas  de oportunidad </a:t>
            </a:r>
            <a:endParaRPr lang="es-MX" sz="2800" b="1" dirty="0"/>
          </a:p>
        </p:txBody>
      </p:sp>
    </p:spTree>
    <p:extLst>
      <p:ext uri="{BB962C8B-B14F-4D97-AF65-F5344CB8AC3E}">
        <p14:creationId xmlns:p14="http://schemas.microsoft.com/office/powerpoint/2010/main" val="258530214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475656" y="181089"/>
            <a:ext cx="6408712" cy="1015663"/>
          </a:xfrm>
          <a:prstGeom prst="rect">
            <a:avLst/>
          </a:prstGeom>
          <a:noFill/>
        </p:spPr>
        <p:txBody>
          <a:bodyPr wrap="square">
            <a:spAutoFit/>
          </a:bodyPr>
          <a:lstStyle/>
          <a:p>
            <a:pPr fontAlgn="auto">
              <a:spcBef>
                <a:spcPts val="0"/>
              </a:spcBef>
              <a:spcAft>
                <a:spcPts val="0"/>
              </a:spcAft>
              <a:defRPr/>
            </a:pPr>
            <a:r>
              <a:rPr lang="es-MX" sz="30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Identificación de Áreas de Oportunidad (ejemplo)</a:t>
            </a:r>
            <a:endParaRPr lang="es-MX" sz="30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5" name="4 Imagen" descr="LOGOTIPO_InfoDF_new.png"/>
          <p:cNvPicPr>
            <a:picLocks noChangeAspect="1"/>
          </p:cNvPicPr>
          <p:nvPr/>
        </p:nvPicPr>
        <p:blipFill>
          <a:blip r:embed="rId3" cstate="print"/>
          <a:stretch>
            <a:fillRect/>
          </a:stretch>
        </p:blipFill>
        <p:spPr>
          <a:xfrm>
            <a:off x="10351" y="5548054"/>
            <a:ext cx="961249" cy="1135054"/>
          </a:xfrm>
          <a:prstGeom prst="rect">
            <a:avLst/>
          </a:prstGeom>
        </p:spPr>
      </p:pic>
      <p:sp>
        <p:nvSpPr>
          <p:cNvPr id="3" name="2 Rectángulo"/>
          <p:cNvSpPr/>
          <p:nvPr/>
        </p:nvSpPr>
        <p:spPr>
          <a:xfrm>
            <a:off x="1259632" y="1412776"/>
            <a:ext cx="7884368" cy="5324535"/>
          </a:xfrm>
          <a:prstGeom prst="rect">
            <a:avLst/>
          </a:prstGeom>
        </p:spPr>
        <p:txBody>
          <a:bodyPr wrap="square">
            <a:spAutoFit/>
          </a:bodyPr>
          <a:lstStyle/>
          <a:p>
            <a:pPr lvl="0"/>
            <a:r>
              <a:rPr lang="es-MX" dirty="0" smtClean="0"/>
              <a:t>** </a:t>
            </a:r>
            <a:r>
              <a:rPr lang="es-MX" sz="2400" dirty="0" smtClean="0">
                <a:latin typeface="+mn-lt"/>
              </a:rPr>
              <a:t>Es indispensable dejar claro a los usuarios la circunstancia del </a:t>
            </a:r>
            <a:r>
              <a:rPr lang="es-MX" sz="2400" dirty="0">
                <a:latin typeface="+mn-lt"/>
              </a:rPr>
              <a:t>Órgano Superior de Fiscalización del Estado de </a:t>
            </a:r>
            <a:r>
              <a:rPr lang="es-MX" sz="2400" dirty="0" smtClean="0">
                <a:latin typeface="+mn-lt"/>
              </a:rPr>
              <a:t>Tabasco, ¿</a:t>
            </a:r>
            <a:r>
              <a:rPr lang="es-MX" sz="2400" b="1" dirty="0" smtClean="0">
                <a:latin typeface="+mn-lt"/>
              </a:rPr>
              <a:t>no </a:t>
            </a:r>
            <a:r>
              <a:rPr lang="es-MX" sz="2400" b="1" dirty="0">
                <a:latin typeface="+mn-lt"/>
              </a:rPr>
              <a:t>es un sujeto obligado directo</a:t>
            </a:r>
            <a:r>
              <a:rPr lang="es-MX" sz="2400" dirty="0">
                <a:latin typeface="+mn-lt"/>
              </a:rPr>
              <a:t>, tal y como lo informan en la siguiente </a:t>
            </a:r>
            <a:r>
              <a:rPr lang="es-MX" sz="2400" dirty="0" smtClean="0">
                <a:latin typeface="+mn-lt"/>
              </a:rPr>
              <a:t>liga?</a:t>
            </a:r>
            <a:r>
              <a:rPr lang="es-MX" sz="2400" dirty="0" smtClean="0"/>
              <a:t>: </a:t>
            </a:r>
            <a:r>
              <a:rPr lang="es-MX" u="sng" dirty="0">
                <a:latin typeface="+mn-lt"/>
                <a:hlinkClick r:id="rId4"/>
              </a:rPr>
              <a:t>http://</a:t>
            </a:r>
            <a:r>
              <a:rPr lang="es-MX" u="sng" dirty="0" smtClean="0">
                <a:latin typeface="+mn-lt"/>
                <a:hlinkClick r:id="rId4"/>
              </a:rPr>
              <a:t>www.osfetabasco.gob.mx/AJAX/Default.aspx?ClaveIdioma=1&amp;Opcion=181</a:t>
            </a:r>
            <a:endParaRPr lang="es-MX" dirty="0">
              <a:latin typeface="+mn-lt"/>
            </a:endParaRPr>
          </a:p>
          <a:p>
            <a:r>
              <a:rPr lang="es-MX" dirty="0">
                <a:latin typeface="+mn-lt"/>
              </a:rPr>
              <a:t> </a:t>
            </a:r>
            <a:r>
              <a:rPr lang="es-MX" sz="1600" i="1" dirty="0" smtClean="0">
                <a:latin typeface="+mn-lt"/>
              </a:rPr>
              <a:t>“Aviso Derivado </a:t>
            </a:r>
            <a:r>
              <a:rPr lang="es-MX" sz="1600" i="1" dirty="0">
                <a:latin typeface="+mn-lt"/>
              </a:rPr>
              <a:t>del acuerdo  de la Junta de Coordinación Política del H. Congreso del Estado, las obligaciones de transparencia deben ser cumplimentadas por con ducto de la Unidad de Acceso a la Información del Poder Legislativo,  en razón de lo cual el Órgano Superior de Fiscalización del Estado no es considerado sujeto obligado directo para el Instituto Tabasqueño de Transparencia y Acceso a la Información Pública.</a:t>
            </a:r>
            <a:endParaRPr lang="es-MX" sz="1600" dirty="0">
              <a:latin typeface="+mn-lt"/>
            </a:endParaRPr>
          </a:p>
          <a:p>
            <a:r>
              <a:rPr lang="es-MX" sz="1600" i="1" dirty="0">
                <a:latin typeface="+mn-lt"/>
              </a:rPr>
              <a:t>En virtud de lo anterior, la información que usted podrá encontrar en nuestro Portal Institucional es adicional a la información mínima de oficio que el Órgano Superior de Fiscalización del Estado remite al Poder Legislativo.</a:t>
            </a:r>
            <a:endParaRPr lang="es-MX" sz="1600" dirty="0">
              <a:latin typeface="+mn-lt"/>
            </a:endParaRPr>
          </a:p>
          <a:p>
            <a:r>
              <a:rPr lang="es-MX" sz="1600" i="1" dirty="0">
                <a:latin typeface="+mn-lt"/>
              </a:rPr>
              <a:t>La información mínima de oficio que se publica en el cumplimiento a la Ley de Transparencia y Acceso a la información debe ser consultada en el portal de Transparencia de H. Congreso del Estado en la siguiente </a:t>
            </a:r>
            <a:r>
              <a:rPr lang="es-MX" sz="1600" i="1" dirty="0" err="1">
                <a:latin typeface="+mn-lt"/>
              </a:rPr>
              <a:t>dirección:</a:t>
            </a:r>
            <a:r>
              <a:rPr lang="es-MX" sz="1600" i="1" dirty="0" err="1">
                <a:latin typeface="+mn-lt"/>
                <a:hlinkClick r:id="rId5"/>
              </a:rPr>
              <a:t>http</a:t>
            </a:r>
            <a:r>
              <a:rPr lang="es-MX" sz="1600" i="1" dirty="0">
                <a:latin typeface="+mn-lt"/>
                <a:hlinkClick r:id="rId5"/>
              </a:rPr>
              <a:t>://www.congresotabasco.gob.mx/transparencia</a:t>
            </a:r>
            <a:endParaRPr lang="es-MX" sz="1600" dirty="0">
              <a:latin typeface="+mn-lt"/>
            </a:endParaRPr>
          </a:p>
          <a:p>
            <a:r>
              <a:rPr lang="es-MX" sz="1600" i="1" dirty="0">
                <a:latin typeface="+mn-lt"/>
              </a:rPr>
              <a:t>Toda solicitud de información pública deberá ser presentada en la citada Unidad de Acceso a la información ubicada en la calle Independencia núm. 133, Col. Centro, Villahermosa, Tabasco, o por medio del sistema </a:t>
            </a:r>
            <a:r>
              <a:rPr lang="es-MX" sz="1600" b="1" i="1" dirty="0">
                <a:latin typeface="+mn-lt"/>
              </a:rPr>
              <a:t>INFOMEX</a:t>
            </a:r>
            <a:r>
              <a:rPr lang="es-MX" sz="1600" b="1" i="1" dirty="0" smtClean="0">
                <a:latin typeface="+mn-lt"/>
              </a:rPr>
              <a:t>.</a:t>
            </a:r>
            <a:r>
              <a:rPr lang="es-MX" sz="1600" i="1" dirty="0" smtClean="0">
                <a:latin typeface="+mn-lt"/>
              </a:rPr>
              <a:t>”</a:t>
            </a:r>
            <a:endParaRPr lang="es-MX" sz="1600" dirty="0">
              <a:latin typeface="+mn-lt"/>
            </a:endParaRPr>
          </a:p>
        </p:txBody>
      </p:sp>
    </p:spTree>
    <p:extLst>
      <p:ext uri="{BB962C8B-B14F-4D97-AF65-F5344CB8AC3E}">
        <p14:creationId xmlns:p14="http://schemas.microsoft.com/office/powerpoint/2010/main" val="406907651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475656" y="116632"/>
            <a:ext cx="6408712" cy="1015663"/>
          </a:xfrm>
          <a:prstGeom prst="rect">
            <a:avLst/>
          </a:prstGeom>
          <a:noFill/>
        </p:spPr>
        <p:txBody>
          <a:bodyPr wrap="square">
            <a:spAutoFit/>
          </a:bodyPr>
          <a:lstStyle/>
          <a:p>
            <a:pPr fontAlgn="auto">
              <a:spcBef>
                <a:spcPts val="0"/>
              </a:spcBef>
              <a:spcAft>
                <a:spcPts val="0"/>
              </a:spcAft>
              <a:defRPr/>
            </a:pPr>
            <a:r>
              <a:rPr lang="es-MX" sz="30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Identificación de Áreas de Oportunidad (ejemplo) </a:t>
            </a:r>
            <a:endParaRPr lang="es-MX" sz="30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5" name="4 Imagen" descr="LOGOTIPO_InfoDF_new.png"/>
          <p:cNvPicPr>
            <a:picLocks noChangeAspect="1"/>
          </p:cNvPicPr>
          <p:nvPr/>
        </p:nvPicPr>
        <p:blipFill>
          <a:blip r:embed="rId3" cstate="print"/>
          <a:stretch>
            <a:fillRect/>
          </a:stretch>
        </p:blipFill>
        <p:spPr>
          <a:xfrm>
            <a:off x="10351" y="5548054"/>
            <a:ext cx="961249" cy="1135054"/>
          </a:xfrm>
          <a:prstGeom prst="rect">
            <a:avLst/>
          </a:prstGeom>
        </p:spPr>
      </p:pic>
      <p:sp>
        <p:nvSpPr>
          <p:cNvPr id="3" name="2 Rectángulo"/>
          <p:cNvSpPr/>
          <p:nvPr/>
        </p:nvSpPr>
        <p:spPr>
          <a:xfrm>
            <a:off x="1259631" y="1468155"/>
            <a:ext cx="7693853" cy="4647426"/>
          </a:xfrm>
          <a:prstGeom prst="rect">
            <a:avLst/>
          </a:prstGeom>
        </p:spPr>
        <p:txBody>
          <a:bodyPr wrap="square">
            <a:spAutoFit/>
          </a:bodyPr>
          <a:lstStyle/>
          <a:p>
            <a:r>
              <a:rPr lang="es-MX" b="1" dirty="0" smtClean="0"/>
              <a:t>*** E</a:t>
            </a:r>
            <a:r>
              <a:rPr lang="es-MX" sz="2400" dirty="0" smtClean="0">
                <a:latin typeface="+mn-lt"/>
              </a:rPr>
              <a:t>l </a:t>
            </a:r>
            <a:r>
              <a:rPr lang="es-MX" sz="2400" dirty="0">
                <a:latin typeface="+mn-lt"/>
              </a:rPr>
              <a:t>Censo de población y vivienda </a:t>
            </a:r>
            <a:r>
              <a:rPr lang="es-MX" sz="2400" dirty="0" smtClean="0">
                <a:latin typeface="+mn-lt"/>
              </a:rPr>
              <a:t>2010 señala que de </a:t>
            </a:r>
            <a:r>
              <a:rPr lang="es-MX" sz="2400" dirty="0">
                <a:latin typeface="+mn-lt"/>
              </a:rPr>
              <a:t>los 17 Municipios del Estado de Tabasco, los tres más poblados </a:t>
            </a:r>
            <a:r>
              <a:rPr lang="es-MX" sz="2400" dirty="0" smtClean="0">
                <a:latin typeface="+mn-lt"/>
              </a:rPr>
              <a:t>son:</a:t>
            </a:r>
            <a:endParaRPr lang="es-MX" sz="2400" dirty="0">
              <a:latin typeface="+mn-lt"/>
            </a:endParaRPr>
          </a:p>
          <a:p>
            <a:pPr lvl="0" defTabSz="1066800"/>
            <a:r>
              <a:rPr lang="es-MX" sz="2400" dirty="0" smtClean="0">
                <a:latin typeface="+mn-lt"/>
              </a:rPr>
              <a:t>1. Centro </a:t>
            </a:r>
            <a:r>
              <a:rPr lang="es-MX" sz="2400" dirty="0">
                <a:latin typeface="+mn-lt"/>
              </a:rPr>
              <a:t>(</a:t>
            </a:r>
            <a:r>
              <a:rPr lang="es-MX" sz="2400" dirty="0" smtClean="0">
                <a:latin typeface="+mn-lt"/>
              </a:rPr>
              <a:t>004): </a:t>
            </a:r>
            <a:r>
              <a:rPr lang="es-MX" sz="2400" dirty="0">
                <a:latin typeface="+mn-lt"/>
              </a:rPr>
              <a:t>640, 359 habitantes. Es el municipio más poblado de Tabasco, su cabecera municipal es la ciudad de Villahermosa, capital del Estado.</a:t>
            </a:r>
          </a:p>
          <a:p>
            <a:pPr lvl="0"/>
            <a:r>
              <a:rPr lang="es-MX" sz="2400" dirty="0" smtClean="0">
                <a:latin typeface="+mn-lt"/>
              </a:rPr>
              <a:t>2. Cárdenas </a:t>
            </a:r>
            <a:r>
              <a:rPr lang="es-MX" sz="2400" dirty="0">
                <a:latin typeface="+mn-lt"/>
              </a:rPr>
              <a:t>(</a:t>
            </a:r>
            <a:r>
              <a:rPr lang="es-MX" sz="2400" dirty="0" smtClean="0">
                <a:latin typeface="+mn-lt"/>
              </a:rPr>
              <a:t>002): 248, </a:t>
            </a:r>
            <a:r>
              <a:rPr lang="es-MX" sz="2400" dirty="0">
                <a:latin typeface="+mn-lt"/>
              </a:rPr>
              <a:t>481 </a:t>
            </a:r>
            <a:r>
              <a:rPr lang="es-MX" sz="2400" dirty="0" smtClean="0">
                <a:latin typeface="+mn-lt"/>
              </a:rPr>
              <a:t>habitantes </a:t>
            </a:r>
            <a:endParaRPr lang="es-MX" sz="2400" dirty="0">
              <a:latin typeface="+mn-lt"/>
            </a:endParaRPr>
          </a:p>
          <a:p>
            <a:pPr lvl="0"/>
            <a:r>
              <a:rPr lang="es-MX" sz="2400" dirty="0" smtClean="0">
                <a:latin typeface="+mn-lt"/>
              </a:rPr>
              <a:t>3. Comalcalco</a:t>
            </a:r>
            <a:r>
              <a:rPr lang="es-ES" sz="2400" dirty="0" smtClean="0">
                <a:latin typeface="+mn-lt"/>
              </a:rPr>
              <a:t> </a:t>
            </a:r>
            <a:r>
              <a:rPr lang="es-ES" sz="2400" dirty="0">
                <a:latin typeface="+mn-lt"/>
              </a:rPr>
              <a:t>(</a:t>
            </a:r>
            <a:r>
              <a:rPr lang="es-ES" sz="2400" dirty="0" smtClean="0">
                <a:latin typeface="+mn-lt"/>
              </a:rPr>
              <a:t>005): </a:t>
            </a:r>
            <a:r>
              <a:rPr lang="es-MX" sz="2400" dirty="0" smtClean="0">
                <a:latin typeface="+mn-lt"/>
              </a:rPr>
              <a:t>192, 802 </a:t>
            </a:r>
            <a:r>
              <a:rPr lang="es-MX" sz="2400" dirty="0">
                <a:latin typeface="+mn-lt"/>
              </a:rPr>
              <a:t>habitantes</a:t>
            </a:r>
          </a:p>
          <a:p>
            <a:r>
              <a:rPr lang="es-MX" b="1" dirty="0"/>
              <a:t> </a:t>
            </a:r>
            <a:endParaRPr lang="es-MX" dirty="0"/>
          </a:p>
          <a:p>
            <a:r>
              <a:rPr lang="es-MX" b="1" dirty="0"/>
              <a:t>FUENTE: </a:t>
            </a:r>
            <a:r>
              <a:rPr lang="es-MX" dirty="0"/>
              <a:t>INEGI. Panorama Sociodemográfico de Tabasco. Disponible en </a:t>
            </a:r>
            <a:r>
              <a:rPr lang="es-MX" u="sng" dirty="0">
                <a:hlinkClick r:id="rId4"/>
              </a:rPr>
              <a:t>http://www.inegi.org.mx/prod_serv/contenidos/espanol/bvinegi/productos/censos/poblacion/2010/panora_socio/tab/Panorama_Tab.pdf</a:t>
            </a:r>
            <a:r>
              <a:rPr lang="es-MX" dirty="0"/>
              <a:t> (Consultado el 9 de agosto de 2013)</a:t>
            </a:r>
          </a:p>
          <a:p>
            <a:endParaRPr lang="es-MX" sz="1400" dirty="0"/>
          </a:p>
        </p:txBody>
      </p:sp>
    </p:spTree>
    <p:extLst>
      <p:ext uri="{BB962C8B-B14F-4D97-AF65-F5344CB8AC3E}">
        <p14:creationId xmlns:p14="http://schemas.microsoft.com/office/powerpoint/2010/main" val="61720144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475656" y="332656"/>
            <a:ext cx="6408712" cy="553998"/>
          </a:xfrm>
          <a:prstGeom prst="rect">
            <a:avLst/>
          </a:prstGeom>
          <a:noFill/>
        </p:spPr>
        <p:txBody>
          <a:bodyPr wrap="square">
            <a:spAutoFit/>
          </a:bodyPr>
          <a:lstStyle/>
          <a:p>
            <a:pPr fontAlgn="auto">
              <a:spcBef>
                <a:spcPts val="0"/>
              </a:spcBef>
              <a:spcAft>
                <a:spcPts val="0"/>
              </a:spcAft>
              <a:defRPr/>
            </a:pPr>
            <a:r>
              <a:rPr lang="es-MX" sz="30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Identificación de Áreas de Oportunidad</a:t>
            </a:r>
            <a:endParaRPr lang="es-MX" sz="30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5" name="4 Imagen" descr="LOGOTIPO_InfoDF_new.png"/>
          <p:cNvPicPr>
            <a:picLocks noChangeAspect="1"/>
          </p:cNvPicPr>
          <p:nvPr/>
        </p:nvPicPr>
        <p:blipFill>
          <a:blip r:embed="rId3" cstate="print"/>
          <a:stretch>
            <a:fillRect/>
          </a:stretch>
        </p:blipFill>
        <p:spPr>
          <a:xfrm>
            <a:off x="10351" y="5548054"/>
            <a:ext cx="961249" cy="1135054"/>
          </a:xfrm>
          <a:prstGeom prst="rect">
            <a:avLst/>
          </a:prstGeom>
        </p:spPr>
      </p:pic>
      <p:sp>
        <p:nvSpPr>
          <p:cNvPr id="2" name="1 Rectángulo"/>
          <p:cNvSpPr/>
          <p:nvPr/>
        </p:nvSpPr>
        <p:spPr>
          <a:xfrm>
            <a:off x="1259632" y="1772816"/>
            <a:ext cx="4536504" cy="2000548"/>
          </a:xfrm>
          <a:prstGeom prst="rect">
            <a:avLst/>
          </a:prstGeom>
        </p:spPr>
        <p:txBody>
          <a:bodyPr wrap="square">
            <a:spAutoFit/>
          </a:bodyPr>
          <a:lstStyle/>
          <a:p>
            <a:r>
              <a:rPr lang="es-MX" sz="2400" dirty="0" smtClean="0">
                <a:latin typeface="+mn-lt"/>
              </a:rPr>
              <a:t>B. Hacer </a:t>
            </a:r>
            <a:r>
              <a:rPr lang="es-MX" sz="2400" dirty="0">
                <a:latin typeface="+mn-lt"/>
              </a:rPr>
              <a:t>un </a:t>
            </a:r>
            <a:r>
              <a:rPr lang="es-MX" sz="2800" b="1" dirty="0">
                <a:latin typeface="+mn-lt"/>
              </a:rPr>
              <a:t>diagnóstico</a:t>
            </a:r>
            <a:r>
              <a:rPr lang="es-MX" sz="2400" dirty="0">
                <a:latin typeface="+mn-lt"/>
              </a:rPr>
              <a:t> de la situación que guarda la publicación de información de oficio en los portales de los Sujetos Obligados identificados.</a:t>
            </a:r>
          </a:p>
        </p:txBody>
      </p:sp>
      <p:sp>
        <p:nvSpPr>
          <p:cNvPr id="8" name="7 Estrella de 8 puntas"/>
          <p:cNvSpPr/>
          <p:nvPr/>
        </p:nvSpPr>
        <p:spPr>
          <a:xfrm rot="21040556">
            <a:off x="5571905" y="3425312"/>
            <a:ext cx="3312368" cy="3038084"/>
          </a:xfrm>
          <a:prstGeom prst="star8">
            <a:avLst/>
          </a:prstGeom>
          <a:solidFill>
            <a:schemeClr val="accent5">
              <a:lumMod val="20000"/>
              <a:lumOff val="80000"/>
            </a:schemeClr>
          </a:solidFill>
          <a:scene3d>
            <a:camera prst="orthographicFront"/>
            <a:lightRig rig="threePt" dir="t"/>
          </a:scene3d>
          <a:sp3d extrusionH="76200" contourW="12700" prstMaterial="matte">
            <a:bevelT/>
            <a:extrusionClr>
              <a:schemeClr val="accent2">
                <a:lumMod val="75000"/>
              </a:schemeClr>
            </a:extrusionClr>
            <a:contourClr>
              <a:schemeClr val="accent4">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2 Rectángulo"/>
          <p:cNvSpPr/>
          <p:nvPr/>
        </p:nvSpPr>
        <p:spPr>
          <a:xfrm rot="21076793">
            <a:off x="6078775" y="3903097"/>
            <a:ext cx="2286000" cy="1938992"/>
          </a:xfrm>
          <a:prstGeom prst="rect">
            <a:avLst/>
          </a:prstGeom>
        </p:spPr>
        <p:txBody>
          <a:bodyPr wrap="square">
            <a:spAutoFit/>
          </a:bodyPr>
          <a:lstStyle/>
          <a:p>
            <a:pPr algn="ctr"/>
            <a:r>
              <a:rPr lang="es-MX" sz="2000" b="1" dirty="0" smtClean="0">
                <a:solidFill>
                  <a:schemeClr val="accent4">
                    <a:lumMod val="50000"/>
                  </a:schemeClr>
                </a:solidFill>
                <a:latin typeface="Calibri" pitchFamily="34" charset="0"/>
                <a:cs typeface="Calibri" pitchFamily="34" charset="0"/>
              </a:rPr>
              <a:t>Diagnosticar: </a:t>
            </a:r>
            <a:r>
              <a:rPr lang="es-MX" sz="2000" dirty="0" smtClean="0">
                <a:solidFill>
                  <a:schemeClr val="accent4">
                    <a:lumMod val="50000"/>
                  </a:schemeClr>
                </a:solidFill>
                <a:latin typeface="Calibri" pitchFamily="34" charset="0"/>
                <a:cs typeface="Calibri" pitchFamily="34" charset="0"/>
              </a:rPr>
              <a:t>recoger, analizar y producir </a:t>
            </a:r>
            <a:r>
              <a:rPr lang="es-MX" sz="2000" dirty="0">
                <a:solidFill>
                  <a:schemeClr val="accent4">
                    <a:lumMod val="50000"/>
                  </a:schemeClr>
                </a:solidFill>
                <a:latin typeface="Calibri" pitchFamily="34" charset="0"/>
                <a:cs typeface="Calibri" pitchFamily="34" charset="0"/>
              </a:rPr>
              <a:t>datos para evaluar problemas de diversa </a:t>
            </a:r>
            <a:r>
              <a:rPr lang="es-MX" sz="2000" dirty="0" smtClean="0">
                <a:solidFill>
                  <a:schemeClr val="accent4">
                    <a:lumMod val="50000"/>
                  </a:schemeClr>
                </a:solidFill>
                <a:latin typeface="Calibri" pitchFamily="34" charset="0"/>
                <a:cs typeface="Calibri" pitchFamily="34" charset="0"/>
              </a:rPr>
              <a:t>naturaleza.</a:t>
            </a:r>
            <a:endParaRPr lang="es-MX" sz="2000" dirty="0">
              <a:solidFill>
                <a:schemeClr val="accent4">
                  <a:lumMod val="50000"/>
                </a:schemeClr>
              </a:solidFill>
              <a:latin typeface="Calibri" pitchFamily="34" charset="0"/>
              <a:cs typeface="Calibri" pitchFamily="34" charset="0"/>
            </a:endParaRPr>
          </a:p>
        </p:txBody>
      </p:sp>
      <p:cxnSp>
        <p:nvCxnSpPr>
          <p:cNvPr id="11" name="10 Conector curvado"/>
          <p:cNvCxnSpPr>
            <a:stCxn id="2" idx="0"/>
          </p:cNvCxnSpPr>
          <p:nvPr/>
        </p:nvCxnSpPr>
        <p:spPr>
          <a:xfrm rot="16200000" flipH="1">
            <a:off x="4373978" y="926722"/>
            <a:ext cx="1656186" cy="3348374"/>
          </a:xfrm>
          <a:prstGeom prst="curvedConnector4">
            <a:avLst>
              <a:gd name="adj1" fmla="val -13803"/>
              <a:gd name="adj2" fmla="val 8387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854456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475656" y="332656"/>
            <a:ext cx="6408712" cy="553998"/>
          </a:xfrm>
          <a:prstGeom prst="rect">
            <a:avLst/>
          </a:prstGeom>
          <a:noFill/>
        </p:spPr>
        <p:txBody>
          <a:bodyPr wrap="square">
            <a:spAutoFit/>
          </a:bodyPr>
          <a:lstStyle/>
          <a:p>
            <a:pPr fontAlgn="auto">
              <a:spcBef>
                <a:spcPts val="0"/>
              </a:spcBef>
              <a:spcAft>
                <a:spcPts val="0"/>
              </a:spcAft>
              <a:defRPr/>
            </a:pPr>
            <a:r>
              <a:rPr lang="es-MX" sz="30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Identificación de Áreas de Oportunidad</a:t>
            </a:r>
            <a:endParaRPr lang="es-MX" sz="30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5" name="4 Imagen" descr="LOGOTIPO_InfoDF_new.png"/>
          <p:cNvPicPr>
            <a:picLocks noChangeAspect="1"/>
          </p:cNvPicPr>
          <p:nvPr/>
        </p:nvPicPr>
        <p:blipFill>
          <a:blip r:embed="rId3" cstate="print"/>
          <a:stretch>
            <a:fillRect/>
          </a:stretch>
        </p:blipFill>
        <p:spPr>
          <a:xfrm>
            <a:off x="10351" y="5548054"/>
            <a:ext cx="961249" cy="1135054"/>
          </a:xfrm>
          <a:prstGeom prst="rect">
            <a:avLst/>
          </a:prstGeom>
        </p:spPr>
      </p:pic>
      <p:graphicFrame>
        <p:nvGraphicFramePr>
          <p:cNvPr id="9" name="8 Diagrama"/>
          <p:cNvGraphicFramePr/>
          <p:nvPr>
            <p:extLst>
              <p:ext uri="{D42A27DB-BD31-4B8C-83A1-F6EECF244321}">
                <p14:modId xmlns:p14="http://schemas.microsoft.com/office/powerpoint/2010/main" val="1794020609"/>
              </p:ext>
            </p:extLst>
          </p:nvPr>
        </p:nvGraphicFramePr>
        <p:xfrm>
          <a:off x="1793354" y="1700808"/>
          <a:ext cx="6553564" cy="48245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8921799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763688" y="395953"/>
            <a:ext cx="5976664" cy="553998"/>
          </a:xfrm>
          <a:prstGeom prst="rect">
            <a:avLst/>
          </a:prstGeom>
          <a:noFill/>
        </p:spPr>
        <p:txBody>
          <a:bodyPr wrap="square">
            <a:spAutoFit/>
          </a:bodyPr>
          <a:lstStyle/>
          <a:p>
            <a:pPr fontAlgn="auto">
              <a:spcBef>
                <a:spcPts val="0"/>
              </a:spcBef>
              <a:spcAft>
                <a:spcPts val="0"/>
              </a:spcAft>
              <a:defRPr/>
            </a:pPr>
            <a:r>
              <a:rPr lang="es-MX" sz="29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Resultados del diagnóstico (ejemplo)</a:t>
            </a:r>
            <a:endParaRPr lang="es-MX" sz="29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5" name="4 Imagen" descr="LOGOTIPO_InfoDF_new.png"/>
          <p:cNvPicPr>
            <a:picLocks noChangeAspect="1"/>
          </p:cNvPicPr>
          <p:nvPr/>
        </p:nvPicPr>
        <p:blipFill>
          <a:blip r:embed="rId3" cstate="print"/>
          <a:stretch>
            <a:fillRect/>
          </a:stretch>
        </p:blipFill>
        <p:spPr>
          <a:xfrm>
            <a:off x="10351" y="5548054"/>
            <a:ext cx="961249" cy="1135054"/>
          </a:xfrm>
          <a:prstGeom prst="rect">
            <a:avLst/>
          </a:prstGeom>
        </p:spPr>
      </p:pic>
      <p:graphicFrame>
        <p:nvGraphicFramePr>
          <p:cNvPr id="7" name="2 Gráfico"/>
          <p:cNvGraphicFramePr>
            <a:graphicFrameLocks/>
          </p:cNvGraphicFramePr>
          <p:nvPr>
            <p:extLst>
              <p:ext uri="{D42A27DB-BD31-4B8C-83A1-F6EECF244321}">
                <p14:modId xmlns:p14="http://schemas.microsoft.com/office/powerpoint/2010/main" val="761804364"/>
              </p:ext>
            </p:extLst>
          </p:nvPr>
        </p:nvGraphicFramePr>
        <p:xfrm>
          <a:off x="1187625" y="1268760"/>
          <a:ext cx="7765860" cy="5414348"/>
        </p:xfrm>
        <a:graphic>
          <a:graphicData uri="http://schemas.openxmlformats.org/drawingml/2006/chart">
            <c:chart xmlns:c="http://schemas.openxmlformats.org/drawingml/2006/chart" xmlns:r="http://schemas.openxmlformats.org/officeDocument/2006/relationships" r:id="rId4"/>
          </a:graphicData>
        </a:graphic>
      </p:graphicFrame>
      <p:cxnSp>
        <p:nvCxnSpPr>
          <p:cNvPr id="3" name="2 Conector recto de flecha"/>
          <p:cNvCxnSpPr/>
          <p:nvPr/>
        </p:nvCxnSpPr>
        <p:spPr>
          <a:xfrm flipV="1">
            <a:off x="971600" y="3284984"/>
            <a:ext cx="7981885" cy="72008"/>
          </a:xfrm>
          <a:prstGeom prst="straightConnector1">
            <a:avLst/>
          </a:prstGeom>
          <a:ln w="3175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763688" y="395953"/>
            <a:ext cx="5976664" cy="553998"/>
          </a:xfrm>
          <a:prstGeom prst="rect">
            <a:avLst/>
          </a:prstGeom>
          <a:noFill/>
        </p:spPr>
        <p:txBody>
          <a:bodyPr wrap="square">
            <a:spAutoFit/>
          </a:bodyPr>
          <a:lstStyle/>
          <a:p>
            <a:pPr fontAlgn="auto">
              <a:spcBef>
                <a:spcPts val="0"/>
              </a:spcBef>
              <a:spcAft>
                <a:spcPts val="0"/>
              </a:spcAft>
              <a:defRPr/>
            </a:pPr>
            <a:r>
              <a:rPr lang="es-MX" sz="29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Resultados del diagnóstico (ejemplo)</a:t>
            </a:r>
            <a:endParaRPr lang="es-MX" sz="29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5" name="4 Imagen" descr="LOGOTIPO_InfoDF_new.png"/>
          <p:cNvPicPr>
            <a:picLocks noChangeAspect="1"/>
          </p:cNvPicPr>
          <p:nvPr/>
        </p:nvPicPr>
        <p:blipFill>
          <a:blip r:embed="rId3" cstate="print"/>
          <a:stretch>
            <a:fillRect/>
          </a:stretch>
        </p:blipFill>
        <p:spPr>
          <a:xfrm>
            <a:off x="10351" y="5548054"/>
            <a:ext cx="961249" cy="1135054"/>
          </a:xfrm>
          <a:prstGeom prst="rect">
            <a:avLst/>
          </a:prstGeom>
        </p:spPr>
      </p:pic>
      <p:graphicFrame>
        <p:nvGraphicFramePr>
          <p:cNvPr id="7" name="6 Tabla"/>
          <p:cNvGraphicFramePr>
            <a:graphicFrameLocks noGrp="1"/>
          </p:cNvGraphicFramePr>
          <p:nvPr>
            <p:extLst>
              <p:ext uri="{D42A27DB-BD31-4B8C-83A1-F6EECF244321}">
                <p14:modId xmlns:p14="http://schemas.microsoft.com/office/powerpoint/2010/main" val="4147841926"/>
              </p:ext>
            </p:extLst>
          </p:nvPr>
        </p:nvGraphicFramePr>
        <p:xfrm>
          <a:off x="1331638" y="1268760"/>
          <a:ext cx="7621846" cy="5402635"/>
        </p:xfrm>
        <a:graphic>
          <a:graphicData uri="http://schemas.openxmlformats.org/drawingml/2006/table">
            <a:tbl>
              <a:tblPr/>
              <a:tblGrid>
                <a:gridCol w="1800202"/>
                <a:gridCol w="3672408"/>
                <a:gridCol w="929741"/>
                <a:gridCol w="1219495"/>
              </a:tblGrid>
              <a:tr h="639071">
                <a:tc>
                  <a:txBody>
                    <a:bodyPr/>
                    <a:lstStyle/>
                    <a:p>
                      <a:pPr algn="ctr" fontAlgn="ctr"/>
                      <a:r>
                        <a:rPr lang="es-MX" sz="2000" b="1" i="0" u="none" strike="noStrike" dirty="0">
                          <a:solidFill>
                            <a:srgbClr val="FFFFFF"/>
                          </a:solidFill>
                          <a:effectLst/>
                          <a:latin typeface="Calibri"/>
                        </a:rPr>
                        <a:t>Tipo de Órgano</a:t>
                      </a:r>
                    </a:p>
                  </a:txBody>
                  <a:tcPr marL="0" marR="0" marT="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ctr"/>
                      <a:r>
                        <a:rPr lang="es-MX" sz="2000" b="1" i="0" u="none" strike="noStrike" dirty="0">
                          <a:solidFill>
                            <a:srgbClr val="FFFFFF"/>
                          </a:solidFill>
                          <a:effectLst/>
                          <a:latin typeface="Calibri"/>
                        </a:rPr>
                        <a:t>Denominación</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ctr"/>
                      <a:r>
                        <a:rPr lang="es-MX" sz="2000" b="1" i="0" u="none" strike="noStrike">
                          <a:solidFill>
                            <a:srgbClr val="FFFFFF"/>
                          </a:solidFill>
                          <a:effectLst/>
                          <a:latin typeface="Calibri"/>
                        </a:rPr>
                        <a:t>Puntaje</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75000"/>
                      </a:schemeClr>
                    </a:solidFill>
                  </a:tcPr>
                </a:tc>
                <a:tc>
                  <a:txBody>
                    <a:bodyPr/>
                    <a:lstStyle/>
                    <a:p>
                      <a:pPr algn="ctr" fontAlgn="ctr"/>
                      <a:r>
                        <a:rPr lang="es-MX" sz="2000" b="1" i="0" u="none" strike="noStrike" dirty="0">
                          <a:solidFill>
                            <a:srgbClr val="FFFFFF"/>
                          </a:solidFill>
                          <a:effectLst/>
                          <a:latin typeface="Calibri"/>
                        </a:rPr>
                        <a:t>Promedio</a:t>
                      </a:r>
                      <a:br>
                        <a:rPr lang="es-MX" sz="2000" b="1" i="0" u="none" strike="noStrike" dirty="0">
                          <a:solidFill>
                            <a:srgbClr val="FFFFFF"/>
                          </a:solidFill>
                          <a:effectLst/>
                          <a:latin typeface="Calibri"/>
                        </a:rPr>
                      </a:br>
                      <a:r>
                        <a:rPr lang="es-MX" sz="2000" b="1" i="0" u="none" strike="noStrike" dirty="0">
                          <a:solidFill>
                            <a:srgbClr val="FFFFFF"/>
                          </a:solidFill>
                          <a:effectLst/>
                          <a:latin typeface="Calibri"/>
                        </a:rPr>
                        <a:t>%</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75000"/>
                      </a:schemeClr>
                    </a:solidFill>
                  </a:tcPr>
                </a:tc>
              </a:tr>
              <a:tr h="319536">
                <a:tc>
                  <a:txBody>
                    <a:bodyPr/>
                    <a:lstStyle/>
                    <a:p>
                      <a:pPr algn="ctr" fontAlgn="b"/>
                      <a:r>
                        <a:rPr lang="es-MX" sz="2000" b="0" i="0" u="none" strike="noStrike">
                          <a:solidFill>
                            <a:srgbClr val="000000"/>
                          </a:solidFill>
                          <a:effectLst/>
                          <a:latin typeface="Calibri"/>
                        </a:rPr>
                        <a:t>Ejecutivo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2000" b="0" i="0" u="none" strike="noStrike" dirty="0">
                          <a:solidFill>
                            <a:srgbClr val="000000"/>
                          </a:solidFill>
                          <a:effectLst/>
                          <a:latin typeface="Calibri"/>
                        </a:rPr>
                        <a:t>Gubernatura: Coordinación de asesores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2000" b="0" i="0" u="none" strike="noStrike">
                          <a:solidFill>
                            <a:srgbClr val="000000"/>
                          </a:solidFill>
                          <a:effectLst/>
                          <a:latin typeface="Calibri"/>
                        </a:rPr>
                        <a:t>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2000" b="1" i="0" u="none" strike="noStrike">
                          <a:solidFill>
                            <a:srgbClr val="000000"/>
                          </a:solidFill>
                          <a:effectLst/>
                          <a:latin typeface="Calibri"/>
                        </a:rPr>
                        <a:t>52.67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9536">
                <a:tc>
                  <a:txBody>
                    <a:bodyPr/>
                    <a:lstStyle/>
                    <a:p>
                      <a:pPr algn="ctr" fontAlgn="b"/>
                      <a:r>
                        <a:rPr lang="es-MX" sz="2000" b="0" i="0" u="none" strike="noStrike">
                          <a:solidFill>
                            <a:srgbClr val="000000"/>
                          </a:solidFill>
                          <a:effectLst/>
                          <a:latin typeface="Calibri"/>
                        </a:rPr>
                        <a:t>Ejecutivo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2000" b="0" i="0" u="none" strike="noStrike" dirty="0">
                          <a:solidFill>
                            <a:srgbClr val="000000"/>
                          </a:solidFill>
                          <a:effectLst/>
                          <a:latin typeface="Calibri"/>
                        </a:rPr>
                        <a:t>Secretaría de Gobierno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2000" b="0" i="0" u="none" strike="noStrike">
                          <a:solidFill>
                            <a:srgbClr val="000000"/>
                          </a:solidFill>
                          <a:effectLst/>
                          <a:latin typeface="Calibri"/>
                        </a:rPr>
                        <a:t>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2000" b="1" i="0" u="none" strike="noStrike">
                          <a:solidFill>
                            <a:srgbClr val="000000"/>
                          </a:solidFill>
                          <a:effectLst/>
                          <a:latin typeface="Calibri"/>
                        </a:rPr>
                        <a:t>79.46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9536">
                <a:tc>
                  <a:txBody>
                    <a:bodyPr/>
                    <a:lstStyle/>
                    <a:p>
                      <a:pPr algn="ctr" fontAlgn="b"/>
                      <a:r>
                        <a:rPr lang="es-MX" sz="2000" b="0" i="0" u="none" strike="noStrike">
                          <a:solidFill>
                            <a:srgbClr val="000000"/>
                          </a:solidFill>
                          <a:effectLst/>
                          <a:latin typeface="Calibri"/>
                        </a:rPr>
                        <a:t>Ejecutivo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2000" b="0" i="0" u="none" strike="noStrike" dirty="0">
                          <a:solidFill>
                            <a:srgbClr val="000000"/>
                          </a:solidFill>
                          <a:effectLst/>
                          <a:latin typeface="Calibri"/>
                        </a:rPr>
                        <a:t>Secretaría de Planeación y Finanzas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2000" b="0" i="0" u="none" strike="noStrike">
                          <a:solidFill>
                            <a:srgbClr val="000000"/>
                          </a:solidFill>
                          <a:effectLst/>
                          <a:latin typeface="Calibri"/>
                        </a:rPr>
                        <a:t>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2000" b="1" i="0" u="none" strike="noStrike">
                          <a:solidFill>
                            <a:srgbClr val="000000"/>
                          </a:solidFill>
                          <a:effectLst/>
                          <a:latin typeface="Calibri"/>
                        </a:rPr>
                        <a:t>82.14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9536">
                <a:tc>
                  <a:txBody>
                    <a:bodyPr/>
                    <a:lstStyle/>
                    <a:p>
                      <a:pPr algn="ctr" fontAlgn="b"/>
                      <a:r>
                        <a:rPr lang="es-MX" sz="2000" b="0" i="0" u="none" strike="noStrike">
                          <a:solidFill>
                            <a:srgbClr val="000000"/>
                          </a:solidFill>
                          <a:effectLst/>
                          <a:latin typeface="Calibri"/>
                        </a:rPr>
                        <a:t>Ejecutivo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2000" b="0" i="0" u="none" strike="noStrike" dirty="0">
                          <a:solidFill>
                            <a:srgbClr val="000000"/>
                          </a:solidFill>
                          <a:effectLst/>
                          <a:latin typeface="Calibri"/>
                        </a:rPr>
                        <a:t>Secretaría de Desarrollo Social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2000" b="0" i="0" u="none" strike="noStrike">
                          <a:solidFill>
                            <a:srgbClr val="000000"/>
                          </a:solidFill>
                          <a:effectLst/>
                          <a:latin typeface="Calibri"/>
                        </a:rPr>
                        <a:t>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2000" b="1" i="0" u="none" strike="noStrike">
                          <a:solidFill>
                            <a:srgbClr val="000000"/>
                          </a:solidFill>
                          <a:effectLst/>
                          <a:latin typeface="Calibri"/>
                        </a:rPr>
                        <a:t>88.39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9536">
                <a:tc>
                  <a:txBody>
                    <a:bodyPr/>
                    <a:lstStyle/>
                    <a:p>
                      <a:pPr algn="ctr" fontAlgn="b"/>
                      <a:r>
                        <a:rPr lang="es-MX" sz="2000" b="0" i="0" u="none" strike="noStrike">
                          <a:solidFill>
                            <a:srgbClr val="000000"/>
                          </a:solidFill>
                          <a:effectLst/>
                          <a:latin typeface="Calibri"/>
                        </a:rPr>
                        <a:t>Ejecutivo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2000" b="0" i="0" u="none" strike="noStrike" dirty="0">
                          <a:solidFill>
                            <a:srgbClr val="000000"/>
                          </a:solidFill>
                          <a:effectLst/>
                          <a:latin typeface="Calibri"/>
                        </a:rPr>
                        <a:t>Secretaría de Seguridad Pública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2000" b="0" i="0" u="none" strike="noStrike">
                          <a:solidFill>
                            <a:srgbClr val="000000"/>
                          </a:solidFill>
                          <a:effectLst/>
                          <a:latin typeface="Calibri"/>
                        </a:rPr>
                        <a:t>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2000" b="1" i="0" u="none" strike="noStrike">
                          <a:solidFill>
                            <a:srgbClr val="000000"/>
                          </a:solidFill>
                          <a:effectLst/>
                          <a:latin typeface="Calibri"/>
                        </a:rPr>
                        <a:t>80.35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9071">
                <a:tc>
                  <a:txBody>
                    <a:bodyPr/>
                    <a:lstStyle/>
                    <a:p>
                      <a:pPr algn="ctr" fontAlgn="b"/>
                      <a:r>
                        <a:rPr lang="es-MX" sz="2000" b="0" i="0" u="none" strike="noStrike">
                          <a:solidFill>
                            <a:srgbClr val="000000"/>
                          </a:solidFill>
                          <a:effectLst/>
                          <a:latin typeface="Calibri"/>
                        </a:rPr>
                        <a:t>Ejecutivo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2000" b="0" i="0" u="none" strike="noStrike" dirty="0">
                          <a:solidFill>
                            <a:srgbClr val="000000"/>
                          </a:solidFill>
                          <a:effectLst/>
                          <a:latin typeface="Calibri"/>
                        </a:rPr>
                        <a:t>Secretaría de Ordenamiento Territorial y Obras Públicas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2000" b="0" i="0" u="none" strike="noStrike">
                          <a:solidFill>
                            <a:srgbClr val="000000"/>
                          </a:solidFill>
                          <a:effectLst/>
                          <a:latin typeface="Calibri"/>
                        </a:rPr>
                        <a:t>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2000" b="1" i="0" u="none" strike="noStrike">
                          <a:solidFill>
                            <a:srgbClr val="000000"/>
                          </a:solidFill>
                          <a:effectLst/>
                          <a:latin typeface="Calibri"/>
                        </a:rPr>
                        <a:t>88.39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9071">
                <a:tc>
                  <a:txBody>
                    <a:bodyPr/>
                    <a:lstStyle/>
                    <a:p>
                      <a:pPr algn="ctr" fontAlgn="b"/>
                      <a:r>
                        <a:rPr lang="es-MX" sz="2000" b="0" i="0" u="none" strike="noStrike">
                          <a:solidFill>
                            <a:srgbClr val="000000"/>
                          </a:solidFill>
                          <a:effectLst/>
                          <a:latin typeface="Calibri"/>
                        </a:rPr>
                        <a:t>Ejecutivo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2000" b="0" i="0" u="none" strike="noStrike" dirty="0">
                          <a:solidFill>
                            <a:srgbClr val="000000"/>
                          </a:solidFill>
                          <a:effectLst/>
                          <a:latin typeface="Calibri"/>
                        </a:rPr>
                        <a:t>Secretaría de Desarrollo Agropecuario, Forestal y Pesca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2000" b="0" i="0" u="none" strike="noStrike">
                          <a:solidFill>
                            <a:srgbClr val="000000"/>
                          </a:solidFill>
                          <a:effectLst/>
                          <a:latin typeface="Calibri"/>
                        </a:rPr>
                        <a:t>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2000" b="1" i="0" u="none" strike="noStrike">
                          <a:solidFill>
                            <a:srgbClr val="000000"/>
                          </a:solidFill>
                          <a:effectLst/>
                          <a:latin typeface="Calibri"/>
                        </a:rPr>
                        <a:t>76.78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9536">
                <a:tc>
                  <a:txBody>
                    <a:bodyPr/>
                    <a:lstStyle/>
                    <a:p>
                      <a:pPr algn="ctr" fontAlgn="b"/>
                      <a:r>
                        <a:rPr lang="es-MX" sz="2000" b="0" i="0" u="none" strike="noStrike">
                          <a:solidFill>
                            <a:srgbClr val="000000"/>
                          </a:solidFill>
                          <a:effectLst/>
                          <a:latin typeface="Calibri"/>
                        </a:rPr>
                        <a:t>Ejecutivo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2000" b="0" i="0" u="none" strike="noStrike" dirty="0">
                          <a:solidFill>
                            <a:srgbClr val="000000"/>
                          </a:solidFill>
                          <a:effectLst/>
                          <a:latin typeface="Calibri"/>
                        </a:rPr>
                        <a:t>Secretaría de Educación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2000" b="0" i="0" u="none" strike="noStrike">
                          <a:solidFill>
                            <a:srgbClr val="000000"/>
                          </a:solidFill>
                          <a:effectLst/>
                          <a:latin typeface="Calibri"/>
                        </a:rPr>
                        <a:t>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2000" b="1" i="0" u="none" strike="noStrike">
                          <a:solidFill>
                            <a:srgbClr val="000000"/>
                          </a:solidFill>
                          <a:effectLst/>
                          <a:latin typeface="Calibri"/>
                        </a:rPr>
                        <a:t>83.92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9071">
                <a:tc>
                  <a:txBody>
                    <a:bodyPr/>
                    <a:lstStyle/>
                    <a:p>
                      <a:pPr algn="ctr" fontAlgn="b"/>
                      <a:r>
                        <a:rPr lang="es-MX" sz="2000" b="0" i="0" u="none" strike="noStrike">
                          <a:solidFill>
                            <a:srgbClr val="000000"/>
                          </a:solidFill>
                          <a:effectLst/>
                          <a:latin typeface="Calibri"/>
                        </a:rPr>
                        <a:t>Órganos Desconcentrados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2000" b="0" i="0" u="none" strike="noStrike" dirty="0">
                          <a:solidFill>
                            <a:srgbClr val="000000"/>
                          </a:solidFill>
                          <a:effectLst/>
                          <a:latin typeface="Calibri"/>
                        </a:rPr>
                        <a:t>DIF-Tabasco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2000" b="0" i="0" u="none" strike="noStrike">
                          <a:solidFill>
                            <a:srgbClr val="000000"/>
                          </a:solidFill>
                          <a:effectLst/>
                          <a:latin typeface="Calibri"/>
                        </a:rPr>
                        <a:t>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2000" b="1" i="0" u="none" strike="noStrike">
                          <a:solidFill>
                            <a:srgbClr val="000000"/>
                          </a:solidFill>
                          <a:effectLst/>
                          <a:latin typeface="Calibri"/>
                        </a:rPr>
                        <a:t>67.86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9071">
                <a:tc>
                  <a:txBody>
                    <a:bodyPr/>
                    <a:lstStyle/>
                    <a:p>
                      <a:pPr algn="ctr" fontAlgn="b"/>
                      <a:r>
                        <a:rPr lang="es-MX" sz="2000" b="0" i="0" u="none" strike="noStrike" dirty="0">
                          <a:solidFill>
                            <a:srgbClr val="000000"/>
                          </a:solidFill>
                          <a:effectLst/>
                          <a:latin typeface="Calibri"/>
                        </a:rPr>
                        <a:t>Órganos Desconcentrados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2000" b="0" i="0" u="none" strike="noStrike" dirty="0">
                          <a:solidFill>
                            <a:srgbClr val="000000"/>
                          </a:solidFill>
                          <a:effectLst/>
                          <a:latin typeface="Calibri"/>
                        </a:rPr>
                        <a:t>Comisión Estatal de Agua y Saneamiento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2000" b="0" i="0" u="none" strike="noStrike">
                          <a:solidFill>
                            <a:srgbClr val="000000"/>
                          </a:solidFill>
                          <a:effectLst/>
                          <a:latin typeface="Calibri"/>
                        </a:rPr>
                        <a:t>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2000" b="1" i="0" u="none" strike="noStrike" dirty="0">
                          <a:solidFill>
                            <a:srgbClr val="000000"/>
                          </a:solidFill>
                          <a:effectLst/>
                          <a:latin typeface="Calibri"/>
                        </a:rPr>
                        <a:t>85.71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7095692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763688" y="395953"/>
            <a:ext cx="5976664" cy="553998"/>
          </a:xfrm>
          <a:prstGeom prst="rect">
            <a:avLst/>
          </a:prstGeom>
          <a:noFill/>
        </p:spPr>
        <p:txBody>
          <a:bodyPr wrap="square">
            <a:spAutoFit/>
          </a:bodyPr>
          <a:lstStyle/>
          <a:p>
            <a:pPr fontAlgn="auto">
              <a:spcBef>
                <a:spcPts val="0"/>
              </a:spcBef>
              <a:spcAft>
                <a:spcPts val="0"/>
              </a:spcAft>
              <a:defRPr/>
            </a:pPr>
            <a:r>
              <a:rPr lang="es-MX" sz="29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Resultados del diagnóstico (ejemplo)</a:t>
            </a:r>
            <a:endParaRPr lang="es-MX" sz="29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5" name="4 Imagen" descr="LOGOTIPO_InfoDF_new.png"/>
          <p:cNvPicPr>
            <a:picLocks noChangeAspect="1"/>
          </p:cNvPicPr>
          <p:nvPr/>
        </p:nvPicPr>
        <p:blipFill>
          <a:blip r:embed="rId3" cstate="print"/>
          <a:stretch>
            <a:fillRect/>
          </a:stretch>
        </p:blipFill>
        <p:spPr>
          <a:xfrm>
            <a:off x="10351" y="5548054"/>
            <a:ext cx="961249" cy="1135054"/>
          </a:xfrm>
          <a:prstGeom prst="rect">
            <a:avLst/>
          </a:prstGeom>
        </p:spPr>
      </p:pic>
      <p:graphicFrame>
        <p:nvGraphicFramePr>
          <p:cNvPr id="7" name="6 Tabla"/>
          <p:cNvGraphicFramePr>
            <a:graphicFrameLocks noGrp="1"/>
          </p:cNvGraphicFramePr>
          <p:nvPr>
            <p:extLst>
              <p:ext uri="{D42A27DB-BD31-4B8C-83A1-F6EECF244321}">
                <p14:modId xmlns:p14="http://schemas.microsoft.com/office/powerpoint/2010/main" val="1998805739"/>
              </p:ext>
            </p:extLst>
          </p:nvPr>
        </p:nvGraphicFramePr>
        <p:xfrm>
          <a:off x="1259632" y="1268760"/>
          <a:ext cx="7812361" cy="5184578"/>
        </p:xfrm>
        <a:graphic>
          <a:graphicData uri="http://schemas.openxmlformats.org/drawingml/2006/table">
            <a:tbl>
              <a:tblPr/>
              <a:tblGrid>
                <a:gridCol w="1874967"/>
                <a:gridCol w="3906181"/>
                <a:gridCol w="1093730"/>
                <a:gridCol w="937483"/>
              </a:tblGrid>
              <a:tr h="842453">
                <a:tc>
                  <a:txBody>
                    <a:bodyPr/>
                    <a:lstStyle/>
                    <a:p>
                      <a:pPr algn="ctr" fontAlgn="ctr"/>
                      <a:r>
                        <a:rPr lang="es-MX" sz="1800" b="1" i="0" u="none" strike="noStrike" dirty="0">
                          <a:solidFill>
                            <a:srgbClr val="FFFFFF"/>
                          </a:solidFill>
                          <a:effectLst/>
                          <a:latin typeface="Calibri"/>
                        </a:rPr>
                        <a:t>Tipo de Órgano</a:t>
                      </a:r>
                    </a:p>
                  </a:txBody>
                  <a:tcPr marL="0" marR="0" marT="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ctr"/>
                      <a:r>
                        <a:rPr lang="es-MX" sz="1800" b="1" i="0" u="none" strike="noStrike">
                          <a:solidFill>
                            <a:srgbClr val="FFFFFF"/>
                          </a:solidFill>
                          <a:effectLst/>
                          <a:latin typeface="Calibri"/>
                        </a:rPr>
                        <a:t>Denominación</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ctr"/>
                      <a:r>
                        <a:rPr lang="es-MX" sz="1800" b="1" i="0" u="none" strike="noStrike">
                          <a:solidFill>
                            <a:srgbClr val="FFFFFF"/>
                          </a:solidFill>
                          <a:effectLst/>
                          <a:latin typeface="Calibri"/>
                        </a:rPr>
                        <a:t>Puntaje</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75000"/>
                      </a:schemeClr>
                    </a:solidFill>
                  </a:tcPr>
                </a:tc>
                <a:tc>
                  <a:txBody>
                    <a:bodyPr/>
                    <a:lstStyle/>
                    <a:p>
                      <a:pPr algn="ctr" fontAlgn="ctr"/>
                      <a:r>
                        <a:rPr lang="es-MX" sz="1800" b="1" i="0" u="none" strike="noStrike" dirty="0">
                          <a:solidFill>
                            <a:srgbClr val="FFFFFF"/>
                          </a:solidFill>
                          <a:effectLst/>
                          <a:latin typeface="Calibri"/>
                        </a:rPr>
                        <a:t>Promedio</a:t>
                      </a:r>
                      <a:br>
                        <a:rPr lang="es-MX" sz="1800" b="1" i="0" u="none" strike="noStrike" dirty="0">
                          <a:solidFill>
                            <a:srgbClr val="FFFFFF"/>
                          </a:solidFill>
                          <a:effectLst/>
                          <a:latin typeface="Calibri"/>
                        </a:rPr>
                      </a:br>
                      <a:r>
                        <a:rPr lang="es-MX" sz="1800" b="1" i="0" u="none" strike="noStrike" dirty="0">
                          <a:solidFill>
                            <a:srgbClr val="FFFFFF"/>
                          </a:solidFill>
                          <a:effectLst/>
                          <a:latin typeface="Calibri"/>
                        </a:rPr>
                        <a:t>%</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75000"/>
                      </a:schemeClr>
                    </a:solidFill>
                  </a:tcPr>
                </a:tc>
              </a:tr>
              <a:tr h="410678">
                <a:tc>
                  <a:txBody>
                    <a:bodyPr/>
                    <a:lstStyle/>
                    <a:p>
                      <a:pPr algn="ctr" fontAlgn="b"/>
                      <a:r>
                        <a:rPr lang="es-MX" sz="1800" b="0" i="0" u="none" strike="noStrike" dirty="0">
                          <a:solidFill>
                            <a:srgbClr val="000000"/>
                          </a:solidFill>
                          <a:effectLst/>
                          <a:latin typeface="Calibri"/>
                        </a:rPr>
                        <a:t>Judicial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800" b="0" i="0" u="none" strike="noStrike">
                          <a:solidFill>
                            <a:srgbClr val="000000"/>
                          </a:solidFill>
                          <a:effectLst/>
                          <a:latin typeface="Calibri"/>
                        </a:rPr>
                        <a:t>Tribunal Superior de Justicia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800" b="0" i="0" u="none" strike="noStrike">
                          <a:solidFill>
                            <a:srgbClr val="000000"/>
                          </a:solidFill>
                          <a:effectLst/>
                          <a:latin typeface="Calibri"/>
                        </a:rPr>
                        <a:t>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800" b="1" i="0" u="none" strike="noStrike" dirty="0">
                          <a:solidFill>
                            <a:srgbClr val="000000"/>
                          </a:solidFill>
                          <a:effectLst/>
                          <a:latin typeface="Calibri"/>
                        </a:rPr>
                        <a:t>48.31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1635">
                <a:tc>
                  <a:txBody>
                    <a:bodyPr/>
                    <a:lstStyle/>
                    <a:p>
                      <a:pPr algn="ctr" fontAlgn="b"/>
                      <a:r>
                        <a:rPr lang="es-MX" sz="1800" b="0" i="0" u="none" strike="noStrike">
                          <a:solidFill>
                            <a:srgbClr val="000000"/>
                          </a:solidFill>
                          <a:effectLst/>
                          <a:latin typeface="Calibri"/>
                        </a:rPr>
                        <a:t>Legislativo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800" b="0" i="0" u="none" strike="noStrike">
                          <a:solidFill>
                            <a:srgbClr val="000000"/>
                          </a:solidFill>
                          <a:effectLst/>
                          <a:latin typeface="Calibri"/>
                        </a:rPr>
                        <a:t>Congreso del Estado de Tabasco (El ITAIP: Congreso, OSFE)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800" b="0" i="0" u="none" strike="noStrike">
                          <a:solidFill>
                            <a:srgbClr val="000000"/>
                          </a:solidFill>
                          <a:effectLst/>
                          <a:latin typeface="Calibri"/>
                        </a:rPr>
                        <a:t>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800" b="1" i="0" u="none" strike="noStrike" dirty="0">
                          <a:solidFill>
                            <a:srgbClr val="000000"/>
                          </a:solidFill>
                          <a:effectLst/>
                          <a:latin typeface="Calibri"/>
                        </a:rPr>
                        <a:t>68.54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1635">
                <a:tc>
                  <a:txBody>
                    <a:bodyPr/>
                    <a:lstStyle/>
                    <a:p>
                      <a:pPr algn="ctr" fontAlgn="b"/>
                      <a:r>
                        <a:rPr lang="es-MX" sz="1800" b="0" i="0" u="none" strike="noStrike">
                          <a:solidFill>
                            <a:srgbClr val="000000"/>
                          </a:solidFill>
                          <a:effectLst/>
                          <a:latin typeface="Calibri"/>
                        </a:rPr>
                        <a:t>Legislativo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s-MX" sz="1800" b="0" i="0" u="none" strike="noStrike">
                          <a:solidFill>
                            <a:srgbClr val="000000"/>
                          </a:solidFill>
                          <a:effectLst/>
                          <a:latin typeface="Calibri"/>
                        </a:rPr>
                        <a:t>Órgano Superior de Fiscalización del Estado de Tabasco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MX" sz="1800" b="0" i="0" u="none" strike="noStrike">
                          <a:solidFill>
                            <a:srgbClr val="000000"/>
                          </a:solidFill>
                          <a:effectLst/>
                          <a:latin typeface="Calibri"/>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MX" sz="1800" b="1" i="0" u="none" strike="noStrike" dirty="0">
                          <a:solidFill>
                            <a:srgbClr val="000000"/>
                          </a:solidFill>
                          <a:effectLst/>
                          <a:latin typeface="Calibri"/>
                        </a:rPr>
                        <a:t>7.25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561635">
                <a:tc>
                  <a:txBody>
                    <a:bodyPr/>
                    <a:lstStyle/>
                    <a:p>
                      <a:pPr algn="ctr" fontAlgn="b"/>
                      <a:r>
                        <a:rPr lang="es-MX" sz="1800" b="0" i="0" u="none" strike="noStrike">
                          <a:solidFill>
                            <a:srgbClr val="000000"/>
                          </a:solidFill>
                          <a:effectLst/>
                          <a:latin typeface="Calibri"/>
                        </a:rPr>
                        <a:t>Órganos Autónomos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800" b="0" i="0" u="none" strike="noStrike">
                          <a:solidFill>
                            <a:srgbClr val="000000"/>
                          </a:solidFill>
                          <a:effectLst/>
                          <a:latin typeface="Calibri"/>
                        </a:rPr>
                        <a:t>Instituto Tabasqueño de Transparencia y Acceso a la Información Pública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800" b="0" i="0" u="none" strike="noStrike">
                          <a:solidFill>
                            <a:srgbClr val="000000"/>
                          </a:solidFill>
                          <a:effectLst/>
                          <a:latin typeface="Calibri"/>
                        </a:rPr>
                        <a:t>105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800" b="1" i="0" u="none" strike="noStrike" dirty="0">
                          <a:solidFill>
                            <a:srgbClr val="000000"/>
                          </a:solidFill>
                          <a:effectLst/>
                          <a:latin typeface="Calibri"/>
                        </a:rPr>
                        <a:t>90.51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1635">
                <a:tc>
                  <a:txBody>
                    <a:bodyPr/>
                    <a:lstStyle/>
                    <a:p>
                      <a:pPr algn="ctr" fontAlgn="b"/>
                      <a:r>
                        <a:rPr lang="es-MX" sz="1800" b="0" i="0" u="none" strike="noStrike">
                          <a:solidFill>
                            <a:srgbClr val="000000"/>
                          </a:solidFill>
                          <a:effectLst/>
                          <a:latin typeface="Calibri"/>
                        </a:rPr>
                        <a:t>Órganos Autónomos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800" b="0" i="0" u="none" strike="noStrike">
                          <a:solidFill>
                            <a:srgbClr val="000000"/>
                          </a:solidFill>
                          <a:effectLst/>
                          <a:latin typeface="Calibri"/>
                        </a:rPr>
                        <a:t>Instituto Electoral y de Participación Ciudadana de Tabasco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800" b="0" i="0" u="none" strike="noStrike">
                          <a:solidFill>
                            <a:srgbClr val="000000"/>
                          </a:solidFill>
                          <a:effectLst/>
                          <a:latin typeface="Calibri"/>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800" b="1" i="0" u="none" strike="noStrike" dirty="0">
                          <a:solidFill>
                            <a:srgbClr val="000000"/>
                          </a:solidFill>
                          <a:effectLst/>
                          <a:latin typeface="Calibri"/>
                        </a:rPr>
                        <a:t>27.11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1635">
                <a:tc>
                  <a:txBody>
                    <a:bodyPr/>
                    <a:lstStyle/>
                    <a:p>
                      <a:pPr algn="ctr" fontAlgn="b"/>
                      <a:r>
                        <a:rPr lang="es-MX" sz="1800" b="0" i="0" u="none" strike="noStrike">
                          <a:solidFill>
                            <a:srgbClr val="000000"/>
                          </a:solidFill>
                          <a:effectLst/>
                          <a:latin typeface="Calibri"/>
                        </a:rPr>
                        <a:t>Órganos Autónomos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800" b="0" i="0" u="none" strike="noStrike">
                          <a:solidFill>
                            <a:srgbClr val="000000"/>
                          </a:solidFill>
                          <a:effectLst/>
                          <a:latin typeface="Calibri"/>
                        </a:rPr>
                        <a:t>Comisión Estatal de los Derechos Humanos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800" b="0" i="0" u="none" strike="noStrike">
                          <a:solidFill>
                            <a:srgbClr val="000000"/>
                          </a:solidFill>
                          <a:effectLst/>
                          <a:latin typeface="Calibri"/>
                        </a:rPr>
                        <a:t>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800" b="1" i="0" u="none" strike="noStrike">
                          <a:solidFill>
                            <a:srgbClr val="000000"/>
                          </a:solidFill>
                          <a:effectLst/>
                          <a:latin typeface="Calibri"/>
                        </a:rPr>
                        <a:t>84.48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0818">
                <a:tc>
                  <a:txBody>
                    <a:bodyPr/>
                    <a:lstStyle/>
                    <a:p>
                      <a:pPr algn="ctr" fontAlgn="b"/>
                      <a:r>
                        <a:rPr lang="es-MX" sz="1800" b="0" i="0" u="none" strike="noStrike">
                          <a:solidFill>
                            <a:srgbClr val="000000"/>
                          </a:solidFill>
                          <a:effectLst/>
                          <a:latin typeface="Calibri"/>
                        </a:rPr>
                        <a:t>Municipios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800" b="0" i="0" u="none" strike="noStrike">
                          <a:solidFill>
                            <a:srgbClr val="000000"/>
                          </a:solidFill>
                          <a:effectLst/>
                          <a:latin typeface="Calibri"/>
                        </a:rPr>
                        <a:t>Ayuntamiento de Centro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800" b="0" i="0" u="none" strike="noStrike">
                          <a:solidFill>
                            <a:srgbClr val="000000"/>
                          </a:solidFill>
                          <a:effectLst/>
                          <a:latin typeface="Calibri"/>
                        </a:rPr>
                        <a:t>105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800" b="1" i="0" u="none" strike="noStrike" dirty="0">
                          <a:solidFill>
                            <a:srgbClr val="000000"/>
                          </a:solidFill>
                          <a:effectLst/>
                          <a:latin typeface="Calibri"/>
                        </a:rPr>
                        <a:t>82.03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0818">
                <a:tc>
                  <a:txBody>
                    <a:bodyPr/>
                    <a:lstStyle/>
                    <a:p>
                      <a:pPr algn="ctr" fontAlgn="b"/>
                      <a:r>
                        <a:rPr lang="es-MX" sz="1800" b="0" i="0" u="none" strike="noStrike">
                          <a:solidFill>
                            <a:srgbClr val="000000"/>
                          </a:solidFill>
                          <a:effectLst/>
                          <a:latin typeface="Calibri"/>
                        </a:rPr>
                        <a:t>Municipios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800" b="0" i="0" u="none" strike="noStrike">
                          <a:solidFill>
                            <a:srgbClr val="000000"/>
                          </a:solidFill>
                          <a:effectLst/>
                          <a:latin typeface="Calibri"/>
                        </a:rPr>
                        <a:t>Ayunamiento de Comalcalco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800" b="0" i="0" u="none" strike="noStrike">
                          <a:solidFill>
                            <a:srgbClr val="000000"/>
                          </a:solidFill>
                          <a:effectLst/>
                          <a:latin typeface="Calibri"/>
                        </a:rPr>
                        <a:t>104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800" b="1" i="0" u="none" strike="noStrike">
                          <a:solidFill>
                            <a:srgbClr val="000000"/>
                          </a:solidFill>
                          <a:effectLst/>
                          <a:latin typeface="Calibri"/>
                        </a:rPr>
                        <a:t>81.25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0818">
                <a:tc>
                  <a:txBody>
                    <a:bodyPr/>
                    <a:lstStyle/>
                    <a:p>
                      <a:pPr algn="ctr" fontAlgn="b"/>
                      <a:r>
                        <a:rPr lang="es-MX" sz="1800" b="0" i="0" u="none" strike="noStrike">
                          <a:solidFill>
                            <a:srgbClr val="000000"/>
                          </a:solidFill>
                          <a:effectLst/>
                          <a:latin typeface="Calibri"/>
                        </a:rPr>
                        <a:t>Municipios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800" b="0" i="0" u="none" strike="noStrike">
                          <a:solidFill>
                            <a:srgbClr val="000000"/>
                          </a:solidFill>
                          <a:effectLst/>
                          <a:latin typeface="Calibri"/>
                        </a:rPr>
                        <a:t>Ayuntamiento de Cárdenas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800" b="0" i="0" u="none" strike="noStrike">
                          <a:solidFill>
                            <a:srgbClr val="000000"/>
                          </a:solidFill>
                          <a:effectLst/>
                          <a:latin typeface="Calibri"/>
                        </a:rPr>
                        <a:t>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800" b="1" i="0" u="none" strike="noStrike">
                          <a:solidFill>
                            <a:srgbClr val="000000"/>
                          </a:solidFill>
                          <a:effectLst/>
                          <a:latin typeface="Calibri"/>
                        </a:rPr>
                        <a:t>59.37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0818">
                <a:tc>
                  <a:txBody>
                    <a:bodyPr/>
                    <a:lstStyle/>
                    <a:p>
                      <a:pPr algn="ctr" fontAlgn="b"/>
                      <a:endParaRPr lang="es-MX" sz="1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MX" sz="1800" b="0" i="0" u="none" strike="noStrike">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s-MX" sz="1800" b="1" i="0" u="none" strike="noStrike">
                          <a:solidFill>
                            <a:srgbClr val="000000"/>
                          </a:solidFill>
                          <a:effectLst/>
                          <a:latin typeface="Calibri"/>
                        </a:rPr>
                        <a:t>Promedio</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s-MX" sz="1800" b="1" i="0" u="none" strike="noStrike" dirty="0">
                          <a:solidFill>
                            <a:srgbClr val="000000"/>
                          </a:solidFill>
                          <a:effectLst/>
                          <a:latin typeface="Calibri"/>
                        </a:rPr>
                        <a:t>70.24</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val="118717672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763688" y="395953"/>
            <a:ext cx="5976664" cy="553998"/>
          </a:xfrm>
          <a:prstGeom prst="rect">
            <a:avLst/>
          </a:prstGeom>
          <a:noFill/>
        </p:spPr>
        <p:txBody>
          <a:bodyPr wrap="square">
            <a:spAutoFit/>
          </a:bodyPr>
          <a:lstStyle/>
          <a:p>
            <a:pPr fontAlgn="auto">
              <a:spcBef>
                <a:spcPts val="0"/>
              </a:spcBef>
              <a:spcAft>
                <a:spcPts val="0"/>
              </a:spcAft>
              <a:defRPr/>
            </a:pPr>
            <a:r>
              <a:rPr lang="es-MX" sz="29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Resultados del diagnóstico (ejemplo)</a:t>
            </a:r>
            <a:endParaRPr lang="es-MX" sz="29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5" name="4 Imagen" descr="LOGOTIPO_InfoDF_new.png"/>
          <p:cNvPicPr>
            <a:picLocks noChangeAspect="1"/>
          </p:cNvPicPr>
          <p:nvPr/>
        </p:nvPicPr>
        <p:blipFill>
          <a:blip r:embed="rId3" cstate="print"/>
          <a:stretch>
            <a:fillRect/>
          </a:stretch>
        </p:blipFill>
        <p:spPr>
          <a:xfrm>
            <a:off x="10351" y="5548054"/>
            <a:ext cx="961249" cy="1135054"/>
          </a:xfrm>
          <a:prstGeom prst="rect">
            <a:avLst/>
          </a:prstGeom>
        </p:spPr>
      </p:pic>
      <p:graphicFrame>
        <p:nvGraphicFramePr>
          <p:cNvPr id="2" name="1 Tabla"/>
          <p:cNvGraphicFramePr>
            <a:graphicFrameLocks noGrp="1"/>
          </p:cNvGraphicFramePr>
          <p:nvPr>
            <p:extLst>
              <p:ext uri="{D42A27DB-BD31-4B8C-83A1-F6EECF244321}">
                <p14:modId xmlns:p14="http://schemas.microsoft.com/office/powerpoint/2010/main" val="467421753"/>
              </p:ext>
            </p:extLst>
          </p:nvPr>
        </p:nvGraphicFramePr>
        <p:xfrm>
          <a:off x="2123728" y="1556792"/>
          <a:ext cx="5832648" cy="4762460"/>
        </p:xfrm>
        <a:graphic>
          <a:graphicData uri="http://schemas.openxmlformats.org/drawingml/2006/table">
            <a:tbl>
              <a:tblPr/>
              <a:tblGrid>
                <a:gridCol w="2808312"/>
                <a:gridCol w="3024336"/>
              </a:tblGrid>
              <a:tr h="1008110">
                <a:tc>
                  <a:txBody>
                    <a:bodyPr/>
                    <a:lstStyle/>
                    <a:p>
                      <a:pPr algn="ctr" fontAlgn="auto"/>
                      <a:r>
                        <a:rPr lang="es-MX" sz="2800" b="0" i="0" u="none" strike="noStrike" dirty="0">
                          <a:solidFill>
                            <a:srgbClr val="FFFFFF"/>
                          </a:solidFill>
                          <a:effectLst/>
                          <a:latin typeface="Calibri"/>
                        </a:rPr>
                        <a:t>Órgano de gobierno</a:t>
                      </a:r>
                    </a:p>
                  </a:txBody>
                  <a:tcPr marL="0" marR="0" marT="0" marB="0" anchor="b">
                    <a:lnL w="6350" cap="flat" cmpd="sng" algn="ctr">
                      <a:solidFill>
                        <a:srgbClr val="632523"/>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632523"/>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a:txBody>
                    <a:bodyPr/>
                    <a:lstStyle/>
                    <a:p>
                      <a:pPr algn="ctr" fontAlgn="auto"/>
                      <a:r>
                        <a:rPr lang="es-MX" sz="2800" b="0" i="0" u="none" strike="noStrike" dirty="0">
                          <a:solidFill>
                            <a:srgbClr val="FFFFFF"/>
                          </a:solidFill>
                          <a:effectLst/>
                          <a:latin typeface="Calibri"/>
                        </a:rPr>
                        <a:t>Promedio de cumplimiento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632523"/>
                      </a:solidFill>
                      <a:prstDash val="solid"/>
                      <a:round/>
                      <a:headEnd type="none" w="med" len="med"/>
                      <a:tailEnd type="none" w="med" len="med"/>
                    </a:lnR>
                    <a:lnT w="6350" cap="flat" cmpd="sng" algn="ctr">
                      <a:solidFill>
                        <a:srgbClr val="632523"/>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r>
              <a:tr h="625725">
                <a:tc>
                  <a:txBody>
                    <a:bodyPr/>
                    <a:lstStyle/>
                    <a:p>
                      <a:pPr algn="ctr" fontAlgn="b"/>
                      <a:r>
                        <a:rPr lang="es-MX" sz="2800" b="0" i="0" u="none" strike="noStrike">
                          <a:solidFill>
                            <a:srgbClr val="000000"/>
                          </a:solidFill>
                          <a:effectLst/>
                          <a:latin typeface="Calibri"/>
                        </a:rPr>
                        <a:t>Ejecutivo</a:t>
                      </a:r>
                    </a:p>
                  </a:txBody>
                  <a:tcPr marL="0" marR="0" marT="0" marB="0" anchor="b">
                    <a:lnL w="6350" cap="flat" cmpd="sng" algn="ctr">
                      <a:solidFill>
                        <a:srgbClr val="632523"/>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2800" b="0" i="0" u="none" strike="noStrike">
                          <a:solidFill>
                            <a:srgbClr val="000000"/>
                          </a:solidFill>
                          <a:effectLst/>
                          <a:latin typeface="Calibri"/>
                        </a:rPr>
                        <a:t>78.57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63252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25725">
                <a:tc>
                  <a:txBody>
                    <a:bodyPr/>
                    <a:lstStyle/>
                    <a:p>
                      <a:pPr algn="ctr" fontAlgn="b"/>
                      <a:r>
                        <a:rPr lang="es-MX" sz="2800" b="0" i="0" u="none" strike="noStrike">
                          <a:solidFill>
                            <a:srgbClr val="000000"/>
                          </a:solidFill>
                          <a:effectLst/>
                          <a:latin typeface="Calibri"/>
                        </a:rPr>
                        <a:t>Legislativo</a:t>
                      </a:r>
                    </a:p>
                  </a:txBody>
                  <a:tcPr marL="0" marR="0" marT="0" marB="0" anchor="b">
                    <a:lnL w="6350" cap="flat" cmpd="sng" algn="ctr">
                      <a:solidFill>
                        <a:srgbClr val="632523"/>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2800" b="0" i="0" u="none" strike="noStrike">
                          <a:solidFill>
                            <a:srgbClr val="000000"/>
                          </a:solidFill>
                          <a:effectLst/>
                          <a:latin typeface="Calibri"/>
                        </a:rPr>
                        <a:t>37.90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63252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25725">
                <a:tc>
                  <a:txBody>
                    <a:bodyPr/>
                    <a:lstStyle/>
                    <a:p>
                      <a:pPr algn="ctr" fontAlgn="b"/>
                      <a:r>
                        <a:rPr lang="es-MX" sz="2800" b="0" i="0" u="none" strike="noStrike">
                          <a:solidFill>
                            <a:srgbClr val="000000"/>
                          </a:solidFill>
                          <a:effectLst/>
                          <a:latin typeface="Calibri"/>
                        </a:rPr>
                        <a:t>Judicial</a:t>
                      </a:r>
                    </a:p>
                  </a:txBody>
                  <a:tcPr marL="0" marR="0" marT="0" marB="0" anchor="b">
                    <a:lnL w="6350" cap="flat" cmpd="sng" algn="ctr">
                      <a:solidFill>
                        <a:srgbClr val="632523"/>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2800" b="0" i="0" u="none" strike="noStrike">
                          <a:solidFill>
                            <a:srgbClr val="000000"/>
                          </a:solidFill>
                          <a:effectLst/>
                          <a:latin typeface="Calibri"/>
                        </a:rPr>
                        <a:t>48.31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63252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25725">
                <a:tc>
                  <a:txBody>
                    <a:bodyPr/>
                    <a:lstStyle/>
                    <a:p>
                      <a:pPr algn="ctr" fontAlgn="b"/>
                      <a:r>
                        <a:rPr lang="es-MX" sz="2800" b="0" i="0" u="none" strike="noStrike">
                          <a:solidFill>
                            <a:srgbClr val="000000"/>
                          </a:solidFill>
                          <a:effectLst/>
                          <a:latin typeface="Calibri"/>
                        </a:rPr>
                        <a:t>Autónomos</a:t>
                      </a:r>
                    </a:p>
                  </a:txBody>
                  <a:tcPr marL="0" marR="0" marT="0" marB="0" anchor="b">
                    <a:lnL w="6350" cap="flat" cmpd="sng" algn="ctr">
                      <a:solidFill>
                        <a:srgbClr val="632523"/>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2800" b="0" i="0" u="none" strike="noStrike">
                          <a:solidFill>
                            <a:srgbClr val="000000"/>
                          </a:solidFill>
                          <a:effectLst/>
                          <a:latin typeface="Calibri"/>
                        </a:rPr>
                        <a:t>67.37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63252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25725">
                <a:tc>
                  <a:txBody>
                    <a:bodyPr/>
                    <a:lstStyle/>
                    <a:p>
                      <a:pPr algn="ctr" fontAlgn="b"/>
                      <a:r>
                        <a:rPr lang="es-MX" sz="2800" b="0" i="0" u="none" strike="noStrike">
                          <a:solidFill>
                            <a:srgbClr val="000000"/>
                          </a:solidFill>
                          <a:effectLst/>
                          <a:latin typeface="Calibri"/>
                        </a:rPr>
                        <a:t>Ayuntamientos</a:t>
                      </a:r>
                    </a:p>
                  </a:txBody>
                  <a:tcPr marL="0" marR="0" marT="0" marB="0" anchor="b">
                    <a:lnL w="6350" cap="flat" cmpd="sng" algn="ctr">
                      <a:solidFill>
                        <a:srgbClr val="632523"/>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2800" b="0" i="0" u="none" strike="noStrike" dirty="0">
                          <a:solidFill>
                            <a:srgbClr val="000000"/>
                          </a:solidFill>
                          <a:effectLst/>
                          <a:latin typeface="Calibri"/>
                        </a:rPr>
                        <a:t>74.22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63252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25725">
                <a:tc>
                  <a:txBody>
                    <a:bodyPr/>
                    <a:lstStyle/>
                    <a:p>
                      <a:pPr algn="ctr" fontAlgn="b"/>
                      <a:r>
                        <a:rPr lang="es-MX" sz="2800" b="1" i="0" u="none" strike="noStrike" dirty="0" smtClean="0">
                          <a:solidFill>
                            <a:schemeClr val="accent1">
                              <a:lumMod val="50000"/>
                            </a:schemeClr>
                          </a:solidFill>
                          <a:effectLst/>
                          <a:latin typeface="Calibri"/>
                        </a:rPr>
                        <a:t>Promedio</a:t>
                      </a:r>
                      <a:endParaRPr lang="es-MX" sz="2800" b="1" i="0" u="none" strike="noStrike" dirty="0">
                        <a:solidFill>
                          <a:schemeClr val="accent1">
                            <a:lumMod val="50000"/>
                          </a:schemeClr>
                        </a:solidFill>
                        <a:effectLst/>
                        <a:latin typeface="Calibri"/>
                      </a:endParaRPr>
                    </a:p>
                  </a:txBody>
                  <a:tcPr marL="0" marR="0" marT="0" marB="0" anchor="b">
                    <a:lnL w="6350" cap="flat" cmpd="sng" algn="ctr">
                      <a:solidFill>
                        <a:srgbClr val="632523"/>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632523"/>
                      </a:solidFill>
                      <a:prstDash val="solid"/>
                      <a:round/>
                      <a:headEnd type="none" w="med" len="med"/>
                      <a:tailEnd type="none" w="med" len="med"/>
                    </a:lnB>
                    <a:solidFill>
                      <a:schemeClr val="accent1">
                        <a:lumMod val="40000"/>
                        <a:lumOff val="60000"/>
                      </a:schemeClr>
                    </a:solidFill>
                  </a:tcPr>
                </a:tc>
                <a:tc>
                  <a:txBody>
                    <a:bodyPr/>
                    <a:lstStyle/>
                    <a:p>
                      <a:pPr algn="ctr" fontAlgn="b"/>
                      <a:r>
                        <a:rPr lang="es-MX" sz="2800" b="1" i="0" u="none" strike="noStrike" dirty="0" smtClean="0">
                          <a:solidFill>
                            <a:schemeClr val="accent1">
                              <a:lumMod val="50000"/>
                            </a:schemeClr>
                          </a:solidFill>
                          <a:effectLst/>
                          <a:latin typeface="Calibri"/>
                        </a:rPr>
                        <a:t>70.24</a:t>
                      </a:r>
                      <a:endParaRPr lang="es-MX" sz="2800" b="1" i="0" u="none" strike="noStrike" dirty="0">
                        <a:solidFill>
                          <a:schemeClr val="accent1">
                            <a:lumMod val="50000"/>
                          </a:schemeClr>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63252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632523"/>
                      </a:solidFill>
                      <a:prstDash val="solid"/>
                      <a:round/>
                      <a:headEnd type="none" w="med" len="med"/>
                      <a:tailEnd type="none" w="med" len="med"/>
                    </a:lnB>
                    <a:solidFill>
                      <a:schemeClr val="accent1">
                        <a:lumMod val="40000"/>
                        <a:lumOff val="60000"/>
                      </a:schemeClr>
                    </a:solidFill>
                  </a:tcPr>
                </a:tc>
              </a:tr>
            </a:tbl>
          </a:graphicData>
        </a:graphic>
      </p:graphicFrame>
    </p:spTree>
    <p:extLst>
      <p:ext uri="{BB962C8B-B14F-4D97-AF65-F5344CB8AC3E}">
        <p14:creationId xmlns:p14="http://schemas.microsoft.com/office/powerpoint/2010/main" val="40885627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476375" y="395288"/>
            <a:ext cx="7488238" cy="554037"/>
          </a:xfrm>
          <a:prstGeom prst="rect">
            <a:avLst/>
          </a:prstGeom>
          <a:noFill/>
        </p:spPr>
        <p:txBody>
          <a:bodyPr>
            <a:spAutoFit/>
          </a:bodyPr>
          <a:lstStyle/>
          <a:p>
            <a:pPr algn="ctr" fontAlgn="auto">
              <a:spcBef>
                <a:spcPts val="0"/>
              </a:spcBef>
              <a:spcAft>
                <a:spcPts val="0"/>
              </a:spcAft>
              <a:defRPr/>
            </a:pPr>
            <a:r>
              <a:rPr lang="es-MX" sz="3000" b="1" dirty="0">
                <a:solidFill>
                  <a:srgbClr val="FFC000"/>
                </a:solidFill>
                <a:effectLst>
                  <a:outerShdw blurRad="38100" dist="38100" dir="2700000" algn="tl">
                    <a:srgbClr val="000000">
                      <a:alpha val="43137"/>
                    </a:srgbClr>
                  </a:outerShdw>
                </a:effectLst>
                <a:latin typeface="Calibri" pitchFamily="34" charset="0"/>
                <a:cs typeface="Calibri" pitchFamily="34" charset="0"/>
              </a:rPr>
              <a:t>Métrica 2007: Metodología</a:t>
            </a:r>
          </a:p>
        </p:txBody>
      </p:sp>
      <p:pic>
        <p:nvPicPr>
          <p:cNvPr id="36866" name="5 Imagen" descr="LOGOTIPO_InfoDF_new.png"/>
          <p:cNvPicPr>
            <a:picLocks noChangeAspect="1"/>
          </p:cNvPicPr>
          <p:nvPr/>
        </p:nvPicPr>
        <p:blipFill>
          <a:blip r:embed="rId3" cstate="print"/>
          <a:srcRect/>
          <a:stretch>
            <a:fillRect/>
          </a:stretch>
        </p:blipFill>
        <p:spPr bwMode="auto">
          <a:xfrm>
            <a:off x="11113" y="5548313"/>
            <a:ext cx="960437" cy="1135062"/>
          </a:xfrm>
          <a:prstGeom prst="rect">
            <a:avLst/>
          </a:prstGeom>
          <a:noFill/>
          <a:ln w="9525">
            <a:noFill/>
            <a:miter lim="800000"/>
            <a:headEnd/>
            <a:tailEnd/>
          </a:ln>
        </p:spPr>
      </p:pic>
      <p:sp>
        <p:nvSpPr>
          <p:cNvPr id="36867" name="4 Rectángulo"/>
          <p:cNvSpPr>
            <a:spLocks noChangeArrowheads="1"/>
          </p:cNvSpPr>
          <p:nvPr/>
        </p:nvSpPr>
        <p:spPr bwMode="auto">
          <a:xfrm>
            <a:off x="1187450" y="1508125"/>
            <a:ext cx="7561263" cy="4710113"/>
          </a:xfrm>
          <a:prstGeom prst="rect">
            <a:avLst/>
          </a:prstGeom>
          <a:noFill/>
          <a:ln w="9525">
            <a:noFill/>
            <a:miter lim="800000"/>
            <a:headEnd/>
            <a:tailEnd/>
          </a:ln>
        </p:spPr>
        <p:txBody>
          <a:bodyPr>
            <a:spAutoFit/>
          </a:bodyPr>
          <a:lstStyle/>
          <a:p>
            <a:pPr marL="265113" indent="-265113" algn="just">
              <a:buFont typeface="Wingdings" pitchFamily="2" charset="2"/>
              <a:buChar char="§"/>
            </a:pPr>
            <a:r>
              <a:rPr lang="es-MX" sz="2000">
                <a:latin typeface="Calibri" pitchFamily="34" charset="0"/>
                <a:cs typeface="Times New Roman" pitchFamily="18" charset="0"/>
              </a:rPr>
              <a:t>Su objetivo fue construir un método para obtener un diagnóstico sobre el grado de apertura y acceso a la información de los entes públicos en todos los niveles y ramas de gobierno, así como identificar las áreas que se deben atender para hacer efectivo este derecho.</a:t>
            </a:r>
            <a:r>
              <a:rPr lang="es-ES" sz="2000">
                <a:latin typeface="Calibri" pitchFamily="34" charset="0"/>
                <a:cs typeface="Times New Roman" pitchFamily="18" charset="0"/>
              </a:rPr>
              <a:t> </a:t>
            </a:r>
          </a:p>
          <a:p>
            <a:pPr marL="265113" indent="-265113" algn="just"/>
            <a:endParaRPr lang="es-ES" sz="2000">
              <a:latin typeface="Calibri" pitchFamily="34" charset="0"/>
              <a:cs typeface="Times New Roman" pitchFamily="18" charset="0"/>
            </a:endParaRPr>
          </a:p>
          <a:p>
            <a:pPr marL="265113" indent="-265113" algn="just">
              <a:buFont typeface="Wingdings" pitchFamily="2" charset="2"/>
              <a:buChar char="§"/>
            </a:pPr>
            <a:r>
              <a:rPr lang="es-MX" sz="2000">
                <a:latin typeface="Calibri" pitchFamily="34" charset="0"/>
                <a:cs typeface="Times New Roman" pitchFamily="18" charset="0"/>
              </a:rPr>
              <a:t>Consideró tres dimensiones valoradas:</a:t>
            </a:r>
          </a:p>
          <a:p>
            <a:pPr marL="914400" lvl="1" indent="-457200" algn="just">
              <a:buFont typeface="Calibri Light"/>
              <a:buAutoNum type="alphaLcParenR"/>
            </a:pPr>
            <a:r>
              <a:rPr lang="es-MX" sz="2000" b="1">
                <a:latin typeface="Calibri" pitchFamily="34" charset="0"/>
                <a:cs typeface="Times New Roman" pitchFamily="18" charset="0"/>
              </a:rPr>
              <a:t>Claridad, calidad y usabilidad de información publicada electrónicamente</a:t>
            </a:r>
            <a:r>
              <a:rPr lang="es-MX" sz="2000">
                <a:latin typeface="Calibri" pitchFamily="34" charset="0"/>
                <a:cs typeface="Times New Roman" pitchFamily="18" charset="0"/>
              </a:rPr>
              <a:t> (IPO)</a:t>
            </a:r>
          </a:p>
          <a:p>
            <a:pPr marL="914400" lvl="1" indent="-457200" algn="just">
              <a:buFont typeface="Calibri Light"/>
              <a:buAutoNum type="alphaLcParenR"/>
            </a:pPr>
            <a:r>
              <a:rPr lang="es-MX" sz="2000" b="1">
                <a:latin typeface="Calibri" pitchFamily="34" charset="0"/>
                <a:cs typeface="Times New Roman" pitchFamily="18" charset="0"/>
              </a:rPr>
              <a:t>Calidad del servicio, instalaciones y orientación al usuario</a:t>
            </a:r>
            <a:r>
              <a:rPr lang="es-MX" sz="2000">
                <a:latin typeface="Calibri" pitchFamily="34" charset="0"/>
                <a:cs typeface="Times New Roman" pitchFamily="18" charset="0"/>
              </a:rPr>
              <a:t>; y</a:t>
            </a:r>
          </a:p>
          <a:p>
            <a:pPr marL="914400" lvl="1" indent="-457200" algn="just">
              <a:buFont typeface="Calibri Light"/>
              <a:buAutoNum type="alphaLcParenR"/>
            </a:pPr>
            <a:r>
              <a:rPr lang="es-MX" sz="2000" b="1">
                <a:latin typeface="Calibri" pitchFamily="34" charset="0"/>
                <a:cs typeface="Times New Roman" pitchFamily="18" charset="0"/>
              </a:rPr>
              <a:t>Eficacia, cumplimiento satisfactorio y completitud en respuesta a solicitudes</a:t>
            </a:r>
            <a:r>
              <a:rPr lang="es-MX" sz="2000">
                <a:latin typeface="Calibri" pitchFamily="34" charset="0"/>
                <a:cs typeface="Times New Roman" pitchFamily="18" charset="0"/>
              </a:rPr>
              <a:t>.</a:t>
            </a:r>
          </a:p>
          <a:p>
            <a:pPr marL="914400" lvl="1" indent="-457200" algn="just"/>
            <a:endParaRPr lang="es-ES" sz="2000">
              <a:latin typeface="Calibri" pitchFamily="34" charset="0"/>
              <a:cs typeface="Times New Roman" pitchFamily="18" charset="0"/>
            </a:endParaRPr>
          </a:p>
          <a:p>
            <a:pPr marL="265113" indent="-265113" algn="just">
              <a:buFont typeface="Wingdings" pitchFamily="2" charset="2"/>
              <a:buChar char="§"/>
            </a:pPr>
            <a:r>
              <a:rPr lang="es-MX" sz="2000">
                <a:latin typeface="Calibri" pitchFamily="34" charset="0"/>
                <a:cs typeface="Times New Roman" pitchFamily="18" charset="0"/>
              </a:rPr>
              <a:t>Para cada una de estas dimensiones se desarrolló un indicador específico. Cada indicador </a:t>
            </a:r>
          </a:p>
        </p:txBody>
      </p:sp>
      <p:sp>
        <p:nvSpPr>
          <p:cNvPr id="8" name="7 Marcador de número de diapositiva"/>
          <p:cNvSpPr>
            <a:spLocks noGrp="1"/>
          </p:cNvSpPr>
          <p:nvPr>
            <p:ph type="sldNum" sz="quarter" idx="12"/>
          </p:nvPr>
        </p:nvSpPr>
        <p:spPr/>
        <p:txBody>
          <a:bodyPr/>
          <a:lstStyle/>
          <a:p>
            <a:pPr>
              <a:defRPr/>
            </a:pPr>
            <a:fld id="{51724911-C089-4661-8356-499FB3B40256}" type="slidenum">
              <a:rPr lang="es-MX"/>
              <a:pPr>
                <a:defRPr/>
              </a:pPr>
              <a:t>9</a:t>
            </a:fld>
            <a:endParaRPr lang="es-MX"/>
          </a:p>
        </p:txBody>
      </p:sp>
    </p:spTree>
  </p:cSld>
  <p:clrMapOvr>
    <a:masterClrMapping/>
  </p:clrMapOvr>
  <p:transition>
    <p:cut/>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763688" y="395953"/>
            <a:ext cx="5976664" cy="553998"/>
          </a:xfrm>
          <a:prstGeom prst="rect">
            <a:avLst/>
          </a:prstGeom>
          <a:noFill/>
        </p:spPr>
        <p:txBody>
          <a:bodyPr wrap="square">
            <a:spAutoFit/>
          </a:bodyPr>
          <a:lstStyle/>
          <a:p>
            <a:pPr fontAlgn="auto">
              <a:spcBef>
                <a:spcPts val="0"/>
              </a:spcBef>
              <a:spcAft>
                <a:spcPts val="0"/>
              </a:spcAft>
              <a:defRPr/>
            </a:pPr>
            <a:r>
              <a:rPr lang="es-MX" sz="29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Áreas de Mejora Generales</a:t>
            </a:r>
            <a:endParaRPr lang="es-MX" sz="29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5" name="4 Imagen" descr="LOGOTIPO_InfoDF_new.png"/>
          <p:cNvPicPr>
            <a:picLocks noChangeAspect="1"/>
          </p:cNvPicPr>
          <p:nvPr/>
        </p:nvPicPr>
        <p:blipFill>
          <a:blip r:embed="rId3" cstate="print"/>
          <a:stretch>
            <a:fillRect/>
          </a:stretch>
        </p:blipFill>
        <p:spPr>
          <a:xfrm>
            <a:off x="10351" y="5548054"/>
            <a:ext cx="961249" cy="1135054"/>
          </a:xfrm>
          <a:prstGeom prst="rect">
            <a:avLst/>
          </a:prstGeom>
        </p:spPr>
      </p:pic>
      <p:sp>
        <p:nvSpPr>
          <p:cNvPr id="3" name="2 CuadroTexto"/>
          <p:cNvSpPr txBox="1"/>
          <p:nvPr/>
        </p:nvSpPr>
        <p:spPr>
          <a:xfrm>
            <a:off x="1259632" y="1412776"/>
            <a:ext cx="7621845" cy="4154984"/>
          </a:xfrm>
          <a:prstGeom prst="rect">
            <a:avLst/>
          </a:prstGeom>
          <a:noFill/>
        </p:spPr>
        <p:txBody>
          <a:bodyPr wrap="square" rtlCol="0">
            <a:spAutoFit/>
          </a:bodyPr>
          <a:lstStyle/>
          <a:p>
            <a:endParaRPr lang="es-MX" sz="2400" dirty="0">
              <a:latin typeface="Calibri" pitchFamily="34" charset="0"/>
              <a:cs typeface="Calibri" pitchFamily="34" charset="0"/>
            </a:endParaRPr>
          </a:p>
          <a:p>
            <a:pPr marL="342900" indent="-342900" algn="just">
              <a:buFont typeface="Arial" pitchFamily="34" charset="0"/>
              <a:buChar char="•"/>
            </a:pPr>
            <a:r>
              <a:rPr lang="es-MX" sz="2400" dirty="0" smtClean="0">
                <a:latin typeface="Calibri" pitchFamily="34" charset="0"/>
                <a:cs typeface="Calibri" pitchFamily="34" charset="0"/>
              </a:rPr>
              <a:t>Los portales de transparencia deben ser diseñados para garantizar el derecho de acceso a la información, es decir, deben estar orientados al usuario.</a:t>
            </a:r>
          </a:p>
          <a:p>
            <a:pPr marL="342900" indent="-342900" algn="just">
              <a:buFont typeface="Arial" pitchFamily="34" charset="0"/>
              <a:buChar char="•"/>
            </a:pPr>
            <a:endParaRPr lang="es-MX" sz="2400" dirty="0">
              <a:latin typeface="Calibri" pitchFamily="34" charset="0"/>
              <a:cs typeface="Calibri" pitchFamily="34" charset="0"/>
            </a:endParaRPr>
          </a:p>
          <a:p>
            <a:pPr marL="342900" indent="-342900" algn="just">
              <a:buFont typeface="Arial" pitchFamily="34" charset="0"/>
              <a:buChar char="•"/>
            </a:pPr>
            <a:r>
              <a:rPr lang="es-MX" sz="2400" dirty="0" smtClean="0">
                <a:latin typeface="Calibri" pitchFamily="34" charset="0"/>
                <a:cs typeface="Calibri" pitchFamily="34" charset="0"/>
              </a:rPr>
              <a:t>La </a:t>
            </a:r>
            <a:r>
              <a:rPr lang="es-MX" sz="2400" dirty="0">
                <a:latin typeface="Calibri" pitchFamily="34" charset="0"/>
                <a:cs typeface="Calibri" pitchFamily="34" charset="0"/>
              </a:rPr>
              <a:t>información </a:t>
            </a:r>
            <a:r>
              <a:rPr lang="es-MX" sz="2400" dirty="0" smtClean="0">
                <a:latin typeface="Calibri" pitchFamily="34" charset="0"/>
                <a:cs typeface="Calibri" pitchFamily="34" charset="0"/>
              </a:rPr>
              <a:t>debe organizarse de </a:t>
            </a:r>
            <a:r>
              <a:rPr lang="es-MX" sz="2400" dirty="0">
                <a:latin typeface="Calibri" pitchFamily="34" charset="0"/>
                <a:cs typeface="Calibri" pitchFamily="34" charset="0"/>
              </a:rPr>
              <a:t>manera </a:t>
            </a:r>
            <a:r>
              <a:rPr lang="es-MX" sz="2400" dirty="0" smtClean="0">
                <a:latin typeface="Calibri" pitchFamily="34" charset="0"/>
                <a:cs typeface="Calibri" pitchFamily="34" charset="0"/>
              </a:rPr>
              <a:t>simple y consultarse </a:t>
            </a:r>
            <a:r>
              <a:rPr lang="es-MX" sz="2400" dirty="0">
                <a:latin typeface="Calibri" pitchFamily="34" charset="0"/>
                <a:cs typeface="Calibri" pitchFamily="34" charset="0"/>
              </a:rPr>
              <a:t>rápida y </a:t>
            </a:r>
            <a:r>
              <a:rPr lang="es-MX" sz="2400" dirty="0" smtClean="0">
                <a:latin typeface="Calibri" pitchFamily="34" charset="0"/>
                <a:cs typeface="Calibri" pitchFamily="34" charset="0"/>
              </a:rPr>
              <a:t>eficientemente.</a:t>
            </a:r>
          </a:p>
          <a:p>
            <a:pPr marL="342900" indent="-342900" algn="just">
              <a:buFont typeface="Arial" pitchFamily="34" charset="0"/>
              <a:buChar char="•"/>
            </a:pPr>
            <a:endParaRPr lang="es-MX" sz="2400" dirty="0" smtClean="0">
              <a:latin typeface="Calibri" pitchFamily="34" charset="0"/>
              <a:cs typeface="Calibri" pitchFamily="34" charset="0"/>
            </a:endParaRPr>
          </a:p>
          <a:p>
            <a:pPr marL="342900" indent="-342900" algn="just">
              <a:buFont typeface="Arial" pitchFamily="34" charset="0"/>
              <a:buChar char="•"/>
            </a:pPr>
            <a:r>
              <a:rPr lang="es-MX" sz="2400" dirty="0" smtClean="0">
                <a:latin typeface="Calibri" pitchFamily="34" charset="0"/>
                <a:cs typeface="Calibri" pitchFamily="34" charset="0"/>
              </a:rPr>
              <a:t>Los portales son dinámicos, deben cumplir con los periodos de actualización mínimos y conservar la información que sea vigente.</a:t>
            </a:r>
            <a:endParaRPr lang="es-MX" sz="2400" dirty="0"/>
          </a:p>
        </p:txBody>
      </p:sp>
    </p:spTree>
    <p:extLst>
      <p:ext uri="{BB962C8B-B14F-4D97-AF65-F5344CB8AC3E}">
        <p14:creationId xmlns:p14="http://schemas.microsoft.com/office/powerpoint/2010/main" val="71388672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LOGOTIPO_InfoDF_new.png"/>
          <p:cNvPicPr>
            <a:picLocks noChangeAspect="1"/>
          </p:cNvPicPr>
          <p:nvPr/>
        </p:nvPicPr>
        <p:blipFill>
          <a:blip r:embed="rId3" cstate="print"/>
          <a:stretch>
            <a:fillRect/>
          </a:stretch>
        </p:blipFill>
        <p:spPr>
          <a:xfrm>
            <a:off x="10351" y="5548054"/>
            <a:ext cx="961249" cy="1135054"/>
          </a:xfrm>
          <a:prstGeom prst="rect">
            <a:avLst/>
          </a:prstGeom>
        </p:spPr>
      </p:pic>
      <p:sp>
        <p:nvSpPr>
          <p:cNvPr id="3" name="2 CuadroTexto"/>
          <p:cNvSpPr txBox="1"/>
          <p:nvPr/>
        </p:nvSpPr>
        <p:spPr>
          <a:xfrm>
            <a:off x="1333178" y="1393070"/>
            <a:ext cx="7621845" cy="5262979"/>
          </a:xfrm>
          <a:prstGeom prst="rect">
            <a:avLst/>
          </a:prstGeom>
          <a:noFill/>
        </p:spPr>
        <p:txBody>
          <a:bodyPr wrap="square" rtlCol="0">
            <a:spAutoFit/>
          </a:bodyPr>
          <a:lstStyle/>
          <a:p>
            <a:pPr marL="342900" indent="-342900">
              <a:buFont typeface="Arial" pitchFamily="34" charset="0"/>
              <a:buChar char="•"/>
            </a:pPr>
            <a:r>
              <a:rPr lang="es-MX" sz="2400" dirty="0" smtClean="0">
                <a:latin typeface="Calibri" pitchFamily="34" charset="0"/>
                <a:cs typeface="Calibri" pitchFamily="34" charset="0"/>
              </a:rPr>
              <a:t>No es suficiente incluir la fecha de </a:t>
            </a:r>
            <a:r>
              <a:rPr lang="es-MX" sz="2400" dirty="0">
                <a:latin typeface="Calibri" pitchFamily="34" charset="0"/>
                <a:cs typeface="Calibri" pitchFamily="34" charset="0"/>
              </a:rPr>
              <a:t>la última actualización </a:t>
            </a:r>
            <a:r>
              <a:rPr lang="es-MX" sz="2400" dirty="0" smtClean="0">
                <a:latin typeface="Calibri" pitchFamily="34" charset="0"/>
                <a:cs typeface="Calibri" pitchFamily="34" charset="0"/>
              </a:rPr>
              <a:t>del portal, sino efectivamente actualizarlo, se pierde credibilidad si al consultar sobre un tema específico, el usuario detecta que la información no ha sido actualizada a pesar de que hay una fecha reciente que lo señala.</a:t>
            </a:r>
          </a:p>
          <a:p>
            <a:pPr marL="342900" indent="-342900">
              <a:buFont typeface="Arial" pitchFamily="34" charset="0"/>
              <a:buChar char="•"/>
            </a:pPr>
            <a:endParaRPr lang="es-MX" sz="2400" dirty="0" smtClean="0">
              <a:latin typeface="Calibri" pitchFamily="34" charset="0"/>
              <a:cs typeface="Calibri" pitchFamily="34" charset="0"/>
            </a:endParaRPr>
          </a:p>
          <a:p>
            <a:pPr marL="342900" indent="-342900">
              <a:buFont typeface="Arial" pitchFamily="34" charset="0"/>
              <a:buChar char="•"/>
            </a:pPr>
            <a:r>
              <a:rPr lang="es-MX" sz="2400" dirty="0" smtClean="0">
                <a:latin typeface="Calibri" pitchFamily="34" charset="0"/>
                <a:cs typeface="Calibri" pitchFamily="34" charset="0"/>
              </a:rPr>
              <a:t>Además de la leyenda “No aplica”, el sujeto obligado debe especificar </a:t>
            </a:r>
            <a:r>
              <a:rPr lang="es-MX" sz="2400" dirty="0">
                <a:latin typeface="Calibri" pitchFamily="34" charset="0"/>
                <a:cs typeface="Calibri" pitchFamily="34" charset="0"/>
              </a:rPr>
              <a:t>los motivos por los cuales no </a:t>
            </a:r>
            <a:r>
              <a:rPr lang="es-MX" sz="2400" dirty="0" smtClean="0">
                <a:latin typeface="Calibri" pitchFamily="34" charset="0"/>
                <a:cs typeface="Calibri" pitchFamily="34" charset="0"/>
              </a:rPr>
              <a:t>genera la información requerida.</a:t>
            </a:r>
            <a:endParaRPr lang="es-MX" sz="2400" dirty="0">
              <a:latin typeface="Calibri" pitchFamily="34" charset="0"/>
              <a:cs typeface="Calibri" pitchFamily="34" charset="0"/>
            </a:endParaRPr>
          </a:p>
          <a:p>
            <a:pPr marL="342900" indent="-342900">
              <a:buFont typeface="Arial" pitchFamily="34" charset="0"/>
              <a:buChar char="•"/>
            </a:pPr>
            <a:endParaRPr lang="es-MX" sz="2400" dirty="0" smtClean="0"/>
          </a:p>
          <a:p>
            <a:pPr marL="342900" indent="-342900">
              <a:buFont typeface="Arial" pitchFamily="34" charset="0"/>
              <a:buChar char="•"/>
            </a:pPr>
            <a:r>
              <a:rPr lang="es-MX" sz="2400" dirty="0" smtClean="0">
                <a:latin typeface="Calibri" pitchFamily="34" charset="0"/>
                <a:cs typeface="Calibri" pitchFamily="34" charset="0"/>
              </a:rPr>
              <a:t>Se debe dejar claro al usuario </a:t>
            </a:r>
            <a:r>
              <a:rPr lang="es-MX" sz="2400" dirty="0">
                <a:latin typeface="Calibri" pitchFamily="34" charset="0"/>
                <a:cs typeface="Calibri" pitchFamily="34" charset="0"/>
              </a:rPr>
              <a:t>que </a:t>
            </a:r>
            <a:r>
              <a:rPr lang="es-MX" sz="2400" dirty="0" smtClean="0">
                <a:latin typeface="Calibri" pitchFamily="34" charset="0"/>
                <a:cs typeface="Calibri" pitchFamily="34" charset="0"/>
              </a:rPr>
              <a:t>el SO no </a:t>
            </a:r>
            <a:r>
              <a:rPr lang="es-MX" sz="2400" dirty="0">
                <a:latin typeface="Calibri" pitchFamily="34" charset="0"/>
                <a:cs typeface="Calibri" pitchFamily="34" charset="0"/>
              </a:rPr>
              <a:t>genera la información, de acuerdo con sus facultades, </a:t>
            </a:r>
            <a:r>
              <a:rPr lang="es-MX" sz="2400" dirty="0" smtClean="0">
                <a:latin typeface="Calibri" pitchFamily="34" charset="0"/>
                <a:cs typeface="Calibri" pitchFamily="34" charset="0"/>
              </a:rPr>
              <a:t>o, en su caso,  </a:t>
            </a:r>
            <a:r>
              <a:rPr lang="es-MX" sz="2400" dirty="0">
                <a:latin typeface="Calibri" pitchFamily="34" charset="0"/>
                <a:cs typeface="Calibri" pitchFamily="34" charset="0"/>
              </a:rPr>
              <a:t>que en el periodo que se reporta no se </a:t>
            </a:r>
            <a:r>
              <a:rPr lang="es-MX" sz="2400" dirty="0" smtClean="0">
                <a:latin typeface="Calibri" pitchFamily="34" charset="0"/>
                <a:cs typeface="Calibri" pitchFamily="34" charset="0"/>
              </a:rPr>
              <a:t>produjo.</a:t>
            </a:r>
            <a:endParaRPr lang="es-MX" sz="2400" dirty="0">
              <a:latin typeface="Calibri" pitchFamily="34" charset="0"/>
              <a:cs typeface="Calibri" pitchFamily="34" charset="0"/>
            </a:endParaRPr>
          </a:p>
        </p:txBody>
      </p:sp>
      <p:sp>
        <p:nvSpPr>
          <p:cNvPr id="7" name="6 CuadroTexto"/>
          <p:cNvSpPr txBox="1"/>
          <p:nvPr/>
        </p:nvSpPr>
        <p:spPr>
          <a:xfrm>
            <a:off x="1763688" y="395953"/>
            <a:ext cx="5976664" cy="553998"/>
          </a:xfrm>
          <a:prstGeom prst="rect">
            <a:avLst/>
          </a:prstGeom>
          <a:noFill/>
        </p:spPr>
        <p:txBody>
          <a:bodyPr wrap="square">
            <a:spAutoFit/>
          </a:bodyPr>
          <a:lstStyle/>
          <a:p>
            <a:pPr fontAlgn="auto">
              <a:spcBef>
                <a:spcPts val="0"/>
              </a:spcBef>
              <a:spcAft>
                <a:spcPts val="0"/>
              </a:spcAft>
              <a:defRPr/>
            </a:pPr>
            <a:r>
              <a:rPr lang="es-MX" sz="29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Áreas de Mejora Generales</a:t>
            </a:r>
            <a:endParaRPr lang="es-MX" sz="29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spTree>
    <p:extLst>
      <p:ext uri="{BB962C8B-B14F-4D97-AF65-F5344CB8AC3E}">
        <p14:creationId xmlns:p14="http://schemas.microsoft.com/office/powerpoint/2010/main" val="308239984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LOGOTIPO_InfoDF_new.png"/>
          <p:cNvPicPr>
            <a:picLocks noChangeAspect="1"/>
          </p:cNvPicPr>
          <p:nvPr/>
        </p:nvPicPr>
        <p:blipFill>
          <a:blip r:embed="rId3" cstate="print"/>
          <a:stretch>
            <a:fillRect/>
          </a:stretch>
        </p:blipFill>
        <p:spPr>
          <a:xfrm>
            <a:off x="10351" y="5548054"/>
            <a:ext cx="961249" cy="1135054"/>
          </a:xfrm>
          <a:prstGeom prst="rect">
            <a:avLst/>
          </a:prstGeom>
        </p:spPr>
      </p:pic>
      <p:sp>
        <p:nvSpPr>
          <p:cNvPr id="2" name="1 Rectángulo"/>
          <p:cNvSpPr/>
          <p:nvPr/>
        </p:nvSpPr>
        <p:spPr>
          <a:xfrm>
            <a:off x="1331640" y="1484784"/>
            <a:ext cx="7549837" cy="3785652"/>
          </a:xfrm>
          <a:prstGeom prst="rect">
            <a:avLst/>
          </a:prstGeom>
        </p:spPr>
        <p:txBody>
          <a:bodyPr wrap="square">
            <a:spAutoFit/>
          </a:bodyPr>
          <a:lstStyle/>
          <a:p>
            <a:r>
              <a:rPr lang="es-MX" sz="2400" b="1" dirty="0" smtClean="0">
                <a:latin typeface="Calibri" pitchFamily="34" charset="0"/>
                <a:cs typeface="Calibri" pitchFamily="34" charset="0"/>
              </a:rPr>
              <a:t>En el Ejecutivo (valor 0)</a:t>
            </a:r>
            <a:endParaRPr lang="es-MX" sz="2400" dirty="0">
              <a:latin typeface="Calibri" pitchFamily="34" charset="0"/>
              <a:cs typeface="Calibri" pitchFamily="34" charset="0"/>
            </a:endParaRPr>
          </a:p>
          <a:p>
            <a:r>
              <a:rPr lang="es-MX" sz="2400" dirty="0">
                <a:latin typeface="Calibri" pitchFamily="34" charset="0"/>
                <a:cs typeface="Calibri" pitchFamily="34" charset="0"/>
              </a:rPr>
              <a:t> </a:t>
            </a:r>
          </a:p>
          <a:p>
            <a:pPr lvl="0" algn="just"/>
            <a:r>
              <a:rPr lang="en-US" sz="2400" dirty="0">
                <a:latin typeface="Calibri" pitchFamily="34" charset="0"/>
                <a:cs typeface="Calibri" pitchFamily="34" charset="0"/>
              </a:rPr>
              <a:t>Art. 10, </a:t>
            </a:r>
            <a:r>
              <a:rPr lang="en-US" sz="2400" dirty="0" err="1" smtClean="0">
                <a:latin typeface="Calibri" pitchFamily="34" charset="0"/>
                <a:cs typeface="Calibri" pitchFamily="34" charset="0"/>
              </a:rPr>
              <a:t>fracción</a:t>
            </a:r>
            <a:r>
              <a:rPr lang="en-US" sz="2400" dirty="0" smtClean="0">
                <a:latin typeface="Calibri" pitchFamily="34" charset="0"/>
                <a:cs typeface="Calibri" pitchFamily="34" charset="0"/>
              </a:rPr>
              <a:t> </a:t>
            </a:r>
            <a:r>
              <a:rPr lang="en-US" sz="2400" dirty="0">
                <a:latin typeface="Calibri" pitchFamily="34" charset="0"/>
                <a:cs typeface="Calibri" pitchFamily="34" charset="0"/>
              </a:rPr>
              <a:t>I, </a:t>
            </a:r>
            <a:r>
              <a:rPr lang="en-US" sz="2400" dirty="0" err="1">
                <a:latin typeface="Calibri" pitchFamily="34" charset="0"/>
                <a:cs typeface="Calibri" pitchFamily="34" charset="0"/>
              </a:rPr>
              <a:t>inciso</a:t>
            </a:r>
            <a:r>
              <a:rPr lang="en-US" sz="2400" dirty="0">
                <a:latin typeface="Calibri" pitchFamily="34" charset="0"/>
                <a:cs typeface="Calibri" pitchFamily="34" charset="0"/>
              </a:rPr>
              <a:t> b</a:t>
            </a:r>
            <a:r>
              <a:rPr lang="en-US" sz="2400" dirty="0" smtClean="0">
                <a:latin typeface="Calibri" pitchFamily="34" charset="0"/>
                <a:cs typeface="Calibri" pitchFamily="34" charset="0"/>
              </a:rPr>
              <a:t>). </a:t>
            </a:r>
            <a:r>
              <a:rPr lang="es-MX" sz="2400" dirty="0" smtClean="0">
                <a:latin typeface="Calibri" pitchFamily="34" charset="0"/>
                <a:cs typeface="Calibri" pitchFamily="34" charset="0"/>
              </a:rPr>
              <a:t>- </a:t>
            </a:r>
            <a:r>
              <a:rPr lang="es-MX" sz="2400" dirty="0">
                <a:latin typeface="Calibri" pitchFamily="34" charset="0"/>
                <a:cs typeface="Calibri" pitchFamily="34" charset="0"/>
              </a:rPr>
              <a:t>Publicar </a:t>
            </a:r>
            <a:r>
              <a:rPr lang="es-MX" sz="2400" b="1" dirty="0">
                <a:latin typeface="Calibri" pitchFamily="34" charset="0"/>
                <a:cs typeface="Calibri" pitchFamily="34" charset="0"/>
              </a:rPr>
              <a:t>los trámites</a:t>
            </a:r>
            <a:r>
              <a:rPr lang="es-MX" sz="2400" dirty="0">
                <a:latin typeface="Calibri" pitchFamily="34" charset="0"/>
                <a:cs typeface="Calibri" pitchFamily="34" charset="0"/>
              </a:rPr>
              <a:t> </a:t>
            </a:r>
            <a:r>
              <a:rPr lang="es-MX" sz="2400" dirty="0" smtClean="0">
                <a:latin typeface="Calibri" pitchFamily="34" charset="0"/>
                <a:cs typeface="Calibri" pitchFamily="34" charset="0"/>
              </a:rPr>
              <a:t>y los </a:t>
            </a:r>
            <a:r>
              <a:rPr lang="es-MX" sz="2400" b="1" dirty="0" smtClean="0">
                <a:latin typeface="Calibri" pitchFamily="34" charset="0"/>
                <a:cs typeface="Calibri" pitchFamily="34" charset="0"/>
              </a:rPr>
              <a:t>formatos </a:t>
            </a:r>
            <a:r>
              <a:rPr lang="es-MX" sz="2400" b="1" dirty="0">
                <a:latin typeface="Calibri" pitchFamily="34" charset="0"/>
                <a:cs typeface="Calibri" pitchFamily="34" charset="0"/>
              </a:rPr>
              <a:t>de los </a:t>
            </a:r>
            <a:r>
              <a:rPr lang="es-MX" sz="2400" b="1" dirty="0" smtClean="0">
                <a:latin typeface="Calibri" pitchFamily="34" charset="0"/>
                <a:cs typeface="Calibri" pitchFamily="34" charset="0"/>
              </a:rPr>
              <a:t>servicios</a:t>
            </a:r>
            <a:r>
              <a:rPr lang="es-MX" sz="2400" dirty="0" smtClean="0">
                <a:latin typeface="Calibri" pitchFamily="34" charset="0"/>
                <a:cs typeface="Calibri" pitchFamily="34" charset="0"/>
              </a:rPr>
              <a:t>. </a:t>
            </a:r>
            <a:endParaRPr lang="es-MX" sz="2400" dirty="0">
              <a:latin typeface="Calibri" pitchFamily="34" charset="0"/>
              <a:cs typeface="Calibri" pitchFamily="34" charset="0"/>
            </a:endParaRPr>
          </a:p>
          <a:p>
            <a:pPr algn="just"/>
            <a:r>
              <a:rPr lang="es-MX" sz="2400" dirty="0">
                <a:latin typeface="Calibri" pitchFamily="34" charset="0"/>
                <a:cs typeface="Calibri" pitchFamily="34" charset="0"/>
              </a:rPr>
              <a:t>- Publicar el </a:t>
            </a:r>
            <a:r>
              <a:rPr lang="es-MX" sz="2400" b="1" dirty="0">
                <a:latin typeface="Calibri" pitchFamily="34" charset="0"/>
                <a:cs typeface="Calibri" pitchFamily="34" charset="0"/>
              </a:rPr>
              <a:t>boletín de la información pública</a:t>
            </a:r>
            <a:r>
              <a:rPr lang="es-MX" sz="2400" dirty="0">
                <a:latin typeface="Calibri" pitchFamily="34" charset="0"/>
                <a:cs typeface="Calibri" pitchFamily="34" charset="0"/>
              </a:rPr>
              <a:t> de sus </a:t>
            </a:r>
            <a:r>
              <a:rPr lang="es-MX" sz="2400" dirty="0" smtClean="0">
                <a:latin typeface="Calibri" pitchFamily="34" charset="0"/>
                <a:cs typeface="Calibri" pitchFamily="34" charset="0"/>
              </a:rPr>
              <a:t>actividades.</a:t>
            </a:r>
            <a:endParaRPr lang="es-MX" sz="2400" dirty="0">
              <a:latin typeface="Calibri" pitchFamily="34" charset="0"/>
              <a:cs typeface="Calibri" pitchFamily="34" charset="0"/>
            </a:endParaRPr>
          </a:p>
          <a:p>
            <a:pPr algn="just"/>
            <a:r>
              <a:rPr lang="es-MX" sz="2400" dirty="0">
                <a:latin typeface="Calibri" pitchFamily="34" charset="0"/>
                <a:cs typeface="Calibri" pitchFamily="34" charset="0"/>
              </a:rPr>
              <a:t> </a:t>
            </a:r>
          </a:p>
          <a:p>
            <a:pPr lvl="0" algn="just"/>
            <a:r>
              <a:rPr lang="en-US" sz="2400" dirty="0">
                <a:latin typeface="Calibri" pitchFamily="34" charset="0"/>
                <a:cs typeface="Calibri" pitchFamily="34" charset="0"/>
              </a:rPr>
              <a:t>Art. </a:t>
            </a:r>
            <a:r>
              <a:rPr lang="en-US" sz="2400" dirty="0" smtClean="0">
                <a:latin typeface="Calibri" pitchFamily="34" charset="0"/>
                <a:cs typeface="Calibri" pitchFamily="34" charset="0"/>
              </a:rPr>
              <a:t>10,fracción </a:t>
            </a:r>
            <a:r>
              <a:rPr lang="en-US" sz="2400" dirty="0">
                <a:latin typeface="Calibri" pitchFamily="34" charset="0"/>
                <a:cs typeface="Calibri" pitchFamily="34" charset="0"/>
              </a:rPr>
              <a:t>I, </a:t>
            </a:r>
            <a:r>
              <a:rPr lang="en-US" sz="2400" dirty="0" err="1">
                <a:latin typeface="Calibri" pitchFamily="34" charset="0"/>
                <a:cs typeface="Calibri" pitchFamily="34" charset="0"/>
              </a:rPr>
              <a:t>inciso</a:t>
            </a:r>
            <a:r>
              <a:rPr lang="en-US" sz="2400" dirty="0">
                <a:latin typeface="Calibri" pitchFamily="34" charset="0"/>
                <a:cs typeface="Calibri" pitchFamily="34" charset="0"/>
              </a:rPr>
              <a:t> c). </a:t>
            </a:r>
            <a:r>
              <a:rPr lang="en-US" sz="2400" dirty="0" err="1" smtClean="0">
                <a:latin typeface="Calibri" pitchFamily="34" charset="0"/>
                <a:cs typeface="Calibri" pitchFamily="34" charset="0"/>
              </a:rPr>
              <a:t>Publicar</a:t>
            </a:r>
            <a:r>
              <a:rPr lang="en-US" sz="2400" dirty="0" smtClean="0">
                <a:latin typeface="Calibri" pitchFamily="34" charset="0"/>
                <a:cs typeface="Calibri" pitchFamily="34" charset="0"/>
              </a:rPr>
              <a:t> </a:t>
            </a:r>
            <a:r>
              <a:rPr lang="es-MX" sz="2400" b="1" dirty="0" smtClean="0">
                <a:latin typeface="Calibri" pitchFamily="34" charset="0"/>
                <a:cs typeface="Calibri" pitchFamily="34" charset="0"/>
              </a:rPr>
              <a:t>Manual </a:t>
            </a:r>
            <a:r>
              <a:rPr lang="es-MX" sz="2400" b="1" dirty="0">
                <a:latin typeface="Calibri" pitchFamily="34" charset="0"/>
                <a:cs typeface="Calibri" pitchFamily="34" charset="0"/>
              </a:rPr>
              <a:t>de procedimientos</a:t>
            </a:r>
            <a:r>
              <a:rPr lang="es-MX" sz="2400" dirty="0">
                <a:latin typeface="Calibri" pitchFamily="34" charset="0"/>
                <a:cs typeface="Calibri" pitchFamily="34" charset="0"/>
              </a:rPr>
              <a:t> así como las </a:t>
            </a:r>
            <a:r>
              <a:rPr lang="es-MX" sz="2400" b="1" dirty="0">
                <a:latin typeface="Calibri" pitchFamily="34" charset="0"/>
                <a:cs typeface="Calibri" pitchFamily="34" charset="0"/>
              </a:rPr>
              <a:t>políticas</a:t>
            </a:r>
            <a:r>
              <a:rPr lang="es-MX" sz="2400" dirty="0">
                <a:latin typeface="Calibri" pitchFamily="34" charset="0"/>
                <a:cs typeface="Calibri" pitchFamily="34" charset="0"/>
              </a:rPr>
              <a:t> del sujeto </a:t>
            </a:r>
            <a:r>
              <a:rPr lang="es-MX" sz="2400" dirty="0" smtClean="0">
                <a:latin typeface="Calibri" pitchFamily="34" charset="0"/>
                <a:cs typeface="Calibri" pitchFamily="34" charset="0"/>
              </a:rPr>
              <a:t>obligado.</a:t>
            </a:r>
            <a:endParaRPr lang="es-MX" sz="2400" dirty="0">
              <a:latin typeface="Calibri" pitchFamily="34" charset="0"/>
              <a:cs typeface="Calibri" pitchFamily="34" charset="0"/>
            </a:endParaRPr>
          </a:p>
          <a:p>
            <a:r>
              <a:rPr lang="es-MX" sz="2400" dirty="0">
                <a:latin typeface="Calibri" pitchFamily="34" charset="0"/>
                <a:cs typeface="Calibri" pitchFamily="34" charset="0"/>
              </a:rPr>
              <a:t> </a:t>
            </a:r>
          </a:p>
        </p:txBody>
      </p:sp>
      <p:sp>
        <p:nvSpPr>
          <p:cNvPr id="7" name="6 CuadroTexto"/>
          <p:cNvSpPr txBox="1"/>
          <p:nvPr/>
        </p:nvSpPr>
        <p:spPr>
          <a:xfrm>
            <a:off x="1763688" y="395953"/>
            <a:ext cx="5976664" cy="553998"/>
          </a:xfrm>
          <a:prstGeom prst="rect">
            <a:avLst/>
          </a:prstGeom>
          <a:noFill/>
        </p:spPr>
        <p:txBody>
          <a:bodyPr wrap="square">
            <a:spAutoFit/>
          </a:bodyPr>
          <a:lstStyle/>
          <a:p>
            <a:pPr fontAlgn="auto">
              <a:spcBef>
                <a:spcPts val="0"/>
              </a:spcBef>
              <a:spcAft>
                <a:spcPts val="0"/>
              </a:spcAft>
              <a:defRPr/>
            </a:pPr>
            <a:r>
              <a:rPr lang="es-MX" sz="29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Áreas de Mejora Generales</a:t>
            </a:r>
            <a:endParaRPr lang="es-MX" sz="29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spTree>
    <p:extLst>
      <p:ext uri="{BB962C8B-B14F-4D97-AF65-F5344CB8AC3E}">
        <p14:creationId xmlns:p14="http://schemas.microsoft.com/office/powerpoint/2010/main" val="206084115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LOGOTIPO_InfoDF_new.png"/>
          <p:cNvPicPr>
            <a:picLocks noChangeAspect="1"/>
          </p:cNvPicPr>
          <p:nvPr/>
        </p:nvPicPr>
        <p:blipFill>
          <a:blip r:embed="rId3" cstate="print"/>
          <a:stretch>
            <a:fillRect/>
          </a:stretch>
        </p:blipFill>
        <p:spPr>
          <a:xfrm>
            <a:off x="10351" y="5548054"/>
            <a:ext cx="961249" cy="1135054"/>
          </a:xfrm>
          <a:prstGeom prst="rect">
            <a:avLst/>
          </a:prstGeom>
        </p:spPr>
      </p:pic>
      <p:sp>
        <p:nvSpPr>
          <p:cNvPr id="2" name="1 Rectángulo"/>
          <p:cNvSpPr/>
          <p:nvPr/>
        </p:nvSpPr>
        <p:spPr>
          <a:xfrm>
            <a:off x="1221145" y="1373962"/>
            <a:ext cx="7740352" cy="4801314"/>
          </a:xfrm>
          <a:prstGeom prst="rect">
            <a:avLst/>
          </a:prstGeom>
        </p:spPr>
        <p:txBody>
          <a:bodyPr wrap="square">
            <a:spAutoFit/>
          </a:bodyPr>
          <a:lstStyle/>
          <a:p>
            <a:r>
              <a:rPr lang="es-MX" dirty="0"/>
              <a:t> </a:t>
            </a:r>
          </a:p>
          <a:p>
            <a:pPr lvl="0" algn="just"/>
            <a:r>
              <a:rPr lang="en-US" sz="2400" dirty="0">
                <a:latin typeface="+mn-lt"/>
              </a:rPr>
              <a:t>Art. 10, </a:t>
            </a:r>
            <a:r>
              <a:rPr lang="en-US" sz="2400" dirty="0" err="1" smtClean="0">
                <a:latin typeface="+mn-lt"/>
              </a:rPr>
              <a:t>fracción</a:t>
            </a:r>
            <a:r>
              <a:rPr lang="en-US" sz="2400" dirty="0" smtClean="0">
                <a:latin typeface="+mn-lt"/>
              </a:rPr>
              <a:t> </a:t>
            </a:r>
            <a:r>
              <a:rPr lang="en-US" sz="2400" dirty="0">
                <a:latin typeface="+mn-lt"/>
              </a:rPr>
              <a:t>I, </a:t>
            </a:r>
            <a:r>
              <a:rPr lang="en-US" sz="2400" dirty="0" err="1">
                <a:latin typeface="+mn-lt"/>
              </a:rPr>
              <a:t>inciso</a:t>
            </a:r>
            <a:r>
              <a:rPr lang="en-US" sz="2400" dirty="0">
                <a:latin typeface="+mn-lt"/>
              </a:rPr>
              <a:t> f). </a:t>
            </a:r>
            <a:r>
              <a:rPr lang="en-US" sz="2400" dirty="0" err="1" smtClean="0">
                <a:latin typeface="+mn-lt"/>
              </a:rPr>
              <a:t>Publicar</a:t>
            </a:r>
            <a:r>
              <a:rPr lang="en-US" sz="2400" dirty="0" smtClean="0">
                <a:latin typeface="+mn-lt"/>
              </a:rPr>
              <a:t> </a:t>
            </a:r>
            <a:r>
              <a:rPr lang="es-MX" sz="2400" b="1" dirty="0" smtClean="0">
                <a:latin typeface="+mn-lt"/>
              </a:rPr>
              <a:t>la remuneración</a:t>
            </a:r>
            <a:r>
              <a:rPr lang="es-MX" sz="2400" dirty="0" smtClean="0">
                <a:latin typeface="+mn-lt"/>
              </a:rPr>
              <a:t>, compensación</a:t>
            </a:r>
            <a:r>
              <a:rPr lang="es-MX" sz="2400" dirty="0">
                <a:latin typeface="+mn-lt"/>
              </a:rPr>
              <a:t>, prestaciones o prerrogativas que se entreguen </a:t>
            </a:r>
            <a:r>
              <a:rPr lang="es-MX" sz="2400" b="1" dirty="0">
                <a:latin typeface="+mn-lt"/>
              </a:rPr>
              <a:t>en </a:t>
            </a:r>
            <a:r>
              <a:rPr lang="es-MX" sz="2400" b="1" dirty="0" smtClean="0">
                <a:latin typeface="+mn-lt"/>
              </a:rPr>
              <a:t>efectivo</a:t>
            </a:r>
            <a:r>
              <a:rPr lang="es-MX" sz="2400" b="1" dirty="0">
                <a:latin typeface="+mn-lt"/>
              </a:rPr>
              <a:t> </a:t>
            </a:r>
            <a:r>
              <a:rPr lang="es-MX" sz="2400" b="1" dirty="0" smtClean="0">
                <a:latin typeface="+mn-lt"/>
              </a:rPr>
              <a:t>a los</a:t>
            </a:r>
            <a:r>
              <a:rPr lang="es-MX" sz="2400" dirty="0" smtClean="0">
                <a:latin typeface="+mn-lt"/>
              </a:rPr>
              <a:t> servidores públicos. </a:t>
            </a:r>
          </a:p>
          <a:p>
            <a:pPr lvl="0" algn="just"/>
            <a:r>
              <a:rPr lang="es-MX" sz="2400" dirty="0" smtClean="0">
                <a:latin typeface="+mn-lt"/>
              </a:rPr>
              <a:t>Publicar información sobre los </a:t>
            </a:r>
            <a:r>
              <a:rPr lang="es-MX" sz="2400" b="1" dirty="0" smtClean="0">
                <a:latin typeface="+mn-lt"/>
              </a:rPr>
              <a:t>viáticos: </a:t>
            </a:r>
            <a:r>
              <a:rPr lang="es-MX" sz="2400" dirty="0" smtClean="0">
                <a:latin typeface="+mn-lt"/>
              </a:rPr>
              <a:t>criterios  y  </a:t>
            </a:r>
            <a:r>
              <a:rPr lang="es-MX" sz="2400" b="1" dirty="0">
                <a:latin typeface="+mn-lt"/>
              </a:rPr>
              <a:t>recursos </a:t>
            </a:r>
            <a:r>
              <a:rPr lang="es-MX" sz="2400" b="1" dirty="0" smtClean="0">
                <a:latin typeface="+mn-lt"/>
              </a:rPr>
              <a:t>entregados, así como por </a:t>
            </a:r>
            <a:r>
              <a:rPr lang="es-MX" sz="2400" b="1" dirty="0">
                <a:latin typeface="+mn-lt"/>
              </a:rPr>
              <a:t>cualquier otro </a:t>
            </a:r>
            <a:r>
              <a:rPr lang="es-MX" sz="2400" b="1" dirty="0" smtClean="0">
                <a:latin typeface="+mn-lt"/>
              </a:rPr>
              <a:t>concepto (</a:t>
            </a:r>
            <a:r>
              <a:rPr lang="es-MX" sz="2400" dirty="0" smtClean="0">
                <a:latin typeface="+mn-lt"/>
              </a:rPr>
              <a:t>monto </a:t>
            </a:r>
            <a:r>
              <a:rPr lang="es-MX" sz="2400" dirty="0">
                <a:latin typeface="+mn-lt"/>
              </a:rPr>
              <a:t>y nombre </a:t>
            </a:r>
            <a:r>
              <a:rPr lang="es-MX" sz="2400" dirty="0" smtClean="0">
                <a:latin typeface="+mn-lt"/>
              </a:rPr>
              <a:t>completo del servidor público). </a:t>
            </a:r>
            <a:endParaRPr lang="es-MX" sz="2400" dirty="0">
              <a:latin typeface="+mn-lt"/>
            </a:endParaRPr>
          </a:p>
          <a:p>
            <a:pPr algn="just"/>
            <a:r>
              <a:rPr lang="es-MX" sz="2400" b="1" dirty="0">
                <a:latin typeface="+mn-lt"/>
              </a:rPr>
              <a:t> </a:t>
            </a:r>
            <a:endParaRPr lang="es-MX" sz="2400" dirty="0">
              <a:latin typeface="+mn-lt"/>
            </a:endParaRPr>
          </a:p>
          <a:p>
            <a:pPr lvl="0" algn="just"/>
            <a:r>
              <a:rPr lang="en-US" sz="2400" dirty="0">
                <a:latin typeface="+mn-lt"/>
              </a:rPr>
              <a:t>Art. 10</a:t>
            </a:r>
            <a:r>
              <a:rPr lang="en-US" sz="2400" dirty="0" smtClean="0">
                <a:latin typeface="+mn-lt"/>
              </a:rPr>
              <a:t>, </a:t>
            </a:r>
            <a:r>
              <a:rPr lang="en-US" sz="2400" dirty="0" err="1" smtClean="0">
                <a:latin typeface="+mn-lt"/>
              </a:rPr>
              <a:t>fracción</a:t>
            </a:r>
            <a:r>
              <a:rPr lang="en-US" sz="2400" dirty="0" smtClean="0">
                <a:latin typeface="+mn-lt"/>
              </a:rPr>
              <a:t> </a:t>
            </a:r>
            <a:r>
              <a:rPr lang="en-US" sz="2400" dirty="0">
                <a:latin typeface="+mn-lt"/>
              </a:rPr>
              <a:t>I, </a:t>
            </a:r>
            <a:r>
              <a:rPr lang="en-US" sz="2400" dirty="0" err="1">
                <a:latin typeface="+mn-lt"/>
              </a:rPr>
              <a:t>inciso</a:t>
            </a:r>
            <a:r>
              <a:rPr lang="en-US" sz="2400" dirty="0">
                <a:latin typeface="+mn-lt"/>
              </a:rPr>
              <a:t> h). </a:t>
            </a:r>
            <a:r>
              <a:rPr lang="en-US" sz="2400" dirty="0" err="1" smtClean="0">
                <a:latin typeface="+mn-lt"/>
              </a:rPr>
              <a:t>Publicar</a:t>
            </a:r>
            <a:r>
              <a:rPr lang="en-US" sz="2400" dirty="0" smtClean="0">
                <a:latin typeface="+mn-lt"/>
              </a:rPr>
              <a:t> </a:t>
            </a:r>
            <a:r>
              <a:rPr lang="es-MX" sz="2400" b="1" dirty="0" smtClean="0">
                <a:latin typeface="+mn-lt"/>
              </a:rPr>
              <a:t>convocatorias </a:t>
            </a:r>
            <a:r>
              <a:rPr lang="es-MX" sz="2400" b="1" dirty="0">
                <a:latin typeface="+mn-lt"/>
              </a:rPr>
              <a:t>para el otorgamiento de concesiones</a:t>
            </a:r>
            <a:r>
              <a:rPr lang="es-MX" sz="2400" dirty="0">
                <a:latin typeface="+mn-lt"/>
              </a:rPr>
              <a:t>, permisos y autorizaciones </a:t>
            </a:r>
            <a:r>
              <a:rPr lang="es-MX" sz="2400" dirty="0" smtClean="0">
                <a:latin typeface="+mn-lt"/>
              </a:rPr>
              <a:t>a </a:t>
            </a:r>
            <a:r>
              <a:rPr lang="es-MX" sz="2400" dirty="0">
                <a:latin typeface="+mn-lt"/>
              </a:rPr>
              <a:t>particulares.</a:t>
            </a:r>
          </a:p>
          <a:p>
            <a:r>
              <a:rPr lang="es-MX" sz="2400" dirty="0"/>
              <a:t> </a:t>
            </a:r>
          </a:p>
          <a:p>
            <a:r>
              <a:rPr lang="es-MX" sz="2400" dirty="0"/>
              <a:t> </a:t>
            </a:r>
          </a:p>
        </p:txBody>
      </p:sp>
      <p:sp>
        <p:nvSpPr>
          <p:cNvPr id="7" name="6 CuadroTexto"/>
          <p:cNvSpPr txBox="1"/>
          <p:nvPr/>
        </p:nvSpPr>
        <p:spPr>
          <a:xfrm>
            <a:off x="1763688" y="395953"/>
            <a:ext cx="5976664" cy="553998"/>
          </a:xfrm>
          <a:prstGeom prst="rect">
            <a:avLst/>
          </a:prstGeom>
          <a:noFill/>
        </p:spPr>
        <p:txBody>
          <a:bodyPr wrap="square">
            <a:spAutoFit/>
          </a:bodyPr>
          <a:lstStyle/>
          <a:p>
            <a:pPr fontAlgn="auto">
              <a:spcBef>
                <a:spcPts val="0"/>
              </a:spcBef>
              <a:spcAft>
                <a:spcPts val="0"/>
              </a:spcAft>
              <a:defRPr/>
            </a:pPr>
            <a:r>
              <a:rPr lang="es-MX" sz="29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Áreas de Mejora Generales</a:t>
            </a:r>
            <a:endParaRPr lang="es-MX" sz="29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spTree>
    <p:extLst>
      <p:ext uri="{BB962C8B-B14F-4D97-AF65-F5344CB8AC3E}">
        <p14:creationId xmlns:p14="http://schemas.microsoft.com/office/powerpoint/2010/main" val="388402157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LOGOTIPO_InfoDF_new.png"/>
          <p:cNvPicPr>
            <a:picLocks noChangeAspect="1"/>
          </p:cNvPicPr>
          <p:nvPr/>
        </p:nvPicPr>
        <p:blipFill>
          <a:blip r:embed="rId3" cstate="print"/>
          <a:stretch>
            <a:fillRect/>
          </a:stretch>
        </p:blipFill>
        <p:spPr>
          <a:xfrm>
            <a:off x="10351" y="5548054"/>
            <a:ext cx="961249" cy="1135054"/>
          </a:xfrm>
          <a:prstGeom prst="rect">
            <a:avLst/>
          </a:prstGeom>
        </p:spPr>
      </p:pic>
      <p:sp>
        <p:nvSpPr>
          <p:cNvPr id="3" name="2 Rectángulo"/>
          <p:cNvSpPr/>
          <p:nvPr/>
        </p:nvSpPr>
        <p:spPr>
          <a:xfrm>
            <a:off x="1333551" y="1365755"/>
            <a:ext cx="7621844" cy="3471720"/>
          </a:xfrm>
          <a:prstGeom prst="rect">
            <a:avLst/>
          </a:prstGeom>
        </p:spPr>
        <p:txBody>
          <a:bodyPr wrap="square">
            <a:spAutoFit/>
          </a:bodyPr>
          <a:lstStyle/>
          <a:p>
            <a:r>
              <a:rPr lang="es-MX" sz="2400" dirty="0">
                <a:latin typeface="Calibri" pitchFamily="34" charset="0"/>
                <a:cs typeface="Calibri" pitchFamily="34" charset="0"/>
              </a:rPr>
              <a:t>Artículo 12. Publicar  los contratos que suscriban como resultado de una convocatoria a concurso o licitación de obra, adquisición o arrendamiento.</a:t>
            </a:r>
          </a:p>
          <a:p>
            <a:r>
              <a:rPr lang="es-MX" sz="2400" dirty="0">
                <a:latin typeface="Calibri" pitchFamily="34" charset="0"/>
                <a:cs typeface="Calibri" pitchFamily="34" charset="0"/>
              </a:rPr>
              <a:t> </a:t>
            </a:r>
          </a:p>
          <a:p>
            <a:r>
              <a:rPr lang="es-MX" sz="2400" dirty="0">
                <a:latin typeface="Calibri" pitchFamily="34" charset="0"/>
                <a:cs typeface="Calibri" pitchFamily="34" charset="0"/>
              </a:rPr>
              <a:t>Artículo 14. Publicar información  de las obras públicas</a:t>
            </a:r>
            <a:r>
              <a:rPr lang="es-MX" sz="2400" dirty="0" smtClean="0">
                <a:latin typeface="Calibri" pitchFamily="34" charset="0"/>
                <a:cs typeface="Calibri" pitchFamily="34" charset="0"/>
              </a:rPr>
              <a:t>.</a:t>
            </a:r>
          </a:p>
          <a:p>
            <a:endParaRPr lang="es-MX" sz="2400" dirty="0">
              <a:latin typeface="Calibri" pitchFamily="34" charset="0"/>
              <a:cs typeface="Calibri" pitchFamily="34" charset="0"/>
            </a:endParaRPr>
          </a:p>
          <a:p>
            <a:r>
              <a:rPr lang="es-MX" sz="2400" dirty="0" smtClean="0">
                <a:latin typeface="Calibri" pitchFamily="34" charset="0"/>
                <a:cs typeface="Calibri" pitchFamily="34" charset="0"/>
              </a:rPr>
              <a:t>Artículo 10, fracción I</a:t>
            </a:r>
            <a:r>
              <a:rPr lang="es-MX" sz="2400" dirty="0">
                <a:latin typeface="Calibri" pitchFamily="34" charset="0"/>
                <a:cs typeface="Calibri" pitchFamily="34" charset="0"/>
              </a:rPr>
              <a:t>, inciso </a:t>
            </a:r>
            <a:r>
              <a:rPr lang="es-MX" sz="2400" dirty="0" smtClean="0">
                <a:latin typeface="Calibri" pitchFamily="34" charset="0"/>
                <a:cs typeface="Calibri" pitchFamily="34" charset="0"/>
              </a:rPr>
              <a:t>j: Programas sociales,  el monto </a:t>
            </a:r>
            <a:r>
              <a:rPr lang="es-MX" sz="2400" dirty="0">
                <a:latin typeface="Calibri" pitchFamily="34" charset="0"/>
                <a:cs typeface="Calibri" pitchFamily="34" charset="0"/>
              </a:rPr>
              <a:t>asignado a cada uno de </a:t>
            </a:r>
            <a:r>
              <a:rPr lang="es-MX" sz="2400" dirty="0" smtClean="0">
                <a:latin typeface="Calibri" pitchFamily="34" charset="0"/>
                <a:cs typeface="Calibri" pitchFamily="34" charset="0"/>
              </a:rPr>
              <a:t>ellos</a:t>
            </a:r>
            <a:endParaRPr lang="es-MX" sz="2400" dirty="0"/>
          </a:p>
          <a:p>
            <a:pPr>
              <a:lnSpc>
                <a:spcPct val="115000"/>
              </a:lnSpc>
            </a:pPr>
            <a:endParaRPr lang="es-MX" sz="2400" dirty="0"/>
          </a:p>
        </p:txBody>
      </p:sp>
      <p:sp>
        <p:nvSpPr>
          <p:cNvPr id="7" name="6 CuadroTexto"/>
          <p:cNvSpPr txBox="1"/>
          <p:nvPr/>
        </p:nvSpPr>
        <p:spPr>
          <a:xfrm>
            <a:off x="1763688" y="395953"/>
            <a:ext cx="5976664" cy="553998"/>
          </a:xfrm>
          <a:prstGeom prst="rect">
            <a:avLst/>
          </a:prstGeom>
          <a:noFill/>
        </p:spPr>
        <p:txBody>
          <a:bodyPr wrap="square">
            <a:spAutoFit/>
          </a:bodyPr>
          <a:lstStyle/>
          <a:p>
            <a:pPr fontAlgn="auto">
              <a:spcBef>
                <a:spcPts val="0"/>
              </a:spcBef>
              <a:spcAft>
                <a:spcPts val="0"/>
              </a:spcAft>
              <a:defRPr/>
            </a:pPr>
            <a:r>
              <a:rPr lang="es-MX" sz="29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Áreas de Mejora Generales</a:t>
            </a:r>
            <a:endParaRPr lang="es-MX" sz="29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spTree>
    <p:extLst>
      <p:ext uri="{BB962C8B-B14F-4D97-AF65-F5344CB8AC3E}">
        <p14:creationId xmlns:p14="http://schemas.microsoft.com/office/powerpoint/2010/main" val="57738577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763688" y="395953"/>
            <a:ext cx="5976664" cy="553998"/>
          </a:xfrm>
          <a:prstGeom prst="rect">
            <a:avLst/>
          </a:prstGeom>
          <a:noFill/>
        </p:spPr>
        <p:txBody>
          <a:bodyPr wrap="square">
            <a:spAutoFit/>
          </a:bodyPr>
          <a:lstStyle/>
          <a:p>
            <a:pPr fontAlgn="auto">
              <a:spcBef>
                <a:spcPts val="0"/>
              </a:spcBef>
              <a:spcAft>
                <a:spcPts val="0"/>
              </a:spcAft>
              <a:defRPr/>
            </a:pPr>
            <a:r>
              <a:rPr lang="es-MX" sz="29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Resultados del diagnóstico (ejemplo)</a:t>
            </a:r>
            <a:endParaRPr lang="es-MX" sz="29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5" name="4 Imagen" descr="LOGOTIPO_InfoDF_new.png"/>
          <p:cNvPicPr>
            <a:picLocks noChangeAspect="1"/>
          </p:cNvPicPr>
          <p:nvPr/>
        </p:nvPicPr>
        <p:blipFill>
          <a:blip r:embed="rId3" cstate="print"/>
          <a:stretch>
            <a:fillRect/>
          </a:stretch>
        </p:blipFill>
        <p:spPr>
          <a:xfrm>
            <a:off x="10351" y="5548054"/>
            <a:ext cx="961249" cy="1135054"/>
          </a:xfrm>
          <a:prstGeom prst="rect">
            <a:avLst/>
          </a:prstGeom>
        </p:spPr>
      </p:pic>
      <p:pic>
        <p:nvPicPr>
          <p:cNvPr id="7" name="6 Imagen"/>
          <p:cNvPicPr/>
          <p:nvPr/>
        </p:nvPicPr>
        <p:blipFill>
          <a:blip r:embed="rId4" cstate="print"/>
          <a:stretch>
            <a:fillRect/>
          </a:stretch>
        </p:blipFill>
        <p:spPr>
          <a:xfrm>
            <a:off x="1187624" y="1268761"/>
            <a:ext cx="7956375" cy="5589240"/>
          </a:xfrm>
          <a:prstGeom prst="rect">
            <a:avLst/>
          </a:prstGeom>
        </p:spPr>
      </p:pic>
    </p:spTree>
    <p:extLst>
      <p:ext uri="{BB962C8B-B14F-4D97-AF65-F5344CB8AC3E}">
        <p14:creationId xmlns:p14="http://schemas.microsoft.com/office/powerpoint/2010/main" val="323763627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763688" y="395953"/>
            <a:ext cx="5976664" cy="553998"/>
          </a:xfrm>
          <a:prstGeom prst="rect">
            <a:avLst/>
          </a:prstGeom>
          <a:noFill/>
        </p:spPr>
        <p:txBody>
          <a:bodyPr wrap="square">
            <a:spAutoFit/>
          </a:bodyPr>
          <a:lstStyle/>
          <a:p>
            <a:pPr fontAlgn="auto">
              <a:spcBef>
                <a:spcPts val="0"/>
              </a:spcBef>
              <a:spcAft>
                <a:spcPts val="0"/>
              </a:spcAft>
              <a:defRPr/>
            </a:pPr>
            <a:r>
              <a:rPr lang="es-MX" sz="29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Resultados del diagnóstico (ejemplo)</a:t>
            </a:r>
            <a:endParaRPr lang="es-MX" sz="29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5" name="4 Imagen" descr="LOGOTIPO_InfoDF_new.png"/>
          <p:cNvPicPr>
            <a:picLocks noChangeAspect="1"/>
          </p:cNvPicPr>
          <p:nvPr/>
        </p:nvPicPr>
        <p:blipFill>
          <a:blip r:embed="rId3" cstate="print"/>
          <a:stretch>
            <a:fillRect/>
          </a:stretch>
        </p:blipFill>
        <p:spPr>
          <a:xfrm>
            <a:off x="10351" y="5548054"/>
            <a:ext cx="961249" cy="1135054"/>
          </a:xfrm>
          <a:prstGeom prst="rect">
            <a:avLst/>
          </a:prstGeom>
        </p:spPr>
      </p:pic>
      <p:sp>
        <p:nvSpPr>
          <p:cNvPr id="7" name="6 Rectángulo"/>
          <p:cNvSpPr/>
          <p:nvPr/>
        </p:nvSpPr>
        <p:spPr>
          <a:xfrm>
            <a:off x="1403649" y="1268760"/>
            <a:ext cx="7272808" cy="5262979"/>
          </a:xfrm>
          <a:prstGeom prst="rect">
            <a:avLst/>
          </a:prstGeom>
        </p:spPr>
        <p:txBody>
          <a:bodyPr wrap="square">
            <a:spAutoFit/>
          </a:bodyPr>
          <a:lstStyle/>
          <a:p>
            <a:pPr lvl="0" algn="just">
              <a:spcAft>
                <a:spcPts val="0"/>
              </a:spcAft>
            </a:pPr>
            <a:r>
              <a:rPr lang="es-MX" sz="2400" b="1" dirty="0" smtClean="0">
                <a:latin typeface="Calibri"/>
                <a:ea typeface="Times New Roman"/>
                <a:cs typeface="Times New Roman"/>
              </a:rPr>
              <a:t>Congreso de Tabasco</a:t>
            </a:r>
          </a:p>
          <a:p>
            <a:pPr marL="342900" lvl="0" indent="-342900" algn="just">
              <a:spcAft>
                <a:spcPts val="0"/>
              </a:spcAft>
              <a:buFont typeface="Symbol"/>
              <a:buChar char=""/>
            </a:pPr>
            <a:endParaRPr lang="es-MX" sz="2400" dirty="0">
              <a:latin typeface="Calibri"/>
              <a:ea typeface="Times New Roman"/>
              <a:cs typeface="Times New Roman"/>
            </a:endParaRPr>
          </a:p>
          <a:p>
            <a:pPr marL="342900" lvl="0" indent="-342900" algn="just">
              <a:spcAft>
                <a:spcPts val="0"/>
              </a:spcAft>
              <a:buFont typeface="Symbol"/>
              <a:buChar char=""/>
            </a:pPr>
            <a:r>
              <a:rPr lang="es-MX" sz="2400" dirty="0" smtClean="0">
                <a:latin typeface="Calibri"/>
                <a:ea typeface="Times New Roman"/>
                <a:cs typeface="Times New Roman"/>
              </a:rPr>
              <a:t>Especificar</a:t>
            </a:r>
            <a:r>
              <a:rPr lang="es-MX" sz="2400" dirty="0">
                <a:latin typeface="Calibri"/>
                <a:ea typeface="Times New Roman"/>
                <a:cs typeface="Times New Roman"/>
              </a:rPr>
              <a:t>, en su caso, las razones y fundamentaciones por las cuales el Sujeto Obligado no detenta o genera algún dato, documento o información determinado en algún artículo o fracción de la Ley.</a:t>
            </a:r>
          </a:p>
          <a:p>
            <a:pPr algn="just">
              <a:spcAft>
                <a:spcPts val="0"/>
              </a:spcAft>
            </a:pPr>
            <a:r>
              <a:rPr lang="es-MX" sz="2400" dirty="0">
                <a:latin typeface="Calibri"/>
                <a:ea typeface="Times New Roman"/>
                <a:cs typeface="Times New Roman"/>
              </a:rPr>
              <a:t> </a:t>
            </a:r>
          </a:p>
          <a:p>
            <a:pPr marL="342900" lvl="0" indent="-342900" algn="just">
              <a:spcAft>
                <a:spcPts val="0"/>
              </a:spcAft>
              <a:buFont typeface="Symbol"/>
              <a:buChar char=""/>
            </a:pPr>
            <a:r>
              <a:rPr lang="es-MX" sz="2400" dirty="0">
                <a:latin typeface="Calibri"/>
                <a:ea typeface="Times New Roman"/>
                <a:cs typeface="Times New Roman"/>
              </a:rPr>
              <a:t>Deberá tomar en cuenta que la información será actualizada cada tres meses y deberá guardar correspondencia lo publicado en cada inciso con la fecha de actualización de la sección principal del portal. </a:t>
            </a:r>
          </a:p>
          <a:p>
            <a:pPr algn="just">
              <a:spcAft>
                <a:spcPts val="0"/>
              </a:spcAft>
            </a:pPr>
            <a:r>
              <a:rPr lang="es-MX" sz="2400" dirty="0">
                <a:latin typeface="Calibri"/>
                <a:ea typeface="Times New Roman"/>
                <a:cs typeface="Times New Roman"/>
              </a:rPr>
              <a:t> </a:t>
            </a:r>
          </a:p>
        </p:txBody>
      </p:sp>
    </p:spTree>
    <p:extLst>
      <p:ext uri="{BB962C8B-B14F-4D97-AF65-F5344CB8AC3E}">
        <p14:creationId xmlns:p14="http://schemas.microsoft.com/office/powerpoint/2010/main" val="408339132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763688" y="395953"/>
            <a:ext cx="5976664" cy="553998"/>
          </a:xfrm>
          <a:prstGeom prst="rect">
            <a:avLst/>
          </a:prstGeom>
          <a:noFill/>
        </p:spPr>
        <p:txBody>
          <a:bodyPr wrap="square">
            <a:spAutoFit/>
          </a:bodyPr>
          <a:lstStyle/>
          <a:p>
            <a:pPr fontAlgn="auto">
              <a:spcBef>
                <a:spcPts val="0"/>
              </a:spcBef>
              <a:spcAft>
                <a:spcPts val="0"/>
              </a:spcAft>
              <a:defRPr/>
            </a:pPr>
            <a:r>
              <a:rPr lang="es-MX" sz="29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Resultados del diagnóstico (ejemplo)</a:t>
            </a:r>
            <a:endParaRPr lang="es-MX" sz="29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5" name="4 Imagen" descr="LOGOTIPO_InfoDF_new.png"/>
          <p:cNvPicPr>
            <a:picLocks noChangeAspect="1"/>
          </p:cNvPicPr>
          <p:nvPr/>
        </p:nvPicPr>
        <p:blipFill>
          <a:blip r:embed="rId3" cstate="print"/>
          <a:stretch>
            <a:fillRect/>
          </a:stretch>
        </p:blipFill>
        <p:spPr>
          <a:xfrm>
            <a:off x="10351" y="5548054"/>
            <a:ext cx="961249" cy="1135054"/>
          </a:xfrm>
          <a:prstGeom prst="rect">
            <a:avLst/>
          </a:prstGeom>
        </p:spPr>
      </p:pic>
      <p:sp>
        <p:nvSpPr>
          <p:cNvPr id="7" name="6 Rectángulo"/>
          <p:cNvSpPr/>
          <p:nvPr/>
        </p:nvSpPr>
        <p:spPr>
          <a:xfrm>
            <a:off x="1763688" y="1280220"/>
            <a:ext cx="6943270" cy="4579715"/>
          </a:xfrm>
          <a:prstGeom prst="rect">
            <a:avLst/>
          </a:prstGeom>
        </p:spPr>
        <p:txBody>
          <a:bodyPr wrap="square">
            <a:spAutoFit/>
          </a:bodyPr>
          <a:lstStyle/>
          <a:p>
            <a:pPr lvl="0" algn="just">
              <a:spcAft>
                <a:spcPts val="0"/>
              </a:spcAft>
            </a:pPr>
            <a:r>
              <a:rPr lang="es-MX" sz="2400" b="1" dirty="0" smtClean="0">
                <a:latin typeface="Calibri"/>
                <a:ea typeface="Times New Roman"/>
                <a:cs typeface="Times New Roman"/>
              </a:rPr>
              <a:t>Congreso de Tabasco</a:t>
            </a:r>
          </a:p>
          <a:p>
            <a:pPr marL="342900" lvl="0" indent="-342900" algn="just">
              <a:spcAft>
                <a:spcPts val="0"/>
              </a:spcAft>
              <a:buFont typeface="Symbol"/>
              <a:buChar char=""/>
            </a:pPr>
            <a:endParaRPr lang="es-MX" sz="2400" dirty="0">
              <a:latin typeface="Calibri"/>
              <a:ea typeface="Times New Roman"/>
              <a:cs typeface="Times New Roman"/>
            </a:endParaRPr>
          </a:p>
          <a:p>
            <a:pPr marL="342900" lvl="0" indent="-342900" algn="just">
              <a:spcAft>
                <a:spcPts val="0"/>
              </a:spcAft>
              <a:buFont typeface="Symbol"/>
              <a:buChar char=""/>
            </a:pPr>
            <a:r>
              <a:rPr lang="es-MX" sz="2400" dirty="0" smtClean="0">
                <a:latin typeface="Calibri"/>
                <a:ea typeface="Times New Roman"/>
                <a:cs typeface="Times New Roman"/>
              </a:rPr>
              <a:t>La generación </a:t>
            </a:r>
            <a:r>
              <a:rPr lang="es-MX" sz="2400" dirty="0">
                <a:latin typeface="Calibri"/>
                <a:ea typeface="Times New Roman"/>
                <a:cs typeface="Times New Roman"/>
              </a:rPr>
              <a:t>de algunos documentos puede ser mensual, trimestral, semestral o anual, y por esta </a:t>
            </a:r>
            <a:r>
              <a:rPr lang="es-MX" sz="2400" dirty="0" smtClean="0">
                <a:latin typeface="Calibri"/>
                <a:ea typeface="Times New Roman"/>
                <a:cs typeface="Times New Roman"/>
              </a:rPr>
              <a:t>razón, </a:t>
            </a:r>
            <a:r>
              <a:rPr lang="es-MX" sz="2400" dirty="0">
                <a:latin typeface="Calibri"/>
                <a:ea typeface="Times New Roman"/>
                <a:cs typeface="Times New Roman"/>
              </a:rPr>
              <a:t>en su </a:t>
            </a:r>
            <a:r>
              <a:rPr lang="es-MX" sz="2400" dirty="0" smtClean="0">
                <a:latin typeface="Calibri"/>
                <a:ea typeface="Times New Roman"/>
                <a:cs typeface="Times New Roman"/>
              </a:rPr>
              <a:t>caso, </a:t>
            </a:r>
            <a:r>
              <a:rPr lang="es-MX" sz="2400" dirty="0">
                <a:latin typeface="Calibri"/>
                <a:ea typeface="Times New Roman"/>
                <a:cs typeface="Times New Roman"/>
              </a:rPr>
              <a:t>no será publicado lo que corresponde al trimestre.</a:t>
            </a:r>
          </a:p>
          <a:p>
            <a:pPr algn="just">
              <a:spcAft>
                <a:spcPts val="0"/>
              </a:spcAft>
            </a:pPr>
            <a:r>
              <a:rPr lang="es-MX" sz="2400" dirty="0">
                <a:latin typeface="Calibri"/>
                <a:ea typeface="Times New Roman"/>
                <a:cs typeface="Times New Roman"/>
              </a:rPr>
              <a:t> </a:t>
            </a:r>
          </a:p>
          <a:p>
            <a:pPr marL="342900" lvl="0" indent="-342900" algn="just">
              <a:spcAft>
                <a:spcPts val="0"/>
              </a:spcAft>
              <a:buFont typeface="Symbol"/>
              <a:buChar char=""/>
            </a:pPr>
            <a:r>
              <a:rPr lang="es-MX" sz="2400" dirty="0">
                <a:latin typeface="Calibri"/>
                <a:ea typeface="Times New Roman"/>
                <a:cs typeface="Times New Roman"/>
              </a:rPr>
              <a:t>Incluir la información completa de cada inciso, cuando así corresponda, ya que solicita otros rubros de la información además de la solicitada en un primer lugar.</a:t>
            </a:r>
          </a:p>
          <a:p>
            <a:pPr algn="just">
              <a:lnSpc>
                <a:spcPct val="115000"/>
              </a:lnSpc>
              <a:spcAft>
                <a:spcPts val="1000"/>
              </a:spcAft>
            </a:pPr>
            <a:r>
              <a:rPr lang="es-MX" sz="2400" dirty="0">
                <a:latin typeface="Calibri"/>
                <a:ea typeface="Times New Roman"/>
                <a:cs typeface="Arial"/>
              </a:rPr>
              <a:t> </a:t>
            </a:r>
            <a:endParaRPr lang="es-MX" sz="2400" dirty="0">
              <a:effectLst/>
              <a:latin typeface="Calibri"/>
              <a:ea typeface="Times New Roman"/>
              <a:cs typeface="Times New Roman"/>
            </a:endParaRPr>
          </a:p>
        </p:txBody>
      </p:sp>
    </p:spTree>
    <p:extLst>
      <p:ext uri="{BB962C8B-B14F-4D97-AF65-F5344CB8AC3E}">
        <p14:creationId xmlns:p14="http://schemas.microsoft.com/office/powerpoint/2010/main" val="244078014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763688" y="395953"/>
            <a:ext cx="5976664" cy="553998"/>
          </a:xfrm>
          <a:prstGeom prst="rect">
            <a:avLst/>
          </a:prstGeom>
          <a:noFill/>
        </p:spPr>
        <p:txBody>
          <a:bodyPr wrap="square">
            <a:spAutoFit/>
          </a:bodyPr>
          <a:lstStyle/>
          <a:p>
            <a:pPr fontAlgn="auto">
              <a:spcBef>
                <a:spcPts val="0"/>
              </a:spcBef>
              <a:spcAft>
                <a:spcPts val="0"/>
              </a:spcAft>
              <a:defRPr/>
            </a:pPr>
            <a:r>
              <a:rPr lang="es-MX" sz="29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Resultados del diagnóstico (ejemplo)</a:t>
            </a:r>
            <a:endParaRPr lang="es-MX" sz="29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5" name="4 Imagen" descr="LOGOTIPO_InfoDF_new.png"/>
          <p:cNvPicPr>
            <a:picLocks noChangeAspect="1"/>
          </p:cNvPicPr>
          <p:nvPr/>
        </p:nvPicPr>
        <p:blipFill>
          <a:blip r:embed="rId3" cstate="print"/>
          <a:stretch>
            <a:fillRect/>
          </a:stretch>
        </p:blipFill>
        <p:spPr>
          <a:xfrm>
            <a:off x="10351" y="5548054"/>
            <a:ext cx="961249" cy="1135054"/>
          </a:xfrm>
          <a:prstGeom prst="rect">
            <a:avLst/>
          </a:prstGeom>
        </p:spPr>
      </p:pic>
      <p:pic>
        <p:nvPicPr>
          <p:cNvPr id="7" name="6 Imagen"/>
          <p:cNvPicPr/>
          <p:nvPr/>
        </p:nvPicPr>
        <p:blipFill>
          <a:blip r:embed="rId4" cstate="print"/>
          <a:stretch>
            <a:fillRect/>
          </a:stretch>
        </p:blipFill>
        <p:spPr>
          <a:xfrm>
            <a:off x="1475656" y="1402714"/>
            <a:ext cx="7477829" cy="5122629"/>
          </a:xfrm>
          <a:prstGeom prst="rect">
            <a:avLst/>
          </a:prstGeom>
        </p:spPr>
      </p:pic>
    </p:spTree>
    <p:extLst>
      <p:ext uri="{BB962C8B-B14F-4D97-AF65-F5344CB8AC3E}">
        <p14:creationId xmlns:p14="http://schemas.microsoft.com/office/powerpoint/2010/main" val="243492231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763688" y="395953"/>
            <a:ext cx="5976664" cy="553998"/>
          </a:xfrm>
          <a:prstGeom prst="rect">
            <a:avLst/>
          </a:prstGeom>
          <a:noFill/>
        </p:spPr>
        <p:txBody>
          <a:bodyPr wrap="square">
            <a:spAutoFit/>
          </a:bodyPr>
          <a:lstStyle/>
          <a:p>
            <a:pPr fontAlgn="auto">
              <a:spcBef>
                <a:spcPts val="0"/>
              </a:spcBef>
              <a:spcAft>
                <a:spcPts val="0"/>
              </a:spcAft>
              <a:defRPr/>
            </a:pPr>
            <a:r>
              <a:rPr lang="es-MX" sz="29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Resultados del diagnóstico (ejemplo)</a:t>
            </a:r>
            <a:endParaRPr lang="es-MX" sz="29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5" name="4 Imagen" descr="LOGOTIPO_InfoDF_new.png"/>
          <p:cNvPicPr>
            <a:picLocks noChangeAspect="1"/>
          </p:cNvPicPr>
          <p:nvPr/>
        </p:nvPicPr>
        <p:blipFill>
          <a:blip r:embed="rId3" cstate="print"/>
          <a:stretch>
            <a:fillRect/>
          </a:stretch>
        </p:blipFill>
        <p:spPr>
          <a:xfrm>
            <a:off x="10351" y="5548054"/>
            <a:ext cx="961249" cy="1135054"/>
          </a:xfrm>
          <a:prstGeom prst="rect">
            <a:avLst/>
          </a:prstGeom>
        </p:spPr>
      </p:pic>
      <p:sp>
        <p:nvSpPr>
          <p:cNvPr id="2" name="1 Rectángulo"/>
          <p:cNvSpPr/>
          <p:nvPr/>
        </p:nvSpPr>
        <p:spPr>
          <a:xfrm>
            <a:off x="1217018" y="1412776"/>
            <a:ext cx="7693853" cy="5261953"/>
          </a:xfrm>
          <a:prstGeom prst="rect">
            <a:avLst/>
          </a:prstGeom>
        </p:spPr>
        <p:txBody>
          <a:bodyPr wrap="square">
            <a:spAutoFit/>
          </a:bodyPr>
          <a:lstStyle/>
          <a:p>
            <a:pPr algn="just">
              <a:lnSpc>
                <a:spcPct val="115000"/>
              </a:lnSpc>
              <a:spcAft>
                <a:spcPts val="1000"/>
              </a:spcAft>
            </a:pPr>
            <a:r>
              <a:rPr lang="es-MX" sz="2400" b="1" dirty="0">
                <a:latin typeface="+mn-lt"/>
              </a:rPr>
              <a:t>Tribunal Superior de Justicia</a:t>
            </a:r>
          </a:p>
          <a:p>
            <a:pPr marL="342900" lvl="0" indent="-342900" algn="just">
              <a:spcAft>
                <a:spcPts val="0"/>
              </a:spcAft>
              <a:buFont typeface="Symbol"/>
              <a:buChar char=""/>
            </a:pPr>
            <a:r>
              <a:rPr lang="es-MX" sz="2000" dirty="0" smtClean="0">
                <a:latin typeface="+mn-lt"/>
                <a:ea typeface="Times New Roman"/>
                <a:cs typeface="Times New Roman"/>
              </a:rPr>
              <a:t>Deberá </a:t>
            </a:r>
            <a:r>
              <a:rPr lang="es-MX" sz="2000" dirty="0">
                <a:latin typeface="+mn-lt"/>
                <a:ea typeface="Times New Roman"/>
                <a:cs typeface="Times New Roman"/>
              </a:rPr>
              <a:t>incluir en la página inicial de su Portal de Transparencia  un vínculo con el sitio de Internet del ITAIP y uno al responsable de su Unidad de Acceso a la Información.</a:t>
            </a:r>
          </a:p>
          <a:p>
            <a:pPr algn="just">
              <a:spcAft>
                <a:spcPts val="0"/>
              </a:spcAft>
            </a:pPr>
            <a:r>
              <a:rPr lang="es-MX" sz="2000" dirty="0">
                <a:latin typeface="+mn-lt"/>
                <a:ea typeface="Times New Roman"/>
                <a:cs typeface="Times New Roman"/>
              </a:rPr>
              <a:t> </a:t>
            </a:r>
          </a:p>
          <a:p>
            <a:pPr marL="342900" lvl="0" indent="-342900" algn="just">
              <a:spcAft>
                <a:spcPts val="0"/>
              </a:spcAft>
              <a:buFont typeface="Symbol"/>
              <a:buChar char=""/>
            </a:pPr>
            <a:r>
              <a:rPr lang="es-MX" sz="2000" dirty="0">
                <a:latin typeface="+mn-lt"/>
                <a:ea typeface="Times New Roman"/>
                <a:cs typeface="Times New Roman"/>
              </a:rPr>
              <a:t>Incluir una fecha en que coloquen información, tomando en cuenta que será trimestralmente la actualización del portal y conservando el trimestre anterior. Para efectos del presente ejercicio la información que se evaluó es la correspondiente al segundo trimestre del ejercicio en curso.</a:t>
            </a:r>
          </a:p>
          <a:p>
            <a:pPr algn="just">
              <a:spcAft>
                <a:spcPts val="0"/>
              </a:spcAft>
            </a:pPr>
            <a:r>
              <a:rPr lang="es-MX" sz="2000" dirty="0">
                <a:latin typeface="+mn-lt"/>
                <a:ea typeface="Times New Roman"/>
                <a:cs typeface="Times New Roman"/>
              </a:rPr>
              <a:t> </a:t>
            </a:r>
          </a:p>
          <a:p>
            <a:pPr marL="342900" lvl="0" indent="-342900" algn="just">
              <a:spcAft>
                <a:spcPts val="0"/>
              </a:spcAft>
              <a:buFont typeface="Symbol"/>
              <a:buChar char=""/>
            </a:pPr>
            <a:r>
              <a:rPr lang="es-MX" sz="2000" dirty="0">
                <a:latin typeface="+mn-lt"/>
                <a:ea typeface="Times New Roman"/>
                <a:cs typeface="Times New Roman"/>
              </a:rPr>
              <a:t>Publicar todos los artículos aplicables al Sujeto Obligado, en su caso está obligado a  especificar, las razones y fundamentaciones por las cuales no detenta o genera algún dato, documento o información determinada en algún artículo o fracción de la Ley.</a:t>
            </a:r>
          </a:p>
          <a:p>
            <a:pPr algn="just">
              <a:spcAft>
                <a:spcPts val="0"/>
              </a:spcAft>
            </a:pPr>
            <a:r>
              <a:rPr lang="es-MX" sz="2000" dirty="0">
                <a:latin typeface="+mn-lt"/>
                <a:ea typeface="Times New Roman"/>
                <a:cs typeface="Times New Roman"/>
              </a:rPr>
              <a:t> </a:t>
            </a:r>
          </a:p>
        </p:txBody>
      </p:sp>
    </p:spTree>
    <p:extLst>
      <p:ext uri="{BB962C8B-B14F-4D97-AF65-F5344CB8AC3E}">
        <p14:creationId xmlns:p14="http://schemas.microsoft.com/office/powerpoint/2010/main" val="37788733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Personalizado 3">
      <a:dk1>
        <a:sysClr val="windowText" lastClr="000000"/>
      </a:dk1>
      <a:lt1>
        <a:sysClr val="window" lastClr="FFFFFF"/>
      </a:lt1>
      <a:dk2>
        <a:srgbClr val="44546A"/>
      </a:dk2>
      <a:lt2>
        <a:srgbClr val="E7E6E6"/>
      </a:lt2>
      <a:accent1>
        <a:srgbClr val="C00000"/>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4551</TotalTime>
  <Words>7365</Words>
  <Application>Microsoft Office PowerPoint</Application>
  <PresentationFormat>Presentación en pantalla (4:3)</PresentationFormat>
  <Paragraphs>1065</Paragraphs>
  <Slides>132</Slides>
  <Notes>55</Notes>
  <HiddenSlides>0</HiddenSlides>
  <MMClips>0</MMClips>
  <ScaleCrop>false</ScaleCrop>
  <HeadingPairs>
    <vt:vector size="4" baseType="variant">
      <vt:variant>
        <vt:lpstr>Tema</vt:lpstr>
      </vt:variant>
      <vt:variant>
        <vt:i4>1</vt:i4>
      </vt:variant>
      <vt:variant>
        <vt:lpstr>Títulos de diapositiva</vt:lpstr>
      </vt:variant>
      <vt:variant>
        <vt:i4>132</vt:i4>
      </vt:variant>
    </vt:vector>
  </HeadingPairs>
  <TitlesOfParts>
    <vt:vector size="133" baseType="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Daniel Atalo</dc:creator>
  <cp:lastModifiedBy>Arquímedes Martínez</cp:lastModifiedBy>
  <cp:revision>674</cp:revision>
  <cp:lastPrinted>2013-08-07T19:03:14Z</cp:lastPrinted>
  <dcterms:created xsi:type="dcterms:W3CDTF">2011-05-05T21:59:07Z</dcterms:created>
  <dcterms:modified xsi:type="dcterms:W3CDTF">2013-08-23T15:25:27Z</dcterms:modified>
</cp:coreProperties>
</file>