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26" r:id="rId2"/>
  </p:sldMasterIdLst>
  <p:notesMasterIdLst>
    <p:notesMasterId r:id="rId52"/>
  </p:notesMasterIdLst>
  <p:handoutMasterIdLst>
    <p:handoutMasterId r:id="rId53"/>
  </p:handoutMasterIdLst>
  <p:sldIdLst>
    <p:sldId id="514" r:id="rId3"/>
    <p:sldId id="666" r:id="rId4"/>
    <p:sldId id="631" r:id="rId5"/>
    <p:sldId id="650" r:id="rId6"/>
    <p:sldId id="663" r:id="rId7"/>
    <p:sldId id="630" r:id="rId8"/>
    <p:sldId id="642" r:id="rId9"/>
    <p:sldId id="651" r:id="rId10"/>
    <p:sldId id="563" r:id="rId11"/>
    <p:sldId id="621" r:id="rId12"/>
    <p:sldId id="632" r:id="rId13"/>
    <p:sldId id="622" r:id="rId14"/>
    <p:sldId id="623" r:id="rId15"/>
    <p:sldId id="643" r:id="rId16"/>
    <p:sldId id="644" r:id="rId17"/>
    <p:sldId id="645" r:id="rId18"/>
    <p:sldId id="646" r:id="rId19"/>
    <p:sldId id="648" r:id="rId20"/>
    <p:sldId id="624" r:id="rId21"/>
    <p:sldId id="647" r:id="rId22"/>
    <p:sldId id="658" r:id="rId23"/>
    <p:sldId id="625" r:id="rId24"/>
    <p:sldId id="635" r:id="rId25"/>
    <p:sldId id="656" r:id="rId26"/>
    <p:sldId id="654" r:id="rId27"/>
    <p:sldId id="655" r:id="rId28"/>
    <p:sldId id="627" r:id="rId29"/>
    <p:sldId id="657" r:id="rId30"/>
    <p:sldId id="637" r:id="rId31"/>
    <p:sldId id="638" r:id="rId32"/>
    <p:sldId id="639" r:id="rId33"/>
    <p:sldId id="640" r:id="rId34"/>
    <p:sldId id="653" r:id="rId35"/>
    <p:sldId id="628" r:id="rId36"/>
    <p:sldId id="649" r:id="rId37"/>
    <p:sldId id="652" r:id="rId38"/>
    <p:sldId id="629" r:id="rId39"/>
    <p:sldId id="665" r:id="rId40"/>
    <p:sldId id="547" r:id="rId41"/>
    <p:sldId id="399" r:id="rId42"/>
    <p:sldId id="459" r:id="rId43"/>
    <p:sldId id="516" r:id="rId44"/>
    <p:sldId id="442" r:id="rId45"/>
    <p:sldId id="350" r:id="rId46"/>
    <p:sldId id="354" r:id="rId47"/>
    <p:sldId id="659" r:id="rId48"/>
    <p:sldId id="660" r:id="rId49"/>
    <p:sldId id="661" r:id="rId50"/>
    <p:sldId id="664" r:id="rId51"/>
  </p:sldIdLst>
  <p:sldSz cx="9144000" cy="6858000" type="screen4x3"/>
  <p:notesSz cx="6881813" cy="9296400"/>
  <p:defaultTex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E8F0F4"/>
    <a:srgbClr val="33CCCC"/>
    <a:srgbClr val="78310B"/>
    <a:srgbClr val="1E768C"/>
    <a:srgbClr val="77933C"/>
    <a:srgbClr val="C3D796"/>
    <a:srgbClr val="008080"/>
    <a:srgbClr val="CC66FF"/>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40" autoAdjust="0"/>
    <p:restoredTop sz="95501" autoAdjust="0"/>
  </p:normalViewPr>
  <p:slideViewPr>
    <p:cSldViewPr>
      <p:cViewPr>
        <p:scale>
          <a:sx n="90" d="100"/>
          <a:sy n="90" d="100"/>
        </p:scale>
        <p:origin x="-1800" y="-1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022" y="-96"/>
      </p:cViewPr>
      <p:guideLst>
        <p:guide orient="horz" pos="2928"/>
        <p:guide pos="216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996068689677656E-3"/>
          <c:y val="0.10793575248067436"/>
          <c:w val="0.98126007042173258"/>
          <c:h val="0.66928983199397762"/>
        </c:manualLayout>
      </c:layout>
      <c:lineChart>
        <c:grouping val="standard"/>
        <c:varyColors val="0"/>
        <c:ser>
          <c:idx val="0"/>
          <c:order val="0"/>
          <c:tx>
            <c:strRef>
              <c:f>Hoja1!$B$1</c:f>
              <c:strCache>
                <c:ptCount val="1"/>
                <c:pt idx="0">
                  <c:v>Índices portales 2004-2013</c:v>
                </c:pt>
              </c:strCache>
            </c:strRef>
          </c:tx>
          <c:spPr>
            <a:ln w="38077">
              <a:solidFill>
                <a:srgbClr val="008080"/>
              </a:solidFill>
              <a:prstDash val="solid"/>
            </a:ln>
          </c:spPr>
          <c:marker>
            <c:symbol val="diamond"/>
            <c:size val="10"/>
            <c:spPr>
              <a:solidFill>
                <a:srgbClr val="008080"/>
              </a:solidFill>
              <a:ln>
                <a:noFill/>
              </a:ln>
              <a:effectLst/>
              <a:scene3d>
                <a:camera prst="orthographicFront"/>
                <a:lightRig rig="threePt" dir="t"/>
              </a:scene3d>
              <a:sp3d>
                <a:bevelT/>
              </a:sp3d>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Hoja1!$A$2:$A$20</c:f>
              <c:strCache>
                <c:ptCount val="19"/>
                <c:pt idx="0">
                  <c:v>2004</c:v>
                </c:pt>
                <c:pt idx="1">
                  <c:v>2005</c:v>
                </c:pt>
                <c:pt idx="2">
                  <c:v>2006</c:v>
                </c:pt>
                <c:pt idx="3">
                  <c:v>1a
Eval
2007</c:v>
                </c:pt>
                <c:pt idx="4">
                  <c:v>Solven-
tación
2007</c:v>
                </c:pt>
                <c:pt idx="5">
                  <c:v>2a
Eval
2007</c:v>
                </c:pt>
                <c:pt idx="6">
                  <c:v>Eval
2008</c:v>
                </c:pt>
                <c:pt idx="7">
                  <c:v>EvDiag
2008</c:v>
                </c:pt>
                <c:pt idx="8">
                  <c:v>Eval
2009</c:v>
                </c:pt>
                <c:pt idx="9">
                  <c:v>Solven-
tación
2009</c:v>
                </c:pt>
                <c:pt idx="10">
                  <c:v>1a
Eval
2010</c:v>
                </c:pt>
                <c:pt idx="11">
                  <c:v>Solven-
tación
2010</c:v>
                </c:pt>
                <c:pt idx="12">
                  <c:v>2a
Eval
2010</c:v>
                </c:pt>
                <c:pt idx="13">
                  <c:v>Eval
2011</c:v>
                </c:pt>
                <c:pt idx="14">
                  <c:v>1a
EvDiag
2012</c:v>
                </c:pt>
                <c:pt idx="15">
                  <c:v>2a
EvDiag
2012</c:v>
                </c:pt>
                <c:pt idx="16">
                  <c:v>3a
EvDiag
2012</c:v>
                </c:pt>
                <c:pt idx="17">
                  <c:v>1a
EvDiag
2013</c:v>
                </c:pt>
                <c:pt idx="18">
                  <c:v>2a
Eval
2013</c:v>
                </c:pt>
              </c:strCache>
            </c:strRef>
          </c:cat>
          <c:val>
            <c:numRef>
              <c:f>Hoja1!$B$2:$B$20</c:f>
              <c:numCache>
                <c:formatCode>0.0</c:formatCode>
                <c:ptCount val="19"/>
                <c:pt idx="0">
                  <c:v>35.200000000000003</c:v>
                </c:pt>
                <c:pt idx="1">
                  <c:v>28.2</c:v>
                </c:pt>
                <c:pt idx="2">
                  <c:v>50.42</c:v>
                </c:pt>
                <c:pt idx="3">
                  <c:v>59.461714285714294</c:v>
                </c:pt>
                <c:pt idx="4">
                  <c:v>78.2</c:v>
                </c:pt>
                <c:pt idx="5">
                  <c:v>92.671771428571432</c:v>
                </c:pt>
                <c:pt idx="6">
                  <c:v>81.977714285714285</c:v>
                </c:pt>
                <c:pt idx="7">
                  <c:v>69</c:v>
                </c:pt>
                <c:pt idx="8">
                  <c:v>85.7</c:v>
                </c:pt>
                <c:pt idx="9">
                  <c:v>91.6</c:v>
                </c:pt>
                <c:pt idx="10">
                  <c:v>81.7</c:v>
                </c:pt>
                <c:pt idx="11">
                  <c:v>95.8</c:v>
                </c:pt>
                <c:pt idx="12">
                  <c:v>93.9</c:v>
                </c:pt>
                <c:pt idx="13">
                  <c:v>91.3</c:v>
                </c:pt>
                <c:pt idx="14">
                  <c:v>66.7</c:v>
                </c:pt>
                <c:pt idx="15">
                  <c:v>73.2</c:v>
                </c:pt>
                <c:pt idx="16">
                  <c:v>78.7</c:v>
                </c:pt>
                <c:pt idx="17">
                  <c:v>84</c:v>
                </c:pt>
                <c:pt idx="18">
                  <c:v>84.667076222301745</c:v>
                </c:pt>
              </c:numCache>
            </c:numRef>
          </c:val>
          <c:smooth val="0"/>
        </c:ser>
        <c:dLbls>
          <c:showLegendKey val="0"/>
          <c:showVal val="1"/>
          <c:showCatName val="0"/>
          <c:showSerName val="0"/>
          <c:showPercent val="0"/>
          <c:showBubbleSize val="0"/>
        </c:dLbls>
        <c:marker val="1"/>
        <c:smooth val="0"/>
        <c:axId val="160905088"/>
        <c:axId val="160912128"/>
      </c:lineChart>
      <c:catAx>
        <c:axId val="160905088"/>
        <c:scaling>
          <c:orientation val="minMax"/>
        </c:scaling>
        <c:delete val="0"/>
        <c:axPos val="b"/>
        <c:numFmt formatCode="General" sourceLinked="1"/>
        <c:majorTickMark val="cross"/>
        <c:minorTickMark val="none"/>
        <c:tickLblPos val="nextTo"/>
        <c:txPr>
          <a:bodyPr rot="0" vert="horz"/>
          <a:lstStyle/>
          <a:p>
            <a:pPr>
              <a:defRPr sz="900"/>
            </a:pPr>
            <a:endParaRPr lang="es-MX"/>
          </a:p>
        </c:txPr>
        <c:crossAx val="160912128"/>
        <c:crosses val="autoZero"/>
        <c:auto val="1"/>
        <c:lblAlgn val="ctr"/>
        <c:lblOffset val="50"/>
        <c:tickLblSkip val="1"/>
        <c:noMultiLvlLbl val="0"/>
      </c:catAx>
      <c:valAx>
        <c:axId val="160912128"/>
        <c:scaling>
          <c:orientation val="minMax"/>
          <c:max val="100"/>
        </c:scaling>
        <c:delete val="1"/>
        <c:axPos val="l"/>
        <c:numFmt formatCode="0.0" sourceLinked="1"/>
        <c:majorTickMark val="out"/>
        <c:minorTickMark val="none"/>
        <c:tickLblPos val="none"/>
        <c:crossAx val="160905088"/>
        <c:crossesAt val="1"/>
        <c:crossBetween val="between"/>
      </c:valAx>
      <c:spPr>
        <a:noFill/>
        <a:ln w="25385">
          <a:noFill/>
        </a:ln>
      </c:spPr>
    </c:plotArea>
    <c:plotVisOnly val="1"/>
    <c:dispBlanksAs val="gap"/>
    <c:showDLblsOverMax val="0"/>
  </c:chart>
  <c:txPr>
    <a:bodyPr/>
    <a:lstStyle/>
    <a:p>
      <a:pPr>
        <a:defRPr sz="1200" b="1">
          <a:latin typeface="Calibri" pitchFamily="34" charset="0"/>
        </a:defRPr>
      </a:pPr>
      <a:endParaRPr lang="es-MX"/>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667537115163754"/>
          <c:y val="2.1497172517758539E-2"/>
          <c:w val="0.39405009699389798"/>
          <c:h val="0.95166672740531921"/>
        </c:manualLayout>
      </c:layout>
      <c:barChart>
        <c:barDir val="bar"/>
        <c:grouping val="clustered"/>
        <c:varyColors val="0"/>
        <c:ser>
          <c:idx val="0"/>
          <c:order val="0"/>
          <c:tx>
            <c:strRef>
              <c:f>Hoja1!$B$1</c:f>
              <c:strCache>
                <c:ptCount val="1"/>
                <c:pt idx="0">
                  <c:v>2aEvPort2013</c:v>
                </c:pt>
              </c:strCache>
            </c:strRef>
          </c:tx>
          <c:spPr>
            <a:solidFill>
              <a:srgbClr val="008080"/>
            </a:solidFill>
            <a:scene3d>
              <a:camera prst="orthographicFront"/>
              <a:lightRig rig="threePt" dir="t"/>
            </a:scene3d>
            <a:sp3d>
              <a:bevelT/>
            </a:sp3d>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Hoja1!$A$2:$A$18</c:f>
              <c:strCache>
                <c:ptCount val="17"/>
                <c:pt idx="0">
                  <c:v>Índice Global del Cumplimiento de la Información de Oficio</c:v>
                </c:pt>
                <c:pt idx="1">
                  <c:v>Índice de Cumplimiento del Artículo 13</c:v>
                </c:pt>
                <c:pt idx="2">
                  <c:v>Índice de Cumplimiento del Artículo 14</c:v>
                </c:pt>
                <c:pt idx="3">
                  <c:v>Índice de Cumplimiento del Artículo 15</c:v>
                </c:pt>
                <c:pt idx="4">
                  <c:v>Índice de Cumplimiento del Artículo 16</c:v>
                </c:pt>
                <c:pt idx="5">
                  <c:v>Índice de Cumplimiento del Artículo 17</c:v>
                </c:pt>
                <c:pt idx="6">
                  <c:v>Índice de Cumplimiento del Artículo 18</c:v>
                </c:pt>
                <c:pt idx="7">
                  <c:v>Índice de Cumplimiento del Artículo 18 Bis</c:v>
                </c:pt>
                <c:pt idx="8">
                  <c:v>Índice de Cumplimiento del Artículo 19</c:v>
                </c:pt>
                <c:pt idx="9">
                  <c:v>Índice de Cumplimiento del Artículo 20</c:v>
                </c:pt>
                <c:pt idx="10">
                  <c:v>Índice de Cumplimiento del Artículo 21</c:v>
                </c:pt>
                <c:pt idx="11">
                  <c:v>Índice de Cumplimiento del Artículo 22</c:v>
                </c:pt>
                <c:pt idx="12">
                  <c:v>Índice de Cumplimiento del Artículo 25</c:v>
                </c:pt>
                <c:pt idx="13">
                  <c:v>Índice de Cumplimiento del Artículo 27</c:v>
                </c:pt>
                <c:pt idx="14">
                  <c:v>Índice de Cumplimiento del Artículo 28</c:v>
                </c:pt>
                <c:pt idx="15">
                  <c:v>Índice de Cumplimiento del Artículo 29</c:v>
                </c:pt>
                <c:pt idx="16">
                  <c:v>Índice de Cumplimiento del Artículo 30</c:v>
                </c:pt>
              </c:strCache>
            </c:strRef>
          </c:cat>
          <c:val>
            <c:numRef>
              <c:f>Hoja1!$B$2:$B$18</c:f>
              <c:numCache>
                <c:formatCode>0.0</c:formatCode>
                <c:ptCount val="17"/>
                <c:pt idx="0">
                  <c:v>84.667076222301745</c:v>
                </c:pt>
                <c:pt idx="1">
                  <c:v>85.388471177944879</c:v>
                </c:pt>
                <c:pt idx="2">
                  <c:v>82.853984150452746</c:v>
                </c:pt>
                <c:pt idx="3">
                  <c:v>81.265370860582877</c:v>
                </c:pt>
                <c:pt idx="4">
                  <c:v>96.808049535603701</c:v>
                </c:pt>
                <c:pt idx="5">
                  <c:v>95.840042993941722</c:v>
                </c:pt>
                <c:pt idx="6">
                  <c:v>77.05827307613022</c:v>
                </c:pt>
                <c:pt idx="7">
                  <c:v>79.571428571428569</c:v>
                </c:pt>
                <c:pt idx="8">
                  <c:v>100</c:v>
                </c:pt>
                <c:pt idx="9">
                  <c:v>68.666666666666657</c:v>
                </c:pt>
                <c:pt idx="10">
                  <c:v>80.681818181818187</c:v>
                </c:pt>
                <c:pt idx="11">
                  <c:v>100</c:v>
                </c:pt>
                <c:pt idx="12">
                  <c:v>88.205366357069124</c:v>
                </c:pt>
                <c:pt idx="13">
                  <c:v>90.903508771929822</c:v>
                </c:pt>
                <c:pt idx="14">
                  <c:v>94.40789473684211</c:v>
                </c:pt>
                <c:pt idx="15">
                  <c:v>89.842105263157904</c:v>
                </c:pt>
                <c:pt idx="16">
                  <c:v>86.350877192982452</c:v>
                </c:pt>
              </c:numCache>
            </c:numRef>
          </c:val>
        </c:ser>
        <c:dLbls>
          <c:dLblPos val="outEnd"/>
          <c:showLegendKey val="0"/>
          <c:showVal val="1"/>
          <c:showCatName val="0"/>
          <c:showSerName val="0"/>
          <c:showPercent val="0"/>
          <c:showBubbleSize val="0"/>
        </c:dLbls>
        <c:gapWidth val="150"/>
        <c:overlap val="-25"/>
        <c:axId val="161294976"/>
        <c:axId val="161297920"/>
      </c:barChart>
      <c:catAx>
        <c:axId val="161294976"/>
        <c:scaling>
          <c:orientation val="maxMin"/>
        </c:scaling>
        <c:delete val="0"/>
        <c:axPos val="l"/>
        <c:numFmt formatCode="General" sourceLinked="1"/>
        <c:majorTickMark val="cross"/>
        <c:minorTickMark val="none"/>
        <c:tickLblPos val="nextTo"/>
        <c:txPr>
          <a:bodyPr/>
          <a:lstStyle/>
          <a:p>
            <a:pPr>
              <a:defRPr sz="1200"/>
            </a:pPr>
            <a:endParaRPr lang="es-MX"/>
          </a:p>
        </c:txPr>
        <c:crossAx val="161297920"/>
        <c:crosses val="autoZero"/>
        <c:auto val="1"/>
        <c:lblAlgn val="ctr"/>
        <c:lblOffset val="100"/>
        <c:noMultiLvlLbl val="0"/>
      </c:catAx>
      <c:valAx>
        <c:axId val="161297920"/>
        <c:scaling>
          <c:orientation val="minMax"/>
          <c:max val="100"/>
        </c:scaling>
        <c:delete val="1"/>
        <c:axPos val="t"/>
        <c:numFmt formatCode="0.0" sourceLinked="1"/>
        <c:majorTickMark val="none"/>
        <c:minorTickMark val="none"/>
        <c:tickLblPos val="none"/>
        <c:crossAx val="161294976"/>
        <c:crosses val="autoZero"/>
        <c:crossBetween val="between"/>
      </c:valAx>
      <c:spPr>
        <a:scene3d>
          <a:camera prst="orthographicFront"/>
          <a:lightRig rig="threePt" dir="t"/>
        </a:scene3d>
      </c:spPr>
    </c:plotArea>
    <c:plotVisOnly val="1"/>
    <c:dispBlanksAs val="gap"/>
    <c:showDLblsOverMax val="0"/>
  </c:chart>
  <c:txPr>
    <a:bodyPr/>
    <a:lstStyle/>
    <a:p>
      <a:pPr>
        <a:defRPr sz="1300" b="1">
          <a:latin typeface="Calibri" pitchFamily="34" charset="0"/>
        </a:defRPr>
      </a:pPr>
      <a:endParaRPr lang="es-MX"/>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764867520884364"/>
          <c:y val="0.14585184979446741"/>
          <c:w val="0.51235132479115642"/>
          <c:h val="0.82927555770156591"/>
        </c:manualLayout>
      </c:layout>
      <c:barChart>
        <c:barDir val="bar"/>
        <c:grouping val="stacked"/>
        <c:varyColors val="0"/>
        <c:ser>
          <c:idx val="0"/>
          <c:order val="0"/>
          <c:tx>
            <c:strRef>
              <c:f>Hoja1!$B$1</c:f>
              <c:strCache>
                <c:ptCount val="1"/>
                <c:pt idx="0">
                  <c:v>1aEvDiag2012</c:v>
                </c:pt>
              </c:strCache>
            </c:strRef>
          </c:tx>
          <c:spPr>
            <a:solidFill>
              <a:srgbClr val="78310B"/>
            </a:solidFill>
            <a:scene3d>
              <a:camera prst="orthographicFront"/>
              <a:lightRig rig="threePt" dir="t"/>
            </a:scene3d>
            <a:sp3d>
              <a:bevelT/>
            </a:sp3d>
          </c:spPr>
          <c:invertIfNegative val="0"/>
          <c:dLbls>
            <c:spPr>
              <a:noFill/>
              <a:ln>
                <a:noFill/>
              </a:ln>
              <a:effectLst/>
            </c:spPr>
            <c:txPr>
              <a:bodyPr/>
              <a:lstStyle/>
              <a:p>
                <a:pPr>
                  <a:defRPr>
                    <a:solidFill>
                      <a:schemeClr val="bg1"/>
                    </a:solidFill>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Hoja1!$A$2:$A$10</c:f>
              <c:strCache>
                <c:ptCount val="9"/>
                <c:pt idx="0">
                  <c:v>Índice Global del Cumplimiento de la Información de Oficio</c:v>
                </c:pt>
                <c:pt idx="1">
                  <c:v>Índice de Cumplimiento del Artículo 13</c:v>
                </c:pt>
                <c:pt idx="2">
                  <c:v>Índice de Cumplimiento del Artículo 14</c:v>
                </c:pt>
                <c:pt idx="3">
                  <c:v>Índice de Cumplimiento Global de Obligaciones Específicas
(Artículos 15, 16, 17, 18, 18 Bis, 19, 20, 21 y 22)</c:v>
                </c:pt>
                <c:pt idx="4">
                  <c:v>Índice de Cumplimiento del Artículo 25</c:v>
                </c:pt>
                <c:pt idx="5">
                  <c:v>Índice de Cumplimiento del Artículo 27</c:v>
                </c:pt>
                <c:pt idx="6">
                  <c:v>Índice de Cumplimiento del Artículo 28</c:v>
                </c:pt>
                <c:pt idx="7">
                  <c:v>Índice de Cumplimiento del Artículo 29</c:v>
                </c:pt>
                <c:pt idx="8">
                  <c:v>Índice de Cumplimiento del Artículo 30</c:v>
                </c:pt>
              </c:strCache>
            </c:strRef>
          </c:cat>
          <c:val>
            <c:numRef>
              <c:f>Hoja1!$B$2:$B$10</c:f>
              <c:numCache>
                <c:formatCode>0.0</c:formatCode>
                <c:ptCount val="9"/>
                <c:pt idx="0">
                  <c:v>66.151704882380713</c:v>
                </c:pt>
                <c:pt idx="1">
                  <c:v>78.94155844155847</c:v>
                </c:pt>
                <c:pt idx="2">
                  <c:v>71.087592888961069</c:v>
                </c:pt>
                <c:pt idx="3">
                  <c:v>61.784393683959124</c:v>
                </c:pt>
                <c:pt idx="4">
                  <c:v>47.475935828876999</c:v>
                </c:pt>
                <c:pt idx="5">
                  <c:v>32.367316017316014</c:v>
                </c:pt>
                <c:pt idx="6">
                  <c:v>87.272727272727266</c:v>
                </c:pt>
                <c:pt idx="7">
                  <c:v>68.836363636363629</c:v>
                </c:pt>
                <c:pt idx="8">
                  <c:v>42.272727272727273</c:v>
                </c:pt>
              </c:numCache>
            </c:numRef>
          </c:val>
        </c:ser>
        <c:ser>
          <c:idx val="1"/>
          <c:order val="1"/>
          <c:tx>
            <c:strRef>
              <c:f>Hoja1!$C$1</c:f>
              <c:strCache>
                <c:ptCount val="1"/>
                <c:pt idx="0">
                  <c:v>2aEvDiag2012</c:v>
                </c:pt>
              </c:strCache>
            </c:strRef>
          </c:tx>
          <c:spPr>
            <a:solidFill>
              <a:srgbClr val="33CCCC"/>
            </a:solidFill>
            <a:scene3d>
              <a:camera prst="orthographicFront"/>
              <a:lightRig rig="threePt" dir="t"/>
            </a:scene3d>
            <a:sp3d>
              <a:bevelT/>
              <a:bevelB/>
            </a:sp3d>
          </c:spPr>
          <c:invertIfNegative val="0"/>
          <c:dLbls>
            <c:spPr>
              <a:noFill/>
              <a:ln>
                <a:noFill/>
              </a:ln>
              <a:effectLst/>
            </c:spPr>
            <c:txPr>
              <a:bodyPr/>
              <a:lstStyle/>
              <a:p>
                <a:pPr>
                  <a:defRPr>
                    <a:solidFill>
                      <a:schemeClr val="bg1"/>
                    </a:solidFill>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Hoja1!$A$2:$A$10</c:f>
              <c:strCache>
                <c:ptCount val="9"/>
                <c:pt idx="0">
                  <c:v>Índice Global del Cumplimiento de la Información de Oficio</c:v>
                </c:pt>
                <c:pt idx="1">
                  <c:v>Índice de Cumplimiento del Artículo 13</c:v>
                </c:pt>
                <c:pt idx="2">
                  <c:v>Índice de Cumplimiento del Artículo 14</c:v>
                </c:pt>
                <c:pt idx="3">
                  <c:v>Índice de Cumplimiento Global de Obligaciones Específicas
(Artículos 15, 16, 17, 18, 18 Bis, 19, 20, 21 y 22)</c:v>
                </c:pt>
                <c:pt idx="4">
                  <c:v>Índice de Cumplimiento del Artículo 25</c:v>
                </c:pt>
                <c:pt idx="5">
                  <c:v>Índice de Cumplimiento del Artículo 27</c:v>
                </c:pt>
                <c:pt idx="6">
                  <c:v>Índice de Cumplimiento del Artículo 28</c:v>
                </c:pt>
                <c:pt idx="7">
                  <c:v>Índice de Cumplimiento del Artículo 29</c:v>
                </c:pt>
                <c:pt idx="8">
                  <c:v>Índice de Cumplimiento del Artículo 30</c:v>
                </c:pt>
              </c:strCache>
            </c:strRef>
          </c:cat>
          <c:val>
            <c:numRef>
              <c:f>Hoja1!$C$2:$C$10</c:f>
              <c:numCache>
                <c:formatCode>0.0</c:formatCode>
                <c:ptCount val="9"/>
                <c:pt idx="0">
                  <c:v>72.648042068241679</c:v>
                </c:pt>
                <c:pt idx="1">
                  <c:v>82.240259740259759</c:v>
                </c:pt>
                <c:pt idx="2">
                  <c:v>75.156563230656431</c:v>
                </c:pt>
                <c:pt idx="3">
                  <c:v>67.598825816937662</c:v>
                </c:pt>
                <c:pt idx="4">
                  <c:v>65.161497326203204</c:v>
                </c:pt>
                <c:pt idx="5">
                  <c:v>54.317482517482517</c:v>
                </c:pt>
                <c:pt idx="6">
                  <c:v>88.409090909090907</c:v>
                </c:pt>
                <c:pt idx="7">
                  <c:v>74.672727272727272</c:v>
                </c:pt>
                <c:pt idx="8">
                  <c:v>59.115151515151503</c:v>
                </c:pt>
              </c:numCache>
            </c:numRef>
          </c:val>
        </c:ser>
        <c:ser>
          <c:idx val="2"/>
          <c:order val="2"/>
          <c:tx>
            <c:strRef>
              <c:f>Hoja1!$D$1</c:f>
              <c:strCache>
                <c:ptCount val="1"/>
                <c:pt idx="0">
                  <c:v>3aEvDiag2012</c:v>
                </c:pt>
              </c:strCache>
            </c:strRef>
          </c:tx>
          <c:spPr>
            <a:solidFill>
              <a:srgbClr val="009999"/>
            </a:solidFill>
            <a:scene3d>
              <a:camera prst="orthographicFront"/>
              <a:lightRig rig="threePt" dir="t"/>
            </a:scene3d>
            <a:sp3d>
              <a:bevelT/>
              <a:bevelB/>
            </a:sp3d>
          </c:spPr>
          <c:invertIfNegative val="1"/>
          <c:dLbls>
            <c:spPr>
              <a:noFill/>
              <a:ln>
                <a:noFill/>
              </a:ln>
              <a:effectLst/>
            </c:spPr>
            <c:txPr>
              <a:bodyPr/>
              <a:lstStyle/>
              <a:p>
                <a:pPr>
                  <a:defRPr>
                    <a:solidFill>
                      <a:schemeClr val="bg1"/>
                    </a:solidFill>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Hoja1!$A$2:$A$10</c:f>
              <c:strCache>
                <c:ptCount val="9"/>
                <c:pt idx="0">
                  <c:v>Índice Global del Cumplimiento de la Información de Oficio</c:v>
                </c:pt>
                <c:pt idx="1">
                  <c:v>Índice de Cumplimiento del Artículo 13</c:v>
                </c:pt>
                <c:pt idx="2">
                  <c:v>Índice de Cumplimiento del Artículo 14</c:v>
                </c:pt>
                <c:pt idx="3">
                  <c:v>Índice de Cumplimiento Global de Obligaciones Específicas
(Artículos 15, 16, 17, 18, 18 Bis, 19, 20, 21 y 22)</c:v>
                </c:pt>
                <c:pt idx="4">
                  <c:v>Índice de Cumplimiento del Artículo 25</c:v>
                </c:pt>
                <c:pt idx="5">
                  <c:v>Índice de Cumplimiento del Artículo 27</c:v>
                </c:pt>
                <c:pt idx="6">
                  <c:v>Índice de Cumplimiento del Artículo 28</c:v>
                </c:pt>
                <c:pt idx="7">
                  <c:v>Índice de Cumplimiento del Artículo 29</c:v>
                </c:pt>
                <c:pt idx="8">
                  <c:v>Índice de Cumplimiento del Artículo 30</c:v>
                </c:pt>
              </c:strCache>
            </c:strRef>
          </c:cat>
          <c:val>
            <c:numRef>
              <c:f>Hoja1!$D$2:$D$10</c:f>
              <c:numCache>
                <c:formatCode>0.0</c:formatCode>
                <c:ptCount val="9"/>
                <c:pt idx="0">
                  <c:v>78.5</c:v>
                </c:pt>
                <c:pt idx="1">
                  <c:v>82.536375661375658</c:v>
                </c:pt>
                <c:pt idx="2">
                  <c:v>78.464882226202292</c:v>
                </c:pt>
                <c:pt idx="3">
                  <c:v>74.431537756357798</c:v>
                </c:pt>
                <c:pt idx="4">
                  <c:v>77.82352941176471</c:v>
                </c:pt>
                <c:pt idx="5">
                  <c:v>74.395061728395063</c:v>
                </c:pt>
                <c:pt idx="6">
                  <c:v>90.277777777777771</c:v>
                </c:pt>
                <c:pt idx="7">
                  <c:v>84.111111111111114</c:v>
                </c:pt>
                <c:pt idx="8">
                  <c:v>73.8888888888889</c:v>
                </c:pt>
              </c:numCache>
            </c:numRef>
          </c:val>
          <c:extLst>
            <c:ext xmlns:c14="http://schemas.microsoft.com/office/drawing/2007/8/2/chart" uri="{6F2FDCE9-48DA-4B69-8628-5D25D57E5C99}">
              <c14:invertSolidFillFmt>
                <c14:spPr xmlns:c14="http://schemas.microsoft.com/office/drawing/2007/8/2/chart">
                  <a:solidFill>
                    <a:srgbClr val="FFFFFF"/>
                  </a:solidFill>
                  <a:scene3d>
                    <a:camera prst="orthographicFront"/>
                    <a:lightRig rig="threePt" dir="t"/>
                  </a:scene3d>
                  <a:sp3d>
                    <a:bevelT/>
                    <a:bevelB/>
                  </a:sp3d>
                </c14:spPr>
              </c14:invertSolidFillFmt>
            </c:ext>
          </c:extLst>
        </c:ser>
        <c:ser>
          <c:idx val="3"/>
          <c:order val="3"/>
          <c:tx>
            <c:strRef>
              <c:f>Hoja1!$E$1</c:f>
              <c:strCache>
                <c:ptCount val="1"/>
                <c:pt idx="0">
                  <c:v>1aEvDiag2013</c:v>
                </c:pt>
              </c:strCache>
            </c:strRef>
          </c:tx>
          <c:spPr>
            <a:ln>
              <a:noFill/>
            </a:ln>
            <a:scene3d>
              <a:camera prst="orthographicFront"/>
              <a:lightRig rig="soft" dir="t"/>
            </a:scene3d>
            <a:sp3d>
              <a:bevelT/>
              <a:bevelB/>
            </a:sp3d>
          </c:spPr>
          <c:invertIfNegative val="0"/>
          <c:dLbls>
            <c:spPr>
              <a:noFill/>
              <a:ln>
                <a:noFill/>
              </a:ln>
              <a:effectLst/>
            </c:spPr>
            <c:txPr>
              <a:bodyPr wrap="square" lIns="38100" tIns="19050" rIns="38100" bIns="19050" anchor="ctr">
                <a:spAutoFit/>
              </a:bodyPr>
              <a:lstStyle/>
              <a:p>
                <a:pPr>
                  <a:defRPr>
                    <a:solidFill>
                      <a:schemeClr val="bg1"/>
                    </a:solidFill>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Hoja1!$A$2:$A$10</c:f>
              <c:strCache>
                <c:ptCount val="9"/>
                <c:pt idx="0">
                  <c:v>Índice Global del Cumplimiento de la Información de Oficio</c:v>
                </c:pt>
                <c:pt idx="1">
                  <c:v>Índice de Cumplimiento del Artículo 13</c:v>
                </c:pt>
                <c:pt idx="2">
                  <c:v>Índice de Cumplimiento del Artículo 14</c:v>
                </c:pt>
                <c:pt idx="3">
                  <c:v>Índice de Cumplimiento Global de Obligaciones Específicas
(Artículos 15, 16, 17, 18, 18 Bis, 19, 20, 21 y 22)</c:v>
                </c:pt>
                <c:pt idx="4">
                  <c:v>Índice de Cumplimiento del Artículo 25</c:v>
                </c:pt>
                <c:pt idx="5">
                  <c:v>Índice de Cumplimiento del Artículo 27</c:v>
                </c:pt>
                <c:pt idx="6">
                  <c:v>Índice de Cumplimiento del Artículo 28</c:v>
                </c:pt>
                <c:pt idx="7">
                  <c:v>Índice de Cumplimiento del Artículo 29</c:v>
                </c:pt>
                <c:pt idx="8">
                  <c:v>Índice de Cumplimiento del Artículo 30</c:v>
                </c:pt>
              </c:strCache>
            </c:strRef>
          </c:cat>
          <c:val>
            <c:numRef>
              <c:f>Hoja1!$E$2:$E$10</c:f>
              <c:numCache>
                <c:formatCode>0.0</c:formatCode>
                <c:ptCount val="9"/>
                <c:pt idx="0">
                  <c:v>84.322751367434947</c:v>
                </c:pt>
                <c:pt idx="1">
                  <c:v>87.843915343915356</c:v>
                </c:pt>
                <c:pt idx="2">
                  <c:v>83.029976876383131</c:v>
                </c:pt>
                <c:pt idx="3">
                  <c:v>81.179044366920735</c:v>
                </c:pt>
                <c:pt idx="4">
                  <c:v>89.802832244008727</c:v>
                </c:pt>
                <c:pt idx="5">
                  <c:v>84.393518518518519</c:v>
                </c:pt>
                <c:pt idx="6">
                  <c:v>94.097222222222229</c:v>
                </c:pt>
                <c:pt idx="7">
                  <c:v>84.555555555555571</c:v>
                </c:pt>
                <c:pt idx="8">
                  <c:v>85.932098765432087</c:v>
                </c:pt>
              </c:numCache>
            </c:numRef>
          </c:val>
        </c:ser>
        <c:ser>
          <c:idx val="4"/>
          <c:order val="4"/>
          <c:tx>
            <c:strRef>
              <c:f>Hoja1!$F$1</c:f>
              <c:strCache>
                <c:ptCount val="1"/>
                <c:pt idx="0">
                  <c:v>2aEval2013</c:v>
                </c:pt>
              </c:strCache>
            </c:strRef>
          </c:tx>
          <c:spPr>
            <a:solidFill>
              <a:srgbClr val="EB641B"/>
            </a:solidFill>
            <a:ln>
              <a:noFill/>
            </a:ln>
            <a:scene3d>
              <a:camera prst="orthographicFront"/>
              <a:lightRig rig="threePt" dir="t"/>
            </a:scene3d>
            <a:sp3d>
              <a:bevelT/>
              <a:bevelB/>
            </a:sp3d>
          </c:spPr>
          <c:invertIfNegative val="0"/>
          <c:dLbls>
            <c:spPr>
              <a:noFill/>
              <a:ln>
                <a:noFill/>
              </a:ln>
              <a:effectLst/>
            </c:spPr>
            <c:txPr>
              <a:bodyPr wrap="square" lIns="38100" tIns="19050" rIns="38100" bIns="19050" anchor="ctr">
                <a:spAutoFit/>
              </a:bodyPr>
              <a:lstStyle/>
              <a:p>
                <a:pPr>
                  <a:defRPr>
                    <a:solidFill>
                      <a:schemeClr val="bg1"/>
                    </a:solidFill>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Hoja1!$A$2:$A$10</c:f>
              <c:strCache>
                <c:ptCount val="9"/>
                <c:pt idx="0">
                  <c:v>Índice Global del Cumplimiento de la Información de Oficio</c:v>
                </c:pt>
                <c:pt idx="1">
                  <c:v>Índice de Cumplimiento del Artículo 13</c:v>
                </c:pt>
                <c:pt idx="2">
                  <c:v>Índice de Cumplimiento del Artículo 14</c:v>
                </c:pt>
                <c:pt idx="3">
                  <c:v>Índice de Cumplimiento Global de Obligaciones Específicas
(Artículos 15, 16, 17, 18, 18 Bis, 19, 20, 21 y 22)</c:v>
                </c:pt>
                <c:pt idx="4">
                  <c:v>Índice de Cumplimiento del Artículo 25</c:v>
                </c:pt>
                <c:pt idx="5">
                  <c:v>Índice de Cumplimiento del Artículo 27</c:v>
                </c:pt>
                <c:pt idx="6">
                  <c:v>Índice de Cumplimiento del Artículo 28</c:v>
                </c:pt>
                <c:pt idx="7">
                  <c:v>Índice de Cumplimiento del Artículo 29</c:v>
                </c:pt>
                <c:pt idx="8">
                  <c:v>Índice de Cumplimiento del Artículo 30</c:v>
                </c:pt>
              </c:strCache>
            </c:strRef>
          </c:cat>
          <c:val>
            <c:numRef>
              <c:f>Hoja1!$F$2:$F$10</c:f>
              <c:numCache>
                <c:formatCode>0.0</c:formatCode>
                <c:ptCount val="9"/>
                <c:pt idx="0">
                  <c:v>84.667076222301745</c:v>
                </c:pt>
                <c:pt idx="1">
                  <c:v>85.388471177944879</c:v>
                </c:pt>
                <c:pt idx="2">
                  <c:v>82.853984150452746</c:v>
                </c:pt>
                <c:pt idx="3">
                  <c:v>81.79224310352231</c:v>
                </c:pt>
                <c:pt idx="4">
                  <c:v>88.205366357069124</c:v>
                </c:pt>
                <c:pt idx="5">
                  <c:v>90.903508771929822</c:v>
                </c:pt>
                <c:pt idx="6">
                  <c:v>94.40789473684211</c:v>
                </c:pt>
                <c:pt idx="7">
                  <c:v>89.842105263157904</c:v>
                </c:pt>
                <c:pt idx="8">
                  <c:v>86.350877192982452</c:v>
                </c:pt>
              </c:numCache>
            </c:numRef>
          </c:val>
        </c:ser>
        <c:dLbls>
          <c:showLegendKey val="0"/>
          <c:showVal val="1"/>
          <c:showCatName val="0"/>
          <c:showSerName val="0"/>
          <c:showPercent val="0"/>
          <c:showBubbleSize val="0"/>
        </c:dLbls>
        <c:gapWidth val="95"/>
        <c:overlap val="100"/>
        <c:axId val="161408512"/>
        <c:axId val="161410048"/>
      </c:barChart>
      <c:catAx>
        <c:axId val="161408512"/>
        <c:scaling>
          <c:orientation val="maxMin"/>
        </c:scaling>
        <c:delete val="0"/>
        <c:axPos val="l"/>
        <c:numFmt formatCode="General" sourceLinked="0"/>
        <c:majorTickMark val="cross"/>
        <c:minorTickMark val="none"/>
        <c:tickLblPos val="nextTo"/>
        <c:crossAx val="161410048"/>
        <c:crosses val="autoZero"/>
        <c:auto val="1"/>
        <c:lblAlgn val="ctr"/>
        <c:lblOffset val="100"/>
        <c:noMultiLvlLbl val="0"/>
      </c:catAx>
      <c:valAx>
        <c:axId val="161410048"/>
        <c:scaling>
          <c:orientation val="minMax"/>
          <c:max val="500"/>
        </c:scaling>
        <c:delete val="1"/>
        <c:axPos val="t"/>
        <c:numFmt formatCode="0.0" sourceLinked="1"/>
        <c:majorTickMark val="out"/>
        <c:minorTickMark val="none"/>
        <c:tickLblPos val="nextTo"/>
        <c:crossAx val="161408512"/>
        <c:crosses val="autoZero"/>
        <c:crossBetween val="between"/>
        <c:majorUnit val="100"/>
      </c:valAx>
      <c:spPr>
        <a:scene3d>
          <a:camera prst="orthographicFront"/>
          <a:lightRig rig="threePt" dir="t"/>
        </a:scene3d>
        <a:sp3d>
          <a:bevelT/>
        </a:sp3d>
      </c:spPr>
    </c:plotArea>
    <c:legend>
      <c:legendPos val="t"/>
      <c:layout>
        <c:manualLayout>
          <c:xMode val="edge"/>
          <c:yMode val="edge"/>
          <c:x val="2.2469133112898942E-2"/>
          <c:y val="3.8439461142494136E-2"/>
          <c:w val="0.88325065478629716"/>
          <c:h val="4.6361479778600098E-2"/>
        </c:manualLayout>
      </c:layout>
      <c:overlay val="0"/>
    </c:legend>
    <c:plotVisOnly val="1"/>
    <c:dispBlanksAs val="gap"/>
    <c:showDLblsOverMax val="0"/>
  </c:chart>
  <c:txPr>
    <a:bodyPr/>
    <a:lstStyle/>
    <a:p>
      <a:pPr>
        <a:defRPr sz="1200" b="1">
          <a:latin typeface="Calibri" pitchFamily="34" charset="0"/>
        </a:defRPr>
      </a:pPr>
      <a:endParaRPr lang="es-MX"/>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286"/>
      <c:rAngAx val="0"/>
      <c:perspective val="20"/>
    </c:view3D>
    <c:floor>
      <c:thickness val="0"/>
    </c:floor>
    <c:sideWall>
      <c:thickness val="0"/>
    </c:sideWall>
    <c:backWall>
      <c:thickness val="0"/>
    </c:backWall>
    <c:plotArea>
      <c:layout>
        <c:manualLayout>
          <c:layoutTarget val="inner"/>
          <c:xMode val="edge"/>
          <c:yMode val="edge"/>
          <c:x val="0.3145215431292937"/>
          <c:y val="0.20524024162143931"/>
          <c:w val="0.37498859890205333"/>
          <c:h val="0.60111131997243028"/>
        </c:manualLayout>
      </c:layout>
      <c:pie3DChart>
        <c:varyColors val="1"/>
        <c:ser>
          <c:idx val="0"/>
          <c:order val="0"/>
          <c:tx>
            <c:strRef>
              <c:f>Hoja1!$B$1</c:f>
              <c:strCache>
                <c:ptCount val="1"/>
                <c:pt idx="0">
                  <c:v>Art. 13</c:v>
                </c:pt>
              </c:strCache>
            </c:strRef>
          </c:tx>
          <c:spPr>
            <a:ln>
              <a:noFill/>
            </a:ln>
            <a:scene3d>
              <a:camera prst="orthographicFront"/>
              <a:lightRig rig="threePt" dir="t"/>
            </a:scene3d>
            <a:sp3d>
              <a:bevelT/>
              <a:bevelB/>
            </a:sp3d>
          </c:spPr>
          <c:dPt>
            <c:idx val="0"/>
            <c:bubble3D val="0"/>
            <c:spPr>
              <a:solidFill>
                <a:srgbClr val="008080"/>
              </a:solidFill>
              <a:ln>
                <a:noFill/>
              </a:ln>
              <a:scene3d>
                <a:camera prst="orthographicFront"/>
                <a:lightRig rig="threePt" dir="t"/>
              </a:scene3d>
              <a:sp3d>
                <a:bevelT/>
                <a:bevelB/>
              </a:sp3d>
            </c:spPr>
          </c:dPt>
          <c:dPt>
            <c:idx val="1"/>
            <c:bubble3D val="0"/>
            <c:spPr>
              <a:solidFill>
                <a:srgbClr val="33CCCC"/>
              </a:solidFill>
              <a:ln>
                <a:noFill/>
              </a:ln>
              <a:scene3d>
                <a:camera prst="orthographicFront"/>
                <a:lightRig rig="threePt" dir="t"/>
              </a:scene3d>
              <a:sp3d>
                <a:bevelT/>
                <a:bevelB/>
              </a:sp3d>
            </c:spPr>
          </c:dPt>
          <c:dPt>
            <c:idx val="2"/>
            <c:bubble3D val="0"/>
            <c:spPr>
              <a:solidFill>
                <a:srgbClr val="00B0F0"/>
              </a:solidFill>
              <a:ln>
                <a:noFill/>
              </a:ln>
              <a:scene3d>
                <a:camera prst="orthographicFront"/>
                <a:lightRig rig="threePt" dir="t"/>
              </a:scene3d>
              <a:sp3d>
                <a:bevelT/>
                <a:bevelB/>
              </a:sp3d>
            </c:spPr>
          </c:dPt>
          <c:dPt>
            <c:idx val="3"/>
            <c:bubble3D val="0"/>
            <c:spPr>
              <a:solidFill>
                <a:schemeClr val="accent3"/>
              </a:solidFill>
              <a:ln>
                <a:noFill/>
              </a:ln>
              <a:scene3d>
                <a:camera prst="orthographicFront"/>
                <a:lightRig rig="threePt" dir="t"/>
              </a:scene3d>
              <a:sp3d>
                <a:bevelT/>
                <a:bevelB/>
              </a:sp3d>
            </c:spPr>
          </c:dPt>
          <c:dPt>
            <c:idx val="4"/>
            <c:bubble3D val="0"/>
            <c:spPr>
              <a:solidFill>
                <a:srgbClr val="C00000"/>
              </a:solidFill>
              <a:ln>
                <a:noFill/>
              </a:ln>
              <a:scene3d>
                <a:camera prst="orthographicFront"/>
                <a:lightRig rig="threePt" dir="t"/>
              </a:scene3d>
              <a:sp3d>
                <a:bevelT/>
                <a:bevelB/>
              </a:sp3d>
            </c:spPr>
          </c:dPt>
          <c:dLbls>
            <c:dLbl>
              <c:idx val="0"/>
              <c:layout>
                <c:manualLayout>
                  <c:x val="-3.1942857568620538E-2"/>
                  <c:y val="-6.7724393713363168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Lst>
            </c:dLbl>
            <c:dLbl>
              <c:idx val="1"/>
              <c:layout>
                <c:manualLayout>
                  <c:x val="2.3110949354685183E-2"/>
                  <c:y val="2.2574797904454456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Lst>
            </c:dLbl>
            <c:dLbl>
              <c:idx val="2"/>
              <c:layout>
                <c:manualLayout>
                  <c:x val="0.10363861384230741"/>
                  <c:y val="7.3034581657443434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Lst>
            </c:dLbl>
            <c:dLbl>
              <c:idx val="3"/>
              <c:layout>
                <c:manualLayout>
                  <c:x val="-2.4888714689661022E-2"/>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Lst>
            </c:dLbl>
            <c:dLbl>
              <c:idx val="4"/>
              <c:layout>
                <c:manualLayout>
                  <c:x val="1.0688898657792096E-2"/>
                  <c:y val="-0.11005236197710791"/>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Lst>
            </c:dLbl>
            <c:spPr>
              <a:noFill/>
              <a:ln>
                <a:noFill/>
              </a:ln>
              <a:effectLst/>
            </c:spPr>
            <c:dLblPos val="outEnd"/>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Hoja1!$A$2:$A$6</c:f>
              <c:strCache>
                <c:ptCount val="5"/>
                <c:pt idx="0">
                  <c:v>Entes Obligados con un índice de 100 puntos</c:v>
                </c:pt>
                <c:pt idx="1">
                  <c:v>Entes Obligados con un índice  menor a 100 puntos y mayor o igual a 90</c:v>
                </c:pt>
                <c:pt idx="2">
                  <c:v>Entes Obligados con un índice menor a 90 puntos y mayor o igual a 60 </c:v>
                </c:pt>
                <c:pt idx="3">
                  <c:v>Entes Obligados con un índice menor a 60 puntos y mayor a 0</c:v>
                </c:pt>
                <c:pt idx="4">
                  <c:v>Entes Obligados con un índice de 0 puntos</c:v>
                </c:pt>
              </c:strCache>
            </c:strRef>
          </c:cat>
          <c:val>
            <c:numRef>
              <c:f>Hoja1!$B$2:$B$6</c:f>
              <c:numCache>
                <c:formatCode>0</c:formatCode>
                <c:ptCount val="5"/>
                <c:pt idx="0">
                  <c:v>50</c:v>
                </c:pt>
                <c:pt idx="1">
                  <c:v>28</c:v>
                </c:pt>
                <c:pt idx="2">
                  <c:v>20</c:v>
                </c:pt>
                <c:pt idx="3">
                  <c:v>12</c:v>
                </c:pt>
                <c:pt idx="4">
                  <c:v>4</c:v>
                </c:pt>
              </c:numCache>
            </c:numRef>
          </c:val>
        </c:ser>
        <c:dLbls>
          <c:showLegendKey val="0"/>
          <c:showVal val="1"/>
          <c:showCatName val="0"/>
          <c:showSerName val="0"/>
          <c:showPercent val="0"/>
          <c:showBubbleSize val="0"/>
          <c:showLeaderLines val="1"/>
        </c:dLbls>
      </c:pie3DChart>
    </c:plotArea>
    <c:plotVisOnly val="1"/>
    <c:dispBlanksAs val="zero"/>
    <c:showDLblsOverMax val="0"/>
  </c:chart>
  <c:txPr>
    <a:bodyPr/>
    <a:lstStyle/>
    <a:p>
      <a:pPr>
        <a:defRPr sz="1100" b="1">
          <a:latin typeface="Calibri" pitchFamily="34" charset="0"/>
        </a:defRPr>
      </a:pPr>
      <a:endParaRPr lang="es-MX"/>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286"/>
      <c:rAngAx val="0"/>
      <c:perspective val="20"/>
    </c:view3D>
    <c:floor>
      <c:thickness val="0"/>
    </c:floor>
    <c:sideWall>
      <c:thickness val="0"/>
    </c:sideWall>
    <c:backWall>
      <c:thickness val="0"/>
    </c:backWall>
    <c:plotArea>
      <c:layout>
        <c:manualLayout>
          <c:layoutTarget val="inner"/>
          <c:xMode val="edge"/>
          <c:yMode val="edge"/>
          <c:x val="0.36411090858077916"/>
          <c:y val="0.19113099293115529"/>
          <c:w val="0.39155134322276425"/>
          <c:h val="0.62932981735300009"/>
        </c:manualLayout>
      </c:layout>
      <c:pie3DChart>
        <c:varyColors val="1"/>
        <c:ser>
          <c:idx val="0"/>
          <c:order val="0"/>
          <c:tx>
            <c:strRef>
              <c:f>Hoja1!$B$1</c:f>
              <c:strCache>
                <c:ptCount val="1"/>
                <c:pt idx="0">
                  <c:v>Art. 14</c:v>
                </c:pt>
              </c:strCache>
            </c:strRef>
          </c:tx>
          <c:spPr>
            <a:ln>
              <a:noFill/>
            </a:ln>
            <a:scene3d>
              <a:camera prst="orthographicFront"/>
              <a:lightRig rig="threePt" dir="t"/>
            </a:scene3d>
            <a:sp3d>
              <a:bevelT/>
              <a:bevelB/>
            </a:sp3d>
          </c:spPr>
          <c:dPt>
            <c:idx val="0"/>
            <c:bubble3D val="0"/>
            <c:spPr>
              <a:solidFill>
                <a:srgbClr val="008080"/>
              </a:solidFill>
              <a:ln>
                <a:noFill/>
              </a:ln>
              <a:scene3d>
                <a:camera prst="orthographicFront"/>
                <a:lightRig rig="threePt" dir="t"/>
              </a:scene3d>
              <a:sp3d>
                <a:bevelT/>
                <a:bevelB/>
              </a:sp3d>
            </c:spPr>
          </c:dPt>
          <c:dPt>
            <c:idx val="1"/>
            <c:bubble3D val="0"/>
            <c:spPr>
              <a:solidFill>
                <a:srgbClr val="33CCCC"/>
              </a:solidFill>
              <a:ln>
                <a:noFill/>
              </a:ln>
              <a:scene3d>
                <a:camera prst="orthographicFront"/>
                <a:lightRig rig="threePt" dir="t"/>
              </a:scene3d>
              <a:sp3d>
                <a:bevelT/>
                <a:bevelB/>
              </a:sp3d>
            </c:spPr>
          </c:dPt>
          <c:dPt>
            <c:idx val="2"/>
            <c:bubble3D val="0"/>
            <c:spPr>
              <a:solidFill>
                <a:srgbClr val="00B0F0"/>
              </a:solidFill>
              <a:ln>
                <a:noFill/>
              </a:ln>
              <a:scene3d>
                <a:camera prst="orthographicFront"/>
                <a:lightRig rig="threePt" dir="t"/>
              </a:scene3d>
              <a:sp3d>
                <a:bevelT/>
                <a:bevelB/>
              </a:sp3d>
            </c:spPr>
          </c:dPt>
          <c:dPt>
            <c:idx val="3"/>
            <c:bubble3D val="0"/>
            <c:spPr>
              <a:solidFill>
                <a:schemeClr val="accent3"/>
              </a:solidFill>
              <a:ln>
                <a:noFill/>
              </a:ln>
              <a:scene3d>
                <a:camera prst="orthographicFront"/>
                <a:lightRig rig="threePt" dir="t"/>
              </a:scene3d>
              <a:sp3d>
                <a:bevelT/>
                <a:bevelB/>
              </a:sp3d>
            </c:spPr>
          </c:dPt>
          <c:dPt>
            <c:idx val="4"/>
            <c:bubble3D val="0"/>
            <c:spPr>
              <a:solidFill>
                <a:srgbClr val="C00000"/>
              </a:solidFill>
              <a:ln>
                <a:noFill/>
              </a:ln>
              <a:scene3d>
                <a:camera prst="orthographicFront"/>
                <a:lightRig rig="threePt" dir="t"/>
              </a:scene3d>
              <a:sp3d>
                <a:bevelT/>
                <a:bevelB/>
              </a:sp3d>
            </c:spPr>
          </c:dPt>
          <c:dLbls>
            <c:dLbl>
              <c:idx val="0"/>
              <c:layout>
                <c:manualLayout>
                  <c:x val="6.7065427363588032E-2"/>
                  <c:y val="-0.1563049233056792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Lst>
            </c:dLbl>
            <c:dLbl>
              <c:idx val="1"/>
              <c:layout>
                <c:manualLayout>
                  <c:x val="-7.4090167005925892E-3"/>
                  <c:y val="-2.4707849674954018E-4"/>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Lst>
            </c:dLbl>
            <c:dLbl>
              <c:idx val="2"/>
              <c:layout>
                <c:manualLayout>
                  <c:x val="1.0282482712281981E-2"/>
                  <c:y val="5.1286785699843178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Lst>
            </c:dLbl>
            <c:dLbl>
              <c:idx val="3"/>
              <c:layout>
                <c:manualLayout>
                  <c:x val="-8.8750732027891594E-3"/>
                  <c:y val="7.0565129847304633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Lst>
            </c:dLbl>
            <c:dLbl>
              <c:idx val="4"/>
              <c:layout>
                <c:manualLayout>
                  <c:x val="-3.2732944927023173E-3"/>
                  <c:y val="-3.3168955031269202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Lst>
            </c:dLbl>
            <c:spPr>
              <a:noFill/>
              <a:ln>
                <a:noFill/>
              </a:ln>
              <a:effectLst/>
            </c:spPr>
            <c:dLblPos val="bestFit"/>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Hoja1!$A$2:$A$6</c:f>
              <c:strCache>
                <c:ptCount val="5"/>
                <c:pt idx="0">
                  <c:v>Entes Obligados con un índice de 100 puntos</c:v>
                </c:pt>
                <c:pt idx="1">
                  <c:v>Entes Obligados con un índice  menor a 100 puntos y mayor o igual a 90</c:v>
                </c:pt>
                <c:pt idx="2">
                  <c:v>Entes Obligados con un índice menor a 90 puntos y mayor o igual a 60 </c:v>
                </c:pt>
                <c:pt idx="3">
                  <c:v>Entes Obligados con un índice menor a 60 puntos y mayor a 0</c:v>
                </c:pt>
                <c:pt idx="4">
                  <c:v>Entes Obligados con un índice de 0 puntos</c:v>
                </c:pt>
              </c:strCache>
            </c:strRef>
          </c:cat>
          <c:val>
            <c:numRef>
              <c:f>Hoja1!$B$2:$B$6</c:f>
              <c:numCache>
                <c:formatCode>0</c:formatCode>
                <c:ptCount val="5"/>
                <c:pt idx="0">
                  <c:v>6</c:v>
                </c:pt>
                <c:pt idx="1">
                  <c:v>53</c:v>
                </c:pt>
                <c:pt idx="2">
                  <c:v>45</c:v>
                </c:pt>
                <c:pt idx="3">
                  <c:v>7</c:v>
                </c:pt>
                <c:pt idx="4">
                  <c:v>3</c:v>
                </c:pt>
              </c:numCache>
            </c:numRef>
          </c:val>
        </c:ser>
        <c:dLbls>
          <c:showLegendKey val="0"/>
          <c:showVal val="1"/>
          <c:showCatName val="0"/>
          <c:showSerName val="0"/>
          <c:showPercent val="0"/>
          <c:showBubbleSize val="0"/>
          <c:showLeaderLines val="1"/>
        </c:dLbls>
      </c:pie3DChart>
    </c:plotArea>
    <c:plotVisOnly val="1"/>
    <c:dispBlanksAs val="zero"/>
    <c:showDLblsOverMax val="0"/>
  </c:chart>
  <c:txPr>
    <a:bodyPr/>
    <a:lstStyle/>
    <a:p>
      <a:pPr>
        <a:defRPr sz="1100" b="1">
          <a:latin typeface="Calibri" pitchFamily="34" charset="0"/>
        </a:defRPr>
      </a:pPr>
      <a:endParaRPr lang="es-MX"/>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2119" cy="46482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sz="quarter" idx="1"/>
          </p:nvPr>
        </p:nvSpPr>
        <p:spPr>
          <a:xfrm>
            <a:off x="3898102" y="0"/>
            <a:ext cx="2982119" cy="464820"/>
          </a:xfrm>
          <a:prstGeom prst="rect">
            <a:avLst/>
          </a:prstGeom>
        </p:spPr>
        <p:txBody>
          <a:bodyPr vert="horz" lIns="91440" tIns="45720" rIns="91440" bIns="45720" rtlCol="0"/>
          <a:lstStyle>
            <a:lvl1pPr algn="r">
              <a:defRPr sz="1200"/>
            </a:lvl1pPr>
          </a:lstStyle>
          <a:p>
            <a:fld id="{18D792FF-21C6-40CD-BCA1-1CFA109D5AA6}" type="datetimeFigureOut">
              <a:rPr lang="es-MX" smtClean="0"/>
              <a:pPr/>
              <a:t>24/01/2014</a:t>
            </a:fld>
            <a:endParaRPr lang="es-MX" dirty="0"/>
          </a:p>
        </p:txBody>
      </p:sp>
      <p:sp>
        <p:nvSpPr>
          <p:cNvPr id="4" name="3 Marcador de pie de página"/>
          <p:cNvSpPr>
            <a:spLocks noGrp="1"/>
          </p:cNvSpPr>
          <p:nvPr>
            <p:ph type="ftr" sz="quarter" idx="2"/>
          </p:nvPr>
        </p:nvSpPr>
        <p:spPr>
          <a:xfrm>
            <a:off x="0" y="8829967"/>
            <a:ext cx="2982119" cy="464820"/>
          </a:xfrm>
          <a:prstGeom prst="rect">
            <a:avLst/>
          </a:prstGeom>
        </p:spPr>
        <p:txBody>
          <a:bodyPr vert="horz" lIns="91440" tIns="45720" rIns="91440" bIns="45720" rtlCol="0" anchor="b"/>
          <a:lstStyle>
            <a:lvl1pPr algn="l">
              <a:defRPr sz="1200"/>
            </a:lvl1pPr>
          </a:lstStyle>
          <a:p>
            <a:endParaRPr lang="es-MX" dirty="0"/>
          </a:p>
        </p:txBody>
      </p:sp>
      <p:sp>
        <p:nvSpPr>
          <p:cNvPr id="5" name="4 Marcador de número de diapositiva"/>
          <p:cNvSpPr>
            <a:spLocks noGrp="1"/>
          </p:cNvSpPr>
          <p:nvPr>
            <p:ph type="sldNum" sz="quarter" idx="3"/>
          </p:nvPr>
        </p:nvSpPr>
        <p:spPr>
          <a:xfrm>
            <a:off x="3898102" y="8829967"/>
            <a:ext cx="2982119" cy="464820"/>
          </a:xfrm>
          <a:prstGeom prst="rect">
            <a:avLst/>
          </a:prstGeom>
        </p:spPr>
        <p:txBody>
          <a:bodyPr vert="horz" lIns="91440" tIns="45720" rIns="91440" bIns="45720" rtlCol="0" anchor="b"/>
          <a:lstStyle>
            <a:lvl1pPr algn="r">
              <a:defRPr sz="1200"/>
            </a:lvl1pPr>
          </a:lstStyle>
          <a:p>
            <a:fld id="{3A694443-C83B-4F34-B178-C8D1915BD2E2}" type="slidenum">
              <a:rPr lang="es-MX" smtClean="0"/>
              <a:pPr/>
              <a:t>‹Nº›</a:t>
            </a:fld>
            <a:endParaRPr lang="es-MX" dirty="0"/>
          </a:p>
        </p:txBody>
      </p:sp>
    </p:spTree>
    <p:extLst>
      <p:ext uri="{BB962C8B-B14F-4D97-AF65-F5344CB8AC3E}">
        <p14:creationId xmlns:p14="http://schemas.microsoft.com/office/powerpoint/2010/main" val="1148539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2119" cy="46482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MX" dirty="0"/>
          </a:p>
        </p:txBody>
      </p:sp>
      <p:sp>
        <p:nvSpPr>
          <p:cNvPr id="3" name="2 Marcador de fecha"/>
          <p:cNvSpPr>
            <a:spLocks noGrp="1"/>
          </p:cNvSpPr>
          <p:nvPr>
            <p:ph type="dt" idx="1"/>
          </p:nvPr>
        </p:nvSpPr>
        <p:spPr>
          <a:xfrm>
            <a:off x="3898102" y="0"/>
            <a:ext cx="2982119" cy="46482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A9CBCD6-C483-4257-B11E-9F2FC1093CA5}" type="datetimeFigureOut">
              <a:rPr lang="es-MX"/>
              <a:pPr>
                <a:defRPr/>
              </a:pPr>
              <a:t>24/01/2014</a:t>
            </a:fld>
            <a:endParaRPr lang="es-MX" dirty="0"/>
          </a:p>
        </p:txBody>
      </p:sp>
      <p:sp>
        <p:nvSpPr>
          <p:cNvPr id="4" name="3 Marcador de imagen de diapositiva"/>
          <p:cNvSpPr>
            <a:spLocks noGrp="1" noRot="1" noChangeAspect="1"/>
          </p:cNvSpPr>
          <p:nvPr>
            <p:ph type="sldImg" idx="2"/>
          </p:nvPr>
        </p:nvSpPr>
        <p:spPr>
          <a:xfrm>
            <a:off x="1116013" y="696913"/>
            <a:ext cx="4649787" cy="3486150"/>
          </a:xfrm>
          <a:prstGeom prst="rect">
            <a:avLst/>
          </a:prstGeom>
          <a:noFill/>
          <a:ln w="12700">
            <a:solidFill>
              <a:prstClr val="black"/>
            </a:solidFill>
          </a:ln>
        </p:spPr>
        <p:txBody>
          <a:bodyPr vert="horz" lIns="91440" tIns="45720" rIns="91440" bIns="45720" rtlCol="0" anchor="ctr"/>
          <a:lstStyle/>
          <a:p>
            <a:pPr lvl="0"/>
            <a:endParaRPr lang="es-MX" noProof="0" dirty="0"/>
          </a:p>
        </p:txBody>
      </p:sp>
      <p:sp>
        <p:nvSpPr>
          <p:cNvPr id="5" name="4 Marcador de notas"/>
          <p:cNvSpPr>
            <a:spLocks noGrp="1"/>
          </p:cNvSpPr>
          <p:nvPr>
            <p:ph type="body" sz="quarter" idx="3"/>
          </p:nvPr>
        </p:nvSpPr>
        <p:spPr>
          <a:xfrm>
            <a:off x="688182" y="4415790"/>
            <a:ext cx="5505450" cy="418338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MX" noProof="0"/>
          </a:p>
        </p:txBody>
      </p:sp>
      <p:sp>
        <p:nvSpPr>
          <p:cNvPr id="6" name="5 Marcador de pie de página"/>
          <p:cNvSpPr>
            <a:spLocks noGrp="1"/>
          </p:cNvSpPr>
          <p:nvPr>
            <p:ph type="ftr" sz="quarter" idx="4"/>
          </p:nvPr>
        </p:nvSpPr>
        <p:spPr>
          <a:xfrm>
            <a:off x="0" y="8829967"/>
            <a:ext cx="2982119" cy="46482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MX" dirty="0"/>
          </a:p>
        </p:txBody>
      </p:sp>
      <p:sp>
        <p:nvSpPr>
          <p:cNvPr id="7" name="6 Marcador de número de diapositiva"/>
          <p:cNvSpPr>
            <a:spLocks noGrp="1"/>
          </p:cNvSpPr>
          <p:nvPr>
            <p:ph type="sldNum" sz="quarter" idx="5"/>
          </p:nvPr>
        </p:nvSpPr>
        <p:spPr>
          <a:xfrm>
            <a:off x="3898102" y="8829967"/>
            <a:ext cx="2982119" cy="46482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EF43496-A5D6-47D1-B54A-3B1A06F5E0DA}" type="slidenum">
              <a:rPr lang="es-MX"/>
              <a:pPr>
                <a:defRPr/>
              </a:pPr>
              <a:t>‹Nº›</a:t>
            </a:fld>
            <a:endParaRPr lang="es-MX" dirty="0"/>
          </a:p>
        </p:txBody>
      </p:sp>
    </p:spTree>
    <p:extLst>
      <p:ext uri="{BB962C8B-B14F-4D97-AF65-F5344CB8AC3E}">
        <p14:creationId xmlns:p14="http://schemas.microsoft.com/office/powerpoint/2010/main" val="162447149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AEF43496-A5D6-47D1-B54A-3B1A06F5E0DA}" type="slidenum">
              <a:rPr lang="es-MX" smtClean="0"/>
              <a:pPr>
                <a:defRPr/>
              </a:pPr>
              <a:t>1</a:t>
            </a:fld>
            <a:endParaRPr lang="es-MX" dirty="0"/>
          </a:p>
        </p:txBody>
      </p:sp>
    </p:spTree>
    <p:extLst>
      <p:ext uri="{BB962C8B-B14F-4D97-AF65-F5344CB8AC3E}">
        <p14:creationId xmlns:p14="http://schemas.microsoft.com/office/powerpoint/2010/main" val="511856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AEF43496-A5D6-47D1-B54A-3B1A06F5E0DA}" type="slidenum">
              <a:rPr lang="es-MX" smtClean="0"/>
              <a:pPr>
                <a:defRPr/>
              </a:pPr>
              <a:t>40</a:t>
            </a:fld>
            <a:endParaRPr lang="es-MX" dirty="0"/>
          </a:p>
        </p:txBody>
      </p:sp>
    </p:spTree>
    <p:extLst>
      <p:ext uri="{BB962C8B-B14F-4D97-AF65-F5344CB8AC3E}">
        <p14:creationId xmlns:p14="http://schemas.microsoft.com/office/powerpoint/2010/main" val="552343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AEF43496-A5D6-47D1-B54A-3B1A06F5E0DA}" type="slidenum">
              <a:rPr lang="es-MX" smtClean="0"/>
              <a:pPr>
                <a:defRPr/>
              </a:pPr>
              <a:t>41</a:t>
            </a:fld>
            <a:endParaRPr lang="es-MX" dirty="0"/>
          </a:p>
        </p:txBody>
      </p:sp>
    </p:spTree>
    <p:extLst>
      <p:ext uri="{BB962C8B-B14F-4D97-AF65-F5344CB8AC3E}">
        <p14:creationId xmlns:p14="http://schemas.microsoft.com/office/powerpoint/2010/main" val="820567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AEF43496-A5D6-47D1-B54A-3B1A06F5E0DA}" type="slidenum">
              <a:rPr lang="es-MX" smtClean="0"/>
              <a:pPr>
                <a:defRPr/>
              </a:pPr>
              <a:t>2</a:t>
            </a:fld>
            <a:endParaRPr lang="es-MX" dirty="0"/>
          </a:p>
        </p:txBody>
      </p:sp>
    </p:spTree>
    <p:extLst>
      <p:ext uri="{BB962C8B-B14F-4D97-AF65-F5344CB8AC3E}">
        <p14:creationId xmlns:p14="http://schemas.microsoft.com/office/powerpoint/2010/main" val="511856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AEF43496-A5D6-47D1-B54A-3B1A06F5E0DA}" type="slidenum">
              <a:rPr lang="es-MX" smtClean="0"/>
              <a:pPr>
                <a:defRPr/>
              </a:pPr>
              <a:t>3</a:t>
            </a:fld>
            <a:endParaRPr lang="es-MX" dirty="0"/>
          </a:p>
        </p:txBody>
      </p:sp>
    </p:spTree>
    <p:extLst>
      <p:ext uri="{BB962C8B-B14F-4D97-AF65-F5344CB8AC3E}">
        <p14:creationId xmlns:p14="http://schemas.microsoft.com/office/powerpoint/2010/main" val="511856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AEF43496-A5D6-47D1-B54A-3B1A06F5E0DA}" type="slidenum">
              <a:rPr lang="es-MX" smtClean="0"/>
              <a:pPr>
                <a:defRPr/>
              </a:pPr>
              <a:t>4</a:t>
            </a:fld>
            <a:endParaRPr lang="es-MX" dirty="0"/>
          </a:p>
        </p:txBody>
      </p:sp>
    </p:spTree>
    <p:extLst>
      <p:ext uri="{BB962C8B-B14F-4D97-AF65-F5344CB8AC3E}">
        <p14:creationId xmlns:p14="http://schemas.microsoft.com/office/powerpoint/2010/main" val="511856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AEF43496-A5D6-47D1-B54A-3B1A06F5E0DA}" type="slidenum">
              <a:rPr lang="es-MX" smtClean="0"/>
              <a:pPr>
                <a:defRPr/>
              </a:pPr>
              <a:t>5</a:t>
            </a:fld>
            <a:endParaRPr lang="es-MX" dirty="0"/>
          </a:p>
        </p:txBody>
      </p:sp>
    </p:spTree>
    <p:extLst>
      <p:ext uri="{BB962C8B-B14F-4D97-AF65-F5344CB8AC3E}">
        <p14:creationId xmlns:p14="http://schemas.microsoft.com/office/powerpoint/2010/main" val="511856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AEF43496-A5D6-47D1-B54A-3B1A06F5E0DA}" type="slidenum">
              <a:rPr lang="es-MX" smtClean="0"/>
              <a:pPr>
                <a:defRPr/>
              </a:pPr>
              <a:t>6</a:t>
            </a:fld>
            <a:endParaRPr lang="es-MX" dirty="0"/>
          </a:p>
        </p:txBody>
      </p:sp>
    </p:spTree>
    <p:extLst>
      <p:ext uri="{BB962C8B-B14F-4D97-AF65-F5344CB8AC3E}">
        <p14:creationId xmlns:p14="http://schemas.microsoft.com/office/powerpoint/2010/main" val="511856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AEF43496-A5D6-47D1-B54A-3B1A06F5E0DA}" type="slidenum">
              <a:rPr lang="es-MX" smtClean="0"/>
              <a:pPr>
                <a:defRPr/>
              </a:pPr>
              <a:t>7</a:t>
            </a:fld>
            <a:endParaRPr lang="es-MX" dirty="0"/>
          </a:p>
        </p:txBody>
      </p:sp>
    </p:spTree>
    <p:extLst>
      <p:ext uri="{BB962C8B-B14F-4D97-AF65-F5344CB8AC3E}">
        <p14:creationId xmlns:p14="http://schemas.microsoft.com/office/powerpoint/2010/main" val="511856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AEF43496-A5D6-47D1-B54A-3B1A06F5E0DA}" type="slidenum">
              <a:rPr lang="es-MX" smtClean="0"/>
              <a:pPr>
                <a:defRPr/>
              </a:pPr>
              <a:t>8</a:t>
            </a:fld>
            <a:endParaRPr lang="es-MX" dirty="0"/>
          </a:p>
        </p:txBody>
      </p:sp>
    </p:spTree>
    <p:extLst>
      <p:ext uri="{BB962C8B-B14F-4D97-AF65-F5344CB8AC3E}">
        <p14:creationId xmlns:p14="http://schemas.microsoft.com/office/powerpoint/2010/main" val="511856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5222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6DBCED-F2E3-4385-9E57-571D2422BD02}" type="slidenum">
              <a:rPr lang="es-MX"/>
              <a:pPr fontAlgn="base">
                <a:spcBef>
                  <a:spcPct val="0"/>
                </a:spcBef>
                <a:spcAft>
                  <a:spcPct val="0"/>
                </a:spcAft>
                <a:defRPr/>
              </a:pPr>
              <a:t>24</a:t>
            </a:fld>
            <a:endParaRPr lang="es-MX"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14" name="Imagen 13"/>
          <p:cNvPicPr>
            <a:picLocks noChangeAspect="1"/>
          </p:cNvPicPr>
          <p:nvPr userDrawn="1"/>
        </p:nvPicPr>
        <p:blipFill rotWithShape="1">
          <a:blip r:embed="rId2"/>
          <a:srcRect t="22797" b="4174"/>
          <a:stretch/>
        </p:blipFill>
        <p:spPr>
          <a:xfrm>
            <a:off x="-28438" y="-27384"/>
            <a:ext cx="9161552" cy="6890996"/>
          </a:xfrm>
          <a:prstGeom prst="rect">
            <a:avLst/>
          </a:prstGeom>
        </p:spPr>
      </p:pic>
      <p:pic>
        <p:nvPicPr>
          <p:cNvPr id="16" name="Imagen 15" descr="C:\Users\Guillermo.Gomez\AppData\Local\Microsoft\Windows\Temporary Internet Files\Content.IE5\P5XGQNR9\MC900441705[1].png"/>
          <p:cNvPicPr/>
          <p:nvPr userDrawn="1"/>
        </p:nvPicPr>
        <p:blipFill>
          <a:blip r:embed="rId3" cstate="print"/>
          <a:srcRect/>
          <a:stretch>
            <a:fillRect/>
          </a:stretch>
        </p:blipFill>
        <p:spPr bwMode="auto">
          <a:xfrm rot="20005106">
            <a:off x="351931" y="5774220"/>
            <a:ext cx="497840" cy="504825"/>
          </a:xfrm>
          <a:prstGeom prst="rect">
            <a:avLst/>
          </a:prstGeom>
          <a:noFill/>
        </p:spPr>
      </p:pic>
      <p:sp>
        <p:nvSpPr>
          <p:cNvPr id="18" name="CuadroTexto 17"/>
          <p:cNvSpPr txBox="1"/>
          <p:nvPr userDrawn="1"/>
        </p:nvSpPr>
        <p:spPr>
          <a:xfrm>
            <a:off x="168626" y="6259378"/>
            <a:ext cx="864096" cy="553998"/>
          </a:xfrm>
          <a:prstGeom prst="rect">
            <a:avLst/>
          </a:prstGeom>
          <a:noFill/>
        </p:spPr>
        <p:txBody>
          <a:bodyPr wrap="square" rtlCol="0">
            <a:spAutoFit/>
          </a:bodyPr>
          <a:lstStyle/>
          <a:p>
            <a:pPr algn="ctr"/>
            <a:r>
              <a:rPr lang="es-MX" sz="1000" b="1" dirty="0">
                <a:solidFill>
                  <a:schemeClr val="bg1"/>
                </a:solidFill>
                <a:latin typeface="Calibri" panose="020F0502020204030204" pitchFamily="34" charset="0"/>
              </a:rPr>
              <a:t>Dirección de Evaluación y Estudios</a:t>
            </a:r>
          </a:p>
        </p:txBody>
      </p:sp>
      <p:pic>
        <p:nvPicPr>
          <p:cNvPr id="19" name="Imagen 18"/>
          <p:cNvPicPr>
            <a:picLocks noChangeAspect="1"/>
          </p:cNvPicPr>
          <p:nvPr userDrawn="1"/>
        </p:nvPicPr>
        <p:blipFill rotWithShape="1">
          <a:blip r:embed="rId4" cstate="print">
            <a:extLst>
              <a:ext uri="{28A0092B-C50C-407E-A947-70E740481C1C}">
                <a14:useLocalDpi xmlns:a14="http://schemas.microsoft.com/office/drawing/2010/main" val="0"/>
              </a:ext>
            </a:extLst>
          </a:blip>
          <a:srcRect l="10928" r="7115" b="12154"/>
          <a:stretch/>
        </p:blipFill>
        <p:spPr>
          <a:xfrm>
            <a:off x="129276" y="260648"/>
            <a:ext cx="972108" cy="129614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endParaRPr lang="es-ES" dirty="0"/>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endParaRPr lang="es-ES" dirty="0"/>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smtClean="0"/>
              <a:pPr/>
              <a:t>‹Nº›</a:t>
            </a:fld>
            <a:endParaRPr lang="es-E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endParaRPr lang="es-ES" dirty="0"/>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smtClean="0"/>
              <a:pPr/>
              <a:t>‹Nº›</a:t>
            </a:fld>
            <a:endParaRPr lang="es-E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smtClean="0"/>
              <a:pPr/>
              <a:t>‹Nº›</a:t>
            </a:fld>
            <a:endParaRPr lang="es-E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6" name="17 Marcador de número de diapositiva"/>
          <p:cNvSpPr>
            <a:spLocks noGrp="1"/>
          </p:cNvSpPr>
          <p:nvPr>
            <p:ph type="sldNum" sz="quarter" idx="12"/>
          </p:nvPr>
        </p:nvSpPr>
        <p:spPr>
          <a:xfrm>
            <a:off x="8731034" y="6453336"/>
            <a:ext cx="366712" cy="365125"/>
          </a:xfrm>
        </p:spPr>
        <p:txBody>
          <a:bodyPr/>
          <a:lstStyle>
            <a:lvl1pPr>
              <a:defRPr sz="800" b="1">
                <a:solidFill>
                  <a:srgbClr val="008080"/>
                </a:solidFill>
                <a:effectLst/>
                <a:latin typeface="Calibri" panose="020F0502020204030204" pitchFamily="34" charset="0"/>
              </a:defRPr>
            </a:lvl1pPr>
          </a:lstStyle>
          <a:p>
            <a:pPr>
              <a:defRPr/>
            </a:pPr>
            <a:fld id="{BD43386B-512A-4F48-AC60-1F2A615D5642}" type="slidenum">
              <a:rPr lang="es-MX" smtClean="0"/>
              <a:pPr>
                <a:defRPr/>
              </a:pPr>
              <a:t>‹Nº›</a:t>
            </a:fld>
            <a:endParaRPr lang="es-MX" dirty="0"/>
          </a:p>
        </p:txBody>
      </p:sp>
      <p:pic>
        <p:nvPicPr>
          <p:cNvPr id="7" name="Picture 2" descr="C:\Users\JOSE~1.CAN\AppData\Local\Temp\notesFFF692\LOGOTIPO_InfoDF.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848" t="1316" r="-1" b="1316"/>
          <a:stretch/>
        </p:blipFill>
        <p:spPr bwMode="auto">
          <a:xfrm>
            <a:off x="8398608" y="152355"/>
            <a:ext cx="622006" cy="736728"/>
          </a:xfrm>
          <a:prstGeom prst="rect">
            <a:avLst/>
          </a:prstGeom>
          <a:noFill/>
          <a:extLst>
            <a:ext uri="{909E8E84-426E-40DD-AFC4-6F175D3DCCD1}">
              <a14:hiddenFill xmlns:a14="http://schemas.microsoft.com/office/drawing/2010/main">
                <a:solidFill>
                  <a:srgbClr val="FFFFFF"/>
                </a:solidFill>
              </a14:hiddenFill>
            </a:ext>
          </a:extLst>
        </p:spPr>
      </p:pic>
      <p:sp>
        <p:nvSpPr>
          <p:cNvPr id="8" name="6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endParaRPr lang="es-MX" dirty="0"/>
          </a:p>
        </p:txBody>
      </p:sp>
      <p:sp>
        <p:nvSpPr>
          <p:cNvPr id="3" name="21 Marcador de pie de página"/>
          <p:cNvSpPr>
            <a:spLocks noGrp="1"/>
          </p:cNvSpPr>
          <p:nvPr>
            <p:ph type="ftr" sz="quarter" idx="11"/>
          </p:nvPr>
        </p:nvSpPr>
        <p:spPr/>
        <p:txBody>
          <a:bodyPr/>
          <a:lstStyle>
            <a:lvl1pPr>
              <a:defRPr/>
            </a:lvl1pPr>
          </a:lstStyle>
          <a:p>
            <a:pPr>
              <a:defRPr/>
            </a:pPr>
            <a:endParaRPr lang="es-MX" dirty="0"/>
          </a:p>
        </p:txBody>
      </p:sp>
      <p:sp>
        <p:nvSpPr>
          <p:cNvPr id="4" name="17 Marcador de número de diapositiva"/>
          <p:cNvSpPr>
            <a:spLocks noGrp="1"/>
          </p:cNvSpPr>
          <p:nvPr>
            <p:ph type="sldNum" sz="quarter" idx="12"/>
          </p:nvPr>
        </p:nvSpPr>
        <p:spPr/>
        <p:txBody>
          <a:bodyPr/>
          <a:lstStyle>
            <a:lvl1pPr>
              <a:defRPr/>
            </a:lvl1pPr>
          </a:lstStyle>
          <a:p>
            <a:pPr>
              <a:defRPr/>
            </a:pPr>
            <a:fld id="{13BBBA7F-7700-44FC-A071-6A787AE82F1F}" type="slidenum">
              <a:rPr lang="es-MX"/>
              <a:pPr>
                <a:defRPr/>
              </a:pPr>
              <a:t>‹Nº›</a:t>
            </a:fld>
            <a:endParaRPr lang="es-MX"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356350"/>
            <a:ext cx="2133600" cy="365125"/>
          </a:xfrm>
          <a:prstGeom prst="rect">
            <a:avLst/>
          </a:prstGeom>
        </p:spPr>
        <p:txBody>
          <a:bodyPr/>
          <a:lstStyle/>
          <a:p>
            <a:endParaRPr lang="es-ES" dirty="0"/>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a:xfrm>
            <a:off x="457200" y="6356350"/>
            <a:ext cx="2133600" cy="365125"/>
          </a:xfrm>
          <a:prstGeom prst="rect">
            <a:avLst/>
          </a:prstGeom>
        </p:spPr>
        <p:txBody>
          <a:bodyPr/>
          <a:lstStyle/>
          <a:p>
            <a:endParaRPr lang="es-ES" dirty="0"/>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a:xfrm>
            <a:off x="457200" y="6356350"/>
            <a:ext cx="2133600" cy="365125"/>
          </a:xfrm>
          <a:prstGeom prst="rect">
            <a:avLst/>
          </a:prstGeom>
        </p:spPr>
        <p:txBody>
          <a:bodyPr/>
          <a:lstStyle/>
          <a:p>
            <a:endParaRPr lang="es-ES" dirty="0"/>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s-ES" smtClean="0"/>
              <a:t>Haga clic para modificar el estilo de título del patrón</a:t>
            </a:r>
            <a:endParaRPr lang="en-US"/>
          </a:p>
        </p:txBody>
      </p:sp>
      <p:sp>
        <p:nvSpPr>
          <p:cNvPr id="1033" name="29 Marcador de texto"/>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defRPr>
            </a:lvl1pPr>
            <a:extLst/>
          </a:lstStyle>
          <a:p>
            <a:pPr>
              <a:defRPr/>
            </a:pPr>
            <a:endParaRPr lang="es-MX" dirty="0"/>
          </a:p>
        </p:txBody>
      </p:sp>
      <p:sp>
        <p:nvSpPr>
          <p:cNvPr id="22" name="21 Marcador de pie de página"/>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s-MX" dirty="0"/>
          </a:p>
        </p:txBody>
      </p:sp>
      <p:sp>
        <p:nvSpPr>
          <p:cNvPr id="18" name="17 Marcador de número de diapositiva"/>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defRPr>
            </a:lvl1pPr>
            <a:extLst/>
          </a:lstStyle>
          <a:p>
            <a:pPr>
              <a:defRPr/>
            </a:pPr>
            <a:fld id="{54FD045D-41D9-4DB0-AA6F-326B226C05DB}" type="slidenum">
              <a:rPr lang="es-MX"/>
              <a:pPr>
                <a:defRPr/>
              </a:pPr>
              <a:t>‹Nº›</a:t>
            </a:fld>
            <a:endParaRPr lang="es-MX" dirty="0"/>
          </a:p>
        </p:txBody>
      </p:sp>
    </p:spTree>
  </p:cSld>
  <p:clrMap bg1="lt1" tx1="dk1" bg2="lt2" tx2="dk2" accent1="accent1" accent2="accent2" accent3="accent3" accent4="accent4" accent5="accent5" accent6="accent6" hlink="hlink" folHlink="folHlink"/>
  <p:sldLayoutIdLst>
    <p:sldLayoutId id="2147483719" r:id="rId1"/>
    <p:sldLayoutId id="2147483715" r:id="rId2"/>
    <p:sldLayoutId id="2147483716" r:id="rId3"/>
  </p:sldLayoutIdLst>
  <p:hf hdr="0" ftr="0" dt="0"/>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Imagen 10"/>
          <p:cNvPicPr>
            <a:picLocks noChangeAspect="1"/>
          </p:cNvPicPr>
          <p:nvPr userDrawn="1"/>
        </p:nvPicPr>
        <p:blipFill rotWithShape="1">
          <a:blip r:embed="rId13"/>
          <a:srcRect t="8801" b="17454"/>
          <a:stretch/>
        </p:blipFill>
        <p:spPr>
          <a:xfrm>
            <a:off x="-28438" y="-72572"/>
            <a:ext cx="9161552" cy="6958518"/>
          </a:xfrm>
          <a:prstGeom prst="rect">
            <a:avLst/>
          </a:prstGeom>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9.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www.dif.df.gob.mx/transparencia/FI/juridico/LOCALES/LEYDETRANSPARENCIA.pdf" TargetMode="External"/><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oleObject" Target="../embeddings/oleObject1.bin"/><Relationship Id="rId9" Type="http://schemas.openxmlformats.org/officeDocument/2006/relationships/image" Target="../media/image9.jpeg"/></Relationships>
</file>

<file path=ppt/slides/_rels/slide2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oleObject" Target="../embeddings/oleObject2.bin"/><Relationship Id="rId7"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png"/><Relationship Id="rId5" Type="http://schemas.openxmlformats.org/officeDocument/2006/relationships/oleObject" Target="../embeddings/oleObject3.bin"/><Relationship Id="rId4" Type="http://schemas.openxmlformats.org/officeDocument/2006/relationships/image" Target="../media/image13.png"/><Relationship Id="rId9"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1412776"/>
            <a:ext cx="7848872" cy="3016210"/>
          </a:xfrm>
          <a:prstGeom prst="rect">
            <a:avLst/>
          </a:prstGeom>
          <a:noFill/>
        </p:spPr>
        <p:txBody>
          <a:bodyPr wrap="square" rtlCol="0">
            <a:spAutoFit/>
          </a:bodyPr>
          <a:lstStyle/>
          <a:p>
            <a:pPr algn="ctr"/>
            <a:r>
              <a:rPr lang="es-MX" sz="3200" dirty="0" smtClean="0"/>
              <a:t>InfoDF</a:t>
            </a:r>
          </a:p>
          <a:p>
            <a:pPr algn="ctr"/>
            <a:endParaRPr lang="es-MX" sz="3200" dirty="0" smtClean="0"/>
          </a:p>
          <a:p>
            <a:pPr algn="ctr"/>
            <a:r>
              <a:rPr lang="es-MX" dirty="0" smtClean="0"/>
              <a:t>Seguimiento a la implementación de las líneas de acción del Programa de Derechos Humanos del Distrito Federal</a:t>
            </a:r>
          </a:p>
          <a:p>
            <a:pPr algn="ctr"/>
            <a:endParaRPr lang="es-MX" dirty="0" smtClean="0"/>
          </a:p>
          <a:p>
            <a:pPr algn="ctr"/>
            <a:r>
              <a:rPr lang="es-MX" dirty="0"/>
              <a:t>Informe de cumplimiento al plan de trabajo del Espacio de Participación Derecho de Acceso a la información, 2013</a:t>
            </a:r>
          </a:p>
          <a:p>
            <a:pPr algn="ctr"/>
            <a:endParaRPr lang="es-MX" dirty="0"/>
          </a:p>
          <a:p>
            <a:pPr algn="ctr"/>
            <a:r>
              <a:rPr lang="es-MX" dirty="0" smtClean="0"/>
              <a:t>30 de </a:t>
            </a:r>
            <a:r>
              <a:rPr lang="es-MX" smtClean="0"/>
              <a:t>septiembre 2013</a:t>
            </a:r>
            <a:endParaRPr lang="es-MX" dirty="0" smtClean="0"/>
          </a:p>
        </p:txBody>
      </p:sp>
    </p:spTree>
    <p:extLst>
      <p:ext uri="{BB962C8B-B14F-4D97-AF65-F5344CB8AC3E}">
        <p14:creationId xmlns:p14="http://schemas.microsoft.com/office/powerpoint/2010/main" val="10114738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CuadroTexto"/>
          <p:cNvSpPr txBox="1"/>
          <p:nvPr/>
        </p:nvSpPr>
        <p:spPr>
          <a:xfrm>
            <a:off x="80682" y="85702"/>
            <a:ext cx="8420407" cy="864000"/>
          </a:xfrm>
          <a:prstGeom prst="rect">
            <a:avLst/>
          </a:prstGeom>
          <a:noFill/>
        </p:spPr>
        <p:txBody>
          <a:bodyPr wrap="square" rtlCol="0" anchor="ctr">
            <a:noAutofit/>
          </a:bodyPr>
          <a:lstStyle/>
          <a:p>
            <a:endParaRPr lang="es-MX" sz="1600" b="1" dirty="0">
              <a:latin typeface="Calibri" pitchFamily="34" charset="0"/>
            </a:endParaRPr>
          </a:p>
        </p:txBody>
      </p:sp>
      <p:sp>
        <p:nvSpPr>
          <p:cNvPr id="21" name="10 Marcador de número de diapositiva"/>
          <p:cNvSpPr>
            <a:spLocks noGrp="1"/>
          </p:cNvSpPr>
          <p:nvPr>
            <p:ph type="sldNum" sz="quarter" idx="12"/>
          </p:nvPr>
        </p:nvSpPr>
        <p:spPr>
          <a:xfrm>
            <a:off x="8731034" y="6453336"/>
            <a:ext cx="366712" cy="365125"/>
          </a:xfrm>
        </p:spPr>
        <p:txBody>
          <a:bodyPr/>
          <a:lstStyle/>
          <a:p>
            <a:pPr>
              <a:defRPr/>
            </a:pPr>
            <a:fld id="{BD43386B-512A-4F48-AC60-1F2A615D5642}" type="slidenum">
              <a:rPr lang="es-MX" b="1" smtClean="0">
                <a:latin typeface="Calibri" pitchFamily="34" charset="0"/>
              </a:rPr>
              <a:pPr>
                <a:defRPr/>
              </a:pPr>
              <a:t>10</a:t>
            </a:fld>
            <a:endParaRPr lang="es-MX" b="1" dirty="0">
              <a:latin typeface="Calibri" pitchFamily="34" charset="0"/>
            </a:endParaRPr>
          </a:p>
        </p:txBody>
      </p:sp>
      <p:sp>
        <p:nvSpPr>
          <p:cNvPr id="4" name="3 Rectángulo"/>
          <p:cNvSpPr/>
          <p:nvPr/>
        </p:nvSpPr>
        <p:spPr>
          <a:xfrm>
            <a:off x="179512" y="1196752"/>
            <a:ext cx="8856984" cy="5262979"/>
          </a:xfrm>
          <a:prstGeom prst="rect">
            <a:avLst/>
          </a:prstGeom>
        </p:spPr>
        <p:txBody>
          <a:bodyPr wrap="square">
            <a:spAutoFit/>
          </a:bodyPr>
          <a:lstStyle/>
          <a:p>
            <a:pPr algn="just"/>
            <a:r>
              <a:rPr lang="es-MX" sz="1200" dirty="0" smtClean="0"/>
              <a:t>Acuerdo 279/SO/18-06/2008</a:t>
            </a:r>
          </a:p>
          <a:p>
            <a:pPr algn="just"/>
            <a:r>
              <a:rPr lang="es-MX" sz="1200" dirty="0" smtClean="0"/>
              <a:t>El </a:t>
            </a:r>
            <a:r>
              <a:rPr lang="es-MX" sz="1200" dirty="0"/>
              <a:t>objetivo de la acción </a:t>
            </a:r>
            <a:r>
              <a:rPr lang="es-MX" sz="1200" b="1" dirty="0"/>
              <a:t>Mesa de Diálogo por la Transparencia</a:t>
            </a:r>
            <a:r>
              <a:rPr lang="es-MX" sz="1200" dirty="0"/>
              <a:t> es promover e impulsar el intercambio de ideas y análisis, entre los Entes Públicos y las </a:t>
            </a:r>
            <a:r>
              <a:rPr lang="es-MX" sz="1200" dirty="0" smtClean="0"/>
              <a:t>organizaciones </a:t>
            </a:r>
            <a:r>
              <a:rPr lang="es-MX" sz="1200" dirty="0"/>
              <a:t>de la sociedad civil, acerca de la situación que guarda la transparencia gubernamental en el DF; establecer acuerdos para que en el ámbito de sus competencias y suficiencias presupuestales realicen mejoras para el fortalecimiento del derecho de acceso a la información pública; monitorear el ejercicio de este derecho, tanto por el lado de las autoridades como de los ciudadanos, así como realizar eventos conjuntos, tales como conferencias, foros, seminarios y congresos en materia de transparencia, rendición de cuentas y derecho de acceso a la información pública en el DF.</a:t>
            </a:r>
          </a:p>
          <a:p>
            <a:pPr algn="just"/>
            <a:r>
              <a:rPr lang="es-MX" sz="1200" dirty="0"/>
              <a:t> </a:t>
            </a:r>
          </a:p>
          <a:p>
            <a:pPr algn="just"/>
            <a:r>
              <a:rPr lang="es-MX" sz="1200" dirty="0"/>
              <a:t>La Mesa de Diálogo por la Transparencia en el Distrito Federal se conformó en el año 2008, a iniciativa del InfoDF, como un mecanismo de intercambio de ideas y análisis en torno a la situación de la transparencia en las instituciones públicas de la Ciudad de México, y como un espacio interinstitucional e intersectorial para la generación de acuerdos estratégicos en materia de cultura de la transparencia del aparato público y de la rendición de cuentas a nivel local</a:t>
            </a:r>
            <a:r>
              <a:rPr lang="es-MX" sz="1200" dirty="0" smtClean="0"/>
              <a:t>.</a:t>
            </a:r>
          </a:p>
          <a:p>
            <a:pPr algn="just"/>
            <a:endParaRPr lang="es-MX" sz="1200" dirty="0"/>
          </a:p>
          <a:p>
            <a:pPr algn="just"/>
            <a:r>
              <a:rPr lang="es-MX" sz="1200" dirty="0"/>
              <a:t>La Mesa de Diálogo está integrada por miembros permanentes y temporales. Los miembros permanentes son 12: seis representantes de organizaciones civiles expertas en el derecho de acceso a la información pública y la transparencia gubernamental, y seis representantes de los Entes Públicos. El InfoDF opera en calidad de Secretariado Técnico</a:t>
            </a:r>
            <a:r>
              <a:rPr lang="es-MX" sz="1200" dirty="0" smtClean="0"/>
              <a:t>.</a:t>
            </a:r>
          </a:p>
          <a:p>
            <a:pPr algn="just"/>
            <a:endParaRPr lang="es-MX" sz="1200" dirty="0" smtClean="0"/>
          </a:p>
          <a:p>
            <a:pPr algn="just"/>
            <a:r>
              <a:rPr lang="es-MX" sz="1200" dirty="0"/>
              <a:t>Las organizaciones civiles representadas en la Mesa de Diálogo son: FUNDAR, Centro de Análisis e Investigación; </a:t>
            </a:r>
            <a:r>
              <a:rPr lang="es-MX" sz="1200" dirty="0" err="1"/>
              <a:t>Article</a:t>
            </a:r>
            <a:r>
              <a:rPr lang="es-MX" sz="1200" dirty="0"/>
              <a:t> XIX, México; Cultura Ecológica A. C.; Alianza Cívica A.C.; Asociación Arropa A.C.; y, Desarrollo Social y Recuperación de Valores A.C.</a:t>
            </a:r>
          </a:p>
          <a:p>
            <a:pPr algn="just"/>
            <a:endParaRPr lang="es-MX" sz="1200" dirty="0"/>
          </a:p>
          <a:p>
            <a:pPr algn="just"/>
            <a:r>
              <a:rPr lang="es-MX" sz="1200" dirty="0"/>
              <a:t>Por su parte los Entes Públicos que forman parte de la Mesa de Diálogo son: Asamblea Legislativa del Distrito Federal; Comisión de Derechos Humanos del Distrito Federal; Gobierno del Distrito Federal; Tribunal Superior de Justicia del Distrito Federal, y el Instituto de Acceso a la Información Pública del Distrito Federal.</a:t>
            </a:r>
          </a:p>
          <a:p>
            <a:pPr algn="just"/>
            <a:endParaRPr lang="es-MX" sz="1200" dirty="0"/>
          </a:p>
          <a:p>
            <a:pPr algn="just"/>
            <a:endParaRPr lang="es-MX" sz="1200" dirty="0"/>
          </a:p>
          <a:p>
            <a:pPr algn="just"/>
            <a:endParaRPr lang="es-MX" sz="1200" dirty="0"/>
          </a:p>
          <a:p>
            <a:pPr algn="just"/>
            <a:endParaRPr lang="es-MX" sz="1200" dirty="0"/>
          </a:p>
        </p:txBody>
      </p:sp>
      <p:sp>
        <p:nvSpPr>
          <p:cNvPr id="5" name="4 CuadroTexto"/>
          <p:cNvSpPr txBox="1"/>
          <p:nvPr/>
        </p:nvSpPr>
        <p:spPr>
          <a:xfrm>
            <a:off x="179512" y="188640"/>
            <a:ext cx="8280920" cy="338554"/>
          </a:xfrm>
          <a:prstGeom prst="rect">
            <a:avLst/>
          </a:prstGeom>
          <a:noFill/>
        </p:spPr>
        <p:txBody>
          <a:bodyPr wrap="square" rtlCol="0">
            <a:spAutoFit/>
          </a:bodyPr>
          <a:lstStyle/>
          <a:p>
            <a:r>
              <a:rPr lang="es-MX" sz="1600" dirty="0" smtClean="0"/>
              <a:t>Actividad: </a:t>
            </a:r>
            <a:r>
              <a:rPr lang="es-MX" sz="1600" dirty="0"/>
              <a:t>Informes de los trabajos de la mesa de dialogo por la transparencia</a:t>
            </a:r>
            <a:r>
              <a:rPr lang="es-MX" sz="1600" dirty="0" smtClean="0"/>
              <a:t>. </a:t>
            </a:r>
            <a:endParaRPr lang="es-MX" sz="1600" dirty="0"/>
          </a:p>
        </p:txBody>
      </p:sp>
    </p:spTree>
    <p:extLst>
      <p:ext uri="{BB962C8B-B14F-4D97-AF65-F5344CB8AC3E}">
        <p14:creationId xmlns:p14="http://schemas.microsoft.com/office/powerpoint/2010/main" val="2461793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CuadroTexto"/>
          <p:cNvSpPr txBox="1"/>
          <p:nvPr/>
        </p:nvSpPr>
        <p:spPr>
          <a:xfrm>
            <a:off x="80682" y="85702"/>
            <a:ext cx="8420407" cy="864000"/>
          </a:xfrm>
          <a:prstGeom prst="rect">
            <a:avLst/>
          </a:prstGeom>
          <a:noFill/>
        </p:spPr>
        <p:txBody>
          <a:bodyPr wrap="square" rtlCol="0" anchor="ctr">
            <a:noAutofit/>
          </a:bodyPr>
          <a:lstStyle/>
          <a:p>
            <a:endParaRPr lang="es-MX" sz="1600" b="1" dirty="0">
              <a:latin typeface="Calibri" pitchFamily="34" charset="0"/>
            </a:endParaRPr>
          </a:p>
        </p:txBody>
      </p:sp>
      <p:sp>
        <p:nvSpPr>
          <p:cNvPr id="21" name="10 Marcador de número de diapositiva"/>
          <p:cNvSpPr>
            <a:spLocks noGrp="1"/>
          </p:cNvSpPr>
          <p:nvPr>
            <p:ph type="sldNum" sz="quarter" idx="12"/>
          </p:nvPr>
        </p:nvSpPr>
        <p:spPr>
          <a:xfrm>
            <a:off x="8731034" y="6453336"/>
            <a:ext cx="366712" cy="365125"/>
          </a:xfrm>
        </p:spPr>
        <p:txBody>
          <a:bodyPr/>
          <a:lstStyle/>
          <a:p>
            <a:pPr>
              <a:defRPr/>
            </a:pPr>
            <a:fld id="{BD43386B-512A-4F48-AC60-1F2A615D5642}" type="slidenum">
              <a:rPr lang="es-MX" b="1" smtClean="0">
                <a:latin typeface="Calibri" pitchFamily="34" charset="0"/>
              </a:rPr>
              <a:pPr>
                <a:defRPr/>
              </a:pPr>
              <a:t>11</a:t>
            </a:fld>
            <a:endParaRPr lang="es-MX" b="1" dirty="0">
              <a:latin typeface="Calibri" pitchFamily="34" charset="0"/>
            </a:endParaRPr>
          </a:p>
        </p:txBody>
      </p:sp>
      <p:sp>
        <p:nvSpPr>
          <p:cNvPr id="4" name="3 Rectángulo"/>
          <p:cNvSpPr/>
          <p:nvPr/>
        </p:nvSpPr>
        <p:spPr>
          <a:xfrm>
            <a:off x="179512" y="1196752"/>
            <a:ext cx="8856984" cy="4524315"/>
          </a:xfrm>
          <a:prstGeom prst="rect">
            <a:avLst/>
          </a:prstGeom>
        </p:spPr>
        <p:txBody>
          <a:bodyPr wrap="square">
            <a:spAutoFit/>
          </a:bodyPr>
          <a:lstStyle/>
          <a:p>
            <a:pPr algn="just"/>
            <a:r>
              <a:rPr lang="es-MX" sz="1200" dirty="0" smtClean="0"/>
              <a:t>Los </a:t>
            </a:r>
            <a:r>
              <a:rPr lang="es-MX" sz="1200" dirty="0"/>
              <a:t>objetivos de la acción Mesa de Diálogo por la Transparencia son promover e impulsar el intercambio de ideas y análisis, entre los Entes Públicos y las organizaciones de la sociedad civil, acerca de la situación que guarda la transparencia gubernamental en el DF; establecer acuerdos para que en el ámbito de sus competencias y suficiencias presupuestales realicen mejoras para el fortalecimiento del derecho de acceso a la información pública; monitorear el ejercicio de este derecho, tanto por el lado de las autoridades como de los ciudadanos, así como realizar eventos conjuntos, tales como conferencias, foros, seminarios y congresos en materia de transparencia, rendición de cuentas y derecho de acceso a la información pública en el DF</a:t>
            </a:r>
            <a:r>
              <a:rPr lang="es-MX" sz="1200" dirty="0" smtClean="0"/>
              <a:t>.</a:t>
            </a:r>
          </a:p>
          <a:p>
            <a:pPr algn="just"/>
            <a:endParaRPr lang="es-MX" sz="1200" dirty="0" smtClean="0"/>
          </a:p>
          <a:p>
            <a:pPr algn="just"/>
            <a:r>
              <a:rPr lang="es-MX" sz="1200" dirty="0"/>
              <a:t>Entre septiembre de 2008 a diciembre de 2011 se celebraron 9 mesas diálogo las que abordaron los siguiente tópicos: 1)Seguridad Púbica y Transparencia en el Distrito Federal (destacan los acuerdos que dieron origen al ministerio público transparente; 2) aprobación del Reglamento Interno y se pautearon las líneas generales de trabajo 3) Medio Ambiente y Transparencia en el Distrito Federal; 4) Transparencia en Políticas y Programas Sociales del Gobierno del Distrito Federal; 5) Balance General, Proyecto de Reformas al Reglamento Interno, Programa Anual. 6) Transparencia Presupuestaria; 7) Transparencia en Programas Sociales y Servicios Públicos Delegaciones en el DF; 8) Transparencia en el Sistema de Aguas de la Ciudad de México; y 9) balance general de los trabajos realizados durante el año 2010 (en esta mesa se presentó la LTAIPDF en lengua náhuatl.</a:t>
            </a:r>
          </a:p>
          <a:p>
            <a:pPr algn="just"/>
            <a:endParaRPr lang="es-MX" sz="1200" dirty="0"/>
          </a:p>
          <a:p>
            <a:pPr algn="just"/>
            <a:r>
              <a:rPr lang="es-MX" sz="1200" dirty="0" smtClean="0"/>
              <a:t>En </a:t>
            </a:r>
            <a:r>
              <a:rPr lang="es-MX" sz="1200" dirty="0"/>
              <a:t>2012 se dieron dos cierres parciales de sus trabajos, al concluirse la administración del Gobierno del Distrito Federal del periodo 2006-2012. Esos cierres fueron, por un lado, la Mesa de Diálogo Transparencia en el Sistema de Aguas de la Ciudad de México y por el otro, la Mesa Transparencia Presupuestaria y Fiscal en el Distrito Federal y Fiscal en el Distrito </a:t>
            </a:r>
            <a:r>
              <a:rPr lang="es-MX" sz="1200" dirty="0" smtClean="0"/>
              <a:t>Federal.</a:t>
            </a:r>
          </a:p>
          <a:p>
            <a:pPr algn="just"/>
            <a:endParaRPr lang="es-MX" sz="1200" dirty="0"/>
          </a:p>
          <a:p>
            <a:pPr algn="just"/>
            <a:r>
              <a:rPr lang="es-MX" sz="1200" b="1" dirty="0" smtClean="0"/>
              <a:t>Se entrega al EP  1er Informe de Actividades y Resultados 2012, Segundo Pleno, Instituto de Acceso a la Información Pública y Protección de Datos Personales en versión digital, donde se puede consultar el punto 7.2.5 Mesa de Diálogo por la Transparencia, pp. 410-414 </a:t>
            </a:r>
            <a:endParaRPr lang="es-MX" sz="1200" b="1" dirty="0"/>
          </a:p>
        </p:txBody>
      </p:sp>
      <p:sp>
        <p:nvSpPr>
          <p:cNvPr id="6" name="5 CuadroTexto"/>
          <p:cNvSpPr txBox="1"/>
          <p:nvPr/>
        </p:nvSpPr>
        <p:spPr>
          <a:xfrm>
            <a:off x="179512" y="188640"/>
            <a:ext cx="8280920" cy="338554"/>
          </a:xfrm>
          <a:prstGeom prst="rect">
            <a:avLst/>
          </a:prstGeom>
          <a:noFill/>
        </p:spPr>
        <p:txBody>
          <a:bodyPr wrap="square" rtlCol="0">
            <a:spAutoFit/>
          </a:bodyPr>
          <a:lstStyle/>
          <a:p>
            <a:r>
              <a:rPr lang="es-MX" sz="1600" dirty="0" smtClean="0"/>
              <a:t>Actividades</a:t>
            </a:r>
            <a:r>
              <a:rPr lang="es-MX" sz="1600" dirty="0"/>
              <a:t>: Informes de los trabajos de la mesa de dialogo por la transparencia</a:t>
            </a:r>
            <a:r>
              <a:rPr lang="es-MX" sz="1600" dirty="0" smtClean="0"/>
              <a:t>. </a:t>
            </a:r>
            <a:endParaRPr lang="es-MX" sz="1600" dirty="0"/>
          </a:p>
        </p:txBody>
      </p:sp>
    </p:spTree>
    <p:extLst>
      <p:ext uri="{BB962C8B-B14F-4D97-AF65-F5344CB8AC3E}">
        <p14:creationId xmlns:p14="http://schemas.microsoft.com/office/powerpoint/2010/main" val="2872243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10 Marcador de número de diapositiva"/>
          <p:cNvSpPr>
            <a:spLocks noGrp="1"/>
          </p:cNvSpPr>
          <p:nvPr>
            <p:ph type="sldNum" sz="quarter" idx="12"/>
          </p:nvPr>
        </p:nvSpPr>
        <p:spPr>
          <a:xfrm>
            <a:off x="8731034" y="6453336"/>
            <a:ext cx="366712" cy="365125"/>
          </a:xfrm>
        </p:spPr>
        <p:txBody>
          <a:bodyPr/>
          <a:lstStyle/>
          <a:p>
            <a:pPr>
              <a:defRPr/>
            </a:pPr>
            <a:fld id="{BD43386B-512A-4F48-AC60-1F2A615D5642}" type="slidenum">
              <a:rPr lang="es-MX" b="1" smtClean="0">
                <a:latin typeface="Calibri" pitchFamily="34" charset="0"/>
              </a:rPr>
              <a:pPr>
                <a:defRPr/>
              </a:pPr>
              <a:t>12</a:t>
            </a:fld>
            <a:endParaRPr lang="es-MX" b="1" dirty="0">
              <a:latin typeface="Calibri" pitchFamily="34" charset="0"/>
            </a:endParaRPr>
          </a:p>
        </p:txBody>
      </p:sp>
      <p:sp>
        <p:nvSpPr>
          <p:cNvPr id="4" name="3 Rectángulo"/>
          <p:cNvSpPr/>
          <p:nvPr/>
        </p:nvSpPr>
        <p:spPr>
          <a:xfrm>
            <a:off x="179512" y="1196752"/>
            <a:ext cx="8856984" cy="1323439"/>
          </a:xfrm>
          <a:prstGeom prst="rect">
            <a:avLst/>
          </a:prstGeom>
        </p:spPr>
        <p:txBody>
          <a:bodyPr wrap="square">
            <a:spAutoFit/>
          </a:bodyPr>
          <a:lstStyle/>
          <a:p>
            <a:r>
              <a:rPr lang="es-MX" sz="1600" dirty="0" smtClean="0"/>
              <a:t>Línea 78 del PDHDF</a:t>
            </a:r>
          </a:p>
          <a:p>
            <a:endParaRPr lang="es-MX" sz="1600" dirty="0"/>
          </a:p>
          <a:p>
            <a:r>
              <a:rPr lang="es-MX" sz="1600" dirty="0" smtClean="0"/>
              <a:t>Estructurar </a:t>
            </a:r>
            <a:r>
              <a:rPr lang="es-MX" sz="1600" dirty="0"/>
              <a:t>el programa de coinversión social, en coordinación con la SEDESO, para impulsar proyectos cuyo objetivo principal sea difundir el derecho de acceso a la información, sobre todo en áreas marginadas y para grupos en situación de discriminación y/o exclusión.</a:t>
            </a:r>
          </a:p>
        </p:txBody>
      </p:sp>
      <p:sp>
        <p:nvSpPr>
          <p:cNvPr id="6" name="5 Rectángulo"/>
          <p:cNvSpPr/>
          <p:nvPr/>
        </p:nvSpPr>
        <p:spPr>
          <a:xfrm>
            <a:off x="251520" y="2996952"/>
            <a:ext cx="8568952" cy="2554545"/>
          </a:xfrm>
          <a:prstGeom prst="rect">
            <a:avLst/>
          </a:prstGeom>
        </p:spPr>
        <p:txBody>
          <a:bodyPr wrap="square">
            <a:spAutoFit/>
          </a:bodyPr>
          <a:lstStyle/>
          <a:p>
            <a:r>
              <a:rPr lang="es-MX" sz="1600" dirty="0"/>
              <a:t>Objetivos/ Acciones concurrentes: </a:t>
            </a:r>
          </a:p>
          <a:p>
            <a:r>
              <a:rPr lang="es-MX" sz="1600" dirty="0"/>
              <a:t>Programas y </a:t>
            </a:r>
            <a:r>
              <a:rPr lang="es-MX" sz="1600" dirty="0" smtClean="0"/>
              <a:t>Proyectos</a:t>
            </a:r>
          </a:p>
          <a:p>
            <a:endParaRPr lang="es-MX" sz="1600" dirty="0" smtClean="0"/>
          </a:p>
          <a:p>
            <a:r>
              <a:rPr lang="es-MX" sz="1600" dirty="0" smtClean="0"/>
              <a:t>Metas</a:t>
            </a:r>
            <a:r>
              <a:rPr lang="es-MX" sz="1600" dirty="0"/>
              <a:t>	</a:t>
            </a:r>
          </a:p>
          <a:p>
            <a:r>
              <a:rPr lang="es-MX" sz="1600" dirty="0"/>
              <a:t>Entrega de los </a:t>
            </a:r>
            <a:r>
              <a:rPr lang="es-MX" sz="1600" dirty="0" smtClean="0"/>
              <a:t>informes</a:t>
            </a:r>
          </a:p>
          <a:p>
            <a:endParaRPr lang="es-MX" sz="1600" dirty="0" smtClean="0"/>
          </a:p>
          <a:p>
            <a:r>
              <a:rPr lang="es-MX" sz="1600" dirty="0" smtClean="0"/>
              <a:t>Actividades</a:t>
            </a:r>
          </a:p>
          <a:p>
            <a:pPr marL="285750" indent="-285750">
              <a:buFont typeface="Wingdings" panose="05000000000000000000" pitchFamily="2" charset="2"/>
              <a:buChar char="§"/>
            </a:pPr>
            <a:r>
              <a:rPr lang="es-MX" sz="1600" dirty="0"/>
              <a:t>Entrega de los informes de PPST- 2007-2013.</a:t>
            </a:r>
          </a:p>
          <a:p>
            <a:pPr marL="285750" indent="-285750">
              <a:buFont typeface="Wingdings" panose="05000000000000000000" pitchFamily="2" charset="2"/>
              <a:buChar char="§"/>
            </a:pPr>
            <a:r>
              <a:rPr lang="es-MX" sz="1600" dirty="0"/>
              <a:t>Informe de todos los proyectos que se han </a:t>
            </a:r>
            <a:r>
              <a:rPr lang="es-MX" sz="1600" dirty="0" smtClean="0"/>
              <a:t>presentado</a:t>
            </a:r>
            <a:endParaRPr lang="es-MX" sz="1600" dirty="0"/>
          </a:p>
          <a:p>
            <a:pPr marL="285750" indent="-285750">
              <a:buFont typeface="Wingdings" panose="05000000000000000000" pitchFamily="2" charset="2"/>
              <a:buChar char="§"/>
            </a:pPr>
            <a:endParaRPr lang="es-MX" sz="1600" dirty="0"/>
          </a:p>
        </p:txBody>
      </p:sp>
      <p:sp>
        <p:nvSpPr>
          <p:cNvPr id="7" name="6 Rectángulo"/>
          <p:cNvSpPr/>
          <p:nvPr/>
        </p:nvSpPr>
        <p:spPr>
          <a:xfrm>
            <a:off x="144016" y="201414"/>
            <a:ext cx="8028384" cy="584775"/>
          </a:xfrm>
          <a:prstGeom prst="rect">
            <a:avLst/>
          </a:prstGeom>
        </p:spPr>
        <p:txBody>
          <a:bodyPr wrap="square">
            <a:spAutoFit/>
          </a:bodyPr>
          <a:lstStyle/>
          <a:p>
            <a:r>
              <a:rPr lang="es-MX" sz="1600" dirty="0"/>
              <a:t>Informe de cumplimiento al plan de trabajo del Espacio de Participación Derecho de Acceso a la información, 2013</a:t>
            </a:r>
          </a:p>
        </p:txBody>
      </p:sp>
    </p:spTree>
    <p:extLst>
      <p:ext uri="{BB962C8B-B14F-4D97-AF65-F5344CB8AC3E}">
        <p14:creationId xmlns:p14="http://schemas.microsoft.com/office/powerpoint/2010/main" val="815386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CuadroTexto"/>
          <p:cNvSpPr txBox="1"/>
          <p:nvPr/>
        </p:nvSpPr>
        <p:spPr>
          <a:xfrm>
            <a:off x="80682" y="85702"/>
            <a:ext cx="8420407" cy="864000"/>
          </a:xfrm>
          <a:prstGeom prst="rect">
            <a:avLst/>
          </a:prstGeom>
          <a:noFill/>
        </p:spPr>
        <p:txBody>
          <a:bodyPr wrap="square" rtlCol="0" anchor="ctr">
            <a:noAutofit/>
          </a:bodyPr>
          <a:lstStyle/>
          <a:p>
            <a:r>
              <a:rPr lang="es-MX" sz="1600" b="1" dirty="0" smtClean="0">
                <a:latin typeface="Calibri" pitchFamily="34" charset="0"/>
              </a:rPr>
              <a:t>Actividad: Entrega </a:t>
            </a:r>
            <a:r>
              <a:rPr lang="es-MX" sz="1600" b="1" dirty="0">
                <a:latin typeface="Calibri" pitchFamily="34" charset="0"/>
              </a:rPr>
              <a:t>de los informes de PPST- </a:t>
            </a:r>
            <a:r>
              <a:rPr lang="es-MX" sz="1600" b="1" dirty="0" smtClean="0">
                <a:latin typeface="Calibri" pitchFamily="34" charset="0"/>
              </a:rPr>
              <a:t>2007-2013 / Informe </a:t>
            </a:r>
            <a:r>
              <a:rPr lang="es-MX" sz="1600" b="1" dirty="0">
                <a:latin typeface="Calibri" pitchFamily="34" charset="0"/>
              </a:rPr>
              <a:t>de todos los proyectos que se han presentado</a:t>
            </a:r>
          </a:p>
        </p:txBody>
      </p:sp>
      <p:sp>
        <p:nvSpPr>
          <p:cNvPr id="21" name="10 Marcador de número de diapositiva"/>
          <p:cNvSpPr>
            <a:spLocks noGrp="1"/>
          </p:cNvSpPr>
          <p:nvPr>
            <p:ph type="sldNum" sz="quarter" idx="12"/>
          </p:nvPr>
        </p:nvSpPr>
        <p:spPr>
          <a:xfrm>
            <a:off x="8731034" y="6453336"/>
            <a:ext cx="366712" cy="365125"/>
          </a:xfrm>
        </p:spPr>
        <p:txBody>
          <a:bodyPr/>
          <a:lstStyle/>
          <a:p>
            <a:pPr>
              <a:defRPr/>
            </a:pPr>
            <a:fld id="{BD43386B-512A-4F48-AC60-1F2A615D5642}" type="slidenum">
              <a:rPr lang="es-MX" b="1" smtClean="0">
                <a:latin typeface="Calibri" pitchFamily="34" charset="0"/>
              </a:rPr>
              <a:pPr>
                <a:defRPr/>
              </a:pPr>
              <a:t>13</a:t>
            </a:fld>
            <a:endParaRPr lang="es-MX" b="1" dirty="0">
              <a:latin typeface="Calibri" pitchFamily="34" charset="0"/>
            </a:endParaRPr>
          </a:p>
        </p:txBody>
      </p:sp>
      <p:sp>
        <p:nvSpPr>
          <p:cNvPr id="2" name="1 Rectángulo"/>
          <p:cNvSpPr/>
          <p:nvPr/>
        </p:nvSpPr>
        <p:spPr>
          <a:xfrm>
            <a:off x="80682" y="1540530"/>
            <a:ext cx="8955814" cy="1600438"/>
          </a:xfrm>
          <a:prstGeom prst="rect">
            <a:avLst/>
          </a:prstGeom>
        </p:spPr>
        <p:txBody>
          <a:bodyPr wrap="square">
            <a:spAutoFit/>
          </a:bodyPr>
          <a:lstStyle/>
          <a:p>
            <a:pPr algn="just"/>
            <a:r>
              <a:rPr lang="es-MX" sz="1400" dirty="0"/>
              <a:t>Programa de Coinversión para el Desarrollo Social del Distrito Federal. Este programa integra una convergencia de acciones y recursos institucionales a favor de la promoción, fortalecimiento, evaluación y ejercicio de los derechos fundamentales en la Ciudad de México, con énfasis en los económicos, sociales, culturales y ambientales. Diversas instituciones públicas, bajo la coordinación de la Secretaría de Desarrollo Social del Distrito Federal, conforman un fondo presupuestario común  destinado al apoyo económico de la actividad de organizaciones de la sociedad civil, a fin de que éstas diseñen y ejecuten proyectos encaminados a ampliar y robustecer la cultura de los derechos fundamentales en el DF.</a:t>
            </a:r>
          </a:p>
        </p:txBody>
      </p:sp>
      <p:sp>
        <p:nvSpPr>
          <p:cNvPr id="3" name="2 Rectángulo"/>
          <p:cNvSpPr/>
          <p:nvPr/>
        </p:nvSpPr>
        <p:spPr>
          <a:xfrm>
            <a:off x="80682" y="3989382"/>
            <a:ext cx="8955814" cy="1815882"/>
          </a:xfrm>
          <a:prstGeom prst="rect">
            <a:avLst/>
          </a:prstGeom>
        </p:spPr>
        <p:txBody>
          <a:bodyPr wrap="square">
            <a:spAutoFit/>
          </a:bodyPr>
          <a:lstStyle/>
          <a:p>
            <a:pPr algn="just"/>
            <a:r>
              <a:rPr lang="es-MX" sz="1400" dirty="0"/>
              <a:t>El Programa de Participación Social por la </a:t>
            </a:r>
            <a:r>
              <a:rPr lang="es-MX" sz="1400" dirty="0" smtClean="0"/>
              <a:t>Transparencia en el Distrito Federal (PPSTDF) </a:t>
            </a:r>
            <a:r>
              <a:rPr lang="es-MX" sz="1400" dirty="0"/>
              <a:t>tiene por objetivo brindar apoyo económico a organizaciones de la sociedad civil que diseñen e instrumenten proyectos sociales que promuevan, apliquen y/o defiendan el derecho de acceso a la información pública y el derecho de protección de datos personales, en  beneficio de la población del Distrito Federal, especialmente las mujeres y aquellos grupos sociales que se encuentran en situación de marginación, riesgo o vulnerabilidad. En este sentido se fomenta que las organizaciones financiadas realicen ejercicios prácticos de acceso a la información pública tanto como solicitud de acceso como en la publicación de la información de oficio, y evalúen la oportunidad y utilidad de esta información con el fin de retroalimentar al InfoDF y a los Entes públicos</a:t>
            </a:r>
          </a:p>
        </p:txBody>
      </p:sp>
    </p:spTree>
    <p:extLst>
      <p:ext uri="{BB962C8B-B14F-4D97-AF65-F5344CB8AC3E}">
        <p14:creationId xmlns:p14="http://schemas.microsoft.com/office/powerpoint/2010/main" val="19267210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CuadroTexto"/>
          <p:cNvSpPr txBox="1"/>
          <p:nvPr/>
        </p:nvSpPr>
        <p:spPr>
          <a:xfrm>
            <a:off x="80682" y="85702"/>
            <a:ext cx="8420407" cy="864000"/>
          </a:xfrm>
          <a:prstGeom prst="rect">
            <a:avLst/>
          </a:prstGeom>
          <a:noFill/>
        </p:spPr>
        <p:txBody>
          <a:bodyPr wrap="square" rtlCol="0" anchor="ctr">
            <a:noAutofit/>
          </a:bodyPr>
          <a:lstStyle/>
          <a:p>
            <a:r>
              <a:rPr lang="es-MX" sz="1600" b="1" dirty="0" smtClean="0">
                <a:latin typeface="Calibri" pitchFamily="34" charset="0"/>
              </a:rPr>
              <a:t>Actividad: Entrega </a:t>
            </a:r>
            <a:r>
              <a:rPr lang="es-MX" sz="1600" b="1" dirty="0">
                <a:latin typeface="Calibri" pitchFamily="34" charset="0"/>
              </a:rPr>
              <a:t>de los informes de PPST- </a:t>
            </a:r>
            <a:r>
              <a:rPr lang="es-MX" sz="1600" b="1" dirty="0" smtClean="0">
                <a:latin typeface="Calibri" pitchFamily="34" charset="0"/>
              </a:rPr>
              <a:t>2007-2013 / Informe </a:t>
            </a:r>
            <a:r>
              <a:rPr lang="es-MX" sz="1600" b="1" dirty="0">
                <a:latin typeface="Calibri" pitchFamily="34" charset="0"/>
              </a:rPr>
              <a:t>de todos los proyectos que se han presentado</a:t>
            </a:r>
          </a:p>
        </p:txBody>
      </p:sp>
      <p:sp>
        <p:nvSpPr>
          <p:cNvPr id="21" name="10 Marcador de número de diapositiva"/>
          <p:cNvSpPr>
            <a:spLocks noGrp="1"/>
          </p:cNvSpPr>
          <p:nvPr>
            <p:ph type="sldNum" sz="quarter" idx="12"/>
          </p:nvPr>
        </p:nvSpPr>
        <p:spPr>
          <a:xfrm>
            <a:off x="8731034" y="6453336"/>
            <a:ext cx="366712" cy="365125"/>
          </a:xfrm>
        </p:spPr>
        <p:txBody>
          <a:bodyPr/>
          <a:lstStyle/>
          <a:p>
            <a:pPr>
              <a:defRPr/>
            </a:pPr>
            <a:fld id="{BD43386B-512A-4F48-AC60-1F2A615D5642}" type="slidenum">
              <a:rPr lang="es-MX" b="1" smtClean="0">
                <a:latin typeface="Calibri" pitchFamily="34" charset="0"/>
              </a:rPr>
              <a:pPr>
                <a:defRPr/>
              </a:pPr>
              <a:t>14</a:t>
            </a:fld>
            <a:endParaRPr lang="es-MX" b="1" dirty="0">
              <a:latin typeface="Calibri" pitchFamily="34" charset="0"/>
            </a:endParaRPr>
          </a:p>
        </p:txBody>
      </p:sp>
      <p:sp>
        <p:nvSpPr>
          <p:cNvPr id="2" name="1 Rectángulo"/>
          <p:cNvSpPr/>
          <p:nvPr/>
        </p:nvSpPr>
        <p:spPr>
          <a:xfrm>
            <a:off x="80682" y="1150873"/>
            <a:ext cx="8955814" cy="5678478"/>
          </a:xfrm>
          <a:prstGeom prst="rect">
            <a:avLst/>
          </a:prstGeom>
        </p:spPr>
        <p:txBody>
          <a:bodyPr wrap="square">
            <a:spAutoFit/>
          </a:bodyPr>
          <a:lstStyle/>
          <a:p>
            <a:pPr algn="just"/>
            <a:r>
              <a:rPr lang="es-MX" sz="1100" dirty="0"/>
              <a:t>Programa de Coinversión para el Desarrollo Social del Distrito Federal. </a:t>
            </a:r>
            <a:endParaRPr lang="es-MX" sz="1100" dirty="0" smtClean="0"/>
          </a:p>
          <a:p>
            <a:pPr algn="just"/>
            <a:endParaRPr lang="es-MX" sz="1100" dirty="0" smtClean="0"/>
          </a:p>
          <a:p>
            <a:pPr algn="just"/>
            <a:r>
              <a:rPr lang="es-MX" sz="1100" b="1" dirty="0" smtClean="0"/>
              <a:t>2007</a:t>
            </a:r>
            <a:endParaRPr lang="es-MX" sz="1100" b="1" dirty="0"/>
          </a:p>
          <a:p>
            <a:pPr algn="just"/>
            <a:r>
              <a:rPr lang="es-MX" sz="1100" dirty="0" smtClean="0"/>
              <a:t>Asociación </a:t>
            </a:r>
            <a:r>
              <a:rPr lang="es-MX" sz="1100" dirty="0"/>
              <a:t>Movimiento Pro-Vecino, A.C</a:t>
            </a:r>
            <a:r>
              <a:rPr lang="es-MX" sz="1100" dirty="0" smtClean="0"/>
              <a:t>. Proyecto: Monitoreo </a:t>
            </a:r>
            <a:r>
              <a:rPr lang="es-MX" sz="1100" dirty="0"/>
              <a:t>vecinal del acceso a la información y del proceso de  asignación y evaluación del Programa de Créditos para Vivienda que desarrolla el Instituto de Vivienda del Gobierno del Distrito Federal, </a:t>
            </a:r>
          </a:p>
          <a:p>
            <a:pPr algn="just"/>
            <a:endParaRPr lang="es-MX" sz="1100" dirty="0"/>
          </a:p>
          <a:p>
            <a:pPr algn="just"/>
            <a:r>
              <a:rPr lang="es-MX" sz="1100" b="1" dirty="0"/>
              <a:t>En 2008 </a:t>
            </a:r>
            <a:r>
              <a:rPr lang="es-MX" sz="1100" dirty="0" smtClean="0"/>
              <a:t>se </a:t>
            </a:r>
            <a:r>
              <a:rPr lang="es-MX" sz="1100" dirty="0"/>
              <a:t>benefició con recursos del </a:t>
            </a:r>
            <a:r>
              <a:rPr lang="es-MX" sz="1100" dirty="0" smtClean="0"/>
              <a:t>InfoDF ,a </a:t>
            </a:r>
            <a:r>
              <a:rPr lang="es-MX" sz="1100" dirty="0"/>
              <a:t>las siguientes OSC:</a:t>
            </a:r>
          </a:p>
          <a:p>
            <a:pPr algn="just"/>
            <a:r>
              <a:rPr lang="es-MX" sz="1100" dirty="0" smtClean="0"/>
              <a:t>Asociación </a:t>
            </a:r>
            <a:r>
              <a:rPr lang="es-MX" sz="1100" dirty="0"/>
              <a:t>Civil Flores en Todos sus Centros</a:t>
            </a:r>
          </a:p>
          <a:p>
            <a:pPr algn="just"/>
            <a:endParaRPr lang="es-MX" sz="1100" dirty="0" smtClean="0"/>
          </a:p>
          <a:p>
            <a:pPr algn="just"/>
            <a:r>
              <a:rPr lang="es-MX" sz="1100" dirty="0" smtClean="0"/>
              <a:t>Alianza </a:t>
            </a:r>
            <a:r>
              <a:rPr lang="es-MX" sz="1100" dirty="0"/>
              <a:t>Cívica A.C.</a:t>
            </a:r>
          </a:p>
          <a:p>
            <a:pPr algn="just"/>
            <a:endParaRPr lang="es-MX" sz="1100" dirty="0" smtClean="0"/>
          </a:p>
          <a:p>
            <a:pPr algn="just"/>
            <a:r>
              <a:rPr lang="es-MX" sz="1100" b="1" dirty="0" smtClean="0"/>
              <a:t>Y con </a:t>
            </a:r>
            <a:r>
              <a:rPr lang="es-MX" sz="1100" b="1" dirty="0"/>
              <a:t>recursos de </a:t>
            </a:r>
            <a:r>
              <a:rPr lang="es-MX" sz="1100" b="1" dirty="0" err="1"/>
              <a:t>Sedeso</a:t>
            </a:r>
            <a:r>
              <a:rPr lang="es-MX" sz="1100" b="1" dirty="0"/>
              <a:t> a</a:t>
            </a:r>
            <a:r>
              <a:rPr lang="es-MX" sz="1100" b="1" dirty="0" smtClean="0"/>
              <a:t>:</a:t>
            </a:r>
          </a:p>
          <a:p>
            <a:pPr algn="just"/>
            <a:endParaRPr lang="es-MX" sz="1100" dirty="0"/>
          </a:p>
          <a:p>
            <a:pPr algn="just"/>
            <a:r>
              <a:rPr lang="es-MX" sz="1100" dirty="0"/>
              <a:t>Mujer </a:t>
            </a:r>
            <a:r>
              <a:rPr lang="es-MX" sz="1100" dirty="0" err="1"/>
              <a:t>ZModem</a:t>
            </a:r>
            <a:r>
              <a:rPr lang="es-MX" sz="1100" dirty="0"/>
              <a:t>, A.C., </a:t>
            </a:r>
            <a:endParaRPr lang="es-MX" sz="1100" dirty="0" smtClean="0"/>
          </a:p>
          <a:p>
            <a:pPr algn="just"/>
            <a:endParaRPr lang="es-MX" sz="1100" dirty="0"/>
          </a:p>
          <a:p>
            <a:pPr algn="just"/>
            <a:r>
              <a:rPr lang="es-MX" sz="1100" dirty="0"/>
              <a:t>Academia Mexicana de Derechos Humanos, A.C., </a:t>
            </a:r>
            <a:endParaRPr lang="es-MX" sz="1100" dirty="0" smtClean="0"/>
          </a:p>
          <a:p>
            <a:pPr algn="just"/>
            <a:endParaRPr lang="es-MX" sz="1100" dirty="0"/>
          </a:p>
          <a:p>
            <a:pPr algn="just"/>
            <a:r>
              <a:rPr lang="es-MX" sz="1100" dirty="0"/>
              <a:t>Red Mexicana de Esfuerzos en contra de la Desertificación y la Degradación de los Recursos Naturales, A.C</a:t>
            </a:r>
            <a:r>
              <a:rPr lang="es-MX" sz="1100" dirty="0" smtClean="0"/>
              <a:t>.</a:t>
            </a:r>
          </a:p>
          <a:p>
            <a:pPr algn="just"/>
            <a:endParaRPr lang="es-MX" sz="1100" dirty="0"/>
          </a:p>
          <a:p>
            <a:pPr algn="just"/>
            <a:r>
              <a:rPr lang="es-MX" sz="1100" b="1" dirty="0" smtClean="0"/>
              <a:t>En 2009</a:t>
            </a:r>
            <a:r>
              <a:rPr lang="es-MX" sz="1100" dirty="0" smtClean="0"/>
              <a:t>: </a:t>
            </a:r>
          </a:p>
          <a:p>
            <a:pPr algn="just"/>
            <a:r>
              <a:rPr lang="es-MX" sz="1100" dirty="0" smtClean="0"/>
              <a:t>Miel </a:t>
            </a:r>
            <a:r>
              <a:rPr lang="es-MX" sz="1100" dirty="0"/>
              <a:t>que Vino del Cielo, A.C. Proyecto: Programa de Servicios Médicos y Medicamentos Gratuitos en el Hospital Pediátrico de </a:t>
            </a:r>
            <a:r>
              <a:rPr lang="es-MX" sz="1100" dirty="0" err="1"/>
              <a:t>Legaria</a:t>
            </a:r>
            <a:r>
              <a:rPr lang="es-MX" sz="1100" dirty="0"/>
              <a:t>. Monitoreo ciudadano y propuesta de mejoras desde la perspectiva de la transparencia y la rendición de cuentas</a:t>
            </a:r>
            <a:r>
              <a:rPr lang="es-MX" sz="1100" dirty="0" smtClean="0"/>
              <a:t>.</a:t>
            </a:r>
          </a:p>
          <a:p>
            <a:pPr algn="just"/>
            <a:endParaRPr lang="es-MX" sz="1100" dirty="0"/>
          </a:p>
          <a:p>
            <a:pPr algn="just"/>
            <a:r>
              <a:rPr lang="es-MX" sz="1100" b="1" dirty="0" smtClean="0"/>
              <a:t>En 2010</a:t>
            </a:r>
          </a:p>
          <a:p>
            <a:pPr algn="just"/>
            <a:endParaRPr lang="es-MX" sz="1100" b="1" dirty="0" smtClean="0"/>
          </a:p>
          <a:p>
            <a:pPr algn="just"/>
            <a:r>
              <a:rPr lang="es-MX" sz="1100" dirty="0" smtClean="0"/>
              <a:t>BHMC </a:t>
            </a:r>
            <a:r>
              <a:rPr lang="es-MX" sz="1100" dirty="0"/>
              <a:t>Consultores, A.C Proyecto: Evaluación de los mecanismos de acceso a la información del Programa de Financiamiento a la micro y pequeña empresa (PFMYPE</a:t>
            </a:r>
            <a:r>
              <a:rPr lang="es-MX" sz="1100" dirty="0" smtClean="0"/>
              <a:t>).</a:t>
            </a:r>
          </a:p>
          <a:p>
            <a:pPr algn="just"/>
            <a:endParaRPr lang="es-MX" sz="1100" dirty="0"/>
          </a:p>
          <a:p>
            <a:pPr algn="just"/>
            <a:r>
              <a:rPr lang="es-MX" sz="1100" dirty="0"/>
              <a:t>ONG Contraloría Ciudadana para la Rendición de Cuentas, A.C. Proyecto: Monitoreo ciudadano al Programa de Mejoramiento Barrial en el </a:t>
            </a:r>
            <a:r>
              <a:rPr lang="es-MX" sz="1100" dirty="0" smtClean="0"/>
              <a:t>DF.</a:t>
            </a:r>
          </a:p>
          <a:p>
            <a:pPr algn="just"/>
            <a:endParaRPr lang="es-MX" sz="1100" dirty="0"/>
          </a:p>
          <a:p>
            <a:pPr algn="just"/>
            <a:r>
              <a:rPr lang="es-MX" sz="1100" b="1" dirty="0" smtClean="0"/>
              <a:t>En 2011 el InfoDF dejó de participar en el Programa de Coinversión.</a:t>
            </a:r>
            <a:endParaRPr lang="es-MX" sz="1100" dirty="0"/>
          </a:p>
          <a:p>
            <a:pPr algn="just"/>
            <a:endParaRPr lang="es-MX" sz="1100" b="1" dirty="0"/>
          </a:p>
        </p:txBody>
      </p:sp>
    </p:spTree>
    <p:extLst>
      <p:ext uri="{BB962C8B-B14F-4D97-AF65-F5344CB8AC3E}">
        <p14:creationId xmlns:p14="http://schemas.microsoft.com/office/powerpoint/2010/main" val="3008833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CuadroTexto"/>
          <p:cNvSpPr txBox="1"/>
          <p:nvPr/>
        </p:nvSpPr>
        <p:spPr>
          <a:xfrm>
            <a:off x="80682" y="85702"/>
            <a:ext cx="8420407" cy="864000"/>
          </a:xfrm>
          <a:prstGeom prst="rect">
            <a:avLst/>
          </a:prstGeom>
          <a:noFill/>
        </p:spPr>
        <p:txBody>
          <a:bodyPr wrap="square" rtlCol="0" anchor="ctr">
            <a:noAutofit/>
          </a:bodyPr>
          <a:lstStyle/>
          <a:p>
            <a:r>
              <a:rPr lang="es-MX" sz="1600" b="1" dirty="0" smtClean="0">
                <a:latin typeface="Calibri" pitchFamily="34" charset="0"/>
              </a:rPr>
              <a:t>Actividad: Entrega </a:t>
            </a:r>
            <a:r>
              <a:rPr lang="es-MX" sz="1600" b="1" dirty="0">
                <a:latin typeface="Calibri" pitchFamily="34" charset="0"/>
              </a:rPr>
              <a:t>de los informes de PPST- </a:t>
            </a:r>
            <a:r>
              <a:rPr lang="es-MX" sz="1600" b="1" dirty="0" smtClean="0">
                <a:latin typeface="Calibri" pitchFamily="34" charset="0"/>
              </a:rPr>
              <a:t>2007-2013 / Informe </a:t>
            </a:r>
            <a:r>
              <a:rPr lang="es-MX" sz="1600" b="1" dirty="0">
                <a:latin typeface="Calibri" pitchFamily="34" charset="0"/>
              </a:rPr>
              <a:t>de todos los proyectos que se han presentado</a:t>
            </a:r>
          </a:p>
        </p:txBody>
      </p:sp>
      <p:sp>
        <p:nvSpPr>
          <p:cNvPr id="21" name="10 Marcador de número de diapositiva"/>
          <p:cNvSpPr>
            <a:spLocks noGrp="1"/>
          </p:cNvSpPr>
          <p:nvPr>
            <p:ph type="sldNum" sz="quarter" idx="12"/>
          </p:nvPr>
        </p:nvSpPr>
        <p:spPr>
          <a:xfrm>
            <a:off x="8731034" y="6453336"/>
            <a:ext cx="366712" cy="365125"/>
          </a:xfrm>
        </p:spPr>
        <p:txBody>
          <a:bodyPr/>
          <a:lstStyle/>
          <a:p>
            <a:pPr>
              <a:defRPr/>
            </a:pPr>
            <a:fld id="{BD43386B-512A-4F48-AC60-1F2A615D5642}" type="slidenum">
              <a:rPr lang="es-MX" b="1" smtClean="0">
                <a:latin typeface="Calibri" pitchFamily="34" charset="0"/>
              </a:rPr>
              <a:pPr>
                <a:defRPr/>
              </a:pPr>
              <a:t>15</a:t>
            </a:fld>
            <a:endParaRPr lang="es-MX" b="1" dirty="0">
              <a:latin typeface="Calibri" pitchFamily="34" charset="0"/>
            </a:endParaRPr>
          </a:p>
        </p:txBody>
      </p:sp>
      <p:sp>
        <p:nvSpPr>
          <p:cNvPr id="2" name="1 Rectángulo"/>
          <p:cNvSpPr/>
          <p:nvPr/>
        </p:nvSpPr>
        <p:spPr>
          <a:xfrm>
            <a:off x="80682" y="1150873"/>
            <a:ext cx="8955814" cy="5678478"/>
          </a:xfrm>
          <a:prstGeom prst="rect">
            <a:avLst/>
          </a:prstGeom>
        </p:spPr>
        <p:txBody>
          <a:bodyPr wrap="square">
            <a:spAutoFit/>
          </a:bodyPr>
          <a:lstStyle/>
          <a:p>
            <a:pPr algn="just"/>
            <a:r>
              <a:rPr lang="es-MX" sz="1100" dirty="0"/>
              <a:t>Programa </a:t>
            </a:r>
            <a:r>
              <a:rPr lang="es-MX" sz="1100" dirty="0" smtClean="0"/>
              <a:t>de </a:t>
            </a:r>
            <a:r>
              <a:rPr lang="es-MX" sz="1100" dirty="0"/>
              <a:t>Participación Social por la Transparencia en el Distrito Federal (PPSTDF</a:t>
            </a:r>
            <a:r>
              <a:rPr lang="es-MX" sz="1100" dirty="0" smtClean="0"/>
              <a:t>) </a:t>
            </a:r>
          </a:p>
          <a:p>
            <a:pPr algn="just"/>
            <a:endParaRPr lang="es-MX" sz="1100" dirty="0"/>
          </a:p>
          <a:p>
            <a:pPr algn="just"/>
            <a:r>
              <a:rPr lang="es-MX" sz="1100" b="1" dirty="0" smtClean="0"/>
              <a:t>2007</a:t>
            </a:r>
          </a:p>
          <a:p>
            <a:pPr algn="just"/>
            <a:endParaRPr lang="es-MX" sz="1100" dirty="0"/>
          </a:p>
          <a:p>
            <a:pPr algn="just"/>
            <a:r>
              <a:rPr lang="es-MX" sz="1100" dirty="0"/>
              <a:t>ONG Contraloría Ciudadana para la Rendición de Cuentas. Proyecto: Capacitando al ciudadano para ejercer la transparencia y el acceso a la información</a:t>
            </a:r>
            <a:r>
              <a:rPr lang="es-MX" sz="1100" dirty="0" smtClean="0"/>
              <a:t>.</a:t>
            </a:r>
          </a:p>
          <a:p>
            <a:pPr algn="just"/>
            <a:endParaRPr lang="es-MX" sz="1100" dirty="0"/>
          </a:p>
          <a:p>
            <a:pPr algn="just"/>
            <a:r>
              <a:rPr lang="es-MX" sz="1100" dirty="0"/>
              <a:t>Centro de Investigaciones Sociales Interdisciplinarias, A.C. (CISI) Proyecto: Análisis de acciones y estrategias de los entes públicos (demarcaciones en el DF) en el cumplimiento de la LTAIPDF y su impacto en el trabajo de las </a:t>
            </a:r>
            <a:r>
              <a:rPr lang="es-MX" sz="1100" dirty="0" err="1"/>
              <a:t>OSCs</a:t>
            </a:r>
            <a:r>
              <a:rPr lang="es-MX" sz="1100" dirty="0" smtClean="0"/>
              <a:t>.</a:t>
            </a:r>
          </a:p>
          <a:p>
            <a:pPr algn="just"/>
            <a:endParaRPr lang="es-MX" sz="1100" dirty="0"/>
          </a:p>
          <a:p>
            <a:pPr algn="just"/>
            <a:r>
              <a:rPr lang="es-MX" sz="1100" dirty="0"/>
              <a:t>Cáritas, Hermanos Indígenas y Migrantes, A.C. Proyecto: Construyendo ciudadanía, con derecho a la información, desde la diversidad cultural en el Distrito Federal</a:t>
            </a:r>
            <a:r>
              <a:rPr lang="es-MX" sz="1100" dirty="0" smtClean="0"/>
              <a:t>.</a:t>
            </a:r>
          </a:p>
          <a:p>
            <a:pPr algn="just"/>
            <a:endParaRPr lang="es-MX" sz="1100" dirty="0"/>
          </a:p>
          <a:p>
            <a:pPr algn="just"/>
            <a:r>
              <a:rPr lang="es-MX" sz="1100" dirty="0"/>
              <a:t>Iniciativa para el Desarrollo </a:t>
            </a:r>
            <a:r>
              <a:rPr lang="es-MX" sz="1100" dirty="0" err="1"/>
              <a:t>Tankelem</a:t>
            </a:r>
            <a:r>
              <a:rPr lang="es-MX" sz="1100" dirty="0"/>
              <a:t>, A.C. Proyecto: Mujeres jóvenes por el acceso a la información pública en el DF.</a:t>
            </a:r>
          </a:p>
          <a:p>
            <a:pPr algn="just"/>
            <a:r>
              <a:rPr lang="es-MX" sz="1100" dirty="0"/>
              <a:t>Organización: Visión Solidaria, A.C. Proyecto: La información a tu alcance, con la ley en la mano.</a:t>
            </a:r>
          </a:p>
          <a:p>
            <a:pPr algn="just"/>
            <a:endParaRPr lang="es-MX" sz="1100" dirty="0" smtClean="0"/>
          </a:p>
          <a:p>
            <a:pPr algn="just"/>
            <a:endParaRPr lang="es-MX" sz="1100" dirty="0"/>
          </a:p>
          <a:p>
            <a:pPr algn="just"/>
            <a:r>
              <a:rPr lang="es-MX" sz="1100" b="1" dirty="0" smtClean="0"/>
              <a:t>En </a:t>
            </a:r>
            <a:r>
              <a:rPr lang="es-MX" sz="1100" b="1" dirty="0"/>
              <a:t>2008 </a:t>
            </a:r>
            <a:r>
              <a:rPr lang="es-MX" sz="1100" dirty="0" smtClean="0"/>
              <a:t>se </a:t>
            </a:r>
            <a:r>
              <a:rPr lang="es-MX" sz="1100" dirty="0"/>
              <a:t>benefició con recursos del </a:t>
            </a:r>
            <a:r>
              <a:rPr lang="es-MX" sz="1100" dirty="0" smtClean="0"/>
              <a:t>InfoDF, a </a:t>
            </a:r>
            <a:r>
              <a:rPr lang="es-MX" sz="1100" dirty="0"/>
              <a:t>las siguientes OSC:</a:t>
            </a:r>
          </a:p>
          <a:p>
            <a:pPr algn="just"/>
            <a:endParaRPr lang="es-MX" sz="1100" dirty="0" smtClean="0"/>
          </a:p>
          <a:p>
            <a:pPr algn="just"/>
            <a:r>
              <a:rPr lang="es-MX" sz="1100" dirty="0"/>
              <a:t>Foro de Jóvenes con Liderazgo, A.C </a:t>
            </a:r>
            <a:r>
              <a:rPr lang="es-MX" sz="1100" dirty="0" smtClean="0"/>
              <a:t>;</a:t>
            </a:r>
          </a:p>
          <a:p>
            <a:pPr algn="just"/>
            <a:endParaRPr lang="es-MX" sz="1100" dirty="0"/>
          </a:p>
          <a:p>
            <a:pPr algn="just"/>
            <a:r>
              <a:rPr lang="es-MX" sz="1100" dirty="0"/>
              <a:t>Fundación Mexicana de Reintegración Social, REINTEGRA, A.C.; </a:t>
            </a:r>
            <a:endParaRPr lang="es-MX" sz="1100" dirty="0" smtClean="0"/>
          </a:p>
          <a:p>
            <a:pPr algn="just"/>
            <a:endParaRPr lang="es-MX" sz="1100" dirty="0"/>
          </a:p>
          <a:p>
            <a:pPr algn="just"/>
            <a:r>
              <a:rPr lang="es-MX" sz="1100" dirty="0"/>
              <a:t>Desarrollo, Educación y Cultura Autogestionarios, Equipo Pueblo, A.C.; </a:t>
            </a:r>
            <a:endParaRPr lang="es-MX" sz="1100" dirty="0" smtClean="0"/>
          </a:p>
          <a:p>
            <a:pPr algn="just"/>
            <a:endParaRPr lang="es-MX" sz="1100" dirty="0"/>
          </a:p>
          <a:p>
            <a:pPr algn="just"/>
            <a:r>
              <a:rPr lang="es-MX" sz="1100" dirty="0"/>
              <a:t>Movimiento Pro-Vecino, A.C.; </a:t>
            </a:r>
            <a:endParaRPr lang="es-MX" sz="1100" dirty="0" smtClean="0"/>
          </a:p>
          <a:p>
            <a:pPr algn="just"/>
            <a:endParaRPr lang="es-MX" sz="1100" dirty="0"/>
          </a:p>
          <a:p>
            <a:pPr algn="just"/>
            <a:r>
              <a:rPr lang="es-MX" sz="1100" dirty="0"/>
              <a:t>Fundación Nacional para la Salud Comunitaria, A.C</a:t>
            </a:r>
            <a:r>
              <a:rPr lang="es-MX" sz="1100" dirty="0" smtClean="0"/>
              <a:t>.;</a:t>
            </a:r>
          </a:p>
          <a:p>
            <a:pPr algn="just"/>
            <a:endParaRPr lang="es-MX" sz="1100" dirty="0"/>
          </a:p>
          <a:p>
            <a:pPr algn="just"/>
            <a:r>
              <a:rPr lang="es-MX" sz="1100" dirty="0"/>
              <a:t>Estudios de Opinión y Participación Social, A.C.; y </a:t>
            </a:r>
            <a:endParaRPr lang="es-MX" sz="1100" dirty="0" smtClean="0"/>
          </a:p>
          <a:p>
            <a:pPr algn="just"/>
            <a:endParaRPr lang="es-MX" sz="1100" dirty="0"/>
          </a:p>
          <a:p>
            <a:pPr algn="just"/>
            <a:r>
              <a:rPr lang="es-MX" sz="1100" dirty="0" err="1"/>
              <a:t>Calmecac</a:t>
            </a:r>
            <a:r>
              <a:rPr lang="es-MX" sz="1100" dirty="0"/>
              <a:t>, Alianza Ciudadana, A.C</a:t>
            </a:r>
            <a:r>
              <a:rPr lang="es-MX" sz="1100" dirty="0" smtClean="0"/>
              <a:t>.</a:t>
            </a:r>
          </a:p>
          <a:p>
            <a:pPr algn="just"/>
            <a:endParaRPr lang="es-MX" sz="1100" dirty="0"/>
          </a:p>
        </p:txBody>
      </p:sp>
    </p:spTree>
    <p:extLst>
      <p:ext uri="{BB962C8B-B14F-4D97-AF65-F5344CB8AC3E}">
        <p14:creationId xmlns:p14="http://schemas.microsoft.com/office/powerpoint/2010/main" val="23590436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CuadroTexto"/>
          <p:cNvSpPr txBox="1"/>
          <p:nvPr/>
        </p:nvSpPr>
        <p:spPr>
          <a:xfrm>
            <a:off x="80682" y="85702"/>
            <a:ext cx="8420407" cy="864000"/>
          </a:xfrm>
          <a:prstGeom prst="rect">
            <a:avLst/>
          </a:prstGeom>
          <a:noFill/>
        </p:spPr>
        <p:txBody>
          <a:bodyPr wrap="square" rtlCol="0" anchor="ctr">
            <a:noAutofit/>
          </a:bodyPr>
          <a:lstStyle/>
          <a:p>
            <a:r>
              <a:rPr lang="es-MX" sz="1600" b="1" dirty="0" smtClean="0">
                <a:latin typeface="Calibri" pitchFamily="34" charset="0"/>
              </a:rPr>
              <a:t>Actividad: Entrega </a:t>
            </a:r>
            <a:r>
              <a:rPr lang="es-MX" sz="1600" b="1" dirty="0">
                <a:latin typeface="Calibri" pitchFamily="34" charset="0"/>
              </a:rPr>
              <a:t>de los informes de PPST- </a:t>
            </a:r>
            <a:r>
              <a:rPr lang="es-MX" sz="1600" b="1" dirty="0" smtClean="0">
                <a:latin typeface="Calibri" pitchFamily="34" charset="0"/>
              </a:rPr>
              <a:t>2007-2013 / Informe </a:t>
            </a:r>
            <a:r>
              <a:rPr lang="es-MX" sz="1600" b="1" dirty="0">
                <a:latin typeface="Calibri" pitchFamily="34" charset="0"/>
              </a:rPr>
              <a:t>de todos los proyectos que se han presentado</a:t>
            </a:r>
          </a:p>
        </p:txBody>
      </p:sp>
      <p:sp>
        <p:nvSpPr>
          <p:cNvPr id="21" name="10 Marcador de número de diapositiva"/>
          <p:cNvSpPr>
            <a:spLocks noGrp="1"/>
          </p:cNvSpPr>
          <p:nvPr>
            <p:ph type="sldNum" sz="quarter" idx="12"/>
          </p:nvPr>
        </p:nvSpPr>
        <p:spPr>
          <a:xfrm>
            <a:off x="8731034" y="6453336"/>
            <a:ext cx="366712" cy="365125"/>
          </a:xfrm>
        </p:spPr>
        <p:txBody>
          <a:bodyPr/>
          <a:lstStyle/>
          <a:p>
            <a:pPr>
              <a:defRPr/>
            </a:pPr>
            <a:fld id="{BD43386B-512A-4F48-AC60-1F2A615D5642}" type="slidenum">
              <a:rPr lang="es-MX" b="1" smtClean="0">
                <a:latin typeface="Calibri" pitchFamily="34" charset="0"/>
              </a:rPr>
              <a:pPr>
                <a:defRPr/>
              </a:pPr>
              <a:t>16</a:t>
            </a:fld>
            <a:endParaRPr lang="es-MX" b="1" dirty="0">
              <a:latin typeface="Calibri" pitchFamily="34" charset="0"/>
            </a:endParaRPr>
          </a:p>
        </p:txBody>
      </p:sp>
      <p:sp>
        <p:nvSpPr>
          <p:cNvPr id="2" name="1 Rectángulo"/>
          <p:cNvSpPr/>
          <p:nvPr/>
        </p:nvSpPr>
        <p:spPr>
          <a:xfrm>
            <a:off x="80682" y="1150873"/>
            <a:ext cx="8955814" cy="6017032"/>
          </a:xfrm>
          <a:prstGeom prst="rect">
            <a:avLst/>
          </a:prstGeom>
        </p:spPr>
        <p:txBody>
          <a:bodyPr wrap="square">
            <a:spAutoFit/>
          </a:bodyPr>
          <a:lstStyle/>
          <a:p>
            <a:pPr algn="just"/>
            <a:r>
              <a:rPr lang="es-MX" sz="1100" dirty="0"/>
              <a:t>Programa </a:t>
            </a:r>
            <a:r>
              <a:rPr lang="es-MX" sz="1100" dirty="0" smtClean="0"/>
              <a:t>de </a:t>
            </a:r>
            <a:r>
              <a:rPr lang="es-MX" sz="1100" dirty="0"/>
              <a:t>Participación Social por la Transparencia en el Distrito Federal (PPSTDF</a:t>
            </a:r>
            <a:r>
              <a:rPr lang="es-MX" sz="1100" dirty="0" smtClean="0"/>
              <a:t>) </a:t>
            </a:r>
            <a:endParaRPr lang="es-MX" sz="1100" dirty="0"/>
          </a:p>
          <a:p>
            <a:pPr algn="just"/>
            <a:r>
              <a:rPr lang="es-MX" sz="1100" b="1" dirty="0"/>
              <a:t>En 2009</a:t>
            </a:r>
          </a:p>
          <a:p>
            <a:pPr algn="just"/>
            <a:endParaRPr lang="es-MX" sz="1100" b="1" dirty="0"/>
          </a:p>
          <a:p>
            <a:pPr algn="just"/>
            <a:r>
              <a:rPr lang="es-MX" sz="1100" dirty="0"/>
              <a:t>REDDERE, Red Social Pro-Rendición de Cuentas, A.C Proyecto: Monitoreo al Programa de Seguro de Desempleo en el DF, 2007-2009</a:t>
            </a:r>
          </a:p>
          <a:p>
            <a:pPr algn="just"/>
            <a:endParaRPr lang="es-MX" sz="1100" dirty="0"/>
          </a:p>
          <a:p>
            <a:pPr algn="just"/>
            <a:r>
              <a:rPr lang="es-MX" sz="1100" dirty="0"/>
              <a:t>Asociación Mexicana para la Seguridad Ciudadana, A.C. Proyecto: Evaluación de la Política de Transparencia del Tribunal  Superior de Justicia del Distrito Federal y propuestas de mejora.</a:t>
            </a:r>
          </a:p>
          <a:p>
            <a:pPr algn="just"/>
            <a:endParaRPr lang="es-MX" sz="1100" dirty="0"/>
          </a:p>
          <a:p>
            <a:pPr algn="just"/>
            <a:r>
              <a:rPr lang="es-MX" sz="1100" dirty="0"/>
              <a:t>Poder Autónomo de México, A.C. Proyecto: Auditoría ciudadana: impacto social de las obras  públicas de pavimentación, banquetas y alumbrado que realizaron las  delegaciones Gustavo A. Madero, Iztapalapa y MiguelHidalgoen2008-2009.</a:t>
            </a:r>
          </a:p>
          <a:p>
            <a:pPr algn="just"/>
            <a:endParaRPr lang="es-MX" sz="1100" dirty="0"/>
          </a:p>
          <a:p>
            <a:pPr algn="just"/>
            <a:r>
              <a:rPr lang="es-MX" sz="1100" dirty="0"/>
              <a:t>Integridad, Compromiso y Responsabilidad Ciudadana, A.C Proyecto: Transparencia para hacer negocios: el DAIP como herramienta de combate a la corrupción en el establecimiento y funcionamiento de giros mercantiles en el DF.</a:t>
            </a:r>
          </a:p>
          <a:p>
            <a:pPr algn="just"/>
            <a:endParaRPr lang="es-MX" sz="1100" dirty="0"/>
          </a:p>
          <a:p>
            <a:pPr algn="just"/>
            <a:r>
              <a:rPr lang="es-MX" sz="1100" dirty="0"/>
              <a:t>Centro de Investigaciones Sociales Interdisciplinarias, A.C. Proyecto: La efectividad de las políticas de transparencia en la asignación de recursos del Programa Prepa SÍ, en el sistema de educación media superior (el caso de cuatro planteles del CONALEP).</a:t>
            </a:r>
          </a:p>
          <a:p>
            <a:pPr algn="just"/>
            <a:endParaRPr lang="es-MX" sz="1100" b="1" dirty="0" smtClean="0"/>
          </a:p>
          <a:p>
            <a:pPr algn="just"/>
            <a:r>
              <a:rPr lang="es-MX" sz="1100" b="1" dirty="0" smtClean="0"/>
              <a:t>En 2010 </a:t>
            </a:r>
            <a:r>
              <a:rPr lang="es-MX" sz="1100" dirty="0" smtClean="0"/>
              <a:t>se </a:t>
            </a:r>
            <a:r>
              <a:rPr lang="es-MX" sz="1100" dirty="0"/>
              <a:t>benefició con recursos del </a:t>
            </a:r>
            <a:r>
              <a:rPr lang="es-MX" sz="1100" dirty="0" smtClean="0"/>
              <a:t>InfoDF, a </a:t>
            </a:r>
            <a:r>
              <a:rPr lang="es-MX" sz="1100" dirty="0"/>
              <a:t>las siguientes OSC</a:t>
            </a:r>
            <a:r>
              <a:rPr lang="es-MX" sz="1100" dirty="0" smtClean="0"/>
              <a:t>:</a:t>
            </a:r>
          </a:p>
          <a:p>
            <a:pPr algn="just"/>
            <a:r>
              <a:rPr lang="es-MX" sz="1100" dirty="0"/>
              <a:t>Con Transparencia e Información las mujeres construimos ciudadanía A.C. Proyecto Mujeres informadas, mujeres empoderadas</a:t>
            </a:r>
            <a:r>
              <a:rPr lang="es-MX" sz="1100" dirty="0" smtClean="0"/>
              <a:t>.</a:t>
            </a:r>
          </a:p>
          <a:p>
            <a:pPr algn="just"/>
            <a:endParaRPr lang="es-MX" sz="1100" dirty="0"/>
          </a:p>
          <a:p>
            <a:pPr algn="just"/>
            <a:r>
              <a:rPr lang="es-MX" sz="1100" dirty="0"/>
              <a:t>Cauce. Sinergia Cívica, A.C. Proyecto: Del dicho al hecho, hay un </a:t>
            </a:r>
            <a:r>
              <a:rPr lang="es-MX" sz="1100" dirty="0" smtClean="0"/>
              <a:t>derecho</a:t>
            </a:r>
          </a:p>
          <a:p>
            <a:pPr algn="just"/>
            <a:endParaRPr lang="es-MX" sz="1100" dirty="0"/>
          </a:p>
          <a:p>
            <a:pPr algn="just"/>
            <a:r>
              <a:rPr lang="es-MX" sz="1100" dirty="0"/>
              <a:t>Salud Integral para la mujer, A.C. Proyecto: Alerta: jóvenes actúan por sus </a:t>
            </a:r>
            <a:r>
              <a:rPr lang="es-MX" sz="1100" dirty="0" smtClean="0"/>
              <a:t>derechos</a:t>
            </a:r>
          </a:p>
          <a:p>
            <a:pPr algn="just"/>
            <a:endParaRPr lang="es-MX" sz="1100" dirty="0"/>
          </a:p>
          <a:p>
            <a:pPr algn="just"/>
            <a:r>
              <a:rPr lang="es-MX" sz="1100" dirty="0"/>
              <a:t>Todas las vibraciones organizadas con esperanza suenan, A.C. Proyecto: Ejercicio práctico del derecho de acceso a la información pública para lograr el apoderamiento ciudadano y la transparencia en la aplicación del programa operativo anual (POA) en la delegación Tláhuac. Rubro obra pública ejercicio fiscal enero-diciembre </a:t>
            </a:r>
            <a:r>
              <a:rPr lang="es-MX" sz="1100" dirty="0" smtClean="0"/>
              <a:t>2010</a:t>
            </a:r>
            <a:endParaRPr lang="es-MX" sz="1100" dirty="0"/>
          </a:p>
          <a:p>
            <a:pPr algn="just"/>
            <a:endParaRPr lang="es-MX" sz="1100" dirty="0"/>
          </a:p>
          <a:p>
            <a:pPr algn="just"/>
            <a:r>
              <a:rPr lang="es-MX" sz="1100" dirty="0"/>
              <a:t>Visión Solidaria, A.C. Proyecto: Impulso y socialización de la información y rendición de cuentas de los programas sociales en la delegación Álvaro Obregón para combatir la opacidad, discrecionalidad y clientelismo</a:t>
            </a:r>
            <a:r>
              <a:rPr lang="es-MX" sz="1100" dirty="0" smtClean="0"/>
              <a:t>.</a:t>
            </a:r>
          </a:p>
          <a:p>
            <a:pPr algn="just"/>
            <a:endParaRPr lang="es-MX" sz="1100" dirty="0"/>
          </a:p>
          <a:p>
            <a:pPr algn="just"/>
            <a:r>
              <a:rPr lang="es-MX" sz="1100" dirty="0"/>
              <a:t>Red de mujeres sindicalistas, A.C. Proyecto: Fortalecimiento de los liderazgos con perspectiva de género a favor de la transparencia y democracia sindical.</a:t>
            </a:r>
          </a:p>
          <a:p>
            <a:pPr algn="just"/>
            <a:endParaRPr lang="es-MX" sz="1100" dirty="0" smtClean="0"/>
          </a:p>
          <a:p>
            <a:pPr algn="just"/>
            <a:endParaRPr lang="es-MX" sz="1100" b="1" dirty="0"/>
          </a:p>
        </p:txBody>
      </p:sp>
    </p:spTree>
    <p:extLst>
      <p:ext uri="{BB962C8B-B14F-4D97-AF65-F5344CB8AC3E}">
        <p14:creationId xmlns:p14="http://schemas.microsoft.com/office/powerpoint/2010/main" val="41662660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CuadroTexto"/>
          <p:cNvSpPr txBox="1"/>
          <p:nvPr/>
        </p:nvSpPr>
        <p:spPr>
          <a:xfrm>
            <a:off x="80682" y="85702"/>
            <a:ext cx="8420407" cy="864000"/>
          </a:xfrm>
          <a:prstGeom prst="rect">
            <a:avLst/>
          </a:prstGeom>
          <a:noFill/>
        </p:spPr>
        <p:txBody>
          <a:bodyPr wrap="square" rtlCol="0" anchor="ctr">
            <a:noAutofit/>
          </a:bodyPr>
          <a:lstStyle/>
          <a:p>
            <a:r>
              <a:rPr lang="es-MX" sz="1600" b="1" dirty="0" smtClean="0">
                <a:latin typeface="Calibri" pitchFamily="34" charset="0"/>
              </a:rPr>
              <a:t>Actividad: Entrega </a:t>
            </a:r>
            <a:r>
              <a:rPr lang="es-MX" sz="1600" b="1" dirty="0">
                <a:latin typeface="Calibri" pitchFamily="34" charset="0"/>
              </a:rPr>
              <a:t>de los informes de PPST- </a:t>
            </a:r>
            <a:r>
              <a:rPr lang="es-MX" sz="1600" b="1" dirty="0" smtClean="0">
                <a:latin typeface="Calibri" pitchFamily="34" charset="0"/>
              </a:rPr>
              <a:t>2007-2013 / Informe </a:t>
            </a:r>
            <a:r>
              <a:rPr lang="es-MX" sz="1600" b="1" dirty="0">
                <a:latin typeface="Calibri" pitchFamily="34" charset="0"/>
              </a:rPr>
              <a:t>de todos los proyectos que se han presentado</a:t>
            </a:r>
          </a:p>
        </p:txBody>
      </p:sp>
      <p:sp>
        <p:nvSpPr>
          <p:cNvPr id="21" name="10 Marcador de número de diapositiva"/>
          <p:cNvSpPr>
            <a:spLocks noGrp="1"/>
          </p:cNvSpPr>
          <p:nvPr>
            <p:ph type="sldNum" sz="quarter" idx="12"/>
          </p:nvPr>
        </p:nvSpPr>
        <p:spPr>
          <a:xfrm>
            <a:off x="8731034" y="6453336"/>
            <a:ext cx="366712" cy="365125"/>
          </a:xfrm>
        </p:spPr>
        <p:txBody>
          <a:bodyPr/>
          <a:lstStyle/>
          <a:p>
            <a:pPr>
              <a:defRPr/>
            </a:pPr>
            <a:fld id="{BD43386B-512A-4F48-AC60-1F2A615D5642}" type="slidenum">
              <a:rPr lang="es-MX" b="1" smtClean="0">
                <a:latin typeface="Calibri" pitchFamily="34" charset="0"/>
              </a:rPr>
              <a:pPr>
                <a:defRPr/>
              </a:pPr>
              <a:t>17</a:t>
            </a:fld>
            <a:endParaRPr lang="es-MX" b="1" dirty="0">
              <a:latin typeface="Calibri" pitchFamily="34" charset="0"/>
            </a:endParaRPr>
          </a:p>
        </p:txBody>
      </p:sp>
      <p:sp>
        <p:nvSpPr>
          <p:cNvPr id="2" name="1 Rectángulo"/>
          <p:cNvSpPr/>
          <p:nvPr/>
        </p:nvSpPr>
        <p:spPr>
          <a:xfrm>
            <a:off x="80682" y="1150873"/>
            <a:ext cx="8955814" cy="6186309"/>
          </a:xfrm>
          <a:prstGeom prst="rect">
            <a:avLst/>
          </a:prstGeom>
        </p:spPr>
        <p:txBody>
          <a:bodyPr wrap="square">
            <a:spAutoFit/>
          </a:bodyPr>
          <a:lstStyle/>
          <a:p>
            <a:pPr algn="just"/>
            <a:r>
              <a:rPr lang="es-MX" sz="1100" dirty="0"/>
              <a:t>Programa de Participación Social por la Transparencia en el Distrito Federal (PPSTDF) </a:t>
            </a:r>
          </a:p>
          <a:p>
            <a:pPr algn="just"/>
            <a:endParaRPr lang="es-MX" sz="1100" b="1" dirty="0" smtClean="0"/>
          </a:p>
          <a:p>
            <a:pPr algn="just"/>
            <a:r>
              <a:rPr lang="es-MX" sz="1100" b="1" dirty="0" smtClean="0"/>
              <a:t>En </a:t>
            </a:r>
            <a:r>
              <a:rPr lang="es-MX" sz="1100" b="1" dirty="0"/>
              <a:t>2011</a:t>
            </a:r>
          </a:p>
          <a:p>
            <a:pPr algn="just"/>
            <a:endParaRPr lang="es-MX" sz="1100" b="1" dirty="0"/>
          </a:p>
          <a:p>
            <a:pPr algn="just"/>
            <a:r>
              <a:rPr lang="es-MX" sz="1100" dirty="0"/>
              <a:t>Alianza Resplandor Azteca, A.C. Proyecto: A quién exijo mi derecho. Formación y empoderamiento de Comités Ciudadanos en la demanda de servicios públicos, a través del Derecho de Acceso a la Información Pública, en las Delegaciones Iztapalapa e </a:t>
            </a:r>
            <a:r>
              <a:rPr lang="es-MX" sz="1100" dirty="0" err="1"/>
              <a:t>Iztacalco</a:t>
            </a:r>
            <a:r>
              <a:rPr lang="es-MX" sz="1100" dirty="0"/>
              <a:t>.</a:t>
            </a:r>
          </a:p>
          <a:p>
            <a:pPr algn="just"/>
            <a:endParaRPr lang="es-MX" sz="1100" dirty="0"/>
          </a:p>
          <a:p>
            <a:pPr algn="just"/>
            <a:r>
              <a:rPr lang="es-MX" sz="1100" dirty="0"/>
              <a:t>Balance, Promoción para el Desarrollo y Juventud, A.C. Proyecto: El Derecho al Acceso a la Información Pública: una herramienta para la incidencia política.</a:t>
            </a:r>
          </a:p>
          <a:p>
            <a:pPr algn="just"/>
            <a:endParaRPr lang="es-MX" sz="1100" dirty="0"/>
          </a:p>
          <a:p>
            <a:pPr algn="just"/>
            <a:r>
              <a:rPr lang="es-MX" sz="1100" dirty="0"/>
              <a:t>Centros de Formación Educativa Comunitaria, A.C. Proyecto: Educadoras informadas Comunidades beneficiadas.</a:t>
            </a:r>
          </a:p>
          <a:p>
            <a:pPr algn="just"/>
            <a:endParaRPr lang="es-MX" sz="1100" dirty="0"/>
          </a:p>
          <a:p>
            <a:pPr algn="just"/>
            <a:r>
              <a:rPr lang="es-MX" sz="1100" dirty="0"/>
              <a:t>Coordinadora Regional del Sur, A.C. Proyecto: Fábrica de Liderazgo por la Transparencia.</a:t>
            </a:r>
          </a:p>
          <a:p>
            <a:pPr algn="just"/>
            <a:endParaRPr lang="es-MX" sz="1100" b="1" dirty="0"/>
          </a:p>
          <a:p>
            <a:pPr algn="just"/>
            <a:r>
              <a:rPr lang="es-MX" sz="1100" dirty="0" smtClean="0"/>
              <a:t>Ecos</a:t>
            </a:r>
            <a:r>
              <a:rPr lang="es-MX" sz="1100" dirty="0"/>
              <a:t>, Voces y Acciones, A.C. Proyecto: ¿Cómo proteger nuestros recursos naturales a través Derecho de Acceso a la Información Pública (DAIP) Empoderamiento a comunidades indígenas al sur del Distrito </a:t>
            </a:r>
            <a:r>
              <a:rPr lang="es-MX" sz="1100" dirty="0" smtClean="0"/>
              <a:t>Federal</a:t>
            </a:r>
          </a:p>
          <a:p>
            <a:pPr algn="just"/>
            <a:endParaRPr lang="es-MX" sz="1100" dirty="0"/>
          </a:p>
          <a:p>
            <a:pPr algn="just"/>
            <a:r>
              <a:rPr lang="es-MX" sz="1100" dirty="0"/>
              <a:t>Todas las Vibraciones Organizadas con Esperanza Suenan, A.C. Proyecto: El DAIP. La llave para acceder a otros </a:t>
            </a:r>
            <a:r>
              <a:rPr lang="es-MX" sz="1100" dirty="0" smtClean="0"/>
              <a:t>derechos</a:t>
            </a:r>
          </a:p>
          <a:p>
            <a:pPr algn="just"/>
            <a:endParaRPr lang="es-MX" sz="1100" dirty="0"/>
          </a:p>
          <a:p>
            <a:pPr algn="just"/>
            <a:r>
              <a:rPr lang="es-MX" sz="1100" dirty="0"/>
              <a:t>Visión Solidaria, A.C. Proyecto: Comités ciudadanos y Control Social: Capacitación, Monitoreo y Propuestas para el ejercicio transparente del Presupuesto Participativo Delegacional, Álvaro </a:t>
            </a:r>
            <a:r>
              <a:rPr lang="es-MX" sz="1100" dirty="0" smtClean="0"/>
              <a:t>Obregón</a:t>
            </a:r>
          </a:p>
          <a:p>
            <a:pPr algn="just"/>
            <a:endParaRPr lang="es-MX" sz="1100" dirty="0" smtClean="0"/>
          </a:p>
          <a:p>
            <a:pPr algn="just"/>
            <a:r>
              <a:rPr lang="es-MX" sz="1100" b="1" dirty="0" smtClean="0"/>
              <a:t>2012</a:t>
            </a:r>
          </a:p>
          <a:p>
            <a:pPr algn="just"/>
            <a:endParaRPr lang="es-MX" sz="1100" dirty="0"/>
          </a:p>
          <a:p>
            <a:pPr algn="just"/>
            <a:r>
              <a:rPr lang="es-MX" sz="1100" dirty="0"/>
              <a:t>Colectivo Haciendo redes, A.C. Proyecto: Haciendo Redes por la Transparencia y la rendición de  cuentas.</a:t>
            </a:r>
          </a:p>
          <a:p>
            <a:pPr algn="just"/>
            <a:endParaRPr lang="es-MX" sz="1100" dirty="0"/>
          </a:p>
          <a:p>
            <a:pPr algn="just"/>
            <a:r>
              <a:rPr lang="es-MX" sz="1100" dirty="0"/>
              <a:t>EDNICA IAP Proyecto: Transformando comunidades. El DAIP como herramienta para  mejorar la calidad de los servicios públicos en la colonia Morelos de la Delegación  Venustiano Carranza, mediante la capacitación a un grupo de madres de niñas y niños trabajadores.</a:t>
            </a:r>
          </a:p>
          <a:p>
            <a:pPr algn="just"/>
            <a:endParaRPr lang="es-MX" sz="1100" dirty="0"/>
          </a:p>
          <a:p>
            <a:pPr algn="just"/>
            <a:r>
              <a:rPr lang="es-MX" sz="1100" dirty="0"/>
              <a:t>ELIGE, red de Jóvenes por los Derechos sexuales y reproductivos,  A.C. Proyecto: Yo decido: Fortalecimiento y Empoderamiento de Mujeres  Jóvenes Activistas del Distrito Federal.</a:t>
            </a:r>
          </a:p>
          <a:p>
            <a:pPr algn="just"/>
            <a:endParaRPr lang="es-MX" sz="1100" dirty="0"/>
          </a:p>
          <a:p>
            <a:pPr algn="just"/>
            <a:endParaRPr lang="es-MX" sz="1100" dirty="0"/>
          </a:p>
          <a:p>
            <a:pPr algn="just"/>
            <a:endParaRPr lang="es-MX" sz="1100" dirty="0"/>
          </a:p>
          <a:p>
            <a:pPr algn="just"/>
            <a:endParaRPr lang="es-MX" sz="1100" b="1" dirty="0" smtClean="0"/>
          </a:p>
          <a:p>
            <a:pPr algn="just"/>
            <a:endParaRPr lang="es-MX" sz="1100" b="1" dirty="0"/>
          </a:p>
        </p:txBody>
      </p:sp>
    </p:spTree>
    <p:extLst>
      <p:ext uri="{BB962C8B-B14F-4D97-AF65-F5344CB8AC3E}">
        <p14:creationId xmlns:p14="http://schemas.microsoft.com/office/powerpoint/2010/main" val="1013035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CuadroTexto"/>
          <p:cNvSpPr txBox="1"/>
          <p:nvPr/>
        </p:nvSpPr>
        <p:spPr>
          <a:xfrm>
            <a:off x="80682" y="85702"/>
            <a:ext cx="8420407" cy="864000"/>
          </a:xfrm>
          <a:prstGeom prst="rect">
            <a:avLst/>
          </a:prstGeom>
          <a:noFill/>
        </p:spPr>
        <p:txBody>
          <a:bodyPr wrap="square" rtlCol="0" anchor="ctr">
            <a:noAutofit/>
          </a:bodyPr>
          <a:lstStyle/>
          <a:p>
            <a:r>
              <a:rPr lang="es-MX" sz="1600" b="1" dirty="0" smtClean="0">
                <a:latin typeface="Calibri" pitchFamily="34" charset="0"/>
              </a:rPr>
              <a:t>Actividad: Entrega </a:t>
            </a:r>
            <a:r>
              <a:rPr lang="es-MX" sz="1600" b="1" dirty="0">
                <a:latin typeface="Calibri" pitchFamily="34" charset="0"/>
              </a:rPr>
              <a:t>de los informes de PPST- </a:t>
            </a:r>
            <a:r>
              <a:rPr lang="es-MX" sz="1600" b="1" dirty="0" smtClean="0">
                <a:latin typeface="Calibri" pitchFamily="34" charset="0"/>
              </a:rPr>
              <a:t>2007-2013 / Informe </a:t>
            </a:r>
            <a:r>
              <a:rPr lang="es-MX" sz="1600" b="1" dirty="0">
                <a:latin typeface="Calibri" pitchFamily="34" charset="0"/>
              </a:rPr>
              <a:t>de todos los proyectos que se han presentado</a:t>
            </a:r>
          </a:p>
        </p:txBody>
      </p:sp>
      <p:sp>
        <p:nvSpPr>
          <p:cNvPr id="21" name="10 Marcador de número de diapositiva"/>
          <p:cNvSpPr>
            <a:spLocks noGrp="1"/>
          </p:cNvSpPr>
          <p:nvPr>
            <p:ph type="sldNum" sz="quarter" idx="12"/>
          </p:nvPr>
        </p:nvSpPr>
        <p:spPr>
          <a:xfrm>
            <a:off x="8731034" y="6453336"/>
            <a:ext cx="366712" cy="365125"/>
          </a:xfrm>
        </p:spPr>
        <p:txBody>
          <a:bodyPr/>
          <a:lstStyle/>
          <a:p>
            <a:pPr>
              <a:defRPr/>
            </a:pPr>
            <a:fld id="{BD43386B-512A-4F48-AC60-1F2A615D5642}" type="slidenum">
              <a:rPr lang="es-MX" b="1" smtClean="0">
                <a:latin typeface="Calibri" pitchFamily="34" charset="0"/>
              </a:rPr>
              <a:pPr>
                <a:defRPr/>
              </a:pPr>
              <a:t>18</a:t>
            </a:fld>
            <a:endParaRPr lang="es-MX" b="1" dirty="0">
              <a:latin typeface="Calibri" pitchFamily="34" charset="0"/>
            </a:endParaRPr>
          </a:p>
        </p:txBody>
      </p:sp>
      <p:sp>
        <p:nvSpPr>
          <p:cNvPr id="2" name="1 Rectángulo"/>
          <p:cNvSpPr/>
          <p:nvPr/>
        </p:nvSpPr>
        <p:spPr>
          <a:xfrm>
            <a:off x="80682" y="1150873"/>
            <a:ext cx="8955814" cy="2970044"/>
          </a:xfrm>
          <a:prstGeom prst="rect">
            <a:avLst/>
          </a:prstGeom>
        </p:spPr>
        <p:txBody>
          <a:bodyPr wrap="square">
            <a:spAutoFit/>
          </a:bodyPr>
          <a:lstStyle/>
          <a:p>
            <a:pPr algn="just"/>
            <a:r>
              <a:rPr lang="es-MX" sz="1100" dirty="0"/>
              <a:t>Programa de Participación Social por la Transparencia en el Distrito Federal (PPSTDF) </a:t>
            </a:r>
          </a:p>
          <a:p>
            <a:pPr algn="just"/>
            <a:endParaRPr lang="es-MX" sz="1100" b="1" dirty="0" smtClean="0"/>
          </a:p>
          <a:p>
            <a:pPr algn="just"/>
            <a:r>
              <a:rPr lang="es-MX" sz="1100" b="1" dirty="0" smtClean="0"/>
              <a:t>Continúa 2012</a:t>
            </a:r>
          </a:p>
          <a:p>
            <a:pPr algn="just"/>
            <a:endParaRPr lang="es-MX" sz="1100" dirty="0"/>
          </a:p>
          <a:p>
            <a:pPr algn="just"/>
            <a:endParaRPr lang="es-MX" sz="1100" dirty="0"/>
          </a:p>
          <a:p>
            <a:pPr algn="just"/>
            <a:r>
              <a:rPr lang="es-MX" sz="1100" dirty="0"/>
              <a:t>Fortalecimiento para la organización Comunitaria </a:t>
            </a:r>
            <a:r>
              <a:rPr lang="es-MX" sz="1100" dirty="0" err="1"/>
              <a:t>Ollin</a:t>
            </a:r>
            <a:r>
              <a:rPr lang="es-MX" sz="1100" dirty="0"/>
              <a:t>, A.C. Proyecto: Herramienta para la Información Participativa Ciudadana  </a:t>
            </a:r>
            <a:r>
              <a:rPr lang="es-MX" sz="1100" dirty="0" err="1"/>
              <a:t>INFOpac</a:t>
            </a:r>
            <a:r>
              <a:rPr lang="es-MX" sz="1100" dirty="0" smtClean="0"/>
              <a:t>.</a:t>
            </a:r>
          </a:p>
          <a:p>
            <a:pPr algn="just"/>
            <a:endParaRPr lang="es-MX" sz="1100" dirty="0"/>
          </a:p>
          <a:p>
            <a:pPr algn="just"/>
            <a:r>
              <a:rPr lang="es-MX" sz="1100" dirty="0"/>
              <a:t>Programa Interdisciplinario de Investigación Acción Feminista, A.C. Proyecto: Red LGBTTTI de promoción comunitaria por el acceso a la información pública y la no discriminación en el Distrito Federal</a:t>
            </a:r>
            <a:r>
              <a:rPr lang="es-MX" sz="1100" dirty="0" smtClean="0"/>
              <a:t>.</a:t>
            </a:r>
          </a:p>
          <a:p>
            <a:pPr algn="just"/>
            <a:endParaRPr lang="es-MX" sz="1100" dirty="0"/>
          </a:p>
          <a:p>
            <a:pPr algn="just"/>
            <a:r>
              <a:rPr lang="es-MX" sz="1100" dirty="0"/>
              <a:t>Todas Las Vibraciones organizadas Con esperanza suenan, A.C. Proyecto: DAIP y agua. Historia ciudadana cristalina.</a:t>
            </a:r>
          </a:p>
          <a:p>
            <a:pPr algn="just"/>
            <a:r>
              <a:rPr lang="es-MX" sz="1100" dirty="0"/>
              <a:t>Visión solidaria, A.C. Proyecto: Inductores comunitarios del Derecho de Acceso a la Información Pública. Ciudadanía en Movimiento</a:t>
            </a:r>
            <a:r>
              <a:rPr lang="es-MX" sz="1100" dirty="0" smtClean="0"/>
              <a:t>.</a:t>
            </a:r>
          </a:p>
          <a:p>
            <a:pPr algn="just"/>
            <a:endParaRPr lang="es-MX" sz="1100" dirty="0"/>
          </a:p>
          <a:p>
            <a:pPr algn="just"/>
            <a:r>
              <a:rPr lang="es-MX" sz="1100" b="1" dirty="0"/>
              <a:t>Se entrega al EP  1er Informe de Actividades y Resultados 2012, Segundo Pleno, Instituto de Acceso a la Información Pública y Protección de Datos Personales en versión digital, donde se puede consultar el </a:t>
            </a:r>
            <a:r>
              <a:rPr lang="es-MX" sz="1100" b="1" dirty="0" smtClean="0"/>
              <a:t>punto 7.2.1 pp. 384-390.</a:t>
            </a:r>
          </a:p>
          <a:p>
            <a:pPr algn="just"/>
            <a:endParaRPr lang="es-MX" sz="1100" b="1" dirty="0" smtClean="0"/>
          </a:p>
          <a:p>
            <a:pPr algn="just"/>
            <a:endParaRPr lang="es-MX" sz="1100" b="1" dirty="0"/>
          </a:p>
        </p:txBody>
      </p:sp>
    </p:spTree>
    <p:extLst>
      <p:ext uri="{BB962C8B-B14F-4D97-AF65-F5344CB8AC3E}">
        <p14:creationId xmlns:p14="http://schemas.microsoft.com/office/powerpoint/2010/main" val="13341207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10 Marcador de número de diapositiva"/>
          <p:cNvSpPr>
            <a:spLocks noGrp="1"/>
          </p:cNvSpPr>
          <p:nvPr>
            <p:ph type="sldNum" sz="quarter" idx="12"/>
          </p:nvPr>
        </p:nvSpPr>
        <p:spPr>
          <a:xfrm>
            <a:off x="8731034" y="6453336"/>
            <a:ext cx="366712" cy="365125"/>
          </a:xfrm>
        </p:spPr>
        <p:txBody>
          <a:bodyPr/>
          <a:lstStyle/>
          <a:p>
            <a:pPr>
              <a:defRPr/>
            </a:pPr>
            <a:fld id="{BD43386B-512A-4F48-AC60-1F2A615D5642}" type="slidenum">
              <a:rPr lang="es-MX" b="1" smtClean="0">
                <a:latin typeface="Calibri" pitchFamily="34" charset="0"/>
              </a:rPr>
              <a:pPr>
                <a:defRPr/>
              </a:pPr>
              <a:t>19</a:t>
            </a:fld>
            <a:endParaRPr lang="es-MX" b="1" dirty="0">
              <a:latin typeface="Calibri" pitchFamily="34" charset="0"/>
            </a:endParaRPr>
          </a:p>
        </p:txBody>
      </p:sp>
      <p:sp>
        <p:nvSpPr>
          <p:cNvPr id="4" name="3 Rectángulo"/>
          <p:cNvSpPr/>
          <p:nvPr/>
        </p:nvSpPr>
        <p:spPr>
          <a:xfrm>
            <a:off x="179512" y="1196752"/>
            <a:ext cx="8856984" cy="1323439"/>
          </a:xfrm>
          <a:prstGeom prst="rect">
            <a:avLst/>
          </a:prstGeom>
        </p:spPr>
        <p:txBody>
          <a:bodyPr wrap="square">
            <a:spAutoFit/>
          </a:bodyPr>
          <a:lstStyle/>
          <a:p>
            <a:r>
              <a:rPr lang="es-MX" sz="1600" dirty="0" smtClean="0"/>
              <a:t>Línea 67 del PDHDF</a:t>
            </a:r>
          </a:p>
          <a:p>
            <a:endParaRPr lang="es-MX" sz="1600" dirty="0"/>
          </a:p>
          <a:p>
            <a:r>
              <a:rPr lang="es-MX" sz="1600" dirty="0"/>
              <a:t>Concretar en cada ente público un programa destinado a su certificación en términos de transparencia conforme al estándar de certificación con el que cuenta el </a:t>
            </a:r>
            <a:r>
              <a:rPr lang="es-MX" sz="1600" dirty="0" err="1" smtClean="0"/>
              <a:t>Info</a:t>
            </a:r>
            <a:r>
              <a:rPr lang="es-MX" sz="1600" dirty="0" smtClean="0"/>
              <a:t>-DF.</a:t>
            </a:r>
            <a:r>
              <a:rPr lang="es-MX" sz="1600" dirty="0"/>
              <a:t/>
            </a:r>
            <a:br>
              <a:rPr lang="es-MX" sz="1600" dirty="0"/>
            </a:br>
            <a:endParaRPr lang="es-MX" sz="1600" dirty="0"/>
          </a:p>
        </p:txBody>
      </p:sp>
      <p:sp>
        <p:nvSpPr>
          <p:cNvPr id="6" name="5 Rectángulo"/>
          <p:cNvSpPr/>
          <p:nvPr/>
        </p:nvSpPr>
        <p:spPr>
          <a:xfrm>
            <a:off x="251520" y="2996952"/>
            <a:ext cx="8568952" cy="3293209"/>
          </a:xfrm>
          <a:prstGeom prst="rect">
            <a:avLst/>
          </a:prstGeom>
        </p:spPr>
        <p:txBody>
          <a:bodyPr wrap="square">
            <a:spAutoFit/>
          </a:bodyPr>
          <a:lstStyle/>
          <a:p>
            <a:r>
              <a:rPr lang="es-MX" sz="1600" dirty="0"/>
              <a:t>Objetivos/ Acciones concurrentes: </a:t>
            </a:r>
          </a:p>
          <a:p>
            <a:r>
              <a:rPr lang="es-MX" sz="1600" dirty="0"/>
              <a:t>Acceso a la información pública, transparencia y rendición de cuentas</a:t>
            </a:r>
          </a:p>
          <a:p>
            <a:endParaRPr lang="es-MX" sz="1600" dirty="0" smtClean="0"/>
          </a:p>
          <a:p>
            <a:r>
              <a:rPr lang="es-MX" sz="1600" dirty="0" smtClean="0"/>
              <a:t>Metas</a:t>
            </a:r>
            <a:r>
              <a:rPr lang="es-MX" sz="1600" dirty="0"/>
              <a:t>	</a:t>
            </a:r>
            <a:endParaRPr lang="es-MX" sz="1600" dirty="0" smtClean="0"/>
          </a:p>
          <a:p>
            <a:r>
              <a:rPr lang="es-MX" sz="1600" dirty="0"/>
              <a:t>Mejores prácticas, portales de internet, capacitación, datos personales</a:t>
            </a:r>
          </a:p>
          <a:p>
            <a:endParaRPr lang="es-MX" sz="1600" dirty="0" smtClean="0"/>
          </a:p>
          <a:p>
            <a:r>
              <a:rPr lang="es-MX" sz="1600" dirty="0" smtClean="0"/>
              <a:t>Actividades</a:t>
            </a:r>
          </a:p>
          <a:p>
            <a:pPr marL="285750" indent="-285750">
              <a:buFont typeface="Arial" panose="020B0604020202020204" pitchFamily="34" charset="0"/>
              <a:buChar char="•"/>
            </a:pPr>
            <a:r>
              <a:rPr lang="es-MX" sz="1600" dirty="0"/>
              <a:t>Metodología compuesta de índice de cada año.</a:t>
            </a:r>
          </a:p>
          <a:p>
            <a:pPr marL="285750" indent="-285750">
              <a:buFont typeface="Arial" panose="020B0604020202020204" pitchFamily="34" charset="0"/>
              <a:buChar char="•"/>
            </a:pPr>
            <a:r>
              <a:rPr lang="es-MX" sz="1600" dirty="0"/>
              <a:t>Criterios de evaluación.</a:t>
            </a:r>
          </a:p>
          <a:p>
            <a:pPr marL="285750" indent="-285750">
              <a:buFont typeface="Arial" panose="020B0604020202020204" pitchFamily="34" charset="0"/>
              <a:buChar char="•"/>
            </a:pPr>
            <a:r>
              <a:rPr lang="es-MX" sz="1600" dirty="0"/>
              <a:t>Calendario </a:t>
            </a:r>
            <a:r>
              <a:rPr lang="es-MX" sz="1600" dirty="0" smtClean="0"/>
              <a:t>trimestral.</a:t>
            </a:r>
          </a:p>
          <a:p>
            <a:pPr marL="285750" indent="-285750">
              <a:buFont typeface="Arial" panose="020B0604020202020204" pitchFamily="34" charset="0"/>
              <a:buChar char="•"/>
            </a:pPr>
            <a:r>
              <a:rPr lang="es-MX" sz="1600" dirty="0" smtClean="0"/>
              <a:t>Cumplimiento </a:t>
            </a:r>
            <a:r>
              <a:rPr lang="es-MX" sz="1600" dirty="0"/>
              <a:t>de la Ley.</a:t>
            </a:r>
          </a:p>
          <a:p>
            <a:endParaRPr lang="es-MX" sz="1600" dirty="0" smtClean="0"/>
          </a:p>
          <a:p>
            <a:endParaRPr lang="es-MX" sz="1600" dirty="0" smtClean="0"/>
          </a:p>
        </p:txBody>
      </p:sp>
      <p:sp>
        <p:nvSpPr>
          <p:cNvPr id="7" name="6 Rectángulo"/>
          <p:cNvSpPr/>
          <p:nvPr/>
        </p:nvSpPr>
        <p:spPr>
          <a:xfrm>
            <a:off x="144016" y="201414"/>
            <a:ext cx="8028384" cy="584775"/>
          </a:xfrm>
          <a:prstGeom prst="rect">
            <a:avLst/>
          </a:prstGeom>
        </p:spPr>
        <p:txBody>
          <a:bodyPr wrap="square">
            <a:spAutoFit/>
          </a:bodyPr>
          <a:lstStyle/>
          <a:p>
            <a:r>
              <a:rPr lang="es-MX" sz="1600" dirty="0"/>
              <a:t>Informe de cumplimiento al plan de trabajo del Espacio de Participación Derecho de Acceso a la información, 2013</a:t>
            </a:r>
          </a:p>
        </p:txBody>
      </p:sp>
    </p:spTree>
    <p:extLst>
      <p:ext uri="{BB962C8B-B14F-4D97-AF65-F5344CB8AC3E}">
        <p14:creationId xmlns:p14="http://schemas.microsoft.com/office/powerpoint/2010/main" val="1045720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1124744"/>
            <a:ext cx="8928992" cy="5509200"/>
          </a:xfrm>
          <a:prstGeom prst="rect">
            <a:avLst/>
          </a:prstGeom>
        </p:spPr>
        <p:txBody>
          <a:bodyPr wrap="square">
            <a:spAutoFit/>
          </a:bodyPr>
          <a:lstStyle/>
          <a:p>
            <a:r>
              <a:rPr lang="es-MX" sz="1400" b="1" dirty="0"/>
              <a:t>Informe de cumplimiento al plan de trabajo del Espacio de Participación </a:t>
            </a:r>
            <a:r>
              <a:rPr lang="es-MX" sz="1400" b="1" dirty="0" smtClean="0"/>
              <a:t>Derecho </a:t>
            </a:r>
            <a:r>
              <a:rPr lang="es-MX" sz="1400" b="1" dirty="0"/>
              <a:t>de Acceso a la información, </a:t>
            </a:r>
            <a:r>
              <a:rPr lang="es-MX" sz="1400" b="1" dirty="0" smtClean="0"/>
              <a:t>2013</a:t>
            </a:r>
          </a:p>
          <a:p>
            <a:endParaRPr lang="es-MX" sz="1200" dirty="0"/>
          </a:p>
          <a:p>
            <a:r>
              <a:rPr lang="es-MX" sz="1200" b="1" dirty="0"/>
              <a:t>Líneas de acción del PDHDF que se informan</a:t>
            </a:r>
            <a:r>
              <a:rPr lang="es-MX" sz="1200" dirty="0" smtClean="0"/>
              <a:t>:</a:t>
            </a:r>
          </a:p>
          <a:p>
            <a:endParaRPr lang="es-MX" sz="1200" dirty="0"/>
          </a:p>
          <a:p>
            <a:pPr marL="171450" indent="-171450">
              <a:buFont typeface="Arial" panose="020B0604020202020204" pitchFamily="34" charset="0"/>
              <a:buChar char="•"/>
            </a:pPr>
            <a:r>
              <a:rPr lang="es-MX" sz="1200" dirty="0"/>
              <a:t>Línea 80; Línea 65; 50; 78; 67; 62; 46; 76; 75 y </a:t>
            </a:r>
            <a:r>
              <a:rPr lang="es-MX" sz="1200" dirty="0" smtClean="0"/>
              <a:t>69</a:t>
            </a:r>
          </a:p>
          <a:p>
            <a:endParaRPr lang="es-MX" sz="1200" dirty="0"/>
          </a:p>
          <a:p>
            <a:r>
              <a:rPr lang="es-MX" sz="1200" dirty="0"/>
              <a:t>Documentación que se entrega al Espacio de Participación</a:t>
            </a:r>
            <a:r>
              <a:rPr lang="es-MX" sz="1200" dirty="0" smtClean="0"/>
              <a:t>:</a:t>
            </a:r>
          </a:p>
          <a:p>
            <a:endParaRPr lang="es-MX" sz="1200" dirty="0"/>
          </a:p>
          <a:p>
            <a:pPr marL="171450" indent="-171450">
              <a:buFont typeface="Arial" panose="020B0604020202020204" pitchFamily="34" charset="0"/>
              <a:buChar char="•"/>
            </a:pPr>
            <a:r>
              <a:rPr lang="es-MX" sz="1200" dirty="0"/>
              <a:t>Presentación </a:t>
            </a:r>
            <a:r>
              <a:rPr lang="es-MX" sz="1200" dirty="0" err="1"/>
              <a:t>Power</a:t>
            </a:r>
            <a:r>
              <a:rPr lang="es-MX" sz="1200" dirty="0"/>
              <a:t> Point  del Informe de cumplimiento al plan de trabajo del Espacio de Participación </a:t>
            </a:r>
            <a:r>
              <a:rPr lang="es-MX" sz="1200" dirty="0" smtClean="0"/>
              <a:t>Derecho </a:t>
            </a:r>
            <a:r>
              <a:rPr lang="es-MX" sz="1200" dirty="0"/>
              <a:t>de </a:t>
            </a:r>
            <a:r>
              <a:rPr lang="es-MX" sz="1200" dirty="0" smtClean="0"/>
              <a:t>Acceso </a:t>
            </a:r>
            <a:r>
              <a:rPr lang="es-MX" sz="1200" dirty="0"/>
              <a:t>a la </a:t>
            </a:r>
            <a:r>
              <a:rPr lang="es-MX" sz="1200" dirty="0" smtClean="0"/>
              <a:t>Información</a:t>
            </a:r>
            <a:r>
              <a:rPr lang="es-MX" sz="1200" dirty="0"/>
              <a:t>, </a:t>
            </a:r>
            <a:r>
              <a:rPr lang="es-MX" sz="1200" dirty="0" smtClean="0"/>
              <a:t>2013.</a:t>
            </a:r>
          </a:p>
          <a:p>
            <a:pPr marL="171450" indent="-171450">
              <a:buFont typeface="Arial" panose="020B0604020202020204" pitchFamily="34" charset="0"/>
              <a:buChar char="•"/>
            </a:pPr>
            <a:endParaRPr lang="es-MX" sz="1200" dirty="0"/>
          </a:p>
          <a:p>
            <a:pPr marL="171450" indent="-171450">
              <a:buFont typeface="Arial" panose="020B0604020202020204" pitchFamily="34" charset="0"/>
              <a:buChar char="•"/>
            </a:pPr>
            <a:r>
              <a:rPr lang="es-MX" sz="1200" dirty="0"/>
              <a:t>Documento digital, 1er Informe de Actividades y Resultados 2012, Segundo Pleno, Instituto de Acceso a la Información Pública y Protección de Datos Personales en versión digital, así como los informes anuales de 2006 a 20012 que presenta el InfoDF a la Asamblea Legislativa del Distrito </a:t>
            </a:r>
            <a:r>
              <a:rPr lang="es-MX" sz="1200" dirty="0" smtClean="0"/>
              <a:t>Federal.</a:t>
            </a:r>
          </a:p>
          <a:p>
            <a:pPr marL="171450" indent="-171450">
              <a:buFont typeface="Arial" panose="020B0604020202020204" pitchFamily="34" charset="0"/>
              <a:buChar char="•"/>
            </a:pPr>
            <a:endParaRPr lang="es-MX" sz="1200" dirty="0"/>
          </a:p>
          <a:p>
            <a:pPr marL="171450" indent="-171450">
              <a:buFont typeface="Arial" panose="020B0604020202020204" pitchFamily="34" charset="0"/>
              <a:buChar char="•"/>
            </a:pPr>
            <a:r>
              <a:rPr lang="es-MX" sz="1200" dirty="0"/>
              <a:t>En carpeta digital: LA 67 MEJORES PRÁCTICAS TABLAS;  Relación de tablas que contienen los índices globales de las mejores prácticas de  transparencia 2009 a 2012 y los acuerdos del Pleno del InfoDF respectivos además del emitido para </a:t>
            </a:r>
            <a:r>
              <a:rPr lang="es-MX" sz="1200" dirty="0" smtClean="0"/>
              <a:t>2013</a:t>
            </a:r>
          </a:p>
          <a:p>
            <a:pPr marL="171450" indent="-171450">
              <a:buFont typeface="Arial" panose="020B0604020202020204" pitchFamily="34" charset="0"/>
              <a:buChar char="•"/>
            </a:pPr>
            <a:endParaRPr lang="es-MX" sz="1200" dirty="0"/>
          </a:p>
          <a:p>
            <a:pPr marL="171450" indent="-171450">
              <a:buFont typeface="Arial" panose="020B0604020202020204" pitchFamily="34" charset="0"/>
              <a:buChar char="•"/>
            </a:pPr>
            <a:r>
              <a:rPr lang="es-MX" sz="1200" dirty="0" smtClean="0"/>
              <a:t>Carpeta </a:t>
            </a:r>
            <a:r>
              <a:rPr lang="es-MX" sz="1200" dirty="0"/>
              <a:t>digital Diagnóstico Integral de las OIP que contiene las presentaciones en </a:t>
            </a:r>
            <a:r>
              <a:rPr lang="es-MX" sz="1200" dirty="0" err="1"/>
              <a:t>Power</a:t>
            </a:r>
            <a:r>
              <a:rPr lang="es-MX" sz="1200" dirty="0"/>
              <a:t> Point de los resultados los estudios realizados de 2008 a 2012</a:t>
            </a:r>
            <a:r>
              <a:rPr lang="es-MX" sz="1200" dirty="0" smtClean="0"/>
              <a:t>.</a:t>
            </a:r>
          </a:p>
          <a:p>
            <a:pPr marL="171450" indent="-171450">
              <a:buFont typeface="Arial" panose="020B0604020202020204" pitchFamily="34" charset="0"/>
              <a:buChar char="•"/>
            </a:pPr>
            <a:endParaRPr lang="es-MX" sz="1200" dirty="0"/>
          </a:p>
          <a:p>
            <a:pPr marL="171450" indent="-171450">
              <a:buFont typeface="Arial" panose="020B0604020202020204" pitchFamily="34" charset="0"/>
              <a:buChar char="•"/>
            </a:pPr>
            <a:r>
              <a:rPr lang="es-MX" sz="1200" dirty="0"/>
              <a:t>Carpeta digital  LA 46 OFICIO OM _ÍNDICE ARTÍCULO 13  que contiene la tabla que recopila los resultados de evaluación de la publicación de la información de oficio relativa al artículo 13 de la LTAIPDF, de 2006 a </a:t>
            </a:r>
            <a:r>
              <a:rPr lang="es-MX" sz="1200" dirty="0" smtClean="0"/>
              <a:t>2013.</a:t>
            </a:r>
          </a:p>
          <a:p>
            <a:pPr marL="171450" indent="-171450">
              <a:buFont typeface="Arial" panose="020B0604020202020204" pitchFamily="34" charset="0"/>
              <a:buChar char="•"/>
            </a:pPr>
            <a:endParaRPr lang="es-MX" sz="1200" dirty="0"/>
          </a:p>
          <a:p>
            <a:pPr marL="171450" indent="-171450">
              <a:buFont typeface="Arial" panose="020B0604020202020204" pitchFamily="34" charset="0"/>
              <a:buChar char="•"/>
            </a:pPr>
            <a:r>
              <a:rPr lang="es-MX" sz="1200" dirty="0"/>
              <a:t>Documento digital Criterios y metodología de evaluación de la información pública de oficio que deben dar a conocer los Entes Obligados en sus portales de Internet</a:t>
            </a:r>
            <a:r>
              <a:rPr lang="es-MX" sz="1200" dirty="0" smtClean="0"/>
              <a:t>.</a:t>
            </a:r>
          </a:p>
          <a:p>
            <a:endParaRPr lang="es-MX" sz="1200" dirty="0"/>
          </a:p>
        </p:txBody>
      </p:sp>
      <p:sp>
        <p:nvSpPr>
          <p:cNvPr id="4" name="3 Rectángulo"/>
          <p:cNvSpPr/>
          <p:nvPr/>
        </p:nvSpPr>
        <p:spPr>
          <a:xfrm>
            <a:off x="0" y="201414"/>
            <a:ext cx="8028384" cy="584775"/>
          </a:xfrm>
          <a:prstGeom prst="rect">
            <a:avLst/>
          </a:prstGeom>
        </p:spPr>
        <p:txBody>
          <a:bodyPr wrap="square">
            <a:spAutoFit/>
          </a:bodyPr>
          <a:lstStyle/>
          <a:p>
            <a:r>
              <a:rPr lang="es-MX" sz="1600" dirty="0"/>
              <a:t>Informe de cumplimiento al plan de trabajo del Espacio de Participación Derecho de Acceso a la información, 2013</a:t>
            </a:r>
          </a:p>
        </p:txBody>
      </p:sp>
    </p:spTree>
    <p:extLst>
      <p:ext uri="{BB962C8B-B14F-4D97-AF65-F5344CB8AC3E}">
        <p14:creationId xmlns:p14="http://schemas.microsoft.com/office/powerpoint/2010/main" val="4763816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CuadroTexto"/>
          <p:cNvSpPr txBox="1"/>
          <p:nvPr/>
        </p:nvSpPr>
        <p:spPr>
          <a:xfrm>
            <a:off x="80682" y="85702"/>
            <a:ext cx="8420407" cy="864000"/>
          </a:xfrm>
          <a:prstGeom prst="rect">
            <a:avLst/>
          </a:prstGeom>
          <a:noFill/>
        </p:spPr>
        <p:txBody>
          <a:bodyPr wrap="square" rtlCol="0" anchor="ctr">
            <a:noAutofit/>
          </a:bodyPr>
          <a:lstStyle/>
          <a:p>
            <a:endParaRPr lang="es-MX" b="1" dirty="0">
              <a:latin typeface="Calibri" pitchFamily="34" charset="0"/>
            </a:endParaRPr>
          </a:p>
        </p:txBody>
      </p:sp>
      <p:sp>
        <p:nvSpPr>
          <p:cNvPr id="21" name="10 Marcador de número de diapositiva"/>
          <p:cNvSpPr>
            <a:spLocks noGrp="1"/>
          </p:cNvSpPr>
          <p:nvPr>
            <p:ph type="sldNum" sz="quarter" idx="12"/>
          </p:nvPr>
        </p:nvSpPr>
        <p:spPr>
          <a:xfrm>
            <a:off x="8731034" y="6453336"/>
            <a:ext cx="366712" cy="365125"/>
          </a:xfrm>
        </p:spPr>
        <p:txBody>
          <a:bodyPr/>
          <a:lstStyle/>
          <a:p>
            <a:pPr>
              <a:defRPr/>
            </a:pPr>
            <a:fld id="{BD43386B-512A-4F48-AC60-1F2A615D5642}" type="slidenum">
              <a:rPr lang="es-MX" b="1" smtClean="0">
                <a:latin typeface="Calibri" pitchFamily="34" charset="0"/>
              </a:rPr>
              <a:pPr>
                <a:defRPr/>
              </a:pPr>
              <a:t>20</a:t>
            </a:fld>
            <a:endParaRPr lang="es-MX" b="1" dirty="0">
              <a:latin typeface="Calibri" pitchFamily="34" charset="0"/>
            </a:endParaRPr>
          </a:p>
        </p:txBody>
      </p:sp>
      <p:sp>
        <p:nvSpPr>
          <p:cNvPr id="2" name="1 Rectángulo"/>
          <p:cNvSpPr/>
          <p:nvPr/>
        </p:nvSpPr>
        <p:spPr>
          <a:xfrm>
            <a:off x="179512" y="1332632"/>
            <a:ext cx="8496944" cy="4616648"/>
          </a:xfrm>
          <a:prstGeom prst="rect">
            <a:avLst/>
          </a:prstGeom>
        </p:spPr>
        <p:txBody>
          <a:bodyPr wrap="square">
            <a:spAutoFit/>
          </a:bodyPr>
          <a:lstStyle/>
          <a:p>
            <a:r>
              <a:rPr lang="es-MX" sz="1400" dirty="0"/>
              <a:t>Dentro de las atribuciones que le confiere la LTAIPDF al Instituto de Acceso a la Información Pública y Protección de Datos Personales del Distrito Federal (InfoDF), están la de diseñar y aplicar indicadores para evaluar el desempeño de los Entes Obligados sobre el cumplimiento de la LTAIPDF (Fracción VIII, Artículo 71 de la LTAIPDF), en ese sentido, el InfoDF </a:t>
            </a:r>
            <a:r>
              <a:rPr lang="es-MX" sz="1400" dirty="0" smtClean="0"/>
              <a:t>desarrolló </a:t>
            </a:r>
            <a:r>
              <a:rPr lang="es-MX" sz="1400" dirty="0"/>
              <a:t>en el año de 2007, el indicador denominado </a:t>
            </a:r>
            <a:r>
              <a:rPr lang="es-MX" sz="1400" b="1" i="1" dirty="0"/>
              <a:t>Mejores Prácticas de Transparencia (MPT)</a:t>
            </a:r>
            <a:r>
              <a:rPr lang="es-MX" sz="1400" dirty="0"/>
              <a:t>, el cual evalúa en cuatro categorías las principales obligaciones señaladas por la Ley en materia de transparencia, siendo ellas:</a:t>
            </a:r>
          </a:p>
          <a:p>
            <a:r>
              <a:rPr lang="es-MX" sz="1400" dirty="0"/>
              <a:t> </a:t>
            </a:r>
          </a:p>
          <a:p>
            <a:r>
              <a:rPr lang="es-MX" sz="1400" dirty="0" smtClean="0"/>
              <a:t>1</a:t>
            </a:r>
            <a:r>
              <a:rPr lang="es-MX" sz="1400" dirty="0"/>
              <a:t>) Portales de Internet.</a:t>
            </a:r>
          </a:p>
          <a:p>
            <a:r>
              <a:rPr lang="es-MX" sz="1400" dirty="0" smtClean="0"/>
              <a:t>2</a:t>
            </a:r>
            <a:r>
              <a:rPr lang="es-MX" sz="1400" dirty="0"/>
              <a:t>) Índice de Acceso a la Información (Solicitudes vs Recursos de Revisión).</a:t>
            </a:r>
          </a:p>
          <a:p>
            <a:r>
              <a:rPr lang="es-MX" sz="1400" dirty="0"/>
              <a:t>3) Cumplimiento, en tiempo y forma, de los requerimientos del InfoDF para la observancia de la LTAIPDF, </a:t>
            </a:r>
            <a:r>
              <a:rPr lang="es-MX" sz="1400" dirty="0" smtClean="0"/>
              <a:t>y 4</a:t>
            </a:r>
            <a:r>
              <a:rPr lang="es-MX" sz="1400" dirty="0"/>
              <a:t>) Acciones de Capacitación.</a:t>
            </a:r>
          </a:p>
          <a:p>
            <a:r>
              <a:rPr lang="es-MX" sz="1400" dirty="0"/>
              <a:t> </a:t>
            </a:r>
          </a:p>
          <a:p>
            <a:r>
              <a:rPr lang="es-MX" sz="1400" dirty="0"/>
              <a:t>Cada uno de los rubros o categorías mencionadas son evaluados a lo largo del año, forman parte del </a:t>
            </a:r>
            <a:r>
              <a:rPr lang="es-MX" sz="1400" i="1" dirty="0"/>
              <a:t>Índice Compuesto de Mejores Prácticas de Transparencia (IC</a:t>
            </a:r>
            <a:r>
              <a:rPr lang="es-MX" sz="1400" i="1" baseline="-25000" dirty="0"/>
              <a:t>MPT</a:t>
            </a:r>
            <a:r>
              <a:rPr lang="es-MX" sz="1400" i="1" dirty="0"/>
              <a:t>)</a:t>
            </a:r>
            <a:r>
              <a:rPr lang="es-MX" sz="1400" dirty="0"/>
              <a:t>, el cual se calcula de acuerdo a la siguiente ponderación: Portales de Internet (30%) + Índice de Acceso a la Información (30%) + Índice de cumplimiento, en tiempo y forma, de los requerimientos del InfoDF para la observancia de la LTAIPDF (20%) + Índice de Acciones de Capacitación (20%). Este Índice Compuesto refleja el desempeño integral de los Entes Obligados en el cumplimiento de las diversas obligaciones que establece la LTAIPDF (incluido el Instituto de Acceso a la Información Pública y Protección de Datos Personales del Distrito Federal).</a:t>
            </a:r>
          </a:p>
          <a:p>
            <a:r>
              <a:rPr lang="es-MX" sz="1400" dirty="0"/>
              <a:t> </a:t>
            </a:r>
          </a:p>
        </p:txBody>
      </p:sp>
      <p:sp>
        <p:nvSpPr>
          <p:cNvPr id="5" name="4 CuadroTexto"/>
          <p:cNvSpPr txBox="1"/>
          <p:nvPr/>
        </p:nvSpPr>
        <p:spPr>
          <a:xfrm>
            <a:off x="233083" y="116632"/>
            <a:ext cx="6787190" cy="769446"/>
          </a:xfrm>
          <a:prstGeom prst="rect">
            <a:avLst/>
          </a:prstGeom>
          <a:noFill/>
        </p:spPr>
        <p:txBody>
          <a:bodyPr wrap="square" rtlCol="0" anchor="ctr">
            <a:noAutofit/>
          </a:bodyPr>
          <a:lstStyle/>
          <a:p>
            <a:r>
              <a:rPr lang="es-MX" sz="1600" b="1" dirty="0" smtClean="0">
                <a:latin typeface="Calibri" pitchFamily="34" charset="0"/>
              </a:rPr>
              <a:t>Actividad: </a:t>
            </a:r>
            <a:r>
              <a:rPr lang="es-MX" sz="1600" b="1" dirty="0">
                <a:latin typeface="Calibri" pitchFamily="34" charset="0"/>
              </a:rPr>
              <a:t>Metodología compuesta de índice de cada año.</a:t>
            </a:r>
          </a:p>
        </p:txBody>
      </p:sp>
    </p:spTree>
    <p:extLst>
      <p:ext uri="{BB962C8B-B14F-4D97-AF65-F5344CB8AC3E}">
        <p14:creationId xmlns:p14="http://schemas.microsoft.com/office/powerpoint/2010/main" val="33899430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CuadroTexto"/>
          <p:cNvSpPr txBox="1"/>
          <p:nvPr/>
        </p:nvSpPr>
        <p:spPr>
          <a:xfrm>
            <a:off x="80682" y="85702"/>
            <a:ext cx="8420407" cy="864000"/>
          </a:xfrm>
          <a:prstGeom prst="rect">
            <a:avLst/>
          </a:prstGeom>
          <a:noFill/>
        </p:spPr>
        <p:txBody>
          <a:bodyPr wrap="square" rtlCol="0" anchor="ctr">
            <a:noAutofit/>
          </a:bodyPr>
          <a:lstStyle/>
          <a:p>
            <a:endParaRPr lang="es-MX" b="1" dirty="0">
              <a:latin typeface="Calibri" pitchFamily="34" charset="0"/>
            </a:endParaRPr>
          </a:p>
        </p:txBody>
      </p:sp>
      <p:sp>
        <p:nvSpPr>
          <p:cNvPr id="21" name="10 Marcador de número de diapositiva"/>
          <p:cNvSpPr>
            <a:spLocks noGrp="1"/>
          </p:cNvSpPr>
          <p:nvPr>
            <p:ph type="sldNum" sz="quarter" idx="12"/>
          </p:nvPr>
        </p:nvSpPr>
        <p:spPr>
          <a:xfrm>
            <a:off x="8731034" y="6453336"/>
            <a:ext cx="366712" cy="365125"/>
          </a:xfrm>
        </p:spPr>
        <p:txBody>
          <a:bodyPr/>
          <a:lstStyle/>
          <a:p>
            <a:pPr>
              <a:defRPr/>
            </a:pPr>
            <a:fld id="{BD43386B-512A-4F48-AC60-1F2A615D5642}" type="slidenum">
              <a:rPr lang="es-MX" b="1" smtClean="0">
                <a:latin typeface="Calibri" pitchFamily="34" charset="0"/>
              </a:rPr>
              <a:pPr>
                <a:defRPr/>
              </a:pPr>
              <a:t>21</a:t>
            </a:fld>
            <a:endParaRPr lang="es-MX" b="1" dirty="0">
              <a:latin typeface="Calibri" pitchFamily="34" charset="0"/>
            </a:endParaRPr>
          </a:p>
        </p:txBody>
      </p:sp>
      <p:sp>
        <p:nvSpPr>
          <p:cNvPr id="5" name="4 CuadroTexto"/>
          <p:cNvSpPr txBox="1"/>
          <p:nvPr/>
        </p:nvSpPr>
        <p:spPr>
          <a:xfrm>
            <a:off x="233083" y="116632"/>
            <a:ext cx="6787190" cy="769446"/>
          </a:xfrm>
          <a:prstGeom prst="rect">
            <a:avLst/>
          </a:prstGeom>
          <a:noFill/>
        </p:spPr>
        <p:txBody>
          <a:bodyPr wrap="square" rtlCol="0" anchor="ctr">
            <a:noAutofit/>
          </a:bodyPr>
          <a:lstStyle/>
          <a:p>
            <a:r>
              <a:rPr lang="es-MX" sz="1600" b="1" dirty="0" smtClean="0">
                <a:latin typeface="Calibri" pitchFamily="34" charset="0"/>
              </a:rPr>
              <a:t>Actividad: </a:t>
            </a:r>
            <a:r>
              <a:rPr lang="es-MX" sz="1600" b="1" dirty="0">
                <a:latin typeface="Calibri" pitchFamily="34" charset="0"/>
              </a:rPr>
              <a:t>Metodología compuesta de índice de cada año.</a:t>
            </a:r>
          </a:p>
        </p:txBody>
      </p:sp>
      <p:graphicFrame>
        <p:nvGraphicFramePr>
          <p:cNvPr id="3" name="2 Tabla"/>
          <p:cNvGraphicFramePr>
            <a:graphicFrameLocks noGrp="1"/>
          </p:cNvGraphicFramePr>
          <p:nvPr>
            <p:extLst>
              <p:ext uri="{D42A27DB-BD31-4B8C-83A1-F6EECF244321}">
                <p14:modId xmlns:p14="http://schemas.microsoft.com/office/powerpoint/2010/main" val="733756919"/>
              </p:ext>
            </p:extLst>
          </p:nvPr>
        </p:nvGraphicFramePr>
        <p:xfrm>
          <a:off x="457200" y="2636913"/>
          <a:ext cx="8229600" cy="3888431"/>
        </p:xfrm>
        <a:graphic>
          <a:graphicData uri="http://schemas.openxmlformats.org/drawingml/2006/table">
            <a:tbl>
              <a:tblPr/>
              <a:tblGrid>
                <a:gridCol w="495591"/>
                <a:gridCol w="390889"/>
                <a:gridCol w="1936992"/>
                <a:gridCol w="656135"/>
                <a:gridCol w="711976"/>
                <a:gridCol w="760837"/>
                <a:gridCol w="727681"/>
                <a:gridCol w="739896"/>
                <a:gridCol w="581097"/>
                <a:gridCol w="614253"/>
                <a:gridCol w="614253"/>
              </a:tblGrid>
              <a:tr h="178308">
                <a:tc gridSpan="5">
                  <a:txBody>
                    <a:bodyPr/>
                    <a:lstStyle/>
                    <a:p>
                      <a:pPr algn="l" fontAlgn="ctr"/>
                      <a:r>
                        <a:rPr lang="es-MX" sz="600" b="1" i="0" u="none" strike="noStrike" dirty="0">
                          <a:solidFill>
                            <a:srgbClr val="000000"/>
                          </a:solidFill>
                          <a:effectLst/>
                          <a:latin typeface="Calibri"/>
                        </a:rPr>
                        <a:t>                              Instituto de Acceso a la Información Pública y Protección de Datos Personales del Distrito Federal</a:t>
                      </a: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endParaRPr lang="es-MX" sz="600" b="1" i="0" u="none" strike="noStrike" dirty="0">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s-MX" sz="6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s-MX" sz="6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s-MX" sz="6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s-MX" sz="6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s-MX" sz="600" b="1" i="0" u="none" strike="noStrike">
                        <a:solidFill>
                          <a:srgbClr val="000000"/>
                        </a:solidFill>
                        <a:effectLst/>
                        <a:latin typeface="Calibri"/>
                      </a:endParaRPr>
                    </a:p>
                  </a:txBody>
                  <a:tcPr marL="0" marR="0" marT="0" marB="0" anchor="ctr">
                    <a:lnL>
                      <a:noFill/>
                    </a:lnL>
                    <a:lnR>
                      <a:noFill/>
                    </a:lnR>
                    <a:lnT>
                      <a:noFill/>
                    </a:lnT>
                    <a:lnB>
                      <a:noFill/>
                    </a:lnB>
                  </a:tcPr>
                </a:tc>
              </a:tr>
              <a:tr h="424166">
                <a:tc>
                  <a:txBody>
                    <a:bodyPr/>
                    <a:lstStyle/>
                    <a:p>
                      <a:pPr algn="l" fontAlgn="b"/>
                      <a:r>
                        <a:rPr lang="es-MX" sz="600" b="1" i="0" u="none" strike="noStrike">
                          <a:solidFill>
                            <a:srgbClr val="000000"/>
                          </a:solidFill>
                          <a:effectLst/>
                          <a:latin typeface="Calibri"/>
                        </a:rPr>
                        <a:t>                              Dirección de Evaluación y Estudios</a:t>
                      </a:r>
                      <a:endParaRPr lang="es-MX" sz="6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s-MX" sz="6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s-MX" sz="6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s-MX" sz="6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s-MX" sz="6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s-MX" sz="600" b="1" i="0" u="none" strike="noStrike" dirty="0">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s-MX" sz="6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s-MX" sz="6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s-MX" sz="6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s-MX" sz="6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s-MX" sz="600" b="1" i="0" u="none" strike="noStrike">
                        <a:solidFill>
                          <a:srgbClr val="000000"/>
                        </a:solidFill>
                        <a:effectLst/>
                        <a:latin typeface="Calibri"/>
                      </a:endParaRPr>
                    </a:p>
                  </a:txBody>
                  <a:tcPr marL="0" marR="0" marT="0" marB="0" anchor="ctr">
                    <a:lnL>
                      <a:noFill/>
                    </a:lnL>
                    <a:lnR>
                      <a:noFill/>
                    </a:lnR>
                    <a:lnT>
                      <a:noFill/>
                    </a:lnT>
                    <a:lnB>
                      <a:noFill/>
                    </a:lnB>
                  </a:tcPr>
                </a:tc>
              </a:tr>
              <a:tr h="178308">
                <a:tc gridSpan="3">
                  <a:txBody>
                    <a:bodyPr/>
                    <a:lstStyle/>
                    <a:p>
                      <a:pPr algn="l" fontAlgn="ctr"/>
                      <a:r>
                        <a:rPr lang="es-MX" sz="600" b="1" i="0" u="none" strike="noStrike">
                          <a:solidFill>
                            <a:srgbClr val="000000"/>
                          </a:solidFill>
                          <a:effectLst/>
                          <a:latin typeface="Calibri"/>
                        </a:rPr>
                        <a:t>                              Mejores Prácticas de Transparencia 2011</a:t>
                      </a: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a:txBody>
                    <a:bodyPr/>
                    <a:lstStyle/>
                    <a:p>
                      <a:pPr algn="l" fontAlgn="ctr"/>
                      <a:endParaRPr lang="es-MX" sz="6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s-MX" sz="6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s-MX" sz="600" b="1" i="0" u="none" strike="noStrike" dirty="0">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s-MX" sz="6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s-MX" sz="6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s-MX" sz="6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s-MX" sz="6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s-MX" sz="600" b="1" i="0" u="none" strike="noStrike">
                        <a:solidFill>
                          <a:srgbClr val="000000"/>
                        </a:solidFill>
                        <a:effectLst/>
                        <a:latin typeface="Calibri"/>
                      </a:endParaRPr>
                    </a:p>
                  </a:txBody>
                  <a:tcPr marL="0" marR="0" marT="0" marB="0" anchor="ctr">
                    <a:lnL>
                      <a:noFill/>
                    </a:lnL>
                    <a:lnR>
                      <a:noFill/>
                    </a:lnR>
                    <a:lnT>
                      <a:noFill/>
                    </a:lnT>
                    <a:lnB>
                      <a:noFill/>
                    </a:lnB>
                  </a:tcPr>
                </a:tc>
              </a:tr>
              <a:tr h="178308">
                <a:tc gridSpan="3">
                  <a:txBody>
                    <a:bodyPr/>
                    <a:lstStyle/>
                    <a:p>
                      <a:pPr algn="l" fontAlgn="ctr"/>
                      <a:r>
                        <a:rPr lang="es-MX" sz="600" b="1" i="0" u="none" strike="noStrike">
                          <a:solidFill>
                            <a:srgbClr val="000000"/>
                          </a:solidFill>
                          <a:effectLst/>
                          <a:latin typeface="Calibri"/>
                        </a:rPr>
                        <a:t>                              Índices globales Mejores Prácticas de Transparencia 2011</a:t>
                      </a: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a:txBody>
                    <a:bodyPr/>
                    <a:lstStyle/>
                    <a:p>
                      <a:pPr algn="l" fontAlgn="ctr"/>
                      <a:endParaRPr lang="es-MX" sz="6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s-MX" sz="6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s-MX" sz="6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s-MX" sz="6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s-MX" sz="6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s-MX" sz="6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s-MX" sz="6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s-MX" sz="600" b="1" i="0" u="none" strike="noStrike">
                        <a:solidFill>
                          <a:srgbClr val="000000"/>
                        </a:solidFill>
                        <a:effectLst/>
                        <a:latin typeface="Calibri"/>
                      </a:endParaRPr>
                    </a:p>
                  </a:txBody>
                  <a:tcPr marL="0" marR="0" marT="0" marB="0" anchor="ctr">
                    <a:lnL>
                      <a:noFill/>
                    </a:lnL>
                    <a:lnR>
                      <a:noFill/>
                    </a:lnR>
                    <a:lnT>
                      <a:noFill/>
                    </a:lnT>
                    <a:lnB>
                      <a:noFill/>
                    </a:lnB>
                  </a:tcPr>
                </a:tc>
              </a:tr>
              <a:tr h="178308">
                <a:tc gridSpan="3">
                  <a:txBody>
                    <a:bodyPr/>
                    <a:lstStyle/>
                    <a:p>
                      <a:pPr algn="l" fontAlgn="ctr"/>
                      <a:r>
                        <a:rPr lang="es-MX" sz="600" b="1" i="0" u="none" strike="noStrike">
                          <a:solidFill>
                            <a:srgbClr val="000000"/>
                          </a:solidFill>
                          <a:effectLst/>
                          <a:latin typeface="Calibri"/>
                        </a:rPr>
                        <a:t>                              ICMPT = IG</a:t>
                      </a:r>
                      <a:r>
                        <a:rPr lang="es-MX" sz="600" b="1" i="0" u="none" strike="noStrike" baseline="-25000">
                          <a:solidFill>
                            <a:srgbClr val="000000"/>
                          </a:solidFill>
                          <a:effectLst/>
                          <a:latin typeface="Calibri"/>
                        </a:rPr>
                        <a:t>COT</a:t>
                      </a:r>
                      <a:r>
                        <a:rPr lang="es-MX" sz="600" b="1" i="0" u="none" strike="noStrike">
                          <a:solidFill>
                            <a:srgbClr val="000000"/>
                          </a:solidFill>
                          <a:effectLst/>
                          <a:latin typeface="Calibri"/>
                        </a:rPr>
                        <a:t>*0.30 + IAI</a:t>
                      </a:r>
                      <a:r>
                        <a:rPr lang="es-MX" sz="600" b="1" i="0" u="none" strike="noStrike" baseline="-25000">
                          <a:solidFill>
                            <a:srgbClr val="000000"/>
                          </a:solidFill>
                          <a:effectLst/>
                          <a:latin typeface="Calibri"/>
                        </a:rPr>
                        <a:t>EO</a:t>
                      </a:r>
                      <a:r>
                        <a:rPr lang="es-MX" sz="600" b="1" i="0" u="none" strike="noStrike">
                          <a:solidFill>
                            <a:srgbClr val="000000"/>
                          </a:solidFill>
                          <a:effectLst/>
                          <a:latin typeface="Calibri"/>
                        </a:rPr>
                        <a:t>*0.30 + IC</a:t>
                      </a:r>
                      <a:r>
                        <a:rPr lang="es-MX" sz="600" b="1" i="0" u="none" strike="noStrike" baseline="-25000">
                          <a:solidFill>
                            <a:srgbClr val="000000"/>
                          </a:solidFill>
                          <a:effectLst/>
                          <a:latin typeface="Calibri"/>
                        </a:rPr>
                        <a:t>TyF</a:t>
                      </a:r>
                      <a:r>
                        <a:rPr lang="es-MX" sz="600" b="1" i="0" u="none" strike="noStrike">
                          <a:solidFill>
                            <a:srgbClr val="000000"/>
                          </a:solidFill>
                          <a:effectLst/>
                          <a:latin typeface="Calibri"/>
                        </a:rPr>
                        <a:t>*0.20 + I</a:t>
                      </a:r>
                      <a:r>
                        <a:rPr lang="es-MX" sz="600" b="1" i="0" u="none" strike="noStrike" baseline="-25000">
                          <a:solidFill>
                            <a:srgbClr val="000000"/>
                          </a:solidFill>
                          <a:effectLst/>
                          <a:latin typeface="Calibri"/>
                        </a:rPr>
                        <a:t>CAP</a:t>
                      </a:r>
                      <a:r>
                        <a:rPr lang="es-MX" sz="600" b="1" i="0" u="none" strike="noStrike">
                          <a:solidFill>
                            <a:srgbClr val="000000"/>
                          </a:solidFill>
                          <a:effectLst/>
                          <a:latin typeface="Calibri"/>
                        </a:rPr>
                        <a:t>*0.20</a:t>
                      </a: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a:txBody>
                    <a:bodyPr/>
                    <a:lstStyle/>
                    <a:p>
                      <a:pPr algn="l" fontAlgn="ctr"/>
                      <a:endParaRPr lang="es-MX" sz="600" b="1" i="0" u="none" strike="noStrike" dirty="0">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s-MX" sz="600" b="1" i="0" u="none" strike="noStrike" dirty="0">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s-MX" sz="6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s-MX" sz="6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s-MX" sz="6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s-MX" sz="6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s-MX" sz="6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s-MX" sz="600" b="1" i="0" u="none" strike="noStrike">
                        <a:solidFill>
                          <a:srgbClr val="000000"/>
                        </a:solidFill>
                        <a:effectLst/>
                        <a:latin typeface="Calibri"/>
                      </a:endParaRPr>
                    </a:p>
                  </a:txBody>
                  <a:tcPr marL="0" marR="0" marT="0" marB="0" anchor="ctr">
                    <a:lnL>
                      <a:noFill/>
                    </a:lnL>
                    <a:lnR>
                      <a:noFill/>
                    </a:lnR>
                    <a:lnT>
                      <a:noFill/>
                    </a:lnT>
                    <a:lnB>
                      <a:noFill/>
                    </a:lnB>
                  </a:tcPr>
                </a:tc>
              </a:tr>
              <a:tr h="152835">
                <a:tc>
                  <a:txBody>
                    <a:bodyPr/>
                    <a:lstStyle/>
                    <a:p>
                      <a:pPr algn="ctr" fontAlgn="ctr"/>
                      <a:endParaRPr lang="es-MX" sz="600" b="1" i="0" u="none" strike="noStrike">
                        <a:solidFill>
                          <a:srgbClr val="000000"/>
                        </a:solidFill>
                        <a:effectLst/>
                        <a:latin typeface="Calibri"/>
                      </a:endParaRPr>
                    </a:p>
                  </a:txBody>
                  <a:tcPr marL="0" marR="0" marT="0" marB="0" anchor="ctr">
                    <a:lnL>
                      <a:noFill/>
                    </a:lnL>
                    <a:lnR>
                      <a:noFill/>
                    </a:lnR>
                    <a:lnT>
                      <a:noFill/>
                    </a:lnT>
                    <a:lnB w="19050" cap="flat" cmpd="sng" algn="ctr">
                      <a:solidFill>
                        <a:srgbClr val="33CCCC"/>
                      </a:solidFill>
                      <a:prstDash val="solid"/>
                      <a:round/>
                      <a:headEnd type="none" w="med" len="med"/>
                      <a:tailEnd type="none" w="med" len="med"/>
                    </a:lnB>
                  </a:tcPr>
                </a:tc>
                <a:tc>
                  <a:txBody>
                    <a:bodyPr/>
                    <a:lstStyle/>
                    <a:p>
                      <a:pPr algn="ctr" fontAlgn="ctr"/>
                      <a:endParaRPr lang="es-MX" sz="600" b="1" i="0" u="none" strike="noStrike">
                        <a:solidFill>
                          <a:srgbClr val="000000"/>
                        </a:solidFill>
                        <a:effectLst/>
                        <a:latin typeface="Calibri"/>
                      </a:endParaRPr>
                    </a:p>
                  </a:txBody>
                  <a:tcPr marL="0" marR="0" marT="0" marB="0" anchor="ctr">
                    <a:lnL>
                      <a:noFill/>
                    </a:lnL>
                    <a:lnR>
                      <a:noFill/>
                    </a:lnR>
                    <a:lnT>
                      <a:noFill/>
                    </a:lnT>
                    <a:lnB w="19050" cap="flat" cmpd="sng" algn="ctr">
                      <a:solidFill>
                        <a:srgbClr val="33CCCC"/>
                      </a:solidFill>
                      <a:prstDash val="solid"/>
                      <a:round/>
                      <a:headEnd type="none" w="med" len="med"/>
                      <a:tailEnd type="none" w="med" len="med"/>
                    </a:lnB>
                  </a:tcPr>
                </a:tc>
                <a:tc>
                  <a:txBody>
                    <a:bodyPr/>
                    <a:lstStyle/>
                    <a:p>
                      <a:pPr algn="ctr" fontAlgn="ctr"/>
                      <a:endParaRPr lang="es-MX" sz="600" b="1" i="0" u="none" strike="noStrike">
                        <a:solidFill>
                          <a:srgbClr val="000000"/>
                        </a:solidFill>
                        <a:effectLst/>
                        <a:latin typeface="Calibri"/>
                      </a:endParaRPr>
                    </a:p>
                  </a:txBody>
                  <a:tcPr marL="0" marR="0" marT="0" marB="0" anchor="ctr">
                    <a:lnL>
                      <a:noFill/>
                    </a:lnL>
                    <a:lnR>
                      <a:noFill/>
                    </a:lnR>
                    <a:lnT>
                      <a:noFill/>
                    </a:lnT>
                    <a:lnB w="19050" cap="flat" cmpd="sng" algn="ctr">
                      <a:solidFill>
                        <a:srgbClr val="33CCCC"/>
                      </a:solidFill>
                      <a:prstDash val="solid"/>
                      <a:round/>
                      <a:headEnd type="none" w="med" len="med"/>
                      <a:tailEnd type="none" w="med" len="med"/>
                    </a:lnB>
                  </a:tcPr>
                </a:tc>
                <a:tc>
                  <a:txBody>
                    <a:bodyPr/>
                    <a:lstStyle/>
                    <a:p>
                      <a:pPr algn="ctr" fontAlgn="ctr"/>
                      <a:endParaRPr lang="es-MX" sz="600" b="1" i="0" u="none" strike="noStrike">
                        <a:solidFill>
                          <a:srgbClr val="000000"/>
                        </a:solidFill>
                        <a:effectLst/>
                        <a:latin typeface="Calibri"/>
                      </a:endParaRPr>
                    </a:p>
                  </a:txBody>
                  <a:tcPr marL="0" marR="0" marT="0" marB="0" anchor="ctr">
                    <a:lnL>
                      <a:noFill/>
                    </a:lnL>
                    <a:lnR>
                      <a:noFill/>
                    </a:lnR>
                    <a:lnT>
                      <a:noFill/>
                    </a:lnT>
                    <a:lnB w="19050" cap="flat" cmpd="sng" algn="ctr">
                      <a:solidFill>
                        <a:srgbClr val="33CCCC"/>
                      </a:solidFill>
                      <a:prstDash val="solid"/>
                      <a:round/>
                      <a:headEnd type="none" w="med" len="med"/>
                      <a:tailEnd type="none" w="med" len="med"/>
                    </a:lnB>
                  </a:tcPr>
                </a:tc>
                <a:tc>
                  <a:txBody>
                    <a:bodyPr/>
                    <a:lstStyle/>
                    <a:p>
                      <a:pPr algn="ctr" fontAlgn="ctr"/>
                      <a:endParaRPr lang="es-MX" sz="600" b="1" i="0" u="none" strike="noStrike">
                        <a:solidFill>
                          <a:srgbClr val="000000"/>
                        </a:solidFill>
                        <a:effectLst/>
                        <a:latin typeface="Calibri"/>
                      </a:endParaRPr>
                    </a:p>
                  </a:txBody>
                  <a:tcPr marL="0" marR="0" marT="0" marB="0" anchor="ctr">
                    <a:lnL>
                      <a:noFill/>
                    </a:lnL>
                    <a:lnR>
                      <a:noFill/>
                    </a:lnR>
                    <a:lnT>
                      <a:noFill/>
                    </a:lnT>
                    <a:lnB w="19050" cap="flat" cmpd="sng" algn="ctr">
                      <a:solidFill>
                        <a:srgbClr val="33CCCC"/>
                      </a:solidFill>
                      <a:prstDash val="solid"/>
                      <a:round/>
                      <a:headEnd type="none" w="med" len="med"/>
                      <a:tailEnd type="none" w="med" len="med"/>
                    </a:lnB>
                  </a:tcPr>
                </a:tc>
                <a:tc>
                  <a:txBody>
                    <a:bodyPr/>
                    <a:lstStyle/>
                    <a:p>
                      <a:pPr algn="ctr" fontAlgn="ctr"/>
                      <a:endParaRPr lang="es-MX" sz="600" b="1" i="0" u="none" strike="noStrike">
                        <a:solidFill>
                          <a:srgbClr val="000000"/>
                        </a:solidFill>
                        <a:effectLst/>
                        <a:latin typeface="Calibri"/>
                      </a:endParaRPr>
                    </a:p>
                  </a:txBody>
                  <a:tcPr marL="0" marR="0" marT="0" marB="0" anchor="ctr">
                    <a:lnL>
                      <a:noFill/>
                    </a:lnL>
                    <a:lnR>
                      <a:noFill/>
                    </a:lnR>
                    <a:lnT>
                      <a:noFill/>
                    </a:lnT>
                    <a:lnB w="19050" cap="flat" cmpd="sng" algn="ctr">
                      <a:solidFill>
                        <a:srgbClr val="33CCCC"/>
                      </a:solidFill>
                      <a:prstDash val="solid"/>
                      <a:round/>
                      <a:headEnd type="none" w="med" len="med"/>
                      <a:tailEnd type="none" w="med" len="med"/>
                    </a:lnB>
                  </a:tcPr>
                </a:tc>
                <a:tc>
                  <a:txBody>
                    <a:bodyPr/>
                    <a:lstStyle/>
                    <a:p>
                      <a:pPr algn="ctr" fontAlgn="ctr"/>
                      <a:endParaRPr lang="es-MX" sz="600" b="1" i="0" u="none" strike="noStrike">
                        <a:solidFill>
                          <a:srgbClr val="000000"/>
                        </a:solidFill>
                        <a:effectLst/>
                        <a:latin typeface="Calibri"/>
                      </a:endParaRPr>
                    </a:p>
                  </a:txBody>
                  <a:tcPr marL="0" marR="0" marT="0" marB="0" anchor="ctr">
                    <a:lnL>
                      <a:noFill/>
                    </a:lnL>
                    <a:lnR>
                      <a:noFill/>
                    </a:lnR>
                    <a:lnT>
                      <a:noFill/>
                    </a:lnT>
                    <a:lnB w="19050" cap="flat" cmpd="sng" algn="ctr">
                      <a:solidFill>
                        <a:srgbClr val="33CCCC"/>
                      </a:solidFill>
                      <a:prstDash val="solid"/>
                      <a:round/>
                      <a:headEnd type="none" w="med" len="med"/>
                      <a:tailEnd type="none" w="med" len="med"/>
                    </a:lnB>
                  </a:tcPr>
                </a:tc>
                <a:tc>
                  <a:txBody>
                    <a:bodyPr/>
                    <a:lstStyle/>
                    <a:p>
                      <a:pPr algn="ctr" fontAlgn="ctr"/>
                      <a:endParaRPr lang="es-MX" sz="600" b="1" i="0" u="none" strike="noStrike">
                        <a:solidFill>
                          <a:srgbClr val="000000"/>
                        </a:solidFill>
                        <a:effectLst/>
                        <a:latin typeface="Calibri"/>
                      </a:endParaRPr>
                    </a:p>
                  </a:txBody>
                  <a:tcPr marL="0" marR="0" marT="0" marB="0" anchor="ctr">
                    <a:lnL>
                      <a:noFill/>
                    </a:lnL>
                    <a:lnR>
                      <a:noFill/>
                    </a:lnR>
                    <a:lnT>
                      <a:noFill/>
                    </a:lnT>
                    <a:lnB w="19050" cap="flat" cmpd="sng" algn="ctr">
                      <a:solidFill>
                        <a:srgbClr val="33CCCC"/>
                      </a:solidFill>
                      <a:prstDash val="solid"/>
                      <a:round/>
                      <a:headEnd type="none" w="med" len="med"/>
                      <a:tailEnd type="none" w="med" len="med"/>
                    </a:lnB>
                  </a:tcPr>
                </a:tc>
                <a:tc>
                  <a:txBody>
                    <a:bodyPr/>
                    <a:lstStyle/>
                    <a:p>
                      <a:pPr algn="ctr" fontAlgn="ctr"/>
                      <a:endParaRPr lang="es-MX" sz="600" b="1" i="0" u="none" strike="noStrike">
                        <a:solidFill>
                          <a:srgbClr val="000000"/>
                        </a:solidFill>
                        <a:effectLst/>
                        <a:latin typeface="Calibri"/>
                      </a:endParaRPr>
                    </a:p>
                  </a:txBody>
                  <a:tcPr marL="0" marR="0" marT="0" marB="0" anchor="ctr">
                    <a:lnL>
                      <a:noFill/>
                    </a:lnL>
                    <a:lnR>
                      <a:noFill/>
                    </a:lnR>
                    <a:lnT>
                      <a:noFill/>
                    </a:lnT>
                    <a:lnB w="19050" cap="flat" cmpd="sng" algn="ctr">
                      <a:solidFill>
                        <a:srgbClr val="33CCCC"/>
                      </a:solidFill>
                      <a:prstDash val="solid"/>
                      <a:round/>
                      <a:headEnd type="none" w="med" len="med"/>
                      <a:tailEnd type="none" w="med" len="med"/>
                    </a:lnB>
                  </a:tcPr>
                </a:tc>
                <a:tc>
                  <a:txBody>
                    <a:bodyPr/>
                    <a:lstStyle/>
                    <a:p>
                      <a:pPr algn="ctr" fontAlgn="ctr"/>
                      <a:endParaRPr lang="es-MX" sz="600" b="1" i="0" u="none" strike="noStrike">
                        <a:solidFill>
                          <a:srgbClr val="000000"/>
                        </a:solidFill>
                        <a:effectLst/>
                        <a:latin typeface="Calibri"/>
                      </a:endParaRPr>
                    </a:p>
                  </a:txBody>
                  <a:tcPr marL="0" marR="0" marT="0" marB="0" anchor="ctr">
                    <a:lnL>
                      <a:noFill/>
                    </a:lnL>
                    <a:lnR>
                      <a:noFill/>
                    </a:lnR>
                    <a:lnT>
                      <a:noFill/>
                    </a:lnT>
                    <a:lnB w="19050" cap="flat" cmpd="sng" algn="ctr">
                      <a:solidFill>
                        <a:srgbClr val="33CCCC"/>
                      </a:solidFill>
                      <a:prstDash val="solid"/>
                      <a:round/>
                      <a:headEnd type="none" w="med" len="med"/>
                      <a:tailEnd type="none" w="med" len="med"/>
                    </a:lnB>
                  </a:tcPr>
                </a:tc>
                <a:tc>
                  <a:txBody>
                    <a:bodyPr/>
                    <a:lstStyle/>
                    <a:p>
                      <a:pPr algn="ctr" fontAlgn="ctr"/>
                      <a:endParaRPr lang="es-MX" sz="600" b="1" i="0" u="none" strike="noStrike">
                        <a:solidFill>
                          <a:srgbClr val="000000"/>
                        </a:solidFill>
                        <a:effectLst/>
                        <a:latin typeface="Calibri"/>
                      </a:endParaRPr>
                    </a:p>
                  </a:txBody>
                  <a:tcPr marL="0" marR="0" marT="0" marB="0" anchor="ctr">
                    <a:lnL>
                      <a:noFill/>
                    </a:lnL>
                    <a:lnR>
                      <a:noFill/>
                    </a:lnR>
                    <a:lnT>
                      <a:noFill/>
                    </a:lnT>
                    <a:lnB w="19050" cap="flat" cmpd="sng" algn="ctr">
                      <a:solidFill>
                        <a:srgbClr val="33CCCC"/>
                      </a:solidFill>
                      <a:prstDash val="solid"/>
                      <a:round/>
                      <a:headEnd type="none" w="med" len="med"/>
                      <a:tailEnd type="none" w="med" len="med"/>
                    </a:lnB>
                  </a:tcPr>
                </a:tc>
              </a:tr>
              <a:tr h="967957">
                <a:tc rowSpan="2">
                  <a:txBody>
                    <a:bodyPr/>
                    <a:lstStyle/>
                    <a:p>
                      <a:pPr algn="ctr" fontAlgn="ctr"/>
                      <a:r>
                        <a:rPr lang="es-MX" sz="600" b="1" i="0" u="none" strike="noStrike">
                          <a:solidFill>
                            <a:srgbClr val="FFFFFF"/>
                          </a:solidFill>
                          <a:effectLst/>
                          <a:latin typeface="Calibri"/>
                        </a:rPr>
                        <a:t>No.</a:t>
                      </a:r>
                    </a:p>
                  </a:txBody>
                  <a:tcPr marL="0" marR="0" marT="0" marB="0" anchor="ctr">
                    <a:lnL w="19050" cap="flat" cmpd="sng" algn="ctr">
                      <a:solidFill>
                        <a:srgbClr val="33CCCC"/>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33CCCC"/>
                      </a:solidFill>
                      <a:prstDash val="solid"/>
                      <a:round/>
                      <a:headEnd type="none" w="med" len="med"/>
                      <a:tailEnd type="none" w="med" len="med"/>
                    </a:lnT>
                    <a:lnB w="6350" cap="flat" cmpd="sng" algn="ctr">
                      <a:solidFill>
                        <a:srgbClr val="008080"/>
                      </a:solidFill>
                      <a:prstDash val="solid"/>
                      <a:round/>
                      <a:headEnd type="none" w="med" len="med"/>
                      <a:tailEnd type="none" w="med" len="med"/>
                    </a:lnB>
                    <a:solidFill>
                      <a:srgbClr val="008080"/>
                    </a:solidFill>
                  </a:tcPr>
                </a:tc>
                <a:tc rowSpan="2">
                  <a:txBody>
                    <a:bodyPr/>
                    <a:lstStyle/>
                    <a:p>
                      <a:pPr algn="ctr" fontAlgn="ctr"/>
                      <a:r>
                        <a:rPr lang="es-MX" sz="600" b="1" i="0" u="none" strike="noStrike">
                          <a:solidFill>
                            <a:srgbClr val="FFFFFF"/>
                          </a:solidFill>
                          <a:effectLst/>
                          <a:latin typeface="Calibri"/>
                        </a:rPr>
                        <a:t>Órgano de gobierno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33CCCC"/>
                      </a:solidFill>
                      <a:prstDash val="solid"/>
                      <a:round/>
                      <a:headEnd type="none" w="med" len="med"/>
                      <a:tailEnd type="none" w="med" len="med"/>
                    </a:lnT>
                    <a:lnB w="6350" cap="flat" cmpd="sng" algn="ctr">
                      <a:solidFill>
                        <a:srgbClr val="008080"/>
                      </a:solidFill>
                      <a:prstDash val="solid"/>
                      <a:round/>
                      <a:headEnd type="none" w="med" len="med"/>
                      <a:tailEnd type="none" w="med" len="med"/>
                    </a:lnB>
                    <a:solidFill>
                      <a:srgbClr val="008080"/>
                    </a:solidFill>
                  </a:tcPr>
                </a:tc>
                <a:tc rowSpan="2">
                  <a:txBody>
                    <a:bodyPr/>
                    <a:lstStyle/>
                    <a:p>
                      <a:pPr algn="ctr" fontAlgn="ctr"/>
                      <a:r>
                        <a:rPr lang="es-MX" sz="600" b="1" i="0" u="none" strike="noStrike">
                          <a:solidFill>
                            <a:srgbClr val="FFFFFF"/>
                          </a:solidFill>
                          <a:effectLst/>
                          <a:latin typeface="Calibri"/>
                        </a:rPr>
                        <a:t>Entes obligados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33CCCC"/>
                      </a:solidFill>
                      <a:prstDash val="solid"/>
                      <a:round/>
                      <a:headEnd type="none" w="med" len="med"/>
                      <a:tailEnd type="none" w="med" len="med"/>
                    </a:lnT>
                    <a:lnB w="6350" cap="flat" cmpd="sng" algn="ctr">
                      <a:solidFill>
                        <a:srgbClr val="008080"/>
                      </a:solidFill>
                      <a:prstDash val="solid"/>
                      <a:round/>
                      <a:headEnd type="none" w="med" len="med"/>
                      <a:tailEnd type="none" w="med" len="med"/>
                    </a:lnB>
                    <a:solidFill>
                      <a:srgbClr val="008080"/>
                    </a:solidFill>
                  </a:tcPr>
                </a:tc>
                <a:tc rowSpan="2">
                  <a:txBody>
                    <a:bodyPr/>
                    <a:lstStyle/>
                    <a:p>
                      <a:pPr algn="ctr" fontAlgn="ctr"/>
                      <a:r>
                        <a:rPr lang="es-MX" sz="600" b="1" i="0" u="none" strike="noStrike">
                          <a:solidFill>
                            <a:srgbClr val="FFFFFF"/>
                          </a:solidFill>
                          <a:effectLst/>
                          <a:latin typeface="Calibri"/>
                        </a:rPr>
                        <a:t>Órgano de Gobierno (ejecutivo, legislativo, judicial, electoral, autónomos)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33CCCC"/>
                      </a:solidFill>
                      <a:prstDash val="solid"/>
                      <a:round/>
                      <a:headEnd type="none" w="med" len="med"/>
                      <a:tailEnd type="none" w="med" len="med"/>
                    </a:lnT>
                    <a:lnB w="6350" cap="flat" cmpd="sng" algn="ctr">
                      <a:solidFill>
                        <a:srgbClr val="008080"/>
                      </a:solidFill>
                      <a:prstDash val="solid"/>
                      <a:round/>
                      <a:headEnd type="none" w="med" len="med"/>
                      <a:tailEnd type="none" w="med" len="med"/>
                    </a:lnB>
                    <a:solidFill>
                      <a:srgbClr val="008080"/>
                    </a:solidFill>
                  </a:tcPr>
                </a:tc>
                <a:tc rowSpan="2">
                  <a:txBody>
                    <a:bodyPr/>
                    <a:lstStyle/>
                    <a:p>
                      <a:pPr algn="ctr" fontAlgn="ctr"/>
                      <a:r>
                        <a:rPr lang="es-MX" sz="600" b="1" i="0" u="none" strike="noStrike">
                          <a:solidFill>
                            <a:srgbClr val="FFFFFF"/>
                          </a:solidFill>
                          <a:effectLst/>
                          <a:latin typeface="Calibri"/>
                        </a:rPr>
                        <a:t>Tipo de Ente (administración central, Desconcentrado, paraestatal, delegación política)</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33CCCC"/>
                      </a:solidFill>
                      <a:prstDash val="solid"/>
                      <a:round/>
                      <a:headEnd type="none" w="med" len="med"/>
                      <a:tailEnd type="none" w="med" len="med"/>
                    </a:lnT>
                    <a:lnB w="6350" cap="flat" cmpd="sng" algn="ctr">
                      <a:solidFill>
                        <a:srgbClr val="008080"/>
                      </a:solidFill>
                      <a:prstDash val="solid"/>
                      <a:round/>
                      <a:headEnd type="none" w="med" len="med"/>
                      <a:tailEnd type="none" w="med" len="med"/>
                    </a:lnB>
                    <a:solidFill>
                      <a:srgbClr val="008080"/>
                    </a:solidFill>
                  </a:tcPr>
                </a:tc>
                <a:tc rowSpan="2">
                  <a:txBody>
                    <a:bodyPr/>
                    <a:lstStyle/>
                    <a:p>
                      <a:pPr algn="ctr" fontAlgn="ctr"/>
                      <a:r>
                        <a:rPr lang="es-MX" sz="600" b="1" i="0" u="none" strike="noStrike">
                          <a:solidFill>
                            <a:srgbClr val="FFFFFF"/>
                          </a:solidFill>
                          <a:effectLst/>
                          <a:latin typeface="Calibri"/>
                        </a:rPr>
                        <a:t>Índice Global del Cumplimiento de las Obligaciones de</a:t>
                      </a:r>
                      <a:br>
                        <a:rPr lang="es-MX" sz="600" b="1" i="0" u="none" strike="noStrike">
                          <a:solidFill>
                            <a:srgbClr val="FFFFFF"/>
                          </a:solidFill>
                          <a:effectLst/>
                          <a:latin typeface="Calibri"/>
                        </a:rPr>
                      </a:br>
                      <a:r>
                        <a:rPr lang="es-MX" sz="600" b="1" i="0" u="none" strike="noStrike">
                          <a:solidFill>
                            <a:srgbClr val="FFFFFF"/>
                          </a:solidFill>
                          <a:effectLst/>
                          <a:latin typeface="Calibri"/>
                        </a:rPr>
                        <a:t>Transparencia</a:t>
                      </a:r>
                      <a:br>
                        <a:rPr lang="es-MX" sz="600" b="1" i="0" u="none" strike="noStrike">
                          <a:solidFill>
                            <a:srgbClr val="FFFFFF"/>
                          </a:solidFill>
                          <a:effectLst/>
                          <a:latin typeface="Calibri"/>
                        </a:rPr>
                      </a:br>
                      <a:r>
                        <a:rPr lang="es-MX" sz="600" b="1" i="0" u="none" strike="noStrike">
                          <a:solidFill>
                            <a:srgbClr val="FFFFFF"/>
                          </a:solidFill>
                          <a:effectLst/>
                          <a:latin typeface="Calibri"/>
                        </a:rPr>
                        <a:t>(Portales de Internet)</a:t>
                      </a:r>
                      <a:br>
                        <a:rPr lang="es-MX" sz="600" b="1" i="0" u="none" strike="noStrike">
                          <a:solidFill>
                            <a:srgbClr val="FFFFFF"/>
                          </a:solidFill>
                          <a:effectLst/>
                          <a:latin typeface="Calibri"/>
                        </a:rPr>
                      </a:br>
                      <a:r>
                        <a:rPr lang="es-MX" sz="600" b="1" i="0" u="none" strike="noStrike">
                          <a:solidFill>
                            <a:srgbClr val="FFFFFF"/>
                          </a:solidFill>
                          <a:effectLst/>
                          <a:latin typeface="Calibri"/>
                        </a:rPr>
                        <a:t>30%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33CCCC"/>
                      </a:solidFill>
                      <a:prstDash val="solid"/>
                      <a:round/>
                      <a:headEnd type="none" w="med" len="med"/>
                      <a:tailEnd type="none" w="med" len="med"/>
                    </a:lnT>
                    <a:lnB w="6350" cap="flat" cmpd="sng" algn="ctr">
                      <a:solidFill>
                        <a:srgbClr val="008080"/>
                      </a:solidFill>
                      <a:prstDash val="solid"/>
                      <a:round/>
                      <a:headEnd type="none" w="med" len="med"/>
                      <a:tailEnd type="none" w="med" len="med"/>
                    </a:lnB>
                    <a:solidFill>
                      <a:srgbClr val="008080"/>
                    </a:solidFill>
                  </a:tcPr>
                </a:tc>
                <a:tc rowSpan="2">
                  <a:txBody>
                    <a:bodyPr/>
                    <a:lstStyle/>
                    <a:p>
                      <a:pPr algn="ctr" fontAlgn="ctr"/>
                      <a:r>
                        <a:rPr lang="es-MX" sz="600" b="1" i="0" u="none" strike="noStrike">
                          <a:solidFill>
                            <a:srgbClr val="FFFFFF"/>
                          </a:solidFill>
                          <a:effectLst/>
                          <a:latin typeface="Calibri"/>
                        </a:rPr>
                        <a:t>Índice de Acceso a la Información</a:t>
                      </a:r>
                      <a:br>
                        <a:rPr lang="es-MX" sz="600" b="1" i="0" u="none" strike="noStrike">
                          <a:solidFill>
                            <a:srgbClr val="FFFFFF"/>
                          </a:solidFill>
                          <a:effectLst/>
                          <a:latin typeface="Calibri"/>
                        </a:rPr>
                      </a:br>
                      <a:r>
                        <a:rPr lang="es-MX" sz="600" b="1" i="0" u="none" strike="noStrike">
                          <a:solidFill>
                            <a:srgbClr val="FFFFFF"/>
                          </a:solidFill>
                          <a:effectLst/>
                          <a:latin typeface="Calibri"/>
                        </a:rPr>
                        <a:t>(Recursos de Revisión vs. Solicitudes de Información)</a:t>
                      </a:r>
                      <a:br>
                        <a:rPr lang="es-MX" sz="600" b="1" i="0" u="none" strike="noStrike">
                          <a:solidFill>
                            <a:srgbClr val="FFFFFF"/>
                          </a:solidFill>
                          <a:effectLst/>
                          <a:latin typeface="Calibri"/>
                        </a:rPr>
                      </a:br>
                      <a:r>
                        <a:rPr lang="es-MX" sz="600" b="1" i="0" u="none" strike="noStrike">
                          <a:solidFill>
                            <a:srgbClr val="FFFFFF"/>
                          </a:solidFill>
                          <a:effectLst/>
                          <a:latin typeface="Calibri"/>
                        </a:rPr>
                        <a:t>30%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9900"/>
                      </a:solidFill>
                      <a:prstDash val="solid"/>
                      <a:round/>
                      <a:headEnd type="none" w="med" len="med"/>
                      <a:tailEnd type="none" w="med" len="med"/>
                    </a:lnR>
                    <a:lnT w="19050" cap="flat" cmpd="sng" algn="ctr">
                      <a:solidFill>
                        <a:srgbClr val="33CCCC"/>
                      </a:solidFill>
                      <a:prstDash val="solid"/>
                      <a:round/>
                      <a:headEnd type="none" w="med" len="med"/>
                      <a:tailEnd type="none" w="med" len="med"/>
                    </a:lnT>
                    <a:lnB w="6350" cap="flat" cmpd="sng" algn="ctr">
                      <a:solidFill>
                        <a:srgbClr val="003366"/>
                      </a:solidFill>
                      <a:prstDash val="solid"/>
                      <a:round/>
                      <a:headEnd type="none" w="med" len="med"/>
                      <a:tailEnd type="none" w="med" len="med"/>
                    </a:lnB>
                    <a:solidFill>
                      <a:srgbClr val="003366"/>
                    </a:solidFill>
                  </a:tcPr>
                </a:tc>
                <a:tc rowSpan="2">
                  <a:txBody>
                    <a:bodyPr/>
                    <a:lstStyle/>
                    <a:p>
                      <a:pPr algn="ctr" fontAlgn="ctr"/>
                      <a:r>
                        <a:rPr lang="es-MX" sz="600" b="1" i="0" u="none" strike="noStrike">
                          <a:solidFill>
                            <a:srgbClr val="FFFFFF"/>
                          </a:solidFill>
                          <a:effectLst/>
                          <a:latin typeface="Calibri"/>
                        </a:rPr>
                        <a:t>Índice de cumplimiento, en tiempo y forma, de los requerimientos</a:t>
                      </a:r>
                      <a:br>
                        <a:rPr lang="es-MX" sz="600" b="1" i="0" u="none" strike="noStrike">
                          <a:solidFill>
                            <a:srgbClr val="FFFFFF"/>
                          </a:solidFill>
                          <a:effectLst/>
                          <a:latin typeface="Calibri"/>
                        </a:rPr>
                      </a:br>
                      <a:r>
                        <a:rPr lang="es-MX" sz="600" b="1" i="0" u="none" strike="noStrike">
                          <a:solidFill>
                            <a:srgbClr val="FFFFFF"/>
                          </a:solidFill>
                          <a:effectLst/>
                          <a:latin typeface="Calibri"/>
                        </a:rPr>
                        <a:t>del INFODF para la observancia de la LTAIPDF</a:t>
                      </a:r>
                      <a:br>
                        <a:rPr lang="es-MX" sz="600" b="1" i="0" u="none" strike="noStrike">
                          <a:solidFill>
                            <a:srgbClr val="FFFFFF"/>
                          </a:solidFill>
                          <a:effectLst/>
                          <a:latin typeface="Calibri"/>
                        </a:rPr>
                      </a:br>
                      <a:r>
                        <a:rPr lang="es-MX" sz="600" b="1" i="0" u="none" strike="noStrike">
                          <a:solidFill>
                            <a:srgbClr val="FFFFFF"/>
                          </a:solidFill>
                          <a:effectLst/>
                          <a:latin typeface="Calibri"/>
                        </a:rPr>
                        <a:t>20%</a:t>
                      </a:r>
                    </a:p>
                  </a:txBody>
                  <a:tcPr marL="0" marR="0" marT="0" marB="0" anchor="ctr">
                    <a:lnL w="6350" cap="flat" cmpd="sng" algn="ctr">
                      <a:solidFill>
                        <a:srgbClr val="FF9900"/>
                      </a:solidFill>
                      <a:prstDash val="solid"/>
                      <a:round/>
                      <a:headEnd type="none" w="med" len="med"/>
                      <a:tailEnd type="none" w="med" len="med"/>
                    </a:lnL>
                    <a:lnR w="6350" cap="flat" cmpd="sng" algn="ctr">
                      <a:solidFill>
                        <a:srgbClr val="FF9900"/>
                      </a:solidFill>
                      <a:prstDash val="solid"/>
                      <a:round/>
                      <a:headEnd type="none" w="med" len="med"/>
                      <a:tailEnd type="none" w="med" len="med"/>
                    </a:lnR>
                    <a:lnT w="19050" cap="flat" cmpd="sng" algn="ctr">
                      <a:solidFill>
                        <a:srgbClr val="33CCCC"/>
                      </a:solidFill>
                      <a:prstDash val="solid"/>
                      <a:round/>
                      <a:headEnd type="none" w="med" len="med"/>
                      <a:tailEnd type="none" w="med" len="med"/>
                    </a:lnT>
                    <a:lnB w="6350" cap="flat" cmpd="sng" algn="ctr">
                      <a:solidFill>
                        <a:srgbClr val="FF9900"/>
                      </a:solidFill>
                      <a:prstDash val="solid"/>
                      <a:round/>
                      <a:headEnd type="none" w="med" len="med"/>
                      <a:tailEnd type="none" w="med" len="med"/>
                    </a:lnB>
                    <a:solidFill>
                      <a:srgbClr val="FF9900"/>
                    </a:solidFill>
                  </a:tcPr>
                </a:tc>
                <a:tc rowSpan="2">
                  <a:txBody>
                    <a:bodyPr/>
                    <a:lstStyle/>
                    <a:p>
                      <a:pPr algn="ctr" fontAlgn="ctr"/>
                      <a:r>
                        <a:rPr lang="es-MX" sz="600" b="1" i="0" u="none" strike="noStrike">
                          <a:solidFill>
                            <a:srgbClr val="FFFFFF"/>
                          </a:solidFill>
                          <a:effectLst/>
                          <a:latin typeface="Calibri"/>
                        </a:rPr>
                        <a:t>Índice de Acciones de Capacitación</a:t>
                      </a:r>
                      <a:br>
                        <a:rPr lang="es-MX" sz="600" b="1" i="0" u="none" strike="noStrike">
                          <a:solidFill>
                            <a:srgbClr val="FFFFFF"/>
                          </a:solidFill>
                          <a:effectLst/>
                          <a:latin typeface="Calibri"/>
                        </a:rPr>
                      </a:br>
                      <a:r>
                        <a:rPr lang="es-MX" sz="600" b="1" i="0" u="none" strike="noStrike">
                          <a:solidFill>
                            <a:srgbClr val="FFFFFF"/>
                          </a:solidFill>
                          <a:effectLst/>
                          <a:latin typeface="Calibri"/>
                        </a:rPr>
                        <a:t>20%</a:t>
                      </a:r>
                    </a:p>
                  </a:txBody>
                  <a:tcPr marL="0" marR="0" marT="0" marB="0" anchor="ctr">
                    <a:lnL w="6350" cap="flat" cmpd="sng" algn="ctr">
                      <a:solidFill>
                        <a:srgbClr val="FF9900"/>
                      </a:solidFill>
                      <a:prstDash val="solid"/>
                      <a:round/>
                      <a:headEnd type="none" w="med" len="med"/>
                      <a:tailEnd type="none" w="med" len="med"/>
                    </a:lnL>
                    <a:lnR w="6350" cap="flat" cmpd="sng" algn="ctr">
                      <a:solidFill>
                        <a:srgbClr val="33CCCC"/>
                      </a:solidFill>
                      <a:prstDash val="solid"/>
                      <a:round/>
                      <a:headEnd type="none" w="med" len="med"/>
                      <a:tailEnd type="none" w="med" len="med"/>
                    </a:lnR>
                    <a:lnT w="19050" cap="flat" cmpd="sng" algn="ctr">
                      <a:solidFill>
                        <a:srgbClr val="33CCCC"/>
                      </a:solidFill>
                      <a:prstDash val="solid"/>
                      <a:round/>
                      <a:headEnd type="none" w="med" len="med"/>
                      <a:tailEnd type="none" w="med" len="med"/>
                    </a:lnT>
                    <a:lnB w="6350" cap="flat" cmpd="sng" algn="ctr">
                      <a:solidFill>
                        <a:srgbClr val="FF9900"/>
                      </a:solidFill>
                      <a:prstDash val="solid"/>
                      <a:round/>
                      <a:headEnd type="none" w="med" len="med"/>
                      <a:tailEnd type="none" w="med" len="med"/>
                    </a:lnB>
                    <a:solidFill>
                      <a:srgbClr val="FF6600"/>
                    </a:solidFill>
                  </a:tcPr>
                </a:tc>
                <a:tc gridSpan="2">
                  <a:txBody>
                    <a:bodyPr/>
                    <a:lstStyle/>
                    <a:p>
                      <a:pPr algn="ctr" fontAlgn="ctr"/>
                      <a:r>
                        <a:rPr lang="es-MX" sz="600" b="1" i="0" u="none" strike="noStrike" dirty="0">
                          <a:solidFill>
                            <a:srgbClr val="FFFFFF"/>
                          </a:solidFill>
                          <a:effectLst/>
                          <a:latin typeface="Calibri"/>
                        </a:rPr>
                        <a:t>Índice Compuesto de Mejores Prácticas de Transparencia</a:t>
                      </a:r>
                    </a:p>
                  </a:txBody>
                  <a:tcPr marL="0" marR="0" marT="0" marB="0" anchor="ctr">
                    <a:lnL w="6350" cap="flat" cmpd="sng" algn="ctr">
                      <a:solidFill>
                        <a:srgbClr val="33CCCC"/>
                      </a:solidFill>
                      <a:prstDash val="solid"/>
                      <a:round/>
                      <a:headEnd type="none" w="med" len="med"/>
                      <a:tailEnd type="none" w="med" len="med"/>
                    </a:lnL>
                    <a:lnR w="19050" cap="flat" cmpd="sng" algn="ctr">
                      <a:solidFill>
                        <a:srgbClr val="33CCCC"/>
                      </a:solidFill>
                      <a:prstDash val="solid"/>
                      <a:round/>
                      <a:headEnd type="none" w="med" len="med"/>
                      <a:tailEnd type="none" w="med" len="med"/>
                    </a:lnR>
                    <a:lnT w="19050" cap="flat" cmpd="sng" algn="ctr">
                      <a:solidFill>
                        <a:srgbClr val="33CCCC"/>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3CCCC"/>
                    </a:solidFill>
                  </a:tcPr>
                </a:tc>
                <a:tc hMerge="1">
                  <a:txBody>
                    <a:bodyPr/>
                    <a:lstStyle/>
                    <a:p>
                      <a:endParaRPr lang="es-MX"/>
                    </a:p>
                  </a:txBody>
                  <a:tcPr/>
                </a:tc>
              </a:tr>
              <a:tr h="203780">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fontAlgn="ctr"/>
                      <a:r>
                        <a:rPr lang="es-MX" sz="600" b="1" i="0" u="none" strike="noStrike">
                          <a:solidFill>
                            <a:srgbClr val="FFFFFF"/>
                          </a:solidFill>
                          <a:effectLst/>
                          <a:latin typeface="Calibri"/>
                        </a:rPr>
                        <a:t>Índice </a:t>
                      </a:r>
                    </a:p>
                  </a:txBody>
                  <a:tcPr marL="0" marR="0" marT="0" marB="0" anchor="ctr">
                    <a:lnL w="6350" cap="flat" cmpd="sng" algn="ctr">
                      <a:solidFill>
                        <a:srgbClr val="33CCCC"/>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3CCCC"/>
                      </a:solidFill>
                      <a:prstDash val="solid"/>
                      <a:round/>
                      <a:headEnd type="none" w="med" len="med"/>
                      <a:tailEnd type="none" w="med" len="med"/>
                    </a:lnB>
                    <a:solidFill>
                      <a:srgbClr val="33CCCC"/>
                    </a:solidFill>
                  </a:tcPr>
                </a:tc>
                <a:tc>
                  <a:txBody>
                    <a:bodyPr/>
                    <a:lstStyle/>
                    <a:p>
                      <a:pPr algn="ctr" fontAlgn="ctr"/>
                      <a:r>
                        <a:rPr lang="es-MX" sz="600" b="1" i="0" u="none" strike="noStrike">
                          <a:solidFill>
                            <a:srgbClr val="FFFFFF"/>
                          </a:solidFill>
                          <a:effectLst/>
                          <a:latin typeface="Calibri"/>
                        </a:rPr>
                        <a:t>Ranking </a:t>
                      </a:r>
                    </a:p>
                  </a:txBody>
                  <a:tcPr marL="0" marR="0" marT="0" marB="0" anchor="ctr">
                    <a:lnL w="6350" cap="flat" cmpd="sng" algn="ctr">
                      <a:solidFill>
                        <a:srgbClr val="FFFFFF"/>
                      </a:solidFill>
                      <a:prstDash val="solid"/>
                      <a:round/>
                      <a:headEnd type="none" w="med" len="med"/>
                      <a:tailEnd type="none" w="med" len="med"/>
                    </a:lnL>
                    <a:lnR w="19050" cap="flat" cmpd="sng" algn="ctr">
                      <a:solidFill>
                        <a:srgbClr val="33CCCC"/>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3CCCC"/>
                      </a:solidFill>
                      <a:prstDash val="solid"/>
                      <a:round/>
                      <a:headEnd type="none" w="med" len="med"/>
                      <a:tailEnd type="none" w="med" len="med"/>
                    </a:lnB>
                    <a:solidFill>
                      <a:srgbClr val="33CCCC"/>
                    </a:solidFill>
                  </a:tcPr>
                </a:tc>
              </a:tr>
              <a:tr h="420297">
                <a:tc>
                  <a:txBody>
                    <a:bodyPr/>
                    <a:lstStyle/>
                    <a:p>
                      <a:pPr algn="ctr" fontAlgn="ctr"/>
                      <a:r>
                        <a:rPr lang="es-MX" sz="600" b="1" i="0" u="none" strike="noStrike">
                          <a:solidFill>
                            <a:srgbClr val="000000"/>
                          </a:solidFill>
                          <a:effectLst/>
                          <a:latin typeface="Calibri"/>
                        </a:rPr>
                        <a:t>56</a:t>
                      </a:r>
                    </a:p>
                  </a:txBody>
                  <a:tcPr marL="0" marR="0" marT="0" marB="0" anchor="ctr">
                    <a:lnL w="19050" cap="flat" cmpd="sng" algn="ctr">
                      <a:solidFill>
                        <a:srgbClr val="33CCCC"/>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solidFill>
                      <a:srgbClr val="FFFF00"/>
                    </a:solidFill>
                  </a:tcPr>
                </a:tc>
                <a:tc>
                  <a:txBody>
                    <a:bodyPr/>
                    <a:lstStyle/>
                    <a:p>
                      <a:pPr algn="ctr" fontAlgn="ctr"/>
                      <a:r>
                        <a:rPr lang="es-MX" sz="600" b="1" i="0" u="none" strike="noStrike">
                          <a:solidFill>
                            <a:srgbClr val="000000"/>
                          </a:solidFill>
                          <a:effectLst/>
                          <a:latin typeface="Calibri"/>
                        </a:rPr>
                        <a:t>2</a:t>
                      </a:r>
                    </a:p>
                  </a:txBody>
                  <a:tcPr marL="0" marR="0" marT="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solidFill>
                      <a:srgbClr val="FFFF00"/>
                    </a:solidFill>
                  </a:tcPr>
                </a:tc>
                <a:tc>
                  <a:txBody>
                    <a:bodyPr/>
                    <a:lstStyle/>
                    <a:p>
                      <a:pPr algn="l" fontAlgn="ctr"/>
                      <a:r>
                        <a:rPr lang="es-MX" sz="600" b="1" i="0" u="none" strike="noStrike">
                          <a:solidFill>
                            <a:srgbClr val="000000"/>
                          </a:solidFill>
                          <a:effectLst/>
                          <a:latin typeface="Calibri"/>
                        </a:rPr>
                        <a:t>Heroico Cuerpo de Bomberos del Distrito Federal</a:t>
                      </a:r>
                    </a:p>
                  </a:txBody>
                  <a:tcPr marL="0" marR="0" marT="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solidFill>
                      <a:srgbClr val="FFFF00"/>
                    </a:solidFill>
                  </a:tcPr>
                </a:tc>
                <a:tc>
                  <a:txBody>
                    <a:bodyPr/>
                    <a:lstStyle/>
                    <a:p>
                      <a:pPr algn="ctr" fontAlgn="ctr"/>
                      <a:r>
                        <a:rPr lang="es-MX" sz="600" b="1" i="0" u="none" strike="noStrike">
                          <a:solidFill>
                            <a:srgbClr val="000000"/>
                          </a:solidFill>
                          <a:effectLst/>
                          <a:latin typeface="Calibri"/>
                        </a:rPr>
                        <a:t>Ejecutivo</a:t>
                      </a:r>
                    </a:p>
                  </a:txBody>
                  <a:tcPr marL="0" marR="0" marT="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solidFill>
                      <a:srgbClr val="FFFF00"/>
                    </a:solidFill>
                  </a:tcPr>
                </a:tc>
                <a:tc>
                  <a:txBody>
                    <a:bodyPr/>
                    <a:lstStyle/>
                    <a:p>
                      <a:pPr algn="ctr" fontAlgn="ctr"/>
                      <a:r>
                        <a:rPr lang="es-MX" sz="600" b="1" i="0" u="none" strike="noStrike">
                          <a:solidFill>
                            <a:srgbClr val="000000"/>
                          </a:solidFill>
                          <a:effectLst/>
                          <a:latin typeface="Calibri"/>
                        </a:rPr>
                        <a:t>Descentralizado</a:t>
                      </a:r>
                    </a:p>
                  </a:txBody>
                  <a:tcPr marL="0" marR="0" marT="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solidFill>
                      <a:srgbClr val="FFFF00"/>
                    </a:solidFill>
                  </a:tcPr>
                </a:tc>
                <a:tc>
                  <a:txBody>
                    <a:bodyPr/>
                    <a:lstStyle/>
                    <a:p>
                      <a:pPr algn="ctr" fontAlgn="ctr"/>
                      <a:r>
                        <a:rPr lang="es-MX" sz="600" b="1" i="0" u="none" strike="noStrike">
                          <a:solidFill>
                            <a:srgbClr val="000000"/>
                          </a:solidFill>
                          <a:effectLst/>
                          <a:latin typeface="Calibri"/>
                        </a:rPr>
                        <a:t>100.0</a:t>
                      </a:r>
                    </a:p>
                  </a:txBody>
                  <a:tcPr marL="0" marR="0" marT="0" marB="0" anchor="ctr">
                    <a:lnL w="6350" cap="flat" cmpd="sng" algn="ctr">
                      <a:solidFill>
                        <a:srgbClr val="008080"/>
                      </a:solidFill>
                      <a:prstDash val="solid"/>
                      <a:round/>
                      <a:headEnd type="none" w="med" len="med"/>
                      <a:tailEnd type="none" w="med" len="med"/>
                    </a:lnL>
                    <a:lnR w="6350" cap="flat" cmpd="sng" algn="ctr">
                      <a:solidFill>
                        <a:srgbClr val="003366"/>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solidFill>
                      <a:srgbClr val="FFFF00"/>
                    </a:solidFill>
                  </a:tcPr>
                </a:tc>
                <a:tc>
                  <a:txBody>
                    <a:bodyPr/>
                    <a:lstStyle/>
                    <a:p>
                      <a:pPr algn="ctr" fontAlgn="ctr"/>
                      <a:r>
                        <a:rPr lang="es-MX" sz="600" b="1" i="0" u="none" strike="noStrike">
                          <a:solidFill>
                            <a:srgbClr val="000000"/>
                          </a:solidFill>
                          <a:effectLst/>
                          <a:latin typeface="Calibri"/>
                        </a:rPr>
                        <a:t>100.0</a:t>
                      </a:r>
                    </a:p>
                  </a:txBody>
                  <a:tcPr marL="0" marR="0" marT="0" marB="0" anchor="ctr">
                    <a:lnL w="6350" cap="flat" cmpd="sng" algn="ctr">
                      <a:solidFill>
                        <a:srgbClr val="003366"/>
                      </a:solidFill>
                      <a:prstDash val="solid"/>
                      <a:round/>
                      <a:headEnd type="none" w="med" len="med"/>
                      <a:tailEnd type="none" w="med" len="med"/>
                    </a:lnL>
                    <a:lnR w="6350" cap="flat" cmpd="sng" algn="ctr">
                      <a:solidFill>
                        <a:srgbClr val="FF9900"/>
                      </a:solidFill>
                      <a:prstDash val="solid"/>
                      <a:round/>
                      <a:headEnd type="none" w="med" len="med"/>
                      <a:tailEnd type="none" w="med" len="med"/>
                    </a:lnR>
                    <a:lnT w="6350" cap="flat" cmpd="sng" algn="ctr">
                      <a:solidFill>
                        <a:srgbClr val="003366"/>
                      </a:solidFill>
                      <a:prstDash val="solid"/>
                      <a:round/>
                      <a:headEnd type="none" w="med" len="med"/>
                      <a:tailEnd type="none" w="med" len="med"/>
                    </a:lnT>
                    <a:lnB w="6350" cap="flat" cmpd="sng" algn="ctr">
                      <a:solidFill>
                        <a:srgbClr val="003366"/>
                      </a:solidFill>
                      <a:prstDash val="solid"/>
                      <a:round/>
                      <a:headEnd type="none" w="med" len="med"/>
                      <a:tailEnd type="none" w="med" len="med"/>
                    </a:lnB>
                    <a:solidFill>
                      <a:srgbClr val="FFFF00"/>
                    </a:solidFill>
                  </a:tcPr>
                </a:tc>
                <a:tc>
                  <a:txBody>
                    <a:bodyPr/>
                    <a:lstStyle/>
                    <a:p>
                      <a:pPr algn="ctr" fontAlgn="ctr"/>
                      <a:r>
                        <a:rPr lang="es-MX" sz="600" b="1" i="0" u="none" strike="noStrike">
                          <a:solidFill>
                            <a:srgbClr val="000000"/>
                          </a:solidFill>
                          <a:effectLst/>
                          <a:latin typeface="Calibri"/>
                        </a:rPr>
                        <a:t>100.0</a:t>
                      </a:r>
                    </a:p>
                  </a:txBody>
                  <a:tcPr marL="0" marR="0" marT="0" marB="0" anchor="ctr">
                    <a:lnL w="6350" cap="flat" cmpd="sng" algn="ctr">
                      <a:solidFill>
                        <a:srgbClr val="FF9900"/>
                      </a:solidFill>
                      <a:prstDash val="solid"/>
                      <a:round/>
                      <a:headEnd type="none" w="med" len="med"/>
                      <a:tailEnd type="none" w="med" len="med"/>
                    </a:lnL>
                    <a:lnR w="6350" cap="flat" cmpd="sng" algn="ctr">
                      <a:solidFill>
                        <a:srgbClr val="FF9900"/>
                      </a:solidFill>
                      <a:prstDash val="solid"/>
                      <a:round/>
                      <a:headEnd type="none" w="med" len="med"/>
                      <a:tailEnd type="none" w="med" len="med"/>
                    </a:lnR>
                    <a:lnT w="6350" cap="flat" cmpd="sng" algn="ctr">
                      <a:solidFill>
                        <a:srgbClr val="FF9900"/>
                      </a:solidFill>
                      <a:prstDash val="solid"/>
                      <a:round/>
                      <a:headEnd type="none" w="med" len="med"/>
                      <a:tailEnd type="none" w="med" len="med"/>
                    </a:lnT>
                    <a:lnB w="6350" cap="flat" cmpd="sng" algn="ctr">
                      <a:solidFill>
                        <a:srgbClr val="FF9900"/>
                      </a:solidFill>
                      <a:prstDash val="solid"/>
                      <a:round/>
                      <a:headEnd type="none" w="med" len="med"/>
                      <a:tailEnd type="none" w="med" len="med"/>
                    </a:lnB>
                    <a:solidFill>
                      <a:srgbClr val="FFFF00"/>
                    </a:solidFill>
                  </a:tcPr>
                </a:tc>
                <a:tc>
                  <a:txBody>
                    <a:bodyPr/>
                    <a:lstStyle/>
                    <a:p>
                      <a:pPr algn="ctr" fontAlgn="ctr"/>
                      <a:r>
                        <a:rPr lang="es-MX" sz="600" b="1" i="0" u="none" strike="noStrike">
                          <a:solidFill>
                            <a:srgbClr val="000000"/>
                          </a:solidFill>
                          <a:effectLst/>
                          <a:latin typeface="Calibri"/>
                        </a:rPr>
                        <a:t>100.0</a:t>
                      </a:r>
                    </a:p>
                  </a:txBody>
                  <a:tcPr marL="0" marR="0" marT="0" marB="0" anchor="ctr">
                    <a:lnL w="6350" cap="flat" cmpd="sng" algn="ctr">
                      <a:solidFill>
                        <a:srgbClr val="FF9900"/>
                      </a:solidFill>
                      <a:prstDash val="solid"/>
                      <a:round/>
                      <a:headEnd type="none" w="med" len="med"/>
                      <a:tailEnd type="none" w="med" len="med"/>
                    </a:lnL>
                    <a:lnR w="6350" cap="flat" cmpd="sng" algn="ctr">
                      <a:solidFill>
                        <a:srgbClr val="33CCCC"/>
                      </a:solidFill>
                      <a:prstDash val="solid"/>
                      <a:round/>
                      <a:headEnd type="none" w="med" len="med"/>
                      <a:tailEnd type="none" w="med" len="med"/>
                    </a:lnR>
                    <a:lnT w="6350" cap="flat" cmpd="sng" algn="ctr">
                      <a:solidFill>
                        <a:srgbClr val="FF9900"/>
                      </a:solidFill>
                      <a:prstDash val="solid"/>
                      <a:round/>
                      <a:headEnd type="none" w="med" len="med"/>
                      <a:tailEnd type="none" w="med" len="med"/>
                    </a:lnT>
                    <a:lnB w="6350" cap="flat" cmpd="sng" algn="ctr">
                      <a:solidFill>
                        <a:srgbClr val="FF9900"/>
                      </a:solidFill>
                      <a:prstDash val="solid"/>
                      <a:round/>
                      <a:headEnd type="none" w="med" len="med"/>
                      <a:tailEnd type="none" w="med" len="med"/>
                    </a:lnB>
                    <a:solidFill>
                      <a:srgbClr val="FFFF00"/>
                    </a:solidFill>
                  </a:tcPr>
                </a:tc>
                <a:tc>
                  <a:txBody>
                    <a:bodyPr/>
                    <a:lstStyle/>
                    <a:p>
                      <a:pPr algn="ctr" fontAlgn="ctr"/>
                      <a:r>
                        <a:rPr lang="es-MX" sz="600" b="1" i="0" u="none" strike="noStrike">
                          <a:solidFill>
                            <a:srgbClr val="000000"/>
                          </a:solidFill>
                          <a:effectLst/>
                          <a:latin typeface="Calibri"/>
                        </a:rPr>
                        <a:t>100.0</a:t>
                      </a:r>
                    </a:p>
                  </a:txBody>
                  <a:tcPr marL="0" marR="0" marT="0" marB="0" anchor="ctr">
                    <a:lnL w="6350" cap="flat" cmpd="sng" algn="ctr">
                      <a:solidFill>
                        <a:srgbClr val="33CCCC"/>
                      </a:solidFill>
                      <a:prstDash val="solid"/>
                      <a:round/>
                      <a:headEnd type="none" w="med" len="med"/>
                      <a:tailEnd type="none" w="med" len="med"/>
                    </a:lnL>
                    <a:lnR w="6350" cap="flat" cmpd="sng" algn="ctr">
                      <a:solidFill>
                        <a:srgbClr val="33CCCC"/>
                      </a:solidFill>
                      <a:prstDash val="solid"/>
                      <a:round/>
                      <a:headEnd type="none" w="med" len="med"/>
                      <a:tailEnd type="none" w="med" len="med"/>
                    </a:lnR>
                    <a:lnT w="6350" cap="flat" cmpd="sng" algn="ctr">
                      <a:solidFill>
                        <a:srgbClr val="33CCCC"/>
                      </a:solidFill>
                      <a:prstDash val="solid"/>
                      <a:round/>
                      <a:headEnd type="none" w="med" len="med"/>
                      <a:tailEnd type="none" w="med" len="med"/>
                    </a:lnT>
                    <a:lnB w="6350" cap="flat" cmpd="sng" algn="ctr">
                      <a:solidFill>
                        <a:srgbClr val="33CCCC"/>
                      </a:solidFill>
                      <a:prstDash val="solid"/>
                      <a:round/>
                      <a:headEnd type="none" w="med" len="med"/>
                      <a:tailEnd type="none" w="med" len="med"/>
                    </a:lnB>
                    <a:solidFill>
                      <a:srgbClr val="FFFF00"/>
                    </a:solidFill>
                  </a:tcPr>
                </a:tc>
                <a:tc>
                  <a:txBody>
                    <a:bodyPr/>
                    <a:lstStyle/>
                    <a:p>
                      <a:pPr algn="ctr" fontAlgn="ctr"/>
                      <a:r>
                        <a:rPr lang="es-MX" sz="600" b="1" i="0" u="none" strike="noStrike">
                          <a:solidFill>
                            <a:srgbClr val="000000"/>
                          </a:solidFill>
                          <a:effectLst/>
                          <a:latin typeface="Calibri"/>
                        </a:rPr>
                        <a:t>1</a:t>
                      </a:r>
                    </a:p>
                  </a:txBody>
                  <a:tcPr marL="0" marR="0" marT="0" marB="0" anchor="ctr">
                    <a:lnL w="6350" cap="flat" cmpd="sng" algn="ctr">
                      <a:solidFill>
                        <a:srgbClr val="33CCCC"/>
                      </a:solidFill>
                      <a:prstDash val="solid"/>
                      <a:round/>
                      <a:headEnd type="none" w="med" len="med"/>
                      <a:tailEnd type="none" w="med" len="med"/>
                    </a:lnL>
                    <a:lnR w="19050" cap="flat" cmpd="sng" algn="ctr">
                      <a:solidFill>
                        <a:srgbClr val="33CCCC"/>
                      </a:solidFill>
                      <a:prstDash val="solid"/>
                      <a:round/>
                      <a:headEnd type="none" w="med" len="med"/>
                      <a:tailEnd type="none" w="med" len="med"/>
                    </a:lnR>
                    <a:lnT w="6350" cap="flat" cmpd="sng" algn="ctr">
                      <a:solidFill>
                        <a:srgbClr val="33CCCC"/>
                      </a:solidFill>
                      <a:prstDash val="solid"/>
                      <a:round/>
                      <a:headEnd type="none" w="med" len="med"/>
                      <a:tailEnd type="none" w="med" len="med"/>
                    </a:lnT>
                    <a:lnB w="6350" cap="flat" cmpd="sng" algn="ctr">
                      <a:solidFill>
                        <a:srgbClr val="33CCCC"/>
                      </a:solidFill>
                      <a:prstDash val="solid"/>
                      <a:round/>
                      <a:headEnd type="none" w="med" len="med"/>
                      <a:tailEnd type="none" w="med" len="med"/>
                    </a:lnB>
                    <a:solidFill>
                      <a:srgbClr val="FFFF00"/>
                    </a:solidFill>
                  </a:tcPr>
                </a:tc>
              </a:tr>
              <a:tr h="458506">
                <a:tc>
                  <a:txBody>
                    <a:bodyPr/>
                    <a:lstStyle/>
                    <a:p>
                      <a:pPr algn="ctr" fontAlgn="ctr"/>
                      <a:r>
                        <a:rPr lang="es-MX" sz="600" b="1" i="0" u="none" strike="noStrike">
                          <a:solidFill>
                            <a:srgbClr val="000000"/>
                          </a:solidFill>
                          <a:effectLst/>
                          <a:latin typeface="Calibri"/>
                        </a:rPr>
                        <a:t>111</a:t>
                      </a:r>
                    </a:p>
                  </a:txBody>
                  <a:tcPr marL="0" marR="0" marT="0" marB="0" anchor="ctr">
                    <a:lnL w="19050" cap="flat" cmpd="sng" algn="ctr">
                      <a:solidFill>
                        <a:srgbClr val="33CCCC"/>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solidFill>
                      <a:srgbClr val="FFFF00"/>
                    </a:solidFill>
                  </a:tcPr>
                </a:tc>
                <a:tc>
                  <a:txBody>
                    <a:bodyPr/>
                    <a:lstStyle/>
                    <a:p>
                      <a:pPr algn="ctr" fontAlgn="ctr"/>
                      <a:r>
                        <a:rPr lang="es-MX" sz="600" b="1" i="0" u="none" strike="noStrike">
                          <a:solidFill>
                            <a:srgbClr val="000000"/>
                          </a:solidFill>
                          <a:effectLst/>
                          <a:latin typeface="Calibri"/>
                        </a:rPr>
                        <a:t>6</a:t>
                      </a:r>
                    </a:p>
                  </a:txBody>
                  <a:tcPr marL="0" marR="0" marT="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solidFill>
                      <a:srgbClr val="FFFF00"/>
                    </a:solidFill>
                  </a:tcPr>
                </a:tc>
                <a:tc>
                  <a:txBody>
                    <a:bodyPr/>
                    <a:lstStyle/>
                    <a:p>
                      <a:pPr algn="l" fontAlgn="ctr"/>
                      <a:r>
                        <a:rPr lang="es-MX" sz="600" b="1" i="0" u="none" strike="noStrike">
                          <a:solidFill>
                            <a:srgbClr val="000000"/>
                          </a:solidFill>
                          <a:effectLst/>
                          <a:latin typeface="Calibri"/>
                        </a:rPr>
                        <a:t>Tribunal Electoral del Distrito Federal</a:t>
                      </a:r>
                    </a:p>
                  </a:txBody>
                  <a:tcPr marL="0" marR="0" marT="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solidFill>
                      <a:srgbClr val="FFFF00"/>
                    </a:solidFill>
                  </a:tcPr>
                </a:tc>
                <a:tc>
                  <a:txBody>
                    <a:bodyPr/>
                    <a:lstStyle/>
                    <a:p>
                      <a:pPr algn="ctr" fontAlgn="ctr"/>
                      <a:r>
                        <a:rPr lang="es-MX" sz="600" b="1" i="0" u="none" strike="noStrike">
                          <a:solidFill>
                            <a:srgbClr val="000000"/>
                          </a:solidFill>
                          <a:effectLst/>
                          <a:latin typeface="Calibri"/>
                        </a:rPr>
                        <a:t>Autónomo</a:t>
                      </a:r>
                    </a:p>
                  </a:txBody>
                  <a:tcPr marL="0" marR="0" marT="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solidFill>
                      <a:srgbClr val="FFFF00"/>
                    </a:solidFill>
                  </a:tcPr>
                </a:tc>
                <a:tc>
                  <a:txBody>
                    <a:bodyPr/>
                    <a:lstStyle/>
                    <a:p>
                      <a:pPr algn="ctr" fontAlgn="ctr"/>
                      <a:r>
                        <a:rPr lang="es-MX" sz="600" b="1" i="0" u="none" strike="noStrike">
                          <a:solidFill>
                            <a:srgbClr val="000000"/>
                          </a:solidFill>
                          <a:effectLst/>
                          <a:latin typeface="Calibri"/>
                        </a:rPr>
                        <a:t> </a:t>
                      </a:r>
                    </a:p>
                  </a:txBody>
                  <a:tcPr marL="0" marR="0" marT="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solidFill>
                      <a:srgbClr val="FFFF00"/>
                    </a:solidFill>
                  </a:tcPr>
                </a:tc>
                <a:tc>
                  <a:txBody>
                    <a:bodyPr/>
                    <a:lstStyle/>
                    <a:p>
                      <a:pPr algn="ctr" fontAlgn="ctr"/>
                      <a:r>
                        <a:rPr lang="es-MX" sz="600" b="1" i="0" u="none" strike="noStrike">
                          <a:solidFill>
                            <a:srgbClr val="000000"/>
                          </a:solidFill>
                          <a:effectLst/>
                          <a:latin typeface="Calibri"/>
                        </a:rPr>
                        <a:t>100.0</a:t>
                      </a:r>
                    </a:p>
                  </a:txBody>
                  <a:tcPr marL="0" marR="0" marT="0" marB="0" anchor="ctr">
                    <a:lnL w="6350" cap="flat" cmpd="sng" algn="ctr">
                      <a:solidFill>
                        <a:srgbClr val="008080"/>
                      </a:solidFill>
                      <a:prstDash val="solid"/>
                      <a:round/>
                      <a:headEnd type="none" w="med" len="med"/>
                      <a:tailEnd type="none" w="med" len="med"/>
                    </a:lnL>
                    <a:lnR w="6350" cap="flat" cmpd="sng" algn="ctr">
                      <a:solidFill>
                        <a:srgbClr val="003366"/>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solidFill>
                      <a:srgbClr val="FFFF00"/>
                    </a:solidFill>
                  </a:tcPr>
                </a:tc>
                <a:tc>
                  <a:txBody>
                    <a:bodyPr/>
                    <a:lstStyle/>
                    <a:p>
                      <a:pPr algn="ctr" fontAlgn="ctr"/>
                      <a:r>
                        <a:rPr lang="es-MX" sz="600" b="1" i="0" u="none" strike="noStrike">
                          <a:solidFill>
                            <a:srgbClr val="000000"/>
                          </a:solidFill>
                          <a:effectLst/>
                          <a:latin typeface="Calibri"/>
                        </a:rPr>
                        <a:t>100.0</a:t>
                      </a:r>
                    </a:p>
                  </a:txBody>
                  <a:tcPr marL="0" marR="0" marT="0" marB="0" anchor="ctr">
                    <a:lnL w="6350" cap="flat" cmpd="sng" algn="ctr">
                      <a:solidFill>
                        <a:srgbClr val="003366"/>
                      </a:solidFill>
                      <a:prstDash val="solid"/>
                      <a:round/>
                      <a:headEnd type="none" w="med" len="med"/>
                      <a:tailEnd type="none" w="med" len="med"/>
                    </a:lnL>
                    <a:lnR w="6350" cap="flat" cmpd="sng" algn="ctr">
                      <a:solidFill>
                        <a:srgbClr val="FF9900"/>
                      </a:solidFill>
                      <a:prstDash val="solid"/>
                      <a:round/>
                      <a:headEnd type="none" w="med" len="med"/>
                      <a:tailEnd type="none" w="med" len="med"/>
                    </a:lnR>
                    <a:lnT w="6350" cap="flat" cmpd="sng" algn="ctr">
                      <a:solidFill>
                        <a:srgbClr val="003366"/>
                      </a:solidFill>
                      <a:prstDash val="solid"/>
                      <a:round/>
                      <a:headEnd type="none" w="med" len="med"/>
                      <a:tailEnd type="none" w="med" len="med"/>
                    </a:lnT>
                    <a:lnB w="6350" cap="flat" cmpd="sng" algn="ctr">
                      <a:solidFill>
                        <a:srgbClr val="003366"/>
                      </a:solidFill>
                      <a:prstDash val="solid"/>
                      <a:round/>
                      <a:headEnd type="none" w="med" len="med"/>
                      <a:tailEnd type="none" w="med" len="med"/>
                    </a:lnB>
                    <a:solidFill>
                      <a:srgbClr val="FFFF00"/>
                    </a:solidFill>
                  </a:tcPr>
                </a:tc>
                <a:tc>
                  <a:txBody>
                    <a:bodyPr/>
                    <a:lstStyle/>
                    <a:p>
                      <a:pPr algn="ctr" fontAlgn="ctr"/>
                      <a:r>
                        <a:rPr lang="es-MX" sz="600" b="1" i="0" u="none" strike="noStrike">
                          <a:solidFill>
                            <a:srgbClr val="000000"/>
                          </a:solidFill>
                          <a:effectLst/>
                          <a:latin typeface="Calibri"/>
                        </a:rPr>
                        <a:t>100.0</a:t>
                      </a:r>
                    </a:p>
                  </a:txBody>
                  <a:tcPr marL="0" marR="0" marT="0" marB="0" anchor="ctr">
                    <a:lnL w="6350" cap="flat" cmpd="sng" algn="ctr">
                      <a:solidFill>
                        <a:srgbClr val="FF9900"/>
                      </a:solidFill>
                      <a:prstDash val="solid"/>
                      <a:round/>
                      <a:headEnd type="none" w="med" len="med"/>
                      <a:tailEnd type="none" w="med" len="med"/>
                    </a:lnL>
                    <a:lnR w="6350" cap="flat" cmpd="sng" algn="ctr">
                      <a:solidFill>
                        <a:srgbClr val="FF9900"/>
                      </a:solidFill>
                      <a:prstDash val="solid"/>
                      <a:round/>
                      <a:headEnd type="none" w="med" len="med"/>
                      <a:tailEnd type="none" w="med" len="med"/>
                    </a:lnR>
                    <a:lnT w="6350" cap="flat" cmpd="sng" algn="ctr">
                      <a:solidFill>
                        <a:srgbClr val="FF9900"/>
                      </a:solidFill>
                      <a:prstDash val="solid"/>
                      <a:round/>
                      <a:headEnd type="none" w="med" len="med"/>
                      <a:tailEnd type="none" w="med" len="med"/>
                    </a:lnT>
                    <a:lnB w="6350" cap="flat" cmpd="sng" algn="ctr">
                      <a:solidFill>
                        <a:srgbClr val="FF9900"/>
                      </a:solidFill>
                      <a:prstDash val="solid"/>
                      <a:round/>
                      <a:headEnd type="none" w="med" len="med"/>
                      <a:tailEnd type="none" w="med" len="med"/>
                    </a:lnB>
                    <a:solidFill>
                      <a:srgbClr val="FFFF00"/>
                    </a:solidFill>
                  </a:tcPr>
                </a:tc>
                <a:tc>
                  <a:txBody>
                    <a:bodyPr/>
                    <a:lstStyle/>
                    <a:p>
                      <a:pPr algn="ctr" fontAlgn="ctr"/>
                      <a:r>
                        <a:rPr lang="es-MX" sz="600" b="1" i="0" u="none" strike="noStrike">
                          <a:solidFill>
                            <a:srgbClr val="000000"/>
                          </a:solidFill>
                          <a:effectLst/>
                          <a:latin typeface="Calibri"/>
                        </a:rPr>
                        <a:t>100.0</a:t>
                      </a:r>
                    </a:p>
                  </a:txBody>
                  <a:tcPr marL="0" marR="0" marT="0" marB="0" anchor="ctr">
                    <a:lnL w="6350" cap="flat" cmpd="sng" algn="ctr">
                      <a:solidFill>
                        <a:srgbClr val="FF9900"/>
                      </a:solidFill>
                      <a:prstDash val="solid"/>
                      <a:round/>
                      <a:headEnd type="none" w="med" len="med"/>
                      <a:tailEnd type="none" w="med" len="med"/>
                    </a:lnL>
                    <a:lnR w="6350" cap="flat" cmpd="sng" algn="ctr">
                      <a:solidFill>
                        <a:srgbClr val="33CCCC"/>
                      </a:solidFill>
                      <a:prstDash val="solid"/>
                      <a:round/>
                      <a:headEnd type="none" w="med" len="med"/>
                      <a:tailEnd type="none" w="med" len="med"/>
                    </a:lnR>
                    <a:lnT w="6350" cap="flat" cmpd="sng" algn="ctr">
                      <a:solidFill>
                        <a:srgbClr val="FF9900"/>
                      </a:solidFill>
                      <a:prstDash val="solid"/>
                      <a:round/>
                      <a:headEnd type="none" w="med" len="med"/>
                      <a:tailEnd type="none" w="med" len="med"/>
                    </a:lnT>
                    <a:lnB w="6350" cap="flat" cmpd="sng" algn="ctr">
                      <a:solidFill>
                        <a:srgbClr val="FF9900"/>
                      </a:solidFill>
                      <a:prstDash val="solid"/>
                      <a:round/>
                      <a:headEnd type="none" w="med" len="med"/>
                      <a:tailEnd type="none" w="med" len="med"/>
                    </a:lnB>
                    <a:solidFill>
                      <a:srgbClr val="FFFF00"/>
                    </a:solidFill>
                  </a:tcPr>
                </a:tc>
                <a:tc>
                  <a:txBody>
                    <a:bodyPr/>
                    <a:lstStyle/>
                    <a:p>
                      <a:pPr algn="ctr" fontAlgn="ctr"/>
                      <a:r>
                        <a:rPr lang="es-MX" sz="600" b="1" i="0" u="none" strike="noStrike">
                          <a:solidFill>
                            <a:srgbClr val="000000"/>
                          </a:solidFill>
                          <a:effectLst/>
                          <a:latin typeface="Calibri"/>
                        </a:rPr>
                        <a:t>100.0</a:t>
                      </a:r>
                    </a:p>
                  </a:txBody>
                  <a:tcPr marL="0" marR="0" marT="0" marB="0" anchor="ctr">
                    <a:lnL w="6350" cap="flat" cmpd="sng" algn="ctr">
                      <a:solidFill>
                        <a:srgbClr val="33CCCC"/>
                      </a:solidFill>
                      <a:prstDash val="solid"/>
                      <a:round/>
                      <a:headEnd type="none" w="med" len="med"/>
                      <a:tailEnd type="none" w="med" len="med"/>
                    </a:lnL>
                    <a:lnR w="6350" cap="flat" cmpd="sng" algn="ctr">
                      <a:solidFill>
                        <a:srgbClr val="33CCCC"/>
                      </a:solidFill>
                      <a:prstDash val="solid"/>
                      <a:round/>
                      <a:headEnd type="none" w="med" len="med"/>
                      <a:tailEnd type="none" w="med" len="med"/>
                    </a:lnR>
                    <a:lnT w="6350" cap="flat" cmpd="sng" algn="ctr">
                      <a:solidFill>
                        <a:srgbClr val="33CCCC"/>
                      </a:solidFill>
                      <a:prstDash val="solid"/>
                      <a:round/>
                      <a:headEnd type="none" w="med" len="med"/>
                      <a:tailEnd type="none" w="med" len="med"/>
                    </a:lnT>
                    <a:lnB w="6350" cap="flat" cmpd="sng" algn="ctr">
                      <a:solidFill>
                        <a:srgbClr val="33CCCC"/>
                      </a:solidFill>
                      <a:prstDash val="solid"/>
                      <a:round/>
                      <a:headEnd type="none" w="med" len="med"/>
                      <a:tailEnd type="none" w="med" len="med"/>
                    </a:lnB>
                    <a:solidFill>
                      <a:srgbClr val="FFFF00"/>
                    </a:solidFill>
                  </a:tcPr>
                </a:tc>
                <a:tc>
                  <a:txBody>
                    <a:bodyPr/>
                    <a:lstStyle/>
                    <a:p>
                      <a:pPr algn="ctr" fontAlgn="ctr"/>
                      <a:r>
                        <a:rPr lang="es-MX" sz="600" b="1" i="0" u="none" strike="noStrike">
                          <a:solidFill>
                            <a:srgbClr val="000000"/>
                          </a:solidFill>
                          <a:effectLst/>
                          <a:latin typeface="Calibri"/>
                        </a:rPr>
                        <a:t>1</a:t>
                      </a:r>
                    </a:p>
                  </a:txBody>
                  <a:tcPr marL="0" marR="0" marT="0" marB="0" anchor="ctr">
                    <a:lnL w="6350" cap="flat" cmpd="sng" algn="ctr">
                      <a:solidFill>
                        <a:srgbClr val="33CCCC"/>
                      </a:solidFill>
                      <a:prstDash val="solid"/>
                      <a:round/>
                      <a:headEnd type="none" w="med" len="med"/>
                      <a:tailEnd type="none" w="med" len="med"/>
                    </a:lnL>
                    <a:lnR w="19050" cap="flat" cmpd="sng" algn="ctr">
                      <a:solidFill>
                        <a:srgbClr val="33CCCC"/>
                      </a:solidFill>
                      <a:prstDash val="solid"/>
                      <a:round/>
                      <a:headEnd type="none" w="med" len="med"/>
                      <a:tailEnd type="none" w="med" len="med"/>
                    </a:lnR>
                    <a:lnT w="6350" cap="flat" cmpd="sng" algn="ctr">
                      <a:solidFill>
                        <a:srgbClr val="33CCCC"/>
                      </a:solidFill>
                      <a:prstDash val="solid"/>
                      <a:round/>
                      <a:headEnd type="none" w="med" len="med"/>
                      <a:tailEnd type="none" w="med" len="med"/>
                    </a:lnT>
                    <a:lnB w="6350" cap="flat" cmpd="sng" algn="ctr">
                      <a:solidFill>
                        <a:srgbClr val="33CCCC"/>
                      </a:solidFill>
                      <a:prstDash val="solid"/>
                      <a:round/>
                      <a:headEnd type="none" w="med" len="med"/>
                      <a:tailEnd type="none" w="med" len="med"/>
                    </a:lnB>
                    <a:solidFill>
                      <a:srgbClr val="FFFF00"/>
                    </a:solidFill>
                  </a:tcPr>
                </a:tc>
              </a:tr>
              <a:tr h="273829">
                <a:tc>
                  <a:txBody>
                    <a:bodyPr/>
                    <a:lstStyle/>
                    <a:p>
                      <a:pPr algn="ctr" fontAlgn="ctr"/>
                      <a:r>
                        <a:rPr lang="es-MX" sz="600" b="1" i="0" u="none" strike="noStrike">
                          <a:solidFill>
                            <a:srgbClr val="000000"/>
                          </a:solidFill>
                          <a:effectLst/>
                          <a:latin typeface="Calibri"/>
                        </a:rPr>
                        <a:t>11</a:t>
                      </a:r>
                    </a:p>
                  </a:txBody>
                  <a:tcPr marL="0" marR="0" marT="0" marB="0" anchor="ctr">
                    <a:lnL w="19050" cap="flat" cmpd="sng" algn="ctr">
                      <a:solidFill>
                        <a:srgbClr val="33CCCC"/>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solidFill>
                      <a:srgbClr val="FFFF00"/>
                    </a:solidFill>
                  </a:tcPr>
                </a:tc>
                <a:tc>
                  <a:txBody>
                    <a:bodyPr/>
                    <a:lstStyle/>
                    <a:p>
                      <a:pPr algn="ctr" fontAlgn="ctr"/>
                      <a:r>
                        <a:rPr lang="es-MX" sz="600" b="1" i="0" u="none" strike="noStrike">
                          <a:solidFill>
                            <a:srgbClr val="000000"/>
                          </a:solidFill>
                          <a:effectLst/>
                          <a:latin typeface="Calibri"/>
                        </a:rPr>
                        <a:t>1</a:t>
                      </a:r>
                    </a:p>
                  </a:txBody>
                  <a:tcPr marL="0" marR="0" marT="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solidFill>
                      <a:srgbClr val="FFFF00"/>
                    </a:solidFill>
                  </a:tcPr>
                </a:tc>
                <a:tc>
                  <a:txBody>
                    <a:bodyPr/>
                    <a:lstStyle/>
                    <a:p>
                      <a:pPr algn="l" fontAlgn="ctr"/>
                      <a:r>
                        <a:rPr lang="es-MX" sz="600" b="1" i="0" u="none" strike="noStrike">
                          <a:solidFill>
                            <a:srgbClr val="000000"/>
                          </a:solidFill>
                          <a:effectLst/>
                          <a:latin typeface="Calibri"/>
                        </a:rPr>
                        <a:t>Secretaría de Educación</a:t>
                      </a:r>
                    </a:p>
                  </a:txBody>
                  <a:tcPr marL="0" marR="0" marT="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solidFill>
                      <a:srgbClr val="FFFF00"/>
                    </a:solidFill>
                  </a:tcPr>
                </a:tc>
                <a:tc>
                  <a:txBody>
                    <a:bodyPr/>
                    <a:lstStyle/>
                    <a:p>
                      <a:pPr algn="ctr" fontAlgn="ctr"/>
                      <a:r>
                        <a:rPr lang="es-MX" sz="600" b="1" i="0" u="none" strike="noStrike">
                          <a:solidFill>
                            <a:srgbClr val="000000"/>
                          </a:solidFill>
                          <a:effectLst/>
                          <a:latin typeface="Calibri"/>
                        </a:rPr>
                        <a:t>Ejecutivo</a:t>
                      </a:r>
                    </a:p>
                  </a:txBody>
                  <a:tcPr marL="0" marR="0" marT="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solidFill>
                      <a:srgbClr val="FFFF00"/>
                    </a:solidFill>
                  </a:tcPr>
                </a:tc>
                <a:tc>
                  <a:txBody>
                    <a:bodyPr/>
                    <a:lstStyle/>
                    <a:p>
                      <a:pPr algn="ctr" fontAlgn="ctr"/>
                      <a:r>
                        <a:rPr lang="es-MX" sz="600" b="1" i="0" u="none" strike="noStrike">
                          <a:solidFill>
                            <a:srgbClr val="000000"/>
                          </a:solidFill>
                          <a:effectLst/>
                          <a:latin typeface="Calibri"/>
                        </a:rPr>
                        <a:t>Administración Pública Central</a:t>
                      </a:r>
                    </a:p>
                  </a:txBody>
                  <a:tcPr marL="0" marR="0" marT="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solidFill>
                      <a:srgbClr val="FFFF00"/>
                    </a:solidFill>
                  </a:tcPr>
                </a:tc>
                <a:tc>
                  <a:txBody>
                    <a:bodyPr/>
                    <a:lstStyle/>
                    <a:p>
                      <a:pPr algn="ctr" fontAlgn="ctr"/>
                      <a:r>
                        <a:rPr lang="es-MX" sz="600" b="1" i="0" u="none" strike="noStrike">
                          <a:solidFill>
                            <a:srgbClr val="000000"/>
                          </a:solidFill>
                          <a:effectLst/>
                          <a:latin typeface="Calibri"/>
                        </a:rPr>
                        <a:t>100.0</a:t>
                      </a:r>
                    </a:p>
                  </a:txBody>
                  <a:tcPr marL="0" marR="0" marT="0" marB="0" anchor="ctr">
                    <a:lnL w="6350" cap="flat" cmpd="sng" algn="ctr">
                      <a:solidFill>
                        <a:srgbClr val="008080"/>
                      </a:solidFill>
                      <a:prstDash val="solid"/>
                      <a:round/>
                      <a:headEnd type="none" w="med" len="med"/>
                      <a:tailEnd type="none" w="med" len="med"/>
                    </a:lnL>
                    <a:lnR w="6350" cap="flat" cmpd="sng" algn="ctr">
                      <a:solidFill>
                        <a:srgbClr val="003366"/>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solidFill>
                      <a:srgbClr val="FFFF00"/>
                    </a:solidFill>
                  </a:tcPr>
                </a:tc>
                <a:tc>
                  <a:txBody>
                    <a:bodyPr/>
                    <a:lstStyle/>
                    <a:p>
                      <a:pPr algn="ctr" fontAlgn="ctr"/>
                      <a:r>
                        <a:rPr lang="es-MX" sz="600" b="1" i="0" u="none" strike="noStrike">
                          <a:solidFill>
                            <a:srgbClr val="000000"/>
                          </a:solidFill>
                          <a:effectLst/>
                          <a:latin typeface="Calibri"/>
                        </a:rPr>
                        <a:t>99.6</a:t>
                      </a:r>
                    </a:p>
                  </a:txBody>
                  <a:tcPr marL="0" marR="0" marT="0" marB="0" anchor="ctr">
                    <a:lnL w="6350" cap="flat" cmpd="sng" algn="ctr">
                      <a:solidFill>
                        <a:srgbClr val="003366"/>
                      </a:solidFill>
                      <a:prstDash val="solid"/>
                      <a:round/>
                      <a:headEnd type="none" w="med" len="med"/>
                      <a:tailEnd type="none" w="med" len="med"/>
                    </a:lnL>
                    <a:lnR w="6350" cap="flat" cmpd="sng" algn="ctr">
                      <a:solidFill>
                        <a:srgbClr val="FF9900"/>
                      </a:solidFill>
                      <a:prstDash val="solid"/>
                      <a:round/>
                      <a:headEnd type="none" w="med" len="med"/>
                      <a:tailEnd type="none" w="med" len="med"/>
                    </a:lnR>
                    <a:lnT w="6350" cap="flat" cmpd="sng" algn="ctr">
                      <a:solidFill>
                        <a:srgbClr val="003366"/>
                      </a:solidFill>
                      <a:prstDash val="solid"/>
                      <a:round/>
                      <a:headEnd type="none" w="med" len="med"/>
                      <a:tailEnd type="none" w="med" len="med"/>
                    </a:lnT>
                    <a:lnB w="6350" cap="flat" cmpd="sng" algn="ctr">
                      <a:solidFill>
                        <a:srgbClr val="003366"/>
                      </a:solidFill>
                      <a:prstDash val="solid"/>
                      <a:round/>
                      <a:headEnd type="none" w="med" len="med"/>
                      <a:tailEnd type="none" w="med" len="med"/>
                    </a:lnB>
                    <a:solidFill>
                      <a:srgbClr val="FFFF00"/>
                    </a:solidFill>
                  </a:tcPr>
                </a:tc>
                <a:tc>
                  <a:txBody>
                    <a:bodyPr/>
                    <a:lstStyle/>
                    <a:p>
                      <a:pPr algn="ctr" fontAlgn="ctr"/>
                      <a:r>
                        <a:rPr lang="es-MX" sz="600" b="1" i="0" u="none" strike="noStrike">
                          <a:solidFill>
                            <a:srgbClr val="000000"/>
                          </a:solidFill>
                          <a:effectLst/>
                          <a:latin typeface="Calibri"/>
                        </a:rPr>
                        <a:t>100.0</a:t>
                      </a:r>
                    </a:p>
                  </a:txBody>
                  <a:tcPr marL="0" marR="0" marT="0" marB="0" anchor="ctr">
                    <a:lnL w="6350" cap="flat" cmpd="sng" algn="ctr">
                      <a:solidFill>
                        <a:srgbClr val="FF9900"/>
                      </a:solidFill>
                      <a:prstDash val="solid"/>
                      <a:round/>
                      <a:headEnd type="none" w="med" len="med"/>
                      <a:tailEnd type="none" w="med" len="med"/>
                    </a:lnL>
                    <a:lnR w="6350" cap="flat" cmpd="sng" algn="ctr">
                      <a:solidFill>
                        <a:srgbClr val="FF9900"/>
                      </a:solidFill>
                      <a:prstDash val="solid"/>
                      <a:round/>
                      <a:headEnd type="none" w="med" len="med"/>
                      <a:tailEnd type="none" w="med" len="med"/>
                    </a:lnR>
                    <a:lnT w="6350" cap="flat" cmpd="sng" algn="ctr">
                      <a:solidFill>
                        <a:srgbClr val="FF9900"/>
                      </a:solidFill>
                      <a:prstDash val="solid"/>
                      <a:round/>
                      <a:headEnd type="none" w="med" len="med"/>
                      <a:tailEnd type="none" w="med" len="med"/>
                    </a:lnT>
                    <a:lnB w="6350" cap="flat" cmpd="sng" algn="ctr">
                      <a:solidFill>
                        <a:srgbClr val="FF9900"/>
                      </a:solidFill>
                      <a:prstDash val="solid"/>
                      <a:round/>
                      <a:headEnd type="none" w="med" len="med"/>
                      <a:tailEnd type="none" w="med" len="med"/>
                    </a:lnB>
                    <a:solidFill>
                      <a:srgbClr val="FFFF00"/>
                    </a:solidFill>
                  </a:tcPr>
                </a:tc>
                <a:tc>
                  <a:txBody>
                    <a:bodyPr/>
                    <a:lstStyle/>
                    <a:p>
                      <a:pPr algn="ctr" fontAlgn="ctr"/>
                      <a:r>
                        <a:rPr lang="es-MX" sz="600" b="1" i="0" u="none" strike="noStrike">
                          <a:solidFill>
                            <a:srgbClr val="000000"/>
                          </a:solidFill>
                          <a:effectLst/>
                          <a:latin typeface="Calibri"/>
                        </a:rPr>
                        <a:t>100.0</a:t>
                      </a:r>
                    </a:p>
                  </a:txBody>
                  <a:tcPr marL="0" marR="0" marT="0" marB="0" anchor="ctr">
                    <a:lnL w="6350" cap="flat" cmpd="sng" algn="ctr">
                      <a:solidFill>
                        <a:srgbClr val="FF9900"/>
                      </a:solidFill>
                      <a:prstDash val="solid"/>
                      <a:round/>
                      <a:headEnd type="none" w="med" len="med"/>
                      <a:tailEnd type="none" w="med" len="med"/>
                    </a:lnL>
                    <a:lnR w="6350" cap="flat" cmpd="sng" algn="ctr">
                      <a:solidFill>
                        <a:srgbClr val="33CCCC"/>
                      </a:solidFill>
                      <a:prstDash val="solid"/>
                      <a:round/>
                      <a:headEnd type="none" w="med" len="med"/>
                      <a:tailEnd type="none" w="med" len="med"/>
                    </a:lnR>
                    <a:lnT w="6350" cap="flat" cmpd="sng" algn="ctr">
                      <a:solidFill>
                        <a:srgbClr val="FF9900"/>
                      </a:solidFill>
                      <a:prstDash val="solid"/>
                      <a:round/>
                      <a:headEnd type="none" w="med" len="med"/>
                      <a:tailEnd type="none" w="med" len="med"/>
                    </a:lnT>
                    <a:lnB w="6350" cap="flat" cmpd="sng" algn="ctr">
                      <a:solidFill>
                        <a:srgbClr val="FF9900"/>
                      </a:solidFill>
                      <a:prstDash val="solid"/>
                      <a:round/>
                      <a:headEnd type="none" w="med" len="med"/>
                      <a:tailEnd type="none" w="med" len="med"/>
                    </a:lnB>
                    <a:solidFill>
                      <a:srgbClr val="FFFF00"/>
                    </a:solidFill>
                  </a:tcPr>
                </a:tc>
                <a:tc>
                  <a:txBody>
                    <a:bodyPr/>
                    <a:lstStyle/>
                    <a:p>
                      <a:pPr algn="ctr" fontAlgn="ctr"/>
                      <a:r>
                        <a:rPr lang="es-MX" sz="600" b="1" i="0" u="none" strike="noStrike">
                          <a:solidFill>
                            <a:srgbClr val="000000"/>
                          </a:solidFill>
                          <a:effectLst/>
                          <a:latin typeface="Calibri"/>
                        </a:rPr>
                        <a:t>99.9</a:t>
                      </a:r>
                    </a:p>
                  </a:txBody>
                  <a:tcPr marL="0" marR="0" marT="0" marB="0" anchor="ctr">
                    <a:lnL w="6350" cap="flat" cmpd="sng" algn="ctr">
                      <a:solidFill>
                        <a:srgbClr val="33CCCC"/>
                      </a:solidFill>
                      <a:prstDash val="solid"/>
                      <a:round/>
                      <a:headEnd type="none" w="med" len="med"/>
                      <a:tailEnd type="none" w="med" len="med"/>
                    </a:lnL>
                    <a:lnR w="6350" cap="flat" cmpd="sng" algn="ctr">
                      <a:solidFill>
                        <a:srgbClr val="33CCCC"/>
                      </a:solidFill>
                      <a:prstDash val="solid"/>
                      <a:round/>
                      <a:headEnd type="none" w="med" len="med"/>
                      <a:tailEnd type="none" w="med" len="med"/>
                    </a:lnR>
                    <a:lnT w="6350" cap="flat" cmpd="sng" algn="ctr">
                      <a:solidFill>
                        <a:srgbClr val="33CCCC"/>
                      </a:solidFill>
                      <a:prstDash val="solid"/>
                      <a:round/>
                      <a:headEnd type="none" w="med" len="med"/>
                      <a:tailEnd type="none" w="med" len="med"/>
                    </a:lnT>
                    <a:lnB w="6350" cap="flat" cmpd="sng" algn="ctr">
                      <a:solidFill>
                        <a:srgbClr val="33CCCC"/>
                      </a:solidFill>
                      <a:prstDash val="solid"/>
                      <a:round/>
                      <a:headEnd type="none" w="med" len="med"/>
                      <a:tailEnd type="none" w="med" len="med"/>
                    </a:lnB>
                    <a:solidFill>
                      <a:srgbClr val="FFFF00"/>
                    </a:solidFill>
                  </a:tcPr>
                </a:tc>
                <a:tc>
                  <a:txBody>
                    <a:bodyPr/>
                    <a:lstStyle/>
                    <a:p>
                      <a:pPr algn="ctr" fontAlgn="ctr"/>
                      <a:r>
                        <a:rPr lang="es-MX" sz="600" b="1" i="0" u="none" strike="noStrike">
                          <a:solidFill>
                            <a:srgbClr val="000000"/>
                          </a:solidFill>
                          <a:effectLst/>
                          <a:latin typeface="Calibri"/>
                        </a:rPr>
                        <a:t>2</a:t>
                      </a:r>
                    </a:p>
                  </a:txBody>
                  <a:tcPr marL="0" marR="0" marT="0" marB="0" anchor="ctr">
                    <a:lnL w="6350" cap="flat" cmpd="sng" algn="ctr">
                      <a:solidFill>
                        <a:srgbClr val="33CCCC"/>
                      </a:solidFill>
                      <a:prstDash val="solid"/>
                      <a:round/>
                      <a:headEnd type="none" w="med" len="med"/>
                      <a:tailEnd type="none" w="med" len="med"/>
                    </a:lnL>
                    <a:lnR w="19050" cap="flat" cmpd="sng" algn="ctr">
                      <a:solidFill>
                        <a:srgbClr val="33CCCC"/>
                      </a:solidFill>
                      <a:prstDash val="solid"/>
                      <a:round/>
                      <a:headEnd type="none" w="med" len="med"/>
                      <a:tailEnd type="none" w="med" len="med"/>
                    </a:lnR>
                    <a:lnT w="6350" cap="flat" cmpd="sng" algn="ctr">
                      <a:solidFill>
                        <a:srgbClr val="33CCCC"/>
                      </a:solidFill>
                      <a:prstDash val="solid"/>
                      <a:round/>
                      <a:headEnd type="none" w="med" len="med"/>
                      <a:tailEnd type="none" w="med" len="med"/>
                    </a:lnT>
                    <a:lnB w="6350" cap="flat" cmpd="sng" algn="ctr">
                      <a:solidFill>
                        <a:srgbClr val="33CCCC"/>
                      </a:solidFill>
                      <a:prstDash val="solid"/>
                      <a:round/>
                      <a:headEnd type="none" w="med" len="med"/>
                      <a:tailEnd type="none" w="med" len="med"/>
                    </a:lnB>
                    <a:solidFill>
                      <a:srgbClr val="FFFF00"/>
                    </a:solidFill>
                  </a:tcPr>
                </a:tc>
              </a:tr>
              <a:tr h="273829">
                <a:tc>
                  <a:txBody>
                    <a:bodyPr/>
                    <a:lstStyle/>
                    <a:p>
                      <a:pPr algn="ctr" fontAlgn="ctr"/>
                      <a:r>
                        <a:rPr lang="es-MX" sz="600" b="1" i="0" u="none" strike="noStrike">
                          <a:solidFill>
                            <a:srgbClr val="000000"/>
                          </a:solidFill>
                          <a:effectLst/>
                          <a:latin typeface="Calibri"/>
                        </a:rPr>
                        <a:t>77</a:t>
                      </a:r>
                    </a:p>
                  </a:txBody>
                  <a:tcPr marL="0" marR="0" marT="0" marB="0" anchor="ctr">
                    <a:lnL w="19050" cap="flat" cmpd="sng" algn="ctr">
                      <a:solidFill>
                        <a:srgbClr val="33CCCC"/>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solidFill>
                      <a:srgbClr val="FFFF00"/>
                    </a:solidFill>
                  </a:tcPr>
                </a:tc>
                <a:tc>
                  <a:txBody>
                    <a:bodyPr/>
                    <a:lstStyle/>
                    <a:p>
                      <a:pPr algn="ctr" fontAlgn="ctr"/>
                      <a:r>
                        <a:rPr lang="es-MX" sz="600" b="1" i="0" u="none" strike="noStrike">
                          <a:solidFill>
                            <a:srgbClr val="000000"/>
                          </a:solidFill>
                          <a:effectLst/>
                          <a:latin typeface="Calibri"/>
                        </a:rPr>
                        <a:t>2</a:t>
                      </a:r>
                    </a:p>
                  </a:txBody>
                  <a:tcPr marL="0" marR="0" marT="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solidFill>
                      <a:srgbClr val="FFFF00"/>
                    </a:solidFill>
                  </a:tcPr>
                </a:tc>
                <a:tc>
                  <a:txBody>
                    <a:bodyPr/>
                    <a:lstStyle/>
                    <a:p>
                      <a:pPr algn="l" fontAlgn="ctr"/>
                      <a:r>
                        <a:rPr lang="es-MX" sz="600" b="1" i="0" u="none" strike="noStrike">
                          <a:solidFill>
                            <a:srgbClr val="000000"/>
                          </a:solidFill>
                          <a:effectLst/>
                          <a:latin typeface="Calibri"/>
                        </a:rPr>
                        <a:t>Proyecto Metro del Distrito Federal</a:t>
                      </a:r>
                    </a:p>
                  </a:txBody>
                  <a:tcPr marL="0" marR="0" marT="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solidFill>
                      <a:srgbClr val="FFFF00"/>
                    </a:solidFill>
                  </a:tcPr>
                </a:tc>
                <a:tc>
                  <a:txBody>
                    <a:bodyPr/>
                    <a:lstStyle/>
                    <a:p>
                      <a:pPr algn="ctr" fontAlgn="ctr"/>
                      <a:r>
                        <a:rPr lang="es-MX" sz="600" b="1" i="0" u="none" strike="noStrike">
                          <a:solidFill>
                            <a:srgbClr val="000000"/>
                          </a:solidFill>
                          <a:effectLst/>
                          <a:latin typeface="Calibri"/>
                        </a:rPr>
                        <a:t>Ejecutivo</a:t>
                      </a:r>
                    </a:p>
                  </a:txBody>
                  <a:tcPr marL="0" marR="0" marT="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solidFill>
                      <a:srgbClr val="FFFF00"/>
                    </a:solidFill>
                  </a:tcPr>
                </a:tc>
                <a:tc>
                  <a:txBody>
                    <a:bodyPr/>
                    <a:lstStyle/>
                    <a:p>
                      <a:pPr algn="ctr" fontAlgn="ctr"/>
                      <a:r>
                        <a:rPr lang="es-MX" sz="600" b="1" i="0" u="none" strike="noStrike">
                          <a:solidFill>
                            <a:srgbClr val="000000"/>
                          </a:solidFill>
                          <a:effectLst/>
                          <a:latin typeface="Calibri"/>
                        </a:rPr>
                        <a:t>Desconcentrado</a:t>
                      </a:r>
                    </a:p>
                  </a:txBody>
                  <a:tcPr marL="0" marR="0" marT="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solidFill>
                      <a:srgbClr val="FFFF00"/>
                    </a:solidFill>
                  </a:tcPr>
                </a:tc>
                <a:tc>
                  <a:txBody>
                    <a:bodyPr/>
                    <a:lstStyle/>
                    <a:p>
                      <a:pPr algn="ctr" fontAlgn="ctr"/>
                      <a:r>
                        <a:rPr lang="es-MX" sz="600" b="1" i="0" u="none" strike="noStrike">
                          <a:solidFill>
                            <a:srgbClr val="000000"/>
                          </a:solidFill>
                          <a:effectLst/>
                          <a:latin typeface="Calibri"/>
                        </a:rPr>
                        <a:t>100.0</a:t>
                      </a:r>
                    </a:p>
                  </a:txBody>
                  <a:tcPr marL="0" marR="0" marT="0" marB="0" anchor="ctr">
                    <a:lnL w="6350" cap="flat" cmpd="sng" algn="ctr">
                      <a:solidFill>
                        <a:srgbClr val="008080"/>
                      </a:solidFill>
                      <a:prstDash val="solid"/>
                      <a:round/>
                      <a:headEnd type="none" w="med" len="med"/>
                      <a:tailEnd type="none" w="med" len="med"/>
                    </a:lnL>
                    <a:lnR w="6350" cap="flat" cmpd="sng" algn="ctr">
                      <a:solidFill>
                        <a:srgbClr val="003366"/>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solidFill>
                      <a:srgbClr val="FFFF00"/>
                    </a:solidFill>
                  </a:tcPr>
                </a:tc>
                <a:tc>
                  <a:txBody>
                    <a:bodyPr/>
                    <a:lstStyle/>
                    <a:p>
                      <a:pPr algn="ctr" fontAlgn="ctr"/>
                      <a:r>
                        <a:rPr lang="es-MX" sz="600" b="1" i="0" u="none" strike="noStrike">
                          <a:solidFill>
                            <a:srgbClr val="000000"/>
                          </a:solidFill>
                          <a:effectLst/>
                          <a:latin typeface="Calibri"/>
                        </a:rPr>
                        <a:t>99.6</a:t>
                      </a:r>
                    </a:p>
                  </a:txBody>
                  <a:tcPr marL="0" marR="0" marT="0" marB="0" anchor="ctr">
                    <a:lnL w="6350" cap="flat" cmpd="sng" algn="ctr">
                      <a:solidFill>
                        <a:srgbClr val="003366"/>
                      </a:solidFill>
                      <a:prstDash val="solid"/>
                      <a:round/>
                      <a:headEnd type="none" w="med" len="med"/>
                      <a:tailEnd type="none" w="med" len="med"/>
                    </a:lnL>
                    <a:lnR w="6350" cap="flat" cmpd="sng" algn="ctr">
                      <a:solidFill>
                        <a:srgbClr val="FF9900"/>
                      </a:solidFill>
                      <a:prstDash val="solid"/>
                      <a:round/>
                      <a:headEnd type="none" w="med" len="med"/>
                      <a:tailEnd type="none" w="med" len="med"/>
                    </a:lnR>
                    <a:lnT w="6350" cap="flat" cmpd="sng" algn="ctr">
                      <a:solidFill>
                        <a:srgbClr val="003366"/>
                      </a:solidFill>
                      <a:prstDash val="solid"/>
                      <a:round/>
                      <a:headEnd type="none" w="med" len="med"/>
                      <a:tailEnd type="none" w="med" len="med"/>
                    </a:lnT>
                    <a:lnB w="6350" cap="flat" cmpd="sng" algn="ctr">
                      <a:solidFill>
                        <a:srgbClr val="003366"/>
                      </a:solidFill>
                      <a:prstDash val="solid"/>
                      <a:round/>
                      <a:headEnd type="none" w="med" len="med"/>
                      <a:tailEnd type="none" w="med" len="med"/>
                    </a:lnB>
                    <a:solidFill>
                      <a:srgbClr val="FFFF00"/>
                    </a:solidFill>
                  </a:tcPr>
                </a:tc>
                <a:tc>
                  <a:txBody>
                    <a:bodyPr/>
                    <a:lstStyle/>
                    <a:p>
                      <a:pPr algn="ctr" fontAlgn="ctr"/>
                      <a:r>
                        <a:rPr lang="es-MX" sz="600" b="1" i="0" u="none" strike="noStrike">
                          <a:solidFill>
                            <a:srgbClr val="000000"/>
                          </a:solidFill>
                          <a:effectLst/>
                          <a:latin typeface="Calibri"/>
                        </a:rPr>
                        <a:t>100.0</a:t>
                      </a:r>
                    </a:p>
                  </a:txBody>
                  <a:tcPr marL="0" marR="0" marT="0" marB="0" anchor="ctr">
                    <a:lnL w="6350" cap="flat" cmpd="sng" algn="ctr">
                      <a:solidFill>
                        <a:srgbClr val="FF9900"/>
                      </a:solidFill>
                      <a:prstDash val="solid"/>
                      <a:round/>
                      <a:headEnd type="none" w="med" len="med"/>
                      <a:tailEnd type="none" w="med" len="med"/>
                    </a:lnL>
                    <a:lnR w="6350" cap="flat" cmpd="sng" algn="ctr">
                      <a:solidFill>
                        <a:srgbClr val="FF9900"/>
                      </a:solidFill>
                      <a:prstDash val="solid"/>
                      <a:round/>
                      <a:headEnd type="none" w="med" len="med"/>
                      <a:tailEnd type="none" w="med" len="med"/>
                    </a:lnR>
                    <a:lnT w="6350" cap="flat" cmpd="sng" algn="ctr">
                      <a:solidFill>
                        <a:srgbClr val="FF9900"/>
                      </a:solidFill>
                      <a:prstDash val="solid"/>
                      <a:round/>
                      <a:headEnd type="none" w="med" len="med"/>
                      <a:tailEnd type="none" w="med" len="med"/>
                    </a:lnT>
                    <a:lnB w="6350" cap="flat" cmpd="sng" algn="ctr">
                      <a:solidFill>
                        <a:srgbClr val="FF9900"/>
                      </a:solidFill>
                      <a:prstDash val="solid"/>
                      <a:round/>
                      <a:headEnd type="none" w="med" len="med"/>
                      <a:tailEnd type="none" w="med" len="med"/>
                    </a:lnB>
                    <a:solidFill>
                      <a:srgbClr val="FFFF00"/>
                    </a:solidFill>
                  </a:tcPr>
                </a:tc>
                <a:tc>
                  <a:txBody>
                    <a:bodyPr/>
                    <a:lstStyle/>
                    <a:p>
                      <a:pPr algn="ctr" fontAlgn="ctr"/>
                      <a:r>
                        <a:rPr lang="es-MX" sz="600" b="1" i="0" u="none" strike="noStrike">
                          <a:solidFill>
                            <a:srgbClr val="000000"/>
                          </a:solidFill>
                          <a:effectLst/>
                          <a:latin typeface="Calibri"/>
                        </a:rPr>
                        <a:t>100.0</a:t>
                      </a:r>
                    </a:p>
                  </a:txBody>
                  <a:tcPr marL="0" marR="0" marT="0" marB="0" anchor="ctr">
                    <a:lnL w="6350" cap="flat" cmpd="sng" algn="ctr">
                      <a:solidFill>
                        <a:srgbClr val="FF9900"/>
                      </a:solidFill>
                      <a:prstDash val="solid"/>
                      <a:round/>
                      <a:headEnd type="none" w="med" len="med"/>
                      <a:tailEnd type="none" w="med" len="med"/>
                    </a:lnL>
                    <a:lnR w="6350" cap="flat" cmpd="sng" algn="ctr">
                      <a:solidFill>
                        <a:srgbClr val="33CCCC"/>
                      </a:solidFill>
                      <a:prstDash val="solid"/>
                      <a:round/>
                      <a:headEnd type="none" w="med" len="med"/>
                      <a:tailEnd type="none" w="med" len="med"/>
                    </a:lnR>
                    <a:lnT w="6350" cap="flat" cmpd="sng" algn="ctr">
                      <a:solidFill>
                        <a:srgbClr val="FF9900"/>
                      </a:solidFill>
                      <a:prstDash val="solid"/>
                      <a:round/>
                      <a:headEnd type="none" w="med" len="med"/>
                      <a:tailEnd type="none" w="med" len="med"/>
                    </a:lnT>
                    <a:lnB w="6350" cap="flat" cmpd="sng" algn="ctr">
                      <a:solidFill>
                        <a:srgbClr val="FF9900"/>
                      </a:solidFill>
                      <a:prstDash val="solid"/>
                      <a:round/>
                      <a:headEnd type="none" w="med" len="med"/>
                      <a:tailEnd type="none" w="med" len="med"/>
                    </a:lnB>
                    <a:solidFill>
                      <a:srgbClr val="FFFF00"/>
                    </a:solidFill>
                  </a:tcPr>
                </a:tc>
                <a:tc>
                  <a:txBody>
                    <a:bodyPr/>
                    <a:lstStyle/>
                    <a:p>
                      <a:pPr algn="ctr" fontAlgn="ctr"/>
                      <a:r>
                        <a:rPr lang="es-MX" sz="600" b="1" i="0" u="none" strike="noStrike">
                          <a:solidFill>
                            <a:srgbClr val="000000"/>
                          </a:solidFill>
                          <a:effectLst/>
                          <a:latin typeface="Calibri"/>
                        </a:rPr>
                        <a:t>99.9</a:t>
                      </a:r>
                    </a:p>
                  </a:txBody>
                  <a:tcPr marL="0" marR="0" marT="0" marB="0" anchor="ctr">
                    <a:lnL w="6350" cap="flat" cmpd="sng" algn="ctr">
                      <a:solidFill>
                        <a:srgbClr val="33CCCC"/>
                      </a:solidFill>
                      <a:prstDash val="solid"/>
                      <a:round/>
                      <a:headEnd type="none" w="med" len="med"/>
                      <a:tailEnd type="none" w="med" len="med"/>
                    </a:lnL>
                    <a:lnR w="6350" cap="flat" cmpd="sng" algn="ctr">
                      <a:solidFill>
                        <a:srgbClr val="33CCCC"/>
                      </a:solidFill>
                      <a:prstDash val="solid"/>
                      <a:round/>
                      <a:headEnd type="none" w="med" len="med"/>
                      <a:tailEnd type="none" w="med" len="med"/>
                    </a:lnR>
                    <a:lnT w="6350" cap="flat" cmpd="sng" algn="ctr">
                      <a:solidFill>
                        <a:srgbClr val="33CCCC"/>
                      </a:solidFill>
                      <a:prstDash val="solid"/>
                      <a:round/>
                      <a:headEnd type="none" w="med" len="med"/>
                      <a:tailEnd type="none" w="med" len="med"/>
                    </a:lnT>
                    <a:lnB w="6350" cap="flat" cmpd="sng" algn="ctr">
                      <a:solidFill>
                        <a:srgbClr val="33CCCC"/>
                      </a:solidFill>
                      <a:prstDash val="solid"/>
                      <a:round/>
                      <a:headEnd type="none" w="med" len="med"/>
                      <a:tailEnd type="none" w="med" len="med"/>
                    </a:lnB>
                    <a:solidFill>
                      <a:srgbClr val="FFFF00"/>
                    </a:solidFill>
                  </a:tcPr>
                </a:tc>
                <a:tc>
                  <a:txBody>
                    <a:bodyPr/>
                    <a:lstStyle/>
                    <a:p>
                      <a:pPr algn="ctr" fontAlgn="ctr"/>
                      <a:r>
                        <a:rPr lang="es-MX" sz="600" b="1" i="0" u="none" strike="noStrike" dirty="0">
                          <a:solidFill>
                            <a:srgbClr val="000000"/>
                          </a:solidFill>
                          <a:effectLst/>
                          <a:latin typeface="Calibri"/>
                        </a:rPr>
                        <a:t>2</a:t>
                      </a:r>
                    </a:p>
                  </a:txBody>
                  <a:tcPr marL="0" marR="0" marT="0" marB="0" anchor="ctr">
                    <a:lnL w="6350" cap="flat" cmpd="sng" algn="ctr">
                      <a:solidFill>
                        <a:srgbClr val="33CCCC"/>
                      </a:solidFill>
                      <a:prstDash val="solid"/>
                      <a:round/>
                      <a:headEnd type="none" w="med" len="med"/>
                      <a:tailEnd type="none" w="med" len="med"/>
                    </a:lnL>
                    <a:lnR w="19050" cap="flat" cmpd="sng" algn="ctr">
                      <a:solidFill>
                        <a:srgbClr val="33CCCC"/>
                      </a:solidFill>
                      <a:prstDash val="solid"/>
                      <a:round/>
                      <a:headEnd type="none" w="med" len="med"/>
                      <a:tailEnd type="none" w="med" len="med"/>
                    </a:lnR>
                    <a:lnT w="6350" cap="flat" cmpd="sng" algn="ctr">
                      <a:solidFill>
                        <a:srgbClr val="33CCCC"/>
                      </a:solidFill>
                      <a:prstDash val="solid"/>
                      <a:round/>
                      <a:headEnd type="none" w="med" len="med"/>
                      <a:tailEnd type="none" w="med" len="med"/>
                    </a:lnT>
                    <a:lnB w="6350" cap="flat" cmpd="sng" algn="ctr">
                      <a:solidFill>
                        <a:srgbClr val="33CCCC"/>
                      </a:solidFill>
                      <a:prstDash val="solid"/>
                      <a:round/>
                      <a:headEnd type="none" w="med" len="med"/>
                      <a:tailEnd type="none" w="med" len="med"/>
                    </a:lnB>
                    <a:solidFill>
                      <a:srgbClr val="FFFF00"/>
                    </a:solidFill>
                  </a:tcPr>
                </a:tc>
              </a:tr>
            </a:tbl>
          </a:graphicData>
        </a:graphic>
      </p:graphicFrame>
      <p:sp>
        <p:nvSpPr>
          <p:cNvPr id="6" name="5 CuadroTexto"/>
          <p:cNvSpPr txBox="1"/>
          <p:nvPr/>
        </p:nvSpPr>
        <p:spPr>
          <a:xfrm>
            <a:off x="323528" y="1052736"/>
            <a:ext cx="8424936" cy="1200329"/>
          </a:xfrm>
          <a:prstGeom prst="rect">
            <a:avLst/>
          </a:prstGeom>
          <a:noFill/>
        </p:spPr>
        <p:txBody>
          <a:bodyPr wrap="square" rtlCol="0">
            <a:spAutoFit/>
          </a:bodyPr>
          <a:lstStyle/>
          <a:p>
            <a:r>
              <a:rPr lang="es-MX" sz="1200" b="1" dirty="0" smtClean="0"/>
              <a:t>Se </a:t>
            </a:r>
            <a:r>
              <a:rPr lang="es-MX" sz="1200" b="1" dirty="0"/>
              <a:t>entrega al EP  1er Informe de Actividades y Resultados 2012, Segundo Pleno, Instituto de Acceso a la Información Pública y Protección de Datos Personales en versión digital, donde se puede consultar el punto </a:t>
            </a:r>
            <a:r>
              <a:rPr lang="es-MX" sz="1200" b="1" dirty="0" smtClean="0"/>
              <a:t>3.3 Reconocimiento a las Mejores Prácticas de Transparencia </a:t>
            </a:r>
            <a:r>
              <a:rPr lang="es-MX" sz="1200" b="1" dirty="0"/>
              <a:t>pp. 171-183. </a:t>
            </a:r>
            <a:endParaRPr lang="es-MX" sz="1200" b="1" dirty="0" smtClean="0"/>
          </a:p>
          <a:p>
            <a:endParaRPr lang="es-MX" sz="1200" b="1" dirty="0"/>
          </a:p>
          <a:p>
            <a:r>
              <a:rPr lang="es-MX" sz="1200" b="1" dirty="0" smtClean="0"/>
              <a:t>Además, en la carpeta digital  se le </a:t>
            </a:r>
            <a:r>
              <a:rPr lang="es-MX" sz="1200" b="1" dirty="0"/>
              <a:t>entrega la relación de tablas que contienen los índices globales de las mejores prácticas de 2009 a 2012 y los acuerdos del Pleno del InfoDF respectivos además del emitido para 2013</a:t>
            </a:r>
            <a:r>
              <a:rPr lang="es-MX" sz="1200" b="1" dirty="0" smtClean="0"/>
              <a:t>.</a:t>
            </a:r>
            <a:endParaRPr lang="es-MX" sz="1200" b="1" dirty="0"/>
          </a:p>
        </p:txBody>
      </p:sp>
    </p:spTree>
    <p:extLst>
      <p:ext uri="{BB962C8B-B14F-4D97-AF65-F5344CB8AC3E}">
        <p14:creationId xmlns:p14="http://schemas.microsoft.com/office/powerpoint/2010/main" val="19052037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10 Marcador de número de diapositiva"/>
          <p:cNvSpPr>
            <a:spLocks noGrp="1"/>
          </p:cNvSpPr>
          <p:nvPr>
            <p:ph type="sldNum" sz="quarter" idx="12"/>
          </p:nvPr>
        </p:nvSpPr>
        <p:spPr>
          <a:xfrm>
            <a:off x="8731034" y="6453336"/>
            <a:ext cx="366712" cy="365125"/>
          </a:xfrm>
        </p:spPr>
        <p:txBody>
          <a:bodyPr/>
          <a:lstStyle/>
          <a:p>
            <a:pPr>
              <a:defRPr/>
            </a:pPr>
            <a:fld id="{BD43386B-512A-4F48-AC60-1F2A615D5642}" type="slidenum">
              <a:rPr lang="es-MX" b="1" smtClean="0">
                <a:latin typeface="Calibri" pitchFamily="34" charset="0"/>
              </a:rPr>
              <a:pPr>
                <a:defRPr/>
              </a:pPr>
              <a:t>22</a:t>
            </a:fld>
            <a:endParaRPr lang="es-MX" b="1" dirty="0">
              <a:latin typeface="Calibri" pitchFamily="34" charset="0"/>
            </a:endParaRPr>
          </a:p>
        </p:txBody>
      </p:sp>
      <p:sp>
        <p:nvSpPr>
          <p:cNvPr id="4" name="3 Rectángulo"/>
          <p:cNvSpPr/>
          <p:nvPr/>
        </p:nvSpPr>
        <p:spPr>
          <a:xfrm>
            <a:off x="179512" y="1196752"/>
            <a:ext cx="8856984" cy="2308324"/>
          </a:xfrm>
          <a:prstGeom prst="rect">
            <a:avLst/>
          </a:prstGeom>
        </p:spPr>
        <p:txBody>
          <a:bodyPr wrap="square">
            <a:spAutoFit/>
          </a:bodyPr>
          <a:lstStyle/>
          <a:p>
            <a:pPr algn="just"/>
            <a:r>
              <a:rPr lang="es-MX" sz="1600" dirty="0" smtClean="0"/>
              <a:t>Línea 62 del PDHDF</a:t>
            </a:r>
          </a:p>
          <a:p>
            <a:pPr algn="just"/>
            <a:endParaRPr lang="es-MX" sz="1600" dirty="0"/>
          </a:p>
          <a:p>
            <a:pPr algn="just"/>
            <a:r>
              <a:rPr lang="es-MX" sz="1600" dirty="0"/>
              <a:t>Verificar que las Oficinas de Información Pública de los entes públicos obligados cuenten con medios materiales, humanos y tecnológicos suficientes para la realización de sus tareas en términos de un modelo de capacidad ideal de gestión. Esto a fin de generar más y mejores oportunidades de uso y apropiación de las tecnologías de la información y la comunicación para personas, en especial, grupos y sectores en situación de discriminación y/o exclusión. Lo anterior de acuerdo a los artículos 9 y 11 de la Ley de Transparencia y Acceso a la Información Pública del Distrito Federal.</a:t>
            </a:r>
          </a:p>
        </p:txBody>
      </p:sp>
      <p:sp>
        <p:nvSpPr>
          <p:cNvPr id="6" name="5 Rectángulo"/>
          <p:cNvSpPr/>
          <p:nvPr/>
        </p:nvSpPr>
        <p:spPr>
          <a:xfrm>
            <a:off x="251520" y="3645024"/>
            <a:ext cx="8568952" cy="2800767"/>
          </a:xfrm>
          <a:prstGeom prst="rect">
            <a:avLst/>
          </a:prstGeom>
        </p:spPr>
        <p:txBody>
          <a:bodyPr wrap="square">
            <a:spAutoFit/>
          </a:bodyPr>
          <a:lstStyle/>
          <a:p>
            <a:pPr algn="just"/>
            <a:r>
              <a:rPr lang="es-MX" sz="1600" dirty="0"/>
              <a:t>Objetivos/ Acciones concurrentes</a:t>
            </a:r>
            <a:r>
              <a:rPr lang="es-MX" sz="1600" dirty="0" smtClean="0"/>
              <a:t>:</a:t>
            </a:r>
          </a:p>
          <a:p>
            <a:pPr algn="just"/>
            <a:r>
              <a:rPr lang="es-MX" sz="1600" dirty="0"/>
              <a:t>Acceso a la información pública, transparencia y rendición de cuentas</a:t>
            </a:r>
          </a:p>
          <a:p>
            <a:pPr algn="just"/>
            <a:r>
              <a:rPr lang="es-MX" sz="1600" dirty="0" smtClean="0"/>
              <a:t> </a:t>
            </a:r>
            <a:endParaRPr lang="es-MX" sz="1600" dirty="0"/>
          </a:p>
          <a:p>
            <a:pPr algn="just"/>
            <a:r>
              <a:rPr lang="es-MX" sz="1600" dirty="0" smtClean="0"/>
              <a:t>Metas</a:t>
            </a:r>
            <a:r>
              <a:rPr lang="es-MX" sz="1600" dirty="0"/>
              <a:t>	</a:t>
            </a:r>
            <a:endParaRPr lang="es-MX" sz="1600" dirty="0" smtClean="0"/>
          </a:p>
          <a:p>
            <a:pPr algn="just"/>
            <a:r>
              <a:rPr lang="es-MX" sz="1600" dirty="0"/>
              <a:t>Diagnóstico Integral de las </a:t>
            </a:r>
            <a:r>
              <a:rPr lang="es-MX" sz="1600" dirty="0" smtClean="0"/>
              <a:t>OIP</a:t>
            </a:r>
          </a:p>
          <a:p>
            <a:pPr algn="just"/>
            <a:endParaRPr lang="es-MX" sz="1600" dirty="0" smtClean="0"/>
          </a:p>
          <a:p>
            <a:pPr algn="just"/>
            <a:r>
              <a:rPr lang="es-MX" sz="1600" dirty="0" smtClean="0"/>
              <a:t>Actividades</a:t>
            </a:r>
          </a:p>
          <a:p>
            <a:pPr algn="just"/>
            <a:r>
              <a:rPr lang="es-MX" sz="1600" dirty="0"/>
              <a:t>Reportes de cumplimiento desde 2008.</a:t>
            </a:r>
          </a:p>
          <a:p>
            <a:pPr algn="just"/>
            <a:r>
              <a:rPr lang="es-MX" sz="1600" dirty="0"/>
              <a:t>Diagnóstico de </a:t>
            </a:r>
            <a:r>
              <a:rPr lang="es-MX" sz="1600" dirty="0" smtClean="0"/>
              <a:t>seguimiento.</a:t>
            </a:r>
            <a:endParaRPr lang="es-MX" sz="1600" dirty="0"/>
          </a:p>
          <a:p>
            <a:pPr algn="just"/>
            <a:endParaRPr lang="es-MX" sz="1600" dirty="0"/>
          </a:p>
          <a:p>
            <a:pPr algn="just"/>
            <a:endParaRPr lang="es-MX" sz="1600" dirty="0" smtClean="0"/>
          </a:p>
        </p:txBody>
      </p:sp>
      <p:sp>
        <p:nvSpPr>
          <p:cNvPr id="7" name="6 Rectángulo"/>
          <p:cNvSpPr/>
          <p:nvPr/>
        </p:nvSpPr>
        <p:spPr>
          <a:xfrm>
            <a:off x="144016" y="201414"/>
            <a:ext cx="8028384" cy="584775"/>
          </a:xfrm>
          <a:prstGeom prst="rect">
            <a:avLst/>
          </a:prstGeom>
        </p:spPr>
        <p:txBody>
          <a:bodyPr wrap="square">
            <a:spAutoFit/>
          </a:bodyPr>
          <a:lstStyle/>
          <a:p>
            <a:r>
              <a:rPr lang="es-MX" sz="1600" dirty="0"/>
              <a:t>Informe de cumplimiento al plan de trabajo del Espacio de Participación Derecho de Acceso a la información, 2013</a:t>
            </a:r>
          </a:p>
        </p:txBody>
      </p:sp>
    </p:spTree>
    <p:extLst>
      <p:ext uri="{BB962C8B-B14F-4D97-AF65-F5344CB8AC3E}">
        <p14:creationId xmlns:p14="http://schemas.microsoft.com/office/powerpoint/2010/main" val="39606858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10 Marcador de número de diapositiva"/>
          <p:cNvSpPr>
            <a:spLocks noGrp="1"/>
          </p:cNvSpPr>
          <p:nvPr>
            <p:ph type="sldNum" sz="quarter" idx="12"/>
          </p:nvPr>
        </p:nvSpPr>
        <p:spPr>
          <a:xfrm>
            <a:off x="8731034" y="6453336"/>
            <a:ext cx="366712" cy="365125"/>
          </a:xfrm>
        </p:spPr>
        <p:txBody>
          <a:bodyPr/>
          <a:lstStyle/>
          <a:p>
            <a:pPr>
              <a:defRPr/>
            </a:pPr>
            <a:fld id="{BD43386B-512A-4F48-AC60-1F2A615D5642}" type="slidenum">
              <a:rPr lang="es-MX" b="1" smtClean="0">
                <a:latin typeface="Calibri" pitchFamily="34" charset="0"/>
              </a:rPr>
              <a:pPr>
                <a:defRPr/>
              </a:pPr>
              <a:t>23</a:t>
            </a:fld>
            <a:endParaRPr lang="es-MX" b="1" dirty="0">
              <a:latin typeface="Calibri" pitchFamily="34" charset="0"/>
            </a:endParaRPr>
          </a:p>
        </p:txBody>
      </p:sp>
      <p:sp>
        <p:nvSpPr>
          <p:cNvPr id="4" name="3 Rectángulo"/>
          <p:cNvSpPr/>
          <p:nvPr/>
        </p:nvSpPr>
        <p:spPr>
          <a:xfrm>
            <a:off x="179512" y="1052736"/>
            <a:ext cx="8856984" cy="5816977"/>
          </a:xfrm>
          <a:prstGeom prst="rect">
            <a:avLst/>
          </a:prstGeom>
        </p:spPr>
        <p:txBody>
          <a:bodyPr wrap="square">
            <a:spAutoFit/>
          </a:bodyPr>
          <a:lstStyle/>
          <a:p>
            <a:r>
              <a:rPr lang="es-MX" sz="1200" b="1" dirty="0" smtClean="0"/>
              <a:t>Evaluación </a:t>
            </a:r>
            <a:r>
              <a:rPr lang="es-MX" sz="1200" b="1" dirty="0"/>
              <a:t>de las capacidades institucionales de las Oficinas de Información Pública (Diagnóstico Integral de las OIP</a:t>
            </a:r>
            <a:r>
              <a:rPr lang="es-MX" sz="1200" b="1" dirty="0" smtClean="0"/>
              <a:t>)</a:t>
            </a:r>
          </a:p>
          <a:p>
            <a:endParaRPr lang="es-MX" sz="1200" b="1" dirty="0"/>
          </a:p>
          <a:p>
            <a:r>
              <a:rPr lang="es-MX" sz="1200" dirty="0" smtClean="0"/>
              <a:t>El </a:t>
            </a:r>
            <a:r>
              <a:rPr lang="es-MX" sz="1200" dirty="0"/>
              <a:t>Instituto no tiene atribuciones para sancionar a los Entes en esta materia. En cambio, notifica el resultado del Diagnóstico Integral de las OIP realizado año con año  a cada uno de los titulares de los Entes cuya OIP fue evaluada</a:t>
            </a:r>
            <a:r>
              <a:rPr lang="es-ES" sz="1200" dirty="0"/>
              <a:t>. </a:t>
            </a:r>
            <a:endParaRPr lang="es-ES" sz="1200" dirty="0" smtClean="0"/>
          </a:p>
          <a:p>
            <a:endParaRPr lang="es-MX" sz="1200" dirty="0"/>
          </a:p>
          <a:p>
            <a:r>
              <a:rPr lang="es-MX" sz="1200" dirty="0" smtClean="0"/>
              <a:t>Dentro </a:t>
            </a:r>
            <a:r>
              <a:rPr lang="es-MX" sz="1200" dirty="0"/>
              <a:t>de las atribuciones que la LTAIPDF concede al InfoDF, está la de realizar visitas de inspección periódicas para evaluar la actuación de los Entes Obligados (artículo 71, fracción XXII</a:t>
            </a:r>
            <a:r>
              <a:rPr lang="es-MX" sz="1200" dirty="0" smtClean="0"/>
              <a:t>).</a:t>
            </a:r>
          </a:p>
          <a:p>
            <a:endParaRPr lang="es-MX" sz="1200" dirty="0"/>
          </a:p>
          <a:p>
            <a:r>
              <a:rPr lang="es-MX" sz="1200" dirty="0" smtClean="0"/>
              <a:t> </a:t>
            </a:r>
            <a:r>
              <a:rPr lang="es-MX" sz="1200" dirty="0"/>
              <a:t>Con el objeto de cumplir con esta disposición, el Instituto ha establecido un programa de visitas a las instalaciones de los Entes donde se localiza la Oficina de Información Pública (OIP), con el fin de verificar las condiciones en que se desarrolla el servicio de acceso a la información. Este programa se denomina Diagnóstico Integral de las OIP</a:t>
            </a:r>
            <a:r>
              <a:rPr lang="es-MX" sz="1200" dirty="0" smtClean="0"/>
              <a:t>.</a:t>
            </a:r>
          </a:p>
          <a:p>
            <a:endParaRPr lang="es-MX" sz="1200" dirty="0"/>
          </a:p>
          <a:p>
            <a:r>
              <a:rPr lang="es-MX" sz="1200" dirty="0"/>
              <a:t>El primer diagnóstico se llevó a cabo en junio de 2008, con la visita a 83 Entes Obligados; el segundo, en agosto de 2009, con 98 Entes visitados; el tercero, en marzo y abril de 2010, con 106 Entes visitados; el cuarto en agosto y septiembre de 2010, con 105 Entes visitados; el quinto, de marzo a mayo de 2011, con 109 Entes Obligados inspeccionados y el sexto, en agosto y septiembre de 2012, con 115 Entes Obligados visitados.</a:t>
            </a:r>
          </a:p>
          <a:p>
            <a:r>
              <a:rPr lang="es-MX" sz="1200" dirty="0"/>
              <a:t> </a:t>
            </a:r>
          </a:p>
          <a:p>
            <a:r>
              <a:rPr lang="es-MX" sz="1200" dirty="0"/>
              <a:t> Aspectos </a:t>
            </a:r>
            <a:r>
              <a:rPr lang="es-MX" sz="1200" dirty="0" smtClean="0"/>
              <a:t>estudiados. Los </a:t>
            </a:r>
            <a:r>
              <a:rPr lang="es-MX" sz="1200" dirty="0"/>
              <a:t>rubros estudiados en las visitas de inspección a las Oficinas de Información Pública de los Entes Obligados están comprendidos en una ficha de observación, bajo las siguientes temáticas: </a:t>
            </a:r>
          </a:p>
          <a:p>
            <a:r>
              <a:rPr lang="es-MX" sz="1200" dirty="0"/>
              <a:t> </a:t>
            </a:r>
          </a:p>
          <a:p>
            <a:r>
              <a:rPr lang="es-MX" sz="1200" dirty="0"/>
              <a:t>Capital humano.</a:t>
            </a:r>
          </a:p>
          <a:p>
            <a:r>
              <a:rPr lang="es-MX" sz="1200" dirty="0"/>
              <a:t>Infraestructura física disponible.</a:t>
            </a:r>
          </a:p>
          <a:p>
            <a:r>
              <a:rPr lang="es-MX" sz="1200" dirty="0"/>
              <a:t>Infraestructura informática</a:t>
            </a:r>
            <a:r>
              <a:rPr lang="es-MX" sz="1200" dirty="0" smtClean="0"/>
              <a:t>.</a:t>
            </a:r>
          </a:p>
          <a:p>
            <a:endParaRPr lang="es-MX" sz="1200" dirty="0" smtClean="0"/>
          </a:p>
          <a:p>
            <a:r>
              <a:rPr lang="es-MX" sz="1200" b="1" dirty="0"/>
              <a:t>Se entrega al EP  1er Informe de Actividades y Resultados 2012, Segundo Pleno, Instituto de Acceso a la Información Pública y Protección de Datos Personales en versión digital, donde se puede consultar el punto </a:t>
            </a:r>
            <a:r>
              <a:rPr lang="es-MX" sz="1200" b="1" dirty="0" smtClean="0"/>
              <a:t>3.6 Evaluación de las capacidades institucionales de las Oficinas de Información Pública  </a:t>
            </a:r>
            <a:r>
              <a:rPr lang="es-MX" sz="1200" b="1" dirty="0"/>
              <a:t>pp. </a:t>
            </a:r>
            <a:r>
              <a:rPr lang="es-MX" sz="1200" b="1" dirty="0" smtClean="0"/>
              <a:t> 204-217.</a:t>
            </a:r>
          </a:p>
          <a:p>
            <a:endParaRPr lang="es-MX" sz="1200" b="1" dirty="0"/>
          </a:p>
          <a:p>
            <a:r>
              <a:rPr lang="es-MX" sz="1200" b="1" dirty="0" smtClean="0"/>
              <a:t>Adicionalmente se entrega la carpeta digital Diagnóstico Integral de las OIP que contiene las presentaciones en </a:t>
            </a:r>
            <a:r>
              <a:rPr lang="es-MX" sz="1200" b="1" dirty="0" err="1" smtClean="0"/>
              <a:t>Power</a:t>
            </a:r>
            <a:r>
              <a:rPr lang="es-MX" sz="1200" b="1" dirty="0" smtClean="0"/>
              <a:t> Point de los resultados los estudios realizados de 2008 a 2012.</a:t>
            </a:r>
            <a:endParaRPr lang="es-MX" sz="1200" b="1" dirty="0"/>
          </a:p>
        </p:txBody>
      </p:sp>
      <p:sp>
        <p:nvSpPr>
          <p:cNvPr id="5" name="4 CuadroTexto"/>
          <p:cNvSpPr txBox="1"/>
          <p:nvPr/>
        </p:nvSpPr>
        <p:spPr>
          <a:xfrm>
            <a:off x="80682" y="85702"/>
            <a:ext cx="8420407" cy="864000"/>
          </a:xfrm>
          <a:prstGeom prst="rect">
            <a:avLst/>
          </a:prstGeom>
          <a:noFill/>
        </p:spPr>
        <p:txBody>
          <a:bodyPr wrap="square" rtlCol="0" anchor="ctr">
            <a:noAutofit/>
          </a:bodyPr>
          <a:lstStyle/>
          <a:p>
            <a:r>
              <a:rPr lang="es-MX" sz="1600" b="1" dirty="0" smtClean="0"/>
              <a:t>Actividad: evaluación </a:t>
            </a:r>
            <a:r>
              <a:rPr lang="es-MX" sz="1600" b="1" dirty="0"/>
              <a:t>de las capacidades institucionales de las Oficinas de Información Pública (Diagnóstico Integral de las OIP)</a:t>
            </a:r>
          </a:p>
        </p:txBody>
      </p:sp>
    </p:spTree>
    <p:extLst>
      <p:ext uri="{BB962C8B-B14F-4D97-AF65-F5344CB8AC3E}">
        <p14:creationId xmlns:p14="http://schemas.microsoft.com/office/powerpoint/2010/main" val="12661019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7 Marcador de número de diapositiva"/>
          <p:cNvSpPr>
            <a:spLocks noGrp="1"/>
          </p:cNvSpPr>
          <p:nvPr>
            <p:ph type="sldNum" sz="quarter" idx="4294967295"/>
          </p:nvPr>
        </p:nvSpPr>
        <p:spPr bwMode="auto">
          <a:xfrm>
            <a:off x="8643938" y="6438900"/>
            <a:ext cx="441325"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9C53FF67-0A50-498C-BA05-55C0789D7CF3}" type="slidenum">
              <a:rPr lang="es-MX" altLang="es-MX" b="1" smtClean="0">
                <a:latin typeface="Calibri" pitchFamily="34" charset="0"/>
              </a:rPr>
              <a:pPr eaLnBrk="1" fontAlgn="base" hangingPunct="1">
                <a:spcBef>
                  <a:spcPct val="0"/>
                </a:spcBef>
                <a:spcAft>
                  <a:spcPct val="0"/>
                </a:spcAft>
                <a:defRPr/>
              </a:pPr>
              <a:t>24</a:t>
            </a:fld>
            <a:endParaRPr lang="es-MX" altLang="es-MX" b="1" smtClean="0">
              <a:latin typeface="Calibri" pitchFamily="34" charset="0"/>
            </a:endParaRPr>
          </a:p>
        </p:txBody>
      </p:sp>
      <p:sp>
        <p:nvSpPr>
          <p:cNvPr id="60419" name="7 CuadroTexto"/>
          <p:cNvSpPr txBox="1">
            <a:spLocks noChangeArrowheads="1"/>
          </p:cNvSpPr>
          <p:nvPr/>
        </p:nvSpPr>
        <p:spPr bwMode="auto">
          <a:xfrm>
            <a:off x="76200" y="85725"/>
            <a:ext cx="84963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s-MX" altLang="es-MX" sz="1600" b="1" dirty="0">
                <a:latin typeface="Calibri" pitchFamily="34" charset="0"/>
              </a:rPr>
              <a:t>Actividad: evaluación de las capacidades institucionales de las Oficinas de Información Pública (Diagnóstico Integral de las OIP</a:t>
            </a:r>
            <a:r>
              <a:rPr lang="es-MX" altLang="es-MX" sz="1600" b="1" dirty="0" smtClean="0">
                <a:latin typeface="Calibri" pitchFamily="34" charset="0"/>
              </a:rPr>
              <a:t>): Cursos </a:t>
            </a:r>
            <a:r>
              <a:rPr lang="es-MX" altLang="es-MX" sz="1600" b="1" dirty="0">
                <a:latin typeface="Calibri" pitchFamily="34" charset="0"/>
              </a:rPr>
              <a:t>que ha realizado el Responsable de la OIP y el Responsable Operativo</a:t>
            </a:r>
          </a:p>
        </p:txBody>
      </p:sp>
      <p:graphicFrame>
        <p:nvGraphicFramePr>
          <p:cNvPr id="60420" name="1 Gráfico"/>
          <p:cNvGraphicFramePr>
            <a:graphicFrameLocks/>
          </p:cNvGraphicFramePr>
          <p:nvPr/>
        </p:nvGraphicFramePr>
        <p:xfrm>
          <a:off x="155575" y="1362075"/>
          <a:ext cx="8872538" cy="4702175"/>
        </p:xfrm>
        <a:graphic>
          <a:graphicData uri="http://schemas.openxmlformats.org/presentationml/2006/ole">
            <mc:AlternateContent xmlns:mc="http://schemas.openxmlformats.org/markup-compatibility/2006">
              <mc:Choice xmlns:v="urn:schemas-microsoft-com:vml" Requires="v">
                <p:oleObj spid="_x0000_s5153" r:id="rId4" imgW="8870449" imgH="4706520" progId="Excel.Chart.8">
                  <p:embed/>
                </p:oleObj>
              </mc:Choice>
              <mc:Fallback>
                <p:oleObj r:id="rId4" imgW="8870449" imgH="4706520"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1362075"/>
                        <a:ext cx="8872538"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0421" name="Picture 2" descr="http://201.144.87.93/dif/images/transparencia.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025" y="5876925"/>
            <a:ext cx="67468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chart"/>
          <p:cNvPicPr>
            <a:picLocks noChangeAspect="1"/>
          </p:cNvPicPr>
          <p:nvPr/>
        </p:nvPicPr>
        <p:blipFill>
          <a:blip r:embed="rId8">
            <a:extLst>
              <a:ext uri="{28A0092B-C50C-407E-A947-70E740481C1C}">
                <a14:useLocalDpi xmlns:a14="http://schemas.microsoft.com/office/drawing/2010/main" val="0"/>
              </a:ext>
            </a:extLst>
          </a:blip>
          <a:srcRect l="7423" t="4369" r="5812" b="6947"/>
          <a:stretch>
            <a:fillRect/>
          </a:stretch>
        </p:blipFill>
        <p:spPr bwMode="auto">
          <a:xfrm>
            <a:off x="2124075" y="5875338"/>
            <a:ext cx="61436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8" descr="http://www.ceaip-zac.org/datos/imagenes/infomex.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57763" y="5910263"/>
            <a:ext cx="6350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43300" y="5900738"/>
            <a:ext cx="72231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5"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61113" y="5876925"/>
            <a:ext cx="7175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6"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75575" y="5876925"/>
            <a:ext cx="7159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7 Marcador de número de diapositiva"/>
          <p:cNvSpPr>
            <a:spLocks noGrp="1"/>
          </p:cNvSpPr>
          <p:nvPr>
            <p:ph type="sldNum" sz="quarter" idx="4294967295"/>
          </p:nvPr>
        </p:nvSpPr>
        <p:spPr bwMode="auto">
          <a:xfrm>
            <a:off x="8643938" y="6438900"/>
            <a:ext cx="441325"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384F82A9-3A9C-444E-8FA3-8F67F57339E9}" type="slidenum">
              <a:rPr lang="es-MX" altLang="es-MX" b="1" smtClean="0">
                <a:latin typeface="Calibri" pitchFamily="34" charset="0"/>
              </a:rPr>
              <a:pPr eaLnBrk="1" fontAlgn="base" hangingPunct="1">
                <a:spcBef>
                  <a:spcPct val="0"/>
                </a:spcBef>
                <a:spcAft>
                  <a:spcPct val="0"/>
                </a:spcAft>
                <a:defRPr/>
              </a:pPr>
              <a:t>25</a:t>
            </a:fld>
            <a:endParaRPr lang="es-MX" altLang="es-MX" b="1" smtClean="0">
              <a:latin typeface="Calibri" pitchFamily="34" charset="0"/>
            </a:endParaRPr>
          </a:p>
        </p:txBody>
      </p:sp>
      <p:sp>
        <p:nvSpPr>
          <p:cNvPr id="64515" name="15 CuadroTexto"/>
          <p:cNvSpPr txBox="1">
            <a:spLocks noChangeArrowheads="1"/>
          </p:cNvSpPr>
          <p:nvPr/>
        </p:nvSpPr>
        <p:spPr bwMode="auto">
          <a:xfrm>
            <a:off x="801688" y="1268413"/>
            <a:ext cx="31940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s-MX" altLang="es-MX" sz="1300" b="1">
                <a:latin typeface="Calibri" pitchFamily="34" charset="0"/>
              </a:rPr>
              <a:t>Por su ubicación, ¿la OIP requiere de instalaciones especiales para acceder hasta ella? (como elevador, rampa para personas con capacidades diferentes, etc.).</a:t>
            </a:r>
          </a:p>
        </p:txBody>
      </p:sp>
      <p:graphicFrame>
        <p:nvGraphicFramePr>
          <p:cNvPr id="64516" name="7 Gráfico"/>
          <p:cNvGraphicFramePr>
            <a:graphicFrameLocks/>
          </p:cNvGraphicFramePr>
          <p:nvPr/>
        </p:nvGraphicFramePr>
        <p:xfrm>
          <a:off x="4576763" y="1724025"/>
          <a:ext cx="4294187" cy="4708525"/>
        </p:xfrm>
        <a:graphic>
          <a:graphicData uri="http://schemas.openxmlformats.org/presentationml/2006/ole">
            <mc:AlternateContent xmlns:mc="http://schemas.openxmlformats.org/markup-compatibility/2006">
              <mc:Choice xmlns:v="urn:schemas-microsoft-com:vml" Requires="v">
                <p:oleObj spid="_x0000_s4160" r:id="rId3" imgW="4291956" imgH="4706520" progId="Excel.Chart.8">
                  <p:embed/>
                </p:oleObj>
              </mc:Choice>
              <mc:Fallback>
                <p:oleObj r:id="rId3" imgW="4291956" imgH="4706520"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6763" y="1724025"/>
                        <a:ext cx="4294187"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17" name="8 CuadroTexto"/>
          <p:cNvSpPr txBox="1">
            <a:spLocks noChangeArrowheads="1"/>
          </p:cNvSpPr>
          <p:nvPr/>
        </p:nvSpPr>
        <p:spPr bwMode="auto">
          <a:xfrm>
            <a:off x="4627563" y="1152525"/>
            <a:ext cx="41925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s-MX" altLang="es-MX" sz="1300" b="1">
                <a:latin typeface="Calibri" pitchFamily="34" charset="0"/>
              </a:rPr>
              <a:t>El acceso a la OIP cuenta con:</a:t>
            </a:r>
          </a:p>
          <a:p>
            <a:pPr algn="ctr" eaLnBrk="1" hangingPunct="1">
              <a:spcBef>
                <a:spcPct val="0"/>
              </a:spcBef>
              <a:buClrTx/>
              <a:buSzTx/>
              <a:buFontTx/>
              <a:buNone/>
            </a:pPr>
            <a:r>
              <a:rPr lang="es-MX" altLang="es-MX" sz="1300" b="1">
                <a:latin typeface="Calibri" pitchFamily="34" charset="0"/>
              </a:rPr>
              <a:t>(SÓLO OIP QUE REQUIEREN INSTALACIONES ESPECIALES)</a:t>
            </a:r>
          </a:p>
        </p:txBody>
      </p:sp>
      <p:sp>
        <p:nvSpPr>
          <p:cNvPr id="10" name="9 Rectángulo"/>
          <p:cNvSpPr/>
          <p:nvPr/>
        </p:nvSpPr>
        <p:spPr>
          <a:xfrm>
            <a:off x="4464050" y="1062038"/>
            <a:ext cx="4537075" cy="5462587"/>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64519" name="12 CuadroTexto"/>
          <p:cNvSpPr txBox="1">
            <a:spLocks noChangeArrowheads="1"/>
          </p:cNvSpPr>
          <p:nvPr/>
        </p:nvSpPr>
        <p:spPr bwMode="auto">
          <a:xfrm>
            <a:off x="76200" y="85725"/>
            <a:ext cx="84963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s-MX" altLang="es-MX" sz="1600" b="1" dirty="0">
                <a:latin typeface="Calibri" pitchFamily="34" charset="0"/>
              </a:rPr>
              <a:t>Actividad: evaluación de las capacidades institucionales de las Oficinas de Información Pública (Diagnóstico Integral de las OIP</a:t>
            </a:r>
            <a:r>
              <a:rPr lang="es-MX" altLang="es-MX" sz="1600" b="1" dirty="0" smtClean="0">
                <a:latin typeface="Calibri" pitchFamily="34" charset="0"/>
              </a:rPr>
              <a:t>): Instalaciones </a:t>
            </a:r>
            <a:r>
              <a:rPr lang="es-MX" altLang="es-MX" sz="1600" b="1" dirty="0">
                <a:latin typeface="Calibri" pitchFamily="34" charset="0"/>
              </a:rPr>
              <a:t>especiales para acceder a la OIP</a:t>
            </a:r>
          </a:p>
        </p:txBody>
      </p:sp>
      <p:graphicFrame>
        <p:nvGraphicFramePr>
          <p:cNvPr id="64520" name="13 Gráfico"/>
          <p:cNvGraphicFramePr>
            <a:graphicFrameLocks/>
          </p:cNvGraphicFramePr>
          <p:nvPr/>
        </p:nvGraphicFramePr>
        <p:xfrm>
          <a:off x="57150" y="2405063"/>
          <a:ext cx="3270250" cy="3451225"/>
        </p:xfrm>
        <a:graphic>
          <a:graphicData uri="http://schemas.openxmlformats.org/presentationml/2006/ole">
            <mc:AlternateContent xmlns:mc="http://schemas.openxmlformats.org/markup-compatibility/2006">
              <mc:Choice xmlns:v="urn:schemas-microsoft-com:vml" Requires="v">
                <p:oleObj spid="_x0000_s4161" r:id="rId5" imgW="3273836" imgH="3456732" progId="Excel.Chart.8">
                  <p:embed/>
                </p:oleObj>
              </mc:Choice>
              <mc:Fallback>
                <p:oleObj r:id="rId5" imgW="3273836" imgH="3456732"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 y="2405063"/>
                        <a:ext cx="3270250"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17 Flecha a la derecha con muesca"/>
          <p:cNvSpPr/>
          <p:nvPr/>
        </p:nvSpPr>
        <p:spPr>
          <a:xfrm>
            <a:off x="3060700" y="3392488"/>
            <a:ext cx="1295400" cy="900112"/>
          </a:xfrm>
          <a:prstGeom prst="notchedRightArrow">
            <a:avLst>
              <a:gd name="adj1" fmla="val 50000"/>
              <a:gd name="adj2" fmla="val 51319"/>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200" b="1" dirty="0">
                <a:latin typeface="Calibri" pitchFamily="34" charset="0"/>
                <a:cs typeface="Calibri" pitchFamily="34" charset="0"/>
              </a:rPr>
              <a:t>69 Entes Obligados</a:t>
            </a:r>
            <a:endParaRPr lang="es-MX" sz="1400" b="1" dirty="0">
              <a:latin typeface="Calibri" pitchFamily="34" charset="0"/>
            </a:endParaRPr>
          </a:p>
        </p:txBody>
      </p:sp>
      <p:pic>
        <p:nvPicPr>
          <p:cNvPr id="64522" name="Picture 6" descr="http://www.maspublicidad.mx/sites/www.maspublicidad.mx/files/image/thumbnails/CMS35BCDB0D7D08B7EAB4731F09DA7D662DDC5-esp.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1138" y="3113088"/>
            <a:ext cx="7223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3" name="Picture 2" descr="http://es.dreamstime.com/levante-la-muestra-del-elevador-thumb1728556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2400" y="4365625"/>
            <a:ext cx="836613"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4" name="Picture 4" descr="http://www.salud.gob.mx/unidades/cdi/nom/compi/a120104i1.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64100" y="5661025"/>
            <a:ext cx="16525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7 Marcador de número de diapositiva"/>
          <p:cNvSpPr>
            <a:spLocks noGrp="1"/>
          </p:cNvSpPr>
          <p:nvPr>
            <p:ph type="sldNum" sz="quarter" idx="4294967295"/>
          </p:nvPr>
        </p:nvSpPr>
        <p:spPr bwMode="auto">
          <a:xfrm>
            <a:off x="8643938" y="6438900"/>
            <a:ext cx="441325"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53DC2107-80FB-47BC-9012-4B27CF0ABBEE}" type="slidenum">
              <a:rPr lang="es-MX" altLang="es-MX" b="1" smtClean="0">
                <a:latin typeface="Calibri" pitchFamily="34" charset="0"/>
              </a:rPr>
              <a:pPr eaLnBrk="1" fontAlgn="base" hangingPunct="1">
                <a:spcBef>
                  <a:spcPct val="0"/>
                </a:spcBef>
                <a:spcAft>
                  <a:spcPct val="0"/>
                </a:spcAft>
                <a:defRPr/>
              </a:pPr>
              <a:t>26</a:t>
            </a:fld>
            <a:endParaRPr lang="es-MX" altLang="es-MX" b="1" smtClean="0">
              <a:latin typeface="Calibri" pitchFamily="34" charset="0"/>
            </a:endParaRPr>
          </a:p>
        </p:txBody>
      </p:sp>
      <p:sp>
        <p:nvSpPr>
          <p:cNvPr id="71683" name="44 CuadroTexto"/>
          <p:cNvSpPr txBox="1">
            <a:spLocks noChangeArrowheads="1"/>
          </p:cNvSpPr>
          <p:nvPr/>
        </p:nvSpPr>
        <p:spPr bwMode="auto">
          <a:xfrm>
            <a:off x="1677988" y="1273175"/>
            <a:ext cx="5773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s-MX" altLang="es-MX" sz="1400" b="1">
                <a:latin typeface="Calibri" pitchFamily="34" charset="0"/>
              </a:rPr>
              <a:t>¿Cuántos equipos de cómputo están destinados para la OIP?</a:t>
            </a:r>
          </a:p>
        </p:txBody>
      </p:sp>
      <p:sp>
        <p:nvSpPr>
          <p:cNvPr id="71684" name="6 CuadroTexto"/>
          <p:cNvSpPr txBox="1">
            <a:spLocks noChangeArrowheads="1"/>
          </p:cNvSpPr>
          <p:nvPr/>
        </p:nvSpPr>
        <p:spPr bwMode="auto">
          <a:xfrm>
            <a:off x="76200" y="85725"/>
            <a:ext cx="84963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s-MX" altLang="es-MX" sz="1600" b="1" dirty="0">
                <a:latin typeface="Calibri" pitchFamily="34" charset="0"/>
              </a:rPr>
              <a:t>Actividad: evaluación de las capacidades institucionales de las Oficinas de Información Pública (Diagnóstico Integral de las OIP</a:t>
            </a:r>
            <a:r>
              <a:rPr lang="es-MX" altLang="es-MX" sz="1600" b="1" dirty="0" smtClean="0">
                <a:latin typeface="Calibri" pitchFamily="34" charset="0"/>
              </a:rPr>
              <a:t>): Infraestructura </a:t>
            </a:r>
            <a:r>
              <a:rPr lang="es-MX" altLang="es-MX" sz="1600" b="1" dirty="0">
                <a:latin typeface="Calibri" pitchFamily="34" charset="0"/>
              </a:rPr>
              <a:t>de la Oficina de Información Pública</a:t>
            </a:r>
          </a:p>
        </p:txBody>
      </p:sp>
      <p:pic>
        <p:nvPicPr>
          <p:cNvPr id="71685" name="Picture 4" descr="http://www.infomexjalisco.org.mx/InfomexJalisco/images/infome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1844675"/>
            <a:ext cx="2138363"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6" name="Picture 6" descr="http://www.definicionabc.com/wp-content/uploads/secretar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4797425"/>
            <a:ext cx="2173287"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Flecha doblada"/>
          <p:cNvSpPr/>
          <p:nvPr/>
        </p:nvSpPr>
        <p:spPr>
          <a:xfrm>
            <a:off x="1763713" y="2349500"/>
            <a:ext cx="2087562" cy="6477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sp>
        <p:nvSpPr>
          <p:cNvPr id="16" name="15 Flecha doblada"/>
          <p:cNvSpPr/>
          <p:nvPr/>
        </p:nvSpPr>
        <p:spPr>
          <a:xfrm>
            <a:off x="1763688" y="5157192"/>
            <a:ext cx="2088232" cy="648072"/>
          </a:xfrm>
          <a:prstGeom prst="bentArrow">
            <a:avLst/>
          </a:prstGeom>
          <a:scene3d>
            <a:camera prst="orthographicFront">
              <a:rot lat="1080000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sp>
        <p:nvSpPr>
          <p:cNvPr id="17" name="16 Rectángulo"/>
          <p:cNvSpPr/>
          <p:nvPr/>
        </p:nvSpPr>
        <p:spPr>
          <a:xfrm>
            <a:off x="102786" y="3565465"/>
            <a:ext cx="3533110" cy="1015663"/>
          </a:xfrm>
          <a:prstGeom prst="rect">
            <a:avLst/>
          </a:prstGeom>
          <a:noFill/>
        </p:spPr>
        <p:txBody>
          <a:bodyPr>
            <a:spAutoFit/>
          </a:bodyPr>
          <a:lstStyle/>
          <a:p>
            <a:pPr algn="ctr">
              <a:defRPr/>
            </a:pPr>
            <a:r>
              <a:rPr lang="es-E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cs typeface="Calibri" pitchFamily="34" charset="0"/>
              </a:rPr>
              <a:t>382 equipos de cómputo están destinados en las OIP</a:t>
            </a:r>
          </a:p>
          <a:p>
            <a:pPr algn="ctr">
              <a:defRPr/>
            </a:pPr>
            <a:r>
              <a:rPr lang="es-E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cs typeface="Calibri" pitchFamily="34" charset="0"/>
              </a:rPr>
              <a:t>(un promedio de 3.4 por OIP) </a:t>
            </a:r>
            <a:endParaRPr lang="es-ES" sz="2000" b="1" baseline="30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cs typeface="Calibri" pitchFamily="34" charset="0"/>
            </a:endParaRPr>
          </a:p>
        </p:txBody>
      </p:sp>
      <p:sp>
        <p:nvSpPr>
          <p:cNvPr id="18" name="17 Rectángulo"/>
          <p:cNvSpPr/>
          <p:nvPr/>
        </p:nvSpPr>
        <p:spPr>
          <a:xfrm>
            <a:off x="6448926" y="2125305"/>
            <a:ext cx="2227530" cy="1015663"/>
          </a:xfrm>
          <a:prstGeom prst="rect">
            <a:avLst/>
          </a:prstGeom>
          <a:noFill/>
        </p:spPr>
        <p:txBody>
          <a:bodyPr>
            <a:spAutoFit/>
          </a:bodyPr>
          <a:lstStyle/>
          <a:p>
            <a:pPr algn="ctr">
              <a:defRPr/>
            </a:pPr>
            <a:r>
              <a:rPr lang="es-E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cs typeface="Calibri" pitchFamily="34" charset="0"/>
              </a:rPr>
              <a:t>Soportan INFOMEX</a:t>
            </a:r>
          </a:p>
          <a:p>
            <a:pPr algn="ctr">
              <a:defRPr/>
            </a:pPr>
            <a:endParaRPr lang="es-E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cs typeface="Calibri" pitchFamily="34" charset="0"/>
            </a:endParaRPr>
          </a:p>
          <a:p>
            <a:pPr algn="ctr">
              <a:defRPr/>
            </a:pPr>
            <a:r>
              <a:rPr lang="es-E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cs typeface="Calibri" pitchFamily="34" charset="0"/>
              </a:rPr>
              <a:t>90.1%</a:t>
            </a:r>
            <a:endParaRPr lang="es-ES" sz="2000" b="1" baseline="30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cs typeface="Calibri" pitchFamily="34" charset="0"/>
            </a:endParaRPr>
          </a:p>
        </p:txBody>
      </p:sp>
      <p:sp>
        <p:nvSpPr>
          <p:cNvPr id="20" name="19 Rectángulo"/>
          <p:cNvSpPr/>
          <p:nvPr/>
        </p:nvSpPr>
        <p:spPr>
          <a:xfrm>
            <a:off x="6371442" y="4941168"/>
            <a:ext cx="2377022" cy="1323439"/>
          </a:xfrm>
          <a:prstGeom prst="rect">
            <a:avLst/>
          </a:prstGeom>
          <a:noFill/>
        </p:spPr>
        <p:txBody>
          <a:bodyPr>
            <a:spAutoFit/>
          </a:bodyPr>
          <a:lstStyle/>
          <a:p>
            <a:pPr algn="ctr">
              <a:defRPr/>
            </a:pPr>
            <a:r>
              <a:rPr lang="es-MX"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cs typeface="Calibri" pitchFamily="34" charset="0"/>
              </a:rPr>
              <a:t>Sólo se utilizan para tareas secretariales</a:t>
            </a:r>
          </a:p>
          <a:p>
            <a:pPr algn="ctr">
              <a:defRPr/>
            </a:pPr>
            <a:endParaRPr lang="es-E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cs typeface="Calibri" pitchFamily="34" charset="0"/>
            </a:endParaRPr>
          </a:p>
          <a:p>
            <a:pPr algn="ctr">
              <a:defRPr/>
            </a:pPr>
            <a:r>
              <a:rPr lang="es-E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cs typeface="Calibri" pitchFamily="34" charset="0"/>
              </a:rPr>
              <a:t>9.9%</a:t>
            </a:r>
            <a:endParaRPr lang="es-ES" sz="2000" b="1" baseline="30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10 Marcador de número de diapositiva"/>
          <p:cNvSpPr>
            <a:spLocks noGrp="1"/>
          </p:cNvSpPr>
          <p:nvPr>
            <p:ph type="sldNum" sz="quarter" idx="12"/>
          </p:nvPr>
        </p:nvSpPr>
        <p:spPr>
          <a:xfrm>
            <a:off x="8731034" y="6453336"/>
            <a:ext cx="366712" cy="365125"/>
          </a:xfrm>
        </p:spPr>
        <p:txBody>
          <a:bodyPr/>
          <a:lstStyle/>
          <a:p>
            <a:pPr>
              <a:defRPr/>
            </a:pPr>
            <a:fld id="{BD43386B-512A-4F48-AC60-1F2A615D5642}" type="slidenum">
              <a:rPr lang="es-MX" b="1" smtClean="0">
                <a:latin typeface="Calibri" pitchFamily="34" charset="0"/>
              </a:rPr>
              <a:pPr>
                <a:defRPr/>
              </a:pPr>
              <a:t>27</a:t>
            </a:fld>
            <a:endParaRPr lang="es-MX" b="1" dirty="0">
              <a:latin typeface="Calibri" pitchFamily="34" charset="0"/>
            </a:endParaRPr>
          </a:p>
        </p:txBody>
      </p:sp>
      <p:sp>
        <p:nvSpPr>
          <p:cNvPr id="4" name="3 Rectángulo"/>
          <p:cNvSpPr/>
          <p:nvPr/>
        </p:nvSpPr>
        <p:spPr>
          <a:xfrm>
            <a:off x="179512" y="1196752"/>
            <a:ext cx="8856984" cy="1569660"/>
          </a:xfrm>
          <a:prstGeom prst="rect">
            <a:avLst/>
          </a:prstGeom>
        </p:spPr>
        <p:txBody>
          <a:bodyPr wrap="square">
            <a:spAutoFit/>
          </a:bodyPr>
          <a:lstStyle/>
          <a:p>
            <a:r>
              <a:rPr lang="es-MX" sz="1600" dirty="0" smtClean="0"/>
              <a:t>Línea 46 del PDHDF</a:t>
            </a:r>
          </a:p>
          <a:p>
            <a:endParaRPr lang="es-MX" sz="1600" dirty="0"/>
          </a:p>
          <a:p>
            <a:r>
              <a:rPr lang="es-MX" sz="1600" dirty="0"/>
              <a:t>Verificar que los entes públicos cuenten con un Sistema Institucional de Archivos, que comprenda: el Archivo de Trámite o de Gestión Administrativa, el Archivo de Concentración y el Archivo Histórico, de acuerdo con los artículos 7, 10, 13, 15 y 16 de la Ley de Archivos del Distrito Federal.</a:t>
            </a:r>
          </a:p>
        </p:txBody>
      </p:sp>
      <p:sp>
        <p:nvSpPr>
          <p:cNvPr id="6" name="5 Rectángulo"/>
          <p:cNvSpPr/>
          <p:nvPr/>
        </p:nvSpPr>
        <p:spPr>
          <a:xfrm>
            <a:off x="251520" y="3645024"/>
            <a:ext cx="8568952" cy="3046988"/>
          </a:xfrm>
          <a:prstGeom prst="rect">
            <a:avLst/>
          </a:prstGeom>
        </p:spPr>
        <p:txBody>
          <a:bodyPr wrap="square">
            <a:spAutoFit/>
          </a:bodyPr>
          <a:lstStyle/>
          <a:p>
            <a:pPr algn="just"/>
            <a:r>
              <a:rPr lang="es-MX" sz="1600" dirty="0"/>
              <a:t>Objetivos/ Acciones concurrentes</a:t>
            </a:r>
            <a:r>
              <a:rPr lang="es-MX" sz="1600" dirty="0" smtClean="0"/>
              <a:t>:</a:t>
            </a:r>
          </a:p>
          <a:p>
            <a:pPr algn="just"/>
            <a:r>
              <a:rPr lang="es-MX" sz="1600" dirty="0"/>
              <a:t>Acceso a la información pública, transparencia y rendición de cuentas</a:t>
            </a:r>
          </a:p>
          <a:p>
            <a:pPr algn="just"/>
            <a:r>
              <a:rPr lang="es-MX" sz="1600" dirty="0" smtClean="0"/>
              <a:t> </a:t>
            </a:r>
            <a:endParaRPr lang="es-MX" sz="1600" dirty="0"/>
          </a:p>
          <a:p>
            <a:pPr algn="just"/>
            <a:r>
              <a:rPr lang="es-MX" sz="1600" dirty="0" smtClean="0"/>
              <a:t>Metas</a:t>
            </a:r>
            <a:r>
              <a:rPr lang="es-MX" sz="1600" dirty="0"/>
              <a:t>	</a:t>
            </a:r>
            <a:endParaRPr lang="es-MX" sz="1600" dirty="0" smtClean="0"/>
          </a:p>
          <a:p>
            <a:pPr algn="just"/>
            <a:r>
              <a:rPr lang="es-MX" sz="1600" dirty="0" smtClean="0"/>
              <a:t>COTECIAD, </a:t>
            </a:r>
            <a:r>
              <a:rPr lang="es-MX" sz="1600" dirty="0"/>
              <a:t>basada en la Ley de archivos.</a:t>
            </a:r>
          </a:p>
          <a:p>
            <a:pPr algn="just"/>
            <a:r>
              <a:rPr lang="es-MX" sz="1600" dirty="0"/>
              <a:t>Sustancia de gestión.</a:t>
            </a:r>
          </a:p>
          <a:p>
            <a:pPr algn="just"/>
            <a:endParaRPr lang="es-MX" sz="1600" dirty="0" smtClean="0"/>
          </a:p>
          <a:p>
            <a:pPr algn="just"/>
            <a:r>
              <a:rPr lang="es-MX" sz="1600" dirty="0" smtClean="0"/>
              <a:t>Actividades</a:t>
            </a:r>
          </a:p>
          <a:p>
            <a:pPr algn="just"/>
            <a:r>
              <a:rPr lang="es-MX" sz="1600" dirty="0"/>
              <a:t>Reporte de cumplimiento del artículo 13.</a:t>
            </a:r>
          </a:p>
          <a:p>
            <a:pPr algn="just"/>
            <a:r>
              <a:rPr lang="es-MX" sz="1600" dirty="0"/>
              <a:t>Informe de la Contraloría Interna</a:t>
            </a:r>
          </a:p>
          <a:p>
            <a:pPr algn="just"/>
            <a:endParaRPr lang="es-MX" sz="1600" dirty="0"/>
          </a:p>
          <a:p>
            <a:pPr algn="just"/>
            <a:endParaRPr lang="es-MX" sz="1600" dirty="0" smtClean="0"/>
          </a:p>
        </p:txBody>
      </p:sp>
      <p:sp>
        <p:nvSpPr>
          <p:cNvPr id="7" name="6 Rectángulo"/>
          <p:cNvSpPr/>
          <p:nvPr/>
        </p:nvSpPr>
        <p:spPr>
          <a:xfrm>
            <a:off x="144016" y="201414"/>
            <a:ext cx="8028384" cy="584775"/>
          </a:xfrm>
          <a:prstGeom prst="rect">
            <a:avLst/>
          </a:prstGeom>
        </p:spPr>
        <p:txBody>
          <a:bodyPr wrap="square">
            <a:spAutoFit/>
          </a:bodyPr>
          <a:lstStyle/>
          <a:p>
            <a:r>
              <a:rPr lang="es-MX" sz="1600" dirty="0"/>
              <a:t>Informe de cumplimiento al plan de trabajo del Espacio de Participación Derecho de Acceso a la información, 2013</a:t>
            </a:r>
          </a:p>
        </p:txBody>
      </p:sp>
    </p:spTree>
    <p:extLst>
      <p:ext uri="{BB962C8B-B14F-4D97-AF65-F5344CB8AC3E}">
        <p14:creationId xmlns:p14="http://schemas.microsoft.com/office/powerpoint/2010/main" val="13067871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0 Marcador de número de diapositiva"/>
          <p:cNvSpPr>
            <a:spLocks noGrp="1"/>
          </p:cNvSpPr>
          <p:nvPr>
            <p:ph type="sldNum" sz="quarter" idx="12"/>
          </p:nvPr>
        </p:nvSpPr>
        <p:spPr>
          <a:xfrm>
            <a:off x="8730000" y="6454800"/>
            <a:ext cx="366712" cy="365125"/>
          </a:xfrm>
        </p:spPr>
        <p:txBody>
          <a:bodyPr/>
          <a:lstStyle/>
          <a:p>
            <a:pPr>
              <a:defRPr/>
            </a:pPr>
            <a:fld id="{BD43386B-512A-4F48-AC60-1F2A615D5642}" type="slidenum">
              <a:rPr lang="es-MX" b="1" smtClean="0">
                <a:latin typeface="Calibri" pitchFamily="34" charset="0"/>
              </a:rPr>
              <a:pPr>
                <a:defRPr/>
              </a:pPr>
              <a:t>28</a:t>
            </a:fld>
            <a:endParaRPr lang="es-MX" b="1" dirty="0">
              <a:latin typeface="Calibri" pitchFamily="34" charset="0"/>
            </a:endParaRPr>
          </a:p>
        </p:txBody>
      </p:sp>
      <p:sp>
        <p:nvSpPr>
          <p:cNvPr id="7" name="6 CuadroTexto"/>
          <p:cNvSpPr txBox="1"/>
          <p:nvPr/>
        </p:nvSpPr>
        <p:spPr>
          <a:xfrm>
            <a:off x="76169" y="85702"/>
            <a:ext cx="8388000" cy="864000"/>
          </a:xfrm>
          <a:prstGeom prst="rect">
            <a:avLst/>
          </a:prstGeom>
          <a:noFill/>
        </p:spPr>
        <p:txBody>
          <a:bodyPr wrap="square" rtlCol="0" anchor="ctr">
            <a:noAutofit/>
          </a:bodyPr>
          <a:lstStyle/>
          <a:p>
            <a:r>
              <a:rPr lang="es-MX" sz="1600" b="1" dirty="0" smtClean="0">
                <a:latin typeface="Calibri" pitchFamily="34" charset="0"/>
              </a:rPr>
              <a:t>Actividad: Informe </a:t>
            </a:r>
            <a:r>
              <a:rPr lang="es-MX" sz="1600" b="1" dirty="0">
                <a:latin typeface="Calibri" pitchFamily="34" charset="0"/>
              </a:rPr>
              <a:t>de la Contraloría Interna</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686" y="2924944"/>
            <a:ext cx="5760640"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76169" y="1124744"/>
            <a:ext cx="8528280" cy="1384995"/>
          </a:xfrm>
          <a:prstGeom prst="rect">
            <a:avLst/>
          </a:prstGeom>
          <a:noFill/>
        </p:spPr>
        <p:txBody>
          <a:bodyPr wrap="square" rtlCol="0">
            <a:spAutoFit/>
          </a:bodyPr>
          <a:lstStyle/>
          <a:p>
            <a:r>
              <a:rPr lang="es-MX" sz="1200" dirty="0" smtClean="0"/>
              <a:t>Oficio del 8 de agosto en el que la OM solicita le sean </a:t>
            </a:r>
            <a:r>
              <a:rPr lang="es-MX" sz="1200" dirty="0"/>
              <a:t>remitidos </a:t>
            </a:r>
            <a:r>
              <a:rPr lang="es-MX" sz="1200" dirty="0" smtClean="0"/>
              <a:t>en </a:t>
            </a:r>
            <a:r>
              <a:rPr lang="es-MX" sz="1200" dirty="0"/>
              <a:t>medio electrónico, los siguientes instrumentos de control archivísticos, así como las actas de las Sesiones de sus Comités Técnicos Internos de Administración de Documentos en las cuales fueron </a:t>
            </a:r>
            <a:r>
              <a:rPr lang="es-MX" sz="1200" dirty="0" smtClean="0"/>
              <a:t>aprobados (…)</a:t>
            </a:r>
          </a:p>
          <a:p>
            <a:endParaRPr lang="es-MX" sz="1200" dirty="0" smtClean="0"/>
          </a:p>
          <a:p>
            <a:r>
              <a:rPr lang="es-MX" sz="1200" dirty="0" smtClean="0"/>
              <a:t>“Lo </a:t>
            </a:r>
            <a:r>
              <a:rPr lang="es-MX" sz="1200" dirty="0"/>
              <a:t>anterior, con la finalidad de emitir los registros archivísticos correspondientes y con ello </a:t>
            </a:r>
            <a:r>
              <a:rPr lang="es-MX" sz="1200" b="1" dirty="0"/>
              <a:t>contar con una base</a:t>
            </a:r>
          </a:p>
          <a:p>
            <a:r>
              <a:rPr lang="es-MX" sz="1200" b="1" dirty="0"/>
              <a:t>de datos actualizada y veraz de los Sistemas Institucionales de Archivo </a:t>
            </a:r>
            <a:r>
              <a:rPr lang="es-MX" sz="1200" dirty="0"/>
              <a:t>de cada uno de los Entes que integran</a:t>
            </a:r>
          </a:p>
          <a:p>
            <a:r>
              <a:rPr lang="es-MX" sz="1200" dirty="0"/>
              <a:t>al Gobierno del Distrito </a:t>
            </a:r>
            <a:r>
              <a:rPr lang="es-MX" sz="1200" dirty="0" smtClean="0"/>
              <a:t>Federal…”</a:t>
            </a:r>
            <a:endParaRPr lang="es-MX" sz="1200" dirty="0"/>
          </a:p>
        </p:txBody>
      </p:sp>
    </p:spTree>
    <p:extLst>
      <p:ext uri="{BB962C8B-B14F-4D97-AF65-F5344CB8AC3E}">
        <p14:creationId xmlns:p14="http://schemas.microsoft.com/office/powerpoint/2010/main" val="19830295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CuadroTexto"/>
          <p:cNvSpPr txBox="1"/>
          <p:nvPr/>
        </p:nvSpPr>
        <p:spPr>
          <a:xfrm>
            <a:off x="80682" y="85702"/>
            <a:ext cx="8420407" cy="864000"/>
          </a:xfrm>
          <a:prstGeom prst="rect">
            <a:avLst/>
          </a:prstGeom>
          <a:noFill/>
        </p:spPr>
        <p:txBody>
          <a:bodyPr wrap="square" rtlCol="0" anchor="ctr">
            <a:noAutofit/>
          </a:bodyPr>
          <a:lstStyle/>
          <a:p>
            <a:r>
              <a:rPr lang="es-MX" sz="1600" dirty="0" smtClean="0"/>
              <a:t>Actividad: reporte </a:t>
            </a:r>
            <a:r>
              <a:rPr lang="es-MX" sz="1600" dirty="0"/>
              <a:t>de cumplimiento del artículo 13</a:t>
            </a:r>
          </a:p>
        </p:txBody>
      </p:sp>
      <p:sp>
        <p:nvSpPr>
          <p:cNvPr id="21" name="10 Marcador de número de diapositiva"/>
          <p:cNvSpPr>
            <a:spLocks noGrp="1"/>
          </p:cNvSpPr>
          <p:nvPr>
            <p:ph type="sldNum" sz="quarter" idx="12"/>
          </p:nvPr>
        </p:nvSpPr>
        <p:spPr>
          <a:xfrm>
            <a:off x="8731034" y="6453336"/>
            <a:ext cx="366712" cy="365125"/>
          </a:xfrm>
        </p:spPr>
        <p:txBody>
          <a:bodyPr/>
          <a:lstStyle/>
          <a:p>
            <a:pPr>
              <a:defRPr/>
            </a:pPr>
            <a:fld id="{BD43386B-512A-4F48-AC60-1F2A615D5642}" type="slidenum">
              <a:rPr lang="es-MX" b="1" smtClean="0">
                <a:latin typeface="Calibri" pitchFamily="34" charset="0"/>
              </a:rPr>
              <a:pPr>
                <a:defRPr/>
              </a:pPr>
              <a:t>29</a:t>
            </a:fld>
            <a:endParaRPr lang="es-MX" b="1" dirty="0">
              <a:latin typeface="Calibri" pitchFamily="34" charset="0"/>
            </a:endParaRPr>
          </a:p>
        </p:txBody>
      </p:sp>
      <p:sp>
        <p:nvSpPr>
          <p:cNvPr id="3" name="2 Rectángulo"/>
          <p:cNvSpPr/>
          <p:nvPr/>
        </p:nvSpPr>
        <p:spPr>
          <a:xfrm>
            <a:off x="0" y="1343665"/>
            <a:ext cx="9144000" cy="4893647"/>
          </a:xfrm>
          <a:prstGeom prst="rect">
            <a:avLst/>
          </a:prstGeom>
        </p:spPr>
        <p:txBody>
          <a:bodyPr wrap="square">
            <a:spAutoFit/>
          </a:bodyPr>
          <a:lstStyle/>
          <a:p>
            <a:r>
              <a:rPr lang="es-ES" sz="1200" dirty="0"/>
              <a:t>Desde el año de 2006 el Instituto de Acceso a la Información Pública y Protección de Datos Personales del Distrito Federal (InfoDF), en ejercicio de sus atribuciones, ha realizado evaluaciones tanto del cumplimiento de las obligaciones de transparencia, como de la calidad de la información que presentan los Entes Obligados del Distrito Federal en sus portales de Internet.</a:t>
            </a:r>
            <a:endParaRPr lang="es-MX" sz="1200" dirty="0"/>
          </a:p>
          <a:p>
            <a:r>
              <a:rPr lang="es-ES" sz="1200" dirty="0"/>
              <a:t> </a:t>
            </a:r>
            <a:endParaRPr lang="es-MX" sz="1200" dirty="0"/>
          </a:p>
          <a:p>
            <a:r>
              <a:rPr lang="es-ES" sz="1200" dirty="0"/>
              <a:t>Los criterios y metodología de evaluación utilizados en su momento, se diseñaron con base en la Ley de Transparencia y Acceso a la Información Pública del Distrito Federal (LTAIPDF) vigente. La evolución de estos documentos, de aplicación y observancia obligatoria para todos los Entes Obligados, se realizó de la siguiente manera:</a:t>
            </a:r>
            <a:endParaRPr lang="es-MX" sz="1200" dirty="0"/>
          </a:p>
          <a:p>
            <a:r>
              <a:rPr lang="es-ES" sz="1200" dirty="0"/>
              <a:t> </a:t>
            </a:r>
            <a:endParaRPr lang="es-MX" sz="1200" dirty="0"/>
          </a:p>
          <a:p>
            <a:pPr marL="171450" lvl="0" indent="-171450">
              <a:buFont typeface="Arial" panose="020B0604020202020204" pitchFamily="34" charset="0"/>
              <a:buChar char="•"/>
            </a:pPr>
            <a:r>
              <a:rPr lang="es-ES" sz="1200" i="1" dirty="0"/>
              <a:t>Protocolo de usabilidad y calidad en la información de transparencia publicada en los portales de Internet de los Entes Públicos del Distrito Federal</a:t>
            </a:r>
            <a:r>
              <a:rPr lang="es-ES" sz="1200" dirty="0"/>
              <a:t>, utilizado en el año de 2006 y principios de 2007.</a:t>
            </a:r>
            <a:endParaRPr lang="es-MX" sz="1200" dirty="0"/>
          </a:p>
          <a:p>
            <a:pPr marL="171450" indent="-171450">
              <a:buFont typeface="Arial" panose="020B0604020202020204" pitchFamily="34" charset="0"/>
              <a:buChar char="•"/>
            </a:pPr>
            <a:r>
              <a:rPr lang="es-ES" sz="1200" dirty="0"/>
              <a:t> </a:t>
            </a:r>
            <a:endParaRPr lang="es-MX" sz="1200" dirty="0"/>
          </a:p>
          <a:p>
            <a:pPr marL="171450" lvl="0" indent="-171450">
              <a:buFont typeface="Arial" panose="020B0604020202020204" pitchFamily="34" charset="0"/>
              <a:buChar char="•"/>
            </a:pPr>
            <a:r>
              <a:rPr lang="es-ES" sz="1200" i="1" dirty="0"/>
              <a:t>Criterios y Metodología de Evaluación de la Calidad de la Información de las Obligaciones de Transparencia en los Portales de Internet de los Entes Públicos,</a:t>
            </a:r>
            <a:r>
              <a:rPr lang="es-ES" sz="1200" dirty="0"/>
              <a:t> aplicados en 2007 y principios de 2008.</a:t>
            </a:r>
            <a:endParaRPr lang="es-MX" sz="1200" dirty="0"/>
          </a:p>
          <a:p>
            <a:pPr marL="171450" indent="-171450">
              <a:buFont typeface="Arial" panose="020B0604020202020204" pitchFamily="34" charset="0"/>
              <a:buChar char="•"/>
            </a:pPr>
            <a:r>
              <a:rPr lang="es-ES" sz="1200" dirty="0"/>
              <a:t> </a:t>
            </a:r>
            <a:endParaRPr lang="es-MX" sz="1200" dirty="0"/>
          </a:p>
          <a:p>
            <a:pPr marL="171450" lvl="0" indent="-171450">
              <a:buFont typeface="Arial" panose="020B0604020202020204" pitchFamily="34" charset="0"/>
              <a:buChar char="•"/>
            </a:pPr>
            <a:r>
              <a:rPr lang="es-MX" sz="1200" i="1" dirty="0"/>
              <a:t>Criterios y Metodología de evaluación de la información pública de oficio que deben dar a conocer los Entes Públicos en sus portales de Internet,</a:t>
            </a:r>
            <a:r>
              <a:rPr lang="es-MX" sz="1200" dirty="0"/>
              <a:t> en uso desde septiembre de 2008 y hasta octubre de 2011.</a:t>
            </a:r>
          </a:p>
          <a:p>
            <a:pPr marL="171450" indent="-171450">
              <a:buFont typeface="Arial" panose="020B0604020202020204" pitchFamily="34" charset="0"/>
              <a:buChar char="•"/>
            </a:pPr>
            <a:r>
              <a:rPr lang="es-ES" sz="1200" dirty="0"/>
              <a:t> </a:t>
            </a:r>
            <a:endParaRPr lang="es-MX" sz="1200" dirty="0"/>
          </a:p>
          <a:p>
            <a:pPr marL="171450" lvl="0" indent="-171450">
              <a:buFont typeface="Arial" panose="020B0604020202020204" pitchFamily="34" charset="0"/>
              <a:buChar char="•"/>
            </a:pPr>
            <a:r>
              <a:rPr lang="es-MX" sz="1200" i="1" dirty="0"/>
              <a:t>Criterios y Metodología de evaluación de la información pública de oficio que deben dar a conocer los Entes Públicos en sus portales de Internet,</a:t>
            </a:r>
            <a:r>
              <a:rPr lang="es-MX" sz="1200" dirty="0"/>
              <a:t> en uso de noviembre de 2011 hasta septiembre de 2012.</a:t>
            </a:r>
          </a:p>
          <a:p>
            <a:r>
              <a:rPr lang="es-ES" sz="1200" dirty="0"/>
              <a:t> </a:t>
            </a:r>
            <a:endParaRPr lang="es-MX" sz="1200" dirty="0"/>
          </a:p>
          <a:p>
            <a:r>
              <a:rPr lang="es-ES" sz="1200" dirty="0"/>
              <a:t>Los criterios de evaluación vigentes de septiembre de 2008 a octubre de 2011 fueron resultado de la aprobación de una nueva ley de transparencia, publicada en la Gaceta Oficial del Distrito Federal (GODF) el 28 de marzo de 2008, la cual entró en vigor el 28 de mayo de ese mismo año. En tales criterios se especificó ampliamente la información que deben publicar los Entes Obligados en sus portales de Internet sin mediar petición de parte, tomando en consideración lo establecido en el Capítulo II del Título Primero de la mencionada Ley, constituido por veinte artículos, del 13 al 32, en donde se describen las obligaciones de transparencia para todos los Entes del Distrito Federal.</a:t>
            </a:r>
            <a:endParaRPr lang="es-MX" sz="1200" dirty="0"/>
          </a:p>
        </p:txBody>
      </p:sp>
    </p:spTree>
    <p:extLst>
      <p:ext uri="{BB962C8B-B14F-4D97-AF65-F5344CB8AC3E}">
        <p14:creationId xmlns:p14="http://schemas.microsoft.com/office/powerpoint/2010/main" val="3597437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504" y="1196752"/>
            <a:ext cx="8820472" cy="1323439"/>
          </a:xfrm>
          <a:prstGeom prst="rect">
            <a:avLst/>
          </a:prstGeom>
        </p:spPr>
        <p:txBody>
          <a:bodyPr wrap="square">
            <a:spAutoFit/>
          </a:bodyPr>
          <a:lstStyle/>
          <a:p>
            <a:pPr algn="just"/>
            <a:r>
              <a:rPr lang="es-MX" sz="1600" dirty="0" smtClean="0"/>
              <a:t>Línea 80</a:t>
            </a:r>
          </a:p>
          <a:p>
            <a:pPr algn="just"/>
            <a:endParaRPr lang="es-MX" sz="1600" dirty="0"/>
          </a:p>
          <a:p>
            <a:pPr algn="just"/>
            <a:r>
              <a:rPr lang="es-MX" sz="1600" dirty="0" smtClean="0"/>
              <a:t>Construir </a:t>
            </a:r>
            <a:r>
              <a:rPr lang="es-MX" sz="1600" dirty="0"/>
              <a:t>una agenda común con dependencias del GDF y organizaciones de la sociedad civil, la academia y entes públicos para promover el conocimiento el derecho de acceso a la información y la LTAIPDF en los sectores pertinentes</a:t>
            </a:r>
          </a:p>
        </p:txBody>
      </p:sp>
      <p:sp>
        <p:nvSpPr>
          <p:cNvPr id="5" name="4 Rectángulo"/>
          <p:cNvSpPr/>
          <p:nvPr/>
        </p:nvSpPr>
        <p:spPr>
          <a:xfrm>
            <a:off x="251520" y="3140968"/>
            <a:ext cx="8568952" cy="2800767"/>
          </a:xfrm>
          <a:prstGeom prst="rect">
            <a:avLst/>
          </a:prstGeom>
        </p:spPr>
        <p:txBody>
          <a:bodyPr wrap="square">
            <a:spAutoFit/>
          </a:bodyPr>
          <a:lstStyle/>
          <a:p>
            <a:r>
              <a:rPr lang="es-MX" sz="1600" dirty="0"/>
              <a:t>Objetivos/ Acciones concurrentes: </a:t>
            </a:r>
          </a:p>
          <a:p>
            <a:r>
              <a:rPr lang="es-MX" sz="1600" dirty="0"/>
              <a:t>Capacitación y sensibilización con enfoque de derechos </a:t>
            </a:r>
            <a:r>
              <a:rPr lang="es-MX" sz="1600" dirty="0" smtClean="0"/>
              <a:t>humanos.</a:t>
            </a:r>
          </a:p>
          <a:p>
            <a:endParaRPr lang="es-MX" sz="1600" dirty="0"/>
          </a:p>
          <a:p>
            <a:r>
              <a:rPr lang="es-MX" sz="1600" dirty="0"/>
              <a:t>Metas	</a:t>
            </a:r>
          </a:p>
          <a:p>
            <a:r>
              <a:rPr lang="es-MX" sz="1600" dirty="0"/>
              <a:t>Construir un programa de capacitación para todos los entes públicos con apoyo de las OSC, </a:t>
            </a:r>
            <a:r>
              <a:rPr lang="es-MX" sz="1600" dirty="0" smtClean="0"/>
              <a:t>academia</a:t>
            </a:r>
            <a:r>
              <a:rPr lang="es-MX" sz="1600" dirty="0"/>
              <a:t>.</a:t>
            </a:r>
          </a:p>
          <a:p>
            <a:endParaRPr lang="es-MX" sz="1600" dirty="0"/>
          </a:p>
          <a:p>
            <a:r>
              <a:rPr lang="es-MX" sz="1600" dirty="0"/>
              <a:t>Actividades</a:t>
            </a:r>
          </a:p>
          <a:p>
            <a:pPr marL="285750" indent="-285750">
              <a:buFont typeface="Wingdings" panose="05000000000000000000" pitchFamily="2" charset="2"/>
              <a:buChar char="§"/>
            </a:pPr>
            <a:r>
              <a:rPr lang="es-MX" sz="1600" dirty="0"/>
              <a:t>Mesas de diálogos con los diferentes actores</a:t>
            </a:r>
          </a:p>
          <a:p>
            <a:pPr marL="285750" indent="-285750">
              <a:buFont typeface="Wingdings" panose="05000000000000000000" pitchFamily="2" charset="2"/>
              <a:buChar char="§"/>
            </a:pPr>
            <a:r>
              <a:rPr lang="es-MX" sz="1600" dirty="0"/>
              <a:t>Realizar un  programa para institucionalizar en los entes los cursos</a:t>
            </a:r>
          </a:p>
          <a:p>
            <a:endParaRPr lang="es-MX" sz="1600" dirty="0"/>
          </a:p>
        </p:txBody>
      </p:sp>
      <p:sp>
        <p:nvSpPr>
          <p:cNvPr id="4" name="3 Rectángulo"/>
          <p:cNvSpPr/>
          <p:nvPr/>
        </p:nvSpPr>
        <p:spPr>
          <a:xfrm>
            <a:off x="144016" y="201414"/>
            <a:ext cx="8028384" cy="584775"/>
          </a:xfrm>
          <a:prstGeom prst="rect">
            <a:avLst/>
          </a:prstGeom>
        </p:spPr>
        <p:txBody>
          <a:bodyPr wrap="square">
            <a:spAutoFit/>
          </a:bodyPr>
          <a:lstStyle/>
          <a:p>
            <a:r>
              <a:rPr lang="es-MX" sz="1600" dirty="0"/>
              <a:t>Informe de cumplimiento al plan de trabajo del Espacio de Participación Derecho de Acceso a la información, 2013</a:t>
            </a:r>
          </a:p>
        </p:txBody>
      </p:sp>
    </p:spTree>
    <p:extLst>
      <p:ext uri="{BB962C8B-B14F-4D97-AF65-F5344CB8AC3E}">
        <p14:creationId xmlns:p14="http://schemas.microsoft.com/office/powerpoint/2010/main" val="17435374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10 Marcador de número de diapositiva"/>
          <p:cNvSpPr>
            <a:spLocks noGrp="1"/>
          </p:cNvSpPr>
          <p:nvPr>
            <p:ph type="sldNum" sz="quarter" idx="12"/>
          </p:nvPr>
        </p:nvSpPr>
        <p:spPr>
          <a:xfrm>
            <a:off x="8731034" y="6453336"/>
            <a:ext cx="366712" cy="365125"/>
          </a:xfrm>
        </p:spPr>
        <p:txBody>
          <a:bodyPr/>
          <a:lstStyle/>
          <a:p>
            <a:pPr>
              <a:defRPr/>
            </a:pPr>
            <a:fld id="{BD43386B-512A-4F48-AC60-1F2A615D5642}" type="slidenum">
              <a:rPr lang="es-MX" b="1" smtClean="0">
                <a:latin typeface="Calibri" pitchFamily="34" charset="0"/>
              </a:rPr>
              <a:pPr>
                <a:defRPr/>
              </a:pPr>
              <a:t>30</a:t>
            </a:fld>
            <a:endParaRPr lang="es-MX" b="1" dirty="0">
              <a:latin typeface="Calibri" pitchFamily="34" charset="0"/>
            </a:endParaRPr>
          </a:p>
        </p:txBody>
      </p:sp>
      <p:sp>
        <p:nvSpPr>
          <p:cNvPr id="2" name="1 Rectángulo"/>
          <p:cNvSpPr/>
          <p:nvPr/>
        </p:nvSpPr>
        <p:spPr>
          <a:xfrm>
            <a:off x="80682" y="1124744"/>
            <a:ext cx="9063318" cy="5262979"/>
          </a:xfrm>
          <a:prstGeom prst="rect">
            <a:avLst/>
          </a:prstGeom>
        </p:spPr>
        <p:txBody>
          <a:bodyPr wrap="square">
            <a:spAutoFit/>
          </a:bodyPr>
          <a:lstStyle/>
          <a:p>
            <a:r>
              <a:rPr lang="es-ES" sz="1200" dirty="0"/>
              <a:t>Durante los tres años de vigencia de los referidos criterios de evaluación, el InfoDF llevó a cabo los siguientes procesos: </a:t>
            </a:r>
            <a:endParaRPr lang="es-MX" sz="1200" dirty="0"/>
          </a:p>
          <a:p>
            <a:r>
              <a:rPr lang="es-ES" sz="1200" dirty="0"/>
              <a:t> </a:t>
            </a:r>
            <a:endParaRPr lang="es-MX" sz="1200" dirty="0"/>
          </a:p>
          <a:p>
            <a:pPr lvl="0"/>
            <a:r>
              <a:rPr lang="es-ES" sz="1200" dirty="0"/>
              <a:t>Una revisión diagnóstica a finales de 2008</a:t>
            </a:r>
            <a:r>
              <a:rPr lang="es-ES" sz="1200" dirty="0" smtClean="0"/>
              <a:t>.</a:t>
            </a:r>
          </a:p>
          <a:p>
            <a:pPr lvl="0"/>
            <a:endParaRPr lang="es-MX" sz="1200" dirty="0"/>
          </a:p>
          <a:p>
            <a:pPr lvl="0"/>
            <a:r>
              <a:rPr lang="es-ES" sz="1200" dirty="0"/>
              <a:t>Dos evaluaciones en 2009. Cabe señalar que de la primera, el Pleno del InfoDF expidió recomendaciones a los Entes Obligados, motivadas por las omisiones detectadas en los portales de transparencia; y la segunda consistió en un proceso de revisión de la </a:t>
            </a:r>
            <a:r>
              <a:rPr lang="es-ES" sz="1200" dirty="0" err="1"/>
              <a:t>solventación</a:t>
            </a:r>
            <a:r>
              <a:rPr lang="es-ES" sz="1200" dirty="0"/>
              <a:t> de esas recomendaciones; los Entes que no las atendieron completamente, fueron sujetos de vista al órgano de control correspondiente.</a:t>
            </a:r>
            <a:endParaRPr lang="es-MX" sz="1200" dirty="0"/>
          </a:p>
          <a:p>
            <a:r>
              <a:rPr lang="es-ES" sz="1200" dirty="0"/>
              <a:t> </a:t>
            </a:r>
            <a:endParaRPr lang="es-MX" sz="1200" dirty="0"/>
          </a:p>
          <a:p>
            <a:pPr lvl="0"/>
            <a:r>
              <a:rPr lang="es-ES" sz="1200" dirty="0"/>
              <a:t>Tres valoraciones en 2010. De la primera se derivaron recomendaciones; la segunda revisión fue para verificar la </a:t>
            </a:r>
            <a:r>
              <a:rPr lang="es-ES" sz="1200" dirty="0" err="1"/>
              <a:t>solventación</a:t>
            </a:r>
            <a:r>
              <a:rPr lang="es-ES" sz="1200" dirty="0"/>
              <a:t> de éstas, en caso contrario, se dio vista al órgano de control correspondiente; y en la última evaluación, se dio vista directa a los órganos de control a fin de informarles sobre los Entes que no cumplieron totalmente con la publicación de la información de oficio.</a:t>
            </a:r>
            <a:endParaRPr lang="es-MX" sz="1200" dirty="0"/>
          </a:p>
          <a:p>
            <a:r>
              <a:rPr lang="es-ES" sz="1200" dirty="0"/>
              <a:t>  </a:t>
            </a:r>
            <a:endParaRPr lang="es-MX" sz="1200" dirty="0"/>
          </a:p>
          <a:p>
            <a:pPr lvl="0"/>
            <a:r>
              <a:rPr lang="es-ES" sz="1200" dirty="0"/>
              <a:t>En el primer semestre de 2011, se llevó a cabo una evaluación </a:t>
            </a:r>
            <a:r>
              <a:rPr lang="es-ES" sz="1200" dirty="0" smtClean="0"/>
              <a:t>mediante la </a:t>
            </a:r>
            <a:r>
              <a:rPr lang="es-ES" sz="1200" dirty="0"/>
              <a:t>cual se revisó que la información estuviera actualizada al cierre de 2010 y al primer trimestre de 2011. Al igual que la anterior, derivó en vistas directas a los órganos de control por la misma causa</a:t>
            </a:r>
            <a:r>
              <a:rPr lang="es-ES" sz="1200" dirty="0" smtClean="0"/>
              <a:t>.</a:t>
            </a:r>
          </a:p>
          <a:p>
            <a:pPr lvl="0"/>
            <a:endParaRPr lang="es-ES" sz="1200" dirty="0"/>
          </a:p>
          <a:p>
            <a:r>
              <a:rPr lang="es-MX" sz="1200" dirty="0" smtClean="0"/>
              <a:t>Por otra parte, el </a:t>
            </a:r>
            <a:r>
              <a:rPr lang="es-MX" sz="1200" dirty="0"/>
              <a:t>Pleno de la Asamblea Legislativa del Distrito Federal (ALDF) aprobó, el 29 de junio de 2011, el </a:t>
            </a:r>
            <a:r>
              <a:rPr lang="es-ES" sz="1200" i="1" dirty="0"/>
              <a:t>Decreto por el que se reforman y adicionan diversas disposiciones de la Ley de Transparencia y Acceso a la Información Pública del Distrito Federal, </a:t>
            </a:r>
            <a:r>
              <a:rPr lang="es-ES" sz="1200" dirty="0"/>
              <a:t>publicado en la GODF el 29 de agosto de 2011</a:t>
            </a:r>
            <a:r>
              <a:rPr lang="es-ES" sz="1200" dirty="0" smtClean="0"/>
              <a:t>.</a:t>
            </a:r>
          </a:p>
          <a:p>
            <a:endParaRPr lang="es-MX" sz="1200" dirty="0"/>
          </a:p>
          <a:p>
            <a:r>
              <a:rPr lang="es-ES" sz="1200" dirty="0" smtClean="0"/>
              <a:t>Derivado de lo anterior entre </a:t>
            </a:r>
            <a:r>
              <a:rPr lang="es-ES" sz="1200" dirty="0"/>
              <a:t>los meses de abril y junio de 2012 </a:t>
            </a:r>
            <a:r>
              <a:rPr lang="es-ES" sz="1200" dirty="0" smtClean="0"/>
              <a:t>, se realizó la </a:t>
            </a:r>
            <a:r>
              <a:rPr lang="es-ES" sz="1200" dirty="0"/>
              <a:t>Primera Evaluación-Diagnóstico de la información de oficio publicada en los portales de Internet 2012. Asimismo, en el periodo julio a septiembre se revisó la actualización de la información de oficio mediante la Segunda Evaluación-Diagnóstico de la información de oficio publicada en los portales de Internet 2012. En ambos procesos se emitieron observaciones no vinculantes sobre las inconsistencias detectadas en la información publicada por los Entes Obligados</a:t>
            </a:r>
            <a:r>
              <a:rPr lang="es-ES" sz="1200" dirty="0" smtClean="0"/>
              <a:t>. </a:t>
            </a:r>
            <a:r>
              <a:rPr lang="es-MX" sz="1200" dirty="0" smtClean="0"/>
              <a:t>La tercera evaluación diagnóstica</a:t>
            </a:r>
            <a:endParaRPr lang="es-MX" sz="1200" dirty="0"/>
          </a:p>
          <a:p>
            <a:pPr lvl="0"/>
            <a:endParaRPr lang="es-MX" sz="1200" dirty="0"/>
          </a:p>
        </p:txBody>
      </p:sp>
      <p:sp>
        <p:nvSpPr>
          <p:cNvPr id="5" name="4 CuadroTexto"/>
          <p:cNvSpPr txBox="1"/>
          <p:nvPr/>
        </p:nvSpPr>
        <p:spPr>
          <a:xfrm>
            <a:off x="80682" y="85702"/>
            <a:ext cx="8420407" cy="864000"/>
          </a:xfrm>
          <a:prstGeom prst="rect">
            <a:avLst/>
          </a:prstGeom>
          <a:noFill/>
        </p:spPr>
        <p:txBody>
          <a:bodyPr wrap="square" rtlCol="0" anchor="ctr">
            <a:noAutofit/>
          </a:bodyPr>
          <a:lstStyle/>
          <a:p>
            <a:r>
              <a:rPr lang="es-MX" sz="1600" dirty="0" smtClean="0"/>
              <a:t>Actividad: reporte </a:t>
            </a:r>
            <a:r>
              <a:rPr lang="es-MX" sz="1600" dirty="0"/>
              <a:t>de cumplimiento del artículo 13</a:t>
            </a:r>
          </a:p>
        </p:txBody>
      </p:sp>
    </p:spTree>
    <p:extLst>
      <p:ext uri="{BB962C8B-B14F-4D97-AF65-F5344CB8AC3E}">
        <p14:creationId xmlns:p14="http://schemas.microsoft.com/office/powerpoint/2010/main" val="3278797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10 Marcador de número de diapositiva"/>
          <p:cNvSpPr>
            <a:spLocks noGrp="1"/>
          </p:cNvSpPr>
          <p:nvPr>
            <p:ph type="sldNum" sz="quarter" idx="12"/>
          </p:nvPr>
        </p:nvSpPr>
        <p:spPr>
          <a:xfrm>
            <a:off x="8731034" y="6453336"/>
            <a:ext cx="366712" cy="365125"/>
          </a:xfrm>
        </p:spPr>
        <p:txBody>
          <a:bodyPr/>
          <a:lstStyle/>
          <a:p>
            <a:pPr>
              <a:defRPr/>
            </a:pPr>
            <a:fld id="{BD43386B-512A-4F48-AC60-1F2A615D5642}" type="slidenum">
              <a:rPr lang="es-MX" b="1" smtClean="0">
                <a:latin typeface="Calibri" pitchFamily="34" charset="0"/>
              </a:rPr>
              <a:pPr>
                <a:defRPr/>
              </a:pPr>
              <a:t>31</a:t>
            </a:fld>
            <a:endParaRPr lang="es-MX" b="1" dirty="0">
              <a:latin typeface="Calibri" pitchFamily="34" charset="0"/>
            </a:endParaRPr>
          </a:p>
        </p:txBody>
      </p:sp>
      <mc:AlternateContent xmlns:mc="http://schemas.openxmlformats.org/markup-compatibility/2006" xmlns:a14="http://schemas.microsoft.com/office/drawing/2010/main">
        <mc:Choice Requires="a14">
          <p:sp>
            <p:nvSpPr>
              <p:cNvPr id="4" name="3 Rectángulo"/>
              <p:cNvSpPr/>
              <p:nvPr/>
            </p:nvSpPr>
            <p:spPr>
              <a:xfrm>
                <a:off x="57440" y="1412776"/>
                <a:ext cx="8964488" cy="5297861"/>
              </a:xfrm>
              <a:prstGeom prst="rect">
                <a:avLst/>
              </a:prstGeom>
            </p:spPr>
            <p:txBody>
              <a:bodyPr wrap="square">
                <a:spAutoFit/>
              </a:bodyPr>
              <a:lstStyle/>
              <a:p>
                <a:r>
                  <a:rPr lang="es-ES" sz="1000" i="1" dirty="0"/>
                  <a:t>Índice de Criterios Sustantivos del Artículo 13</a:t>
                </a:r>
                <a:endParaRPr lang="es-MX" sz="1000" dirty="0"/>
              </a:p>
              <a:p>
                <a:r>
                  <a:rPr lang="es-ES" sz="1000" dirty="0"/>
                  <a:t> </a:t>
                </a:r>
                <a:endParaRPr lang="es-MX" sz="1000" dirty="0"/>
              </a:p>
              <a:p>
                <a:r>
                  <a:rPr lang="es-ES" sz="1000" dirty="0"/>
                  <a:t>De acuerdo a lo señalado anteriormente, dado que el artículo 13 no contiene fracciones sino sólo criterios de manera directa, el Índice de Criterios Sustantivos del Artículo 13 se calculará de acuerdo a la siguiente fórmula</a:t>
                </a:r>
                <a:r>
                  <a:rPr lang="es-ES" sz="1000" dirty="0" smtClean="0"/>
                  <a:t>:</a:t>
                </a:r>
                <a:r>
                  <a:rPr lang="es-ES" sz="1000" dirty="0"/>
                  <a:t> </a:t>
                </a:r>
                <a14:m>
                  <m:oMath xmlns:m="http://schemas.openxmlformats.org/officeDocument/2006/math">
                    <m:sSub>
                      <m:sSubPr>
                        <m:ctrlPr>
                          <a:rPr lang="es-MX" sz="1000" i="1">
                            <a:latin typeface="Cambria Math"/>
                          </a:rPr>
                        </m:ctrlPr>
                      </m:sSubPr>
                      <m:e>
                        <m:r>
                          <a:rPr lang="es-ES" sz="1000" i="1">
                            <a:latin typeface="Cambria Math"/>
                          </a:rPr>
                          <m:t>𝐼𝐶𝑆</m:t>
                        </m:r>
                      </m:e>
                      <m:sub>
                        <m:r>
                          <a:rPr lang="es-ES" sz="1000" i="1">
                            <a:latin typeface="Cambria Math"/>
                          </a:rPr>
                          <m:t>13</m:t>
                        </m:r>
                      </m:sub>
                    </m:sSub>
                    <m:r>
                      <a:rPr lang="es-ES" sz="1000" i="1">
                        <a:latin typeface="Cambria Math"/>
                      </a:rPr>
                      <m:t>=</m:t>
                    </m:r>
                    <m:nary>
                      <m:naryPr>
                        <m:chr m:val="∑"/>
                        <m:grow m:val="on"/>
                        <m:ctrlPr>
                          <a:rPr lang="es-MX" sz="1000" i="1">
                            <a:latin typeface="Cambria Math"/>
                          </a:rPr>
                        </m:ctrlPr>
                      </m:naryPr>
                      <m:sub>
                        <m:r>
                          <a:rPr lang="es-ES" sz="1000" i="1">
                            <a:latin typeface="Cambria Math"/>
                          </a:rPr>
                          <m:t>𝑖</m:t>
                        </m:r>
                        <m:r>
                          <a:rPr lang="es-ES" sz="1000" i="1">
                            <a:latin typeface="Cambria Math"/>
                          </a:rPr>
                          <m:t>=1</m:t>
                        </m:r>
                      </m:sub>
                      <m:sup>
                        <m:r>
                          <a:rPr lang="es-ES" sz="1000" i="1">
                            <a:latin typeface="Cambria Math"/>
                          </a:rPr>
                          <m:t>7</m:t>
                        </m:r>
                      </m:sup>
                      <m:e/>
                    </m:nary>
                    <m:d>
                      <m:dPr>
                        <m:ctrlPr>
                          <a:rPr lang="es-MX" sz="1000" i="1">
                            <a:latin typeface="Cambria Math"/>
                          </a:rPr>
                        </m:ctrlPr>
                      </m:dPr>
                      <m:e>
                        <m:f>
                          <m:fPr>
                            <m:ctrlPr>
                              <a:rPr lang="es-MX" sz="1000" i="1">
                                <a:latin typeface="Cambria Math"/>
                              </a:rPr>
                            </m:ctrlPr>
                          </m:fPr>
                          <m:num>
                            <m:r>
                              <a:rPr lang="es-ES" sz="1000" i="1">
                                <a:latin typeface="Cambria Math"/>
                              </a:rPr>
                              <m:t>𝑉𝐶</m:t>
                            </m:r>
                            <m:sSub>
                              <m:sSubPr>
                                <m:ctrlPr>
                                  <a:rPr lang="es-MX" sz="1000" i="1">
                                    <a:latin typeface="Cambria Math"/>
                                  </a:rPr>
                                </m:ctrlPr>
                              </m:sSubPr>
                              <m:e>
                                <m:r>
                                  <a:rPr lang="es-ES" sz="1000" i="1">
                                    <a:latin typeface="Cambria Math"/>
                                  </a:rPr>
                                  <m:t>𝑆</m:t>
                                </m:r>
                              </m:e>
                              <m:sub>
                                <m:r>
                                  <a:rPr lang="es-ES" sz="1000" i="1">
                                    <a:latin typeface="Cambria Math"/>
                                  </a:rPr>
                                  <m:t>𝑖</m:t>
                                </m:r>
                              </m:sub>
                            </m:sSub>
                          </m:num>
                          <m:den>
                            <m:r>
                              <a:rPr lang="es-ES" sz="1000" i="1">
                                <a:latin typeface="Cambria Math"/>
                              </a:rPr>
                              <m:t>7</m:t>
                            </m:r>
                          </m:den>
                        </m:f>
                      </m:e>
                    </m:d>
                    <m:r>
                      <a:rPr lang="es-ES" sz="1000" i="1">
                        <a:latin typeface="Cambria Math"/>
                      </a:rPr>
                      <m:t>∗</m:t>
                    </m:r>
                    <m:r>
                      <a:rPr lang="es-ES" sz="1000">
                        <a:latin typeface="Cambria Math"/>
                      </a:rPr>
                      <m:t>100</m:t>
                    </m:r>
                  </m:oMath>
                </a14:m>
                <a:endParaRPr lang="es-MX" sz="1000" dirty="0"/>
              </a:p>
              <a:p>
                <a:r>
                  <a:rPr lang="es-ES" sz="1000" dirty="0"/>
                  <a:t>Donde:</a:t>
                </a:r>
                <a:endParaRPr lang="es-MX" sz="1000" dirty="0"/>
              </a:p>
              <a:p>
                <a:r>
                  <a:rPr lang="es-ES" sz="1000" dirty="0"/>
                  <a:t> </a:t>
                </a:r>
                <a14:m>
                  <m:oMath xmlns:m="http://schemas.openxmlformats.org/officeDocument/2006/math">
                    <m:sSub>
                      <m:sSubPr>
                        <m:ctrlPr>
                          <a:rPr lang="es-MX" sz="1000" i="1">
                            <a:latin typeface="Cambria Math"/>
                          </a:rPr>
                        </m:ctrlPr>
                      </m:sSubPr>
                      <m:e>
                        <m:r>
                          <a:rPr lang="es-ES" sz="1000" i="1">
                            <a:latin typeface="Cambria Math"/>
                          </a:rPr>
                          <m:t>𝐼𝐶𝑆</m:t>
                        </m:r>
                      </m:e>
                      <m:sub>
                        <m:r>
                          <a:rPr lang="es-ES" sz="1000" i="1">
                            <a:latin typeface="Cambria Math"/>
                          </a:rPr>
                          <m:t>13</m:t>
                        </m:r>
                      </m:sub>
                    </m:sSub>
                  </m:oMath>
                </a14:m>
                <a:r>
                  <a:rPr lang="es-ES" sz="1000" dirty="0"/>
                  <a:t> = Índice de Criterios Sustantivos del Artículo 13.</a:t>
                </a:r>
                <a:endParaRPr lang="es-MX" sz="1000" dirty="0"/>
              </a:p>
              <a:p>
                <a:r>
                  <a:rPr lang="es-ES" sz="1000" dirty="0"/>
                  <a:t> </a:t>
                </a:r>
                <a14:m>
                  <m:oMath xmlns:m="http://schemas.openxmlformats.org/officeDocument/2006/math">
                    <m:r>
                      <a:rPr lang="es-ES" sz="1000" i="1">
                        <a:latin typeface="Cambria Math"/>
                      </a:rPr>
                      <m:t>𝑉𝐶</m:t>
                    </m:r>
                    <m:sSub>
                      <m:sSubPr>
                        <m:ctrlPr>
                          <a:rPr lang="es-MX" sz="1000" i="1">
                            <a:latin typeface="Cambria Math"/>
                          </a:rPr>
                        </m:ctrlPr>
                      </m:sSubPr>
                      <m:e>
                        <m:r>
                          <a:rPr lang="es-ES" sz="1000" i="1">
                            <a:latin typeface="Cambria Math"/>
                          </a:rPr>
                          <m:t>𝑆</m:t>
                        </m:r>
                      </m:e>
                      <m:sub>
                        <m:r>
                          <a:rPr lang="es-ES" sz="1000" i="1">
                            <a:latin typeface="Cambria Math"/>
                          </a:rPr>
                          <m:t>𝑖</m:t>
                        </m:r>
                      </m:sub>
                    </m:sSub>
                  </m:oMath>
                </a14:m>
                <a:r>
                  <a:rPr lang="es-ES" sz="1000" dirty="0"/>
                  <a:t> = Valuación del Criterio Sustantivo </a:t>
                </a:r>
                <a:r>
                  <a:rPr lang="es-ES" sz="1000" i="1" dirty="0"/>
                  <a:t>i-</a:t>
                </a:r>
                <a:r>
                  <a:rPr lang="es-ES" sz="1000" i="1" dirty="0" err="1"/>
                  <a:t>ésimo</a:t>
                </a:r>
                <a:r>
                  <a:rPr lang="es-ES" sz="1000" i="1" dirty="0" smtClean="0"/>
                  <a:t>.</a:t>
                </a:r>
                <a:r>
                  <a:rPr lang="es-ES" sz="1000" dirty="0"/>
                  <a:t> </a:t>
                </a:r>
                <a:endParaRPr lang="es-MX" sz="1000" dirty="0"/>
              </a:p>
              <a:p>
                <a:r>
                  <a:rPr lang="es-ES" sz="1000" dirty="0"/>
                  <a:t> </a:t>
                </a:r>
                <a:r>
                  <a:rPr lang="es-ES" sz="1000" dirty="0" smtClean="0"/>
                  <a:t>Esta </a:t>
                </a:r>
                <a:r>
                  <a:rPr lang="es-ES" sz="1000" dirty="0"/>
                  <a:t>fórmula establece que a los siete criterios sustantivos (del 1 al 7) que corresponden al artículo 13, se les dará el mismo peso o ponderación dentro del ICS</a:t>
                </a:r>
                <a:r>
                  <a:rPr lang="es-ES" sz="1000" baseline="-25000" dirty="0"/>
                  <a:t>13</a:t>
                </a:r>
                <a:r>
                  <a:rPr lang="es-ES" sz="1000" dirty="0"/>
                  <a:t>. </a:t>
                </a:r>
                <a:endParaRPr lang="es-MX" sz="1000" dirty="0"/>
              </a:p>
              <a:p>
                <a:r>
                  <a:rPr lang="es-ES" sz="1000" dirty="0"/>
                  <a:t> </a:t>
                </a:r>
                <a:r>
                  <a:rPr lang="es-ES" sz="1000" dirty="0" smtClean="0"/>
                  <a:t>Para </a:t>
                </a:r>
                <a:r>
                  <a:rPr lang="es-ES" sz="1000" dirty="0"/>
                  <a:t>cada criterio, la valuación o calificación será de 1 cuando se cumpla totalmente con el mismo, de 0.5 cuando se cumpla parcialmente y de cero cuando se incumpla totalmente.  </a:t>
                </a:r>
                <a:endParaRPr lang="es-MX" sz="1000" dirty="0"/>
              </a:p>
              <a:p>
                <a:r>
                  <a:rPr lang="es-ES" sz="1000" dirty="0"/>
                  <a:t>Por ejemplo, para un Ente Obligado que, dentro del artículo 13, cumpla totalmente con los criterios 1, 2, 3, 6 y 7, que cumpla parcialmente con el criterio 4, y que incumpla con el criterio 5, el cálculo de su ICS</a:t>
                </a:r>
                <a:r>
                  <a:rPr lang="es-ES" sz="1000" baseline="-25000" dirty="0"/>
                  <a:t>13</a:t>
                </a:r>
                <a:r>
                  <a:rPr lang="es-ES" sz="1000" dirty="0"/>
                  <a:t>, estará dado por:</a:t>
                </a:r>
                <a:endParaRPr lang="es-MX" sz="1000" dirty="0"/>
              </a:p>
              <a:p>
                <a:r>
                  <a:rPr lang="es-ES" sz="1000" dirty="0"/>
                  <a:t> </a:t>
                </a:r>
                <a:endParaRPr lang="es-MX" sz="1000" dirty="0"/>
              </a:p>
              <a:p>
                <a:r>
                  <a:rPr lang="es-ES" sz="1000" dirty="0"/>
                  <a:t> </a:t>
                </a:r>
                <a14:m>
                  <m:oMath xmlns:m="http://schemas.openxmlformats.org/officeDocument/2006/math">
                    <m:sSub>
                      <m:sSubPr>
                        <m:ctrlPr>
                          <a:rPr lang="es-MX" sz="1000" i="1">
                            <a:latin typeface="Cambria Math"/>
                          </a:rPr>
                        </m:ctrlPr>
                      </m:sSubPr>
                      <m:e>
                        <m:r>
                          <a:rPr lang="es-ES" sz="1000" i="1">
                            <a:latin typeface="Cambria Math"/>
                          </a:rPr>
                          <m:t>𝐼𝐶𝑆</m:t>
                        </m:r>
                      </m:e>
                      <m:sub>
                        <m:r>
                          <a:rPr lang="es-ES" sz="1000" i="1">
                            <a:latin typeface="Cambria Math"/>
                          </a:rPr>
                          <m:t>13</m:t>
                        </m:r>
                      </m:sub>
                    </m:sSub>
                    <m:r>
                      <a:rPr lang="es-ES" sz="1000" i="1">
                        <a:latin typeface="Cambria Math"/>
                      </a:rPr>
                      <m:t>=</m:t>
                    </m:r>
                    <m:r>
                      <a:rPr lang="es-ES" sz="1000" i="1">
                        <a:latin typeface="Cambria Math"/>
                      </a:rPr>
                      <m:t>〔</m:t>
                    </m:r>
                    <m:d>
                      <m:dPr>
                        <m:ctrlPr>
                          <a:rPr lang="es-MX" sz="1000" i="1">
                            <a:latin typeface="Cambria Math"/>
                          </a:rPr>
                        </m:ctrlPr>
                      </m:dPr>
                      <m:e>
                        <m:f>
                          <m:fPr>
                            <m:ctrlPr>
                              <a:rPr lang="es-MX" sz="1000" i="1">
                                <a:latin typeface="Cambria Math"/>
                              </a:rPr>
                            </m:ctrlPr>
                          </m:fPr>
                          <m:num>
                            <m:r>
                              <a:rPr lang="es-ES" sz="1000">
                                <a:latin typeface="Cambria Math"/>
                              </a:rPr>
                              <m:t>1</m:t>
                            </m:r>
                          </m:num>
                          <m:den>
                            <m:r>
                              <a:rPr lang="es-ES" sz="1000" i="1">
                                <a:latin typeface="Cambria Math"/>
                              </a:rPr>
                              <m:t>7</m:t>
                            </m:r>
                          </m:den>
                        </m:f>
                      </m:e>
                    </m:d>
                    <m:r>
                      <a:rPr lang="es-ES" sz="1000">
                        <a:latin typeface="Cambria Math"/>
                      </a:rPr>
                      <m:t>+ </m:t>
                    </m:r>
                    <m:d>
                      <m:dPr>
                        <m:ctrlPr>
                          <a:rPr lang="es-MX" sz="1000" i="1">
                            <a:latin typeface="Cambria Math"/>
                          </a:rPr>
                        </m:ctrlPr>
                      </m:dPr>
                      <m:e>
                        <m:f>
                          <m:fPr>
                            <m:ctrlPr>
                              <a:rPr lang="es-MX" sz="1000" i="1">
                                <a:latin typeface="Cambria Math"/>
                              </a:rPr>
                            </m:ctrlPr>
                          </m:fPr>
                          <m:num>
                            <m:r>
                              <a:rPr lang="es-ES" sz="1000">
                                <a:latin typeface="Cambria Math"/>
                              </a:rPr>
                              <m:t>1</m:t>
                            </m:r>
                          </m:num>
                          <m:den>
                            <m:r>
                              <a:rPr lang="es-ES" sz="1000" i="1">
                                <a:latin typeface="Cambria Math"/>
                              </a:rPr>
                              <m:t>7</m:t>
                            </m:r>
                          </m:den>
                        </m:f>
                      </m:e>
                    </m:d>
                    <m:r>
                      <a:rPr lang="es-ES" sz="1000">
                        <a:latin typeface="Cambria Math"/>
                      </a:rPr>
                      <m:t>+</m:t>
                    </m:r>
                    <m:d>
                      <m:dPr>
                        <m:ctrlPr>
                          <a:rPr lang="es-MX" sz="1000" i="1">
                            <a:latin typeface="Cambria Math"/>
                          </a:rPr>
                        </m:ctrlPr>
                      </m:dPr>
                      <m:e>
                        <m:f>
                          <m:fPr>
                            <m:ctrlPr>
                              <a:rPr lang="es-MX" sz="1000" i="1">
                                <a:latin typeface="Cambria Math"/>
                              </a:rPr>
                            </m:ctrlPr>
                          </m:fPr>
                          <m:num>
                            <m:r>
                              <a:rPr lang="es-ES" sz="1000" i="1">
                                <a:latin typeface="Cambria Math"/>
                              </a:rPr>
                              <m:t>1</m:t>
                            </m:r>
                          </m:num>
                          <m:den>
                            <m:r>
                              <a:rPr lang="es-ES" sz="1000" i="1">
                                <a:latin typeface="Cambria Math"/>
                              </a:rPr>
                              <m:t>7</m:t>
                            </m:r>
                          </m:den>
                        </m:f>
                      </m:e>
                    </m:d>
                    <m:r>
                      <a:rPr lang="es-ES" sz="1000">
                        <a:latin typeface="Cambria Math"/>
                      </a:rPr>
                      <m:t>+ </m:t>
                    </m:r>
                    <m:d>
                      <m:dPr>
                        <m:ctrlPr>
                          <a:rPr lang="es-MX" sz="1000" i="1">
                            <a:latin typeface="Cambria Math"/>
                          </a:rPr>
                        </m:ctrlPr>
                      </m:dPr>
                      <m:e>
                        <m:f>
                          <m:fPr>
                            <m:ctrlPr>
                              <a:rPr lang="es-MX" sz="1000" i="1">
                                <a:latin typeface="Cambria Math"/>
                              </a:rPr>
                            </m:ctrlPr>
                          </m:fPr>
                          <m:num>
                            <m:r>
                              <a:rPr lang="es-ES" sz="1000" i="1">
                                <a:latin typeface="Cambria Math"/>
                              </a:rPr>
                              <m:t>0.5</m:t>
                            </m:r>
                          </m:num>
                          <m:den>
                            <m:r>
                              <a:rPr lang="es-ES" sz="1000" i="1">
                                <a:latin typeface="Cambria Math"/>
                              </a:rPr>
                              <m:t>7</m:t>
                            </m:r>
                          </m:den>
                        </m:f>
                      </m:e>
                    </m:d>
                    <m:r>
                      <a:rPr lang="es-ES" sz="1000">
                        <a:latin typeface="Cambria Math"/>
                      </a:rPr>
                      <m:t>+ </m:t>
                    </m:r>
                    <m:d>
                      <m:dPr>
                        <m:ctrlPr>
                          <a:rPr lang="es-MX" sz="1000" i="1">
                            <a:latin typeface="Cambria Math"/>
                          </a:rPr>
                        </m:ctrlPr>
                      </m:dPr>
                      <m:e>
                        <m:f>
                          <m:fPr>
                            <m:ctrlPr>
                              <a:rPr lang="es-MX" sz="1000" i="1">
                                <a:latin typeface="Cambria Math"/>
                              </a:rPr>
                            </m:ctrlPr>
                          </m:fPr>
                          <m:num>
                            <m:r>
                              <a:rPr lang="es-ES" sz="1000" i="1">
                                <a:latin typeface="Cambria Math"/>
                              </a:rPr>
                              <m:t>0</m:t>
                            </m:r>
                          </m:num>
                          <m:den>
                            <m:r>
                              <a:rPr lang="es-ES" sz="1000" i="1">
                                <a:latin typeface="Cambria Math"/>
                              </a:rPr>
                              <m:t>7</m:t>
                            </m:r>
                          </m:den>
                        </m:f>
                      </m:e>
                    </m:d>
                    <m:r>
                      <a:rPr lang="es-ES" sz="1000">
                        <a:latin typeface="Cambria Math"/>
                      </a:rPr>
                      <m:t>+ </m:t>
                    </m:r>
                    <m:d>
                      <m:dPr>
                        <m:ctrlPr>
                          <a:rPr lang="es-MX" sz="1000" i="1">
                            <a:latin typeface="Cambria Math"/>
                          </a:rPr>
                        </m:ctrlPr>
                      </m:dPr>
                      <m:e>
                        <m:f>
                          <m:fPr>
                            <m:ctrlPr>
                              <a:rPr lang="es-MX" sz="1000" i="1">
                                <a:latin typeface="Cambria Math"/>
                              </a:rPr>
                            </m:ctrlPr>
                          </m:fPr>
                          <m:num>
                            <m:r>
                              <a:rPr lang="es-ES" sz="1000" i="1">
                                <a:latin typeface="Cambria Math"/>
                              </a:rPr>
                              <m:t>1</m:t>
                            </m:r>
                          </m:num>
                          <m:den>
                            <m:r>
                              <a:rPr lang="es-ES" sz="1000" i="1">
                                <a:latin typeface="Cambria Math"/>
                              </a:rPr>
                              <m:t>7</m:t>
                            </m:r>
                          </m:den>
                        </m:f>
                      </m:e>
                    </m:d>
                    <m:r>
                      <a:rPr lang="es-ES" sz="1000">
                        <a:latin typeface="Cambria Math"/>
                      </a:rPr>
                      <m:t>+</m:t>
                    </m:r>
                    <m:d>
                      <m:dPr>
                        <m:ctrlPr>
                          <a:rPr lang="es-MX" sz="1000" i="1">
                            <a:latin typeface="Cambria Math"/>
                          </a:rPr>
                        </m:ctrlPr>
                      </m:dPr>
                      <m:e>
                        <m:f>
                          <m:fPr>
                            <m:ctrlPr>
                              <a:rPr lang="es-MX" sz="1000" i="1">
                                <a:latin typeface="Cambria Math"/>
                              </a:rPr>
                            </m:ctrlPr>
                          </m:fPr>
                          <m:num>
                            <m:r>
                              <a:rPr lang="es-ES" sz="1000" i="1">
                                <a:latin typeface="Cambria Math"/>
                              </a:rPr>
                              <m:t>1</m:t>
                            </m:r>
                          </m:num>
                          <m:den>
                            <m:r>
                              <a:rPr lang="es-ES" sz="1000" i="1">
                                <a:latin typeface="Cambria Math"/>
                              </a:rPr>
                              <m:t>7</m:t>
                            </m:r>
                          </m:den>
                        </m:f>
                      </m:e>
                    </m:d>
                    <m:r>
                      <a:rPr lang="es-ES" sz="1000">
                        <a:latin typeface="Cambria Math"/>
                      </a:rPr>
                      <m:t>〕</m:t>
                    </m:r>
                    <m:r>
                      <a:rPr lang="es-ES" sz="1000" i="1">
                        <a:latin typeface="Cambria Math"/>
                      </a:rPr>
                      <m:t>∗</m:t>
                    </m:r>
                    <m:r>
                      <a:rPr lang="es-ES" sz="1000">
                        <a:latin typeface="Cambria Math"/>
                      </a:rPr>
                      <m:t>100</m:t>
                    </m:r>
                  </m:oMath>
                </a14:m>
                <a:endParaRPr lang="es-MX" sz="1000" dirty="0"/>
              </a:p>
              <a:p>
                <a:r>
                  <a:rPr lang="es-ES" sz="1000" dirty="0"/>
                  <a:t> </a:t>
                </a:r>
                <a14:m>
                  <m:oMath xmlns:m="http://schemas.openxmlformats.org/officeDocument/2006/math">
                    <m:sSub>
                      <m:sSubPr>
                        <m:ctrlPr>
                          <a:rPr lang="es-MX" sz="1000" i="1">
                            <a:latin typeface="Cambria Math"/>
                          </a:rPr>
                        </m:ctrlPr>
                      </m:sSubPr>
                      <m:e>
                        <m:r>
                          <a:rPr lang="es-ES" sz="1000" i="1">
                            <a:latin typeface="Cambria Math"/>
                          </a:rPr>
                          <m:t>𝐼𝐶𝑆</m:t>
                        </m:r>
                      </m:e>
                      <m:sub>
                        <m:r>
                          <a:rPr lang="es-ES" sz="1000" i="1">
                            <a:latin typeface="Cambria Math"/>
                          </a:rPr>
                          <m:t>13</m:t>
                        </m:r>
                      </m:sub>
                    </m:sSub>
                    <m:r>
                      <a:rPr lang="es-ES" sz="1000">
                        <a:latin typeface="Cambria Math"/>
                      </a:rPr>
                      <m:t>=</m:t>
                    </m:r>
                    <m:d>
                      <m:dPr>
                        <m:ctrlPr>
                          <a:rPr lang="es-MX" sz="1000" i="1">
                            <a:latin typeface="Cambria Math"/>
                          </a:rPr>
                        </m:ctrlPr>
                      </m:dPr>
                      <m:e>
                        <m:r>
                          <a:rPr lang="es-ES" sz="1000">
                            <a:latin typeface="Cambria Math"/>
                          </a:rPr>
                          <m:t>0.143+0.143+0.143+0.0714+0+0.143+0.143</m:t>
                        </m:r>
                      </m:e>
                    </m:d>
                    <m:r>
                      <a:rPr lang="es-ES" sz="1000" i="1">
                        <a:latin typeface="Cambria Math"/>
                      </a:rPr>
                      <m:t>∗</m:t>
                    </m:r>
                    <m:r>
                      <a:rPr lang="es-ES" sz="1000">
                        <a:latin typeface="Cambria Math"/>
                      </a:rPr>
                      <m:t>100</m:t>
                    </m:r>
                  </m:oMath>
                </a14:m>
                <a:endParaRPr lang="es-MX" sz="1000" dirty="0"/>
              </a:p>
              <a:p>
                <a:r>
                  <a:rPr lang="es-ES" sz="1000" dirty="0"/>
                  <a:t> </a:t>
                </a:r>
                <a14:m>
                  <m:oMath xmlns:m="http://schemas.openxmlformats.org/officeDocument/2006/math">
                    <m:sSub>
                      <m:sSubPr>
                        <m:ctrlPr>
                          <a:rPr lang="es-MX" sz="1000" i="1">
                            <a:latin typeface="Cambria Math"/>
                          </a:rPr>
                        </m:ctrlPr>
                      </m:sSubPr>
                      <m:e>
                        <m:r>
                          <a:rPr lang="es-ES" sz="1000" i="1">
                            <a:latin typeface="Cambria Math"/>
                          </a:rPr>
                          <m:t>𝐼𝐶𝑆</m:t>
                        </m:r>
                      </m:e>
                      <m:sub>
                        <m:r>
                          <a:rPr lang="es-ES" sz="1000" i="1">
                            <a:latin typeface="Cambria Math"/>
                          </a:rPr>
                          <m:t>13</m:t>
                        </m:r>
                      </m:sub>
                    </m:sSub>
                    <m:r>
                      <a:rPr lang="es-ES" sz="1000">
                        <a:latin typeface="Cambria Math"/>
                      </a:rPr>
                      <m:t>=</m:t>
                    </m:r>
                    <m:d>
                      <m:dPr>
                        <m:ctrlPr>
                          <a:rPr lang="es-MX" sz="1000" i="1">
                            <a:latin typeface="Cambria Math"/>
                          </a:rPr>
                        </m:ctrlPr>
                      </m:dPr>
                      <m:e>
                        <m:r>
                          <a:rPr lang="es-ES" sz="1000">
                            <a:latin typeface="Cambria Math"/>
                          </a:rPr>
                          <m:t>0.7857</m:t>
                        </m:r>
                      </m:e>
                    </m:d>
                    <m:r>
                      <a:rPr lang="es-ES" sz="1000" i="1">
                        <a:latin typeface="Cambria Math"/>
                      </a:rPr>
                      <m:t>∗</m:t>
                    </m:r>
                    <m:r>
                      <a:rPr lang="es-ES" sz="1000">
                        <a:latin typeface="Cambria Math"/>
                      </a:rPr>
                      <m:t> 100</m:t>
                    </m:r>
                  </m:oMath>
                </a14:m>
                <a:endParaRPr lang="es-MX" sz="1000" dirty="0"/>
              </a:p>
              <a:p>
                <a:r>
                  <a:rPr lang="es-ES" sz="1000" dirty="0"/>
                  <a:t> </a:t>
                </a:r>
                <a14:m>
                  <m:oMath xmlns:m="http://schemas.openxmlformats.org/officeDocument/2006/math">
                    <m:sSub>
                      <m:sSubPr>
                        <m:ctrlPr>
                          <a:rPr lang="es-MX" sz="1000" i="1">
                            <a:latin typeface="Cambria Math"/>
                          </a:rPr>
                        </m:ctrlPr>
                      </m:sSubPr>
                      <m:e>
                        <m:r>
                          <a:rPr lang="es-ES" sz="1000" i="1">
                            <a:latin typeface="Cambria Math"/>
                          </a:rPr>
                          <m:t>𝐼𝐶𝑆</m:t>
                        </m:r>
                      </m:e>
                      <m:sub>
                        <m:r>
                          <a:rPr lang="es-ES" sz="1000" i="1">
                            <a:latin typeface="Cambria Math"/>
                          </a:rPr>
                          <m:t>13</m:t>
                        </m:r>
                      </m:sub>
                    </m:sSub>
                    <m:r>
                      <a:rPr lang="es-ES" sz="1000">
                        <a:latin typeface="Cambria Math"/>
                      </a:rPr>
                      <m:t>=78.57</m:t>
                    </m:r>
                  </m:oMath>
                </a14:m>
                <a:endParaRPr lang="es-MX" sz="1000" dirty="0" smtClean="0"/>
              </a:p>
              <a:p>
                <a:r>
                  <a:rPr lang="es-ES" sz="1000" i="1" dirty="0"/>
                  <a:t>Índice de Criterios Adjetivos del Artículo 13</a:t>
                </a:r>
                <a:endParaRPr lang="es-MX" sz="1000" dirty="0"/>
              </a:p>
              <a:p>
                <a:r>
                  <a:rPr lang="es-ES" sz="1000" dirty="0"/>
                  <a:t> </a:t>
                </a:r>
                <a:endParaRPr lang="es-MX" sz="1000" dirty="0"/>
              </a:p>
              <a:p>
                <a:r>
                  <a:rPr lang="es-ES" sz="1000" dirty="0"/>
                  <a:t>Por su parte, el Índice de Criterios Adjetivos del Artículo 13 se calculará de acuerdo a la siguiente fórmula:</a:t>
                </a:r>
                <a:endParaRPr lang="es-MX" sz="1000" dirty="0"/>
              </a:p>
              <a:p>
                <a:r>
                  <a:rPr lang="es-ES" sz="1000" dirty="0"/>
                  <a:t>  </a:t>
                </a:r>
                <a:endParaRPr lang="es-MX" sz="1000" dirty="0"/>
              </a:p>
              <a:p>
                <a:pPr/>
                <a14:m>
                  <m:oMathPara xmlns:m="http://schemas.openxmlformats.org/officeDocument/2006/math">
                    <m:oMathParaPr>
                      <m:jc m:val="centerGroup"/>
                    </m:oMathParaPr>
                    <m:oMath xmlns:m="http://schemas.openxmlformats.org/officeDocument/2006/math">
                      <m:sSub>
                        <m:sSubPr>
                          <m:ctrlPr>
                            <a:rPr lang="es-MX" sz="1000" i="1">
                              <a:latin typeface="Cambria Math"/>
                            </a:rPr>
                          </m:ctrlPr>
                        </m:sSubPr>
                        <m:e>
                          <m:r>
                            <a:rPr lang="es-ES" sz="1000" i="1">
                              <a:latin typeface="Cambria Math"/>
                            </a:rPr>
                            <m:t>𝐼𝐶𝐴</m:t>
                          </m:r>
                        </m:e>
                        <m:sub>
                          <m:r>
                            <a:rPr lang="es-ES" sz="1000" i="1">
                              <a:latin typeface="Cambria Math"/>
                            </a:rPr>
                            <m:t>13</m:t>
                          </m:r>
                        </m:sub>
                      </m:sSub>
                      <m:r>
                        <a:rPr lang="es-ES" sz="1000" i="1">
                          <a:latin typeface="Cambria Math"/>
                        </a:rPr>
                        <m:t>=</m:t>
                      </m:r>
                      <m:nary>
                        <m:naryPr>
                          <m:chr m:val="∑"/>
                          <m:grow m:val="on"/>
                          <m:ctrlPr>
                            <a:rPr lang="es-MX" sz="1000" i="1">
                              <a:latin typeface="Cambria Math"/>
                            </a:rPr>
                          </m:ctrlPr>
                        </m:naryPr>
                        <m:sub>
                          <m:r>
                            <a:rPr lang="es-ES" sz="1000" i="1">
                              <a:latin typeface="Cambria Math"/>
                            </a:rPr>
                            <m:t>𝑖</m:t>
                          </m:r>
                          <m:r>
                            <a:rPr lang="es-ES" sz="1000" i="1">
                              <a:latin typeface="Cambria Math"/>
                            </a:rPr>
                            <m:t>=1</m:t>
                          </m:r>
                        </m:sub>
                        <m:sup>
                          <m:r>
                            <a:rPr lang="es-ES" sz="1000" i="1">
                              <a:latin typeface="Cambria Math"/>
                            </a:rPr>
                            <m:t>4</m:t>
                          </m:r>
                        </m:sup>
                        <m:e/>
                      </m:nary>
                      <m:d>
                        <m:dPr>
                          <m:ctrlPr>
                            <a:rPr lang="es-MX" sz="1000" i="1">
                              <a:latin typeface="Cambria Math"/>
                            </a:rPr>
                          </m:ctrlPr>
                        </m:dPr>
                        <m:e>
                          <m:f>
                            <m:fPr>
                              <m:ctrlPr>
                                <a:rPr lang="es-MX" sz="1000" i="1">
                                  <a:latin typeface="Cambria Math"/>
                                </a:rPr>
                              </m:ctrlPr>
                            </m:fPr>
                            <m:num>
                              <m:r>
                                <a:rPr lang="es-ES" sz="1000" i="1">
                                  <a:latin typeface="Cambria Math"/>
                                </a:rPr>
                                <m:t>𝑉𝐶</m:t>
                              </m:r>
                              <m:sSub>
                                <m:sSubPr>
                                  <m:ctrlPr>
                                    <a:rPr lang="es-MX" sz="1000" i="1">
                                      <a:latin typeface="Cambria Math"/>
                                    </a:rPr>
                                  </m:ctrlPr>
                                </m:sSubPr>
                                <m:e>
                                  <m:r>
                                    <a:rPr lang="es-ES" sz="1000" i="1">
                                      <a:latin typeface="Cambria Math"/>
                                    </a:rPr>
                                    <m:t>𝐴</m:t>
                                  </m:r>
                                </m:e>
                                <m:sub>
                                  <m:r>
                                    <a:rPr lang="es-ES" sz="1000" i="1">
                                      <a:latin typeface="Cambria Math"/>
                                    </a:rPr>
                                    <m:t>𝑖</m:t>
                                  </m:r>
                                </m:sub>
                              </m:sSub>
                            </m:num>
                            <m:den>
                              <m:r>
                                <a:rPr lang="es-ES" sz="1000" i="1">
                                  <a:latin typeface="Cambria Math"/>
                                </a:rPr>
                                <m:t>4</m:t>
                              </m:r>
                            </m:den>
                          </m:f>
                        </m:e>
                      </m:d>
                      <m:r>
                        <a:rPr lang="es-ES" sz="1000" i="1">
                          <a:latin typeface="Cambria Math"/>
                        </a:rPr>
                        <m:t>∗</m:t>
                      </m:r>
                      <m:r>
                        <a:rPr lang="es-ES" sz="1000">
                          <a:latin typeface="Cambria Math"/>
                        </a:rPr>
                        <m:t>100</m:t>
                      </m:r>
                    </m:oMath>
                  </m:oMathPara>
                </a14:m>
                <a:endParaRPr lang="es-MX" sz="1000" dirty="0"/>
              </a:p>
              <a:p>
                <a:r>
                  <a:rPr lang="es-ES" sz="1000" dirty="0"/>
                  <a:t> </a:t>
                </a:r>
                <a:endParaRPr lang="es-MX" sz="1000" dirty="0"/>
              </a:p>
              <a:p>
                <a:r>
                  <a:rPr lang="es-ES" sz="1000" dirty="0"/>
                  <a:t> </a:t>
                </a:r>
                <a:endParaRPr lang="es-MX" sz="1000" dirty="0"/>
              </a:p>
              <a:p>
                <a:r>
                  <a:rPr lang="es-ES" sz="1000" dirty="0"/>
                  <a:t>Donde:</a:t>
                </a:r>
                <a:endParaRPr lang="es-MX" sz="1000" dirty="0"/>
              </a:p>
              <a:p>
                <a:r>
                  <a:rPr lang="es-ES" sz="1000" dirty="0"/>
                  <a:t> </a:t>
                </a:r>
                <a:endParaRPr lang="es-MX" sz="1000" dirty="0"/>
              </a:p>
              <a:p>
                <a14:m>
                  <m:oMath xmlns:m="http://schemas.openxmlformats.org/officeDocument/2006/math">
                    <m:sSub>
                      <m:sSubPr>
                        <m:ctrlPr>
                          <a:rPr lang="es-MX" sz="1000" i="1">
                            <a:latin typeface="Cambria Math"/>
                          </a:rPr>
                        </m:ctrlPr>
                      </m:sSubPr>
                      <m:e>
                        <m:r>
                          <a:rPr lang="es-ES" sz="1000" i="1">
                            <a:latin typeface="Cambria Math"/>
                          </a:rPr>
                          <m:t>𝐼𝐶𝐴</m:t>
                        </m:r>
                      </m:e>
                      <m:sub>
                        <m:r>
                          <a:rPr lang="es-ES" sz="1000" i="1">
                            <a:latin typeface="Cambria Math"/>
                          </a:rPr>
                          <m:t>13</m:t>
                        </m:r>
                      </m:sub>
                    </m:sSub>
                  </m:oMath>
                </a14:m>
                <a:r>
                  <a:rPr lang="es-ES" sz="1000" dirty="0"/>
                  <a:t> = Índice de Criterios Adjetivos del Artículo 13.</a:t>
                </a:r>
                <a:endParaRPr lang="es-MX" sz="1000" dirty="0"/>
              </a:p>
              <a:p>
                <a:r>
                  <a:rPr lang="es-ES" sz="1000" dirty="0"/>
                  <a:t> </a:t>
                </a:r>
                <a:endParaRPr lang="es-MX" sz="1000" dirty="0"/>
              </a:p>
              <a:p>
                <a14:m>
                  <m:oMath xmlns:m="http://schemas.openxmlformats.org/officeDocument/2006/math">
                    <m:r>
                      <a:rPr lang="es-ES" sz="1000" i="1">
                        <a:latin typeface="Cambria Math"/>
                      </a:rPr>
                      <m:t>𝑉𝐶</m:t>
                    </m:r>
                    <m:sSub>
                      <m:sSubPr>
                        <m:ctrlPr>
                          <a:rPr lang="es-MX" sz="1000" i="1">
                            <a:latin typeface="Cambria Math"/>
                          </a:rPr>
                        </m:ctrlPr>
                      </m:sSubPr>
                      <m:e>
                        <m:r>
                          <a:rPr lang="es-ES" sz="1000" i="1">
                            <a:latin typeface="Cambria Math"/>
                          </a:rPr>
                          <m:t>𝐴</m:t>
                        </m:r>
                      </m:e>
                      <m:sub>
                        <m:r>
                          <a:rPr lang="es-ES" sz="1000" i="1">
                            <a:latin typeface="Cambria Math"/>
                          </a:rPr>
                          <m:t>𝑖</m:t>
                        </m:r>
                      </m:sub>
                    </m:sSub>
                  </m:oMath>
                </a14:m>
                <a:r>
                  <a:rPr lang="es-ES" sz="1000" dirty="0"/>
                  <a:t> = Valuación del Criterio Adjetivo </a:t>
                </a:r>
                <a:r>
                  <a:rPr lang="es-ES" sz="1000" i="1" dirty="0"/>
                  <a:t>i-</a:t>
                </a:r>
                <a:r>
                  <a:rPr lang="es-ES" sz="1000" i="1" dirty="0" err="1"/>
                  <a:t>ésimo</a:t>
                </a:r>
                <a:r>
                  <a:rPr lang="es-ES" sz="1000" i="1" dirty="0" smtClean="0"/>
                  <a:t>.</a:t>
                </a:r>
                <a:endParaRPr lang="es-MX" sz="1000" dirty="0"/>
              </a:p>
              <a:p>
                <a:endParaRPr lang="es-MX" sz="1000" dirty="0"/>
              </a:p>
            </p:txBody>
          </p:sp>
        </mc:Choice>
        <mc:Fallback xmlns="">
          <p:sp>
            <p:nvSpPr>
              <p:cNvPr id="4" name="3 Rectángulo"/>
              <p:cNvSpPr>
                <a:spLocks noRot="1" noChangeAspect="1" noMove="1" noResize="1" noEditPoints="1" noAdjustHandles="1" noChangeArrowheads="1" noChangeShapeType="1" noTextEdit="1"/>
              </p:cNvSpPr>
              <p:nvPr/>
            </p:nvSpPr>
            <p:spPr>
              <a:xfrm>
                <a:off x="57440" y="1412776"/>
                <a:ext cx="8964488" cy="5297861"/>
              </a:xfrm>
              <a:prstGeom prst="rect">
                <a:avLst/>
              </a:prstGeom>
              <a:blipFill rotWithShape="1">
                <a:blip r:embed="rId2"/>
                <a:stretch>
                  <a:fillRect/>
                </a:stretch>
              </a:blipFill>
            </p:spPr>
            <p:txBody>
              <a:bodyPr/>
              <a:lstStyle/>
              <a:p>
                <a:r>
                  <a:rPr lang="es-MX">
                    <a:noFill/>
                  </a:rPr>
                  <a:t> </a:t>
                </a:r>
              </a:p>
            </p:txBody>
          </p:sp>
        </mc:Fallback>
      </mc:AlternateContent>
      <p:sp>
        <p:nvSpPr>
          <p:cNvPr id="5" name="4 CuadroTexto"/>
          <p:cNvSpPr txBox="1"/>
          <p:nvPr/>
        </p:nvSpPr>
        <p:spPr>
          <a:xfrm>
            <a:off x="80682" y="85702"/>
            <a:ext cx="8420407" cy="864000"/>
          </a:xfrm>
          <a:prstGeom prst="rect">
            <a:avLst/>
          </a:prstGeom>
          <a:noFill/>
        </p:spPr>
        <p:txBody>
          <a:bodyPr wrap="square" rtlCol="0" anchor="ctr">
            <a:noAutofit/>
          </a:bodyPr>
          <a:lstStyle/>
          <a:p>
            <a:r>
              <a:rPr lang="es-MX" sz="1600" dirty="0" smtClean="0"/>
              <a:t>Actividad: reporte </a:t>
            </a:r>
            <a:r>
              <a:rPr lang="es-MX" sz="1600" dirty="0"/>
              <a:t>de cumplimiento del artículo 13</a:t>
            </a:r>
          </a:p>
        </p:txBody>
      </p:sp>
    </p:spTree>
    <p:extLst>
      <p:ext uri="{BB962C8B-B14F-4D97-AF65-F5344CB8AC3E}">
        <p14:creationId xmlns:p14="http://schemas.microsoft.com/office/powerpoint/2010/main" val="10431155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10 Marcador de número de diapositiva"/>
          <p:cNvSpPr>
            <a:spLocks noGrp="1"/>
          </p:cNvSpPr>
          <p:nvPr>
            <p:ph type="sldNum" sz="quarter" idx="12"/>
          </p:nvPr>
        </p:nvSpPr>
        <p:spPr>
          <a:xfrm>
            <a:off x="8731034" y="6453336"/>
            <a:ext cx="366712" cy="365125"/>
          </a:xfrm>
        </p:spPr>
        <p:txBody>
          <a:bodyPr/>
          <a:lstStyle/>
          <a:p>
            <a:pPr>
              <a:defRPr/>
            </a:pPr>
            <a:fld id="{BD43386B-512A-4F48-AC60-1F2A615D5642}" type="slidenum">
              <a:rPr lang="es-MX" b="1" smtClean="0">
                <a:latin typeface="Calibri" pitchFamily="34" charset="0"/>
              </a:rPr>
              <a:pPr>
                <a:defRPr/>
              </a:pPr>
              <a:t>32</a:t>
            </a:fld>
            <a:endParaRPr lang="es-MX" b="1" dirty="0">
              <a:latin typeface="Calibri" pitchFamily="34" charset="0"/>
            </a:endParaRPr>
          </a:p>
        </p:txBody>
      </p:sp>
      <p:sp>
        <p:nvSpPr>
          <p:cNvPr id="5" name="4 CuadroTexto"/>
          <p:cNvSpPr txBox="1"/>
          <p:nvPr/>
        </p:nvSpPr>
        <p:spPr>
          <a:xfrm>
            <a:off x="80682" y="85702"/>
            <a:ext cx="8420407" cy="864000"/>
          </a:xfrm>
          <a:prstGeom prst="rect">
            <a:avLst/>
          </a:prstGeom>
          <a:noFill/>
        </p:spPr>
        <p:txBody>
          <a:bodyPr wrap="square" rtlCol="0" anchor="ctr">
            <a:noAutofit/>
          </a:bodyPr>
          <a:lstStyle/>
          <a:p>
            <a:r>
              <a:rPr lang="es-MX" sz="1600" dirty="0" smtClean="0"/>
              <a:t>Actividad: reporte </a:t>
            </a:r>
            <a:r>
              <a:rPr lang="es-MX" sz="1600" dirty="0"/>
              <a:t>de cumplimiento del artículo 13</a:t>
            </a:r>
          </a:p>
        </p:txBody>
      </p:sp>
      <p:graphicFrame>
        <p:nvGraphicFramePr>
          <p:cNvPr id="2" name="1 Tabla"/>
          <p:cNvGraphicFramePr>
            <a:graphicFrameLocks noGrp="1"/>
          </p:cNvGraphicFramePr>
          <p:nvPr>
            <p:extLst>
              <p:ext uri="{D42A27DB-BD31-4B8C-83A1-F6EECF244321}">
                <p14:modId xmlns:p14="http://schemas.microsoft.com/office/powerpoint/2010/main" val="2258671283"/>
              </p:ext>
            </p:extLst>
          </p:nvPr>
        </p:nvGraphicFramePr>
        <p:xfrm>
          <a:off x="457200" y="2393598"/>
          <a:ext cx="8229601" cy="3843714"/>
        </p:xfrm>
        <a:graphic>
          <a:graphicData uri="http://schemas.openxmlformats.org/drawingml/2006/table">
            <a:tbl>
              <a:tblPr>
                <a:tableStyleId>{5C22544A-7EE6-4342-B048-85BDC9FD1C3A}</a:tableStyleId>
              </a:tblPr>
              <a:tblGrid>
                <a:gridCol w="1291309"/>
                <a:gridCol w="991999"/>
                <a:gridCol w="1037608"/>
                <a:gridCol w="778206"/>
                <a:gridCol w="1425286"/>
                <a:gridCol w="1288459"/>
                <a:gridCol w="672735"/>
                <a:gridCol w="743999"/>
              </a:tblGrid>
              <a:tr h="145530">
                <a:tc gridSpan="8">
                  <a:txBody>
                    <a:bodyPr/>
                    <a:lstStyle/>
                    <a:p>
                      <a:pPr algn="ctr" fontAlgn="t"/>
                      <a:r>
                        <a:rPr lang="es-MX" sz="800" u="none" strike="noStrike" dirty="0">
                          <a:effectLst/>
                        </a:rPr>
                        <a:t>Listado de información en posesión del Distrito Federal</a:t>
                      </a:r>
                      <a:endParaRPr lang="es-MX" sz="800" b="0" i="0" u="none" strike="noStrike" dirty="0">
                        <a:solidFill>
                          <a:srgbClr val="000000"/>
                        </a:solidFill>
                        <a:effectLst/>
                        <a:latin typeface="Calibri"/>
                      </a:endParaRPr>
                    </a:p>
                  </a:txBody>
                  <a:tcPr marL="0" marR="0"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47879">
                <a:tc>
                  <a:txBody>
                    <a:bodyPr/>
                    <a:lstStyle/>
                    <a:p>
                      <a:pPr algn="ctr" fontAlgn="t"/>
                      <a:r>
                        <a:rPr lang="es-MX" sz="800" u="none" strike="noStrike">
                          <a:effectLst/>
                        </a:rPr>
                        <a:t>Fondo Documental</a:t>
                      </a:r>
                      <a:endParaRPr lang="es-MX" sz="800" b="0" i="0" u="none" strike="noStrike">
                        <a:solidFill>
                          <a:srgbClr val="000000"/>
                        </a:solidFill>
                        <a:effectLst/>
                        <a:latin typeface="Calibri"/>
                      </a:endParaRPr>
                    </a:p>
                  </a:txBody>
                  <a:tcPr marL="0" marR="0" marT="0" marB="0"/>
                </a:tc>
                <a:tc>
                  <a:txBody>
                    <a:bodyPr/>
                    <a:lstStyle/>
                    <a:p>
                      <a:pPr algn="ctr" fontAlgn="t"/>
                      <a:r>
                        <a:rPr lang="es-MX" sz="800" u="none" strike="noStrike">
                          <a:effectLst/>
                        </a:rPr>
                        <a:t>Sección</a:t>
                      </a:r>
                      <a:endParaRPr lang="es-MX" sz="800" b="0" i="0" u="none" strike="noStrike">
                        <a:solidFill>
                          <a:srgbClr val="000000"/>
                        </a:solidFill>
                        <a:effectLst/>
                        <a:latin typeface="Calibri"/>
                      </a:endParaRPr>
                    </a:p>
                  </a:txBody>
                  <a:tcPr marL="0" marR="0" marT="0" marB="0"/>
                </a:tc>
                <a:tc>
                  <a:txBody>
                    <a:bodyPr/>
                    <a:lstStyle/>
                    <a:p>
                      <a:pPr algn="ctr" fontAlgn="t"/>
                      <a:r>
                        <a:rPr lang="es-MX" sz="800" u="none" strike="noStrike">
                          <a:effectLst/>
                        </a:rPr>
                        <a:t>Serie                                                                                        (Rubro general)</a:t>
                      </a:r>
                      <a:endParaRPr lang="es-MX" sz="800" b="0" i="0" u="none" strike="noStrike">
                        <a:solidFill>
                          <a:srgbClr val="000000"/>
                        </a:solidFill>
                        <a:effectLst/>
                        <a:latin typeface="Calibri"/>
                      </a:endParaRPr>
                    </a:p>
                  </a:txBody>
                  <a:tcPr marL="0" marR="0" marT="0" marB="0"/>
                </a:tc>
                <a:tc>
                  <a:txBody>
                    <a:bodyPr/>
                    <a:lstStyle/>
                    <a:p>
                      <a:pPr algn="ctr" fontAlgn="t"/>
                      <a:r>
                        <a:rPr lang="es-MX" sz="800" u="none" strike="noStrike">
                          <a:effectLst/>
                        </a:rPr>
                        <a:t>Ejercicio al que corresponde  cada rubro general</a:t>
                      </a:r>
                      <a:endParaRPr lang="es-MX" sz="800" b="0" i="0" u="none" strike="noStrike">
                        <a:solidFill>
                          <a:srgbClr val="000000"/>
                        </a:solidFill>
                        <a:effectLst/>
                        <a:latin typeface="Calibri"/>
                      </a:endParaRPr>
                    </a:p>
                  </a:txBody>
                  <a:tcPr marL="0" marR="0" marT="0" marB="0"/>
                </a:tc>
                <a:tc>
                  <a:txBody>
                    <a:bodyPr/>
                    <a:lstStyle/>
                    <a:p>
                      <a:pPr algn="ctr" fontAlgn="t"/>
                      <a:r>
                        <a:rPr lang="es-MX" sz="800" u="none" strike="noStrike">
                          <a:effectLst/>
                        </a:rPr>
                        <a:t>Medio de Difusión</a:t>
                      </a:r>
                      <a:endParaRPr lang="es-MX" sz="800" b="0" i="0" u="none" strike="noStrike">
                        <a:solidFill>
                          <a:srgbClr val="000000"/>
                        </a:solidFill>
                        <a:effectLst/>
                        <a:latin typeface="Calibri"/>
                      </a:endParaRPr>
                    </a:p>
                  </a:txBody>
                  <a:tcPr marL="0" marR="0" marT="0" marB="0"/>
                </a:tc>
                <a:tc>
                  <a:txBody>
                    <a:bodyPr/>
                    <a:lstStyle/>
                    <a:p>
                      <a:pPr algn="ctr" fontAlgn="t"/>
                      <a:r>
                        <a:rPr lang="es-MX" sz="800" u="none" strike="noStrike">
                          <a:effectLst/>
                        </a:rPr>
                        <a:t>Lugar de consulta</a:t>
                      </a:r>
                      <a:endParaRPr lang="es-MX" sz="800" b="0" i="0" u="none" strike="noStrike">
                        <a:solidFill>
                          <a:srgbClr val="000000"/>
                        </a:solidFill>
                        <a:effectLst/>
                        <a:latin typeface="Calibri"/>
                      </a:endParaRPr>
                    </a:p>
                  </a:txBody>
                  <a:tcPr marL="0" marR="0" marT="0" marB="0"/>
                </a:tc>
                <a:tc>
                  <a:txBody>
                    <a:bodyPr/>
                    <a:lstStyle/>
                    <a:p>
                      <a:pPr algn="ctr" fontAlgn="t"/>
                      <a:r>
                        <a:rPr lang="es-MX" sz="800" u="none" strike="noStrike">
                          <a:effectLst/>
                        </a:rPr>
                        <a:t>Tipo de información                                    Histórica (Si/No)</a:t>
                      </a:r>
                      <a:endParaRPr lang="es-MX" sz="800" b="0" i="0" u="none" strike="noStrike">
                        <a:solidFill>
                          <a:srgbClr val="000000"/>
                        </a:solidFill>
                        <a:effectLst/>
                        <a:latin typeface="Calibri"/>
                      </a:endParaRPr>
                    </a:p>
                  </a:txBody>
                  <a:tcPr marL="0" marR="0" marT="0" marB="0"/>
                </a:tc>
                <a:tc>
                  <a:txBody>
                    <a:bodyPr/>
                    <a:lstStyle/>
                    <a:p>
                      <a:pPr algn="ctr" fontAlgn="t"/>
                      <a:r>
                        <a:rPr lang="es-MX" sz="800" u="none" strike="noStrike">
                          <a:effectLst/>
                        </a:rPr>
                        <a:t>Tipo de información        Con caducidad / Vigencia</a:t>
                      </a:r>
                      <a:endParaRPr lang="es-MX" sz="800" b="0" i="0" u="none" strike="noStrike">
                        <a:solidFill>
                          <a:srgbClr val="000000"/>
                        </a:solidFill>
                        <a:effectLst/>
                        <a:latin typeface="Calibri"/>
                      </a:endParaRPr>
                    </a:p>
                  </a:txBody>
                  <a:tcPr marL="0" marR="0" marT="0" marB="0"/>
                </a:tc>
              </a:tr>
              <a:tr h="684849">
                <a:tc>
                  <a:txBody>
                    <a:bodyPr/>
                    <a:lstStyle/>
                    <a:p>
                      <a:pPr algn="l" fontAlgn="b"/>
                      <a:r>
                        <a:rPr lang="es-MX" sz="800" u="none" strike="noStrike">
                          <a:effectLst/>
                        </a:rPr>
                        <a:t>Instituto de Acceso a la Información Pública y Protección de Datos Personales del Distrito Federal</a:t>
                      </a:r>
                      <a:endParaRPr lang="es-MX" sz="900" b="0" i="0" u="none" strike="noStrike">
                        <a:effectLst/>
                        <a:latin typeface="Arial"/>
                      </a:endParaRPr>
                    </a:p>
                  </a:txBody>
                  <a:tcPr marL="0" marR="0" marT="0" marB="0"/>
                </a:tc>
                <a:tc>
                  <a:txBody>
                    <a:bodyPr/>
                    <a:lstStyle/>
                    <a:p>
                      <a:pPr algn="ctr" fontAlgn="t"/>
                      <a:r>
                        <a:rPr lang="es-MX" sz="800" u="none" strike="noStrike">
                          <a:effectLst/>
                        </a:rPr>
                        <a:t>50 Oficina del Comisionado Presidente </a:t>
                      </a:r>
                      <a:endParaRPr lang="es-MX" sz="800" b="0" i="0" u="none" strike="noStrike">
                        <a:solidFill>
                          <a:srgbClr val="000000"/>
                        </a:solidFill>
                        <a:effectLst/>
                        <a:latin typeface="Calibri"/>
                      </a:endParaRPr>
                    </a:p>
                  </a:txBody>
                  <a:tcPr marL="0" marR="0" marT="0" marB="0"/>
                </a:tc>
                <a:tc>
                  <a:txBody>
                    <a:bodyPr/>
                    <a:lstStyle/>
                    <a:p>
                      <a:pPr algn="ctr" fontAlgn="t"/>
                      <a:r>
                        <a:rPr lang="es-MX" sz="800" u="none" strike="noStrike">
                          <a:effectLst/>
                        </a:rPr>
                        <a:t>2.3.1 Juicios de Amparo</a:t>
                      </a:r>
                      <a:endParaRPr lang="es-MX" sz="800" b="0" i="0" u="none" strike="noStrike">
                        <a:solidFill>
                          <a:srgbClr val="000000"/>
                        </a:solidFill>
                        <a:effectLst/>
                        <a:latin typeface="Calibri"/>
                      </a:endParaRPr>
                    </a:p>
                  </a:txBody>
                  <a:tcPr marL="0" marR="0" marT="0" marB="0"/>
                </a:tc>
                <a:tc>
                  <a:txBody>
                    <a:bodyPr/>
                    <a:lstStyle/>
                    <a:p>
                      <a:pPr algn="ctr" fontAlgn="t"/>
                      <a:r>
                        <a:rPr lang="es-MX" sz="800" u="none" strike="noStrike">
                          <a:effectLst/>
                        </a:rPr>
                        <a:t>2013</a:t>
                      </a:r>
                      <a:endParaRPr lang="es-MX" sz="800" b="0" i="0" u="none" strike="noStrike">
                        <a:solidFill>
                          <a:srgbClr val="000000"/>
                        </a:solidFill>
                        <a:effectLst/>
                        <a:latin typeface="Calibri"/>
                      </a:endParaRPr>
                    </a:p>
                  </a:txBody>
                  <a:tcPr marL="0" marR="0" marT="0" marB="0"/>
                </a:tc>
                <a:tc>
                  <a:txBody>
                    <a:bodyPr/>
                    <a:lstStyle/>
                    <a:p>
                      <a:pPr algn="ctr" fontAlgn="t"/>
                      <a:r>
                        <a:rPr lang="es-MX" sz="800" u="none" strike="noStrike">
                          <a:effectLst/>
                        </a:rPr>
                        <a:t>Documental impreso</a:t>
                      </a:r>
                      <a:endParaRPr lang="es-MX" sz="800" b="0" i="0" u="none" strike="noStrike">
                        <a:solidFill>
                          <a:srgbClr val="000000"/>
                        </a:solidFill>
                        <a:effectLst/>
                        <a:latin typeface="Calibri"/>
                      </a:endParaRPr>
                    </a:p>
                  </a:txBody>
                  <a:tcPr marL="0" marR="0" marT="0" marB="0"/>
                </a:tc>
                <a:tc>
                  <a:txBody>
                    <a:bodyPr/>
                    <a:lstStyle/>
                    <a:p>
                      <a:pPr algn="ctr" fontAlgn="t"/>
                      <a:r>
                        <a:rPr lang="es-MX" sz="800" u="none" strike="noStrike">
                          <a:effectLst/>
                        </a:rPr>
                        <a:t>Archivo de Trámite</a:t>
                      </a:r>
                      <a:endParaRPr lang="es-MX" sz="800" b="0" i="0" u="none" strike="noStrike">
                        <a:solidFill>
                          <a:srgbClr val="000000"/>
                        </a:solidFill>
                        <a:effectLst/>
                        <a:latin typeface="Calibri"/>
                      </a:endParaRPr>
                    </a:p>
                  </a:txBody>
                  <a:tcPr marL="0" marR="0" marT="0" marB="0"/>
                </a:tc>
                <a:tc>
                  <a:txBody>
                    <a:bodyPr/>
                    <a:lstStyle/>
                    <a:p>
                      <a:pPr algn="ctr" fontAlgn="t"/>
                      <a:r>
                        <a:rPr lang="es-MX" sz="800" u="none" strike="noStrike">
                          <a:effectLst/>
                        </a:rPr>
                        <a:t>SI</a:t>
                      </a:r>
                      <a:endParaRPr lang="es-MX" sz="800" b="0" i="0" u="none" strike="noStrike">
                        <a:solidFill>
                          <a:srgbClr val="000000"/>
                        </a:solidFill>
                        <a:effectLst/>
                        <a:latin typeface="Calibri"/>
                      </a:endParaRPr>
                    </a:p>
                  </a:txBody>
                  <a:tcPr marL="0" marR="0" marT="0" marB="0"/>
                </a:tc>
                <a:tc>
                  <a:txBody>
                    <a:bodyPr/>
                    <a:lstStyle/>
                    <a:p>
                      <a:pPr algn="ctr" fontAlgn="t"/>
                      <a:r>
                        <a:rPr lang="es-MX" sz="800" u="none" strike="noStrike">
                          <a:effectLst/>
                        </a:rPr>
                        <a:t> </a:t>
                      </a:r>
                      <a:endParaRPr lang="es-MX" sz="800" b="0" i="0" u="none" strike="noStrike">
                        <a:solidFill>
                          <a:srgbClr val="000000"/>
                        </a:solidFill>
                        <a:effectLst/>
                        <a:latin typeface="Calibri"/>
                      </a:endParaRPr>
                    </a:p>
                  </a:txBody>
                  <a:tcPr marL="0" marR="0" marT="0" marB="0"/>
                </a:tc>
              </a:tr>
              <a:tr h="684849">
                <a:tc>
                  <a:txBody>
                    <a:bodyPr/>
                    <a:lstStyle/>
                    <a:p>
                      <a:pPr algn="ctr" fontAlgn="t"/>
                      <a:r>
                        <a:rPr lang="es-MX" sz="800" u="none" strike="noStrike">
                          <a:effectLst/>
                        </a:rPr>
                        <a:t>Instituto de Acceso a la Información Pública y Protección de Datos Personales del Distrito Federal</a:t>
                      </a:r>
                      <a:endParaRPr lang="es-MX" sz="800" b="0" i="0" u="none" strike="noStrike">
                        <a:solidFill>
                          <a:srgbClr val="000000"/>
                        </a:solidFill>
                        <a:effectLst/>
                        <a:latin typeface="Calibri"/>
                      </a:endParaRPr>
                    </a:p>
                  </a:txBody>
                  <a:tcPr marL="0" marR="0" marT="0" marB="0"/>
                </a:tc>
                <a:tc>
                  <a:txBody>
                    <a:bodyPr/>
                    <a:lstStyle/>
                    <a:p>
                      <a:pPr algn="ctr" fontAlgn="t"/>
                      <a:r>
                        <a:rPr lang="es-MX" sz="800" u="none" strike="noStrike">
                          <a:effectLst/>
                        </a:rPr>
                        <a:t>50 Oficina del Comisionado Presidente </a:t>
                      </a:r>
                      <a:endParaRPr lang="es-MX" sz="800" b="0" i="0" u="none" strike="noStrike">
                        <a:solidFill>
                          <a:srgbClr val="000000"/>
                        </a:solidFill>
                        <a:effectLst/>
                        <a:latin typeface="Calibri"/>
                      </a:endParaRPr>
                    </a:p>
                  </a:txBody>
                  <a:tcPr marL="0" marR="0" marT="0" marB="0"/>
                </a:tc>
                <a:tc>
                  <a:txBody>
                    <a:bodyPr/>
                    <a:lstStyle/>
                    <a:p>
                      <a:pPr algn="ctr" fontAlgn="t"/>
                      <a:r>
                        <a:rPr lang="es-MX" sz="800" u="none" strike="noStrike">
                          <a:effectLst/>
                        </a:rPr>
                        <a:t>2.3.2 Juicios Laborales</a:t>
                      </a:r>
                      <a:endParaRPr lang="es-MX" sz="800" b="0" i="0" u="none" strike="noStrike">
                        <a:solidFill>
                          <a:srgbClr val="000000"/>
                        </a:solidFill>
                        <a:effectLst/>
                        <a:latin typeface="Calibri"/>
                      </a:endParaRPr>
                    </a:p>
                  </a:txBody>
                  <a:tcPr marL="0" marR="0" marT="0" marB="0"/>
                </a:tc>
                <a:tc>
                  <a:txBody>
                    <a:bodyPr/>
                    <a:lstStyle/>
                    <a:p>
                      <a:pPr algn="ctr" fontAlgn="t"/>
                      <a:r>
                        <a:rPr lang="es-MX" sz="800" u="none" strike="noStrike">
                          <a:effectLst/>
                        </a:rPr>
                        <a:t>2013</a:t>
                      </a:r>
                      <a:endParaRPr lang="es-MX" sz="800" b="0" i="0" u="none" strike="noStrike">
                        <a:solidFill>
                          <a:srgbClr val="000000"/>
                        </a:solidFill>
                        <a:effectLst/>
                        <a:latin typeface="Calibri"/>
                      </a:endParaRPr>
                    </a:p>
                  </a:txBody>
                  <a:tcPr marL="0" marR="0" marT="0" marB="0"/>
                </a:tc>
                <a:tc>
                  <a:txBody>
                    <a:bodyPr/>
                    <a:lstStyle/>
                    <a:p>
                      <a:pPr algn="ctr" fontAlgn="t"/>
                      <a:r>
                        <a:rPr lang="es-MX" sz="800" u="none" strike="noStrike">
                          <a:effectLst/>
                        </a:rPr>
                        <a:t>Documental impreso</a:t>
                      </a:r>
                      <a:endParaRPr lang="es-MX" sz="800" b="0" i="0" u="none" strike="noStrike">
                        <a:solidFill>
                          <a:srgbClr val="000000"/>
                        </a:solidFill>
                        <a:effectLst/>
                        <a:latin typeface="Calibri"/>
                      </a:endParaRPr>
                    </a:p>
                  </a:txBody>
                  <a:tcPr marL="0" marR="0" marT="0" marB="0"/>
                </a:tc>
                <a:tc>
                  <a:txBody>
                    <a:bodyPr/>
                    <a:lstStyle/>
                    <a:p>
                      <a:pPr algn="ctr" fontAlgn="t"/>
                      <a:r>
                        <a:rPr lang="es-MX" sz="800" u="none" strike="noStrike">
                          <a:effectLst/>
                        </a:rPr>
                        <a:t>Archivo de Trámite</a:t>
                      </a:r>
                      <a:endParaRPr lang="es-MX" sz="800" b="0" i="0" u="none" strike="noStrike">
                        <a:solidFill>
                          <a:srgbClr val="000000"/>
                        </a:solidFill>
                        <a:effectLst/>
                        <a:latin typeface="Calibri"/>
                      </a:endParaRPr>
                    </a:p>
                  </a:txBody>
                  <a:tcPr marL="0" marR="0" marT="0" marB="0"/>
                </a:tc>
                <a:tc>
                  <a:txBody>
                    <a:bodyPr/>
                    <a:lstStyle/>
                    <a:p>
                      <a:pPr algn="ctr" fontAlgn="t"/>
                      <a:r>
                        <a:rPr lang="es-MX" sz="800" u="none" strike="noStrike">
                          <a:effectLst/>
                        </a:rPr>
                        <a:t>SI</a:t>
                      </a:r>
                      <a:endParaRPr lang="es-MX" sz="800" b="0" i="0" u="none" strike="noStrike">
                        <a:solidFill>
                          <a:srgbClr val="000000"/>
                        </a:solidFill>
                        <a:effectLst/>
                        <a:latin typeface="Calibri"/>
                      </a:endParaRPr>
                    </a:p>
                  </a:txBody>
                  <a:tcPr marL="0" marR="0" marT="0" marB="0"/>
                </a:tc>
                <a:tc>
                  <a:txBody>
                    <a:bodyPr/>
                    <a:lstStyle/>
                    <a:p>
                      <a:pPr algn="ctr" fontAlgn="t"/>
                      <a:r>
                        <a:rPr lang="es-MX" sz="800" u="none" strike="noStrike">
                          <a:effectLst/>
                        </a:rPr>
                        <a:t> </a:t>
                      </a:r>
                      <a:endParaRPr lang="es-MX" sz="800" b="0" i="0" u="none" strike="noStrike">
                        <a:solidFill>
                          <a:srgbClr val="000000"/>
                        </a:solidFill>
                        <a:effectLst/>
                        <a:latin typeface="Calibri"/>
                      </a:endParaRPr>
                    </a:p>
                  </a:txBody>
                  <a:tcPr marL="0" marR="0" marT="0" marB="0"/>
                </a:tc>
              </a:tr>
              <a:tr h="684849">
                <a:tc>
                  <a:txBody>
                    <a:bodyPr/>
                    <a:lstStyle/>
                    <a:p>
                      <a:pPr algn="ctr" fontAlgn="t"/>
                      <a:r>
                        <a:rPr lang="es-MX" sz="800" u="none" strike="noStrike">
                          <a:effectLst/>
                        </a:rPr>
                        <a:t>Instituto de Acceso a la Información Pública y Protección de Datos Personales del Distrito Federal</a:t>
                      </a:r>
                      <a:endParaRPr lang="es-MX" sz="800" b="0" i="0" u="none" strike="noStrike">
                        <a:solidFill>
                          <a:srgbClr val="000000"/>
                        </a:solidFill>
                        <a:effectLst/>
                        <a:latin typeface="Calibri"/>
                      </a:endParaRPr>
                    </a:p>
                  </a:txBody>
                  <a:tcPr marL="0" marR="0" marT="0" marB="0"/>
                </a:tc>
                <a:tc>
                  <a:txBody>
                    <a:bodyPr/>
                    <a:lstStyle/>
                    <a:p>
                      <a:pPr algn="ctr" fontAlgn="t"/>
                      <a:r>
                        <a:rPr lang="es-MX" sz="800" u="none" strike="noStrike">
                          <a:effectLst/>
                        </a:rPr>
                        <a:t>50 Oficina del Comisionado Presidente </a:t>
                      </a:r>
                      <a:endParaRPr lang="es-MX" sz="800" b="0" i="0" u="none" strike="noStrike">
                        <a:solidFill>
                          <a:srgbClr val="000000"/>
                        </a:solidFill>
                        <a:effectLst/>
                        <a:latin typeface="Calibri"/>
                      </a:endParaRPr>
                    </a:p>
                  </a:txBody>
                  <a:tcPr marL="0" marR="0" marT="0" marB="0"/>
                </a:tc>
                <a:tc>
                  <a:txBody>
                    <a:bodyPr/>
                    <a:lstStyle/>
                    <a:p>
                      <a:pPr algn="ctr" fontAlgn="t"/>
                      <a:r>
                        <a:rPr lang="es-MX" sz="800" u="none" strike="noStrike">
                          <a:effectLst/>
                        </a:rPr>
                        <a:t>2.5 Recursos de Revisión</a:t>
                      </a:r>
                      <a:endParaRPr lang="es-MX" sz="800" b="0" i="0" u="none" strike="noStrike">
                        <a:solidFill>
                          <a:srgbClr val="000000"/>
                        </a:solidFill>
                        <a:effectLst/>
                        <a:latin typeface="Calibri"/>
                      </a:endParaRPr>
                    </a:p>
                  </a:txBody>
                  <a:tcPr marL="0" marR="0" marT="0" marB="0"/>
                </a:tc>
                <a:tc>
                  <a:txBody>
                    <a:bodyPr/>
                    <a:lstStyle/>
                    <a:p>
                      <a:pPr algn="ctr" fontAlgn="t"/>
                      <a:r>
                        <a:rPr lang="es-MX" sz="800" u="none" strike="noStrike">
                          <a:effectLst/>
                        </a:rPr>
                        <a:t>2013</a:t>
                      </a:r>
                      <a:endParaRPr lang="es-MX" sz="800" b="0" i="0" u="none" strike="noStrike">
                        <a:solidFill>
                          <a:srgbClr val="000000"/>
                        </a:solidFill>
                        <a:effectLst/>
                        <a:latin typeface="Calibri"/>
                      </a:endParaRPr>
                    </a:p>
                  </a:txBody>
                  <a:tcPr marL="0" marR="0" marT="0" marB="0"/>
                </a:tc>
                <a:tc>
                  <a:txBody>
                    <a:bodyPr/>
                    <a:lstStyle/>
                    <a:p>
                      <a:pPr algn="ctr" fontAlgn="t"/>
                      <a:r>
                        <a:rPr lang="es-MX" sz="800" u="none" strike="noStrike">
                          <a:effectLst/>
                        </a:rPr>
                        <a:t>Documental impreso</a:t>
                      </a:r>
                      <a:endParaRPr lang="es-MX" sz="800" b="0" i="0" u="none" strike="noStrike">
                        <a:solidFill>
                          <a:srgbClr val="000000"/>
                        </a:solidFill>
                        <a:effectLst/>
                        <a:latin typeface="Calibri"/>
                      </a:endParaRPr>
                    </a:p>
                  </a:txBody>
                  <a:tcPr marL="0" marR="0" marT="0" marB="0"/>
                </a:tc>
                <a:tc>
                  <a:txBody>
                    <a:bodyPr/>
                    <a:lstStyle/>
                    <a:p>
                      <a:pPr algn="ctr" fontAlgn="t"/>
                      <a:r>
                        <a:rPr lang="es-MX" sz="800" u="none" strike="noStrike">
                          <a:effectLst/>
                        </a:rPr>
                        <a:t>Archivo de Trámite</a:t>
                      </a:r>
                      <a:endParaRPr lang="es-MX" sz="800" b="0" i="0" u="none" strike="noStrike">
                        <a:solidFill>
                          <a:srgbClr val="000000"/>
                        </a:solidFill>
                        <a:effectLst/>
                        <a:latin typeface="Calibri"/>
                      </a:endParaRPr>
                    </a:p>
                  </a:txBody>
                  <a:tcPr marL="0" marR="0" marT="0" marB="0"/>
                </a:tc>
                <a:tc>
                  <a:txBody>
                    <a:bodyPr/>
                    <a:lstStyle/>
                    <a:p>
                      <a:pPr algn="ctr" fontAlgn="t"/>
                      <a:r>
                        <a:rPr lang="es-MX" sz="800" u="none" strike="noStrike">
                          <a:effectLst/>
                        </a:rPr>
                        <a:t>SI</a:t>
                      </a:r>
                      <a:endParaRPr lang="es-MX" sz="800" b="0" i="0" u="none" strike="noStrike">
                        <a:solidFill>
                          <a:srgbClr val="000000"/>
                        </a:solidFill>
                        <a:effectLst/>
                        <a:latin typeface="Calibri"/>
                      </a:endParaRPr>
                    </a:p>
                  </a:txBody>
                  <a:tcPr marL="0" marR="0" marT="0" marB="0"/>
                </a:tc>
                <a:tc>
                  <a:txBody>
                    <a:bodyPr/>
                    <a:lstStyle/>
                    <a:p>
                      <a:pPr algn="ctr" fontAlgn="t"/>
                      <a:r>
                        <a:rPr lang="es-MX" sz="800" u="none" strike="noStrike">
                          <a:effectLst/>
                        </a:rPr>
                        <a:t> </a:t>
                      </a:r>
                      <a:endParaRPr lang="es-MX" sz="800" b="0" i="0" u="none" strike="noStrike">
                        <a:solidFill>
                          <a:srgbClr val="000000"/>
                        </a:solidFill>
                        <a:effectLst/>
                        <a:latin typeface="Calibri"/>
                      </a:endParaRPr>
                    </a:p>
                  </a:txBody>
                  <a:tcPr marL="0" marR="0" marT="0" marB="0"/>
                </a:tc>
              </a:tr>
              <a:tr h="1095758">
                <a:tc>
                  <a:txBody>
                    <a:bodyPr/>
                    <a:lstStyle/>
                    <a:p>
                      <a:pPr algn="ctr" fontAlgn="t"/>
                      <a:r>
                        <a:rPr lang="es-MX" sz="800" u="none" strike="noStrike">
                          <a:effectLst/>
                        </a:rPr>
                        <a:t>Instituto de Acceso a la Información Pública y Protección de Datos Personales del Distrito Federal</a:t>
                      </a:r>
                      <a:endParaRPr lang="es-MX" sz="800" b="0" i="0" u="none" strike="noStrike">
                        <a:solidFill>
                          <a:srgbClr val="000000"/>
                        </a:solidFill>
                        <a:effectLst/>
                        <a:latin typeface="Calibri"/>
                      </a:endParaRPr>
                    </a:p>
                  </a:txBody>
                  <a:tcPr marL="0" marR="0" marT="0" marB="0"/>
                </a:tc>
                <a:tc>
                  <a:txBody>
                    <a:bodyPr/>
                    <a:lstStyle/>
                    <a:p>
                      <a:pPr algn="ctr" fontAlgn="t"/>
                      <a:r>
                        <a:rPr lang="es-MX" sz="800" u="none" strike="noStrike">
                          <a:effectLst/>
                        </a:rPr>
                        <a:t>50 Oficina del Comisionado Presidente </a:t>
                      </a:r>
                      <a:endParaRPr lang="es-MX" sz="800" b="0" i="0" u="none" strike="noStrike">
                        <a:solidFill>
                          <a:srgbClr val="000000"/>
                        </a:solidFill>
                        <a:effectLst/>
                        <a:latin typeface="Calibri"/>
                      </a:endParaRPr>
                    </a:p>
                  </a:txBody>
                  <a:tcPr marL="0" marR="0" marT="0" marB="0"/>
                </a:tc>
                <a:tc>
                  <a:txBody>
                    <a:bodyPr/>
                    <a:lstStyle/>
                    <a:p>
                      <a:pPr algn="ctr" fontAlgn="t"/>
                      <a:r>
                        <a:rPr lang="es-MX" sz="800" u="none" strike="noStrike">
                          <a:effectLst/>
                        </a:rPr>
                        <a:t>2.11.2 Denuncias por Incumplimiento a las Obligaciones Establecidas en la Ley de</a:t>
                      </a:r>
                      <a:br>
                        <a:rPr lang="es-MX" sz="800" u="none" strike="noStrike">
                          <a:effectLst/>
                        </a:rPr>
                      </a:br>
                      <a:r>
                        <a:rPr lang="es-MX" sz="800" u="none" strike="noStrike">
                          <a:effectLst/>
                        </a:rPr>
                        <a:t>Protección de Datos Personales para el  Distrito Federal</a:t>
                      </a:r>
                      <a:endParaRPr lang="es-MX" sz="800" b="0" i="0" u="none" strike="noStrike">
                        <a:solidFill>
                          <a:srgbClr val="000000"/>
                        </a:solidFill>
                        <a:effectLst/>
                        <a:latin typeface="Calibri"/>
                      </a:endParaRPr>
                    </a:p>
                  </a:txBody>
                  <a:tcPr marL="0" marR="0" marT="0" marB="0"/>
                </a:tc>
                <a:tc>
                  <a:txBody>
                    <a:bodyPr/>
                    <a:lstStyle/>
                    <a:p>
                      <a:pPr algn="ctr" fontAlgn="t"/>
                      <a:r>
                        <a:rPr lang="es-MX" sz="800" u="none" strike="noStrike">
                          <a:effectLst/>
                        </a:rPr>
                        <a:t>2013</a:t>
                      </a:r>
                      <a:endParaRPr lang="es-MX" sz="800" b="0" i="0" u="none" strike="noStrike">
                        <a:solidFill>
                          <a:srgbClr val="000000"/>
                        </a:solidFill>
                        <a:effectLst/>
                        <a:latin typeface="Calibri"/>
                      </a:endParaRPr>
                    </a:p>
                  </a:txBody>
                  <a:tcPr marL="0" marR="0" marT="0" marB="0"/>
                </a:tc>
                <a:tc>
                  <a:txBody>
                    <a:bodyPr/>
                    <a:lstStyle/>
                    <a:p>
                      <a:pPr algn="ctr" fontAlgn="t"/>
                      <a:r>
                        <a:rPr lang="es-MX" sz="800" u="none" strike="noStrike" dirty="0">
                          <a:effectLst/>
                        </a:rPr>
                        <a:t>Documental impreso</a:t>
                      </a:r>
                      <a:endParaRPr lang="es-MX" sz="800" b="0" i="0" u="none" strike="noStrike" dirty="0">
                        <a:solidFill>
                          <a:srgbClr val="000000"/>
                        </a:solidFill>
                        <a:effectLst/>
                        <a:latin typeface="Calibri"/>
                      </a:endParaRPr>
                    </a:p>
                  </a:txBody>
                  <a:tcPr marL="0" marR="0" marT="0" marB="0"/>
                </a:tc>
                <a:tc>
                  <a:txBody>
                    <a:bodyPr/>
                    <a:lstStyle/>
                    <a:p>
                      <a:pPr algn="ctr" fontAlgn="t"/>
                      <a:r>
                        <a:rPr lang="es-MX" sz="800" u="none" strike="noStrike">
                          <a:effectLst/>
                        </a:rPr>
                        <a:t>Archivo de Trámite</a:t>
                      </a:r>
                      <a:endParaRPr lang="es-MX" sz="800" b="0" i="0" u="none" strike="noStrike">
                        <a:solidFill>
                          <a:srgbClr val="000000"/>
                        </a:solidFill>
                        <a:effectLst/>
                        <a:latin typeface="Calibri"/>
                      </a:endParaRPr>
                    </a:p>
                  </a:txBody>
                  <a:tcPr marL="0" marR="0" marT="0" marB="0"/>
                </a:tc>
                <a:tc>
                  <a:txBody>
                    <a:bodyPr/>
                    <a:lstStyle/>
                    <a:p>
                      <a:pPr algn="ctr" fontAlgn="t"/>
                      <a:r>
                        <a:rPr lang="es-MX" sz="800" u="none" strike="noStrike">
                          <a:effectLst/>
                        </a:rPr>
                        <a:t>SI</a:t>
                      </a:r>
                      <a:endParaRPr lang="es-MX" sz="800" b="0" i="0" u="none" strike="noStrike">
                        <a:solidFill>
                          <a:srgbClr val="000000"/>
                        </a:solidFill>
                        <a:effectLst/>
                        <a:latin typeface="Calibri"/>
                      </a:endParaRPr>
                    </a:p>
                  </a:txBody>
                  <a:tcPr marL="0" marR="0" marT="0" marB="0"/>
                </a:tc>
                <a:tc>
                  <a:txBody>
                    <a:bodyPr/>
                    <a:lstStyle/>
                    <a:p>
                      <a:pPr algn="ctr" fontAlgn="t"/>
                      <a:r>
                        <a:rPr lang="es-MX" sz="800" u="none" strike="noStrike" dirty="0">
                          <a:effectLst/>
                        </a:rPr>
                        <a:t> </a:t>
                      </a:r>
                      <a:endParaRPr lang="es-MX" sz="800" b="0" i="0" u="none" strike="noStrike" dirty="0">
                        <a:solidFill>
                          <a:srgbClr val="000000"/>
                        </a:solidFill>
                        <a:effectLst/>
                        <a:latin typeface="Calibri"/>
                      </a:endParaRPr>
                    </a:p>
                  </a:txBody>
                  <a:tcPr marL="0" marR="0" marT="0" marB="0"/>
                </a:tc>
              </a:tr>
            </a:tbl>
          </a:graphicData>
        </a:graphic>
      </p:graphicFrame>
      <p:pic>
        <p:nvPicPr>
          <p:cNvPr id="6" name="Picture 1" descr="info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93975"/>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p:nvPr/>
        </p:nvSpPr>
        <p:spPr>
          <a:xfrm>
            <a:off x="80682" y="1013827"/>
            <a:ext cx="8739790" cy="1200329"/>
          </a:xfrm>
          <a:prstGeom prst="rect">
            <a:avLst/>
          </a:prstGeom>
        </p:spPr>
        <p:txBody>
          <a:bodyPr wrap="square">
            <a:spAutoFit/>
          </a:bodyPr>
          <a:lstStyle/>
          <a:p>
            <a:pPr algn="just"/>
            <a:r>
              <a:rPr lang="es-MX" sz="1200" dirty="0" smtClean="0"/>
              <a:t>El artículo 13 de la LTAIPDF demanda </a:t>
            </a:r>
            <a:r>
              <a:rPr lang="es-MX" sz="1200" dirty="0"/>
              <a:t>a los entes obligados la publicación </a:t>
            </a:r>
            <a:r>
              <a:rPr lang="es-MX" sz="1200" dirty="0" smtClean="0"/>
              <a:t>en </a:t>
            </a:r>
            <a:r>
              <a:rPr lang="es-MX" sz="1200" dirty="0"/>
              <a:t>sus respectivos sitios de Internet y en los medios que estime necesarios un listado de la información que detentan por rubros generales, especificando el ejercicio al que corresponde, medios de difusión y lugares en donde se pondrá a disposición de los interesados, a excepción de la información reservada o clasificada como confidencial en los términos de Ley. </a:t>
            </a:r>
            <a:r>
              <a:rPr lang="es-MX" sz="1200" dirty="0" smtClean="0"/>
              <a:t>En el siguiente cuadro se muestra la estructura mínima que esta información debe tener la publicación del archivo de trámite, que está establecida en el documento Criterios de Evaluación.</a:t>
            </a:r>
            <a:endParaRPr lang="es-MX" sz="1200" dirty="0"/>
          </a:p>
        </p:txBody>
      </p:sp>
    </p:spTree>
    <p:extLst>
      <p:ext uri="{BB962C8B-B14F-4D97-AF65-F5344CB8AC3E}">
        <p14:creationId xmlns:p14="http://schemas.microsoft.com/office/powerpoint/2010/main" val="31580009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10 Marcador de número de diapositiva"/>
          <p:cNvSpPr>
            <a:spLocks noGrp="1"/>
          </p:cNvSpPr>
          <p:nvPr>
            <p:ph type="sldNum" sz="quarter" idx="12"/>
          </p:nvPr>
        </p:nvSpPr>
        <p:spPr>
          <a:xfrm>
            <a:off x="8731034" y="6453336"/>
            <a:ext cx="366712" cy="365125"/>
          </a:xfrm>
        </p:spPr>
        <p:txBody>
          <a:bodyPr/>
          <a:lstStyle/>
          <a:p>
            <a:pPr>
              <a:defRPr/>
            </a:pPr>
            <a:fld id="{BD43386B-512A-4F48-AC60-1F2A615D5642}" type="slidenum">
              <a:rPr lang="es-MX" b="1" smtClean="0">
                <a:latin typeface="Calibri" pitchFamily="34" charset="0"/>
              </a:rPr>
              <a:pPr>
                <a:defRPr/>
              </a:pPr>
              <a:t>33</a:t>
            </a:fld>
            <a:endParaRPr lang="es-MX" b="1" dirty="0">
              <a:latin typeface="Calibri" pitchFamily="34" charset="0"/>
            </a:endParaRPr>
          </a:p>
        </p:txBody>
      </p:sp>
      <p:sp>
        <p:nvSpPr>
          <p:cNvPr id="5" name="4 CuadroTexto"/>
          <p:cNvSpPr txBox="1"/>
          <p:nvPr/>
        </p:nvSpPr>
        <p:spPr>
          <a:xfrm>
            <a:off x="80682" y="85702"/>
            <a:ext cx="8420407" cy="864000"/>
          </a:xfrm>
          <a:prstGeom prst="rect">
            <a:avLst/>
          </a:prstGeom>
          <a:noFill/>
        </p:spPr>
        <p:txBody>
          <a:bodyPr wrap="square" rtlCol="0" anchor="ctr">
            <a:noAutofit/>
          </a:bodyPr>
          <a:lstStyle/>
          <a:p>
            <a:r>
              <a:rPr lang="es-MX" sz="1600" dirty="0" smtClean="0"/>
              <a:t>Actividad: reporte </a:t>
            </a:r>
            <a:r>
              <a:rPr lang="es-MX" sz="1600" dirty="0"/>
              <a:t>de cumplimiento del artículo 13</a:t>
            </a:r>
          </a:p>
        </p:txBody>
      </p:sp>
      <p:graphicFrame>
        <p:nvGraphicFramePr>
          <p:cNvPr id="2" name="1 Tabla"/>
          <p:cNvGraphicFramePr>
            <a:graphicFrameLocks noGrp="1"/>
          </p:cNvGraphicFramePr>
          <p:nvPr>
            <p:extLst>
              <p:ext uri="{D42A27DB-BD31-4B8C-83A1-F6EECF244321}">
                <p14:modId xmlns:p14="http://schemas.microsoft.com/office/powerpoint/2010/main" val="1540026596"/>
              </p:ext>
            </p:extLst>
          </p:nvPr>
        </p:nvGraphicFramePr>
        <p:xfrm>
          <a:off x="457200" y="3356996"/>
          <a:ext cx="8229599" cy="2952324"/>
        </p:xfrm>
        <a:graphic>
          <a:graphicData uri="http://schemas.openxmlformats.org/drawingml/2006/table">
            <a:tbl>
              <a:tblPr/>
              <a:tblGrid>
                <a:gridCol w="427635"/>
                <a:gridCol w="427635"/>
                <a:gridCol w="2242709"/>
                <a:gridCol w="427635"/>
                <a:gridCol w="427635"/>
                <a:gridCol w="427635"/>
                <a:gridCol w="427635"/>
                <a:gridCol w="427635"/>
                <a:gridCol w="427635"/>
                <a:gridCol w="427635"/>
                <a:gridCol w="427635"/>
                <a:gridCol w="427635"/>
                <a:gridCol w="427635"/>
                <a:gridCol w="427635"/>
                <a:gridCol w="427635"/>
              </a:tblGrid>
              <a:tr h="272522">
                <a:tc rowSpan="3">
                  <a:txBody>
                    <a:bodyPr/>
                    <a:lstStyle/>
                    <a:p>
                      <a:pPr algn="ctr" fontAlgn="ctr"/>
                      <a:r>
                        <a:rPr lang="es-MX" sz="700" b="1" i="0" u="none" strike="noStrike" dirty="0">
                          <a:solidFill>
                            <a:srgbClr val="FFFFFF"/>
                          </a:solidFill>
                          <a:effectLst/>
                          <a:latin typeface="Calibri"/>
                        </a:rPr>
                        <a:t>No.</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solidFill>
                      <a:srgbClr val="009999"/>
                    </a:solidFill>
                  </a:tcPr>
                </a:tc>
                <a:tc rowSpan="3">
                  <a:txBody>
                    <a:bodyPr/>
                    <a:lstStyle/>
                    <a:p>
                      <a:pPr algn="ctr" fontAlgn="ctr"/>
                      <a:r>
                        <a:rPr lang="es-MX" sz="700" b="1" i="0" u="none" strike="noStrike">
                          <a:solidFill>
                            <a:srgbClr val="FFFFFF"/>
                          </a:solidFill>
                          <a:effectLst/>
                          <a:latin typeface="Calibri"/>
                        </a:rPr>
                        <a:t>Órgano de gobierno</a:t>
                      </a:r>
                    </a:p>
                  </a:txBody>
                  <a:tcPr marL="5720" marR="5720" marT="57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solidFill>
                      <a:srgbClr val="009999"/>
                    </a:solidFill>
                  </a:tcPr>
                </a:tc>
                <a:tc rowSpan="3">
                  <a:txBody>
                    <a:bodyPr/>
                    <a:lstStyle/>
                    <a:p>
                      <a:pPr algn="ctr" fontAlgn="ctr"/>
                      <a:r>
                        <a:rPr lang="es-MX" sz="700" b="1" i="0" u="none" strike="noStrike">
                          <a:solidFill>
                            <a:srgbClr val="FFFFFF"/>
                          </a:solidFill>
                          <a:effectLst/>
                          <a:latin typeface="Calibri"/>
                        </a:rPr>
                        <a:t>Entes obligados</a:t>
                      </a:r>
                    </a:p>
                  </a:txBody>
                  <a:tcPr marL="5720" marR="5720" marT="57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solidFill>
                      <a:srgbClr val="009999"/>
                    </a:solidFill>
                  </a:tcPr>
                </a:tc>
                <a:tc gridSpan="12">
                  <a:txBody>
                    <a:bodyPr/>
                    <a:lstStyle/>
                    <a:p>
                      <a:pPr algn="ctr" fontAlgn="ctr"/>
                      <a:r>
                        <a:rPr lang="es-MX" sz="700" b="1" i="0" u="none" strike="noStrike">
                          <a:solidFill>
                            <a:srgbClr val="FFFFFF"/>
                          </a:solidFill>
                          <a:effectLst/>
                          <a:latin typeface="Calibri"/>
                        </a:rPr>
                        <a:t>Artículo 13</a:t>
                      </a:r>
                    </a:p>
                  </a:txBody>
                  <a:tcPr marL="5720" marR="5720" marT="5720" marB="0" anchor="ctr">
                    <a:lnL w="6350" cap="flat" cmpd="sng" algn="ctr">
                      <a:solidFill>
                        <a:srgbClr val="FFFFFF"/>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9999"/>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72522">
                <a:tc vMerge="1">
                  <a:txBody>
                    <a:bodyPr/>
                    <a:lstStyle/>
                    <a:p>
                      <a:endParaRPr lang="es-MX"/>
                    </a:p>
                  </a:txBody>
                  <a:tcPr/>
                </a:tc>
                <a:tc vMerge="1">
                  <a:txBody>
                    <a:bodyPr/>
                    <a:lstStyle/>
                    <a:p>
                      <a:endParaRPr lang="es-MX"/>
                    </a:p>
                  </a:txBody>
                  <a:tcPr/>
                </a:tc>
                <a:tc vMerge="1">
                  <a:txBody>
                    <a:bodyPr/>
                    <a:lstStyle/>
                    <a:p>
                      <a:endParaRPr lang="es-MX"/>
                    </a:p>
                  </a:txBody>
                  <a:tcPr/>
                </a:tc>
                <a:tc gridSpan="7">
                  <a:txBody>
                    <a:bodyPr/>
                    <a:lstStyle/>
                    <a:p>
                      <a:pPr algn="ctr" fontAlgn="ctr"/>
                      <a:r>
                        <a:rPr lang="es-MX" sz="700" b="1" i="0" u="none" strike="noStrike">
                          <a:solidFill>
                            <a:srgbClr val="FFFFFF"/>
                          </a:solidFill>
                          <a:effectLst/>
                          <a:latin typeface="Calibri"/>
                        </a:rPr>
                        <a:t>3</a:t>
                      </a:r>
                    </a:p>
                  </a:txBody>
                  <a:tcPr marL="5720" marR="5720" marT="57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9999"/>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3">
                  <a:txBody>
                    <a:bodyPr/>
                    <a:lstStyle/>
                    <a:p>
                      <a:pPr algn="ctr" fontAlgn="ctr"/>
                      <a:r>
                        <a:rPr lang="es-MX" sz="700" b="1" i="0" u="none" strike="noStrike">
                          <a:solidFill>
                            <a:srgbClr val="FFFFFF"/>
                          </a:solidFill>
                          <a:effectLst/>
                          <a:latin typeface="Calibri"/>
                        </a:rPr>
                        <a:t>4</a:t>
                      </a:r>
                    </a:p>
                  </a:txBody>
                  <a:tcPr marL="5720" marR="5720" marT="57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9999"/>
                    </a:solidFill>
                  </a:tcPr>
                </a:tc>
                <a:tc hMerge="1">
                  <a:txBody>
                    <a:bodyPr/>
                    <a:lstStyle/>
                    <a:p>
                      <a:endParaRPr lang="es-MX"/>
                    </a:p>
                  </a:txBody>
                  <a:tcPr/>
                </a:tc>
                <a:tc hMerge="1">
                  <a:txBody>
                    <a:bodyPr/>
                    <a:lstStyle/>
                    <a:p>
                      <a:endParaRPr lang="es-MX"/>
                    </a:p>
                  </a:txBody>
                  <a:tcPr/>
                </a:tc>
                <a:tc gridSpan="2">
                  <a:txBody>
                    <a:bodyPr/>
                    <a:lstStyle/>
                    <a:p>
                      <a:pPr algn="ctr" fontAlgn="ctr"/>
                      <a:r>
                        <a:rPr lang="es-MX" sz="700" b="1" i="0" u="none" strike="noStrike">
                          <a:solidFill>
                            <a:srgbClr val="FFFFFF"/>
                          </a:solidFill>
                          <a:effectLst/>
                          <a:latin typeface="Calibri"/>
                        </a:rPr>
                        <a:t>5</a:t>
                      </a:r>
                    </a:p>
                  </a:txBody>
                  <a:tcPr marL="5720" marR="5720" marT="5720" marB="0" anchor="ctr">
                    <a:lnL w="6350" cap="flat" cmpd="sng" algn="ctr">
                      <a:solidFill>
                        <a:srgbClr val="FFFFFF"/>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9999"/>
                    </a:solidFill>
                  </a:tcPr>
                </a:tc>
                <a:tc hMerge="1">
                  <a:txBody>
                    <a:bodyPr/>
                    <a:lstStyle/>
                    <a:p>
                      <a:endParaRPr lang="es-MX"/>
                    </a:p>
                  </a:txBody>
                  <a:tcPr/>
                </a:tc>
              </a:tr>
              <a:tr h="772148">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fontAlgn="ctr"/>
                      <a:r>
                        <a:rPr lang="es-MX" sz="700" b="1" i="0" u="none" strike="noStrike">
                          <a:solidFill>
                            <a:srgbClr val="FFFFFF"/>
                          </a:solidFill>
                          <a:effectLst/>
                          <a:latin typeface="Calibri"/>
                        </a:rPr>
                        <a:t>EvDiag</a:t>
                      </a:r>
                      <a:br>
                        <a:rPr lang="es-MX" sz="700" b="1" i="0" u="none" strike="noStrike">
                          <a:solidFill>
                            <a:srgbClr val="FFFFFF"/>
                          </a:solidFill>
                          <a:effectLst/>
                          <a:latin typeface="Calibri"/>
                        </a:rPr>
                      </a:br>
                      <a:r>
                        <a:rPr lang="es-MX" sz="700" b="1" i="0" u="none" strike="noStrike">
                          <a:solidFill>
                            <a:srgbClr val="FFFFFF"/>
                          </a:solidFill>
                          <a:effectLst/>
                          <a:latin typeface="Calibri"/>
                        </a:rPr>
                        <a:t>2008</a:t>
                      </a:r>
                    </a:p>
                  </a:txBody>
                  <a:tcPr marL="5720" marR="5720" marT="57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8080"/>
                      </a:solidFill>
                      <a:prstDash val="solid"/>
                      <a:round/>
                      <a:headEnd type="none" w="med" len="med"/>
                      <a:tailEnd type="none" w="med" len="med"/>
                    </a:lnB>
                    <a:solidFill>
                      <a:srgbClr val="009999"/>
                    </a:solidFill>
                  </a:tcPr>
                </a:tc>
                <a:tc>
                  <a:txBody>
                    <a:bodyPr/>
                    <a:lstStyle/>
                    <a:p>
                      <a:pPr algn="ctr" fontAlgn="ctr"/>
                      <a:r>
                        <a:rPr lang="es-MX" sz="700" b="1" i="0" u="none" strike="noStrike">
                          <a:solidFill>
                            <a:srgbClr val="FFFFFF"/>
                          </a:solidFill>
                          <a:effectLst/>
                          <a:latin typeface="Calibri"/>
                        </a:rPr>
                        <a:t>Eval</a:t>
                      </a:r>
                      <a:br>
                        <a:rPr lang="es-MX" sz="700" b="1" i="0" u="none" strike="noStrike">
                          <a:solidFill>
                            <a:srgbClr val="FFFFFF"/>
                          </a:solidFill>
                          <a:effectLst/>
                          <a:latin typeface="Calibri"/>
                        </a:rPr>
                      </a:br>
                      <a:r>
                        <a:rPr lang="es-MX" sz="700" b="1" i="0" u="none" strike="noStrike">
                          <a:solidFill>
                            <a:srgbClr val="FFFFFF"/>
                          </a:solidFill>
                          <a:effectLst/>
                          <a:latin typeface="Calibri"/>
                        </a:rPr>
                        <a:t>2009</a:t>
                      </a:r>
                    </a:p>
                  </a:txBody>
                  <a:tcPr marL="5720" marR="5720" marT="57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8080"/>
                      </a:solidFill>
                      <a:prstDash val="solid"/>
                      <a:round/>
                      <a:headEnd type="none" w="med" len="med"/>
                      <a:tailEnd type="none" w="med" len="med"/>
                    </a:lnB>
                    <a:solidFill>
                      <a:srgbClr val="009999"/>
                    </a:solidFill>
                  </a:tcPr>
                </a:tc>
                <a:tc>
                  <a:txBody>
                    <a:bodyPr/>
                    <a:lstStyle/>
                    <a:p>
                      <a:pPr algn="ctr" fontAlgn="ctr"/>
                      <a:r>
                        <a:rPr lang="es-MX" sz="700" b="1" i="0" u="none" strike="noStrike">
                          <a:solidFill>
                            <a:srgbClr val="FFFFFF"/>
                          </a:solidFill>
                          <a:effectLst/>
                          <a:latin typeface="Calibri"/>
                        </a:rPr>
                        <a:t>Solven-</a:t>
                      </a:r>
                      <a:br>
                        <a:rPr lang="es-MX" sz="700" b="1" i="0" u="none" strike="noStrike">
                          <a:solidFill>
                            <a:srgbClr val="FFFFFF"/>
                          </a:solidFill>
                          <a:effectLst/>
                          <a:latin typeface="Calibri"/>
                        </a:rPr>
                      </a:br>
                      <a:r>
                        <a:rPr lang="es-MX" sz="700" b="1" i="0" u="none" strike="noStrike">
                          <a:solidFill>
                            <a:srgbClr val="FFFFFF"/>
                          </a:solidFill>
                          <a:effectLst/>
                          <a:latin typeface="Calibri"/>
                        </a:rPr>
                        <a:t>tación</a:t>
                      </a:r>
                      <a:br>
                        <a:rPr lang="es-MX" sz="700" b="1" i="0" u="none" strike="noStrike">
                          <a:solidFill>
                            <a:srgbClr val="FFFFFF"/>
                          </a:solidFill>
                          <a:effectLst/>
                          <a:latin typeface="Calibri"/>
                        </a:rPr>
                      </a:br>
                      <a:r>
                        <a:rPr lang="es-MX" sz="700" b="1" i="0" u="none" strike="noStrike">
                          <a:solidFill>
                            <a:srgbClr val="FFFFFF"/>
                          </a:solidFill>
                          <a:effectLst/>
                          <a:latin typeface="Calibri"/>
                        </a:rPr>
                        <a:t>2009</a:t>
                      </a:r>
                    </a:p>
                  </a:txBody>
                  <a:tcPr marL="5720" marR="5720" marT="57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8080"/>
                      </a:solidFill>
                      <a:prstDash val="solid"/>
                      <a:round/>
                      <a:headEnd type="none" w="med" len="med"/>
                      <a:tailEnd type="none" w="med" len="med"/>
                    </a:lnB>
                    <a:solidFill>
                      <a:srgbClr val="009999"/>
                    </a:solidFill>
                  </a:tcPr>
                </a:tc>
                <a:tc>
                  <a:txBody>
                    <a:bodyPr/>
                    <a:lstStyle/>
                    <a:p>
                      <a:pPr algn="ctr" fontAlgn="ctr"/>
                      <a:r>
                        <a:rPr lang="es-MX" sz="700" b="1" i="0" u="none" strike="noStrike">
                          <a:solidFill>
                            <a:srgbClr val="FFFFFF"/>
                          </a:solidFill>
                          <a:effectLst/>
                          <a:latin typeface="Calibri"/>
                        </a:rPr>
                        <a:t>1a</a:t>
                      </a:r>
                      <a:br>
                        <a:rPr lang="es-MX" sz="700" b="1" i="0" u="none" strike="noStrike">
                          <a:solidFill>
                            <a:srgbClr val="FFFFFF"/>
                          </a:solidFill>
                          <a:effectLst/>
                          <a:latin typeface="Calibri"/>
                        </a:rPr>
                      </a:br>
                      <a:r>
                        <a:rPr lang="es-MX" sz="700" b="1" i="0" u="none" strike="noStrike">
                          <a:solidFill>
                            <a:srgbClr val="FFFFFF"/>
                          </a:solidFill>
                          <a:effectLst/>
                          <a:latin typeface="Calibri"/>
                        </a:rPr>
                        <a:t>Eval</a:t>
                      </a:r>
                      <a:br>
                        <a:rPr lang="es-MX" sz="700" b="1" i="0" u="none" strike="noStrike">
                          <a:solidFill>
                            <a:srgbClr val="FFFFFF"/>
                          </a:solidFill>
                          <a:effectLst/>
                          <a:latin typeface="Calibri"/>
                        </a:rPr>
                      </a:br>
                      <a:r>
                        <a:rPr lang="es-MX" sz="700" b="1" i="0" u="none" strike="noStrike">
                          <a:solidFill>
                            <a:srgbClr val="FFFFFF"/>
                          </a:solidFill>
                          <a:effectLst/>
                          <a:latin typeface="Calibri"/>
                        </a:rPr>
                        <a:t>2010</a:t>
                      </a:r>
                    </a:p>
                  </a:txBody>
                  <a:tcPr marL="5720" marR="5720" marT="57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8080"/>
                      </a:solidFill>
                      <a:prstDash val="solid"/>
                      <a:round/>
                      <a:headEnd type="none" w="med" len="med"/>
                      <a:tailEnd type="none" w="med" len="med"/>
                    </a:lnB>
                    <a:solidFill>
                      <a:srgbClr val="009999"/>
                    </a:solidFill>
                  </a:tcPr>
                </a:tc>
                <a:tc>
                  <a:txBody>
                    <a:bodyPr/>
                    <a:lstStyle/>
                    <a:p>
                      <a:pPr algn="ctr" fontAlgn="ctr"/>
                      <a:r>
                        <a:rPr lang="es-MX" sz="700" b="1" i="0" u="none" strike="noStrike">
                          <a:solidFill>
                            <a:srgbClr val="FFFFFF"/>
                          </a:solidFill>
                          <a:effectLst/>
                          <a:latin typeface="Calibri"/>
                        </a:rPr>
                        <a:t>Solven-</a:t>
                      </a:r>
                      <a:br>
                        <a:rPr lang="es-MX" sz="700" b="1" i="0" u="none" strike="noStrike">
                          <a:solidFill>
                            <a:srgbClr val="FFFFFF"/>
                          </a:solidFill>
                          <a:effectLst/>
                          <a:latin typeface="Calibri"/>
                        </a:rPr>
                      </a:br>
                      <a:r>
                        <a:rPr lang="es-MX" sz="700" b="1" i="0" u="none" strike="noStrike">
                          <a:solidFill>
                            <a:srgbClr val="FFFFFF"/>
                          </a:solidFill>
                          <a:effectLst/>
                          <a:latin typeface="Calibri"/>
                        </a:rPr>
                        <a:t>tación</a:t>
                      </a:r>
                      <a:br>
                        <a:rPr lang="es-MX" sz="700" b="1" i="0" u="none" strike="noStrike">
                          <a:solidFill>
                            <a:srgbClr val="FFFFFF"/>
                          </a:solidFill>
                          <a:effectLst/>
                          <a:latin typeface="Calibri"/>
                        </a:rPr>
                      </a:br>
                      <a:r>
                        <a:rPr lang="es-MX" sz="700" b="1" i="0" u="none" strike="noStrike">
                          <a:solidFill>
                            <a:srgbClr val="FFFFFF"/>
                          </a:solidFill>
                          <a:effectLst/>
                          <a:latin typeface="Calibri"/>
                        </a:rPr>
                        <a:t>2010</a:t>
                      </a:r>
                    </a:p>
                  </a:txBody>
                  <a:tcPr marL="5720" marR="5720" marT="57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8080"/>
                      </a:solidFill>
                      <a:prstDash val="solid"/>
                      <a:round/>
                      <a:headEnd type="none" w="med" len="med"/>
                      <a:tailEnd type="none" w="med" len="med"/>
                    </a:lnB>
                    <a:solidFill>
                      <a:srgbClr val="009999"/>
                    </a:solidFill>
                  </a:tcPr>
                </a:tc>
                <a:tc>
                  <a:txBody>
                    <a:bodyPr/>
                    <a:lstStyle/>
                    <a:p>
                      <a:pPr algn="ctr" fontAlgn="ctr"/>
                      <a:r>
                        <a:rPr lang="es-MX" sz="700" b="1" i="0" u="none" strike="noStrike">
                          <a:solidFill>
                            <a:srgbClr val="FFFFFF"/>
                          </a:solidFill>
                          <a:effectLst/>
                          <a:latin typeface="Calibri"/>
                        </a:rPr>
                        <a:t>2a</a:t>
                      </a:r>
                      <a:br>
                        <a:rPr lang="es-MX" sz="700" b="1" i="0" u="none" strike="noStrike">
                          <a:solidFill>
                            <a:srgbClr val="FFFFFF"/>
                          </a:solidFill>
                          <a:effectLst/>
                          <a:latin typeface="Calibri"/>
                        </a:rPr>
                      </a:br>
                      <a:r>
                        <a:rPr lang="es-MX" sz="700" b="1" i="0" u="none" strike="noStrike">
                          <a:solidFill>
                            <a:srgbClr val="FFFFFF"/>
                          </a:solidFill>
                          <a:effectLst/>
                          <a:latin typeface="Calibri"/>
                        </a:rPr>
                        <a:t>Eval</a:t>
                      </a:r>
                      <a:br>
                        <a:rPr lang="es-MX" sz="700" b="1" i="0" u="none" strike="noStrike">
                          <a:solidFill>
                            <a:srgbClr val="FFFFFF"/>
                          </a:solidFill>
                          <a:effectLst/>
                          <a:latin typeface="Calibri"/>
                        </a:rPr>
                      </a:br>
                      <a:r>
                        <a:rPr lang="es-MX" sz="700" b="1" i="0" u="none" strike="noStrike">
                          <a:solidFill>
                            <a:srgbClr val="FFFFFF"/>
                          </a:solidFill>
                          <a:effectLst/>
                          <a:latin typeface="Calibri"/>
                        </a:rPr>
                        <a:t>2010</a:t>
                      </a:r>
                    </a:p>
                  </a:txBody>
                  <a:tcPr marL="5720" marR="5720" marT="57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8080"/>
                      </a:solidFill>
                      <a:prstDash val="solid"/>
                      <a:round/>
                      <a:headEnd type="none" w="med" len="med"/>
                      <a:tailEnd type="none" w="med" len="med"/>
                    </a:lnB>
                    <a:solidFill>
                      <a:srgbClr val="009999"/>
                    </a:solidFill>
                  </a:tcPr>
                </a:tc>
                <a:tc>
                  <a:txBody>
                    <a:bodyPr/>
                    <a:lstStyle/>
                    <a:p>
                      <a:pPr algn="ctr" fontAlgn="ctr"/>
                      <a:r>
                        <a:rPr lang="es-MX" sz="700" b="1" i="0" u="none" strike="noStrike">
                          <a:solidFill>
                            <a:srgbClr val="FFFFFF"/>
                          </a:solidFill>
                          <a:effectLst/>
                          <a:latin typeface="Calibri"/>
                        </a:rPr>
                        <a:t>Eval</a:t>
                      </a:r>
                      <a:br>
                        <a:rPr lang="es-MX" sz="700" b="1" i="0" u="none" strike="noStrike">
                          <a:solidFill>
                            <a:srgbClr val="FFFFFF"/>
                          </a:solidFill>
                          <a:effectLst/>
                          <a:latin typeface="Calibri"/>
                        </a:rPr>
                      </a:br>
                      <a:r>
                        <a:rPr lang="es-MX" sz="700" b="1" i="0" u="none" strike="noStrike">
                          <a:solidFill>
                            <a:srgbClr val="FFFFFF"/>
                          </a:solidFill>
                          <a:effectLst/>
                          <a:latin typeface="Calibri"/>
                        </a:rPr>
                        <a:t>2011</a:t>
                      </a:r>
                    </a:p>
                  </a:txBody>
                  <a:tcPr marL="5720" marR="5720" marT="57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8080"/>
                      </a:solidFill>
                      <a:prstDash val="solid"/>
                      <a:round/>
                      <a:headEnd type="none" w="med" len="med"/>
                      <a:tailEnd type="none" w="med" len="med"/>
                    </a:lnB>
                    <a:solidFill>
                      <a:srgbClr val="009999"/>
                    </a:solidFill>
                  </a:tcPr>
                </a:tc>
                <a:tc>
                  <a:txBody>
                    <a:bodyPr/>
                    <a:lstStyle/>
                    <a:p>
                      <a:pPr algn="ctr" fontAlgn="ctr"/>
                      <a:r>
                        <a:rPr lang="es-MX" sz="700" b="1" i="0" u="none" strike="noStrike">
                          <a:solidFill>
                            <a:srgbClr val="FFFFFF"/>
                          </a:solidFill>
                          <a:effectLst/>
                          <a:latin typeface="Calibri"/>
                        </a:rPr>
                        <a:t>1a</a:t>
                      </a:r>
                      <a:br>
                        <a:rPr lang="es-MX" sz="700" b="1" i="0" u="none" strike="noStrike">
                          <a:solidFill>
                            <a:srgbClr val="FFFFFF"/>
                          </a:solidFill>
                          <a:effectLst/>
                          <a:latin typeface="Calibri"/>
                        </a:rPr>
                      </a:br>
                      <a:r>
                        <a:rPr lang="es-MX" sz="700" b="1" i="0" u="none" strike="noStrike">
                          <a:solidFill>
                            <a:srgbClr val="FFFFFF"/>
                          </a:solidFill>
                          <a:effectLst/>
                          <a:latin typeface="Calibri"/>
                        </a:rPr>
                        <a:t>EvDiag</a:t>
                      </a:r>
                      <a:br>
                        <a:rPr lang="es-MX" sz="700" b="1" i="0" u="none" strike="noStrike">
                          <a:solidFill>
                            <a:srgbClr val="FFFFFF"/>
                          </a:solidFill>
                          <a:effectLst/>
                          <a:latin typeface="Calibri"/>
                        </a:rPr>
                      </a:br>
                      <a:r>
                        <a:rPr lang="es-MX" sz="700" b="1" i="0" u="none" strike="noStrike">
                          <a:solidFill>
                            <a:srgbClr val="FFFFFF"/>
                          </a:solidFill>
                          <a:effectLst/>
                          <a:latin typeface="Calibri"/>
                        </a:rPr>
                        <a:t>2012</a:t>
                      </a:r>
                    </a:p>
                  </a:txBody>
                  <a:tcPr marL="5720" marR="5720" marT="57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8080"/>
                      </a:solidFill>
                      <a:prstDash val="solid"/>
                      <a:round/>
                      <a:headEnd type="none" w="med" len="med"/>
                      <a:tailEnd type="none" w="med" len="med"/>
                    </a:lnB>
                    <a:solidFill>
                      <a:srgbClr val="009999"/>
                    </a:solidFill>
                  </a:tcPr>
                </a:tc>
                <a:tc>
                  <a:txBody>
                    <a:bodyPr/>
                    <a:lstStyle/>
                    <a:p>
                      <a:pPr algn="ctr" fontAlgn="ctr"/>
                      <a:r>
                        <a:rPr lang="es-MX" sz="700" b="1" i="0" u="none" strike="noStrike">
                          <a:solidFill>
                            <a:srgbClr val="FFFFFF"/>
                          </a:solidFill>
                          <a:effectLst/>
                          <a:latin typeface="Calibri"/>
                        </a:rPr>
                        <a:t>2a</a:t>
                      </a:r>
                      <a:br>
                        <a:rPr lang="es-MX" sz="700" b="1" i="0" u="none" strike="noStrike">
                          <a:solidFill>
                            <a:srgbClr val="FFFFFF"/>
                          </a:solidFill>
                          <a:effectLst/>
                          <a:latin typeface="Calibri"/>
                        </a:rPr>
                      </a:br>
                      <a:r>
                        <a:rPr lang="es-MX" sz="700" b="1" i="0" u="none" strike="noStrike">
                          <a:solidFill>
                            <a:srgbClr val="FFFFFF"/>
                          </a:solidFill>
                          <a:effectLst/>
                          <a:latin typeface="Calibri"/>
                        </a:rPr>
                        <a:t>EvDiag</a:t>
                      </a:r>
                      <a:br>
                        <a:rPr lang="es-MX" sz="700" b="1" i="0" u="none" strike="noStrike">
                          <a:solidFill>
                            <a:srgbClr val="FFFFFF"/>
                          </a:solidFill>
                          <a:effectLst/>
                          <a:latin typeface="Calibri"/>
                        </a:rPr>
                      </a:br>
                      <a:r>
                        <a:rPr lang="es-MX" sz="700" b="1" i="0" u="none" strike="noStrike">
                          <a:solidFill>
                            <a:srgbClr val="FFFFFF"/>
                          </a:solidFill>
                          <a:effectLst/>
                          <a:latin typeface="Calibri"/>
                        </a:rPr>
                        <a:t>2012</a:t>
                      </a:r>
                    </a:p>
                  </a:txBody>
                  <a:tcPr marL="5720" marR="5720" marT="57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8080"/>
                      </a:solidFill>
                      <a:prstDash val="solid"/>
                      <a:round/>
                      <a:headEnd type="none" w="med" len="med"/>
                      <a:tailEnd type="none" w="med" len="med"/>
                    </a:lnB>
                    <a:solidFill>
                      <a:srgbClr val="009999"/>
                    </a:solidFill>
                  </a:tcPr>
                </a:tc>
                <a:tc>
                  <a:txBody>
                    <a:bodyPr/>
                    <a:lstStyle/>
                    <a:p>
                      <a:pPr algn="ctr" fontAlgn="ctr"/>
                      <a:r>
                        <a:rPr lang="es-MX" sz="700" b="1" i="0" u="none" strike="noStrike">
                          <a:solidFill>
                            <a:srgbClr val="FFFFFF"/>
                          </a:solidFill>
                          <a:effectLst/>
                          <a:latin typeface="Calibri"/>
                        </a:rPr>
                        <a:t>3a</a:t>
                      </a:r>
                      <a:br>
                        <a:rPr lang="es-MX" sz="700" b="1" i="0" u="none" strike="noStrike">
                          <a:solidFill>
                            <a:srgbClr val="FFFFFF"/>
                          </a:solidFill>
                          <a:effectLst/>
                          <a:latin typeface="Calibri"/>
                        </a:rPr>
                      </a:br>
                      <a:r>
                        <a:rPr lang="es-MX" sz="700" b="1" i="0" u="none" strike="noStrike">
                          <a:solidFill>
                            <a:srgbClr val="FFFFFF"/>
                          </a:solidFill>
                          <a:effectLst/>
                          <a:latin typeface="Calibri"/>
                        </a:rPr>
                        <a:t>EvDiag</a:t>
                      </a:r>
                      <a:br>
                        <a:rPr lang="es-MX" sz="700" b="1" i="0" u="none" strike="noStrike">
                          <a:solidFill>
                            <a:srgbClr val="FFFFFF"/>
                          </a:solidFill>
                          <a:effectLst/>
                          <a:latin typeface="Calibri"/>
                        </a:rPr>
                      </a:br>
                      <a:r>
                        <a:rPr lang="es-MX" sz="700" b="1" i="0" u="none" strike="noStrike">
                          <a:solidFill>
                            <a:srgbClr val="FFFFFF"/>
                          </a:solidFill>
                          <a:effectLst/>
                          <a:latin typeface="Calibri"/>
                        </a:rPr>
                        <a:t>2012</a:t>
                      </a:r>
                    </a:p>
                  </a:txBody>
                  <a:tcPr marL="5720" marR="5720" marT="57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8080"/>
                      </a:solidFill>
                      <a:prstDash val="solid"/>
                      <a:round/>
                      <a:headEnd type="none" w="med" len="med"/>
                      <a:tailEnd type="none" w="med" len="med"/>
                    </a:lnB>
                    <a:solidFill>
                      <a:srgbClr val="009999"/>
                    </a:solidFill>
                  </a:tcPr>
                </a:tc>
                <a:tc>
                  <a:txBody>
                    <a:bodyPr/>
                    <a:lstStyle/>
                    <a:p>
                      <a:pPr algn="ctr" fontAlgn="ctr"/>
                      <a:r>
                        <a:rPr lang="es-MX" sz="700" b="1" i="0" u="none" strike="noStrike">
                          <a:solidFill>
                            <a:srgbClr val="FFFFFF"/>
                          </a:solidFill>
                          <a:effectLst/>
                          <a:latin typeface="Calibri"/>
                        </a:rPr>
                        <a:t>1a</a:t>
                      </a:r>
                      <a:br>
                        <a:rPr lang="es-MX" sz="700" b="1" i="0" u="none" strike="noStrike">
                          <a:solidFill>
                            <a:srgbClr val="FFFFFF"/>
                          </a:solidFill>
                          <a:effectLst/>
                          <a:latin typeface="Calibri"/>
                        </a:rPr>
                      </a:br>
                      <a:r>
                        <a:rPr lang="es-MX" sz="700" b="1" i="0" u="none" strike="noStrike">
                          <a:solidFill>
                            <a:srgbClr val="FFFFFF"/>
                          </a:solidFill>
                          <a:effectLst/>
                          <a:latin typeface="Calibri"/>
                        </a:rPr>
                        <a:t>EvDiag</a:t>
                      </a:r>
                      <a:br>
                        <a:rPr lang="es-MX" sz="700" b="1" i="0" u="none" strike="noStrike">
                          <a:solidFill>
                            <a:srgbClr val="FFFFFF"/>
                          </a:solidFill>
                          <a:effectLst/>
                          <a:latin typeface="Calibri"/>
                        </a:rPr>
                      </a:br>
                      <a:r>
                        <a:rPr lang="es-MX" sz="700" b="1" i="0" u="none" strike="noStrike">
                          <a:solidFill>
                            <a:srgbClr val="FFFFFF"/>
                          </a:solidFill>
                          <a:effectLst/>
                          <a:latin typeface="Calibri"/>
                        </a:rPr>
                        <a:t>2013</a:t>
                      </a:r>
                    </a:p>
                  </a:txBody>
                  <a:tcPr marL="5720" marR="5720" marT="57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8080"/>
                      </a:solidFill>
                      <a:prstDash val="solid"/>
                      <a:round/>
                      <a:headEnd type="none" w="med" len="med"/>
                      <a:tailEnd type="none" w="med" len="med"/>
                    </a:lnB>
                    <a:solidFill>
                      <a:srgbClr val="009999"/>
                    </a:solidFill>
                  </a:tcPr>
                </a:tc>
                <a:tc>
                  <a:txBody>
                    <a:bodyPr/>
                    <a:lstStyle/>
                    <a:p>
                      <a:pPr algn="ctr" fontAlgn="ctr"/>
                      <a:r>
                        <a:rPr lang="es-MX" sz="700" b="1" i="0" u="none" strike="noStrike">
                          <a:solidFill>
                            <a:srgbClr val="FFFFFF"/>
                          </a:solidFill>
                          <a:effectLst/>
                          <a:latin typeface="Calibri"/>
                        </a:rPr>
                        <a:t>2a</a:t>
                      </a:r>
                      <a:br>
                        <a:rPr lang="es-MX" sz="700" b="1" i="0" u="none" strike="noStrike">
                          <a:solidFill>
                            <a:srgbClr val="FFFFFF"/>
                          </a:solidFill>
                          <a:effectLst/>
                          <a:latin typeface="Calibri"/>
                        </a:rPr>
                      </a:br>
                      <a:r>
                        <a:rPr lang="es-MX" sz="700" b="1" i="0" u="none" strike="noStrike">
                          <a:solidFill>
                            <a:srgbClr val="FFFFFF"/>
                          </a:solidFill>
                          <a:effectLst/>
                          <a:latin typeface="Calibri"/>
                        </a:rPr>
                        <a:t>Eval</a:t>
                      </a:r>
                      <a:br>
                        <a:rPr lang="es-MX" sz="700" b="1" i="0" u="none" strike="noStrike">
                          <a:solidFill>
                            <a:srgbClr val="FFFFFF"/>
                          </a:solidFill>
                          <a:effectLst/>
                          <a:latin typeface="Calibri"/>
                        </a:rPr>
                      </a:br>
                      <a:r>
                        <a:rPr lang="es-MX" sz="700" b="1" i="0" u="none" strike="noStrike">
                          <a:solidFill>
                            <a:srgbClr val="FFFFFF"/>
                          </a:solidFill>
                          <a:effectLst/>
                          <a:latin typeface="Calibri"/>
                        </a:rPr>
                        <a:t>2013</a:t>
                      </a:r>
                    </a:p>
                  </a:txBody>
                  <a:tcPr marL="5720" marR="5720" marT="5720" marB="0" anchor="ctr">
                    <a:lnL w="6350" cap="flat" cmpd="sng" algn="ctr">
                      <a:solidFill>
                        <a:srgbClr val="FFFFFF"/>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8080"/>
                      </a:solidFill>
                      <a:prstDash val="solid"/>
                      <a:round/>
                      <a:headEnd type="none" w="med" len="med"/>
                      <a:tailEnd type="none" w="med" len="med"/>
                    </a:lnB>
                    <a:solidFill>
                      <a:srgbClr val="009999"/>
                    </a:solidFill>
                  </a:tcPr>
                </a:tc>
              </a:tr>
              <a:tr h="272522">
                <a:tc>
                  <a:txBody>
                    <a:bodyPr/>
                    <a:lstStyle/>
                    <a:p>
                      <a:pPr algn="ctr" fontAlgn="ctr"/>
                      <a:r>
                        <a:rPr lang="es-MX" sz="700" b="1" i="0" u="none" strike="noStrike">
                          <a:solidFill>
                            <a:srgbClr val="000000"/>
                          </a:solidFill>
                          <a:effectLst/>
                          <a:latin typeface="Calibri"/>
                        </a:rPr>
                        <a:t>1</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1</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l" fontAlgn="ctr"/>
                      <a:r>
                        <a:rPr lang="es-MX" sz="700" b="1" i="0" u="none" strike="noStrike">
                          <a:solidFill>
                            <a:srgbClr val="000000"/>
                          </a:solidFill>
                          <a:effectLst/>
                          <a:latin typeface="Calibri"/>
                        </a:rPr>
                        <a:t>Consejería Jurídica y de Servicios Legales</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effectLst/>
                          <a:latin typeface="Calibri"/>
                        </a:rPr>
                        <a:t>100.0</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effectLst/>
                          <a:latin typeface="Calibri"/>
                        </a:rPr>
                        <a:t>100.0</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100.0</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91.0</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100.0</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100.0</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100.0</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100.0</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100.0</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100.0</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100.0</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100.0</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r>
              <a:tr h="272522">
                <a:tc>
                  <a:txBody>
                    <a:bodyPr/>
                    <a:lstStyle/>
                    <a:p>
                      <a:pPr algn="ctr" fontAlgn="ctr"/>
                      <a:r>
                        <a:rPr lang="es-MX" sz="700" b="1" i="0" u="none" strike="noStrike">
                          <a:solidFill>
                            <a:srgbClr val="000000"/>
                          </a:solidFill>
                          <a:effectLst/>
                          <a:latin typeface="Calibri"/>
                        </a:rPr>
                        <a:t>2</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1</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l" fontAlgn="ctr"/>
                      <a:r>
                        <a:rPr lang="es-MX" sz="700" b="1" i="0" u="none" strike="noStrike">
                          <a:solidFill>
                            <a:srgbClr val="000000"/>
                          </a:solidFill>
                          <a:effectLst/>
                          <a:latin typeface="Calibri"/>
                        </a:rPr>
                        <a:t>Contraloría General del Distrito Federal</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effectLst/>
                          <a:latin typeface="Calibri"/>
                        </a:rPr>
                        <a:t>100.0</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effectLst/>
                          <a:latin typeface="Calibri"/>
                        </a:rPr>
                        <a:t>100.0</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100.0</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96.7</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100.0</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100.0</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100.0</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78.6</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88.6</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80.4</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80.4</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91.8</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r>
              <a:tr h="272522">
                <a:tc>
                  <a:txBody>
                    <a:bodyPr/>
                    <a:lstStyle/>
                    <a:p>
                      <a:pPr algn="ctr" fontAlgn="ctr"/>
                      <a:r>
                        <a:rPr lang="es-MX" sz="700" b="1" i="0" u="none" strike="noStrike">
                          <a:solidFill>
                            <a:srgbClr val="000000"/>
                          </a:solidFill>
                          <a:effectLst/>
                          <a:latin typeface="Calibri"/>
                        </a:rPr>
                        <a:t>3</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1</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l" fontAlgn="ctr"/>
                      <a:r>
                        <a:rPr lang="es-MX" sz="700" b="1" i="0" u="none" strike="noStrike">
                          <a:solidFill>
                            <a:srgbClr val="000000"/>
                          </a:solidFill>
                          <a:effectLst/>
                          <a:latin typeface="Calibri"/>
                        </a:rPr>
                        <a:t>Jefatura de Gobierno del Distrito Federal</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effectLst/>
                          <a:latin typeface="Calibri"/>
                        </a:rPr>
                        <a:t>100.0</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effectLst/>
                          <a:latin typeface="Calibri"/>
                        </a:rPr>
                        <a:t>100.0</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100.0</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100.0</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100.0</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100.0</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100.0</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88.6</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100.0</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86.1</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63.2</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63.2</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r>
              <a:tr h="272522">
                <a:tc>
                  <a:txBody>
                    <a:bodyPr/>
                    <a:lstStyle/>
                    <a:p>
                      <a:pPr algn="ctr" fontAlgn="ctr"/>
                      <a:r>
                        <a:rPr lang="es-MX" sz="700" b="1" i="0" u="none" strike="noStrike">
                          <a:solidFill>
                            <a:srgbClr val="000000"/>
                          </a:solidFill>
                          <a:effectLst/>
                          <a:latin typeface="Calibri"/>
                        </a:rPr>
                        <a:t>4</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1</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l" fontAlgn="ctr"/>
                      <a:r>
                        <a:rPr lang="es-MX" sz="700" b="1" i="0" u="none" strike="noStrike">
                          <a:solidFill>
                            <a:srgbClr val="000000"/>
                          </a:solidFill>
                          <a:effectLst/>
                          <a:latin typeface="Calibri"/>
                        </a:rPr>
                        <a:t>Oficialía Mayor</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effectLst/>
                          <a:latin typeface="Calibri"/>
                        </a:rPr>
                        <a:t>100.0</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effectLst/>
                          <a:latin typeface="Calibri"/>
                        </a:rPr>
                        <a:t>100.0</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100.0</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100.0</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100.0</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100.0</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100.0</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100.0</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100.0</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100.0</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100.0</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91.8</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r>
              <a:tr h="272522">
                <a:tc>
                  <a:txBody>
                    <a:bodyPr/>
                    <a:lstStyle/>
                    <a:p>
                      <a:pPr algn="ctr" fontAlgn="ctr"/>
                      <a:r>
                        <a:rPr lang="es-MX" sz="700" b="1" i="0" u="none" strike="noStrike">
                          <a:solidFill>
                            <a:srgbClr val="000000"/>
                          </a:solidFill>
                          <a:effectLst/>
                          <a:latin typeface="Calibri"/>
                        </a:rPr>
                        <a:t>5</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1</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l" fontAlgn="ctr"/>
                      <a:r>
                        <a:rPr lang="es-MX" sz="700" b="1" i="0" u="none" strike="noStrike">
                          <a:solidFill>
                            <a:srgbClr val="000000"/>
                          </a:solidFill>
                          <a:effectLst/>
                          <a:latin typeface="Calibri"/>
                        </a:rPr>
                        <a:t>Procuraduría General de Justicia del Distrito Federal</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effectLst/>
                          <a:latin typeface="Calibri"/>
                        </a:rPr>
                        <a:t>100.0</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effectLst/>
                          <a:latin typeface="Calibri"/>
                        </a:rPr>
                        <a:t>100.0</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100.0</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100.0</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100.0</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100.0</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100.0</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100.0</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100.0</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100.0</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100.0</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94.3</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r>
              <a:tr h="272522">
                <a:tc>
                  <a:txBody>
                    <a:bodyPr/>
                    <a:lstStyle/>
                    <a:p>
                      <a:pPr algn="ctr" fontAlgn="ctr"/>
                      <a:r>
                        <a:rPr lang="es-MX" sz="700" b="1" i="0" u="none" strike="noStrike">
                          <a:solidFill>
                            <a:srgbClr val="000000"/>
                          </a:solidFill>
                          <a:effectLst/>
                          <a:latin typeface="Calibri"/>
                        </a:rPr>
                        <a:t>6</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1</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l" fontAlgn="ctr"/>
                      <a:r>
                        <a:rPr lang="es-MX" sz="700" b="1" i="0" u="none" strike="noStrike">
                          <a:solidFill>
                            <a:srgbClr val="000000"/>
                          </a:solidFill>
                          <a:effectLst/>
                          <a:latin typeface="Calibri"/>
                        </a:rPr>
                        <a:t>Secretaría de Ciencia, Tecnología e Innovación</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effectLst/>
                          <a:latin typeface="Calibri"/>
                        </a:rPr>
                        <a:t> </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effectLst/>
                          <a:latin typeface="Calibri"/>
                        </a:rPr>
                        <a:t> </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 </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 </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 </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 </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dirty="0">
                          <a:solidFill>
                            <a:srgbClr val="000000"/>
                          </a:solidFill>
                          <a:effectLst/>
                          <a:latin typeface="Calibri"/>
                        </a:rPr>
                        <a:t> </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 </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 </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 </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a:solidFill>
                            <a:srgbClr val="000000"/>
                          </a:solidFill>
                          <a:effectLst/>
                          <a:latin typeface="Calibri"/>
                        </a:rPr>
                        <a:t> </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c>
                  <a:txBody>
                    <a:bodyPr/>
                    <a:lstStyle/>
                    <a:p>
                      <a:pPr algn="ctr" fontAlgn="ctr"/>
                      <a:r>
                        <a:rPr lang="es-MX" sz="700" b="1" i="0" u="none" strike="noStrike" dirty="0">
                          <a:solidFill>
                            <a:srgbClr val="000000"/>
                          </a:solidFill>
                          <a:effectLst/>
                          <a:latin typeface="Calibri"/>
                        </a:rPr>
                        <a:t>88.6</a:t>
                      </a:r>
                    </a:p>
                  </a:txBody>
                  <a:tcPr marL="5720" marR="5720" marT="572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008080"/>
                      </a:solidFill>
                      <a:prstDash val="solid"/>
                      <a:round/>
                      <a:headEnd type="none" w="med" len="med"/>
                      <a:tailEnd type="none" w="med" len="med"/>
                    </a:lnB>
                  </a:tcPr>
                </a:tc>
              </a:tr>
            </a:tbl>
          </a:graphicData>
        </a:graphic>
      </p:graphicFrame>
      <p:sp>
        <p:nvSpPr>
          <p:cNvPr id="4" name="3 CuadroTexto"/>
          <p:cNvSpPr txBox="1"/>
          <p:nvPr/>
        </p:nvSpPr>
        <p:spPr>
          <a:xfrm>
            <a:off x="80682" y="1196752"/>
            <a:ext cx="8955814" cy="1200329"/>
          </a:xfrm>
          <a:prstGeom prst="rect">
            <a:avLst/>
          </a:prstGeom>
          <a:noFill/>
        </p:spPr>
        <p:txBody>
          <a:bodyPr wrap="square" rtlCol="0">
            <a:spAutoFit/>
          </a:bodyPr>
          <a:lstStyle/>
          <a:p>
            <a:pPr algn="just"/>
            <a:r>
              <a:rPr lang="es-MX" sz="1200" dirty="0" smtClean="0"/>
              <a:t>El siguiente cuadro se muestra un ejemplo del contenido de la tabla  de información de las evaluaciones realizadas de 2008 a 2013  al cumplimiento del artículo 13 de la LTAIPDF, por parte de todos los entes obligados.</a:t>
            </a:r>
          </a:p>
          <a:p>
            <a:pPr algn="just"/>
            <a:endParaRPr lang="es-MX" sz="1200" dirty="0"/>
          </a:p>
          <a:p>
            <a:pPr algn="just"/>
            <a:r>
              <a:rPr lang="es-MX" sz="1200" b="1" dirty="0" smtClean="0"/>
              <a:t>Se </a:t>
            </a:r>
            <a:r>
              <a:rPr lang="es-MX" sz="1200" b="1" dirty="0"/>
              <a:t>entrega </a:t>
            </a:r>
            <a:r>
              <a:rPr lang="es-MX" sz="1200" b="1" dirty="0" smtClean="0"/>
              <a:t>al EP la </a:t>
            </a:r>
            <a:r>
              <a:rPr lang="es-MX" sz="1200" b="1" dirty="0"/>
              <a:t>carpeta digital </a:t>
            </a:r>
            <a:r>
              <a:rPr lang="es-MX" sz="1200" b="1" dirty="0" smtClean="0"/>
              <a:t> LA </a:t>
            </a:r>
            <a:r>
              <a:rPr lang="es-MX" sz="1200" b="1" dirty="0"/>
              <a:t>46 OFICIO OM _ÍNDICE ARTÍCULO </a:t>
            </a:r>
            <a:r>
              <a:rPr lang="es-MX" sz="1200" b="1" dirty="0" smtClean="0"/>
              <a:t>13  que contiene la tabla que recopila los resultados de evaluación de la publicación de la información de oficio relativa al artículo 13 de la LTAIPDF, de 2006 a 2013</a:t>
            </a:r>
            <a:endParaRPr lang="es-MX" sz="1200" b="1" dirty="0"/>
          </a:p>
        </p:txBody>
      </p:sp>
    </p:spTree>
    <p:extLst>
      <p:ext uri="{BB962C8B-B14F-4D97-AF65-F5344CB8AC3E}">
        <p14:creationId xmlns:p14="http://schemas.microsoft.com/office/powerpoint/2010/main" val="36588127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10 Marcador de número de diapositiva"/>
          <p:cNvSpPr>
            <a:spLocks noGrp="1"/>
          </p:cNvSpPr>
          <p:nvPr>
            <p:ph type="sldNum" sz="quarter" idx="12"/>
          </p:nvPr>
        </p:nvSpPr>
        <p:spPr>
          <a:xfrm>
            <a:off x="8731034" y="6453336"/>
            <a:ext cx="366712" cy="365125"/>
          </a:xfrm>
        </p:spPr>
        <p:txBody>
          <a:bodyPr/>
          <a:lstStyle/>
          <a:p>
            <a:pPr>
              <a:defRPr/>
            </a:pPr>
            <a:fld id="{BD43386B-512A-4F48-AC60-1F2A615D5642}" type="slidenum">
              <a:rPr lang="es-MX" b="1" smtClean="0">
                <a:latin typeface="Calibri" pitchFamily="34" charset="0"/>
              </a:rPr>
              <a:pPr>
                <a:defRPr/>
              </a:pPr>
              <a:t>34</a:t>
            </a:fld>
            <a:endParaRPr lang="es-MX" b="1" dirty="0">
              <a:latin typeface="Calibri" pitchFamily="34" charset="0"/>
            </a:endParaRPr>
          </a:p>
        </p:txBody>
      </p:sp>
      <p:sp>
        <p:nvSpPr>
          <p:cNvPr id="4" name="3 Rectángulo"/>
          <p:cNvSpPr/>
          <p:nvPr/>
        </p:nvSpPr>
        <p:spPr>
          <a:xfrm>
            <a:off x="179512" y="1196752"/>
            <a:ext cx="8856984" cy="2062103"/>
          </a:xfrm>
          <a:prstGeom prst="rect">
            <a:avLst/>
          </a:prstGeom>
        </p:spPr>
        <p:txBody>
          <a:bodyPr wrap="square">
            <a:spAutoFit/>
          </a:bodyPr>
          <a:lstStyle/>
          <a:p>
            <a:pPr algn="just"/>
            <a:r>
              <a:rPr lang="es-MX" sz="1600" dirty="0" smtClean="0"/>
              <a:t>Línea 76 del PDHDF</a:t>
            </a:r>
          </a:p>
          <a:p>
            <a:pPr algn="just"/>
            <a:endParaRPr lang="es-MX" sz="1600" dirty="0"/>
          </a:p>
          <a:p>
            <a:pPr algn="just"/>
            <a:r>
              <a:rPr lang="es-MX" sz="1600" dirty="0"/>
              <a:t>Generar estrategias multicanal de entrega de información-portales, </a:t>
            </a:r>
            <a:r>
              <a:rPr lang="es-MX" sz="1600" dirty="0" err="1"/>
              <a:t>sms</a:t>
            </a:r>
            <a:r>
              <a:rPr lang="es-MX" sz="1600" dirty="0"/>
              <a:t>, pantallas interactivas digitales, estrategia 311 y espacios de atención ciudadana. Esto mediante la actualización tecnológica y organizacional de los entes públicos, racionalizando y focalizando los recursos de éstos a favor de servicios electrónicos (e-servicios) orientados a la ciudadanía que permitan la mejora de la eficacia y eficiencia en su accionar. Lo anterior conforme a la Ley de Transparencia y Acceso a la Información del D.F</a:t>
            </a:r>
          </a:p>
        </p:txBody>
      </p:sp>
      <p:sp>
        <p:nvSpPr>
          <p:cNvPr id="6" name="5 Rectángulo"/>
          <p:cNvSpPr/>
          <p:nvPr/>
        </p:nvSpPr>
        <p:spPr>
          <a:xfrm>
            <a:off x="251520" y="3212976"/>
            <a:ext cx="8568952" cy="3539430"/>
          </a:xfrm>
          <a:prstGeom prst="rect">
            <a:avLst/>
          </a:prstGeom>
        </p:spPr>
        <p:txBody>
          <a:bodyPr wrap="square">
            <a:spAutoFit/>
          </a:bodyPr>
          <a:lstStyle/>
          <a:p>
            <a:pPr algn="just"/>
            <a:r>
              <a:rPr lang="es-MX" sz="1600" dirty="0"/>
              <a:t>Objetivos/ Acciones concurrentes</a:t>
            </a:r>
            <a:r>
              <a:rPr lang="es-MX" sz="1600" dirty="0" smtClean="0"/>
              <a:t>:</a:t>
            </a:r>
          </a:p>
          <a:p>
            <a:pPr algn="just"/>
            <a:r>
              <a:rPr lang="es-MX" sz="1600" dirty="0"/>
              <a:t>Acceso a la información </a:t>
            </a:r>
            <a:r>
              <a:rPr lang="es-MX" sz="1600" dirty="0" smtClean="0"/>
              <a:t>pública</a:t>
            </a:r>
            <a:endParaRPr lang="es-MX" sz="1600" dirty="0"/>
          </a:p>
          <a:p>
            <a:pPr algn="just"/>
            <a:endParaRPr lang="es-MX" sz="1600" dirty="0"/>
          </a:p>
          <a:p>
            <a:pPr algn="just"/>
            <a:r>
              <a:rPr lang="es-MX" sz="1600" dirty="0" smtClean="0"/>
              <a:t>Metas</a:t>
            </a:r>
            <a:r>
              <a:rPr lang="es-MX" sz="1600" dirty="0"/>
              <a:t>	</a:t>
            </a:r>
            <a:endParaRPr lang="es-MX" sz="1600" dirty="0" smtClean="0"/>
          </a:p>
          <a:p>
            <a:pPr algn="just"/>
            <a:r>
              <a:rPr lang="es-MX" sz="1600" dirty="0" smtClean="0"/>
              <a:t>Infomex</a:t>
            </a:r>
            <a:endParaRPr lang="es-MX" sz="1600" dirty="0"/>
          </a:p>
          <a:p>
            <a:pPr algn="just"/>
            <a:r>
              <a:rPr lang="es-MX" sz="1600" dirty="0"/>
              <a:t>Tel </a:t>
            </a:r>
            <a:r>
              <a:rPr lang="es-MX" sz="1600" dirty="0" err="1"/>
              <a:t>info</a:t>
            </a:r>
            <a:endParaRPr lang="es-MX" sz="1600" dirty="0"/>
          </a:p>
          <a:p>
            <a:pPr algn="just"/>
            <a:r>
              <a:rPr lang="es-MX" sz="1600" dirty="0" err="1"/>
              <a:t>Sms</a:t>
            </a:r>
            <a:endParaRPr lang="es-MX" sz="1600" dirty="0"/>
          </a:p>
          <a:p>
            <a:pPr algn="just"/>
            <a:r>
              <a:rPr lang="es-MX" sz="1600" dirty="0"/>
              <a:t>Portal</a:t>
            </a:r>
          </a:p>
          <a:p>
            <a:pPr algn="just"/>
            <a:r>
              <a:rPr lang="es-MX" sz="1600" dirty="0"/>
              <a:t>Correos electrónicos</a:t>
            </a:r>
          </a:p>
          <a:p>
            <a:pPr algn="just"/>
            <a:endParaRPr lang="es-MX" sz="1600" dirty="0" smtClean="0"/>
          </a:p>
          <a:p>
            <a:pPr algn="just"/>
            <a:r>
              <a:rPr lang="es-MX" sz="1600" dirty="0" smtClean="0"/>
              <a:t>Actividades</a:t>
            </a:r>
          </a:p>
          <a:p>
            <a:pPr algn="just"/>
            <a:r>
              <a:rPr lang="es-MX" sz="1600" dirty="0"/>
              <a:t>Informes sobre el </a:t>
            </a:r>
            <a:r>
              <a:rPr lang="es-MX" sz="1600" dirty="0" err="1"/>
              <a:t>infomex</a:t>
            </a:r>
            <a:r>
              <a:rPr lang="es-MX" sz="1600" dirty="0"/>
              <a:t>.</a:t>
            </a:r>
          </a:p>
          <a:p>
            <a:pPr algn="just"/>
            <a:r>
              <a:rPr lang="es-MX" sz="1600" dirty="0"/>
              <a:t>Implementación del sistema </a:t>
            </a:r>
            <a:r>
              <a:rPr lang="es-MX" sz="1600" dirty="0" err="1"/>
              <a:t>sms</a:t>
            </a:r>
            <a:r>
              <a:rPr lang="es-MX" sz="1600" dirty="0"/>
              <a:t>.</a:t>
            </a:r>
          </a:p>
          <a:p>
            <a:pPr algn="just"/>
            <a:r>
              <a:rPr lang="es-MX" sz="1600" dirty="0"/>
              <a:t>Informes de las solicitudes de información</a:t>
            </a:r>
            <a:r>
              <a:rPr lang="es-MX" sz="1600" dirty="0" smtClean="0"/>
              <a:t>.</a:t>
            </a:r>
          </a:p>
        </p:txBody>
      </p:sp>
      <p:sp>
        <p:nvSpPr>
          <p:cNvPr id="7" name="6 Rectángulo"/>
          <p:cNvSpPr/>
          <p:nvPr/>
        </p:nvSpPr>
        <p:spPr>
          <a:xfrm>
            <a:off x="144016" y="201414"/>
            <a:ext cx="8028384" cy="584775"/>
          </a:xfrm>
          <a:prstGeom prst="rect">
            <a:avLst/>
          </a:prstGeom>
        </p:spPr>
        <p:txBody>
          <a:bodyPr wrap="square">
            <a:spAutoFit/>
          </a:bodyPr>
          <a:lstStyle/>
          <a:p>
            <a:r>
              <a:rPr lang="es-MX" sz="1600" dirty="0"/>
              <a:t>Informe de cumplimiento al plan de trabajo del Espacio de Participación Derecho de Acceso a la información, 2013</a:t>
            </a:r>
          </a:p>
        </p:txBody>
      </p:sp>
    </p:spTree>
    <p:extLst>
      <p:ext uri="{BB962C8B-B14F-4D97-AF65-F5344CB8AC3E}">
        <p14:creationId xmlns:p14="http://schemas.microsoft.com/office/powerpoint/2010/main" val="38268692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CuadroTexto"/>
          <p:cNvSpPr txBox="1"/>
          <p:nvPr/>
        </p:nvSpPr>
        <p:spPr>
          <a:xfrm>
            <a:off x="80682" y="85702"/>
            <a:ext cx="8420407" cy="864000"/>
          </a:xfrm>
          <a:prstGeom prst="rect">
            <a:avLst/>
          </a:prstGeom>
          <a:noFill/>
        </p:spPr>
        <p:txBody>
          <a:bodyPr wrap="square" rtlCol="0" anchor="ctr">
            <a:noAutofit/>
          </a:bodyPr>
          <a:lstStyle/>
          <a:p>
            <a:r>
              <a:rPr lang="es-MX" sz="1600" b="1" dirty="0" smtClean="0">
                <a:latin typeface="Calibri" pitchFamily="34" charset="0"/>
              </a:rPr>
              <a:t>Actividades. Informes </a:t>
            </a:r>
            <a:r>
              <a:rPr lang="es-MX" sz="1600" b="1" dirty="0">
                <a:latin typeface="Calibri" pitchFamily="34" charset="0"/>
              </a:rPr>
              <a:t>sobre el </a:t>
            </a:r>
            <a:r>
              <a:rPr lang="es-MX" sz="1600" b="1" dirty="0" smtClean="0">
                <a:latin typeface="Calibri" pitchFamily="34" charset="0"/>
              </a:rPr>
              <a:t>Infomex / Implementación </a:t>
            </a:r>
            <a:r>
              <a:rPr lang="es-MX" sz="1600" b="1" dirty="0">
                <a:latin typeface="Calibri" pitchFamily="34" charset="0"/>
              </a:rPr>
              <a:t>del sistema </a:t>
            </a:r>
            <a:r>
              <a:rPr lang="es-MX" sz="1600" b="1" dirty="0" smtClean="0">
                <a:latin typeface="Calibri" pitchFamily="34" charset="0"/>
              </a:rPr>
              <a:t>SMS /</a:t>
            </a:r>
            <a:endParaRPr lang="es-MX" sz="1600" b="1" dirty="0">
              <a:latin typeface="Calibri" pitchFamily="34" charset="0"/>
            </a:endParaRPr>
          </a:p>
          <a:p>
            <a:r>
              <a:rPr lang="es-MX" sz="1600" b="1" dirty="0">
                <a:latin typeface="Calibri" pitchFamily="34" charset="0"/>
              </a:rPr>
              <a:t>Informes de las solicitudes de información.</a:t>
            </a:r>
          </a:p>
        </p:txBody>
      </p:sp>
      <p:sp>
        <p:nvSpPr>
          <p:cNvPr id="21" name="10 Marcador de número de diapositiva"/>
          <p:cNvSpPr>
            <a:spLocks noGrp="1"/>
          </p:cNvSpPr>
          <p:nvPr>
            <p:ph type="sldNum" sz="quarter" idx="12"/>
          </p:nvPr>
        </p:nvSpPr>
        <p:spPr>
          <a:xfrm>
            <a:off x="8731034" y="6453336"/>
            <a:ext cx="366712" cy="365125"/>
          </a:xfrm>
        </p:spPr>
        <p:txBody>
          <a:bodyPr/>
          <a:lstStyle/>
          <a:p>
            <a:pPr>
              <a:defRPr/>
            </a:pPr>
            <a:fld id="{BD43386B-512A-4F48-AC60-1F2A615D5642}" type="slidenum">
              <a:rPr lang="es-MX" b="1" smtClean="0">
                <a:latin typeface="Calibri" pitchFamily="34" charset="0"/>
              </a:rPr>
              <a:pPr>
                <a:defRPr/>
              </a:pPr>
              <a:t>35</a:t>
            </a:fld>
            <a:endParaRPr lang="es-MX" b="1" dirty="0">
              <a:latin typeface="Calibri" pitchFamily="34" charset="0"/>
            </a:endParaRPr>
          </a:p>
        </p:txBody>
      </p:sp>
      <p:sp>
        <p:nvSpPr>
          <p:cNvPr id="2" name="1 Rectángulo"/>
          <p:cNvSpPr/>
          <p:nvPr/>
        </p:nvSpPr>
        <p:spPr>
          <a:xfrm>
            <a:off x="179512" y="1124744"/>
            <a:ext cx="8712968" cy="4708981"/>
          </a:xfrm>
          <a:prstGeom prst="rect">
            <a:avLst/>
          </a:prstGeom>
        </p:spPr>
        <p:txBody>
          <a:bodyPr wrap="square">
            <a:spAutoFit/>
          </a:bodyPr>
          <a:lstStyle/>
          <a:p>
            <a:pPr algn="just"/>
            <a:r>
              <a:rPr lang="es-MX" sz="1200" dirty="0"/>
              <a:t>El sistema Infomex, en operación desde octubre de 2006, es una </a:t>
            </a:r>
            <a:r>
              <a:rPr lang="es-MX" sz="1200" dirty="0" smtClean="0"/>
              <a:t>herramienta básica </a:t>
            </a:r>
            <a:r>
              <a:rPr lang="es-MX" sz="1200" dirty="0"/>
              <a:t>para la recepción, gestión y respuesta de solicitudes de información, </a:t>
            </a:r>
            <a:r>
              <a:rPr lang="es-MX" sz="1200" dirty="0" smtClean="0"/>
              <a:t>que </a:t>
            </a:r>
            <a:r>
              <a:rPr lang="es-MX" sz="1200" dirty="0"/>
              <a:t>es utilizada en cada una de la Oficinas de Información Pública de </a:t>
            </a:r>
            <a:r>
              <a:rPr lang="es-MX" sz="1200" dirty="0" smtClean="0"/>
              <a:t>los diferentes </a:t>
            </a:r>
            <a:r>
              <a:rPr lang="es-MX" sz="1200" dirty="0"/>
              <a:t>Entes obligados por la LTAIPDF y que ha permitido a la ciudadanía </a:t>
            </a:r>
            <a:r>
              <a:rPr lang="es-MX" sz="1200" dirty="0" smtClean="0"/>
              <a:t>tramitar </a:t>
            </a:r>
            <a:r>
              <a:rPr lang="es-MX" sz="1200" dirty="0"/>
              <a:t>y recibir respuesta a solicitudes de información con gran facilidad. </a:t>
            </a:r>
            <a:endParaRPr lang="es-MX" sz="1200" dirty="0" smtClean="0"/>
          </a:p>
          <a:p>
            <a:pPr algn="just"/>
            <a:endParaRPr lang="es-MX" sz="1200" dirty="0"/>
          </a:p>
          <a:p>
            <a:pPr algn="just"/>
            <a:r>
              <a:rPr lang="es-MX" sz="1200" dirty="0" smtClean="0"/>
              <a:t>El </a:t>
            </a:r>
            <a:r>
              <a:rPr lang="es-MX" sz="1200" dirty="0"/>
              <a:t>empleo de estas tecnologías ha facilitado el incremento del número de </a:t>
            </a:r>
            <a:r>
              <a:rPr lang="es-MX" sz="1200" dirty="0" smtClean="0"/>
              <a:t>personas </a:t>
            </a:r>
            <a:r>
              <a:rPr lang="es-MX" sz="1200" dirty="0"/>
              <a:t>que ejercen sus derechos sin necesidad de trasladarse a las </a:t>
            </a:r>
            <a:r>
              <a:rPr lang="es-MX" sz="1200" dirty="0" smtClean="0"/>
              <a:t>OIP </a:t>
            </a:r>
            <a:r>
              <a:rPr lang="es-MX" sz="1200" dirty="0"/>
              <a:t>de los entes </a:t>
            </a:r>
            <a:r>
              <a:rPr lang="es-MX" sz="1200" dirty="0" smtClean="0"/>
              <a:t>Obligados</a:t>
            </a:r>
            <a:r>
              <a:rPr lang="es-MX" sz="1200" dirty="0"/>
              <a:t>. En ese sentido, es posible afirmar que, desde 2008, ha sido </a:t>
            </a:r>
            <a:r>
              <a:rPr lang="es-MX" sz="1200" dirty="0" smtClean="0"/>
              <a:t>determinante el </a:t>
            </a:r>
            <a:r>
              <a:rPr lang="es-MX" sz="1200" dirty="0"/>
              <a:t>uso del correo electrónico, Infomex y </a:t>
            </a:r>
            <a:r>
              <a:rPr lang="es-MX" sz="1200" dirty="0" smtClean="0"/>
              <a:t>Tel-InfoDF </a:t>
            </a:r>
            <a:r>
              <a:rPr lang="es-MX" sz="1200" dirty="0"/>
              <a:t>para facilitar el derecho de </a:t>
            </a:r>
            <a:r>
              <a:rPr lang="es-MX" sz="1200" dirty="0" smtClean="0"/>
              <a:t>acceso </a:t>
            </a:r>
            <a:r>
              <a:rPr lang="es-MX" sz="1200" dirty="0"/>
              <a:t>a la información pública</a:t>
            </a:r>
            <a:r>
              <a:rPr lang="es-MX" sz="1200" dirty="0" smtClean="0"/>
              <a:t>.</a:t>
            </a:r>
          </a:p>
          <a:p>
            <a:pPr algn="just"/>
            <a:endParaRPr lang="es-MX" sz="1200" dirty="0"/>
          </a:p>
          <a:p>
            <a:pPr algn="just"/>
            <a:r>
              <a:rPr lang="es-MX" sz="1200" dirty="0"/>
              <a:t>De 2006 a 2012, el número de requerimientos presentados personalmente en las </a:t>
            </a:r>
            <a:r>
              <a:rPr lang="es-MX" sz="1200" dirty="0" smtClean="0"/>
              <a:t>oficinas </a:t>
            </a:r>
            <a:r>
              <a:rPr lang="es-MX" sz="1200" dirty="0"/>
              <a:t>de información pública ha venido disminuyendo, pasando del 51.3 </a:t>
            </a:r>
            <a:r>
              <a:rPr lang="es-MX" sz="1200" dirty="0" smtClean="0"/>
              <a:t>por ciento </a:t>
            </a:r>
            <a:r>
              <a:rPr lang="es-MX" sz="1200" dirty="0"/>
              <a:t>al 4.4 por ciento durante ese periodo. en sentido inverso, las peticiones </a:t>
            </a:r>
            <a:r>
              <a:rPr lang="es-MX" sz="1200" dirty="0" smtClean="0"/>
              <a:t>realizadas </a:t>
            </a:r>
            <a:r>
              <a:rPr lang="es-MX" sz="1200" dirty="0"/>
              <a:t>mediante Infomex se incrementaron de 13.2 por ciento a 90.4 por ciento, </a:t>
            </a:r>
            <a:r>
              <a:rPr lang="es-MX" sz="1200" dirty="0" smtClean="0"/>
              <a:t>en </a:t>
            </a:r>
            <a:r>
              <a:rPr lang="es-MX" sz="1200" dirty="0"/>
              <a:t>el mismo lapso. </a:t>
            </a:r>
            <a:endParaRPr lang="es-MX" sz="1200" dirty="0" smtClean="0"/>
          </a:p>
          <a:p>
            <a:pPr algn="just"/>
            <a:endParaRPr lang="es-MX" sz="1200" dirty="0"/>
          </a:p>
          <a:p>
            <a:pPr algn="just"/>
            <a:r>
              <a:rPr lang="es-MX" sz="1200" dirty="0" smtClean="0"/>
              <a:t>En </a:t>
            </a:r>
            <a:r>
              <a:rPr lang="es-MX" sz="1200" dirty="0"/>
              <a:t>2012, el 95.6 por ciento de las solicitudes fueron recibidas a través </a:t>
            </a:r>
            <a:r>
              <a:rPr lang="es-MX" sz="1200" dirty="0" smtClean="0"/>
              <a:t>de correo </a:t>
            </a:r>
            <a:r>
              <a:rPr lang="es-MX" sz="1200" dirty="0"/>
              <a:t>electrónico, Infomex y </a:t>
            </a:r>
            <a:r>
              <a:rPr lang="es-MX" sz="1200" dirty="0" smtClean="0"/>
              <a:t>Tel-InfoDF</a:t>
            </a:r>
            <a:r>
              <a:rPr lang="es-MX" sz="1200" dirty="0"/>
              <a:t>; para 2011 alcanzaron el 95.3 por ciento </a:t>
            </a:r>
            <a:r>
              <a:rPr lang="es-MX" sz="1200" dirty="0" smtClean="0"/>
              <a:t>de </a:t>
            </a:r>
            <a:r>
              <a:rPr lang="es-MX" sz="1200" dirty="0"/>
              <a:t>las solicitudes recibidas; durante 2009 y 2010, estos medios captaron en conjunto </a:t>
            </a:r>
            <a:r>
              <a:rPr lang="es-MX" sz="1200" dirty="0" smtClean="0"/>
              <a:t>el </a:t>
            </a:r>
            <a:r>
              <a:rPr lang="es-MX" sz="1200" dirty="0"/>
              <a:t>96.4 por ciento de los requerimientos. en 2006, estos medios participaron con un </a:t>
            </a:r>
            <a:r>
              <a:rPr lang="es-MX" sz="1200" dirty="0" smtClean="0"/>
              <a:t>45.8 </a:t>
            </a:r>
            <a:r>
              <a:rPr lang="es-MX" sz="1200" dirty="0"/>
              <a:t>por ciento, en 2007 ascendieron a 81.9 por ciento y en 2008 crecieron a 91.3 por </a:t>
            </a:r>
            <a:r>
              <a:rPr lang="es-MX" sz="1200" dirty="0" smtClean="0"/>
              <a:t>ciento.</a:t>
            </a:r>
          </a:p>
          <a:p>
            <a:pPr algn="just"/>
            <a:endParaRPr lang="es-MX" sz="1200" dirty="0" smtClean="0"/>
          </a:p>
          <a:p>
            <a:pPr algn="just"/>
            <a:r>
              <a:rPr lang="es-MX" sz="1200" dirty="0"/>
              <a:t>A través del módulo de envío de avisos </a:t>
            </a:r>
            <a:r>
              <a:rPr lang="es-MX" sz="1200" dirty="0" smtClean="0"/>
              <a:t>SMS </a:t>
            </a:r>
            <a:r>
              <a:rPr lang="es-MX" sz="1200" dirty="0"/>
              <a:t>(sistema de mensajes Cortos), </a:t>
            </a:r>
            <a:r>
              <a:rPr lang="es-MX" sz="1200" dirty="0" smtClean="0"/>
              <a:t>que </a:t>
            </a:r>
            <a:r>
              <a:rPr lang="es-MX" sz="1200" dirty="0"/>
              <a:t>se integró al sistema Infomex desde 2009, en 2012 se envió un total de 46 mil 586 </a:t>
            </a:r>
            <a:r>
              <a:rPr lang="es-MX" sz="1200" dirty="0" smtClean="0"/>
              <a:t>mensajes</a:t>
            </a:r>
            <a:r>
              <a:rPr lang="es-MX" sz="1200" dirty="0"/>
              <a:t>, que comparado con el número de mensajes enviados en el año anterior </a:t>
            </a:r>
            <a:r>
              <a:rPr lang="es-MX" sz="1200" dirty="0" smtClean="0"/>
              <a:t>arroja </a:t>
            </a:r>
            <a:r>
              <a:rPr lang="es-MX" sz="1200" dirty="0"/>
              <a:t>un incremento de 7 mil 628 mensajes con un crecimiento de 19.5 por ciento. </a:t>
            </a:r>
            <a:r>
              <a:rPr lang="es-MX" sz="1200" dirty="0" smtClean="0"/>
              <a:t>Entre el tipo de avisos que se envía se encuentran los siguientes: Entrega </a:t>
            </a:r>
            <a:r>
              <a:rPr lang="es-MX" sz="1200" dirty="0"/>
              <a:t>de información fuera de </a:t>
            </a:r>
            <a:r>
              <a:rPr lang="es-MX" sz="1200" dirty="0" smtClean="0"/>
              <a:t>tiempo; Inexistencia; Envío </a:t>
            </a:r>
            <a:r>
              <a:rPr lang="es-MX" sz="1200" dirty="0"/>
              <a:t>de información a su </a:t>
            </a:r>
            <a:r>
              <a:rPr lang="es-MX" sz="1200" dirty="0" smtClean="0"/>
              <a:t>domicilio; Información </a:t>
            </a:r>
            <a:r>
              <a:rPr lang="es-MX" sz="1200" dirty="0"/>
              <a:t>clasificada vía </a:t>
            </a:r>
            <a:r>
              <a:rPr lang="es-MX" sz="1200" dirty="0" smtClean="0"/>
              <a:t>INFOMEX; Información clasificada; Para </a:t>
            </a:r>
            <a:r>
              <a:rPr lang="es-MX" sz="1200" dirty="0"/>
              <a:t>recoger </a:t>
            </a:r>
            <a:r>
              <a:rPr lang="es-MX" sz="1200" dirty="0" smtClean="0"/>
              <a:t>información; Improcedente;</a:t>
            </a:r>
          </a:p>
          <a:p>
            <a:pPr algn="just"/>
            <a:endParaRPr lang="es-MX" sz="1200" dirty="0"/>
          </a:p>
          <a:p>
            <a:pPr algn="just"/>
            <a:endParaRPr lang="es-MX" sz="1200" dirty="0"/>
          </a:p>
        </p:txBody>
      </p:sp>
    </p:spTree>
    <p:extLst>
      <p:ext uri="{BB962C8B-B14F-4D97-AF65-F5344CB8AC3E}">
        <p14:creationId xmlns:p14="http://schemas.microsoft.com/office/powerpoint/2010/main" val="16302027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CuadroTexto"/>
          <p:cNvSpPr txBox="1"/>
          <p:nvPr/>
        </p:nvSpPr>
        <p:spPr>
          <a:xfrm>
            <a:off x="80682" y="85702"/>
            <a:ext cx="8420407" cy="864000"/>
          </a:xfrm>
          <a:prstGeom prst="rect">
            <a:avLst/>
          </a:prstGeom>
          <a:noFill/>
        </p:spPr>
        <p:txBody>
          <a:bodyPr wrap="square" rtlCol="0" anchor="ctr">
            <a:noAutofit/>
          </a:bodyPr>
          <a:lstStyle/>
          <a:p>
            <a:r>
              <a:rPr lang="es-MX" sz="1600" b="1" dirty="0" smtClean="0">
                <a:latin typeface="Calibri" pitchFamily="34" charset="0"/>
              </a:rPr>
              <a:t>Actividades. Informes </a:t>
            </a:r>
            <a:r>
              <a:rPr lang="es-MX" sz="1600" b="1" dirty="0">
                <a:latin typeface="Calibri" pitchFamily="34" charset="0"/>
              </a:rPr>
              <a:t>sobre el </a:t>
            </a:r>
            <a:r>
              <a:rPr lang="es-MX" sz="1600" b="1" dirty="0" smtClean="0">
                <a:latin typeface="Calibri" pitchFamily="34" charset="0"/>
              </a:rPr>
              <a:t>Infomex / Implementación </a:t>
            </a:r>
            <a:r>
              <a:rPr lang="es-MX" sz="1600" b="1" dirty="0">
                <a:latin typeface="Calibri" pitchFamily="34" charset="0"/>
              </a:rPr>
              <a:t>del sistema </a:t>
            </a:r>
            <a:r>
              <a:rPr lang="es-MX" sz="1600" b="1" dirty="0" smtClean="0">
                <a:latin typeface="Calibri" pitchFamily="34" charset="0"/>
              </a:rPr>
              <a:t>SMS /</a:t>
            </a:r>
            <a:endParaRPr lang="es-MX" sz="1600" b="1" dirty="0">
              <a:latin typeface="Calibri" pitchFamily="34" charset="0"/>
            </a:endParaRPr>
          </a:p>
          <a:p>
            <a:r>
              <a:rPr lang="es-MX" sz="1600" b="1" dirty="0">
                <a:latin typeface="Calibri" pitchFamily="34" charset="0"/>
              </a:rPr>
              <a:t>Informes de las solicitudes de información.</a:t>
            </a:r>
          </a:p>
        </p:txBody>
      </p:sp>
      <p:sp>
        <p:nvSpPr>
          <p:cNvPr id="21" name="10 Marcador de número de diapositiva"/>
          <p:cNvSpPr>
            <a:spLocks noGrp="1"/>
          </p:cNvSpPr>
          <p:nvPr>
            <p:ph type="sldNum" sz="quarter" idx="12"/>
          </p:nvPr>
        </p:nvSpPr>
        <p:spPr>
          <a:xfrm>
            <a:off x="8731034" y="6453336"/>
            <a:ext cx="366712" cy="365125"/>
          </a:xfrm>
        </p:spPr>
        <p:txBody>
          <a:bodyPr/>
          <a:lstStyle/>
          <a:p>
            <a:pPr>
              <a:defRPr/>
            </a:pPr>
            <a:fld id="{BD43386B-512A-4F48-AC60-1F2A615D5642}" type="slidenum">
              <a:rPr lang="es-MX" b="1" smtClean="0">
                <a:latin typeface="Calibri" pitchFamily="34" charset="0"/>
              </a:rPr>
              <a:pPr>
                <a:defRPr/>
              </a:pPr>
              <a:t>36</a:t>
            </a:fld>
            <a:endParaRPr lang="es-MX" b="1" dirty="0">
              <a:latin typeface="Calibri" pitchFamily="34" charset="0"/>
            </a:endParaRPr>
          </a:p>
        </p:txBody>
      </p:sp>
      <p:sp>
        <p:nvSpPr>
          <p:cNvPr id="2" name="1 Rectángulo"/>
          <p:cNvSpPr/>
          <p:nvPr/>
        </p:nvSpPr>
        <p:spPr>
          <a:xfrm>
            <a:off x="179512" y="1124744"/>
            <a:ext cx="8712968" cy="2492990"/>
          </a:xfrm>
          <a:prstGeom prst="rect">
            <a:avLst/>
          </a:prstGeom>
        </p:spPr>
        <p:txBody>
          <a:bodyPr wrap="square">
            <a:spAutoFit/>
          </a:bodyPr>
          <a:lstStyle/>
          <a:p>
            <a:pPr algn="just"/>
            <a:r>
              <a:rPr lang="es-MX" sz="1200" dirty="0" smtClean="0"/>
              <a:t>En </a:t>
            </a:r>
            <a:r>
              <a:rPr lang="es-MX" sz="1200" dirty="0"/>
              <a:t>total, entre 2006 y 2012, se han recibido 309 mil 823 solicitudes a través de </a:t>
            </a:r>
            <a:r>
              <a:rPr lang="es-MX" sz="1200" dirty="0" smtClean="0"/>
              <a:t>Infomex</a:t>
            </a:r>
            <a:r>
              <a:rPr lang="es-MX" sz="1200" dirty="0"/>
              <a:t>, 71 mil 280 a través de </a:t>
            </a:r>
            <a:r>
              <a:rPr lang="es-MX" sz="1200" dirty="0" smtClean="0"/>
              <a:t>Tel-InfoDF</a:t>
            </a:r>
            <a:r>
              <a:rPr lang="es-MX" sz="1200" dirty="0"/>
              <a:t>, 14 mil 577 por de correo electrónico, 24 </a:t>
            </a:r>
            <a:r>
              <a:rPr lang="es-MX" sz="1200" dirty="0" smtClean="0"/>
              <a:t>mil </a:t>
            </a:r>
            <a:r>
              <a:rPr lang="es-MX" sz="1200" dirty="0"/>
              <a:t>575 directamente en las </a:t>
            </a:r>
            <a:r>
              <a:rPr lang="es-MX" sz="1200" dirty="0" smtClean="0"/>
              <a:t>OIP </a:t>
            </a:r>
            <a:r>
              <a:rPr lang="es-MX" sz="1200" dirty="0"/>
              <a:t>y sólo 297 en otro medio. </a:t>
            </a:r>
            <a:endParaRPr lang="es-MX" sz="1200" dirty="0" smtClean="0"/>
          </a:p>
          <a:p>
            <a:pPr algn="just"/>
            <a:endParaRPr lang="es-MX" sz="1200" dirty="0"/>
          </a:p>
          <a:p>
            <a:pPr algn="just"/>
            <a:r>
              <a:rPr lang="es-MX" sz="1200" dirty="0"/>
              <a:t>Sin duda, estas cifras reflejan el cambio cualitativo en el modo en que </a:t>
            </a:r>
            <a:r>
              <a:rPr lang="es-MX" sz="1200" dirty="0" smtClean="0"/>
              <a:t>se ejerce </a:t>
            </a:r>
            <a:r>
              <a:rPr lang="es-MX" sz="1200" dirty="0"/>
              <a:t>el derecho de acceso a la información en el Distrito Federal: hacia 2004 y </a:t>
            </a:r>
            <a:r>
              <a:rPr lang="es-MX" sz="1200" dirty="0" smtClean="0"/>
              <a:t> 2005 </a:t>
            </a:r>
            <a:r>
              <a:rPr lang="es-MX" sz="1200" dirty="0"/>
              <a:t>la mayor parte de las solicitudes se presentaba acudiendo a las </a:t>
            </a:r>
            <a:r>
              <a:rPr lang="es-MX" sz="1200" dirty="0" smtClean="0"/>
              <a:t>OIP; </a:t>
            </a:r>
            <a:r>
              <a:rPr lang="es-MX" sz="1200" dirty="0"/>
              <a:t>en 2006 </a:t>
            </a:r>
            <a:r>
              <a:rPr lang="es-MX" sz="1200" dirty="0" smtClean="0"/>
              <a:t> prevaleció </a:t>
            </a:r>
            <a:r>
              <a:rPr lang="es-MX" sz="1200" dirty="0"/>
              <a:t>un uso más o menos intensivo del correo electrónico y de Infomex; en </a:t>
            </a:r>
            <a:r>
              <a:rPr lang="es-MX" sz="1200" dirty="0" smtClean="0"/>
              <a:t> 2007</a:t>
            </a:r>
            <a:r>
              <a:rPr lang="es-MX" sz="1200" dirty="0"/>
              <a:t>, cuatro de cada cinco solicitudes fueron presentadas mediante Infomex, </a:t>
            </a:r>
            <a:r>
              <a:rPr lang="es-MX" sz="1200" dirty="0" smtClean="0"/>
              <a:t>correo </a:t>
            </a:r>
            <a:r>
              <a:rPr lang="es-MX" sz="1200" dirty="0"/>
              <a:t>electrónico y </a:t>
            </a:r>
            <a:r>
              <a:rPr lang="es-MX" sz="1200" dirty="0" smtClean="0"/>
              <a:t>Tel-InfoDF</a:t>
            </a:r>
            <a:r>
              <a:rPr lang="es-MX" sz="1200" dirty="0"/>
              <a:t>, y entre 2008 y 2012, más del 90 por ciento fueron </a:t>
            </a:r>
            <a:r>
              <a:rPr lang="es-MX" sz="1200" dirty="0" smtClean="0"/>
              <a:t>presentadas </a:t>
            </a:r>
            <a:r>
              <a:rPr lang="es-MX" sz="1200" dirty="0"/>
              <a:t>a través de estas tecnologías</a:t>
            </a:r>
            <a:r>
              <a:rPr lang="es-MX" sz="1200" dirty="0" smtClean="0"/>
              <a:t>.</a:t>
            </a:r>
          </a:p>
          <a:p>
            <a:pPr algn="just"/>
            <a:endParaRPr lang="es-MX" sz="1200" dirty="0"/>
          </a:p>
          <a:p>
            <a:pPr algn="just"/>
            <a:endParaRPr lang="es-MX" sz="1200" dirty="0" smtClean="0"/>
          </a:p>
          <a:p>
            <a:pPr algn="just"/>
            <a:r>
              <a:rPr lang="es-MX" sz="1200" b="1" dirty="0"/>
              <a:t>Se entrega al EP </a:t>
            </a:r>
            <a:r>
              <a:rPr lang="es-MX" sz="1200" b="1" dirty="0" smtClean="0"/>
              <a:t>1er </a:t>
            </a:r>
            <a:r>
              <a:rPr lang="es-MX" sz="1200" b="1" dirty="0"/>
              <a:t>Informe de Actividades y Resultados 2012, Segundo Pleno, Instituto de Acceso a la Información Pública y Protección de Datos Personales en versión digital, donde se </a:t>
            </a:r>
            <a:r>
              <a:rPr lang="es-MX" sz="1200" b="1" dirty="0" smtClean="0"/>
              <a:t>puede consultar el punto 6.5.1 Sistema Infomex 2.5, pp</a:t>
            </a:r>
            <a:r>
              <a:rPr lang="es-MX" sz="1200" b="1" dirty="0"/>
              <a:t>.  </a:t>
            </a:r>
            <a:r>
              <a:rPr lang="es-MX" sz="1200" b="1" dirty="0" smtClean="0"/>
              <a:t>367-370.</a:t>
            </a:r>
            <a:endParaRPr lang="es-MX" sz="1200" b="1" dirty="0"/>
          </a:p>
        </p:txBody>
      </p:sp>
    </p:spTree>
    <p:extLst>
      <p:ext uri="{BB962C8B-B14F-4D97-AF65-F5344CB8AC3E}">
        <p14:creationId xmlns:p14="http://schemas.microsoft.com/office/powerpoint/2010/main" val="34225982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10 Marcador de número de diapositiva"/>
          <p:cNvSpPr>
            <a:spLocks noGrp="1"/>
          </p:cNvSpPr>
          <p:nvPr>
            <p:ph type="sldNum" sz="quarter" idx="12"/>
          </p:nvPr>
        </p:nvSpPr>
        <p:spPr>
          <a:xfrm>
            <a:off x="8731034" y="6453336"/>
            <a:ext cx="366712" cy="365125"/>
          </a:xfrm>
        </p:spPr>
        <p:txBody>
          <a:bodyPr/>
          <a:lstStyle/>
          <a:p>
            <a:pPr>
              <a:defRPr/>
            </a:pPr>
            <a:fld id="{BD43386B-512A-4F48-AC60-1F2A615D5642}" type="slidenum">
              <a:rPr lang="es-MX" b="1" smtClean="0">
                <a:latin typeface="Calibri" pitchFamily="34" charset="0"/>
              </a:rPr>
              <a:pPr>
                <a:defRPr/>
              </a:pPr>
              <a:t>37</a:t>
            </a:fld>
            <a:endParaRPr lang="es-MX" b="1" dirty="0">
              <a:latin typeface="Calibri" pitchFamily="34" charset="0"/>
            </a:endParaRPr>
          </a:p>
        </p:txBody>
      </p:sp>
      <p:sp>
        <p:nvSpPr>
          <p:cNvPr id="4" name="3 Rectángulo"/>
          <p:cNvSpPr/>
          <p:nvPr/>
        </p:nvSpPr>
        <p:spPr>
          <a:xfrm>
            <a:off x="179512" y="1196752"/>
            <a:ext cx="8856984" cy="1569660"/>
          </a:xfrm>
          <a:prstGeom prst="rect">
            <a:avLst/>
          </a:prstGeom>
        </p:spPr>
        <p:txBody>
          <a:bodyPr wrap="square">
            <a:spAutoFit/>
          </a:bodyPr>
          <a:lstStyle/>
          <a:p>
            <a:r>
              <a:rPr lang="es-MX" sz="1600" dirty="0" smtClean="0"/>
              <a:t>Línea 75 del PDHDF</a:t>
            </a:r>
          </a:p>
          <a:p>
            <a:endParaRPr lang="es-MX" sz="1600" dirty="0"/>
          </a:p>
          <a:p>
            <a:r>
              <a:rPr lang="es-MX" sz="1600" dirty="0"/>
              <a:t>Aprestar la difusión de información por Internet de la mejor manera que llegue a las y los usuarios. Proponer arquitectura de información de acuerdo al pensamiento y necesidades ciudadanas, y especialmente facilitar el acceso a aquella información que es relevante para el ejercicio de otros derechos.</a:t>
            </a:r>
          </a:p>
        </p:txBody>
      </p:sp>
      <p:sp>
        <p:nvSpPr>
          <p:cNvPr id="5" name="4 Rectángulo"/>
          <p:cNvSpPr/>
          <p:nvPr/>
        </p:nvSpPr>
        <p:spPr>
          <a:xfrm>
            <a:off x="251520" y="3429000"/>
            <a:ext cx="8856984" cy="2800767"/>
          </a:xfrm>
          <a:prstGeom prst="rect">
            <a:avLst/>
          </a:prstGeom>
        </p:spPr>
        <p:txBody>
          <a:bodyPr wrap="square">
            <a:spAutoFit/>
          </a:bodyPr>
          <a:lstStyle/>
          <a:p>
            <a:r>
              <a:rPr lang="es-MX" sz="1600" dirty="0" smtClean="0"/>
              <a:t>Objetivos</a:t>
            </a:r>
          </a:p>
          <a:p>
            <a:r>
              <a:rPr lang="es-MX" sz="1600" dirty="0"/>
              <a:t>Acceso a la información pública</a:t>
            </a:r>
            <a:endParaRPr lang="es-MX" sz="1600" dirty="0" smtClean="0"/>
          </a:p>
          <a:p>
            <a:endParaRPr lang="es-MX" sz="1600" dirty="0"/>
          </a:p>
          <a:p>
            <a:r>
              <a:rPr lang="es-MX" sz="1600" dirty="0" smtClean="0"/>
              <a:t>Metas </a:t>
            </a:r>
          </a:p>
          <a:p>
            <a:r>
              <a:rPr lang="es-MX" sz="1600" dirty="0" smtClean="0"/>
              <a:t>Portales </a:t>
            </a:r>
            <a:r>
              <a:rPr lang="es-MX" sz="1600" dirty="0"/>
              <a:t>de internet.</a:t>
            </a:r>
          </a:p>
          <a:p>
            <a:r>
              <a:rPr lang="es-MX" sz="1600" dirty="0"/>
              <a:t>Portales focalizados.</a:t>
            </a:r>
          </a:p>
          <a:p>
            <a:r>
              <a:rPr lang="es-MX" sz="1600" dirty="0"/>
              <a:t>Ventana única</a:t>
            </a:r>
            <a:r>
              <a:rPr lang="es-MX" sz="1600" dirty="0" smtClean="0"/>
              <a:t>.</a:t>
            </a:r>
          </a:p>
          <a:p>
            <a:endParaRPr lang="es-MX" sz="1600" dirty="0" smtClean="0"/>
          </a:p>
          <a:p>
            <a:r>
              <a:rPr lang="es-MX" sz="1600" dirty="0" smtClean="0"/>
              <a:t>Actividad </a:t>
            </a:r>
          </a:p>
          <a:p>
            <a:r>
              <a:rPr lang="es-MX" sz="1600" dirty="0" smtClean="0"/>
              <a:t>Informes </a:t>
            </a:r>
            <a:r>
              <a:rPr lang="es-MX" sz="1600" dirty="0"/>
              <a:t>de </a:t>
            </a:r>
            <a:r>
              <a:rPr lang="es-MX" sz="1600" dirty="0" smtClean="0"/>
              <a:t>buenas </a:t>
            </a:r>
            <a:r>
              <a:rPr lang="es-MX" sz="1600" dirty="0"/>
              <a:t>prácticas, de la Contraloría Interna.</a:t>
            </a:r>
          </a:p>
          <a:p>
            <a:r>
              <a:rPr lang="es-MX" sz="1600" dirty="0"/>
              <a:t>Informes de avances.</a:t>
            </a:r>
            <a:endParaRPr lang="es-MX" sz="1600" dirty="0" smtClean="0"/>
          </a:p>
        </p:txBody>
      </p:sp>
      <p:sp>
        <p:nvSpPr>
          <p:cNvPr id="6" name="5 Rectángulo"/>
          <p:cNvSpPr/>
          <p:nvPr/>
        </p:nvSpPr>
        <p:spPr>
          <a:xfrm>
            <a:off x="144016" y="201414"/>
            <a:ext cx="8028384" cy="584775"/>
          </a:xfrm>
          <a:prstGeom prst="rect">
            <a:avLst/>
          </a:prstGeom>
        </p:spPr>
        <p:txBody>
          <a:bodyPr wrap="square">
            <a:spAutoFit/>
          </a:bodyPr>
          <a:lstStyle/>
          <a:p>
            <a:r>
              <a:rPr lang="es-MX" sz="1600" dirty="0"/>
              <a:t>Informe de cumplimiento al plan de trabajo del Espacio de Participación Derecho de Acceso a la información, 2013</a:t>
            </a:r>
          </a:p>
        </p:txBody>
      </p:sp>
    </p:spTree>
    <p:extLst>
      <p:ext uri="{BB962C8B-B14F-4D97-AF65-F5344CB8AC3E}">
        <p14:creationId xmlns:p14="http://schemas.microsoft.com/office/powerpoint/2010/main" val="26792966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CuadroTexto"/>
          <p:cNvSpPr txBox="1"/>
          <p:nvPr/>
        </p:nvSpPr>
        <p:spPr>
          <a:xfrm>
            <a:off x="80682" y="85702"/>
            <a:ext cx="8420407" cy="864000"/>
          </a:xfrm>
          <a:prstGeom prst="rect">
            <a:avLst/>
          </a:prstGeom>
          <a:noFill/>
        </p:spPr>
        <p:txBody>
          <a:bodyPr wrap="square" rtlCol="0" anchor="ctr">
            <a:noAutofit/>
          </a:bodyPr>
          <a:lstStyle/>
          <a:p>
            <a:r>
              <a:rPr lang="es-MX" sz="1600" b="1" dirty="0" smtClean="0">
                <a:latin typeface="Calibri" pitchFamily="34" charset="0"/>
              </a:rPr>
              <a:t>Actividad: Informes </a:t>
            </a:r>
            <a:r>
              <a:rPr lang="es-MX" sz="1600" b="1" dirty="0">
                <a:latin typeface="Calibri" pitchFamily="34" charset="0"/>
              </a:rPr>
              <a:t>de buenas prácticas</a:t>
            </a:r>
          </a:p>
        </p:txBody>
      </p:sp>
      <p:sp>
        <p:nvSpPr>
          <p:cNvPr id="21" name="10 Marcador de número de diapositiva"/>
          <p:cNvSpPr>
            <a:spLocks noGrp="1"/>
          </p:cNvSpPr>
          <p:nvPr>
            <p:ph type="sldNum" sz="quarter" idx="12"/>
          </p:nvPr>
        </p:nvSpPr>
        <p:spPr>
          <a:xfrm>
            <a:off x="8731034" y="6453336"/>
            <a:ext cx="366712" cy="365125"/>
          </a:xfrm>
        </p:spPr>
        <p:txBody>
          <a:bodyPr/>
          <a:lstStyle/>
          <a:p>
            <a:pPr>
              <a:defRPr/>
            </a:pPr>
            <a:fld id="{BD43386B-512A-4F48-AC60-1F2A615D5642}" type="slidenum">
              <a:rPr lang="es-MX" b="1" smtClean="0">
                <a:latin typeface="Calibri" pitchFamily="34" charset="0"/>
              </a:rPr>
              <a:pPr>
                <a:defRPr/>
              </a:pPr>
              <a:t>38</a:t>
            </a:fld>
            <a:endParaRPr lang="es-MX" b="1" dirty="0">
              <a:latin typeface="Calibri" pitchFamily="34" charset="0"/>
            </a:endParaRPr>
          </a:p>
        </p:txBody>
      </p:sp>
      <p:sp>
        <p:nvSpPr>
          <p:cNvPr id="2" name="1 Rectángulo"/>
          <p:cNvSpPr/>
          <p:nvPr/>
        </p:nvSpPr>
        <p:spPr>
          <a:xfrm>
            <a:off x="323528" y="980728"/>
            <a:ext cx="8640960" cy="3370153"/>
          </a:xfrm>
          <a:prstGeom prst="rect">
            <a:avLst/>
          </a:prstGeom>
        </p:spPr>
        <p:txBody>
          <a:bodyPr wrap="square">
            <a:spAutoFit/>
          </a:bodyPr>
          <a:lstStyle/>
          <a:p>
            <a:pPr algn="just"/>
            <a:r>
              <a:rPr lang="es-MX" sz="1200" dirty="0"/>
              <a:t>Desde el año de 2006 el Instituto de Acceso a la Información Pública y Protección </a:t>
            </a:r>
            <a:r>
              <a:rPr lang="es-MX" sz="1200" dirty="0" smtClean="0"/>
              <a:t>de Datos </a:t>
            </a:r>
            <a:r>
              <a:rPr lang="es-MX" sz="1200" dirty="0"/>
              <a:t>Personales del Distrito Federal (InfoDF), en ejercicio de sus atribuciones, </a:t>
            </a:r>
            <a:r>
              <a:rPr lang="es-MX" sz="1200" dirty="0" smtClean="0"/>
              <a:t>ha realizado </a:t>
            </a:r>
            <a:r>
              <a:rPr lang="es-MX" sz="1200" dirty="0"/>
              <a:t>evaluaciones tanto del cumplimiento de las obligaciones de transparencia, </a:t>
            </a:r>
            <a:r>
              <a:rPr lang="es-MX" sz="1200" dirty="0" smtClean="0"/>
              <a:t>como de </a:t>
            </a:r>
            <a:r>
              <a:rPr lang="es-MX" sz="1200" dirty="0"/>
              <a:t>la calidad de la información que presentan los Entes Obligados del Distrito Federal </a:t>
            </a:r>
            <a:r>
              <a:rPr lang="es-MX" sz="1200" dirty="0" smtClean="0"/>
              <a:t>en sus </a:t>
            </a:r>
            <a:r>
              <a:rPr lang="es-MX" sz="1200" dirty="0"/>
              <a:t>portales de Internet</a:t>
            </a:r>
            <a:r>
              <a:rPr lang="es-MX" sz="1200" dirty="0" smtClean="0"/>
              <a:t>.</a:t>
            </a:r>
          </a:p>
          <a:p>
            <a:pPr algn="just"/>
            <a:endParaRPr lang="es-MX" sz="1200" dirty="0"/>
          </a:p>
          <a:p>
            <a:pPr algn="just"/>
            <a:r>
              <a:rPr lang="es-MX" sz="1200" dirty="0"/>
              <a:t>Los criterios y metodología de evaluación utilizados en su momento, se diseñaron </a:t>
            </a:r>
            <a:r>
              <a:rPr lang="es-MX" sz="1200" dirty="0" smtClean="0"/>
              <a:t>con base </a:t>
            </a:r>
            <a:r>
              <a:rPr lang="es-MX" sz="1200" dirty="0"/>
              <a:t>en la Ley de Transparencia y Acceso a la Información Pública del Distrito </a:t>
            </a:r>
            <a:r>
              <a:rPr lang="es-MX" sz="1200" dirty="0" smtClean="0"/>
              <a:t>Federal(LTAIPDF</a:t>
            </a:r>
            <a:r>
              <a:rPr lang="es-MX" sz="1200" dirty="0"/>
              <a:t>) </a:t>
            </a:r>
            <a:r>
              <a:rPr lang="es-MX" sz="1200" dirty="0" smtClean="0"/>
              <a:t>vigente. Metodología </a:t>
            </a:r>
            <a:r>
              <a:rPr lang="es-MX" sz="1200" dirty="0"/>
              <a:t>de Evaluación consiste </a:t>
            </a:r>
            <a:r>
              <a:rPr lang="es-MX" sz="1200" dirty="0" smtClean="0"/>
              <a:t>fundamentalmente </a:t>
            </a:r>
            <a:r>
              <a:rPr lang="es-MX" sz="1200" dirty="0"/>
              <a:t>en la verificación, a través </a:t>
            </a:r>
            <a:r>
              <a:rPr lang="es-MX" sz="1200" dirty="0" smtClean="0"/>
              <a:t>del cálculo </a:t>
            </a:r>
            <a:r>
              <a:rPr lang="es-MX" sz="1200" dirty="0"/>
              <a:t>inicial de </a:t>
            </a:r>
            <a:r>
              <a:rPr lang="es-MX" sz="1200" dirty="0" smtClean="0"/>
              <a:t>índices </a:t>
            </a:r>
            <a:r>
              <a:rPr lang="es-MX" sz="1200" dirty="0"/>
              <a:t>simples </a:t>
            </a:r>
            <a:r>
              <a:rPr lang="es-MX" sz="1200" dirty="0" smtClean="0"/>
              <a:t>(del </a:t>
            </a:r>
            <a:r>
              <a:rPr lang="es-MX" sz="1200" dirty="0"/>
              <a:t>cumplimiento de la publicidad de la información de oficio que se establece en </a:t>
            </a:r>
            <a:r>
              <a:rPr lang="es-MX" sz="1200" dirty="0" smtClean="0"/>
              <a:t>el Capítulo </a:t>
            </a:r>
            <a:r>
              <a:rPr lang="es-MX" sz="1200" dirty="0"/>
              <a:t>II. De la Transparencia y Publicidad de los Actos de los Entes </a:t>
            </a:r>
            <a:r>
              <a:rPr lang="es-MX" sz="1200" dirty="0" smtClean="0"/>
              <a:t>Obligados </a:t>
            </a:r>
            <a:r>
              <a:rPr lang="es-MX" sz="1200" dirty="0"/>
              <a:t>de </a:t>
            </a:r>
            <a:r>
              <a:rPr lang="es-MX" sz="1200" dirty="0" smtClean="0"/>
              <a:t>la LTAIPDF </a:t>
            </a:r>
            <a:r>
              <a:rPr lang="es-MX" sz="1200" dirty="0"/>
              <a:t>publicada el 29 de agosto de 2011 en la Gaceta Oficial del Distrito Federal</a:t>
            </a:r>
            <a:r>
              <a:rPr lang="es-MX" sz="1200" dirty="0" smtClean="0"/>
              <a:t>.</a:t>
            </a:r>
          </a:p>
          <a:p>
            <a:pPr algn="just"/>
            <a:endParaRPr lang="es-MX" sz="1200" dirty="0" smtClean="0"/>
          </a:p>
          <a:p>
            <a:pPr algn="just"/>
            <a:r>
              <a:rPr lang="es-MX" sz="1200" b="1" dirty="0" smtClean="0"/>
              <a:t>Se </a:t>
            </a:r>
            <a:r>
              <a:rPr lang="es-MX" sz="1200" b="1" dirty="0"/>
              <a:t>entrega al EP 1er Informe de Actividades y Resultados 2012, Segundo Pleno, Instituto de Acceso a la Información Pública y Protección de Datos Personales en versión digital, donde se puede consultar </a:t>
            </a:r>
            <a:r>
              <a:rPr lang="es-MX" sz="1200" b="1" dirty="0" smtClean="0"/>
              <a:t>cap. </a:t>
            </a:r>
            <a:r>
              <a:rPr lang="es-MX" sz="1200" b="1" dirty="0"/>
              <a:t>3 Evaluación y seguimiento del cumplimiento de la normatividad por los entes obligados pp.  </a:t>
            </a:r>
            <a:r>
              <a:rPr lang="es-MX" sz="1200" b="1" dirty="0" smtClean="0"/>
              <a:t>123-170. </a:t>
            </a:r>
            <a:r>
              <a:rPr lang="es-MX" sz="1200" b="1" dirty="0"/>
              <a:t>y  Criterios y metodología de evaluación de la información pública de oficio que deben dar a conocer los Entes Obligados en sus portales de </a:t>
            </a:r>
            <a:r>
              <a:rPr lang="es-MX" sz="1200" b="1" dirty="0" smtClean="0"/>
              <a:t>Internet.</a:t>
            </a:r>
            <a:endParaRPr lang="es-MX" sz="1200" b="1" dirty="0"/>
          </a:p>
          <a:p>
            <a:pPr algn="just"/>
            <a:endParaRPr lang="es-MX" sz="1200" dirty="0"/>
          </a:p>
          <a:p>
            <a:pPr algn="just"/>
            <a:endParaRPr lang="es-MX" sz="900" dirty="0"/>
          </a:p>
        </p:txBody>
      </p:sp>
      <p:graphicFrame>
        <p:nvGraphicFramePr>
          <p:cNvPr id="8" name="7 Tabla"/>
          <p:cNvGraphicFramePr>
            <a:graphicFrameLocks noGrp="1"/>
          </p:cNvGraphicFramePr>
          <p:nvPr>
            <p:extLst>
              <p:ext uri="{D42A27DB-BD31-4B8C-83A1-F6EECF244321}">
                <p14:modId xmlns:p14="http://schemas.microsoft.com/office/powerpoint/2010/main" val="3466919730"/>
              </p:ext>
            </p:extLst>
          </p:nvPr>
        </p:nvGraphicFramePr>
        <p:xfrm>
          <a:off x="323528" y="3933056"/>
          <a:ext cx="8568952" cy="2776967"/>
        </p:xfrm>
        <a:graphic>
          <a:graphicData uri="http://schemas.openxmlformats.org/drawingml/2006/table">
            <a:tbl>
              <a:tblPr firstRow="1" firstCol="1" bandRow="1">
                <a:tableStyleId>{5C22544A-7EE6-4342-B048-85BDC9FD1C3A}</a:tableStyleId>
              </a:tblPr>
              <a:tblGrid>
                <a:gridCol w="2263336"/>
                <a:gridCol w="1542603"/>
                <a:gridCol w="4763013"/>
              </a:tblGrid>
              <a:tr h="212234">
                <a:tc>
                  <a:txBody>
                    <a:bodyPr/>
                    <a:lstStyle/>
                    <a:p>
                      <a:pPr algn="ctr">
                        <a:spcAft>
                          <a:spcPts val="0"/>
                        </a:spcAft>
                      </a:pPr>
                      <a:r>
                        <a:rPr lang="es-ES" sz="1000" dirty="0">
                          <a:effectLst/>
                        </a:rPr>
                        <a:t>Obligación a evaluar</a:t>
                      </a:r>
                      <a:endParaRPr lang="es-MX" sz="1200" dirty="0">
                        <a:effectLst/>
                        <a:latin typeface="Times New Roman"/>
                        <a:ea typeface="Calibri"/>
                      </a:endParaRPr>
                    </a:p>
                  </a:txBody>
                  <a:tcPr marL="68580" marR="68580" marT="0" marB="0" anchor="ctr"/>
                </a:tc>
                <a:tc>
                  <a:txBody>
                    <a:bodyPr/>
                    <a:lstStyle/>
                    <a:p>
                      <a:pPr algn="ctr">
                        <a:spcAft>
                          <a:spcPts val="0"/>
                        </a:spcAft>
                      </a:pPr>
                      <a:r>
                        <a:rPr lang="es-ES" sz="1000">
                          <a:effectLst/>
                        </a:rPr>
                        <a:t>Artículo(s) de la LTAIPDF</a:t>
                      </a:r>
                      <a:endParaRPr lang="es-MX" sz="1200">
                        <a:effectLst/>
                        <a:latin typeface="Times New Roman"/>
                        <a:ea typeface="Calibri"/>
                      </a:endParaRPr>
                    </a:p>
                  </a:txBody>
                  <a:tcPr marL="68580" marR="68580" marT="0" marB="0" anchor="ctr"/>
                </a:tc>
                <a:tc>
                  <a:txBody>
                    <a:bodyPr/>
                    <a:lstStyle/>
                    <a:p>
                      <a:pPr algn="ctr">
                        <a:spcAft>
                          <a:spcPts val="0"/>
                        </a:spcAft>
                      </a:pPr>
                      <a:r>
                        <a:rPr lang="es-ES" sz="1000" dirty="0">
                          <a:effectLst/>
                        </a:rPr>
                        <a:t>Denominación del Índice</a:t>
                      </a:r>
                      <a:endParaRPr lang="es-MX" sz="1200" dirty="0">
                        <a:effectLst/>
                        <a:latin typeface="Times New Roman"/>
                        <a:ea typeface="Calibri"/>
                      </a:endParaRPr>
                    </a:p>
                  </a:txBody>
                  <a:tcPr marL="68580" marR="68580" marT="0" marB="0" anchor="ctr"/>
                </a:tc>
              </a:tr>
              <a:tr h="212234">
                <a:tc>
                  <a:txBody>
                    <a:bodyPr/>
                    <a:lstStyle/>
                    <a:p>
                      <a:pPr algn="ctr">
                        <a:spcAft>
                          <a:spcPts val="0"/>
                        </a:spcAft>
                      </a:pPr>
                      <a:r>
                        <a:rPr lang="es-ES" sz="1000">
                          <a:effectLst/>
                        </a:rPr>
                        <a:t>Listado de información que posee el Ente Obligado</a:t>
                      </a:r>
                      <a:endParaRPr lang="es-MX" sz="1200">
                        <a:effectLst/>
                        <a:latin typeface="Times New Roman"/>
                        <a:ea typeface="Calibri"/>
                      </a:endParaRPr>
                    </a:p>
                  </a:txBody>
                  <a:tcPr marL="68580" marR="68580" marT="0" marB="0" anchor="ctr"/>
                </a:tc>
                <a:tc>
                  <a:txBody>
                    <a:bodyPr/>
                    <a:lstStyle/>
                    <a:p>
                      <a:pPr algn="ctr">
                        <a:spcAft>
                          <a:spcPts val="0"/>
                        </a:spcAft>
                      </a:pPr>
                      <a:r>
                        <a:rPr lang="es-ES" sz="1000">
                          <a:effectLst/>
                        </a:rPr>
                        <a:t>13</a:t>
                      </a:r>
                      <a:endParaRPr lang="es-MX" sz="1200">
                        <a:effectLst/>
                        <a:latin typeface="Times New Roman"/>
                        <a:ea typeface="Calibri"/>
                      </a:endParaRPr>
                    </a:p>
                  </a:txBody>
                  <a:tcPr marL="68580" marR="68580" marT="0" marB="0" anchor="ctr"/>
                </a:tc>
                <a:tc>
                  <a:txBody>
                    <a:bodyPr/>
                    <a:lstStyle/>
                    <a:p>
                      <a:pPr algn="ctr">
                        <a:spcAft>
                          <a:spcPts val="0"/>
                        </a:spcAft>
                      </a:pPr>
                      <a:r>
                        <a:rPr lang="es-ES" sz="1000">
                          <a:effectLst/>
                        </a:rPr>
                        <a:t>Índice de cumplimiento del Artículo 13 (IC</a:t>
                      </a:r>
                      <a:r>
                        <a:rPr lang="es-ES" sz="1000" baseline="-25000">
                          <a:effectLst/>
                        </a:rPr>
                        <a:t>13</a:t>
                      </a:r>
                      <a:r>
                        <a:rPr lang="es-ES" sz="1000">
                          <a:effectLst/>
                        </a:rPr>
                        <a:t>)</a:t>
                      </a:r>
                      <a:endParaRPr lang="es-MX" sz="1200">
                        <a:effectLst/>
                        <a:latin typeface="Times New Roman"/>
                        <a:ea typeface="Calibri"/>
                      </a:endParaRPr>
                    </a:p>
                  </a:txBody>
                  <a:tcPr marL="68580" marR="68580" marT="0" marB="0" anchor="ctr"/>
                </a:tc>
              </a:tr>
              <a:tr h="106117">
                <a:tc>
                  <a:txBody>
                    <a:bodyPr/>
                    <a:lstStyle/>
                    <a:p>
                      <a:pPr algn="ctr">
                        <a:spcAft>
                          <a:spcPts val="0"/>
                        </a:spcAft>
                      </a:pPr>
                      <a:r>
                        <a:rPr lang="es-ES" sz="1000">
                          <a:effectLst/>
                        </a:rPr>
                        <a:t>Información Genérica </a:t>
                      </a:r>
                      <a:endParaRPr lang="es-MX" sz="1200">
                        <a:effectLst/>
                        <a:latin typeface="Times New Roman"/>
                        <a:ea typeface="Calibri"/>
                      </a:endParaRPr>
                    </a:p>
                  </a:txBody>
                  <a:tcPr marL="68580" marR="68580" marT="0" marB="0" anchor="ctr"/>
                </a:tc>
                <a:tc>
                  <a:txBody>
                    <a:bodyPr/>
                    <a:lstStyle/>
                    <a:p>
                      <a:pPr algn="ctr">
                        <a:spcAft>
                          <a:spcPts val="0"/>
                        </a:spcAft>
                      </a:pPr>
                      <a:r>
                        <a:rPr lang="es-ES" sz="1000">
                          <a:effectLst/>
                        </a:rPr>
                        <a:t>14</a:t>
                      </a:r>
                      <a:endParaRPr lang="es-MX" sz="1200">
                        <a:effectLst/>
                        <a:latin typeface="Times New Roman"/>
                        <a:ea typeface="Calibri"/>
                      </a:endParaRPr>
                    </a:p>
                  </a:txBody>
                  <a:tcPr marL="68580" marR="68580" marT="0" marB="0" anchor="ctr"/>
                </a:tc>
                <a:tc>
                  <a:txBody>
                    <a:bodyPr/>
                    <a:lstStyle/>
                    <a:p>
                      <a:pPr algn="ctr">
                        <a:spcAft>
                          <a:spcPts val="0"/>
                        </a:spcAft>
                      </a:pPr>
                      <a:r>
                        <a:rPr lang="es-ES" sz="1000">
                          <a:effectLst/>
                        </a:rPr>
                        <a:t>Índice de cumplimiento Artículo 14(IC</a:t>
                      </a:r>
                      <a:r>
                        <a:rPr lang="es-ES" sz="1000" baseline="-25000">
                          <a:effectLst/>
                        </a:rPr>
                        <a:t>14</a:t>
                      </a:r>
                      <a:r>
                        <a:rPr lang="es-ES" sz="1000">
                          <a:effectLst/>
                        </a:rPr>
                        <a:t>)</a:t>
                      </a:r>
                      <a:endParaRPr lang="es-MX" sz="1200">
                        <a:effectLst/>
                        <a:latin typeface="Times New Roman"/>
                        <a:ea typeface="Calibri"/>
                      </a:endParaRPr>
                    </a:p>
                  </a:txBody>
                  <a:tcPr marL="68580" marR="68580" marT="0" marB="0" anchor="ctr"/>
                </a:tc>
              </a:tr>
              <a:tr h="212234">
                <a:tc>
                  <a:txBody>
                    <a:bodyPr/>
                    <a:lstStyle/>
                    <a:p>
                      <a:pPr algn="ctr">
                        <a:spcAft>
                          <a:spcPts val="0"/>
                        </a:spcAft>
                      </a:pPr>
                      <a:r>
                        <a:rPr lang="es-ES" sz="1000">
                          <a:effectLst/>
                        </a:rPr>
                        <a:t>Información específica por tipo de Ente Obligado</a:t>
                      </a:r>
                      <a:endParaRPr lang="es-MX" sz="1200">
                        <a:effectLst/>
                        <a:latin typeface="Times New Roman"/>
                        <a:ea typeface="Calibri"/>
                      </a:endParaRPr>
                    </a:p>
                  </a:txBody>
                  <a:tcPr marL="68580" marR="68580" marT="0" marB="0" anchor="ctr"/>
                </a:tc>
                <a:tc>
                  <a:txBody>
                    <a:bodyPr/>
                    <a:lstStyle/>
                    <a:p>
                      <a:pPr algn="ctr">
                        <a:spcAft>
                          <a:spcPts val="0"/>
                        </a:spcAft>
                      </a:pPr>
                      <a:r>
                        <a:rPr lang="es-ES" sz="1000">
                          <a:effectLst/>
                        </a:rPr>
                        <a:t>15, 16, 17, 18, 18 Bis, 19, 20, 21, 22</a:t>
                      </a:r>
                      <a:endParaRPr lang="es-MX" sz="1200">
                        <a:effectLst/>
                        <a:latin typeface="Times New Roman"/>
                        <a:ea typeface="Calibri"/>
                      </a:endParaRPr>
                    </a:p>
                  </a:txBody>
                  <a:tcPr marL="68580" marR="68580" marT="0" marB="0" anchor="ctr"/>
                </a:tc>
                <a:tc>
                  <a:txBody>
                    <a:bodyPr/>
                    <a:lstStyle/>
                    <a:p>
                      <a:pPr algn="ctr">
                        <a:spcAft>
                          <a:spcPts val="0"/>
                        </a:spcAft>
                      </a:pPr>
                      <a:r>
                        <a:rPr lang="es-ES" sz="1000" dirty="0">
                          <a:effectLst/>
                        </a:rPr>
                        <a:t>Índices de cumplimiento de Obligaciones Específicas (IC</a:t>
                      </a:r>
                      <a:r>
                        <a:rPr lang="es-ES" sz="1000" baseline="-25000" dirty="0">
                          <a:effectLst/>
                        </a:rPr>
                        <a:t>OE</a:t>
                      </a:r>
                      <a:r>
                        <a:rPr lang="es-ES" sz="1000" dirty="0">
                          <a:effectLst/>
                        </a:rPr>
                        <a:t>)</a:t>
                      </a:r>
                      <a:endParaRPr lang="es-MX" sz="1200" dirty="0">
                        <a:effectLst/>
                        <a:latin typeface="Times New Roman"/>
                        <a:ea typeface="Calibri"/>
                      </a:endParaRPr>
                    </a:p>
                  </a:txBody>
                  <a:tcPr marL="68580" marR="68580" marT="0" marB="0" anchor="ctr"/>
                </a:tc>
              </a:tr>
              <a:tr h="325016">
                <a:tc>
                  <a:txBody>
                    <a:bodyPr/>
                    <a:lstStyle/>
                    <a:p>
                      <a:pPr algn="ctr">
                        <a:spcAft>
                          <a:spcPts val="0"/>
                        </a:spcAft>
                      </a:pPr>
                      <a:r>
                        <a:rPr lang="es-ES" sz="1000">
                          <a:effectLst/>
                        </a:rPr>
                        <a:t>Obra Pública por Invitación Restringida</a:t>
                      </a:r>
                      <a:endParaRPr lang="es-MX" sz="1200">
                        <a:effectLst/>
                        <a:latin typeface="Times New Roman"/>
                        <a:ea typeface="Calibri"/>
                      </a:endParaRPr>
                    </a:p>
                  </a:txBody>
                  <a:tcPr marL="68580" marR="68580" marT="0" marB="0" anchor="ctr"/>
                </a:tc>
                <a:tc>
                  <a:txBody>
                    <a:bodyPr/>
                    <a:lstStyle/>
                    <a:p>
                      <a:pPr algn="ctr">
                        <a:spcAft>
                          <a:spcPts val="0"/>
                        </a:spcAft>
                      </a:pPr>
                      <a:r>
                        <a:rPr lang="es-ES" sz="1000">
                          <a:effectLst/>
                        </a:rPr>
                        <a:t>25</a:t>
                      </a:r>
                      <a:endParaRPr lang="es-MX" sz="1200">
                        <a:effectLst/>
                        <a:latin typeface="Times New Roman"/>
                        <a:ea typeface="Calibri"/>
                      </a:endParaRPr>
                    </a:p>
                  </a:txBody>
                  <a:tcPr marL="68580" marR="68580" marT="0" marB="0" anchor="ctr"/>
                </a:tc>
                <a:tc>
                  <a:txBody>
                    <a:bodyPr/>
                    <a:lstStyle/>
                    <a:p>
                      <a:pPr algn="ctr">
                        <a:spcAft>
                          <a:spcPts val="0"/>
                        </a:spcAft>
                      </a:pPr>
                      <a:r>
                        <a:rPr lang="es-ES" sz="1000" dirty="0">
                          <a:effectLst/>
                        </a:rPr>
                        <a:t>Índice de cumplimiento del Artículo 25 (IC</a:t>
                      </a:r>
                      <a:r>
                        <a:rPr lang="es-ES" sz="1000" baseline="-25000" dirty="0">
                          <a:effectLst/>
                        </a:rPr>
                        <a:t>25</a:t>
                      </a:r>
                      <a:r>
                        <a:rPr lang="es-ES" sz="1000" dirty="0">
                          <a:effectLst/>
                        </a:rPr>
                        <a:t>)</a:t>
                      </a:r>
                      <a:endParaRPr lang="es-MX" sz="1200" dirty="0">
                        <a:effectLst/>
                        <a:latin typeface="Times New Roman"/>
                        <a:ea typeface="Calibri"/>
                      </a:endParaRPr>
                    </a:p>
                  </a:txBody>
                  <a:tcPr marL="68580" marR="68580" marT="0" marB="0" anchor="ctr"/>
                </a:tc>
              </a:tr>
              <a:tr h="318351">
                <a:tc>
                  <a:txBody>
                    <a:bodyPr/>
                    <a:lstStyle/>
                    <a:p>
                      <a:pPr algn="ctr">
                        <a:spcAft>
                          <a:spcPts val="0"/>
                        </a:spcAft>
                      </a:pPr>
                      <a:r>
                        <a:rPr lang="es-ES" sz="1000">
                          <a:effectLst/>
                        </a:rPr>
                        <a:t>Información sobre vistas dadas por InfoDF al órgano de control</a:t>
                      </a:r>
                      <a:endParaRPr lang="es-MX" sz="1200">
                        <a:effectLst/>
                        <a:latin typeface="Times New Roman"/>
                        <a:ea typeface="Calibri"/>
                      </a:endParaRPr>
                    </a:p>
                  </a:txBody>
                  <a:tcPr marL="68580" marR="68580" marT="0" marB="0" anchor="ctr"/>
                </a:tc>
                <a:tc>
                  <a:txBody>
                    <a:bodyPr/>
                    <a:lstStyle/>
                    <a:p>
                      <a:pPr algn="ctr">
                        <a:spcAft>
                          <a:spcPts val="0"/>
                        </a:spcAft>
                      </a:pPr>
                      <a:r>
                        <a:rPr lang="es-ES" sz="1000">
                          <a:effectLst/>
                        </a:rPr>
                        <a:t>27</a:t>
                      </a:r>
                      <a:endParaRPr lang="es-MX" sz="1200">
                        <a:effectLst/>
                      </a:endParaRPr>
                    </a:p>
                    <a:p>
                      <a:pPr algn="ctr">
                        <a:spcAft>
                          <a:spcPts val="0"/>
                        </a:spcAft>
                      </a:pPr>
                      <a:r>
                        <a:rPr lang="es-ES" sz="1000">
                          <a:effectLst/>
                        </a:rPr>
                        <a:t>Párrafo tercero</a:t>
                      </a:r>
                      <a:endParaRPr lang="es-MX" sz="1200">
                        <a:effectLst/>
                        <a:latin typeface="Times New Roman"/>
                        <a:ea typeface="Calibri"/>
                      </a:endParaRPr>
                    </a:p>
                  </a:txBody>
                  <a:tcPr marL="68580" marR="68580" marT="0" marB="0" anchor="ctr"/>
                </a:tc>
                <a:tc>
                  <a:txBody>
                    <a:bodyPr/>
                    <a:lstStyle/>
                    <a:p>
                      <a:pPr algn="ctr">
                        <a:spcAft>
                          <a:spcPts val="0"/>
                        </a:spcAft>
                      </a:pPr>
                      <a:r>
                        <a:rPr lang="es-ES" sz="1000">
                          <a:effectLst/>
                        </a:rPr>
                        <a:t>Índice de cumplimiento del Artículo 27(IC</a:t>
                      </a:r>
                      <a:r>
                        <a:rPr lang="es-ES" sz="1000" baseline="-25000">
                          <a:effectLst/>
                        </a:rPr>
                        <a:t>27</a:t>
                      </a:r>
                      <a:r>
                        <a:rPr lang="es-ES" sz="1000">
                          <a:effectLst/>
                        </a:rPr>
                        <a:t>)</a:t>
                      </a:r>
                      <a:endParaRPr lang="es-MX" sz="1200">
                        <a:effectLst/>
                        <a:latin typeface="Times New Roman"/>
                        <a:ea typeface="Calibri"/>
                      </a:endParaRPr>
                    </a:p>
                  </a:txBody>
                  <a:tcPr marL="68580" marR="68580" marT="0" marB="0" anchor="ctr"/>
                </a:tc>
              </a:tr>
              <a:tr h="212234">
                <a:tc>
                  <a:txBody>
                    <a:bodyPr/>
                    <a:lstStyle/>
                    <a:p>
                      <a:pPr algn="ctr">
                        <a:spcAft>
                          <a:spcPts val="0"/>
                        </a:spcAft>
                      </a:pPr>
                      <a:r>
                        <a:rPr lang="es-ES" sz="1000">
                          <a:effectLst/>
                        </a:rPr>
                        <a:t>Características genéricas del portal de Internet</a:t>
                      </a:r>
                      <a:endParaRPr lang="es-MX" sz="1200">
                        <a:effectLst/>
                        <a:latin typeface="Times New Roman"/>
                        <a:ea typeface="Calibri"/>
                      </a:endParaRPr>
                    </a:p>
                  </a:txBody>
                  <a:tcPr marL="68580" marR="68580" marT="0" marB="0" anchor="ctr"/>
                </a:tc>
                <a:tc>
                  <a:txBody>
                    <a:bodyPr/>
                    <a:lstStyle/>
                    <a:p>
                      <a:pPr algn="ctr">
                        <a:spcAft>
                          <a:spcPts val="0"/>
                        </a:spcAft>
                      </a:pPr>
                      <a:r>
                        <a:rPr lang="es-ES" sz="1000">
                          <a:effectLst/>
                        </a:rPr>
                        <a:t>28</a:t>
                      </a:r>
                      <a:endParaRPr lang="es-MX" sz="1200">
                        <a:effectLst/>
                        <a:latin typeface="Times New Roman"/>
                        <a:ea typeface="Calibri"/>
                      </a:endParaRPr>
                    </a:p>
                  </a:txBody>
                  <a:tcPr marL="68580" marR="68580" marT="0" marB="0" anchor="ctr"/>
                </a:tc>
                <a:tc>
                  <a:txBody>
                    <a:bodyPr/>
                    <a:lstStyle/>
                    <a:p>
                      <a:pPr algn="ctr">
                        <a:spcAft>
                          <a:spcPts val="0"/>
                        </a:spcAft>
                      </a:pPr>
                      <a:r>
                        <a:rPr lang="es-ES" sz="1000">
                          <a:effectLst/>
                        </a:rPr>
                        <a:t>Índice de cumplimiento del Artículo 28 (IC</a:t>
                      </a:r>
                      <a:r>
                        <a:rPr lang="es-ES" sz="1000" baseline="-25000">
                          <a:effectLst/>
                        </a:rPr>
                        <a:t>28</a:t>
                      </a:r>
                      <a:r>
                        <a:rPr lang="es-ES" sz="1000">
                          <a:effectLst/>
                        </a:rPr>
                        <a:t>)</a:t>
                      </a:r>
                      <a:endParaRPr lang="es-MX" sz="1200">
                        <a:effectLst/>
                        <a:latin typeface="Times New Roman"/>
                        <a:ea typeface="Calibri"/>
                      </a:endParaRPr>
                    </a:p>
                  </a:txBody>
                  <a:tcPr marL="68580" marR="68580" marT="0" marB="0" anchor="ctr"/>
                </a:tc>
              </a:tr>
              <a:tr h="212234">
                <a:tc>
                  <a:txBody>
                    <a:bodyPr/>
                    <a:lstStyle/>
                    <a:p>
                      <a:pPr algn="ctr">
                        <a:spcAft>
                          <a:spcPts val="0"/>
                        </a:spcAft>
                      </a:pPr>
                      <a:r>
                        <a:rPr lang="es-ES" sz="1000">
                          <a:effectLst/>
                        </a:rPr>
                        <a:t>Calendario de actualización de información de oficio</a:t>
                      </a:r>
                      <a:endParaRPr lang="es-MX" sz="1200">
                        <a:effectLst/>
                        <a:latin typeface="Times New Roman"/>
                        <a:ea typeface="Calibri"/>
                      </a:endParaRPr>
                    </a:p>
                  </a:txBody>
                  <a:tcPr marL="68580" marR="68580" marT="0" marB="0" anchor="ctr"/>
                </a:tc>
                <a:tc>
                  <a:txBody>
                    <a:bodyPr/>
                    <a:lstStyle/>
                    <a:p>
                      <a:pPr algn="ctr">
                        <a:spcAft>
                          <a:spcPts val="0"/>
                        </a:spcAft>
                      </a:pPr>
                      <a:r>
                        <a:rPr lang="es-ES" sz="1000">
                          <a:effectLst/>
                        </a:rPr>
                        <a:t>29</a:t>
                      </a:r>
                      <a:endParaRPr lang="es-MX" sz="1200">
                        <a:effectLst/>
                        <a:latin typeface="Times New Roman"/>
                        <a:ea typeface="Calibri"/>
                      </a:endParaRPr>
                    </a:p>
                  </a:txBody>
                  <a:tcPr marL="68580" marR="68580" marT="0" marB="0" anchor="ctr"/>
                </a:tc>
                <a:tc>
                  <a:txBody>
                    <a:bodyPr/>
                    <a:lstStyle/>
                    <a:p>
                      <a:pPr algn="ctr">
                        <a:spcAft>
                          <a:spcPts val="0"/>
                        </a:spcAft>
                      </a:pPr>
                      <a:r>
                        <a:rPr lang="es-ES" sz="1000">
                          <a:effectLst/>
                        </a:rPr>
                        <a:t>Índice de cumplimiento del Artículo 29 (IC</a:t>
                      </a:r>
                      <a:r>
                        <a:rPr lang="es-ES" sz="1000" baseline="-25000">
                          <a:effectLst/>
                        </a:rPr>
                        <a:t>29</a:t>
                      </a:r>
                      <a:r>
                        <a:rPr lang="es-ES" sz="1000">
                          <a:effectLst/>
                        </a:rPr>
                        <a:t>)</a:t>
                      </a:r>
                      <a:endParaRPr lang="es-MX" sz="1200">
                        <a:effectLst/>
                        <a:latin typeface="Times New Roman"/>
                        <a:ea typeface="Calibri"/>
                      </a:endParaRPr>
                    </a:p>
                  </a:txBody>
                  <a:tcPr marL="68580" marR="68580" marT="0" marB="0" anchor="ctr"/>
                </a:tc>
              </a:tr>
              <a:tr h="318351">
                <a:tc>
                  <a:txBody>
                    <a:bodyPr/>
                    <a:lstStyle/>
                    <a:p>
                      <a:pPr algn="ctr">
                        <a:spcAft>
                          <a:spcPts val="0"/>
                        </a:spcAft>
                      </a:pPr>
                      <a:r>
                        <a:rPr lang="es-ES" sz="1000" dirty="0">
                          <a:effectLst/>
                        </a:rPr>
                        <a:t>Personas morales, </a:t>
                      </a:r>
                      <a:r>
                        <a:rPr lang="es-ES" sz="1000" dirty="0" err="1">
                          <a:effectLst/>
                        </a:rPr>
                        <a:t>OSC’s</a:t>
                      </a:r>
                      <a:r>
                        <a:rPr lang="es-ES" sz="1000" dirty="0">
                          <a:effectLst/>
                        </a:rPr>
                        <a:t>, sindicatos que reciban recursos públicos</a:t>
                      </a:r>
                      <a:endParaRPr lang="es-MX" sz="1200" dirty="0">
                        <a:effectLst/>
                        <a:latin typeface="Times New Roman"/>
                        <a:ea typeface="Calibri"/>
                      </a:endParaRPr>
                    </a:p>
                  </a:txBody>
                  <a:tcPr marL="68580" marR="68580" marT="0" marB="0" anchor="ctr"/>
                </a:tc>
                <a:tc>
                  <a:txBody>
                    <a:bodyPr/>
                    <a:lstStyle/>
                    <a:p>
                      <a:pPr algn="ctr">
                        <a:spcAft>
                          <a:spcPts val="0"/>
                        </a:spcAft>
                      </a:pPr>
                      <a:r>
                        <a:rPr lang="es-ES" sz="1000">
                          <a:effectLst/>
                        </a:rPr>
                        <a:t>30</a:t>
                      </a:r>
                      <a:endParaRPr lang="es-MX" sz="1200">
                        <a:effectLst/>
                        <a:latin typeface="Times New Roman"/>
                        <a:ea typeface="Calibri"/>
                      </a:endParaRPr>
                    </a:p>
                  </a:txBody>
                  <a:tcPr marL="68580" marR="68580" marT="0" marB="0" anchor="ctr"/>
                </a:tc>
                <a:tc>
                  <a:txBody>
                    <a:bodyPr/>
                    <a:lstStyle/>
                    <a:p>
                      <a:pPr algn="ctr">
                        <a:spcAft>
                          <a:spcPts val="0"/>
                        </a:spcAft>
                      </a:pPr>
                      <a:r>
                        <a:rPr lang="es-ES" sz="1000" dirty="0">
                          <a:effectLst/>
                        </a:rPr>
                        <a:t>Índice de cumplimiento del Artículo 30 (IC</a:t>
                      </a:r>
                      <a:r>
                        <a:rPr lang="es-ES" sz="1000" baseline="-25000" dirty="0">
                          <a:effectLst/>
                        </a:rPr>
                        <a:t>30</a:t>
                      </a:r>
                      <a:r>
                        <a:rPr lang="es-ES" sz="1000" dirty="0">
                          <a:effectLst/>
                        </a:rPr>
                        <a:t>)</a:t>
                      </a:r>
                      <a:endParaRPr lang="es-MX" sz="1200" dirty="0">
                        <a:effectLst/>
                        <a:latin typeface="Times New Roman"/>
                        <a:ea typeface="Calibri"/>
                      </a:endParaRPr>
                    </a:p>
                  </a:txBody>
                  <a:tcPr marL="68580" marR="68580" marT="0" marB="0" anchor="ctr"/>
                </a:tc>
              </a:tr>
            </a:tbl>
          </a:graphicData>
        </a:graphic>
      </p:graphicFrame>
    </p:spTree>
    <p:extLst>
      <p:ext uri="{BB962C8B-B14F-4D97-AF65-F5344CB8AC3E}">
        <p14:creationId xmlns:p14="http://schemas.microsoft.com/office/powerpoint/2010/main" val="26311393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10 Tabla"/>
          <p:cNvGraphicFramePr>
            <a:graphicFrameLocks noGrp="1"/>
          </p:cNvGraphicFramePr>
          <p:nvPr>
            <p:extLst>
              <p:ext uri="{D42A27DB-BD31-4B8C-83A1-F6EECF244321}">
                <p14:modId xmlns:p14="http://schemas.microsoft.com/office/powerpoint/2010/main" val="3792811167"/>
              </p:ext>
            </p:extLst>
          </p:nvPr>
        </p:nvGraphicFramePr>
        <p:xfrm>
          <a:off x="76172" y="1059428"/>
          <a:ext cx="9008840" cy="5787579"/>
        </p:xfrm>
        <a:graphic>
          <a:graphicData uri="http://schemas.openxmlformats.org/drawingml/2006/table">
            <a:tbl>
              <a:tblPr firstRow="1" bandRow="1">
                <a:tableStyleId>{5C22544A-7EE6-4342-B048-85BDC9FD1C3A}</a:tableStyleId>
              </a:tblPr>
              <a:tblGrid>
                <a:gridCol w="1034171"/>
                <a:gridCol w="446314"/>
                <a:gridCol w="1850572"/>
                <a:gridCol w="3243942"/>
                <a:gridCol w="1393372"/>
                <a:gridCol w="1040469"/>
              </a:tblGrid>
              <a:tr h="734132">
                <a:tc>
                  <a:txBody>
                    <a:bodyPr/>
                    <a:lstStyle/>
                    <a:p>
                      <a:pPr algn="ctr"/>
                      <a:r>
                        <a:rPr lang="es-MX" sz="900" dirty="0" smtClean="0">
                          <a:latin typeface="Calibri" pitchFamily="34" charset="0"/>
                          <a:cs typeface="Calibri" pitchFamily="34" charset="0"/>
                        </a:rPr>
                        <a:t>Consejo de Información Pública del DF</a:t>
                      </a:r>
                    </a:p>
                    <a:p>
                      <a:pPr algn="ctr"/>
                      <a:r>
                        <a:rPr lang="es-MX" sz="900" dirty="0" smtClean="0">
                          <a:latin typeface="Calibri" pitchFamily="34" charset="0"/>
                          <a:cs typeface="Calibri" pitchFamily="34" charset="0"/>
                        </a:rPr>
                        <a:t> (CONSI)</a:t>
                      </a:r>
                      <a:endParaRPr lang="es-MX" sz="900" dirty="0">
                        <a:latin typeface="Calibri" pitchFamily="34" charset="0"/>
                        <a:cs typeface="Calibri" pitchFamily="34" charset="0"/>
                      </a:endParaRPr>
                    </a:p>
                  </a:txBody>
                  <a:tcPr anchor="ctr"/>
                </a:tc>
                <a:tc gridSpan="5">
                  <a:txBody>
                    <a:bodyPr/>
                    <a:lstStyle/>
                    <a:p>
                      <a:pPr algn="ctr"/>
                      <a:r>
                        <a:rPr lang="es-MX" sz="900" dirty="0" smtClean="0">
                          <a:latin typeface="Calibri" pitchFamily="34" charset="0"/>
                          <a:cs typeface="Calibri" pitchFamily="34" charset="0"/>
                        </a:rPr>
                        <a:t>Instituto de Acceso a la Información Pública y Protección  de Datos Personales del Distrito Federal</a:t>
                      </a:r>
                    </a:p>
                    <a:p>
                      <a:pPr algn="ctr"/>
                      <a:r>
                        <a:rPr lang="es-MX" sz="900" dirty="0" smtClean="0">
                          <a:latin typeface="Calibri" pitchFamily="34" charset="0"/>
                          <a:cs typeface="Calibri" pitchFamily="34" charset="0"/>
                        </a:rPr>
                        <a:t>(</a:t>
                      </a:r>
                      <a:r>
                        <a:rPr lang="es-MX" sz="900" dirty="0" err="1" smtClean="0">
                          <a:latin typeface="Calibri" pitchFamily="34" charset="0"/>
                          <a:cs typeface="Calibri" pitchFamily="34" charset="0"/>
                        </a:rPr>
                        <a:t>InfoDF</a:t>
                      </a:r>
                      <a:r>
                        <a:rPr lang="es-MX" sz="900" dirty="0" smtClean="0">
                          <a:latin typeface="Calibri" pitchFamily="34" charset="0"/>
                          <a:cs typeface="Calibri" pitchFamily="34" charset="0"/>
                        </a:rPr>
                        <a:t>)</a:t>
                      </a:r>
                      <a:endParaRPr lang="es-MX" sz="900" dirty="0">
                        <a:latin typeface="Calibri" pitchFamily="34" charset="0"/>
                        <a:cs typeface="Calibri" pitchFamily="34" charset="0"/>
                      </a:endParaRPr>
                    </a:p>
                  </a:txBody>
                  <a:tcPr anchor="ctr"/>
                </a:tc>
                <a:tc hMerge="1">
                  <a:txBody>
                    <a:bodyPr/>
                    <a:lstStyle/>
                    <a:p>
                      <a:endParaRPr lang="es-MX" dirty="0"/>
                    </a:p>
                  </a:txBody>
                  <a:tcPr/>
                </a:tc>
                <a:tc hMerge="1">
                  <a:txBody>
                    <a:bodyPr/>
                    <a:lstStyle/>
                    <a:p>
                      <a:endParaRPr lang="es-MX" dirty="0"/>
                    </a:p>
                  </a:txBody>
                  <a:tcPr/>
                </a:tc>
                <a:tc hMerge="1">
                  <a:txBody>
                    <a:bodyPr/>
                    <a:lstStyle/>
                    <a:p>
                      <a:endParaRPr lang="es-MX"/>
                    </a:p>
                  </a:txBody>
                  <a:tcPr/>
                </a:tc>
                <a:tc hMerge="1">
                  <a:txBody>
                    <a:bodyPr/>
                    <a:lstStyle/>
                    <a:p>
                      <a:endParaRPr lang="es-MX" dirty="0"/>
                    </a:p>
                  </a:txBody>
                  <a:tcPr/>
                </a:tc>
              </a:tr>
              <a:tr h="428218">
                <a:tc>
                  <a:txBody>
                    <a:bodyPr/>
                    <a:lstStyle/>
                    <a:p>
                      <a:pPr algn="ctr"/>
                      <a:r>
                        <a:rPr lang="es-MX" sz="900" b="1" dirty="0" smtClean="0">
                          <a:latin typeface="Calibri" pitchFamily="34" charset="0"/>
                        </a:rPr>
                        <a:t>Cuestionario </a:t>
                      </a:r>
                      <a:r>
                        <a:rPr lang="es-MX" sz="900" b="1" dirty="0" err="1" smtClean="0">
                          <a:latin typeface="Calibri" pitchFamily="34" charset="0"/>
                        </a:rPr>
                        <a:t>Autoaplicable</a:t>
                      </a:r>
                      <a:endParaRPr lang="es-MX" sz="900" dirty="0">
                        <a:latin typeface="Calibri" pitchFamily="34" charset="0"/>
                        <a:cs typeface="Calibri" pitchFamily="34" charset="0"/>
                      </a:endParaRPr>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900" b="1" dirty="0" smtClean="0">
                          <a:latin typeface="Calibri" pitchFamily="34" charset="0"/>
                        </a:rPr>
                        <a:t>Se verifica directamente del sitio de Internet del Ente Obligado</a:t>
                      </a:r>
                    </a:p>
                    <a:p>
                      <a:pPr marL="0" marR="0" indent="0" algn="ctr" defTabSz="914400" rtl="0" eaLnBrk="1" fontAlgn="auto" latinLnBrk="0" hangingPunct="1">
                        <a:lnSpc>
                          <a:spcPct val="100000"/>
                        </a:lnSpc>
                        <a:spcBef>
                          <a:spcPts val="0"/>
                        </a:spcBef>
                        <a:spcAft>
                          <a:spcPts val="0"/>
                        </a:spcAft>
                        <a:buClrTx/>
                        <a:buSzTx/>
                        <a:buFontTx/>
                        <a:buNone/>
                        <a:tabLst/>
                        <a:defRPr/>
                      </a:pPr>
                      <a:r>
                        <a:rPr lang="es-MX" sz="900" b="1" dirty="0" smtClean="0">
                          <a:latin typeface="Calibri" pitchFamily="34" charset="0"/>
                        </a:rPr>
                        <a:t>los</a:t>
                      </a:r>
                      <a:r>
                        <a:rPr lang="es-MX" sz="900" b="1" baseline="0" dirty="0" smtClean="0">
                          <a:latin typeface="Calibri" pitchFamily="34" charset="0"/>
                        </a:rPr>
                        <a:t> </a:t>
                      </a:r>
                      <a:r>
                        <a:rPr lang="es-MX" sz="900" b="1" dirty="0" smtClean="0">
                          <a:latin typeface="Calibri" pitchFamily="34" charset="0"/>
                        </a:rPr>
                        <a:t>Artículos 12 y 13 </a:t>
                      </a:r>
                      <a:endParaRPr lang="es-MX" sz="900" dirty="0">
                        <a:latin typeface="Calibri" pitchFamily="34" charset="0"/>
                        <a:cs typeface="Calibri" pitchFamily="34" charset="0"/>
                      </a:endParaRP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800" dirty="0">
                        <a:latin typeface="Calibri" pitchFamily="34" charset="0"/>
                        <a:cs typeface="Calibri" pitchFamily="34" charset="0"/>
                      </a:endParaRPr>
                    </a:p>
                  </a:txBody>
                  <a:tcPr anchor="ct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900" b="1" dirty="0" smtClean="0">
                          <a:latin typeface="Calibri" pitchFamily="34" charset="0"/>
                        </a:rPr>
                        <a:t>Se verifica directamente del sitio de Internet  de los Entes Obligados las obligaciones de oficio.</a:t>
                      </a:r>
                    </a:p>
                    <a:p>
                      <a:pPr marL="0" marR="0" indent="0" algn="ctr" defTabSz="914400" rtl="0" eaLnBrk="1" fontAlgn="auto" latinLnBrk="0" hangingPunct="1">
                        <a:lnSpc>
                          <a:spcPct val="100000"/>
                        </a:lnSpc>
                        <a:spcBef>
                          <a:spcPts val="0"/>
                        </a:spcBef>
                        <a:spcAft>
                          <a:spcPts val="0"/>
                        </a:spcAft>
                        <a:buClrTx/>
                        <a:buSzTx/>
                        <a:buFontTx/>
                        <a:buNone/>
                        <a:tabLst/>
                        <a:defRPr/>
                      </a:pPr>
                      <a:r>
                        <a:rPr lang="es-MX" sz="900" b="1" dirty="0" smtClean="0">
                          <a:latin typeface="Calibri" pitchFamily="34" charset="0"/>
                        </a:rPr>
                        <a:t>Artículos</a:t>
                      </a:r>
                      <a:r>
                        <a:rPr lang="es-MX" sz="900" b="1" baseline="0" dirty="0" smtClean="0">
                          <a:latin typeface="Calibri" pitchFamily="34" charset="0"/>
                        </a:rPr>
                        <a:t> 13 al 30 de la LTAIPDF</a:t>
                      </a:r>
                      <a:endParaRPr lang="es-MX" sz="900" b="1" dirty="0" smtClean="0">
                        <a:latin typeface="Calibri" pitchFamily="34" charset="0"/>
                      </a:endParaRPr>
                    </a:p>
                  </a:txBody>
                  <a:tcPr anchor="ctr"/>
                </a:tc>
                <a:tc hMerge="1">
                  <a:txBody>
                    <a:bodyPr/>
                    <a:lstStyle/>
                    <a:p>
                      <a:endParaRPr lang="es-MX"/>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800" b="1" dirty="0" smtClean="0">
                        <a:latin typeface="Calibri" pitchFamily="34" charset="0"/>
                      </a:endParaRPr>
                    </a:p>
                  </a:txBody>
                  <a:tcPr anchor="ctr"/>
                </a:tc>
              </a:tr>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900" b="1" i="0" u="none" strike="noStrike" kern="1200" cap="none" spc="0" normalizeH="0" baseline="0" noProof="0" dirty="0" smtClean="0">
                          <a:ln>
                            <a:noFill/>
                          </a:ln>
                          <a:solidFill>
                            <a:prstClr val="black"/>
                          </a:solidFill>
                          <a:effectLst/>
                          <a:uLnTx/>
                          <a:uFillTx/>
                          <a:latin typeface="Calibri" pitchFamily="34" charset="0"/>
                        </a:rPr>
                        <a:t>(1)</a:t>
                      </a:r>
                      <a:endParaRPr lang="es-MX" sz="2000" dirty="0"/>
                    </a:p>
                  </a:txBody>
                  <a:tcPr anchor="ctr">
                    <a:solidFill>
                      <a:srgbClr val="E8F0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900" b="1" dirty="0" smtClean="0">
                          <a:latin typeface="Calibri" pitchFamily="34" charset="0"/>
                        </a:rPr>
                        <a:t>(2)</a:t>
                      </a:r>
                      <a:endParaRPr lang="es-MX" sz="900" dirty="0" smtClean="0">
                        <a:latin typeface="Calibri" pitchFamily="34" charset="0"/>
                        <a:cs typeface="Calibri" pitchFamily="34" charset="0"/>
                      </a:endParaRPr>
                    </a:p>
                  </a:txBody>
                  <a:tcPr anchor="ctr">
                    <a:solidFill>
                      <a:srgbClr val="E8F0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900" b="1" dirty="0" smtClean="0">
                          <a:latin typeface="Calibri" pitchFamily="34" charset="0"/>
                        </a:rPr>
                        <a:t>(3)</a:t>
                      </a:r>
                      <a:endParaRPr lang="es-MX" sz="900" dirty="0" smtClean="0">
                        <a:latin typeface="Calibri" pitchFamily="34" charset="0"/>
                        <a:cs typeface="Calibri" pitchFamily="34" charset="0"/>
                      </a:endParaRPr>
                    </a:p>
                  </a:txBody>
                  <a:tcPr anchor="ctr">
                    <a:solidFill>
                      <a:srgbClr val="E8F0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900" b="1" dirty="0" smtClean="0">
                          <a:latin typeface="Calibri" pitchFamily="34" charset="0"/>
                        </a:rPr>
                        <a:t>(4)</a:t>
                      </a:r>
                      <a:endParaRPr lang="es-MX" sz="900" dirty="0" smtClean="0">
                        <a:latin typeface="Calibri" pitchFamily="34" charset="0"/>
                        <a:cs typeface="Calibri" pitchFamily="34" charset="0"/>
                      </a:endParaRPr>
                    </a:p>
                  </a:txBody>
                  <a:tcPr anchor="ctr">
                    <a:solidFill>
                      <a:srgbClr val="E8F0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900" b="1" dirty="0" smtClean="0">
                          <a:latin typeface="Calibri" pitchFamily="34" charset="0"/>
                        </a:rPr>
                        <a:t>(5)</a:t>
                      </a:r>
                      <a:endParaRPr lang="es-MX" sz="900" dirty="0" smtClean="0">
                        <a:latin typeface="Calibri" pitchFamily="34" charset="0"/>
                        <a:cs typeface="Calibri" pitchFamily="34" charset="0"/>
                      </a:endParaRPr>
                    </a:p>
                  </a:txBody>
                  <a:tcPr anchor="ctr">
                    <a:solidFill>
                      <a:srgbClr val="E8F0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900" b="1" dirty="0" smtClean="0">
                          <a:latin typeface="Calibri" pitchFamily="34" charset="0"/>
                        </a:rPr>
                        <a:t>(6)</a:t>
                      </a:r>
                      <a:endParaRPr lang="es-MX" sz="900" dirty="0">
                        <a:latin typeface="Calibri" pitchFamily="34" charset="0"/>
                        <a:cs typeface="Calibri" pitchFamily="34" charset="0"/>
                      </a:endParaRPr>
                    </a:p>
                  </a:txBody>
                  <a:tcPr anchor="ctr">
                    <a:solidFill>
                      <a:srgbClr val="E8F0F4"/>
                    </a:solidFill>
                  </a:tcPr>
                </a:tc>
              </a:tr>
              <a:tr h="3047527">
                <a:tc>
                  <a:txBody>
                    <a:bodyPr/>
                    <a:lstStyle/>
                    <a:p>
                      <a:endParaRPr lang="es-MX" sz="1000" dirty="0">
                        <a:latin typeface="Calibri" pitchFamily="34" charset="0"/>
                        <a:cs typeface="Calibri" pitchFamily="34" charset="0"/>
                      </a:endParaRPr>
                    </a:p>
                  </a:txBody>
                  <a:tcPr anchor="ctr"/>
                </a:tc>
                <a:tc>
                  <a:txBody>
                    <a:bodyPr/>
                    <a:lstStyle/>
                    <a:p>
                      <a:endParaRPr lang="es-MX" dirty="0"/>
                    </a:p>
                  </a:txBody>
                  <a:tcPr anchor="ctr"/>
                </a:tc>
                <a:tc>
                  <a:txBody>
                    <a:bodyPr/>
                    <a:lstStyle/>
                    <a:p>
                      <a:endParaRPr lang="es-MX" dirty="0"/>
                    </a:p>
                  </a:txBody>
                  <a:tcPr anchor="ctr"/>
                </a:tc>
                <a:tc>
                  <a:txBody>
                    <a:bodyPr/>
                    <a:lstStyle/>
                    <a:p>
                      <a:endParaRPr lang="es-MX" dirty="0"/>
                    </a:p>
                  </a:txBody>
                  <a:tcPr anchor="ctr"/>
                </a:tc>
                <a:tc>
                  <a:txBody>
                    <a:bodyPr/>
                    <a:lstStyle/>
                    <a:p>
                      <a:endParaRPr lang="es-MX" dirty="0"/>
                    </a:p>
                  </a:txBody>
                  <a:tcPr anchor="ctr"/>
                </a:tc>
                <a:tc>
                  <a:txBody>
                    <a:bodyPr/>
                    <a:lstStyle/>
                    <a:p>
                      <a:endParaRPr lang="es-MX" dirty="0"/>
                    </a:p>
                  </a:txBody>
                  <a:tcPr anchor="ctr"/>
                </a:tc>
              </a:tr>
              <a:tr h="1073533">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900" b="1" dirty="0" smtClean="0">
                          <a:latin typeface="Calibri" pitchFamily="34" charset="0"/>
                        </a:rPr>
                        <a:t>NOTA: Los índices a partir de la Evaluación-Diagnóstico</a:t>
                      </a:r>
                      <a:r>
                        <a:rPr lang="es-MX" sz="900" b="1" baseline="0" dirty="0" smtClean="0">
                          <a:latin typeface="Calibri" pitchFamily="34" charset="0"/>
                        </a:rPr>
                        <a:t> de Portales 2008 </a:t>
                      </a:r>
                      <a:r>
                        <a:rPr lang="es-MX" sz="900" b="1" dirty="0" smtClean="0">
                          <a:latin typeface="Calibri" pitchFamily="34" charset="0"/>
                        </a:rPr>
                        <a:t>están compuestos por los índices obtenidos por los Entes Obligados</a:t>
                      </a:r>
                      <a:r>
                        <a:rPr lang="es-MX" sz="900" b="1" baseline="0" dirty="0" smtClean="0">
                          <a:latin typeface="Calibri" pitchFamily="34" charset="0"/>
                        </a:rPr>
                        <a:t> </a:t>
                      </a:r>
                      <a:r>
                        <a:rPr lang="es-MX" sz="900" b="1" dirty="0" smtClean="0">
                          <a:latin typeface="Calibri" pitchFamily="34" charset="0"/>
                        </a:rPr>
                        <a:t>y los Partidos Políticos en el</a:t>
                      </a:r>
                      <a:r>
                        <a:rPr lang="es-MX" sz="900" b="1" baseline="0" dirty="0" smtClean="0">
                          <a:latin typeface="Calibri" pitchFamily="34" charset="0"/>
                        </a:rPr>
                        <a:t> Distrito Federal</a:t>
                      </a:r>
                      <a:endParaRPr lang="es-MX" sz="1000" dirty="0" smtClean="0">
                        <a:latin typeface="Calibri" pitchFamily="34" charset="0"/>
                        <a:cs typeface="Calibri" pitchFamily="34" charset="0"/>
                      </a:endParaRPr>
                    </a:p>
                    <a:p>
                      <a:endParaRPr lang="es-MX" sz="900" b="1" baseline="30000" dirty="0" smtClean="0">
                        <a:latin typeface="Calibri" pitchFamily="34" charset="0"/>
                      </a:endParaRPr>
                    </a:p>
                    <a:p>
                      <a:r>
                        <a:rPr lang="es-MX" sz="900" b="1" baseline="30000" dirty="0" smtClean="0">
                          <a:latin typeface="Calibri" pitchFamily="34" charset="0"/>
                        </a:rPr>
                        <a:t>(1)</a:t>
                      </a:r>
                      <a:r>
                        <a:rPr lang="es-MX" sz="900" b="1" dirty="0" smtClean="0">
                          <a:latin typeface="Calibri" pitchFamily="34" charset="0"/>
                        </a:rPr>
                        <a:t> Cuestionario </a:t>
                      </a:r>
                      <a:r>
                        <a:rPr lang="es-MX" sz="900" b="1" dirty="0" err="1" smtClean="0">
                          <a:latin typeface="Calibri" pitchFamily="34" charset="0"/>
                        </a:rPr>
                        <a:t>Autoaplicable</a:t>
                      </a:r>
                      <a:r>
                        <a:rPr lang="es-MX" sz="900" b="1" dirty="0" smtClean="0">
                          <a:latin typeface="Calibri" pitchFamily="34" charset="0"/>
                        </a:rPr>
                        <a:t>. 3 preguntas sobre el tema Art. 12 y Art. 13</a:t>
                      </a:r>
                    </a:p>
                    <a:p>
                      <a:r>
                        <a:rPr lang="es-MX" sz="900" b="1" baseline="30000" dirty="0" smtClean="0">
                          <a:latin typeface="Calibri" pitchFamily="34" charset="0"/>
                        </a:rPr>
                        <a:t>(2)</a:t>
                      </a:r>
                      <a:r>
                        <a:rPr lang="es-MX" sz="900" b="1" dirty="0" smtClean="0">
                          <a:latin typeface="Calibri" pitchFamily="34" charset="0"/>
                        </a:rPr>
                        <a:t> Protocolo de Usabilidad y Calidad en la Información de Transparencia Publicada en los Portales de Internet de los Entes Públicos del Distrito Federal.</a:t>
                      </a:r>
                    </a:p>
                    <a:p>
                      <a:r>
                        <a:rPr lang="es-MX" sz="900" b="1" baseline="30000" dirty="0" smtClean="0">
                          <a:latin typeface="Calibri" pitchFamily="34" charset="0"/>
                        </a:rPr>
                        <a:t>(3) </a:t>
                      </a:r>
                      <a:r>
                        <a:rPr lang="es-MX" sz="900" b="1" dirty="0" smtClean="0">
                          <a:latin typeface="Calibri" pitchFamily="34" charset="0"/>
                        </a:rPr>
                        <a:t>Criterios y Metodología de Evaluación de la Calidad de la Información de las Obligaciones de Transparencia en los Portales de Internet de los Entes Públicos.</a:t>
                      </a:r>
                    </a:p>
                    <a:p>
                      <a:r>
                        <a:rPr lang="es-MX" sz="900" b="1" baseline="30000" dirty="0" smtClean="0">
                          <a:latin typeface="Calibri" pitchFamily="34" charset="0"/>
                        </a:rPr>
                        <a:t>(4) </a:t>
                      </a:r>
                      <a:r>
                        <a:rPr lang="es-MX" sz="900" b="1" dirty="0" smtClean="0">
                          <a:latin typeface="Calibri" pitchFamily="34" charset="0"/>
                        </a:rPr>
                        <a:t>Criterios y Metodología de Evaluación de la Información Pública de Oficio que deben dar a conocer los Entes Públicos/Agrupaciones Políticas Locales en sus Portales de Internet.</a:t>
                      </a:r>
                    </a:p>
                    <a:p>
                      <a:r>
                        <a:rPr lang="es-MX" sz="900" b="1" baseline="30000" dirty="0" smtClean="0">
                          <a:latin typeface="Calibri" pitchFamily="34" charset="0"/>
                        </a:rPr>
                        <a:t>(5) </a:t>
                      </a:r>
                      <a:r>
                        <a:rPr lang="es-MX" sz="900" b="1" dirty="0" smtClean="0">
                          <a:latin typeface="Calibri" pitchFamily="34" charset="0"/>
                        </a:rPr>
                        <a:t>Criterios y Metodología de Evaluación de la Información Pública de Oficio que deben dar a conocer los Entes Obligados/Partidos Políticos en el DF en sus Portales de Internet (2011).</a:t>
                      </a:r>
                    </a:p>
                    <a:p>
                      <a:pPr marL="0" marR="0" indent="0" algn="l" defTabSz="914400" rtl="0" eaLnBrk="1" fontAlgn="auto" latinLnBrk="0" hangingPunct="1">
                        <a:lnSpc>
                          <a:spcPct val="100000"/>
                        </a:lnSpc>
                        <a:spcBef>
                          <a:spcPts val="0"/>
                        </a:spcBef>
                        <a:spcAft>
                          <a:spcPts val="0"/>
                        </a:spcAft>
                        <a:buClrTx/>
                        <a:buSzTx/>
                        <a:buFontTx/>
                        <a:buNone/>
                        <a:tabLst/>
                        <a:defRPr/>
                      </a:pPr>
                      <a:r>
                        <a:rPr lang="es-MX" sz="900" b="1" baseline="30000" dirty="0" smtClean="0">
                          <a:latin typeface="Calibri" pitchFamily="34" charset="0"/>
                        </a:rPr>
                        <a:t>(6) </a:t>
                      </a:r>
                      <a:r>
                        <a:rPr lang="es-MX" sz="900" b="1" dirty="0" smtClean="0">
                          <a:latin typeface="Calibri" pitchFamily="34" charset="0"/>
                        </a:rPr>
                        <a:t>Criterios y Metodología de Evaluación de la Información Pública de Oficio que deben dar a conocer los Entes Obligados/Partidos Políticos en el DF en sus Portales de Internet (2012).</a:t>
                      </a:r>
                    </a:p>
                  </a:txBody>
                  <a:tcPr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12" name="10 Marcador de número de diapositiva"/>
          <p:cNvSpPr>
            <a:spLocks noGrp="1"/>
          </p:cNvSpPr>
          <p:nvPr>
            <p:ph type="sldNum" sz="quarter" idx="12"/>
          </p:nvPr>
        </p:nvSpPr>
        <p:spPr>
          <a:xfrm>
            <a:off x="8731034" y="6453336"/>
            <a:ext cx="366712" cy="365125"/>
          </a:xfrm>
        </p:spPr>
        <p:txBody>
          <a:bodyPr/>
          <a:lstStyle/>
          <a:p>
            <a:pPr>
              <a:defRPr/>
            </a:pPr>
            <a:fld id="{BD43386B-512A-4F48-AC60-1F2A615D5642}" type="slidenum">
              <a:rPr lang="es-MX" b="1" smtClean="0">
                <a:latin typeface="Calibri" pitchFamily="34" charset="0"/>
              </a:rPr>
              <a:pPr>
                <a:defRPr/>
              </a:pPr>
              <a:t>39</a:t>
            </a:fld>
            <a:endParaRPr lang="es-MX" b="1" dirty="0">
              <a:latin typeface="Calibri" pitchFamily="34" charset="0"/>
            </a:endParaRPr>
          </a:p>
        </p:txBody>
      </p:sp>
      <p:sp>
        <p:nvSpPr>
          <p:cNvPr id="11" name="21 CuadroTexto"/>
          <p:cNvSpPr txBox="1"/>
          <p:nvPr/>
        </p:nvSpPr>
        <p:spPr>
          <a:xfrm>
            <a:off x="80682" y="85702"/>
            <a:ext cx="8420407" cy="864000"/>
          </a:xfrm>
          <a:prstGeom prst="rect">
            <a:avLst/>
          </a:prstGeom>
          <a:noFill/>
        </p:spPr>
        <p:txBody>
          <a:bodyPr wrap="square" rtlCol="0" anchor="ctr">
            <a:noAutofit/>
          </a:bodyPr>
          <a:lstStyle/>
          <a:p>
            <a:r>
              <a:rPr lang="es-MX" sz="1600" b="1" dirty="0" smtClean="0">
                <a:latin typeface="Calibri" pitchFamily="34" charset="0"/>
              </a:rPr>
              <a:t>Actividad: Índices </a:t>
            </a:r>
            <a:r>
              <a:rPr lang="es-MX" sz="1600" b="1" dirty="0">
                <a:latin typeface="Calibri" pitchFamily="34" charset="0"/>
              </a:rPr>
              <a:t>obtenidos en las evaluaciones a los portales de Internet de los Entes Obligados</a:t>
            </a:r>
          </a:p>
          <a:p>
            <a:r>
              <a:rPr lang="es-MX" sz="1600" b="1" i="1" dirty="0">
                <a:latin typeface="Calibri" pitchFamily="34" charset="0"/>
              </a:rPr>
              <a:t>2004 - </a:t>
            </a:r>
            <a:r>
              <a:rPr lang="es-MX" sz="1600" b="1" i="1" dirty="0" smtClean="0">
                <a:latin typeface="Calibri" pitchFamily="34" charset="0"/>
              </a:rPr>
              <a:t>2013</a:t>
            </a:r>
            <a:endParaRPr lang="es-ES" sz="1600" b="1" i="1" dirty="0">
              <a:latin typeface="Calibri" pitchFamily="34" charset="0"/>
            </a:endParaRPr>
          </a:p>
        </p:txBody>
      </p:sp>
      <p:graphicFrame>
        <p:nvGraphicFramePr>
          <p:cNvPr id="15" name="3 Gráfico"/>
          <p:cNvGraphicFramePr>
            <a:graphicFrameLocks/>
          </p:cNvGraphicFramePr>
          <p:nvPr>
            <p:extLst>
              <p:ext uri="{D42A27DB-BD31-4B8C-83A1-F6EECF244321}">
                <p14:modId xmlns:p14="http://schemas.microsoft.com/office/powerpoint/2010/main" val="1051838872"/>
              </p:ext>
            </p:extLst>
          </p:nvPr>
        </p:nvGraphicFramePr>
        <p:xfrm>
          <a:off x="102794" y="2636912"/>
          <a:ext cx="8947688" cy="3054024"/>
        </p:xfrm>
        <a:graphic>
          <a:graphicData uri="http://schemas.openxmlformats.org/drawingml/2006/chart">
            <c:chart xmlns:c="http://schemas.openxmlformats.org/drawingml/2006/chart" xmlns:r="http://schemas.openxmlformats.org/officeDocument/2006/relationships" r:id="rId2"/>
          </a:graphicData>
        </a:graphic>
      </p:graphicFrame>
      <p:sp>
        <p:nvSpPr>
          <p:cNvPr id="2" name="CuadroTexto 1"/>
          <p:cNvSpPr txBox="1"/>
          <p:nvPr/>
        </p:nvSpPr>
        <p:spPr>
          <a:xfrm>
            <a:off x="8369086" y="3400536"/>
            <a:ext cx="720080" cy="507831"/>
          </a:xfrm>
          <a:prstGeom prst="rect">
            <a:avLst/>
          </a:prstGeom>
          <a:noFill/>
        </p:spPr>
        <p:txBody>
          <a:bodyPr wrap="square" rtlCol="0" anchor="ctr">
            <a:spAutoFit/>
          </a:bodyPr>
          <a:lstStyle/>
          <a:p>
            <a:pPr algn="ctr"/>
            <a:r>
              <a:rPr lang="es-MX" sz="900" b="1" dirty="0" smtClean="0">
                <a:latin typeface="Calibri" panose="020F0502020204030204" pitchFamily="34" charset="0"/>
              </a:rPr>
              <a:t>(No incluye Partidos Políticos)</a:t>
            </a:r>
            <a:endParaRPr lang="es-MX" sz="900" b="1" dirty="0">
              <a:latin typeface="Calibri" panose="020F0502020204030204" pitchFamily="34" charset="0"/>
            </a:endParaRPr>
          </a:p>
        </p:txBody>
      </p:sp>
    </p:spTree>
    <p:extLst>
      <p:ext uri="{BB962C8B-B14F-4D97-AF65-F5344CB8AC3E}">
        <p14:creationId xmlns:p14="http://schemas.microsoft.com/office/powerpoint/2010/main" val="3365769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1052736"/>
            <a:ext cx="8820472" cy="5078313"/>
          </a:xfrm>
          <a:prstGeom prst="rect">
            <a:avLst/>
          </a:prstGeom>
        </p:spPr>
        <p:txBody>
          <a:bodyPr wrap="square">
            <a:spAutoFit/>
          </a:bodyPr>
          <a:lstStyle/>
          <a:p>
            <a:pPr algn="just"/>
            <a:r>
              <a:rPr lang="es-MX" sz="1200" dirty="0" smtClean="0"/>
              <a:t>Al </a:t>
            </a:r>
            <a:r>
              <a:rPr lang="es-MX" sz="1200" dirty="0"/>
              <a:t>interior de las instituciones gubernamentales, el InfoDF promueve el conocimiento y manejo adecuado de la LTAIPDF y de la LPDPDF, tanto entre los responsables de las Oficinas de Información Pública (OIP) como entre los servidores públicos involucrados en los procesos que generan y resguardan información pública, ya que ambos ordenamientos jurídicos son indispensables y complementarios para crear conciencia sobre la necesidad de contar con un gobierno abierto de cara a la ciudadanía</a:t>
            </a:r>
            <a:r>
              <a:rPr lang="es-MX" sz="1200" dirty="0" smtClean="0"/>
              <a:t>.</a:t>
            </a:r>
          </a:p>
          <a:p>
            <a:pPr algn="just"/>
            <a:endParaRPr lang="es-MX" sz="1200" dirty="0"/>
          </a:p>
          <a:p>
            <a:pPr algn="just"/>
            <a:r>
              <a:rPr lang="es-MX" sz="1200" dirty="0" smtClean="0"/>
              <a:t>De esta manera entre 2006 y 2012 se han realizado 551 acciones de capacitación presencial, en las que 18 367 personas han acreditado cursos</a:t>
            </a:r>
            <a:r>
              <a:rPr lang="es-MX" sz="1200" dirty="0"/>
              <a:t>,</a:t>
            </a:r>
            <a:r>
              <a:rPr lang="es-MX" sz="1200" dirty="0" smtClean="0"/>
              <a:t> talleres y diplomados entre otros rubros en la Ley de Transparencia y Acceso a la Información Pública</a:t>
            </a:r>
            <a:r>
              <a:rPr lang="es-MX" sz="1200" dirty="0"/>
              <a:t>, Ley de Protección de Datos Personales para el Distrito </a:t>
            </a:r>
            <a:r>
              <a:rPr lang="es-MX" sz="1200" dirty="0" smtClean="0"/>
              <a:t>Federal, ética pública </a:t>
            </a:r>
            <a:r>
              <a:rPr lang="es-MX" sz="1200" dirty="0"/>
              <a:t>y Administración de Documentos y Gestión de Archivos</a:t>
            </a:r>
            <a:r>
              <a:rPr lang="es-MX" sz="1200" dirty="0" smtClean="0"/>
              <a:t>.</a:t>
            </a:r>
          </a:p>
          <a:p>
            <a:pPr algn="just"/>
            <a:endParaRPr lang="es-MX" sz="1200" dirty="0" smtClean="0"/>
          </a:p>
          <a:p>
            <a:pPr algn="just"/>
            <a:r>
              <a:rPr lang="es-MX" sz="1200" dirty="0" smtClean="0"/>
              <a:t>En el mismo periodo, por medio de la estrategia de capacitación a distancia se acreditaron 100 mil 531 personas integradas en el servicio público del Distrito Federal. Los temas de estas capacitaciones cubren el mismo abanico académico que la capacitación presencial.</a:t>
            </a:r>
          </a:p>
          <a:p>
            <a:pPr algn="just"/>
            <a:endParaRPr lang="es-MX" sz="1200" dirty="0"/>
          </a:p>
          <a:p>
            <a:pPr algn="just"/>
            <a:r>
              <a:rPr lang="es-MX" sz="1200" dirty="0"/>
              <a:t>El objetivo de la acción Mesa de Diálogo por la Transparencia es promover e impulsar el intercambio de ideas y análisis, entre los Entes Públicos y las organizaciones de la sociedad civil, acerca de la situación que guarda la transparencia gubernamental en el DF; establecer acuerdos para que en el ámbito de sus competencias y suficiencias presupuestales realicen mejoras para el fortalecimiento del derecho de acceso a la información pública; monitorear el ejercicio de este derecho, tanto por el lado de las autoridades como de los ciudadanos, así como realizar eventos conjuntos, tales como conferencias, foros, seminarios y congresos en materia de transparencia, rendición de cuentas y derecho de acceso a la información pública en el DF.</a:t>
            </a:r>
          </a:p>
          <a:p>
            <a:pPr algn="just"/>
            <a:r>
              <a:rPr lang="es-MX" sz="1200" dirty="0"/>
              <a:t> </a:t>
            </a:r>
          </a:p>
          <a:p>
            <a:pPr algn="just"/>
            <a:r>
              <a:rPr lang="es-MX" sz="1200" dirty="0"/>
              <a:t>La Mesa de Diálogo por la Transparencia en el Distrito Federal se conformó en el año 2008, a iniciativa del InfoDF, como un mecanismo de intercambio de ideas y análisis en torno a la situación de la transparencia en las instituciones públicas de la Ciudad de México, y como un espacio interinstitucional e intersectorial para la generación de acuerdos estratégicos en materia de cultura de la transparencia del aparato público y de la rendición de cuentas a nivel local.</a:t>
            </a:r>
          </a:p>
          <a:p>
            <a:pPr algn="just"/>
            <a:endParaRPr lang="es-MX" sz="1200" dirty="0"/>
          </a:p>
        </p:txBody>
      </p:sp>
      <p:sp>
        <p:nvSpPr>
          <p:cNvPr id="4" name="3 CuadroTexto"/>
          <p:cNvSpPr txBox="1"/>
          <p:nvPr/>
        </p:nvSpPr>
        <p:spPr>
          <a:xfrm>
            <a:off x="179512" y="332656"/>
            <a:ext cx="8280920" cy="584775"/>
          </a:xfrm>
          <a:prstGeom prst="rect">
            <a:avLst/>
          </a:prstGeom>
          <a:noFill/>
        </p:spPr>
        <p:txBody>
          <a:bodyPr wrap="square" rtlCol="0">
            <a:spAutoFit/>
          </a:bodyPr>
          <a:lstStyle/>
          <a:p>
            <a:r>
              <a:rPr lang="es-MX" sz="1600" dirty="0" smtClean="0"/>
              <a:t>Actividad</a:t>
            </a:r>
            <a:r>
              <a:rPr lang="es-MX" sz="1600" dirty="0"/>
              <a:t>: Realizar un  programa para institucionalizar en los entes los </a:t>
            </a:r>
            <a:r>
              <a:rPr lang="es-MX" sz="1600" dirty="0" smtClean="0"/>
              <a:t>cursos / Mesas </a:t>
            </a:r>
            <a:r>
              <a:rPr lang="es-MX" sz="1600" dirty="0"/>
              <a:t>de diálogos con los diferentes </a:t>
            </a:r>
            <a:r>
              <a:rPr lang="es-MX" sz="1600" dirty="0" smtClean="0"/>
              <a:t>actores </a:t>
            </a:r>
            <a:endParaRPr lang="es-MX" sz="1600" dirty="0"/>
          </a:p>
        </p:txBody>
      </p:sp>
    </p:spTree>
    <p:extLst>
      <p:ext uri="{BB962C8B-B14F-4D97-AF65-F5344CB8AC3E}">
        <p14:creationId xmlns:p14="http://schemas.microsoft.com/office/powerpoint/2010/main" val="1108996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0683" y="85702"/>
            <a:ext cx="8163726" cy="864000"/>
          </a:xfrm>
          <a:prstGeom prst="rect">
            <a:avLst/>
          </a:prstGeom>
          <a:noFill/>
        </p:spPr>
        <p:txBody>
          <a:bodyPr wrap="square" rtlCol="0" anchor="ctr">
            <a:noAutofit/>
          </a:bodyPr>
          <a:lstStyle/>
          <a:p>
            <a:r>
              <a:rPr lang="es-MX" sz="1600" b="1" dirty="0" smtClean="0">
                <a:latin typeface="Calibri" pitchFamily="34" charset="0"/>
              </a:rPr>
              <a:t>Actividad: </a:t>
            </a:r>
            <a:r>
              <a:rPr lang="es-MX" sz="1600" b="1" dirty="0">
                <a:latin typeface="Calibri" pitchFamily="34" charset="0"/>
              </a:rPr>
              <a:t>Índices obtenidos en las evaluaciones a los portales de Internet de los Entes </a:t>
            </a:r>
            <a:r>
              <a:rPr lang="es-MX" sz="1600" b="1" dirty="0" smtClean="0">
                <a:latin typeface="Calibri" pitchFamily="34" charset="0"/>
              </a:rPr>
              <a:t>Obligados / Información de oficio. Aplicabilidad de los artículos y número de criterios por cada uno de ellos</a:t>
            </a:r>
            <a:endParaRPr lang="es-ES" sz="1600" b="1" i="1" dirty="0">
              <a:latin typeface="Calibri" pitchFamily="34" charset="0"/>
            </a:endParaRPr>
          </a:p>
        </p:txBody>
      </p:sp>
      <p:graphicFrame>
        <p:nvGraphicFramePr>
          <p:cNvPr id="16" name="15 Tabla"/>
          <p:cNvGraphicFramePr>
            <a:graphicFrameLocks noGrp="1"/>
          </p:cNvGraphicFramePr>
          <p:nvPr>
            <p:extLst>
              <p:ext uri="{D42A27DB-BD31-4B8C-83A1-F6EECF244321}">
                <p14:modId xmlns:p14="http://schemas.microsoft.com/office/powerpoint/2010/main" val="519469817"/>
              </p:ext>
            </p:extLst>
          </p:nvPr>
        </p:nvGraphicFramePr>
        <p:xfrm>
          <a:off x="340621" y="1197352"/>
          <a:ext cx="8460000" cy="5400000"/>
        </p:xfrm>
        <a:graphic>
          <a:graphicData uri="http://schemas.openxmlformats.org/drawingml/2006/table">
            <a:tbl>
              <a:tblPr/>
              <a:tblGrid>
                <a:gridCol w="900000"/>
                <a:gridCol w="2700000"/>
                <a:gridCol w="1800000"/>
                <a:gridCol w="900000"/>
                <a:gridCol w="1080000"/>
                <a:gridCol w="1080000"/>
              </a:tblGrid>
              <a:tr h="540000">
                <a:tc>
                  <a:txBody>
                    <a:bodyPr/>
                    <a:lstStyle/>
                    <a:p>
                      <a:pPr algn="ctr" fontAlgn="ctr"/>
                      <a:r>
                        <a:rPr lang="es-MX" sz="1300" b="1" i="0" u="none" strike="noStrike" dirty="0">
                          <a:solidFill>
                            <a:srgbClr val="FFFFFF"/>
                          </a:solidFill>
                          <a:latin typeface="Calibri" pitchFamily="34" charset="0"/>
                        </a:rPr>
                        <a:t>Artículo LTAIPDF</a:t>
                      </a:r>
                    </a:p>
                  </a:txBody>
                  <a:tcPr marL="7257" marR="7257" marT="7257" marB="0" anchor="ctr">
                    <a:lnL w="9525" cap="flat" cmpd="sng" algn="ctr">
                      <a:solidFill>
                        <a:schemeClr val="bg1"/>
                      </a:solidFill>
                      <a:prstDash val="solid"/>
                      <a:round/>
                      <a:headEnd type="none" w="med" len="med"/>
                      <a:tailEnd type="none" w="med" len="med"/>
                    </a:lnL>
                    <a:lnR w="12700"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solidFill>
                      <a:srgbClr val="009999"/>
                    </a:solidFill>
                  </a:tcPr>
                </a:tc>
                <a:tc>
                  <a:txBody>
                    <a:bodyPr/>
                    <a:lstStyle/>
                    <a:p>
                      <a:pPr algn="ctr" fontAlgn="ctr"/>
                      <a:r>
                        <a:rPr lang="es-MX" sz="1300" b="1" i="0" u="none" strike="noStrike" dirty="0" smtClean="0">
                          <a:solidFill>
                            <a:srgbClr val="FFFFFF"/>
                          </a:solidFill>
                          <a:latin typeface="Calibri" pitchFamily="34" charset="0"/>
                        </a:rPr>
                        <a:t>Tema</a:t>
                      </a:r>
                      <a:endParaRPr lang="es-MX" sz="1300" b="1" i="0" u="none" strike="noStrike" dirty="0">
                        <a:solidFill>
                          <a:srgbClr val="FFFFFF"/>
                        </a:solidFill>
                        <a:latin typeface="Calibri" pitchFamily="34" charset="0"/>
                      </a:endParaRPr>
                    </a:p>
                  </a:txBody>
                  <a:tcPr marL="7257" marR="7257" marT="7257" marB="0" anchor="ctr">
                    <a:lnL w="12700" cap="flat" cmpd="sng" algn="ctr">
                      <a:solidFill>
                        <a:srgbClr val="009999"/>
                      </a:solidFill>
                      <a:prstDash val="solid"/>
                      <a:round/>
                      <a:headEnd type="none" w="med" len="med"/>
                      <a:tailEnd type="none" w="med" len="med"/>
                    </a:lnL>
                    <a:lnR w="12700"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solidFill>
                      <a:srgbClr val="009999"/>
                    </a:solidFill>
                  </a:tcPr>
                </a:tc>
                <a:tc>
                  <a:txBody>
                    <a:bodyPr/>
                    <a:lstStyle/>
                    <a:p>
                      <a:pPr algn="ctr" fontAlgn="ctr"/>
                      <a:r>
                        <a:rPr lang="es-MX" sz="1300" b="1" i="0" u="none" strike="noStrike" dirty="0" smtClean="0">
                          <a:solidFill>
                            <a:srgbClr val="FFFFFF"/>
                          </a:solidFill>
                          <a:latin typeface="Calibri" pitchFamily="34" charset="0"/>
                        </a:rPr>
                        <a:t>Aplicabilidad</a:t>
                      </a:r>
                      <a:endParaRPr lang="es-MX" sz="1300" b="1" i="0" u="none" strike="noStrike" dirty="0">
                        <a:solidFill>
                          <a:srgbClr val="FFFFFF"/>
                        </a:solidFill>
                        <a:latin typeface="Calibri" pitchFamily="34" charset="0"/>
                      </a:endParaRPr>
                    </a:p>
                  </a:txBody>
                  <a:tcPr marL="7257" marR="7257" marT="7257" marB="0" anchor="ctr">
                    <a:lnL w="12700" cap="flat" cmpd="sng" algn="ctr">
                      <a:solidFill>
                        <a:srgbClr val="009999"/>
                      </a:solidFill>
                      <a:prstDash val="solid"/>
                      <a:round/>
                      <a:headEnd type="none" w="med" len="med"/>
                      <a:tailEnd type="none" w="med" len="med"/>
                    </a:lnL>
                    <a:lnR w="12700"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solidFill>
                      <a:srgbClr val="009999"/>
                    </a:solidFill>
                  </a:tcPr>
                </a:tc>
                <a:tc>
                  <a:txBody>
                    <a:bodyPr/>
                    <a:lstStyle/>
                    <a:p>
                      <a:pPr algn="ctr" fontAlgn="ctr"/>
                      <a:r>
                        <a:rPr lang="es-MX" sz="1300" b="1" i="0" u="none" strike="noStrike" dirty="0" smtClean="0">
                          <a:solidFill>
                            <a:srgbClr val="FFFFFF"/>
                          </a:solidFill>
                          <a:latin typeface="Calibri" pitchFamily="34" charset="0"/>
                        </a:rPr>
                        <a:t>Total</a:t>
                      </a:r>
                      <a:r>
                        <a:rPr lang="es-MX" sz="1300" b="1" i="0" u="none" strike="noStrike" baseline="0" dirty="0" smtClean="0">
                          <a:solidFill>
                            <a:srgbClr val="FFFFFF"/>
                          </a:solidFill>
                          <a:latin typeface="Calibri" pitchFamily="34" charset="0"/>
                        </a:rPr>
                        <a:t> </a:t>
                      </a:r>
                      <a:r>
                        <a:rPr lang="es-MX" sz="1300" b="1" i="0" u="none" strike="noStrike" dirty="0" smtClean="0">
                          <a:solidFill>
                            <a:srgbClr val="FFFFFF"/>
                          </a:solidFill>
                          <a:latin typeface="Calibri" pitchFamily="34" charset="0"/>
                        </a:rPr>
                        <a:t>de Criterios</a:t>
                      </a:r>
                      <a:endParaRPr lang="es-MX" sz="1300" b="1" i="0" u="none" strike="noStrike" dirty="0">
                        <a:solidFill>
                          <a:srgbClr val="FFFFFF"/>
                        </a:solidFill>
                        <a:latin typeface="Calibri" pitchFamily="34" charset="0"/>
                      </a:endParaRPr>
                    </a:p>
                  </a:txBody>
                  <a:tcPr marL="7257" marR="7257" marT="7257" marB="0" anchor="ctr">
                    <a:lnL w="12700" cap="flat" cmpd="sng" algn="ctr">
                      <a:solidFill>
                        <a:srgbClr val="009999"/>
                      </a:solidFill>
                      <a:prstDash val="solid"/>
                      <a:round/>
                      <a:headEnd type="none" w="med" len="med"/>
                      <a:tailEnd type="none" w="med" len="med"/>
                    </a:lnL>
                    <a:lnR w="12700"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solidFill>
                      <a:srgbClr val="009999"/>
                    </a:solidFill>
                  </a:tcPr>
                </a:tc>
                <a:tc>
                  <a:txBody>
                    <a:bodyPr/>
                    <a:lstStyle/>
                    <a:p>
                      <a:pPr algn="ctr" fontAlgn="ctr"/>
                      <a:r>
                        <a:rPr lang="es-MX" sz="1300" b="1" i="0" u="none" strike="noStrike" dirty="0" smtClean="0">
                          <a:solidFill>
                            <a:srgbClr val="FFFFFF"/>
                          </a:solidFill>
                          <a:latin typeface="Calibri" pitchFamily="34" charset="0"/>
                        </a:rPr>
                        <a:t>Criterios Sustantivos</a:t>
                      </a:r>
                      <a:endParaRPr lang="es-MX" sz="1300" b="1" i="0" u="none" strike="noStrike" dirty="0">
                        <a:solidFill>
                          <a:srgbClr val="FFFFFF"/>
                        </a:solidFill>
                        <a:latin typeface="Calibri" pitchFamily="34" charset="0"/>
                      </a:endParaRPr>
                    </a:p>
                  </a:txBody>
                  <a:tcPr marL="7257" marR="7257" marT="7257" marB="0" anchor="ctr">
                    <a:lnL w="12700" cap="flat" cmpd="sng" algn="ctr">
                      <a:solidFill>
                        <a:srgbClr val="009999"/>
                      </a:solidFill>
                      <a:prstDash val="solid"/>
                      <a:round/>
                      <a:headEnd type="none" w="med" len="med"/>
                      <a:tailEnd type="none" w="med" len="med"/>
                    </a:lnL>
                    <a:lnR w="12700"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solidFill>
                      <a:srgbClr val="009999"/>
                    </a:solidFill>
                  </a:tcPr>
                </a:tc>
                <a:tc>
                  <a:txBody>
                    <a:bodyPr/>
                    <a:lstStyle/>
                    <a:p>
                      <a:pPr algn="ctr" fontAlgn="ctr"/>
                      <a:r>
                        <a:rPr lang="es-MX" sz="1300" b="1" i="0" u="none" strike="noStrike" dirty="0" smtClean="0">
                          <a:solidFill>
                            <a:srgbClr val="FFFFFF"/>
                          </a:solidFill>
                          <a:latin typeface="Calibri" pitchFamily="34" charset="0"/>
                        </a:rPr>
                        <a:t>Criterios Adjetivos</a:t>
                      </a:r>
                      <a:endParaRPr lang="es-MX" sz="1300" b="1" i="0" u="none" strike="noStrike" dirty="0">
                        <a:solidFill>
                          <a:srgbClr val="FFFFFF"/>
                        </a:solidFill>
                        <a:latin typeface="Calibri" pitchFamily="34" charset="0"/>
                      </a:endParaRPr>
                    </a:p>
                  </a:txBody>
                  <a:tcPr marL="7257" marR="7257" marT="7257" marB="0" anchor="ctr">
                    <a:lnL w="12700"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solidFill>
                      <a:srgbClr val="009999"/>
                    </a:solidFill>
                  </a:tcPr>
                </a:tc>
              </a:tr>
              <a:tr h="540000">
                <a:tc>
                  <a:txBody>
                    <a:bodyPr/>
                    <a:lstStyle/>
                    <a:p>
                      <a:pPr algn="ctr" fontAlgn="ctr"/>
                      <a:r>
                        <a:rPr lang="es-MX" sz="1300" b="1" i="0" u="none" strike="noStrike" dirty="0">
                          <a:solidFill>
                            <a:schemeClr val="tx1"/>
                          </a:solidFill>
                          <a:latin typeface="Calibri" pitchFamily="34" charset="0"/>
                        </a:rPr>
                        <a:t>13</a:t>
                      </a:r>
                    </a:p>
                  </a:txBody>
                  <a:tcPr marL="7257" marR="7257" marT="7257" marB="0"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rgbClr val="009999"/>
                      </a:solidFill>
                      <a:prstDash val="solid"/>
                      <a:round/>
                      <a:headEnd type="none" w="med" len="med"/>
                      <a:tailEnd type="none" w="med" len="med"/>
                    </a:lnB>
                    <a:noFill/>
                  </a:tcPr>
                </a:tc>
                <a:tc>
                  <a:txBody>
                    <a:bodyPr/>
                    <a:lstStyle/>
                    <a:p>
                      <a:pPr algn="ctr" fontAlgn="b"/>
                      <a:r>
                        <a:rPr lang="es-MX" sz="1300" b="1" i="0" u="none" strike="noStrike" dirty="0">
                          <a:solidFill>
                            <a:srgbClr val="000000"/>
                          </a:solidFill>
                          <a:latin typeface="Calibri"/>
                        </a:rPr>
                        <a:t>Listado de información </a:t>
                      </a:r>
                      <a:r>
                        <a:rPr lang="es-MX" sz="1300" b="1" i="0" u="none" strike="noStrike" dirty="0" smtClean="0">
                          <a:solidFill>
                            <a:srgbClr val="000000"/>
                          </a:solidFill>
                          <a:latin typeface="Calibri"/>
                        </a:rPr>
                        <a:t>pública que detentan</a:t>
                      </a:r>
                      <a:endParaRPr lang="es-MX" sz="1300" b="1" i="0" u="none" strike="noStrike" dirty="0">
                        <a:solidFill>
                          <a:srgbClr val="000000"/>
                        </a:solidFill>
                        <a:latin typeface="Calibri"/>
                      </a:endParaRPr>
                    </a:p>
                  </a:txBody>
                  <a:tcPr marL="8150" marR="8150" marT="81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a:solidFill>
                            <a:schemeClr val="tx1"/>
                          </a:solidFill>
                          <a:latin typeface="Calibri" pitchFamily="34" charset="0"/>
                        </a:rPr>
                        <a:t>Todos</a:t>
                      </a:r>
                    </a:p>
                  </a:txBody>
                  <a:tcPr marL="7257" marR="7257" marT="7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11</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a:solidFill>
                            <a:schemeClr val="tx1"/>
                          </a:solidFill>
                          <a:latin typeface="Calibri" pitchFamily="34" charset="0"/>
                        </a:rPr>
                        <a:t>7</a:t>
                      </a:r>
                    </a:p>
                  </a:txBody>
                  <a:tcPr marL="7257" marR="7257" marT="7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4</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12700" cap="flat" cmpd="sng" algn="ctr">
                      <a:solidFill>
                        <a:srgbClr val="009999"/>
                      </a:solidFill>
                      <a:prstDash val="solid"/>
                      <a:round/>
                      <a:headEnd type="none" w="med" len="med"/>
                      <a:tailEnd type="none" w="med" len="med"/>
                    </a:lnB>
                    <a:noFill/>
                  </a:tcPr>
                </a:tc>
              </a:tr>
              <a:tr h="540000">
                <a:tc>
                  <a:txBody>
                    <a:bodyPr/>
                    <a:lstStyle/>
                    <a:p>
                      <a:pPr algn="ctr" fontAlgn="ctr"/>
                      <a:r>
                        <a:rPr lang="es-MX" sz="1300" b="1" i="0" u="none" strike="noStrike" dirty="0">
                          <a:solidFill>
                            <a:schemeClr val="tx1"/>
                          </a:solidFill>
                          <a:latin typeface="Calibri" pitchFamily="34" charset="0"/>
                        </a:rPr>
                        <a:t>14</a:t>
                      </a:r>
                    </a:p>
                  </a:txBody>
                  <a:tcPr marL="7257" marR="7257" marT="7257" marB="0"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b"/>
                      <a:r>
                        <a:rPr lang="es-MX" sz="1300" b="1" i="0" u="none" strike="noStrike" dirty="0">
                          <a:solidFill>
                            <a:srgbClr val="000000"/>
                          </a:solidFill>
                          <a:latin typeface="Calibri"/>
                        </a:rPr>
                        <a:t>Información respecto de los temas, documentos y </a:t>
                      </a:r>
                      <a:r>
                        <a:rPr lang="es-MX" sz="1300" b="1" i="0" u="none" strike="noStrike" dirty="0" smtClean="0">
                          <a:solidFill>
                            <a:srgbClr val="000000"/>
                          </a:solidFill>
                          <a:latin typeface="Calibri"/>
                        </a:rPr>
                        <a:t>políticas</a:t>
                      </a:r>
                      <a:endParaRPr lang="es-MX" sz="1300" b="1" i="0" u="none" strike="noStrike" dirty="0">
                        <a:solidFill>
                          <a:srgbClr val="000000"/>
                        </a:solidFill>
                        <a:latin typeface="Calibri"/>
                      </a:endParaRPr>
                    </a:p>
                  </a:txBody>
                  <a:tcPr marL="8150" marR="8150" marT="81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a:solidFill>
                            <a:schemeClr val="tx1"/>
                          </a:solidFill>
                          <a:latin typeface="Calibri" pitchFamily="34" charset="0"/>
                        </a:rPr>
                        <a:t>Todos</a:t>
                      </a:r>
                    </a:p>
                  </a:txBody>
                  <a:tcPr marL="7257" marR="7257" marT="7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576</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441</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135</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r>
              <a:tr h="540000">
                <a:tc>
                  <a:txBody>
                    <a:bodyPr/>
                    <a:lstStyle/>
                    <a:p>
                      <a:pPr algn="ctr" fontAlgn="ctr"/>
                      <a:r>
                        <a:rPr lang="es-MX" sz="1300" b="1" i="0" u="none" strike="noStrike" dirty="0">
                          <a:solidFill>
                            <a:schemeClr val="tx1"/>
                          </a:solidFill>
                          <a:latin typeface="Calibri" pitchFamily="34" charset="0"/>
                        </a:rPr>
                        <a:t>15</a:t>
                      </a:r>
                    </a:p>
                  </a:txBody>
                  <a:tcPr marL="7257" marR="7257" marT="7257" marB="0"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b"/>
                      <a:r>
                        <a:rPr lang="es-MX" sz="1300" b="1" i="0" u="none" strike="noStrike" dirty="0">
                          <a:solidFill>
                            <a:srgbClr val="000000"/>
                          </a:solidFill>
                          <a:latin typeface="Calibri"/>
                        </a:rPr>
                        <a:t>Información respecto de los temas, documentos y </a:t>
                      </a:r>
                      <a:r>
                        <a:rPr lang="es-MX" sz="1300" b="1" i="0" u="none" strike="noStrike" dirty="0" smtClean="0">
                          <a:solidFill>
                            <a:srgbClr val="000000"/>
                          </a:solidFill>
                          <a:latin typeface="Calibri"/>
                        </a:rPr>
                        <a:t>políticas</a:t>
                      </a:r>
                      <a:endParaRPr lang="es-MX" sz="1300" b="1" i="0" u="none" strike="noStrike" dirty="0">
                        <a:solidFill>
                          <a:srgbClr val="000000"/>
                        </a:solidFill>
                        <a:latin typeface="Calibri"/>
                      </a:endParaRPr>
                    </a:p>
                  </a:txBody>
                  <a:tcPr marL="8150" marR="8150" marT="81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a:solidFill>
                            <a:schemeClr val="tx1"/>
                          </a:solidFill>
                          <a:latin typeface="Calibri" pitchFamily="34" charset="0"/>
                        </a:rPr>
                        <a:t>Órgano </a:t>
                      </a:r>
                      <a:r>
                        <a:rPr lang="es-MX" sz="1300" b="1" i="0" u="none" strike="noStrike" dirty="0" smtClean="0">
                          <a:solidFill>
                            <a:schemeClr val="tx1"/>
                          </a:solidFill>
                          <a:latin typeface="Calibri" pitchFamily="34" charset="0"/>
                        </a:rPr>
                        <a:t>Ejecutivo</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193</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128</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65</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r>
              <a:tr h="540000">
                <a:tc>
                  <a:txBody>
                    <a:bodyPr/>
                    <a:lstStyle/>
                    <a:p>
                      <a:pPr algn="ctr" fontAlgn="ctr"/>
                      <a:r>
                        <a:rPr lang="es-MX" sz="1300" b="1" i="0" u="none" strike="noStrike" dirty="0">
                          <a:solidFill>
                            <a:schemeClr val="tx1"/>
                          </a:solidFill>
                          <a:latin typeface="Calibri" pitchFamily="34" charset="0"/>
                        </a:rPr>
                        <a:t>16</a:t>
                      </a:r>
                    </a:p>
                  </a:txBody>
                  <a:tcPr marL="7257" marR="7257" marT="7257" marB="0"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b"/>
                      <a:r>
                        <a:rPr lang="es-MX" sz="1300" b="1" i="0" u="none" strike="noStrike" dirty="0">
                          <a:solidFill>
                            <a:srgbClr val="000000"/>
                          </a:solidFill>
                          <a:latin typeface="Calibri"/>
                        </a:rPr>
                        <a:t>Información respecto de los temas, documentos y </a:t>
                      </a:r>
                      <a:r>
                        <a:rPr lang="es-MX" sz="1300" b="1" i="0" u="none" strike="noStrike" dirty="0" smtClean="0">
                          <a:solidFill>
                            <a:srgbClr val="000000"/>
                          </a:solidFill>
                          <a:latin typeface="Calibri"/>
                        </a:rPr>
                        <a:t>políticas</a:t>
                      </a:r>
                      <a:endParaRPr lang="es-MX" sz="1300" b="1" i="0" u="none" strike="noStrike" dirty="0">
                        <a:solidFill>
                          <a:srgbClr val="000000"/>
                        </a:solidFill>
                        <a:latin typeface="Calibri"/>
                      </a:endParaRPr>
                    </a:p>
                  </a:txBody>
                  <a:tcPr marL="8150" marR="8150" marT="81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a:solidFill>
                            <a:schemeClr val="tx1"/>
                          </a:solidFill>
                          <a:latin typeface="Calibri" pitchFamily="34" charset="0"/>
                        </a:rPr>
                        <a:t>Órgano </a:t>
                      </a:r>
                      <a:r>
                        <a:rPr lang="es-MX" sz="1300" b="1" i="0" u="none" strike="noStrike" dirty="0" smtClean="0">
                          <a:solidFill>
                            <a:schemeClr val="tx1"/>
                          </a:solidFill>
                          <a:latin typeface="Calibri" pitchFamily="34" charset="0"/>
                        </a:rPr>
                        <a:t>Legislativo</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246</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156</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90</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r>
              <a:tr h="540000">
                <a:tc>
                  <a:txBody>
                    <a:bodyPr/>
                    <a:lstStyle/>
                    <a:p>
                      <a:pPr algn="ctr" fontAlgn="ctr"/>
                      <a:r>
                        <a:rPr lang="es-MX" sz="1300" b="1" i="0" u="none" strike="noStrike" dirty="0">
                          <a:solidFill>
                            <a:schemeClr val="tx1"/>
                          </a:solidFill>
                          <a:latin typeface="Calibri" pitchFamily="34" charset="0"/>
                        </a:rPr>
                        <a:t>17</a:t>
                      </a:r>
                    </a:p>
                  </a:txBody>
                  <a:tcPr marL="7257" marR="7257" marT="7257" marB="0"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b"/>
                      <a:r>
                        <a:rPr lang="es-MX" sz="1300" b="1" i="0" u="none" strike="noStrike" dirty="0">
                          <a:solidFill>
                            <a:srgbClr val="000000"/>
                          </a:solidFill>
                          <a:latin typeface="Calibri"/>
                        </a:rPr>
                        <a:t>Información respecto de los temas, documentos y </a:t>
                      </a:r>
                      <a:r>
                        <a:rPr lang="es-MX" sz="1300" b="1" i="0" u="none" strike="noStrike" dirty="0" smtClean="0">
                          <a:solidFill>
                            <a:srgbClr val="000000"/>
                          </a:solidFill>
                          <a:latin typeface="Calibri"/>
                        </a:rPr>
                        <a:t>políticas</a:t>
                      </a:r>
                      <a:endParaRPr lang="es-MX" sz="1300" b="1" i="0" u="none" strike="noStrike" dirty="0">
                        <a:solidFill>
                          <a:srgbClr val="000000"/>
                        </a:solidFill>
                        <a:latin typeface="Calibri"/>
                      </a:endParaRPr>
                    </a:p>
                  </a:txBody>
                  <a:tcPr marL="8150" marR="8150" marT="81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a:solidFill>
                            <a:schemeClr val="tx1"/>
                          </a:solidFill>
                          <a:latin typeface="Calibri" pitchFamily="34" charset="0"/>
                        </a:rPr>
                        <a:t>Órgano </a:t>
                      </a:r>
                      <a:r>
                        <a:rPr lang="es-MX" sz="1300" b="1" i="0" u="none" strike="noStrike" dirty="0" smtClean="0">
                          <a:solidFill>
                            <a:schemeClr val="tx1"/>
                          </a:solidFill>
                          <a:latin typeface="Calibri" pitchFamily="34" charset="0"/>
                        </a:rPr>
                        <a:t>Judicial, </a:t>
                      </a:r>
                    </a:p>
                    <a:p>
                      <a:pPr algn="ctr" fontAlgn="ctr"/>
                      <a:r>
                        <a:rPr lang="es-MX" sz="1300" b="1" i="0" u="none" strike="noStrike" baseline="0" dirty="0" err="1" smtClean="0">
                          <a:solidFill>
                            <a:schemeClr val="tx1"/>
                          </a:solidFill>
                          <a:latin typeface="Calibri" pitchFamily="34" charset="0"/>
                        </a:rPr>
                        <a:t>JLCyADF</a:t>
                      </a:r>
                      <a:r>
                        <a:rPr lang="es-MX" sz="1300" b="1" i="0" u="none" strike="noStrike" baseline="0" dirty="0" smtClean="0">
                          <a:solidFill>
                            <a:schemeClr val="tx1"/>
                          </a:solidFill>
                          <a:latin typeface="Calibri" pitchFamily="34" charset="0"/>
                        </a:rPr>
                        <a:t> y </a:t>
                      </a:r>
                      <a:r>
                        <a:rPr lang="es-MX" sz="1300" b="1" i="0" u="none" strike="noStrike" dirty="0" smtClean="0">
                          <a:solidFill>
                            <a:schemeClr val="tx1"/>
                          </a:solidFill>
                          <a:latin typeface="Calibri" pitchFamily="34" charset="0"/>
                        </a:rPr>
                        <a:t>TCADF</a:t>
                      </a:r>
                      <a:r>
                        <a:rPr lang="es-MX" sz="1300" b="1" i="0" u="none" strike="noStrike" baseline="0" dirty="0" smtClean="0">
                          <a:solidFill>
                            <a:schemeClr val="tx1"/>
                          </a:solidFill>
                          <a:latin typeface="Calibri" pitchFamily="34" charset="0"/>
                        </a:rPr>
                        <a:t> </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178</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163</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15</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r>
              <a:tr h="540000">
                <a:tc>
                  <a:txBody>
                    <a:bodyPr/>
                    <a:lstStyle/>
                    <a:p>
                      <a:pPr algn="ctr" fontAlgn="ctr"/>
                      <a:r>
                        <a:rPr lang="es-MX" sz="1300" b="1" i="0" u="none" strike="noStrike" dirty="0">
                          <a:solidFill>
                            <a:schemeClr val="tx1"/>
                          </a:solidFill>
                          <a:latin typeface="Calibri" pitchFamily="34" charset="0"/>
                        </a:rPr>
                        <a:t>18</a:t>
                      </a:r>
                    </a:p>
                  </a:txBody>
                  <a:tcPr marL="7257" marR="7257" marT="7257" marB="0"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b"/>
                      <a:r>
                        <a:rPr lang="es-MX" sz="1300" b="1" i="0" u="none" strike="noStrike" dirty="0">
                          <a:solidFill>
                            <a:srgbClr val="000000"/>
                          </a:solidFill>
                          <a:latin typeface="Calibri"/>
                        </a:rPr>
                        <a:t>Información respecto de los temas, documentos y </a:t>
                      </a:r>
                      <a:r>
                        <a:rPr lang="es-MX" sz="1300" b="1" i="0" u="none" strike="noStrike" dirty="0" smtClean="0">
                          <a:solidFill>
                            <a:srgbClr val="000000"/>
                          </a:solidFill>
                          <a:latin typeface="Calibri"/>
                        </a:rPr>
                        <a:t>políticas</a:t>
                      </a:r>
                      <a:endParaRPr lang="es-MX" sz="1300" b="1" i="0" u="none" strike="noStrike" dirty="0">
                        <a:solidFill>
                          <a:srgbClr val="000000"/>
                        </a:solidFill>
                        <a:latin typeface="Calibri"/>
                      </a:endParaRPr>
                    </a:p>
                  </a:txBody>
                  <a:tcPr marL="8150" marR="8150" marT="81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a:solidFill>
                            <a:schemeClr val="tx1"/>
                          </a:solidFill>
                          <a:latin typeface="Calibri" pitchFamily="34" charset="0"/>
                        </a:rPr>
                        <a:t>Órganos </a:t>
                      </a:r>
                      <a:r>
                        <a:rPr lang="es-MX" sz="1300" b="1" i="0" u="none" strike="noStrike" dirty="0" smtClean="0">
                          <a:solidFill>
                            <a:schemeClr val="tx1"/>
                          </a:solidFill>
                          <a:latin typeface="Calibri" pitchFamily="34" charset="0"/>
                        </a:rPr>
                        <a:t>Político-Administrativos</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109</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74</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35</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r>
              <a:tr h="540000">
                <a:tc>
                  <a:txBody>
                    <a:bodyPr/>
                    <a:lstStyle/>
                    <a:p>
                      <a:pPr algn="ctr" fontAlgn="ctr"/>
                      <a:r>
                        <a:rPr lang="es-MX" sz="1300" b="1" i="0" u="none" strike="noStrike" dirty="0" smtClean="0">
                          <a:solidFill>
                            <a:schemeClr val="tx1"/>
                          </a:solidFill>
                          <a:latin typeface="Calibri" pitchFamily="34" charset="0"/>
                        </a:rPr>
                        <a:t>18 Bis</a:t>
                      </a:r>
                      <a:endParaRPr lang="es-MX" sz="1300" b="1" i="0" u="none" strike="noStrike" dirty="0">
                        <a:solidFill>
                          <a:schemeClr val="tx1"/>
                        </a:solidFill>
                        <a:latin typeface="Calibri" pitchFamily="34" charset="0"/>
                      </a:endParaRPr>
                    </a:p>
                  </a:txBody>
                  <a:tcPr marL="7257" marR="7257" marT="7257" marB="0"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MX" sz="1300" b="1" i="0" u="none" strike="noStrike" dirty="0" smtClean="0">
                          <a:solidFill>
                            <a:srgbClr val="000000"/>
                          </a:solidFill>
                          <a:latin typeface="Calibri"/>
                        </a:rPr>
                        <a:t>Información respecto de los temas, documentos y políticas</a:t>
                      </a:r>
                    </a:p>
                  </a:txBody>
                  <a:tcPr marL="8150" marR="8150" marT="81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Fideicomisos y Fondos Públicos</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69</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39</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30</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r>
              <a:tr h="540000">
                <a:tc>
                  <a:txBody>
                    <a:bodyPr/>
                    <a:lstStyle/>
                    <a:p>
                      <a:pPr algn="ctr" fontAlgn="ctr"/>
                      <a:r>
                        <a:rPr lang="es-MX" sz="1300" b="1" i="0" u="none" strike="noStrike" dirty="0">
                          <a:solidFill>
                            <a:schemeClr val="tx1"/>
                          </a:solidFill>
                          <a:latin typeface="Calibri" pitchFamily="34" charset="0"/>
                        </a:rPr>
                        <a:t>19</a:t>
                      </a:r>
                    </a:p>
                  </a:txBody>
                  <a:tcPr marL="7257" marR="7257" marT="7257" marB="0"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b"/>
                      <a:r>
                        <a:rPr lang="es-MX" sz="1300" b="1" i="0" u="none" strike="noStrike" dirty="0">
                          <a:solidFill>
                            <a:srgbClr val="000000"/>
                          </a:solidFill>
                          <a:latin typeface="Calibri"/>
                        </a:rPr>
                        <a:t>Información respecto de los temas, documentos y </a:t>
                      </a:r>
                      <a:r>
                        <a:rPr lang="es-MX" sz="1300" b="1" i="0" u="none" strike="noStrike" dirty="0" smtClean="0">
                          <a:solidFill>
                            <a:srgbClr val="000000"/>
                          </a:solidFill>
                          <a:latin typeface="Calibri"/>
                        </a:rPr>
                        <a:t>políticas</a:t>
                      </a:r>
                      <a:endParaRPr lang="es-MX" sz="1300" b="1" i="0" u="none" strike="noStrike" dirty="0">
                        <a:solidFill>
                          <a:srgbClr val="000000"/>
                        </a:solidFill>
                        <a:latin typeface="Calibri"/>
                      </a:endParaRPr>
                    </a:p>
                  </a:txBody>
                  <a:tcPr marL="8150" marR="8150" marT="81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IEDF y TEDF</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146</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81</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65</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r>
              <a:tr h="540000">
                <a:tc>
                  <a:txBody>
                    <a:bodyPr/>
                    <a:lstStyle/>
                    <a:p>
                      <a:pPr algn="ctr" fontAlgn="ctr"/>
                      <a:r>
                        <a:rPr lang="es-MX" sz="1300" b="1" i="0" u="none" strike="noStrike" dirty="0">
                          <a:solidFill>
                            <a:schemeClr val="tx1"/>
                          </a:solidFill>
                          <a:latin typeface="Calibri" pitchFamily="34" charset="0"/>
                        </a:rPr>
                        <a:t>20</a:t>
                      </a:r>
                    </a:p>
                  </a:txBody>
                  <a:tcPr marL="7257" marR="7257" marT="7257" marB="0"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b"/>
                      <a:r>
                        <a:rPr lang="es-MX" sz="1300" b="1" i="0" u="none" strike="noStrike" dirty="0">
                          <a:solidFill>
                            <a:srgbClr val="000000"/>
                          </a:solidFill>
                          <a:latin typeface="Calibri"/>
                        </a:rPr>
                        <a:t>Información respecto de los temas, documentos y políticas </a:t>
                      </a:r>
                    </a:p>
                  </a:txBody>
                  <a:tcPr marL="8150" marR="8150" marT="81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a:solidFill>
                            <a:schemeClr val="tx1"/>
                          </a:solidFill>
                          <a:latin typeface="Calibri" pitchFamily="34" charset="0"/>
                        </a:rPr>
                        <a:t>Comisión de Derechos </a:t>
                      </a:r>
                      <a:r>
                        <a:rPr lang="es-MX" sz="1300" b="1" i="0" u="none" strike="noStrike" dirty="0" smtClean="0">
                          <a:solidFill>
                            <a:schemeClr val="tx1"/>
                          </a:solidFill>
                          <a:latin typeface="Calibri" pitchFamily="34" charset="0"/>
                        </a:rPr>
                        <a:t>Humanos del D.</a:t>
                      </a:r>
                      <a:r>
                        <a:rPr lang="es-MX" sz="1300" b="1" i="0" u="none" strike="noStrike" baseline="0" dirty="0" smtClean="0">
                          <a:solidFill>
                            <a:schemeClr val="tx1"/>
                          </a:solidFill>
                          <a:latin typeface="Calibri" pitchFamily="34" charset="0"/>
                        </a:rPr>
                        <a:t>F.</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47</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32</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15</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r>
            </a:tbl>
          </a:graphicData>
        </a:graphic>
      </p:graphicFrame>
      <p:sp>
        <p:nvSpPr>
          <p:cNvPr id="4" name="10 Marcador de número de diapositiva"/>
          <p:cNvSpPr>
            <a:spLocks noGrp="1"/>
          </p:cNvSpPr>
          <p:nvPr>
            <p:ph type="sldNum" sz="quarter" idx="12"/>
          </p:nvPr>
        </p:nvSpPr>
        <p:spPr>
          <a:xfrm>
            <a:off x="8730000" y="6454800"/>
            <a:ext cx="366712" cy="365125"/>
          </a:xfrm>
        </p:spPr>
        <p:txBody>
          <a:bodyPr/>
          <a:lstStyle/>
          <a:p>
            <a:pPr>
              <a:defRPr/>
            </a:pPr>
            <a:fld id="{BD43386B-512A-4F48-AC60-1F2A615D5642}" type="slidenum">
              <a:rPr lang="es-MX" b="1" smtClean="0">
                <a:latin typeface="Calibri" pitchFamily="34" charset="0"/>
              </a:rPr>
              <a:pPr>
                <a:defRPr/>
              </a:pPr>
              <a:t>40</a:t>
            </a:fld>
            <a:endParaRPr lang="es-MX" b="1" dirty="0">
              <a:latin typeface="Calibri"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0683" y="85702"/>
            <a:ext cx="8235734" cy="864000"/>
          </a:xfrm>
          <a:prstGeom prst="rect">
            <a:avLst/>
          </a:prstGeom>
          <a:noFill/>
        </p:spPr>
        <p:txBody>
          <a:bodyPr wrap="square" rtlCol="0" anchor="ctr">
            <a:noAutofit/>
          </a:bodyPr>
          <a:lstStyle/>
          <a:p>
            <a:r>
              <a:rPr lang="es-MX" sz="1600" b="1" dirty="0">
                <a:latin typeface="Calibri" pitchFamily="34" charset="0"/>
              </a:rPr>
              <a:t>Actividad: Índices obtenidos en las evaluaciones a los portales de Internet de los Entes </a:t>
            </a:r>
            <a:r>
              <a:rPr lang="es-MX" sz="1600" b="1" dirty="0" smtClean="0">
                <a:latin typeface="Calibri" pitchFamily="34" charset="0"/>
              </a:rPr>
              <a:t>Obligados / Información de oficio. Aplicabilidad de los artículos y número de criterios por cada uno de ellos</a:t>
            </a:r>
            <a:endParaRPr lang="es-ES" sz="1600" b="1" i="1" dirty="0">
              <a:latin typeface="Calibri" pitchFamily="34" charset="0"/>
            </a:endParaRPr>
          </a:p>
        </p:txBody>
      </p:sp>
      <p:graphicFrame>
        <p:nvGraphicFramePr>
          <p:cNvPr id="16" name="15 Tabla"/>
          <p:cNvGraphicFramePr>
            <a:graphicFrameLocks noGrp="1"/>
          </p:cNvGraphicFramePr>
          <p:nvPr>
            <p:extLst>
              <p:ext uri="{D42A27DB-BD31-4B8C-83A1-F6EECF244321}">
                <p14:modId xmlns:p14="http://schemas.microsoft.com/office/powerpoint/2010/main" val="894607301"/>
              </p:ext>
            </p:extLst>
          </p:nvPr>
        </p:nvGraphicFramePr>
        <p:xfrm>
          <a:off x="340621" y="1199616"/>
          <a:ext cx="8460000" cy="5300630"/>
        </p:xfrm>
        <a:graphic>
          <a:graphicData uri="http://schemas.openxmlformats.org/drawingml/2006/table">
            <a:tbl>
              <a:tblPr/>
              <a:tblGrid>
                <a:gridCol w="900000"/>
                <a:gridCol w="2700000"/>
                <a:gridCol w="1800000"/>
                <a:gridCol w="900000"/>
                <a:gridCol w="1080000"/>
                <a:gridCol w="1080000"/>
              </a:tblGrid>
              <a:tr h="540000">
                <a:tc>
                  <a:txBody>
                    <a:bodyPr/>
                    <a:lstStyle/>
                    <a:p>
                      <a:pPr algn="ctr" fontAlgn="ctr"/>
                      <a:r>
                        <a:rPr lang="es-MX" sz="1300" b="1" i="0" u="none" strike="noStrike" dirty="0">
                          <a:solidFill>
                            <a:srgbClr val="FFFFFF"/>
                          </a:solidFill>
                          <a:latin typeface="Calibri" pitchFamily="34" charset="0"/>
                        </a:rPr>
                        <a:t>Artículo LTAIPDF</a:t>
                      </a:r>
                    </a:p>
                  </a:txBody>
                  <a:tcPr marL="7257" marR="7257" marT="7257" marB="0" anchor="ctr">
                    <a:lnL w="9525" cap="flat" cmpd="sng" algn="ctr">
                      <a:solidFill>
                        <a:schemeClr val="bg1"/>
                      </a:solidFill>
                      <a:prstDash val="solid"/>
                      <a:round/>
                      <a:headEnd type="none" w="med" len="med"/>
                      <a:tailEnd type="none" w="med" len="med"/>
                    </a:lnL>
                    <a:lnR w="12700"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solidFill>
                      <a:srgbClr val="009999"/>
                    </a:solidFill>
                  </a:tcPr>
                </a:tc>
                <a:tc>
                  <a:txBody>
                    <a:bodyPr/>
                    <a:lstStyle/>
                    <a:p>
                      <a:pPr algn="ctr" fontAlgn="ctr"/>
                      <a:r>
                        <a:rPr lang="es-MX" sz="1300" b="1" i="0" u="none" strike="noStrike" dirty="0" smtClean="0">
                          <a:solidFill>
                            <a:srgbClr val="FFFFFF"/>
                          </a:solidFill>
                          <a:latin typeface="Calibri" pitchFamily="34" charset="0"/>
                        </a:rPr>
                        <a:t>Tema</a:t>
                      </a:r>
                      <a:endParaRPr lang="es-MX" sz="1300" b="1" i="0" u="none" strike="noStrike" dirty="0">
                        <a:solidFill>
                          <a:srgbClr val="FFFFFF"/>
                        </a:solidFill>
                        <a:latin typeface="Calibri" pitchFamily="34" charset="0"/>
                      </a:endParaRPr>
                    </a:p>
                  </a:txBody>
                  <a:tcPr marL="7257" marR="7257" marT="7257" marB="0" anchor="ctr">
                    <a:lnL w="12700" cap="flat" cmpd="sng" algn="ctr">
                      <a:solidFill>
                        <a:srgbClr val="009999"/>
                      </a:solidFill>
                      <a:prstDash val="solid"/>
                      <a:round/>
                      <a:headEnd type="none" w="med" len="med"/>
                      <a:tailEnd type="none" w="med" len="med"/>
                    </a:lnL>
                    <a:lnR w="12700"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solidFill>
                      <a:srgbClr val="009999"/>
                    </a:solidFill>
                  </a:tcPr>
                </a:tc>
                <a:tc>
                  <a:txBody>
                    <a:bodyPr/>
                    <a:lstStyle/>
                    <a:p>
                      <a:pPr algn="ctr" fontAlgn="ctr"/>
                      <a:r>
                        <a:rPr lang="es-MX" sz="1300" b="1" i="0" u="none" strike="noStrike" dirty="0" smtClean="0">
                          <a:solidFill>
                            <a:srgbClr val="FFFFFF"/>
                          </a:solidFill>
                          <a:latin typeface="Calibri" pitchFamily="34" charset="0"/>
                        </a:rPr>
                        <a:t>Aplicabilidad</a:t>
                      </a:r>
                      <a:endParaRPr lang="es-MX" sz="1300" b="1" i="0" u="none" strike="noStrike" dirty="0">
                        <a:solidFill>
                          <a:srgbClr val="FFFFFF"/>
                        </a:solidFill>
                        <a:latin typeface="Calibri" pitchFamily="34" charset="0"/>
                      </a:endParaRPr>
                    </a:p>
                  </a:txBody>
                  <a:tcPr marL="7257" marR="7257" marT="7257" marB="0" anchor="ctr">
                    <a:lnL w="12700" cap="flat" cmpd="sng" algn="ctr">
                      <a:solidFill>
                        <a:srgbClr val="009999"/>
                      </a:solidFill>
                      <a:prstDash val="solid"/>
                      <a:round/>
                      <a:headEnd type="none" w="med" len="med"/>
                      <a:tailEnd type="none" w="med" len="med"/>
                    </a:lnL>
                    <a:lnR w="12700"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solidFill>
                      <a:srgbClr val="009999"/>
                    </a:solidFill>
                  </a:tcPr>
                </a:tc>
                <a:tc>
                  <a:txBody>
                    <a:bodyPr/>
                    <a:lstStyle/>
                    <a:p>
                      <a:pPr algn="ctr" fontAlgn="ctr"/>
                      <a:r>
                        <a:rPr lang="es-MX" sz="1300" b="1" i="0" u="none" strike="noStrike" dirty="0" smtClean="0">
                          <a:solidFill>
                            <a:srgbClr val="FFFFFF"/>
                          </a:solidFill>
                          <a:latin typeface="Calibri" pitchFamily="34" charset="0"/>
                        </a:rPr>
                        <a:t>Total</a:t>
                      </a:r>
                      <a:r>
                        <a:rPr lang="es-MX" sz="1300" b="1" i="0" u="none" strike="noStrike" baseline="0" dirty="0" smtClean="0">
                          <a:solidFill>
                            <a:srgbClr val="FFFFFF"/>
                          </a:solidFill>
                          <a:latin typeface="Calibri" pitchFamily="34" charset="0"/>
                        </a:rPr>
                        <a:t> </a:t>
                      </a:r>
                      <a:r>
                        <a:rPr lang="es-MX" sz="1300" b="1" i="0" u="none" strike="noStrike" dirty="0" smtClean="0">
                          <a:solidFill>
                            <a:srgbClr val="FFFFFF"/>
                          </a:solidFill>
                          <a:latin typeface="Calibri" pitchFamily="34" charset="0"/>
                        </a:rPr>
                        <a:t>de Criterios</a:t>
                      </a:r>
                      <a:endParaRPr lang="es-MX" sz="1300" b="1" i="0" u="none" strike="noStrike" dirty="0">
                        <a:solidFill>
                          <a:srgbClr val="FFFFFF"/>
                        </a:solidFill>
                        <a:latin typeface="Calibri" pitchFamily="34" charset="0"/>
                      </a:endParaRPr>
                    </a:p>
                  </a:txBody>
                  <a:tcPr marL="7257" marR="7257" marT="7257" marB="0" anchor="ctr">
                    <a:lnL w="12700" cap="flat" cmpd="sng" algn="ctr">
                      <a:solidFill>
                        <a:srgbClr val="009999"/>
                      </a:solidFill>
                      <a:prstDash val="solid"/>
                      <a:round/>
                      <a:headEnd type="none" w="med" len="med"/>
                      <a:tailEnd type="none" w="med" len="med"/>
                    </a:lnL>
                    <a:lnR w="12700"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solidFill>
                      <a:srgbClr val="009999"/>
                    </a:solidFill>
                  </a:tcPr>
                </a:tc>
                <a:tc>
                  <a:txBody>
                    <a:bodyPr/>
                    <a:lstStyle/>
                    <a:p>
                      <a:pPr algn="ctr" fontAlgn="ctr"/>
                      <a:r>
                        <a:rPr lang="es-MX" sz="1300" b="1" i="0" u="none" strike="noStrike" dirty="0" smtClean="0">
                          <a:solidFill>
                            <a:srgbClr val="FFFFFF"/>
                          </a:solidFill>
                          <a:latin typeface="Calibri" pitchFamily="34" charset="0"/>
                        </a:rPr>
                        <a:t>Criterios Sustantivos</a:t>
                      </a:r>
                      <a:endParaRPr lang="es-MX" sz="1300" b="1" i="0" u="none" strike="noStrike" dirty="0">
                        <a:solidFill>
                          <a:srgbClr val="FFFFFF"/>
                        </a:solidFill>
                        <a:latin typeface="Calibri" pitchFamily="34" charset="0"/>
                      </a:endParaRPr>
                    </a:p>
                  </a:txBody>
                  <a:tcPr marL="7257" marR="7257" marT="7257" marB="0" anchor="ctr">
                    <a:lnL w="12700" cap="flat" cmpd="sng" algn="ctr">
                      <a:solidFill>
                        <a:srgbClr val="009999"/>
                      </a:solidFill>
                      <a:prstDash val="solid"/>
                      <a:round/>
                      <a:headEnd type="none" w="med" len="med"/>
                      <a:tailEnd type="none" w="med" len="med"/>
                    </a:lnL>
                    <a:lnR w="12700"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solidFill>
                      <a:srgbClr val="009999"/>
                    </a:solidFill>
                  </a:tcPr>
                </a:tc>
                <a:tc>
                  <a:txBody>
                    <a:bodyPr/>
                    <a:lstStyle/>
                    <a:p>
                      <a:pPr algn="ctr" fontAlgn="ctr"/>
                      <a:r>
                        <a:rPr lang="es-MX" sz="1300" b="1" i="0" u="none" strike="noStrike" dirty="0" smtClean="0">
                          <a:solidFill>
                            <a:srgbClr val="FFFFFF"/>
                          </a:solidFill>
                          <a:latin typeface="Calibri" pitchFamily="34" charset="0"/>
                        </a:rPr>
                        <a:t>Criterios Adjetivos</a:t>
                      </a:r>
                      <a:endParaRPr lang="es-MX" sz="1300" b="1" i="0" u="none" strike="noStrike" dirty="0">
                        <a:solidFill>
                          <a:srgbClr val="FFFFFF"/>
                        </a:solidFill>
                        <a:latin typeface="Calibri" pitchFamily="34" charset="0"/>
                      </a:endParaRPr>
                    </a:p>
                  </a:txBody>
                  <a:tcPr marL="7257" marR="7257" marT="7257" marB="0" anchor="ctr">
                    <a:lnL w="12700"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solidFill>
                      <a:srgbClr val="009999"/>
                    </a:solidFill>
                  </a:tcPr>
                </a:tc>
              </a:tr>
              <a:tr h="540000">
                <a:tc>
                  <a:txBody>
                    <a:bodyPr/>
                    <a:lstStyle/>
                    <a:p>
                      <a:pPr algn="ctr" fontAlgn="ctr"/>
                      <a:r>
                        <a:rPr lang="es-MX" sz="1300" b="1" i="0" u="none" strike="noStrike" dirty="0">
                          <a:solidFill>
                            <a:schemeClr val="tx1"/>
                          </a:solidFill>
                          <a:latin typeface="Calibri" pitchFamily="34" charset="0"/>
                        </a:rPr>
                        <a:t>21</a:t>
                      </a:r>
                    </a:p>
                  </a:txBody>
                  <a:tcPr marL="7257" marR="7257" marT="7257" marB="0"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b"/>
                      <a:r>
                        <a:rPr lang="es-MX" sz="1300" b="1" i="0" u="none" strike="noStrike" dirty="0">
                          <a:solidFill>
                            <a:srgbClr val="000000"/>
                          </a:solidFill>
                          <a:latin typeface="Calibri"/>
                        </a:rPr>
                        <a:t>Información respecto de los temas, documentos y políticas </a:t>
                      </a:r>
                    </a:p>
                  </a:txBody>
                  <a:tcPr marL="8150" marR="8150" marT="81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a:solidFill>
                            <a:schemeClr val="tx1"/>
                          </a:solidFill>
                          <a:latin typeface="Calibri" pitchFamily="34" charset="0"/>
                        </a:rPr>
                        <a:t>Universidad Autónoma de la Ciudad de México</a:t>
                      </a:r>
                    </a:p>
                  </a:txBody>
                  <a:tcPr marL="7257" marR="7257" marT="7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54</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34</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20</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r>
              <a:tr h="540000">
                <a:tc>
                  <a:txBody>
                    <a:bodyPr/>
                    <a:lstStyle/>
                    <a:p>
                      <a:pPr algn="ctr" fontAlgn="ctr"/>
                      <a:r>
                        <a:rPr lang="es-MX" sz="1300" b="1" i="0" u="none" strike="noStrike" dirty="0">
                          <a:solidFill>
                            <a:schemeClr val="tx1"/>
                          </a:solidFill>
                          <a:latin typeface="Calibri" pitchFamily="34" charset="0"/>
                        </a:rPr>
                        <a:t>22</a:t>
                      </a:r>
                    </a:p>
                  </a:txBody>
                  <a:tcPr marL="7257" marR="7257" marT="7257" marB="0"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b"/>
                      <a:r>
                        <a:rPr lang="es-MX" sz="1300" b="1" i="0" u="none" strike="noStrike" dirty="0">
                          <a:solidFill>
                            <a:srgbClr val="000000"/>
                          </a:solidFill>
                          <a:latin typeface="Calibri"/>
                        </a:rPr>
                        <a:t>Información respecto de los temas, documentos y políticas </a:t>
                      </a:r>
                    </a:p>
                  </a:txBody>
                  <a:tcPr marL="8150" marR="8150" marT="81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err="1" smtClean="0">
                          <a:solidFill>
                            <a:schemeClr val="tx1"/>
                          </a:solidFill>
                          <a:latin typeface="Calibri" pitchFamily="34" charset="0"/>
                        </a:rPr>
                        <a:t>InfoDF</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148</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100</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48</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r>
              <a:tr h="540000">
                <a:tc>
                  <a:txBody>
                    <a:bodyPr/>
                    <a:lstStyle/>
                    <a:p>
                      <a:pPr algn="ctr" fontAlgn="ctr"/>
                      <a:r>
                        <a:rPr lang="es-MX" sz="1300" b="1" i="0" u="none" strike="noStrike" dirty="0" smtClean="0">
                          <a:solidFill>
                            <a:schemeClr val="tx1"/>
                          </a:solidFill>
                          <a:latin typeface="Calibri" pitchFamily="34" charset="0"/>
                        </a:rPr>
                        <a:t>25</a:t>
                      </a:r>
                      <a:endParaRPr lang="es-MX" sz="1300" b="1" i="0" u="none" strike="noStrike" dirty="0">
                        <a:solidFill>
                          <a:schemeClr val="tx1"/>
                        </a:solidFill>
                        <a:latin typeface="Calibri" pitchFamily="34" charset="0"/>
                      </a:endParaRPr>
                    </a:p>
                  </a:txBody>
                  <a:tcPr marL="7257" marR="7257" marT="7257" marB="0"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b"/>
                      <a:r>
                        <a:rPr lang="es-MX" sz="1300" b="1" i="0" u="none" strike="noStrike" dirty="0" smtClean="0">
                          <a:solidFill>
                            <a:srgbClr val="000000"/>
                          </a:solidFill>
                          <a:latin typeface="Calibri"/>
                        </a:rPr>
                        <a:t>Información respecto de obra pública por invitación restringida</a:t>
                      </a:r>
                      <a:endParaRPr lang="es-MX" sz="1300" b="1" i="0" u="none" strike="noStrike" dirty="0">
                        <a:solidFill>
                          <a:srgbClr val="000000"/>
                        </a:solidFill>
                        <a:latin typeface="Calibri"/>
                      </a:endParaRPr>
                    </a:p>
                  </a:txBody>
                  <a:tcPr marL="8150" marR="8150" marT="81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Todos</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22</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17</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5</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r>
              <a:tr h="720000">
                <a:tc>
                  <a:txBody>
                    <a:bodyPr/>
                    <a:lstStyle/>
                    <a:p>
                      <a:pPr algn="ctr" fontAlgn="ctr"/>
                      <a:r>
                        <a:rPr lang="es-MX" sz="1300" b="1" i="0" u="none" strike="noStrike" dirty="0" smtClean="0">
                          <a:solidFill>
                            <a:schemeClr val="tx1"/>
                          </a:solidFill>
                          <a:latin typeface="Calibri" pitchFamily="34" charset="0"/>
                        </a:rPr>
                        <a:t>27</a:t>
                      </a:r>
                      <a:endParaRPr lang="es-MX" sz="1300" b="1" i="0" u="none" strike="noStrike" dirty="0">
                        <a:solidFill>
                          <a:schemeClr val="tx1"/>
                        </a:solidFill>
                        <a:latin typeface="Calibri" pitchFamily="34" charset="0"/>
                      </a:endParaRPr>
                    </a:p>
                  </a:txBody>
                  <a:tcPr marL="7257" marR="7257" marT="7257" marB="0"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b"/>
                      <a:r>
                        <a:rPr lang="es-MX" sz="1300" b="1" i="0" u="none" strike="noStrike" dirty="0" smtClean="0">
                          <a:solidFill>
                            <a:srgbClr val="000000"/>
                          </a:solidFill>
                          <a:latin typeface="Calibri"/>
                        </a:rPr>
                        <a:t>Relación de las vistas dadas por el </a:t>
                      </a:r>
                      <a:r>
                        <a:rPr lang="es-MX" sz="1300" b="1" i="0" u="none" strike="noStrike" dirty="0" err="1" smtClean="0">
                          <a:solidFill>
                            <a:srgbClr val="000000"/>
                          </a:solidFill>
                          <a:latin typeface="Calibri"/>
                        </a:rPr>
                        <a:t>InfoDF</a:t>
                      </a:r>
                      <a:endParaRPr lang="es-MX" sz="1300" b="1" i="0" u="none" strike="noStrike" dirty="0">
                        <a:solidFill>
                          <a:srgbClr val="000000"/>
                        </a:solidFill>
                        <a:latin typeface="Calibri"/>
                      </a:endParaRPr>
                    </a:p>
                  </a:txBody>
                  <a:tcPr marL="8150" marR="8150" marT="81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Todos</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22</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17</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5</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r>
              <a:tr h="720000">
                <a:tc>
                  <a:txBody>
                    <a:bodyPr/>
                    <a:lstStyle/>
                    <a:p>
                      <a:pPr algn="ctr" fontAlgn="ctr"/>
                      <a:r>
                        <a:rPr lang="es-MX" sz="1300" b="1" i="0" u="none" strike="noStrike" dirty="0">
                          <a:solidFill>
                            <a:schemeClr val="tx1"/>
                          </a:solidFill>
                          <a:latin typeface="Calibri" pitchFamily="34" charset="0"/>
                        </a:rPr>
                        <a:t>28</a:t>
                      </a:r>
                    </a:p>
                  </a:txBody>
                  <a:tcPr marL="7257" marR="7257" marT="7257" marB="0"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b"/>
                      <a:r>
                        <a:rPr lang="es-MX" sz="1300" b="1" i="0" u="none" strike="noStrike" dirty="0" smtClean="0">
                          <a:solidFill>
                            <a:srgbClr val="000000"/>
                          </a:solidFill>
                          <a:latin typeface="Calibri"/>
                        </a:rPr>
                        <a:t>…sección donde se publica la información de oficio…  buscador temático…</a:t>
                      </a:r>
                      <a:endParaRPr lang="es-MX" sz="1300" b="1" i="0" u="none" strike="noStrike" dirty="0">
                        <a:solidFill>
                          <a:srgbClr val="000000"/>
                        </a:solidFill>
                        <a:latin typeface="Calibri"/>
                      </a:endParaRPr>
                    </a:p>
                  </a:txBody>
                  <a:tcPr marL="8150" marR="8150" marT="81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a:solidFill>
                            <a:schemeClr val="tx1"/>
                          </a:solidFill>
                          <a:latin typeface="Calibri" pitchFamily="34" charset="0"/>
                        </a:rPr>
                        <a:t>Todos</a:t>
                      </a:r>
                    </a:p>
                  </a:txBody>
                  <a:tcPr marL="7257" marR="7257" marT="7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5</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5</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r>
              <a:tr h="540000">
                <a:tc>
                  <a:txBody>
                    <a:bodyPr/>
                    <a:lstStyle/>
                    <a:p>
                      <a:pPr algn="ctr" fontAlgn="ctr"/>
                      <a:r>
                        <a:rPr lang="es-MX" sz="1300" b="1" i="0" u="none" strike="noStrike" dirty="0">
                          <a:solidFill>
                            <a:schemeClr val="tx1"/>
                          </a:solidFill>
                          <a:latin typeface="Calibri" pitchFamily="34" charset="0"/>
                        </a:rPr>
                        <a:t>29</a:t>
                      </a:r>
                    </a:p>
                  </a:txBody>
                  <a:tcPr marL="7257" marR="7257" marT="7257" marB="0"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b"/>
                      <a:r>
                        <a:rPr lang="es-MX" sz="1300" b="1" i="0" u="none" strike="noStrike" dirty="0" smtClean="0">
                          <a:solidFill>
                            <a:srgbClr val="000000"/>
                          </a:solidFill>
                          <a:latin typeface="Calibri"/>
                        </a:rPr>
                        <a:t>Calendario de actualización de la información de oficio</a:t>
                      </a:r>
                    </a:p>
                  </a:txBody>
                  <a:tcPr marL="8150" marR="8150" marT="81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Todos</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15</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10</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5</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r>
              <a:tr h="540000">
                <a:tc>
                  <a:txBody>
                    <a:bodyPr/>
                    <a:lstStyle/>
                    <a:p>
                      <a:pPr algn="ctr" fontAlgn="ctr"/>
                      <a:r>
                        <a:rPr lang="es-MX" sz="1300" b="1" i="0" u="none" strike="noStrike" dirty="0" smtClean="0">
                          <a:solidFill>
                            <a:schemeClr val="tx1"/>
                          </a:solidFill>
                          <a:latin typeface="Calibri" pitchFamily="34" charset="0"/>
                        </a:rPr>
                        <a:t>30</a:t>
                      </a:r>
                      <a:endParaRPr lang="es-MX" sz="1300" b="1" i="0" u="none" strike="noStrike" dirty="0">
                        <a:solidFill>
                          <a:schemeClr val="tx1"/>
                        </a:solidFill>
                        <a:latin typeface="Calibri" pitchFamily="34" charset="0"/>
                      </a:endParaRPr>
                    </a:p>
                  </a:txBody>
                  <a:tcPr marL="7257" marR="7257" marT="7257" marB="0"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b"/>
                      <a:r>
                        <a:rPr lang="es-MX" sz="1300" b="1" i="0" u="none" strike="noStrike" dirty="0" smtClean="0">
                          <a:solidFill>
                            <a:srgbClr val="000000"/>
                          </a:solidFill>
                          <a:latin typeface="Calibri"/>
                        </a:rPr>
                        <a:t>Información relativa al</a:t>
                      </a:r>
                      <a:r>
                        <a:rPr lang="es-MX" sz="1300" b="1" i="0" u="none" strike="noStrike" baseline="0" dirty="0" smtClean="0">
                          <a:solidFill>
                            <a:srgbClr val="000000"/>
                          </a:solidFill>
                          <a:latin typeface="Calibri"/>
                        </a:rPr>
                        <a:t> uso, destino y actividades de los recursos públicos  proporcionados por los Entes Obligados</a:t>
                      </a:r>
                      <a:endParaRPr lang="es-MX" sz="1300" b="1" i="0" u="none" strike="noStrike" dirty="0" smtClean="0">
                        <a:solidFill>
                          <a:srgbClr val="000000"/>
                        </a:solidFill>
                        <a:latin typeface="Calibri"/>
                      </a:endParaRPr>
                    </a:p>
                  </a:txBody>
                  <a:tcPr marL="8150" marR="8150" marT="81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Todos</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11</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6</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c>
                  <a:txBody>
                    <a:bodyPr/>
                    <a:lstStyle/>
                    <a:p>
                      <a:pPr algn="ctr" fontAlgn="ctr"/>
                      <a:r>
                        <a:rPr lang="es-MX" sz="1300" b="1" i="0" u="none" strike="noStrike" dirty="0" smtClean="0">
                          <a:solidFill>
                            <a:schemeClr val="tx1"/>
                          </a:solidFill>
                          <a:latin typeface="Calibri" pitchFamily="34" charset="0"/>
                        </a:rPr>
                        <a:t>5</a:t>
                      </a:r>
                      <a:endParaRPr lang="es-MX" sz="1300" b="1" i="0" u="none" strike="noStrike" dirty="0">
                        <a:solidFill>
                          <a:schemeClr val="tx1"/>
                        </a:solidFill>
                        <a:latin typeface="Calibri" pitchFamily="34" charset="0"/>
                      </a:endParaRPr>
                    </a:p>
                  </a:txBody>
                  <a:tcPr marL="7257" marR="7257" marT="7257" marB="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noFill/>
                  </a:tcPr>
                </a:tc>
              </a:tr>
              <a:tr h="360000">
                <a:tc gridSpan="3">
                  <a:txBody>
                    <a:bodyPr/>
                    <a:lstStyle/>
                    <a:p>
                      <a:pPr algn="l" fontAlgn="ctr"/>
                      <a:r>
                        <a:rPr lang="es-MX" sz="1300" b="1" i="0" u="none" strike="noStrike" dirty="0" smtClean="0">
                          <a:solidFill>
                            <a:schemeClr val="bg1"/>
                          </a:solidFill>
                          <a:latin typeface="Calibri" pitchFamily="34" charset="0"/>
                        </a:rPr>
                        <a:t> Total </a:t>
                      </a:r>
                      <a:r>
                        <a:rPr lang="es-MX" sz="1300" b="1" i="0" u="none" strike="noStrike" dirty="0">
                          <a:solidFill>
                            <a:schemeClr val="bg1"/>
                          </a:solidFill>
                          <a:latin typeface="Calibri" pitchFamily="34" charset="0"/>
                        </a:rPr>
                        <a:t>de criterios</a:t>
                      </a:r>
                    </a:p>
                  </a:txBody>
                  <a:tcPr marL="7257" marR="7257" marT="7257" marB="0"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tc>
                <a:tc hMerge="1">
                  <a:txBody>
                    <a:bodyPr/>
                    <a:lstStyle/>
                    <a:p>
                      <a:endParaRPr lang="es-MX"/>
                    </a:p>
                  </a:txBody>
                  <a:tcPr/>
                </a:tc>
                <a:tc>
                  <a:txBody>
                    <a:bodyPr/>
                    <a:lstStyle/>
                    <a:p>
                      <a:pPr algn="ctr" fontAlgn="ctr"/>
                      <a:r>
                        <a:rPr lang="es-MX" sz="1300" b="1" i="0" u="none" strike="noStrike" dirty="0" smtClean="0">
                          <a:solidFill>
                            <a:schemeClr val="bg1"/>
                          </a:solidFill>
                          <a:latin typeface="Calibri" pitchFamily="34" charset="0"/>
                        </a:rPr>
                        <a:t>1,852</a:t>
                      </a:r>
                      <a:endParaRPr lang="es-MX" sz="1300" b="1" i="0" u="none" strike="noStrike" dirty="0">
                        <a:solidFill>
                          <a:schemeClr val="bg1"/>
                        </a:solidFill>
                        <a:latin typeface="Calibri" pitchFamily="34" charset="0"/>
                      </a:endParaRPr>
                    </a:p>
                  </a:txBody>
                  <a:tcPr marL="7257" marR="7257" marT="7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a:txBody>
                    <a:bodyPr/>
                    <a:lstStyle/>
                    <a:p>
                      <a:pPr algn="ctr" fontAlgn="ctr"/>
                      <a:r>
                        <a:rPr lang="es-MX" sz="1300" b="1" i="0" u="none" strike="noStrike" dirty="0" smtClean="0">
                          <a:solidFill>
                            <a:schemeClr val="bg1"/>
                          </a:solidFill>
                          <a:latin typeface="Calibri" pitchFamily="34" charset="0"/>
                        </a:rPr>
                        <a:t>1,310</a:t>
                      </a:r>
                      <a:endParaRPr lang="es-MX" sz="1300" b="1" i="0" u="none" strike="noStrike" dirty="0">
                        <a:solidFill>
                          <a:schemeClr val="bg1"/>
                        </a:solidFill>
                        <a:latin typeface="Calibri" pitchFamily="34" charset="0"/>
                      </a:endParaRPr>
                    </a:p>
                  </a:txBody>
                  <a:tcPr marL="7257" marR="7257" marT="7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a:txBody>
                    <a:bodyPr/>
                    <a:lstStyle/>
                    <a:p>
                      <a:pPr algn="ctr" fontAlgn="ctr"/>
                      <a:r>
                        <a:rPr lang="es-MX" sz="1300" b="1" i="0" u="none" strike="noStrike" dirty="0" smtClean="0">
                          <a:solidFill>
                            <a:schemeClr val="bg1"/>
                          </a:solidFill>
                          <a:latin typeface="Calibri" pitchFamily="34" charset="0"/>
                        </a:rPr>
                        <a:t>542</a:t>
                      </a:r>
                      <a:endParaRPr lang="es-MX" sz="1300" b="1" i="0" u="none" strike="noStrike" dirty="0">
                        <a:solidFill>
                          <a:schemeClr val="bg1"/>
                        </a:solidFill>
                        <a:latin typeface="Calibri" pitchFamily="34" charset="0"/>
                      </a:endParaRPr>
                    </a:p>
                  </a:txBody>
                  <a:tcPr marL="7257" marR="7257" marT="7257" marB="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r>
            </a:tbl>
          </a:graphicData>
        </a:graphic>
      </p:graphicFrame>
      <p:sp>
        <p:nvSpPr>
          <p:cNvPr id="4" name="10 Marcador de número de diapositiva"/>
          <p:cNvSpPr>
            <a:spLocks noGrp="1"/>
          </p:cNvSpPr>
          <p:nvPr>
            <p:ph type="sldNum" sz="quarter" idx="12"/>
          </p:nvPr>
        </p:nvSpPr>
        <p:spPr>
          <a:xfrm>
            <a:off x="8730000" y="6454800"/>
            <a:ext cx="366712" cy="365125"/>
          </a:xfrm>
        </p:spPr>
        <p:txBody>
          <a:bodyPr/>
          <a:lstStyle/>
          <a:p>
            <a:pPr>
              <a:defRPr/>
            </a:pPr>
            <a:fld id="{BD43386B-512A-4F48-AC60-1F2A615D5642}" type="slidenum">
              <a:rPr lang="es-MX" b="1" smtClean="0">
                <a:latin typeface="Calibri" pitchFamily="34" charset="0"/>
              </a:rPr>
              <a:pPr>
                <a:defRPr/>
              </a:pPr>
              <a:t>41</a:t>
            </a:fld>
            <a:endParaRPr lang="es-MX" b="1" dirty="0">
              <a:latin typeface="Calibri" pitchFamily="34" charset="0"/>
            </a:endParaRPr>
          </a:p>
        </p:txBody>
      </p:sp>
      <p:sp>
        <p:nvSpPr>
          <p:cNvPr id="5" name="4 Rectángulo"/>
          <p:cNvSpPr/>
          <p:nvPr/>
        </p:nvSpPr>
        <p:spPr>
          <a:xfrm>
            <a:off x="323528" y="6536377"/>
            <a:ext cx="5868144" cy="276999"/>
          </a:xfrm>
          <a:prstGeom prst="rect">
            <a:avLst/>
          </a:prstGeom>
        </p:spPr>
        <p:txBody>
          <a:bodyPr wrap="square">
            <a:spAutoFit/>
          </a:bodyPr>
          <a:lstStyle/>
          <a:p>
            <a:r>
              <a:rPr lang="es-MX" sz="1200" b="1" dirty="0" smtClean="0">
                <a:latin typeface="Calibri" pitchFamily="34" charset="0"/>
                <a:cs typeface="Calibri" pitchFamily="34" charset="0"/>
              </a:rPr>
              <a:t>En promedio a un Ente Obligado le aplican 816 criterios </a:t>
            </a:r>
            <a:endParaRPr lang="es-MX" sz="1200" b="1" dirty="0">
              <a:latin typeface="Calibri" pitchFamily="34" charset="0"/>
              <a:cs typeface="Calibri" pitchFamily="34" charset="0"/>
            </a:endParaRPr>
          </a:p>
        </p:txBody>
      </p:sp>
    </p:spTree>
    <p:extLst>
      <p:ext uri="{BB962C8B-B14F-4D97-AF65-F5344CB8AC3E}">
        <p14:creationId xmlns:p14="http://schemas.microsoft.com/office/powerpoint/2010/main" val="28057479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Gráfico"/>
          <p:cNvGraphicFramePr/>
          <p:nvPr>
            <p:extLst>
              <p:ext uri="{D42A27DB-BD31-4B8C-83A1-F6EECF244321}">
                <p14:modId xmlns:p14="http://schemas.microsoft.com/office/powerpoint/2010/main" val="3416585997"/>
              </p:ext>
            </p:extLst>
          </p:nvPr>
        </p:nvGraphicFramePr>
        <p:xfrm>
          <a:off x="481418" y="1214682"/>
          <a:ext cx="8195038" cy="5429288"/>
        </p:xfrm>
        <a:graphic>
          <a:graphicData uri="http://schemas.openxmlformats.org/drawingml/2006/chart">
            <c:chart xmlns:c="http://schemas.openxmlformats.org/drawingml/2006/chart" xmlns:r="http://schemas.openxmlformats.org/officeDocument/2006/relationships" r:id="rId2"/>
          </a:graphicData>
        </a:graphic>
      </p:graphicFrame>
      <p:sp>
        <p:nvSpPr>
          <p:cNvPr id="18" name="10 Marcador de número de diapositiva"/>
          <p:cNvSpPr>
            <a:spLocks noGrp="1"/>
          </p:cNvSpPr>
          <p:nvPr>
            <p:ph type="sldNum" sz="quarter" idx="12"/>
          </p:nvPr>
        </p:nvSpPr>
        <p:spPr>
          <a:xfrm>
            <a:off x="8730000" y="6454800"/>
            <a:ext cx="366712" cy="365125"/>
          </a:xfrm>
        </p:spPr>
        <p:txBody>
          <a:bodyPr/>
          <a:lstStyle/>
          <a:p>
            <a:pPr>
              <a:defRPr/>
            </a:pPr>
            <a:fld id="{BD43386B-512A-4F48-AC60-1F2A615D5642}" type="slidenum">
              <a:rPr lang="es-MX" b="1" smtClean="0">
                <a:latin typeface="Calibri" pitchFamily="34" charset="0"/>
              </a:rPr>
              <a:pPr>
                <a:defRPr/>
              </a:pPr>
              <a:t>42</a:t>
            </a:fld>
            <a:endParaRPr lang="es-MX" b="1" dirty="0">
              <a:latin typeface="Calibri" pitchFamily="34" charset="0"/>
            </a:endParaRPr>
          </a:p>
        </p:txBody>
      </p:sp>
      <p:sp>
        <p:nvSpPr>
          <p:cNvPr id="5" name="4 Rectángulo"/>
          <p:cNvSpPr/>
          <p:nvPr/>
        </p:nvSpPr>
        <p:spPr>
          <a:xfrm>
            <a:off x="239080" y="1301418"/>
            <a:ext cx="8653400" cy="360000"/>
          </a:xfrm>
          <a:prstGeom prst="rect">
            <a:avLst/>
          </a:prstGeom>
          <a:noFill/>
          <a:ln w="57150">
            <a:solidFill>
              <a:srgbClr val="33CCCC"/>
            </a:solidFill>
          </a:ln>
          <a:scene3d>
            <a:camera prst="orthographicFront"/>
            <a:lightRig rig="sof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5 CuadroTexto"/>
          <p:cNvSpPr txBox="1"/>
          <p:nvPr/>
        </p:nvSpPr>
        <p:spPr>
          <a:xfrm>
            <a:off x="76169" y="85702"/>
            <a:ext cx="8388000" cy="864000"/>
          </a:xfrm>
          <a:prstGeom prst="rect">
            <a:avLst/>
          </a:prstGeom>
          <a:noFill/>
        </p:spPr>
        <p:txBody>
          <a:bodyPr wrap="square" rtlCol="0" anchor="ctr">
            <a:noAutofit/>
          </a:bodyPr>
          <a:lstStyle/>
          <a:p>
            <a:r>
              <a:rPr lang="es-MX" sz="1600" b="1" dirty="0">
                <a:latin typeface="Calibri" pitchFamily="34" charset="0"/>
              </a:rPr>
              <a:t>Actividad: Índices obtenidos en las evaluaciones a los portales de Internet de los Entes </a:t>
            </a:r>
            <a:r>
              <a:rPr lang="es-MX" sz="1600" b="1" dirty="0" smtClean="0">
                <a:latin typeface="Calibri" pitchFamily="34" charset="0"/>
              </a:rPr>
              <a:t>Obligados / Índices de la segunda Evaluación a los portales de Internet de los Entes Obligados, 2013</a:t>
            </a:r>
            <a:endParaRPr lang="es-ES" sz="1600" b="1" i="1" dirty="0">
              <a:latin typeface="Calibri" pitchFamily="34" charset="0"/>
            </a:endParaRPr>
          </a:p>
        </p:txBody>
      </p:sp>
    </p:spTree>
    <p:extLst>
      <p:ext uri="{BB962C8B-B14F-4D97-AF65-F5344CB8AC3E}">
        <p14:creationId xmlns:p14="http://schemas.microsoft.com/office/powerpoint/2010/main" val="39510995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Gráfico"/>
          <p:cNvGraphicFramePr/>
          <p:nvPr>
            <p:extLst>
              <p:ext uri="{D42A27DB-BD31-4B8C-83A1-F6EECF244321}">
                <p14:modId xmlns:p14="http://schemas.microsoft.com/office/powerpoint/2010/main" val="320871762"/>
              </p:ext>
            </p:extLst>
          </p:nvPr>
        </p:nvGraphicFramePr>
        <p:xfrm>
          <a:off x="142843" y="1124744"/>
          <a:ext cx="7986957" cy="5616624"/>
        </p:xfrm>
        <a:graphic>
          <a:graphicData uri="http://schemas.openxmlformats.org/drawingml/2006/chart">
            <c:chart xmlns:c="http://schemas.openxmlformats.org/drawingml/2006/chart" xmlns:r="http://schemas.openxmlformats.org/officeDocument/2006/relationships" r:id="rId2"/>
          </a:graphicData>
        </a:graphic>
      </p:graphicFrame>
      <p:sp>
        <p:nvSpPr>
          <p:cNvPr id="9" name="8 CuadroTexto"/>
          <p:cNvSpPr txBox="1"/>
          <p:nvPr/>
        </p:nvSpPr>
        <p:spPr>
          <a:xfrm>
            <a:off x="8171408" y="2575790"/>
            <a:ext cx="714380" cy="276999"/>
          </a:xfrm>
          <a:prstGeom prst="rect">
            <a:avLst/>
          </a:prstGeom>
          <a:noFill/>
        </p:spPr>
        <p:txBody>
          <a:bodyPr wrap="square" rtlCol="0">
            <a:spAutoFit/>
          </a:bodyPr>
          <a:lstStyle/>
          <a:p>
            <a:pPr algn="ctr"/>
            <a:r>
              <a:rPr lang="es-MX" sz="1200" b="1" dirty="0" smtClean="0">
                <a:latin typeface="Calibri" pitchFamily="34" charset="0"/>
              </a:rPr>
              <a:t>-2.4</a:t>
            </a:r>
            <a:endParaRPr lang="es-MX" sz="1200" b="1" dirty="0">
              <a:latin typeface="Calibri" pitchFamily="34" charset="0"/>
            </a:endParaRPr>
          </a:p>
        </p:txBody>
      </p:sp>
      <p:cxnSp>
        <p:nvCxnSpPr>
          <p:cNvPr id="14" name="13 Conector recto de flecha"/>
          <p:cNvCxnSpPr/>
          <p:nvPr/>
        </p:nvCxnSpPr>
        <p:spPr>
          <a:xfrm>
            <a:off x="7236400" y="2204864"/>
            <a:ext cx="936000" cy="0"/>
          </a:xfrm>
          <a:prstGeom prst="straightConnector1">
            <a:avLst/>
          </a:prstGeom>
          <a:ln>
            <a:tailEnd type="stealth"/>
          </a:ln>
        </p:spPr>
        <p:style>
          <a:lnRef idx="2">
            <a:schemeClr val="accent1"/>
          </a:lnRef>
          <a:fillRef idx="0">
            <a:schemeClr val="accent1"/>
          </a:fillRef>
          <a:effectRef idx="1">
            <a:schemeClr val="accent1"/>
          </a:effectRef>
          <a:fontRef idx="minor">
            <a:schemeClr val="tx1"/>
          </a:fontRef>
        </p:style>
      </p:cxnSp>
      <p:cxnSp>
        <p:nvCxnSpPr>
          <p:cNvPr id="15" name="14 Conector recto de flecha"/>
          <p:cNvCxnSpPr/>
          <p:nvPr/>
        </p:nvCxnSpPr>
        <p:spPr>
          <a:xfrm>
            <a:off x="7485066" y="2708920"/>
            <a:ext cx="684000" cy="0"/>
          </a:xfrm>
          <a:prstGeom prst="straightConnector1">
            <a:avLst/>
          </a:prstGeom>
          <a:ln>
            <a:tailEnd type="stealth"/>
          </a:ln>
        </p:spPr>
        <p:style>
          <a:lnRef idx="2">
            <a:schemeClr val="accent1"/>
          </a:lnRef>
          <a:fillRef idx="0">
            <a:schemeClr val="accent1"/>
          </a:fillRef>
          <a:effectRef idx="1">
            <a:schemeClr val="accent1"/>
          </a:effectRef>
          <a:fontRef idx="minor">
            <a:schemeClr val="tx1"/>
          </a:fontRef>
        </p:style>
      </p:cxnSp>
      <p:cxnSp>
        <p:nvCxnSpPr>
          <p:cNvPr id="16" name="15 Conector recto de flecha"/>
          <p:cNvCxnSpPr/>
          <p:nvPr/>
        </p:nvCxnSpPr>
        <p:spPr>
          <a:xfrm>
            <a:off x="7279952" y="3241693"/>
            <a:ext cx="900000" cy="0"/>
          </a:xfrm>
          <a:prstGeom prst="straightConnector1">
            <a:avLst/>
          </a:prstGeom>
          <a:ln>
            <a:tailEnd type="stealth"/>
          </a:ln>
        </p:spPr>
        <p:style>
          <a:lnRef idx="2">
            <a:schemeClr val="accent1"/>
          </a:lnRef>
          <a:fillRef idx="0">
            <a:schemeClr val="accent1"/>
          </a:fillRef>
          <a:effectRef idx="1">
            <a:schemeClr val="accent1"/>
          </a:effectRef>
          <a:fontRef idx="minor">
            <a:schemeClr val="tx1"/>
          </a:fontRef>
        </p:style>
      </p:cxnSp>
      <p:cxnSp>
        <p:nvCxnSpPr>
          <p:cNvPr id="19" name="18 Conector recto de flecha"/>
          <p:cNvCxnSpPr/>
          <p:nvPr/>
        </p:nvCxnSpPr>
        <p:spPr>
          <a:xfrm>
            <a:off x="7380424" y="5821666"/>
            <a:ext cx="792000" cy="0"/>
          </a:xfrm>
          <a:prstGeom prst="straightConnector1">
            <a:avLst/>
          </a:prstGeom>
          <a:ln>
            <a:tailEnd type="stealth"/>
          </a:ln>
        </p:spPr>
        <p:style>
          <a:lnRef idx="2">
            <a:schemeClr val="accent1"/>
          </a:lnRef>
          <a:fillRef idx="0">
            <a:schemeClr val="accent1"/>
          </a:fillRef>
          <a:effectRef idx="1">
            <a:schemeClr val="accent1"/>
          </a:effectRef>
          <a:fontRef idx="minor">
            <a:schemeClr val="tx1"/>
          </a:fontRef>
        </p:style>
      </p:cxnSp>
      <p:cxnSp>
        <p:nvCxnSpPr>
          <p:cNvPr id="20" name="19 Conector recto de flecha"/>
          <p:cNvCxnSpPr/>
          <p:nvPr/>
        </p:nvCxnSpPr>
        <p:spPr>
          <a:xfrm>
            <a:off x="7819960" y="5309088"/>
            <a:ext cx="360000" cy="0"/>
          </a:xfrm>
          <a:prstGeom prst="straightConnector1">
            <a:avLst/>
          </a:prstGeom>
          <a:ln>
            <a:tailEnd type="stealth"/>
          </a:ln>
        </p:spPr>
        <p:style>
          <a:lnRef idx="2">
            <a:schemeClr val="accent1"/>
          </a:lnRef>
          <a:fillRef idx="0">
            <a:schemeClr val="accent1"/>
          </a:fillRef>
          <a:effectRef idx="1">
            <a:schemeClr val="accent1"/>
          </a:effectRef>
          <a:fontRef idx="minor">
            <a:schemeClr val="tx1"/>
          </a:fontRef>
        </p:style>
      </p:cxnSp>
      <p:cxnSp>
        <p:nvCxnSpPr>
          <p:cNvPr id="21" name="20 Conector recto de flecha"/>
          <p:cNvCxnSpPr/>
          <p:nvPr/>
        </p:nvCxnSpPr>
        <p:spPr>
          <a:xfrm>
            <a:off x="6934196" y="6336608"/>
            <a:ext cx="1224000" cy="0"/>
          </a:xfrm>
          <a:prstGeom prst="straightConnector1">
            <a:avLst/>
          </a:prstGeom>
          <a:ln>
            <a:tailEnd type="stealth"/>
          </a:ln>
        </p:spPr>
        <p:style>
          <a:lnRef idx="2">
            <a:schemeClr val="accent1"/>
          </a:lnRef>
          <a:fillRef idx="0">
            <a:schemeClr val="accent1"/>
          </a:fillRef>
          <a:effectRef idx="1">
            <a:schemeClr val="accent1"/>
          </a:effectRef>
          <a:fontRef idx="minor">
            <a:schemeClr val="tx1"/>
          </a:fontRef>
        </p:style>
      </p:cxnSp>
      <p:sp>
        <p:nvSpPr>
          <p:cNvPr id="22" name="21 CuadroTexto"/>
          <p:cNvSpPr txBox="1"/>
          <p:nvPr/>
        </p:nvSpPr>
        <p:spPr>
          <a:xfrm>
            <a:off x="76169" y="85702"/>
            <a:ext cx="8388000" cy="864000"/>
          </a:xfrm>
          <a:prstGeom prst="rect">
            <a:avLst/>
          </a:prstGeom>
          <a:noFill/>
        </p:spPr>
        <p:txBody>
          <a:bodyPr wrap="square" rtlCol="0" anchor="ctr">
            <a:noAutofit/>
          </a:bodyPr>
          <a:lstStyle/>
          <a:p>
            <a:pPr lvl="0"/>
            <a:r>
              <a:rPr lang="es-MX" sz="1600" b="1" dirty="0">
                <a:latin typeface="Calibri" pitchFamily="34" charset="0"/>
              </a:rPr>
              <a:t>Actividad: Índices obtenidos en las evaluaciones a los portales de Internet de los Entes </a:t>
            </a:r>
            <a:r>
              <a:rPr lang="es-MX" sz="1600" b="1" dirty="0" smtClean="0">
                <a:latin typeface="Calibri" pitchFamily="34" charset="0"/>
              </a:rPr>
              <a:t>Obligados / Comparativo de índices de cumplimiento</a:t>
            </a:r>
          </a:p>
          <a:p>
            <a:r>
              <a:rPr lang="es-MX" sz="1600" b="1" i="1" dirty="0" smtClean="0">
                <a:latin typeface="Calibri" pitchFamily="34" charset="0"/>
              </a:rPr>
              <a:t>Evaluaciones-Diagnóstico 2012 y Evaluaciones 2013</a:t>
            </a:r>
            <a:endParaRPr lang="es-ES" sz="1600" b="1" i="1" dirty="0">
              <a:latin typeface="Calibri" pitchFamily="34" charset="0"/>
            </a:endParaRPr>
          </a:p>
        </p:txBody>
      </p:sp>
      <p:sp>
        <p:nvSpPr>
          <p:cNvPr id="23" name="10 Marcador de número de diapositiva"/>
          <p:cNvSpPr>
            <a:spLocks noGrp="1"/>
          </p:cNvSpPr>
          <p:nvPr>
            <p:ph type="sldNum" sz="quarter" idx="12"/>
          </p:nvPr>
        </p:nvSpPr>
        <p:spPr>
          <a:xfrm>
            <a:off x="8730000" y="6454800"/>
            <a:ext cx="366712" cy="365125"/>
          </a:xfrm>
        </p:spPr>
        <p:txBody>
          <a:bodyPr/>
          <a:lstStyle/>
          <a:p>
            <a:pPr>
              <a:defRPr/>
            </a:pPr>
            <a:fld id="{BD43386B-512A-4F48-AC60-1F2A615D5642}" type="slidenum">
              <a:rPr lang="es-MX" b="1" smtClean="0">
                <a:latin typeface="Calibri" pitchFamily="34" charset="0"/>
              </a:rPr>
              <a:pPr>
                <a:defRPr/>
              </a:pPr>
              <a:t>43</a:t>
            </a:fld>
            <a:endParaRPr lang="es-MX" b="1" dirty="0">
              <a:latin typeface="Calibri" pitchFamily="34" charset="0"/>
            </a:endParaRPr>
          </a:p>
        </p:txBody>
      </p:sp>
      <p:sp>
        <p:nvSpPr>
          <p:cNvPr id="24" name="23 Rectángulo"/>
          <p:cNvSpPr/>
          <p:nvPr/>
        </p:nvSpPr>
        <p:spPr>
          <a:xfrm>
            <a:off x="96618" y="1931124"/>
            <a:ext cx="8912004" cy="540000"/>
          </a:xfrm>
          <a:prstGeom prst="rect">
            <a:avLst/>
          </a:prstGeom>
          <a:noFill/>
          <a:ln w="57150">
            <a:solidFill>
              <a:srgbClr val="33CCCC"/>
            </a:solidFill>
          </a:ln>
          <a:scene3d>
            <a:camera prst="orthographicFront"/>
            <a:lightRig rig="sof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5" name="24 CuadroTexto"/>
          <p:cNvSpPr txBox="1"/>
          <p:nvPr/>
        </p:nvSpPr>
        <p:spPr>
          <a:xfrm>
            <a:off x="7524328" y="1124744"/>
            <a:ext cx="1520718" cy="646331"/>
          </a:xfrm>
          <a:prstGeom prst="rect">
            <a:avLst/>
          </a:prstGeom>
          <a:noFill/>
        </p:spPr>
        <p:txBody>
          <a:bodyPr wrap="square" rtlCol="0">
            <a:spAutoFit/>
          </a:bodyPr>
          <a:lstStyle/>
          <a:p>
            <a:pPr algn="ctr"/>
            <a:r>
              <a:rPr lang="es-MX" sz="1200" b="1" i="1" u="sng" dirty="0" smtClean="0">
                <a:latin typeface="Calibri" pitchFamily="34" charset="0"/>
              </a:rPr>
              <a:t>Diferencia</a:t>
            </a:r>
          </a:p>
          <a:p>
            <a:pPr algn="ctr"/>
            <a:r>
              <a:rPr lang="es-MX" sz="1200" b="1" i="1" u="sng" dirty="0" smtClean="0">
                <a:latin typeface="Calibri" pitchFamily="34" charset="0"/>
              </a:rPr>
              <a:t>2ª Eval’13 y</a:t>
            </a:r>
          </a:p>
          <a:p>
            <a:pPr algn="ctr"/>
            <a:r>
              <a:rPr lang="es-MX" sz="1200" b="1" i="1" u="sng" dirty="0">
                <a:latin typeface="Calibri" pitchFamily="34" charset="0"/>
              </a:rPr>
              <a:t>1ª </a:t>
            </a:r>
            <a:r>
              <a:rPr lang="es-MX" sz="1200" b="1" i="1" u="sng" dirty="0" smtClean="0">
                <a:latin typeface="Calibri" pitchFamily="34" charset="0"/>
              </a:rPr>
              <a:t>EvDiag’13</a:t>
            </a:r>
            <a:endParaRPr lang="es-MX" sz="1200" b="1" dirty="0">
              <a:latin typeface="Calibri" pitchFamily="34" charset="0"/>
            </a:endParaRPr>
          </a:p>
        </p:txBody>
      </p:sp>
      <p:sp>
        <p:nvSpPr>
          <p:cNvPr id="26" name="25 CuadroTexto"/>
          <p:cNvSpPr txBox="1"/>
          <p:nvPr/>
        </p:nvSpPr>
        <p:spPr>
          <a:xfrm>
            <a:off x="8182294" y="3103112"/>
            <a:ext cx="714380" cy="276999"/>
          </a:xfrm>
          <a:prstGeom prst="rect">
            <a:avLst/>
          </a:prstGeom>
          <a:noFill/>
        </p:spPr>
        <p:txBody>
          <a:bodyPr wrap="square" rtlCol="0">
            <a:spAutoFit/>
          </a:bodyPr>
          <a:lstStyle/>
          <a:p>
            <a:pPr algn="ctr"/>
            <a:r>
              <a:rPr lang="es-MX" sz="1200" b="1" dirty="0" smtClean="0">
                <a:latin typeface="Calibri" pitchFamily="34" charset="0"/>
              </a:rPr>
              <a:t>-0.1</a:t>
            </a:r>
            <a:endParaRPr lang="es-MX" sz="1200" b="1" dirty="0">
              <a:latin typeface="Calibri" pitchFamily="34" charset="0"/>
            </a:endParaRPr>
          </a:p>
        </p:txBody>
      </p:sp>
      <p:sp>
        <p:nvSpPr>
          <p:cNvPr id="27" name="26 CuadroTexto"/>
          <p:cNvSpPr txBox="1"/>
          <p:nvPr/>
        </p:nvSpPr>
        <p:spPr>
          <a:xfrm>
            <a:off x="8178100" y="3612513"/>
            <a:ext cx="714380" cy="276999"/>
          </a:xfrm>
          <a:prstGeom prst="rect">
            <a:avLst/>
          </a:prstGeom>
          <a:noFill/>
        </p:spPr>
        <p:txBody>
          <a:bodyPr wrap="square" rtlCol="0">
            <a:spAutoFit/>
          </a:bodyPr>
          <a:lstStyle/>
          <a:p>
            <a:pPr algn="ctr"/>
            <a:r>
              <a:rPr lang="es-MX" sz="1200" b="1" dirty="0" smtClean="0">
                <a:latin typeface="Calibri" pitchFamily="34" charset="0"/>
              </a:rPr>
              <a:t>0.6</a:t>
            </a:r>
            <a:endParaRPr lang="es-MX" sz="1200" b="1" dirty="0">
              <a:latin typeface="Calibri" pitchFamily="34" charset="0"/>
            </a:endParaRPr>
          </a:p>
        </p:txBody>
      </p:sp>
      <p:sp>
        <p:nvSpPr>
          <p:cNvPr id="28" name="27 CuadroTexto"/>
          <p:cNvSpPr txBox="1"/>
          <p:nvPr/>
        </p:nvSpPr>
        <p:spPr>
          <a:xfrm>
            <a:off x="8178100" y="4653136"/>
            <a:ext cx="714380" cy="276999"/>
          </a:xfrm>
          <a:prstGeom prst="rect">
            <a:avLst/>
          </a:prstGeom>
          <a:noFill/>
        </p:spPr>
        <p:txBody>
          <a:bodyPr wrap="square" rtlCol="0">
            <a:spAutoFit/>
          </a:bodyPr>
          <a:lstStyle/>
          <a:p>
            <a:pPr algn="ctr"/>
            <a:r>
              <a:rPr lang="es-MX" sz="1200" b="1" dirty="0" smtClean="0">
                <a:latin typeface="Calibri" pitchFamily="34" charset="0"/>
              </a:rPr>
              <a:t>6.5</a:t>
            </a:r>
            <a:endParaRPr lang="es-MX" sz="1200" b="1" dirty="0">
              <a:latin typeface="Calibri" pitchFamily="34" charset="0"/>
            </a:endParaRPr>
          </a:p>
        </p:txBody>
      </p:sp>
      <p:sp>
        <p:nvSpPr>
          <p:cNvPr id="29" name="28 CuadroTexto"/>
          <p:cNvSpPr txBox="1"/>
          <p:nvPr/>
        </p:nvSpPr>
        <p:spPr>
          <a:xfrm>
            <a:off x="8178100" y="4138194"/>
            <a:ext cx="714380" cy="276999"/>
          </a:xfrm>
          <a:prstGeom prst="rect">
            <a:avLst/>
          </a:prstGeom>
          <a:noFill/>
        </p:spPr>
        <p:txBody>
          <a:bodyPr wrap="square" rtlCol="0">
            <a:spAutoFit/>
          </a:bodyPr>
          <a:lstStyle/>
          <a:p>
            <a:pPr algn="ctr"/>
            <a:r>
              <a:rPr lang="es-MX" sz="1200" b="1" dirty="0" smtClean="0">
                <a:latin typeface="Calibri" pitchFamily="34" charset="0"/>
              </a:rPr>
              <a:t>-1.6</a:t>
            </a:r>
            <a:endParaRPr lang="es-MX" sz="1200" b="1" dirty="0">
              <a:latin typeface="Calibri" pitchFamily="34" charset="0"/>
            </a:endParaRPr>
          </a:p>
        </p:txBody>
      </p:sp>
      <p:sp>
        <p:nvSpPr>
          <p:cNvPr id="30" name="29 CuadroTexto"/>
          <p:cNvSpPr txBox="1"/>
          <p:nvPr/>
        </p:nvSpPr>
        <p:spPr>
          <a:xfrm>
            <a:off x="8160522" y="5168078"/>
            <a:ext cx="714380" cy="276999"/>
          </a:xfrm>
          <a:prstGeom prst="rect">
            <a:avLst/>
          </a:prstGeom>
          <a:noFill/>
        </p:spPr>
        <p:txBody>
          <a:bodyPr wrap="square" rtlCol="0">
            <a:spAutoFit/>
          </a:bodyPr>
          <a:lstStyle/>
          <a:p>
            <a:pPr algn="ctr"/>
            <a:r>
              <a:rPr lang="es-MX" sz="1200" b="1" dirty="0" smtClean="0">
                <a:latin typeface="Calibri" pitchFamily="34" charset="0"/>
              </a:rPr>
              <a:t>0.3</a:t>
            </a:r>
            <a:endParaRPr lang="es-MX" sz="1200" b="1" dirty="0">
              <a:latin typeface="Calibri" pitchFamily="34" charset="0"/>
            </a:endParaRPr>
          </a:p>
        </p:txBody>
      </p:sp>
      <p:sp>
        <p:nvSpPr>
          <p:cNvPr id="31" name="30 CuadroTexto"/>
          <p:cNvSpPr txBox="1"/>
          <p:nvPr/>
        </p:nvSpPr>
        <p:spPr>
          <a:xfrm>
            <a:off x="8182294" y="5694053"/>
            <a:ext cx="714380" cy="276999"/>
          </a:xfrm>
          <a:prstGeom prst="rect">
            <a:avLst/>
          </a:prstGeom>
          <a:noFill/>
        </p:spPr>
        <p:txBody>
          <a:bodyPr wrap="square" rtlCol="0">
            <a:spAutoFit/>
          </a:bodyPr>
          <a:lstStyle/>
          <a:p>
            <a:pPr algn="ctr"/>
            <a:r>
              <a:rPr lang="es-MX" sz="1200" b="1" dirty="0" smtClean="0">
                <a:latin typeface="Calibri" pitchFamily="34" charset="0"/>
              </a:rPr>
              <a:t>5.2</a:t>
            </a:r>
            <a:endParaRPr lang="es-MX" sz="1200" b="1" dirty="0">
              <a:latin typeface="Calibri" pitchFamily="34" charset="0"/>
            </a:endParaRPr>
          </a:p>
        </p:txBody>
      </p:sp>
      <p:sp>
        <p:nvSpPr>
          <p:cNvPr id="32" name="31 CuadroTexto"/>
          <p:cNvSpPr txBox="1"/>
          <p:nvPr/>
        </p:nvSpPr>
        <p:spPr>
          <a:xfrm>
            <a:off x="8178100" y="6198109"/>
            <a:ext cx="714380" cy="276999"/>
          </a:xfrm>
          <a:prstGeom prst="rect">
            <a:avLst/>
          </a:prstGeom>
          <a:noFill/>
        </p:spPr>
        <p:txBody>
          <a:bodyPr wrap="square" rtlCol="0">
            <a:spAutoFit/>
          </a:bodyPr>
          <a:lstStyle/>
          <a:p>
            <a:pPr algn="ctr"/>
            <a:r>
              <a:rPr lang="es-MX" sz="1200" b="1" dirty="0" smtClean="0">
                <a:latin typeface="Calibri" pitchFamily="34" charset="0"/>
              </a:rPr>
              <a:t>0.5</a:t>
            </a:r>
            <a:endParaRPr lang="es-MX" sz="1200" b="1" dirty="0">
              <a:latin typeface="Calibri" pitchFamily="34" charset="0"/>
            </a:endParaRPr>
          </a:p>
        </p:txBody>
      </p:sp>
      <p:cxnSp>
        <p:nvCxnSpPr>
          <p:cNvPr id="33" name="32 Conector recto de flecha"/>
          <p:cNvCxnSpPr/>
          <p:nvPr/>
        </p:nvCxnSpPr>
        <p:spPr>
          <a:xfrm>
            <a:off x="7089074" y="3749690"/>
            <a:ext cx="1080000" cy="0"/>
          </a:xfrm>
          <a:prstGeom prst="straightConnector1">
            <a:avLst/>
          </a:prstGeom>
          <a:ln>
            <a:tailEnd type="stealth"/>
          </a:ln>
        </p:spPr>
        <p:style>
          <a:lnRef idx="2">
            <a:schemeClr val="accent1"/>
          </a:lnRef>
          <a:fillRef idx="0">
            <a:schemeClr val="accent1"/>
          </a:fillRef>
          <a:effectRef idx="1">
            <a:schemeClr val="accent1"/>
          </a:effectRef>
          <a:fontRef idx="minor">
            <a:schemeClr val="tx1"/>
          </a:fontRef>
        </p:style>
      </p:cxnSp>
      <p:cxnSp>
        <p:nvCxnSpPr>
          <p:cNvPr id="34" name="33 Conector recto de flecha"/>
          <p:cNvCxnSpPr/>
          <p:nvPr/>
        </p:nvCxnSpPr>
        <p:spPr>
          <a:xfrm>
            <a:off x="7107504" y="4270811"/>
            <a:ext cx="1080000" cy="0"/>
          </a:xfrm>
          <a:prstGeom prst="straightConnector1">
            <a:avLst/>
          </a:prstGeom>
          <a:ln>
            <a:tailEnd type="stealth"/>
          </a:ln>
        </p:spPr>
        <p:style>
          <a:lnRef idx="2">
            <a:schemeClr val="accent1"/>
          </a:lnRef>
          <a:fillRef idx="0">
            <a:schemeClr val="accent1"/>
          </a:fillRef>
          <a:effectRef idx="1">
            <a:schemeClr val="accent1"/>
          </a:effectRef>
          <a:fontRef idx="minor">
            <a:schemeClr val="tx1"/>
          </a:fontRef>
        </p:style>
      </p:cxnSp>
      <p:cxnSp>
        <p:nvCxnSpPr>
          <p:cNvPr id="35" name="34 Conector recto de flecha"/>
          <p:cNvCxnSpPr/>
          <p:nvPr/>
        </p:nvCxnSpPr>
        <p:spPr>
          <a:xfrm>
            <a:off x="6837090" y="4791635"/>
            <a:ext cx="1332000" cy="0"/>
          </a:xfrm>
          <a:prstGeom prst="straightConnector1">
            <a:avLst/>
          </a:prstGeom>
          <a:ln>
            <a:tailEnd type="stealth"/>
          </a:ln>
        </p:spPr>
        <p:style>
          <a:lnRef idx="2">
            <a:schemeClr val="accent1"/>
          </a:lnRef>
          <a:fillRef idx="0">
            <a:schemeClr val="accent1"/>
          </a:fillRef>
          <a:effectRef idx="1">
            <a:schemeClr val="accent1"/>
          </a:effectRef>
          <a:fontRef idx="minor">
            <a:schemeClr val="tx1"/>
          </a:fontRef>
        </p:style>
      </p:cxnSp>
      <p:sp>
        <p:nvSpPr>
          <p:cNvPr id="36" name="35 CuadroTexto"/>
          <p:cNvSpPr txBox="1"/>
          <p:nvPr/>
        </p:nvSpPr>
        <p:spPr>
          <a:xfrm>
            <a:off x="8178100" y="2060848"/>
            <a:ext cx="714380" cy="276999"/>
          </a:xfrm>
          <a:prstGeom prst="rect">
            <a:avLst/>
          </a:prstGeom>
          <a:noFill/>
        </p:spPr>
        <p:txBody>
          <a:bodyPr wrap="square" rtlCol="0">
            <a:spAutoFit/>
          </a:bodyPr>
          <a:lstStyle/>
          <a:p>
            <a:pPr algn="ctr"/>
            <a:r>
              <a:rPr lang="es-MX" sz="1200" b="1" dirty="0" smtClean="0">
                <a:latin typeface="Calibri" pitchFamily="34" charset="0"/>
              </a:rPr>
              <a:t>0.4</a:t>
            </a:r>
            <a:endParaRPr lang="es-MX" sz="1200" b="1" dirty="0">
              <a:latin typeface="Calibri"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CuadroTexto"/>
          <p:cNvSpPr txBox="1"/>
          <p:nvPr/>
        </p:nvSpPr>
        <p:spPr>
          <a:xfrm>
            <a:off x="76169" y="85702"/>
            <a:ext cx="8388000" cy="864000"/>
          </a:xfrm>
          <a:prstGeom prst="rect">
            <a:avLst/>
          </a:prstGeom>
          <a:noFill/>
        </p:spPr>
        <p:txBody>
          <a:bodyPr wrap="square" rtlCol="0" anchor="ctr">
            <a:noAutofit/>
          </a:bodyPr>
          <a:lstStyle/>
          <a:p>
            <a:r>
              <a:rPr lang="es-MX" sz="1600" b="1" dirty="0">
                <a:latin typeface="Calibri" pitchFamily="34" charset="0"/>
              </a:rPr>
              <a:t>Actividad: Índices obtenidos en las evaluaciones a los portales de Internet de los Entes </a:t>
            </a:r>
            <a:r>
              <a:rPr lang="es-MX" sz="1600" b="1" dirty="0" smtClean="0">
                <a:latin typeface="Calibri" pitchFamily="34" charset="0"/>
              </a:rPr>
              <a:t>Obligados / Índice de Cumplimiento del Artículo 13</a:t>
            </a:r>
          </a:p>
          <a:p>
            <a:r>
              <a:rPr lang="es-MX" sz="1600" b="1" dirty="0" smtClean="0">
                <a:latin typeface="Calibri" pitchFamily="34" charset="0"/>
              </a:rPr>
              <a:t>(Aplica a los 114 Entes Obligados) </a:t>
            </a:r>
            <a:r>
              <a:rPr lang="es-MX" sz="1600" b="1" i="1" dirty="0" smtClean="0">
                <a:latin typeface="Calibri" pitchFamily="34" charset="0"/>
              </a:rPr>
              <a:t>Segunda </a:t>
            </a:r>
            <a:r>
              <a:rPr lang="es-MX" sz="1600" b="1" i="1" dirty="0">
                <a:latin typeface="Calibri" pitchFamily="34" charset="0"/>
              </a:rPr>
              <a:t>Evaluación </a:t>
            </a:r>
            <a:r>
              <a:rPr lang="es-MX" sz="1600" b="1" i="1" dirty="0" smtClean="0">
                <a:latin typeface="Calibri" pitchFamily="34" charset="0"/>
              </a:rPr>
              <a:t>2013</a:t>
            </a:r>
            <a:endParaRPr lang="es-ES" sz="1600" b="1" i="1" dirty="0">
              <a:latin typeface="Calibri" pitchFamily="34" charset="0"/>
            </a:endParaRPr>
          </a:p>
        </p:txBody>
      </p:sp>
      <p:sp>
        <p:nvSpPr>
          <p:cNvPr id="18" name="17 CuadroTexto"/>
          <p:cNvSpPr txBox="1"/>
          <p:nvPr/>
        </p:nvSpPr>
        <p:spPr>
          <a:xfrm>
            <a:off x="1714480" y="1267930"/>
            <a:ext cx="5715040" cy="276999"/>
          </a:xfrm>
          <a:prstGeom prst="rect">
            <a:avLst/>
          </a:prstGeom>
          <a:noFill/>
        </p:spPr>
        <p:txBody>
          <a:bodyPr wrap="square" rtlCol="0">
            <a:spAutoFit/>
          </a:bodyPr>
          <a:lstStyle/>
          <a:p>
            <a:pPr algn="ctr"/>
            <a:r>
              <a:rPr lang="es-MX" sz="1200" b="1" dirty="0" smtClean="0">
                <a:latin typeface="Calibri" pitchFamily="34" charset="0"/>
              </a:rPr>
              <a:t>Índice de Cumplimiento del Artículo 13: 85.4</a:t>
            </a:r>
            <a:endParaRPr lang="es-MX" sz="1200" b="1" dirty="0">
              <a:latin typeface="Calibri" pitchFamily="34" charset="0"/>
            </a:endParaRPr>
          </a:p>
        </p:txBody>
      </p:sp>
      <p:sp>
        <p:nvSpPr>
          <p:cNvPr id="6" name="10 Marcador de número de diapositiva"/>
          <p:cNvSpPr>
            <a:spLocks noGrp="1"/>
          </p:cNvSpPr>
          <p:nvPr>
            <p:ph type="sldNum" sz="quarter" idx="12"/>
          </p:nvPr>
        </p:nvSpPr>
        <p:spPr>
          <a:xfrm>
            <a:off x="8730000" y="6454800"/>
            <a:ext cx="366712" cy="365125"/>
          </a:xfrm>
        </p:spPr>
        <p:txBody>
          <a:bodyPr/>
          <a:lstStyle/>
          <a:p>
            <a:pPr>
              <a:defRPr/>
            </a:pPr>
            <a:fld id="{BD43386B-512A-4F48-AC60-1F2A615D5642}" type="slidenum">
              <a:rPr lang="es-MX" b="1" smtClean="0">
                <a:latin typeface="Calibri" pitchFamily="34" charset="0"/>
              </a:rPr>
              <a:pPr>
                <a:defRPr/>
              </a:pPr>
              <a:t>44</a:t>
            </a:fld>
            <a:endParaRPr lang="es-MX" b="1" dirty="0">
              <a:latin typeface="Calibri" pitchFamily="34" charset="0"/>
            </a:endParaRPr>
          </a:p>
        </p:txBody>
      </p:sp>
      <p:graphicFrame>
        <p:nvGraphicFramePr>
          <p:cNvPr id="7" name="6 Gráfico"/>
          <p:cNvGraphicFramePr/>
          <p:nvPr>
            <p:extLst>
              <p:ext uri="{D42A27DB-BD31-4B8C-83A1-F6EECF244321}">
                <p14:modId xmlns:p14="http://schemas.microsoft.com/office/powerpoint/2010/main" val="757017523"/>
              </p:ext>
            </p:extLst>
          </p:nvPr>
        </p:nvGraphicFramePr>
        <p:xfrm>
          <a:off x="679831" y="2000240"/>
          <a:ext cx="7784338" cy="450059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CuadroTexto"/>
          <p:cNvSpPr txBox="1"/>
          <p:nvPr/>
        </p:nvSpPr>
        <p:spPr>
          <a:xfrm>
            <a:off x="1714480" y="1267930"/>
            <a:ext cx="5715040" cy="276999"/>
          </a:xfrm>
          <a:prstGeom prst="rect">
            <a:avLst/>
          </a:prstGeom>
          <a:noFill/>
        </p:spPr>
        <p:txBody>
          <a:bodyPr wrap="square" rtlCol="0">
            <a:spAutoFit/>
          </a:bodyPr>
          <a:lstStyle/>
          <a:p>
            <a:pPr algn="ctr"/>
            <a:r>
              <a:rPr lang="es-MX" sz="1200" b="1" dirty="0" smtClean="0">
                <a:latin typeface="Calibri" pitchFamily="34" charset="0"/>
              </a:rPr>
              <a:t>Índice de Cumplimiento del Artículo 14: 82.9</a:t>
            </a:r>
            <a:endParaRPr lang="es-MX" sz="1200" b="1" dirty="0">
              <a:latin typeface="Calibri" pitchFamily="34" charset="0"/>
            </a:endParaRPr>
          </a:p>
        </p:txBody>
      </p:sp>
      <p:sp>
        <p:nvSpPr>
          <p:cNvPr id="6" name="10 Marcador de número de diapositiva"/>
          <p:cNvSpPr>
            <a:spLocks noGrp="1"/>
          </p:cNvSpPr>
          <p:nvPr>
            <p:ph type="sldNum" sz="quarter" idx="12"/>
          </p:nvPr>
        </p:nvSpPr>
        <p:spPr>
          <a:xfrm>
            <a:off x="8730000" y="6454800"/>
            <a:ext cx="366712" cy="365125"/>
          </a:xfrm>
        </p:spPr>
        <p:txBody>
          <a:bodyPr/>
          <a:lstStyle/>
          <a:p>
            <a:pPr>
              <a:defRPr/>
            </a:pPr>
            <a:fld id="{BD43386B-512A-4F48-AC60-1F2A615D5642}" type="slidenum">
              <a:rPr lang="es-MX" b="1" smtClean="0">
                <a:latin typeface="Calibri" pitchFamily="34" charset="0"/>
              </a:rPr>
              <a:pPr>
                <a:defRPr/>
              </a:pPr>
              <a:t>45</a:t>
            </a:fld>
            <a:endParaRPr lang="es-MX" b="1" dirty="0">
              <a:latin typeface="Calibri" pitchFamily="34" charset="0"/>
            </a:endParaRPr>
          </a:p>
        </p:txBody>
      </p:sp>
      <p:sp>
        <p:nvSpPr>
          <p:cNvPr id="7" name="6 CuadroTexto"/>
          <p:cNvSpPr txBox="1"/>
          <p:nvPr/>
        </p:nvSpPr>
        <p:spPr>
          <a:xfrm>
            <a:off x="76169" y="85702"/>
            <a:ext cx="8388000" cy="864000"/>
          </a:xfrm>
          <a:prstGeom prst="rect">
            <a:avLst/>
          </a:prstGeom>
          <a:noFill/>
        </p:spPr>
        <p:txBody>
          <a:bodyPr wrap="square" rtlCol="0" anchor="ctr">
            <a:noAutofit/>
          </a:bodyPr>
          <a:lstStyle/>
          <a:p>
            <a:r>
              <a:rPr lang="es-MX" sz="1600" b="1" dirty="0">
                <a:latin typeface="Calibri" pitchFamily="34" charset="0"/>
              </a:rPr>
              <a:t>Actividad: Índices obtenidos en las evaluaciones a los portales de Internet de los Entes </a:t>
            </a:r>
            <a:r>
              <a:rPr lang="es-MX" sz="1600" b="1" dirty="0" smtClean="0">
                <a:latin typeface="Calibri" pitchFamily="34" charset="0"/>
              </a:rPr>
              <a:t>Obligados / Índice de Cumplimiento del Artículo 14</a:t>
            </a:r>
          </a:p>
          <a:p>
            <a:r>
              <a:rPr lang="es-MX" sz="1600" b="1" dirty="0" smtClean="0">
                <a:latin typeface="Calibri" pitchFamily="34" charset="0"/>
              </a:rPr>
              <a:t>(Aplica a los 114 Entes Obligados) </a:t>
            </a:r>
            <a:r>
              <a:rPr lang="es-MX" sz="1600" b="1" i="1" dirty="0" smtClean="0">
                <a:latin typeface="Calibri" pitchFamily="34" charset="0"/>
              </a:rPr>
              <a:t>Segunda </a:t>
            </a:r>
            <a:r>
              <a:rPr lang="es-MX" sz="1600" b="1" i="1" dirty="0">
                <a:latin typeface="Calibri" pitchFamily="34" charset="0"/>
              </a:rPr>
              <a:t>Evaluación 2013</a:t>
            </a:r>
            <a:endParaRPr lang="es-ES" sz="1600" b="1" i="1" dirty="0">
              <a:latin typeface="Calibri" pitchFamily="34" charset="0"/>
            </a:endParaRPr>
          </a:p>
        </p:txBody>
      </p:sp>
      <p:graphicFrame>
        <p:nvGraphicFramePr>
          <p:cNvPr id="9" name="8 Gráfico"/>
          <p:cNvGraphicFramePr/>
          <p:nvPr>
            <p:extLst>
              <p:ext uri="{D42A27DB-BD31-4B8C-83A1-F6EECF244321}">
                <p14:modId xmlns:p14="http://schemas.microsoft.com/office/powerpoint/2010/main" val="3940072572"/>
              </p:ext>
            </p:extLst>
          </p:nvPr>
        </p:nvGraphicFramePr>
        <p:xfrm>
          <a:off x="323528" y="2000240"/>
          <a:ext cx="8496944" cy="450059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0 Marcador de número de diapositiva"/>
          <p:cNvSpPr>
            <a:spLocks noGrp="1"/>
          </p:cNvSpPr>
          <p:nvPr>
            <p:ph type="sldNum" sz="quarter" idx="12"/>
          </p:nvPr>
        </p:nvSpPr>
        <p:spPr>
          <a:xfrm>
            <a:off x="8730000" y="6454800"/>
            <a:ext cx="366712" cy="365125"/>
          </a:xfrm>
        </p:spPr>
        <p:txBody>
          <a:bodyPr/>
          <a:lstStyle/>
          <a:p>
            <a:pPr>
              <a:defRPr/>
            </a:pPr>
            <a:fld id="{BD43386B-512A-4F48-AC60-1F2A615D5642}" type="slidenum">
              <a:rPr lang="es-MX" b="1" smtClean="0">
                <a:latin typeface="Calibri" pitchFamily="34" charset="0"/>
              </a:rPr>
              <a:pPr>
                <a:defRPr/>
              </a:pPr>
              <a:t>46</a:t>
            </a:fld>
            <a:endParaRPr lang="es-MX" b="1" dirty="0">
              <a:latin typeface="Calibri" pitchFamily="34" charset="0"/>
            </a:endParaRPr>
          </a:p>
        </p:txBody>
      </p:sp>
      <p:sp>
        <p:nvSpPr>
          <p:cNvPr id="8" name="7 Rectángulo"/>
          <p:cNvSpPr/>
          <p:nvPr/>
        </p:nvSpPr>
        <p:spPr>
          <a:xfrm>
            <a:off x="179512" y="1196752"/>
            <a:ext cx="8856984" cy="2062103"/>
          </a:xfrm>
          <a:prstGeom prst="rect">
            <a:avLst/>
          </a:prstGeom>
        </p:spPr>
        <p:txBody>
          <a:bodyPr wrap="square">
            <a:spAutoFit/>
          </a:bodyPr>
          <a:lstStyle/>
          <a:p>
            <a:pPr algn="just"/>
            <a:r>
              <a:rPr lang="es-MX" sz="1600" dirty="0" smtClean="0"/>
              <a:t>Línea 69 del PDHDF</a:t>
            </a:r>
          </a:p>
          <a:p>
            <a:pPr algn="just"/>
            <a:endParaRPr lang="es-MX" sz="1600" dirty="0"/>
          </a:p>
          <a:p>
            <a:pPr algn="just"/>
            <a:r>
              <a:rPr lang="es-MX" sz="1600" dirty="0"/>
              <a:t>Generar los mecanismos que garanticen el cumplimiento de las resoluciones y recomendaciones del INFO-DF por parte de los entes públicos. Ampliar las atribuciones del INFO-DF a fin de que, en los casos de incumplimiento, dé vista a los órganos de control interno para que procedan conforme a derecho. Analizar y en su caso ampliar las facultades de los Comités de Transparencia a fin de que vigilen el cumplimiento de dichas recomendaciones y resoluciones.</a:t>
            </a:r>
          </a:p>
        </p:txBody>
      </p:sp>
      <p:sp>
        <p:nvSpPr>
          <p:cNvPr id="10" name="9 Rectángulo"/>
          <p:cNvSpPr/>
          <p:nvPr/>
        </p:nvSpPr>
        <p:spPr>
          <a:xfrm>
            <a:off x="251520" y="3868593"/>
            <a:ext cx="8856984" cy="1815882"/>
          </a:xfrm>
          <a:prstGeom prst="rect">
            <a:avLst/>
          </a:prstGeom>
        </p:spPr>
        <p:txBody>
          <a:bodyPr wrap="square">
            <a:spAutoFit/>
          </a:bodyPr>
          <a:lstStyle/>
          <a:p>
            <a:r>
              <a:rPr lang="es-MX" sz="1600" dirty="0" smtClean="0"/>
              <a:t>Objetivos</a:t>
            </a:r>
          </a:p>
          <a:p>
            <a:r>
              <a:rPr lang="es-MX" sz="1600" dirty="0"/>
              <a:t>Armonización y reformas legislativas</a:t>
            </a:r>
          </a:p>
          <a:p>
            <a:endParaRPr lang="es-MX" sz="1600" dirty="0" smtClean="0"/>
          </a:p>
          <a:p>
            <a:r>
              <a:rPr lang="es-MX" sz="1600" dirty="0" smtClean="0"/>
              <a:t>Metas </a:t>
            </a:r>
          </a:p>
          <a:p>
            <a:r>
              <a:rPr lang="es-MX" sz="1600" dirty="0" smtClean="0"/>
              <a:t>-----</a:t>
            </a:r>
          </a:p>
          <a:p>
            <a:r>
              <a:rPr lang="es-MX" sz="1600" dirty="0" smtClean="0"/>
              <a:t>Actividad </a:t>
            </a:r>
          </a:p>
          <a:p>
            <a:r>
              <a:rPr lang="es-MX" sz="1600" i="1" dirty="0" smtClean="0"/>
              <a:t>Artículo 94 de la LTAIPDF</a:t>
            </a:r>
          </a:p>
        </p:txBody>
      </p:sp>
      <p:sp>
        <p:nvSpPr>
          <p:cNvPr id="12" name="11 Rectángulo"/>
          <p:cNvSpPr/>
          <p:nvPr/>
        </p:nvSpPr>
        <p:spPr>
          <a:xfrm>
            <a:off x="144016" y="201414"/>
            <a:ext cx="8028384" cy="584775"/>
          </a:xfrm>
          <a:prstGeom prst="rect">
            <a:avLst/>
          </a:prstGeom>
        </p:spPr>
        <p:txBody>
          <a:bodyPr wrap="square">
            <a:spAutoFit/>
          </a:bodyPr>
          <a:lstStyle/>
          <a:p>
            <a:r>
              <a:rPr lang="es-MX" sz="1600" dirty="0"/>
              <a:t>Informe de cumplimiento al plan de trabajo del Espacio de Participación Derecho de Acceso a la información, 2013</a:t>
            </a:r>
          </a:p>
        </p:txBody>
      </p:sp>
    </p:spTree>
    <p:extLst>
      <p:ext uri="{BB962C8B-B14F-4D97-AF65-F5344CB8AC3E}">
        <p14:creationId xmlns:p14="http://schemas.microsoft.com/office/powerpoint/2010/main" val="37307879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0 Marcador de número de diapositiva"/>
          <p:cNvSpPr>
            <a:spLocks noGrp="1"/>
          </p:cNvSpPr>
          <p:nvPr>
            <p:ph type="sldNum" sz="quarter" idx="12"/>
          </p:nvPr>
        </p:nvSpPr>
        <p:spPr>
          <a:xfrm>
            <a:off x="8730000" y="6454800"/>
            <a:ext cx="366712" cy="365125"/>
          </a:xfrm>
        </p:spPr>
        <p:txBody>
          <a:bodyPr/>
          <a:lstStyle/>
          <a:p>
            <a:pPr>
              <a:defRPr/>
            </a:pPr>
            <a:fld id="{BD43386B-512A-4F48-AC60-1F2A615D5642}" type="slidenum">
              <a:rPr lang="es-MX" b="1" smtClean="0">
                <a:latin typeface="Calibri" pitchFamily="34" charset="0"/>
              </a:rPr>
              <a:pPr>
                <a:defRPr/>
              </a:pPr>
              <a:t>47</a:t>
            </a:fld>
            <a:endParaRPr lang="es-MX" b="1" dirty="0">
              <a:latin typeface="Calibri" pitchFamily="34" charset="0"/>
            </a:endParaRPr>
          </a:p>
        </p:txBody>
      </p:sp>
      <p:sp>
        <p:nvSpPr>
          <p:cNvPr id="7" name="6 CuadroTexto"/>
          <p:cNvSpPr txBox="1"/>
          <p:nvPr/>
        </p:nvSpPr>
        <p:spPr>
          <a:xfrm>
            <a:off x="76169" y="85702"/>
            <a:ext cx="8388000" cy="864000"/>
          </a:xfrm>
          <a:prstGeom prst="rect">
            <a:avLst/>
          </a:prstGeom>
          <a:noFill/>
        </p:spPr>
        <p:txBody>
          <a:bodyPr wrap="square" rtlCol="0" anchor="ctr">
            <a:noAutofit/>
          </a:bodyPr>
          <a:lstStyle/>
          <a:p>
            <a:r>
              <a:rPr lang="es-MX" sz="1600" b="1" dirty="0">
                <a:latin typeface="Calibri" pitchFamily="34" charset="0"/>
              </a:rPr>
              <a:t>Actividad</a:t>
            </a:r>
            <a:r>
              <a:rPr lang="es-MX" sz="1600" b="1" dirty="0" smtClean="0">
                <a:latin typeface="Calibri" pitchFamily="34" charset="0"/>
              </a:rPr>
              <a:t>: Artículo </a:t>
            </a:r>
            <a:r>
              <a:rPr lang="es-MX" sz="1600" b="1" dirty="0">
                <a:latin typeface="Calibri" pitchFamily="34" charset="0"/>
              </a:rPr>
              <a:t>94 de la </a:t>
            </a:r>
            <a:r>
              <a:rPr lang="es-MX" sz="1600" b="1" dirty="0" smtClean="0">
                <a:latin typeface="Calibri" pitchFamily="34" charset="0"/>
              </a:rPr>
              <a:t>LTAIPDF</a:t>
            </a:r>
            <a:endParaRPr lang="es-MX" sz="1600" b="1" dirty="0">
              <a:latin typeface="Calibri" pitchFamily="34" charset="0"/>
            </a:endParaRPr>
          </a:p>
          <a:p>
            <a:r>
              <a:rPr lang="es-MX" sz="1600" b="1" dirty="0" smtClean="0">
                <a:latin typeface="Calibri" pitchFamily="34" charset="0"/>
              </a:rPr>
              <a:t> </a:t>
            </a:r>
            <a:endParaRPr lang="es-ES" sz="1600" b="1" i="1" dirty="0">
              <a:latin typeface="Calibri" pitchFamily="34" charset="0"/>
            </a:endParaRPr>
          </a:p>
        </p:txBody>
      </p:sp>
      <p:sp>
        <p:nvSpPr>
          <p:cNvPr id="8" name="7 Rectángulo"/>
          <p:cNvSpPr/>
          <p:nvPr/>
        </p:nvSpPr>
        <p:spPr>
          <a:xfrm>
            <a:off x="179512" y="1052736"/>
            <a:ext cx="8856984" cy="1569660"/>
          </a:xfrm>
          <a:prstGeom prst="rect">
            <a:avLst/>
          </a:prstGeom>
        </p:spPr>
        <p:txBody>
          <a:bodyPr wrap="square">
            <a:spAutoFit/>
          </a:bodyPr>
          <a:lstStyle/>
          <a:p>
            <a:pPr algn="just"/>
            <a:r>
              <a:rPr lang="es-MX" sz="1200" dirty="0"/>
              <a:t>Artículo 93. Constituyen infracciones a la presente Ley:</a:t>
            </a:r>
          </a:p>
          <a:p>
            <a:pPr algn="just"/>
            <a:r>
              <a:rPr lang="es-MX" sz="1200" dirty="0"/>
              <a:t>I. La omisión o irregularidad en la publicación o actualización de la información;</a:t>
            </a:r>
          </a:p>
          <a:p>
            <a:pPr algn="just"/>
            <a:r>
              <a:rPr lang="es-MX" sz="1200" dirty="0"/>
              <a:t>II. La omisión o irregularidad en la atención a las solicitudes en materia de acceso a la información;</a:t>
            </a:r>
          </a:p>
          <a:p>
            <a:pPr algn="just"/>
            <a:r>
              <a:rPr lang="es-MX" sz="1200" dirty="0"/>
              <a:t>III. La omisión o irregularidad en el suministro de la información pública solicitada o en la respuesta a los solicitantes;</a:t>
            </a:r>
          </a:p>
          <a:p>
            <a:pPr algn="just"/>
            <a:r>
              <a:rPr lang="es-MX" sz="1200" dirty="0"/>
              <a:t>IV. La falsificación, daño, sustracción, extravío, alteración, negación, ocultamiento o destrucción de datos, archivos, registros y demás información que posean los Entes Obligados.</a:t>
            </a:r>
          </a:p>
          <a:p>
            <a:pPr algn="just"/>
            <a:r>
              <a:rPr lang="es-MX" sz="1200" dirty="0"/>
              <a:t>V. La omisión en la observancia de los principios establecidos en esta Ley en materia de acceso a la información</a:t>
            </a:r>
            <a:r>
              <a:rPr lang="es-MX" sz="1200" dirty="0" smtClean="0"/>
              <a:t>;</a:t>
            </a:r>
          </a:p>
          <a:p>
            <a:pPr algn="just"/>
            <a:r>
              <a:rPr lang="es-MX" sz="1200" dirty="0" smtClean="0"/>
              <a:t>(…)</a:t>
            </a:r>
            <a:endParaRPr lang="es-MX" sz="1200" dirty="0"/>
          </a:p>
        </p:txBody>
      </p:sp>
      <p:sp>
        <p:nvSpPr>
          <p:cNvPr id="10" name="9 Rectángulo"/>
          <p:cNvSpPr/>
          <p:nvPr/>
        </p:nvSpPr>
        <p:spPr>
          <a:xfrm>
            <a:off x="179512" y="2636912"/>
            <a:ext cx="8856984" cy="830997"/>
          </a:xfrm>
          <a:prstGeom prst="rect">
            <a:avLst/>
          </a:prstGeom>
        </p:spPr>
        <p:txBody>
          <a:bodyPr wrap="square">
            <a:spAutoFit/>
          </a:bodyPr>
          <a:lstStyle/>
          <a:p>
            <a:pPr algn="just"/>
            <a:r>
              <a:rPr lang="es-MX" sz="1200" dirty="0"/>
              <a:t>Artículo 94. El Instituto dará vista o denunciará ante las autoridades competentes, cualquier conducta prevista en el artículo anterior y aportará las pruebas que considere pertinentes. Los órganos de control interno entregarán semestralmente al Instituto, un informe estadístico de los procedimientos administrativos iniciados con motivo del incumplimiento de la presente Ley y sus resultados. Esta información será incorporada al informe anual del Instituto.</a:t>
            </a:r>
            <a:endParaRPr lang="es-MX" sz="1200" dirty="0" smtClean="0"/>
          </a:p>
        </p:txBody>
      </p:sp>
    </p:spTree>
    <p:extLst>
      <p:ext uri="{BB962C8B-B14F-4D97-AF65-F5344CB8AC3E}">
        <p14:creationId xmlns:p14="http://schemas.microsoft.com/office/powerpoint/2010/main" val="5624318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0 Marcador de número de diapositiva"/>
          <p:cNvSpPr>
            <a:spLocks noGrp="1"/>
          </p:cNvSpPr>
          <p:nvPr>
            <p:ph type="sldNum" sz="quarter" idx="12"/>
          </p:nvPr>
        </p:nvSpPr>
        <p:spPr>
          <a:xfrm>
            <a:off x="8730000" y="6454800"/>
            <a:ext cx="366712" cy="365125"/>
          </a:xfrm>
        </p:spPr>
        <p:txBody>
          <a:bodyPr/>
          <a:lstStyle/>
          <a:p>
            <a:pPr>
              <a:defRPr/>
            </a:pPr>
            <a:fld id="{BD43386B-512A-4F48-AC60-1F2A615D5642}" type="slidenum">
              <a:rPr lang="es-MX" b="1" smtClean="0">
                <a:latin typeface="Calibri" pitchFamily="34" charset="0"/>
              </a:rPr>
              <a:pPr>
                <a:defRPr/>
              </a:pPr>
              <a:t>48</a:t>
            </a:fld>
            <a:endParaRPr lang="es-MX" b="1" dirty="0">
              <a:latin typeface="Calibri" pitchFamily="34" charset="0"/>
            </a:endParaRPr>
          </a:p>
        </p:txBody>
      </p:sp>
      <p:sp>
        <p:nvSpPr>
          <p:cNvPr id="8" name="7 Rectángulo"/>
          <p:cNvSpPr/>
          <p:nvPr/>
        </p:nvSpPr>
        <p:spPr>
          <a:xfrm>
            <a:off x="179512" y="1183173"/>
            <a:ext cx="8856984" cy="5447645"/>
          </a:xfrm>
          <a:prstGeom prst="rect">
            <a:avLst/>
          </a:prstGeom>
        </p:spPr>
        <p:txBody>
          <a:bodyPr wrap="square">
            <a:spAutoFit/>
          </a:bodyPr>
          <a:lstStyle/>
          <a:p>
            <a:pPr algn="just"/>
            <a:r>
              <a:rPr lang="es-MX" sz="1200" dirty="0" smtClean="0"/>
              <a:t>“El </a:t>
            </a:r>
            <a:r>
              <a:rPr lang="es-MX" sz="1200" dirty="0"/>
              <a:t>artículo 94 obliga al InfoDF a dar vista y denunciar cualquier conducta que </a:t>
            </a:r>
            <a:r>
              <a:rPr lang="es-MX" sz="1200" dirty="0" smtClean="0"/>
              <a:t>llegue </a:t>
            </a:r>
            <a:r>
              <a:rPr lang="es-MX" sz="1200" dirty="0"/>
              <a:t>hasta su conocimiento y que encuadre en lo que describe el artículo 93 </a:t>
            </a:r>
            <a:r>
              <a:rPr lang="es-MX" sz="1200" dirty="0" smtClean="0"/>
              <a:t>de </a:t>
            </a:r>
            <a:r>
              <a:rPr lang="es-MX" sz="1200" dirty="0"/>
              <a:t>la Ley. Además, debe aportar las pruebas que considere pertinentes, para </a:t>
            </a:r>
            <a:r>
              <a:rPr lang="es-MX" sz="1200" dirty="0" smtClean="0"/>
              <a:t>efectos </a:t>
            </a:r>
            <a:r>
              <a:rPr lang="es-MX" sz="1200" dirty="0"/>
              <a:t>de que el órgano competente cuente con los elementos suficientes </a:t>
            </a:r>
            <a:r>
              <a:rPr lang="es-MX" sz="1200" dirty="0" smtClean="0"/>
              <a:t>para </a:t>
            </a:r>
            <a:r>
              <a:rPr lang="es-MX" sz="1200" dirty="0"/>
              <a:t>poder fincar una responsabilidad por violación de la Ley</a:t>
            </a:r>
            <a:r>
              <a:rPr lang="es-MX" sz="1200" dirty="0" smtClean="0"/>
              <a:t>.</a:t>
            </a:r>
          </a:p>
          <a:p>
            <a:pPr algn="just"/>
            <a:endParaRPr lang="es-MX" sz="1200" dirty="0"/>
          </a:p>
          <a:p>
            <a:pPr algn="just"/>
            <a:r>
              <a:rPr lang="es-MX" sz="1200" dirty="0"/>
              <a:t>Para efecto de que exista un seguimiento de los procedimientos administrativos </a:t>
            </a:r>
            <a:r>
              <a:rPr lang="es-MX" sz="1200" dirty="0" smtClean="0"/>
              <a:t>que </a:t>
            </a:r>
            <a:r>
              <a:rPr lang="es-MX" sz="1200" dirty="0"/>
              <a:t>resulten de tales vistas y denuncias, los órganos internos de control </a:t>
            </a:r>
            <a:r>
              <a:rPr lang="es-MX" sz="1200" dirty="0" smtClean="0"/>
              <a:t>deben </a:t>
            </a:r>
            <a:r>
              <a:rPr lang="es-MX" sz="1200" dirty="0"/>
              <a:t>informar semestralmente de las estadísticas que permitan identificar el </a:t>
            </a:r>
            <a:r>
              <a:rPr lang="es-MX" sz="1200" dirty="0" smtClean="0"/>
              <a:t>grado </a:t>
            </a:r>
            <a:r>
              <a:rPr lang="es-MX" sz="1200" dirty="0"/>
              <a:t>de avance y el sentido de lo que se vaya resolviendo</a:t>
            </a:r>
            <a:r>
              <a:rPr lang="es-MX" sz="1200" dirty="0" smtClean="0"/>
              <a:t>.”</a:t>
            </a:r>
          </a:p>
          <a:p>
            <a:pPr algn="just"/>
            <a:endParaRPr lang="es-MX" sz="1200" dirty="0" smtClean="0"/>
          </a:p>
          <a:p>
            <a:pPr algn="just"/>
            <a:r>
              <a:rPr lang="es-MX" sz="1200" dirty="0" smtClean="0"/>
              <a:t>Dr. Miguel Carbonell, LTAIPDF Comentada</a:t>
            </a:r>
          </a:p>
          <a:p>
            <a:pPr algn="just"/>
            <a:endParaRPr lang="es-MX" sz="1200" dirty="0"/>
          </a:p>
          <a:p>
            <a:pPr algn="just"/>
            <a:endParaRPr lang="es-MX" sz="1200" dirty="0" smtClean="0"/>
          </a:p>
          <a:p>
            <a:pPr algn="just"/>
            <a:r>
              <a:rPr lang="es-MX" sz="1200" b="1" dirty="0"/>
              <a:t>Estado que guardan las vistas presentadas ante los órganos de control </a:t>
            </a:r>
            <a:r>
              <a:rPr lang="es-MX" sz="1200" b="1" dirty="0" smtClean="0"/>
              <a:t>interno</a:t>
            </a:r>
          </a:p>
          <a:p>
            <a:pPr algn="just"/>
            <a:endParaRPr lang="es-MX" sz="1200" b="1" dirty="0"/>
          </a:p>
          <a:p>
            <a:pPr algn="just"/>
            <a:r>
              <a:rPr lang="es-MX" sz="1200" dirty="0"/>
              <a:t>De acuerdo con lo establecido en los artículos 93 y 94 de la LTAIPDF, el incumplimiento de las obligaciones señaladas en la ley se sancionará en los términos de la Ley Federal de Responsabilidades de los Servidores Públicos. A la luz de esas consideraciones jurídicas, el INFODF tiene la obligación de denunciar ante las autoridades competentes cualquier conducta de este tipo, acompañadas de las pruebas que considere pertinentes.</a:t>
            </a:r>
          </a:p>
          <a:p>
            <a:pPr algn="just"/>
            <a:endParaRPr lang="es-MX" sz="1200" dirty="0"/>
          </a:p>
          <a:p>
            <a:pPr algn="just"/>
            <a:r>
              <a:rPr lang="es-MX" sz="1200" dirty="0"/>
              <a:t>Cuando el Instituto advierte, ya sea al momento de sustanciar los recursos de revisión o al dar seguimiento al cumplimiento de los mismos, que los servidores públicos incurrieron en alguna actividad que es considerada como infracción al atender las solicitudes de información pública, está obligado a notificar esta situación a los órganos de control interno.</a:t>
            </a:r>
          </a:p>
          <a:p>
            <a:pPr algn="just"/>
            <a:endParaRPr lang="es-MX" sz="1200" dirty="0"/>
          </a:p>
          <a:p>
            <a:pPr algn="just"/>
            <a:r>
              <a:rPr lang="es-MX" sz="1200" b="1" dirty="0"/>
              <a:t>Del 2005 al 2012 se dieron mil 264 vistas a los órganos de control</a:t>
            </a:r>
            <a:r>
              <a:rPr lang="es-MX" sz="1200" dirty="0"/>
              <a:t>, de las que el 70 por ciento fueron ordenadas por irregularidades detectadas durante la sustanciación del recurso de revisión, mientras que el 27.8 por ciento fue por incumplimiento a las resoluciones. En el 2.2 por ciento restante se encuentran los casos que recaen en ambos supuestos.</a:t>
            </a:r>
          </a:p>
          <a:p>
            <a:pPr algn="just"/>
            <a:endParaRPr lang="es-MX" sz="1200" dirty="0"/>
          </a:p>
          <a:p>
            <a:pPr algn="just"/>
            <a:endParaRPr lang="es-MX" sz="1200" dirty="0"/>
          </a:p>
          <a:p>
            <a:pPr algn="just"/>
            <a:endParaRPr lang="es-MX" sz="1200" dirty="0" smtClean="0"/>
          </a:p>
          <a:p>
            <a:pPr algn="just"/>
            <a:endParaRPr lang="es-MX" sz="1200" dirty="0"/>
          </a:p>
        </p:txBody>
      </p:sp>
      <p:sp>
        <p:nvSpPr>
          <p:cNvPr id="9" name="8 CuadroTexto"/>
          <p:cNvSpPr txBox="1"/>
          <p:nvPr/>
        </p:nvSpPr>
        <p:spPr>
          <a:xfrm>
            <a:off x="76169" y="85702"/>
            <a:ext cx="8388000" cy="864000"/>
          </a:xfrm>
          <a:prstGeom prst="rect">
            <a:avLst/>
          </a:prstGeom>
          <a:noFill/>
        </p:spPr>
        <p:txBody>
          <a:bodyPr wrap="square" rtlCol="0" anchor="ctr">
            <a:noAutofit/>
          </a:bodyPr>
          <a:lstStyle/>
          <a:p>
            <a:r>
              <a:rPr lang="es-MX" sz="1600" b="1" dirty="0">
                <a:latin typeface="Calibri" pitchFamily="34" charset="0"/>
              </a:rPr>
              <a:t>Actividad</a:t>
            </a:r>
            <a:r>
              <a:rPr lang="es-MX" sz="1600" b="1" dirty="0" smtClean="0">
                <a:latin typeface="Calibri" pitchFamily="34" charset="0"/>
              </a:rPr>
              <a:t>: Artículo </a:t>
            </a:r>
            <a:r>
              <a:rPr lang="es-MX" sz="1600" b="1" dirty="0">
                <a:latin typeface="Calibri" pitchFamily="34" charset="0"/>
              </a:rPr>
              <a:t>94 de la </a:t>
            </a:r>
            <a:r>
              <a:rPr lang="es-MX" sz="1600" b="1" dirty="0" smtClean="0">
                <a:latin typeface="Calibri" pitchFamily="34" charset="0"/>
              </a:rPr>
              <a:t>LTAIPDF</a:t>
            </a:r>
            <a:endParaRPr lang="es-MX" sz="1600" b="1" dirty="0">
              <a:latin typeface="Calibri" pitchFamily="34" charset="0"/>
            </a:endParaRPr>
          </a:p>
          <a:p>
            <a:r>
              <a:rPr lang="es-MX" sz="1600" b="1" dirty="0" smtClean="0">
                <a:latin typeface="Calibri" pitchFamily="34" charset="0"/>
              </a:rPr>
              <a:t> </a:t>
            </a:r>
            <a:endParaRPr lang="es-ES" sz="1600" b="1" i="1" dirty="0">
              <a:latin typeface="Calibri" pitchFamily="34" charset="0"/>
            </a:endParaRPr>
          </a:p>
        </p:txBody>
      </p:sp>
    </p:spTree>
    <p:extLst>
      <p:ext uri="{BB962C8B-B14F-4D97-AF65-F5344CB8AC3E}">
        <p14:creationId xmlns:p14="http://schemas.microsoft.com/office/powerpoint/2010/main" val="13903699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0 Marcador de número de diapositiva"/>
          <p:cNvSpPr>
            <a:spLocks noGrp="1"/>
          </p:cNvSpPr>
          <p:nvPr>
            <p:ph type="sldNum" sz="quarter" idx="12"/>
          </p:nvPr>
        </p:nvSpPr>
        <p:spPr>
          <a:xfrm>
            <a:off x="8730000" y="6454800"/>
            <a:ext cx="366712" cy="365125"/>
          </a:xfrm>
        </p:spPr>
        <p:txBody>
          <a:bodyPr/>
          <a:lstStyle/>
          <a:p>
            <a:pPr>
              <a:defRPr/>
            </a:pPr>
            <a:fld id="{BD43386B-512A-4F48-AC60-1F2A615D5642}" type="slidenum">
              <a:rPr lang="es-MX" b="1" smtClean="0">
                <a:latin typeface="Calibri" pitchFamily="34" charset="0"/>
              </a:rPr>
              <a:pPr>
                <a:defRPr/>
              </a:pPr>
              <a:t>49</a:t>
            </a:fld>
            <a:endParaRPr lang="es-MX" b="1" dirty="0">
              <a:latin typeface="Calibri" pitchFamily="34" charset="0"/>
            </a:endParaRPr>
          </a:p>
        </p:txBody>
      </p:sp>
      <p:sp>
        <p:nvSpPr>
          <p:cNvPr id="8" name="7 Rectángulo"/>
          <p:cNvSpPr/>
          <p:nvPr/>
        </p:nvSpPr>
        <p:spPr>
          <a:xfrm>
            <a:off x="179512" y="1183173"/>
            <a:ext cx="8856984" cy="1938992"/>
          </a:xfrm>
          <a:prstGeom prst="rect">
            <a:avLst/>
          </a:prstGeom>
        </p:spPr>
        <p:txBody>
          <a:bodyPr wrap="square">
            <a:spAutoFit/>
          </a:bodyPr>
          <a:lstStyle/>
          <a:p>
            <a:pPr algn="just"/>
            <a:r>
              <a:rPr lang="es-MX" sz="1200" b="1" dirty="0" smtClean="0"/>
              <a:t>Estado </a:t>
            </a:r>
            <a:r>
              <a:rPr lang="es-MX" sz="1200" b="1" dirty="0"/>
              <a:t>que guardan las vistas presentadas ante los órganos de control </a:t>
            </a:r>
            <a:r>
              <a:rPr lang="es-MX" sz="1200" b="1" dirty="0" smtClean="0"/>
              <a:t>interno</a:t>
            </a:r>
          </a:p>
          <a:p>
            <a:pPr algn="just"/>
            <a:endParaRPr lang="es-MX" sz="1200" b="1" dirty="0"/>
          </a:p>
          <a:p>
            <a:pPr algn="just"/>
            <a:endParaRPr lang="es-MX" sz="1200" dirty="0"/>
          </a:p>
          <a:p>
            <a:pPr algn="just"/>
            <a:r>
              <a:rPr lang="es-MX" sz="1200" b="1" dirty="0"/>
              <a:t>Del 2005 al 2012 se dieron mil 264 vistas a los órganos de control</a:t>
            </a:r>
            <a:r>
              <a:rPr lang="es-MX" sz="1200" dirty="0"/>
              <a:t>, de las que el 70 por ciento fueron ordenadas por irregularidades detectadas durante la sustanciación del recurso de revisión, mientras que el 27.8 por ciento fue por incumplimiento a las resoluciones. En el 2.2 por ciento restante se encuentran los casos que recaen en ambos supuestos</a:t>
            </a:r>
            <a:r>
              <a:rPr lang="es-MX" sz="1200" dirty="0" smtClean="0"/>
              <a:t>.</a:t>
            </a:r>
          </a:p>
          <a:p>
            <a:pPr algn="just"/>
            <a:endParaRPr lang="es-MX" sz="1200" dirty="0"/>
          </a:p>
          <a:p>
            <a:pPr algn="just"/>
            <a:r>
              <a:rPr lang="es-MX" sz="1200" b="1" dirty="0"/>
              <a:t>Se entrega al EP  1er Informe de Actividades y Resultados 2012, Segundo Pleno, Instituto de Acceso a la Información Pública y Protección de Datos Personales en versión digital, donde se puede consultar el </a:t>
            </a:r>
            <a:r>
              <a:rPr lang="es-MX" sz="1200" b="1" dirty="0" smtClean="0"/>
              <a:t>punto 2.8  Estado que guardan las vistas presentadas ante los órganos de control interno, pp. 117-121</a:t>
            </a:r>
            <a:endParaRPr lang="es-MX" sz="1200" dirty="0"/>
          </a:p>
        </p:txBody>
      </p:sp>
      <p:graphicFrame>
        <p:nvGraphicFramePr>
          <p:cNvPr id="3" name="2 Tabla"/>
          <p:cNvGraphicFramePr>
            <a:graphicFrameLocks noGrp="1"/>
          </p:cNvGraphicFramePr>
          <p:nvPr>
            <p:extLst>
              <p:ext uri="{D42A27DB-BD31-4B8C-83A1-F6EECF244321}">
                <p14:modId xmlns:p14="http://schemas.microsoft.com/office/powerpoint/2010/main" val="3120847770"/>
              </p:ext>
            </p:extLst>
          </p:nvPr>
        </p:nvGraphicFramePr>
        <p:xfrm>
          <a:off x="611560" y="3789039"/>
          <a:ext cx="7852609" cy="2736305"/>
        </p:xfrm>
        <a:graphic>
          <a:graphicData uri="http://schemas.openxmlformats.org/drawingml/2006/table">
            <a:tbl>
              <a:tblPr firstRow="1" firstCol="1" bandRow="1">
                <a:tableStyleId>{5C22544A-7EE6-4342-B048-85BDC9FD1C3A}</a:tableStyleId>
              </a:tblPr>
              <a:tblGrid>
                <a:gridCol w="1066608"/>
                <a:gridCol w="840251"/>
                <a:gridCol w="840251"/>
                <a:gridCol w="1008538"/>
                <a:gridCol w="1008538"/>
                <a:gridCol w="956392"/>
                <a:gridCol w="956392"/>
                <a:gridCol w="1175639"/>
              </a:tblGrid>
              <a:tr h="248755">
                <a:tc rowSpan="2">
                  <a:txBody>
                    <a:bodyPr/>
                    <a:lstStyle/>
                    <a:p>
                      <a:pPr algn="ctr">
                        <a:lnSpc>
                          <a:spcPct val="115000"/>
                        </a:lnSpc>
                        <a:spcAft>
                          <a:spcPts val="0"/>
                        </a:spcAft>
                      </a:pPr>
                      <a:r>
                        <a:rPr lang="es-ES" sz="700" dirty="0">
                          <a:effectLst/>
                        </a:rPr>
                        <a:t>Año</a:t>
                      </a:r>
                      <a:endParaRPr lang="es-MX" sz="1100" dirty="0">
                        <a:effectLst/>
                        <a:latin typeface="Calibri"/>
                        <a:ea typeface="Calibri"/>
                        <a:cs typeface="Times New Roman"/>
                      </a:endParaRPr>
                    </a:p>
                  </a:txBody>
                  <a:tcPr marL="44450" marR="44450" marT="0" marB="0" anchor="ctr"/>
                </a:tc>
                <a:tc gridSpan="2">
                  <a:txBody>
                    <a:bodyPr/>
                    <a:lstStyle/>
                    <a:p>
                      <a:pPr algn="ctr">
                        <a:lnSpc>
                          <a:spcPct val="115000"/>
                        </a:lnSpc>
                        <a:spcAft>
                          <a:spcPts val="0"/>
                        </a:spcAft>
                      </a:pPr>
                      <a:r>
                        <a:rPr lang="es-ES" sz="700">
                          <a:effectLst/>
                        </a:rPr>
                        <a:t>Pleno</a:t>
                      </a:r>
                      <a:endParaRPr lang="es-MX" sz="1100">
                        <a:effectLst/>
                        <a:latin typeface="Calibri"/>
                        <a:ea typeface="Calibri"/>
                        <a:cs typeface="Times New Roman"/>
                      </a:endParaRPr>
                    </a:p>
                  </a:txBody>
                  <a:tcPr marL="44450" marR="44450" marT="0" marB="0" anchor="ctr"/>
                </a:tc>
                <a:tc hMerge="1">
                  <a:txBody>
                    <a:bodyPr/>
                    <a:lstStyle/>
                    <a:p>
                      <a:endParaRPr lang="es-MX"/>
                    </a:p>
                  </a:txBody>
                  <a:tcPr/>
                </a:tc>
                <a:tc gridSpan="2">
                  <a:txBody>
                    <a:bodyPr/>
                    <a:lstStyle/>
                    <a:p>
                      <a:pPr algn="ctr">
                        <a:lnSpc>
                          <a:spcPct val="115000"/>
                        </a:lnSpc>
                        <a:spcAft>
                          <a:spcPts val="0"/>
                        </a:spcAft>
                      </a:pPr>
                      <a:r>
                        <a:rPr lang="es-ES" sz="700">
                          <a:effectLst/>
                        </a:rPr>
                        <a:t>Incumplimiento</a:t>
                      </a:r>
                      <a:endParaRPr lang="es-MX" sz="1100">
                        <a:effectLst/>
                        <a:latin typeface="Calibri"/>
                        <a:ea typeface="Calibri"/>
                        <a:cs typeface="Times New Roman"/>
                      </a:endParaRPr>
                    </a:p>
                  </a:txBody>
                  <a:tcPr marL="44450" marR="44450" marT="0" marB="0" anchor="ctr"/>
                </a:tc>
                <a:tc hMerge="1">
                  <a:txBody>
                    <a:bodyPr/>
                    <a:lstStyle/>
                    <a:p>
                      <a:endParaRPr lang="es-MX"/>
                    </a:p>
                  </a:txBody>
                  <a:tcPr/>
                </a:tc>
                <a:tc gridSpan="2">
                  <a:txBody>
                    <a:bodyPr/>
                    <a:lstStyle/>
                    <a:p>
                      <a:pPr algn="ctr">
                        <a:lnSpc>
                          <a:spcPct val="115000"/>
                        </a:lnSpc>
                        <a:spcAft>
                          <a:spcPts val="0"/>
                        </a:spcAft>
                      </a:pPr>
                      <a:r>
                        <a:rPr lang="es-ES" sz="700">
                          <a:effectLst/>
                        </a:rPr>
                        <a:t>Ambos casos</a:t>
                      </a:r>
                      <a:endParaRPr lang="es-MX" sz="1100">
                        <a:effectLst/>
                        <a:latin typeface="Calibri"/>
                        <a:ea typeface="Calibri"/>
                        <a:cs typeface="Times New Roman"/>
                      </a:endParaRPr>
                    </a:p>
                  </a:txBody>
                  <a:tcPr marL="44450" marR="44450" marT="0" marB="0" anchor="ctr"/>
                </a:tc>
                <a:tc hMerge="1">
                  <a:txBody>
                    <a:bodyPr/>
                    <a:lstStyle/>
                    <a:p>
                      <a:endParaRPr lang="es-MX"/>
                    </a:p>
                  </a:txBody>
                  <a:tcPr/>
                </a:tc>
                <a:tc rowSpan="2">
                  <a:txBody>
                    <a:bodyPr/>
                    <a:lstStyle/>
                    <a:p>
                      <a:pPr algn="ctr">
                        <a:lnSpc>
                          <a:spcPct val="115000"/>
                        </a:lnSpc>
                        <a:spcAft>
                          <a:spcPts val="0"/>
                        </a:spcAft>
                      </a:pPr>
                      <a:r>
                        <a:rPr lang="es-ES" sz="700">
                          <a:effectLst/>
                        </a:rPr>
                        <a:t>Total</a:t>
                      </a:r>
                      <a:endParaRPr lang="es-MX" sz="1100">
                        <a:effectLst/>
                        <a:latin typeface="Calibri"/>
                        <a:ea typeface="Calibri"/>
                        <a:cs typeface="Times New Roman"/>
                      </a:endParaRPr>
                    </a:p>
                  </a:txBody>
                  <a:tcPr marL="44450" marR="44450" marT="0" marB="0" anchor="ctr"/>
                </a:tc>
              </a:tr>
              <a:tr h="248755">
                <a:tc vMerge="1">
                  <a:txBody>
                    <a:bodyPr/>
                    <a:lstStyle/>
                    <a:p>
                      <a:endParaRPr lang="es-MX"/>
                    </a:p>
                  </a:txBody>
                  <a:tcPr/>
                </a:tc>
                <a:tc>
                  <a:txBody>
                    <a:bodyPr/>
                    <a:lstStyle/>
                    <a:p>
                      <a:pPr algn="ctr">
                        <a:lnSpc>
                          <a:spcPct val="115000"/>
                        </a:lnSpc>
                        <a:spcAft>
                          <a:spcPts val="0"/>
                        </a:spcAft>
                      </a:pPr>
                      <a:r>
                        <a:rPr lang="es-ES" sz="700">
                          <a:effectLst/>
                        </a:rPr>
                        <a:t>No.</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No.</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No.</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a:t>
                      </a:r>
                      <a:endParaRPr lang="es-MX" sz="1100">
                        <a:effectLst/>
                        <a:latin typeface="Calibri"/>
                        <a:ea typeface="Calibri"/>
                        <a:cs typeface="Times New Roman"/>
                      </a:endParaRPr>
                    </a:p>
                  </a:txBody>
                  <a:tcPr marL="44450" marR="44450" marT="0" marB="0" anchor="ctr"/>
                </a:tc>
                <a:tc vMerge="1">
                  <a:txBody>
                    <a:bodyPr/>
                    <a:lstStyle/>
                    <a:p>
                      <a:endParaRPr lang="es-MX"/>
                    </a:p>
                  </a:txBody>
                  <a:tcPr/>
                </a:tc>
              </a:tr>
              <a:tr h="248755">
                <a:tc>
                  <a:txBody>
                    <a:bodyPr/>
                    <a:lstStyle/>
                    <a:p>
                      <a:pPr algn="ctr">
                        <a:lnSpc>
                          <a:spcPct val="115000"/>
                        </a:lnSpc>
                        <a:spcAft>
                          <a:spcPts val="0"/>
                        </a:spcAft>
                      </a:pPr>
                      <a:r>
                        <a:rPr lang="es-ES" sz="700">
                          <a:effectLst/>
                        </a:rPr>
                        <a:t>2005</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12</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66.7</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6</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33.3</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18</a:t>
                      </a:r>
                      <a:endParaRPr lang="es-MX" sz="1100">
                        <a:effectLst/>
                        <a:latin typeface="Calibri"/>
                        <a:ea typeface="Calibri"/>
                        <a:cs typeface="Times New Roman"/>
                      </a:endParaRPr>
                    </a:p>
                  </a:txBody>
                  <a:tcPr marL="44450" marR="44450" marT="0" marB="0" anchor="ctr"/>
                </a:tc>
              </a:tr>
              <a:tr h="248755">
                <a:tc>
                  <a:txBody>
                    <a:bodyPr/>
                    <a:lstStyle/>
                    <a:p>
                      <a:pPr algn="ctr">
                        <a:lnSpc>
                          <a:spcPct val="115000"/>
                        </a:lnSpc>
                        <a:spcAft>
                          <a:spcPts val="0"/>
                        </a:spcAft>
                      </a:pPr>
                      <a:r>
                        <a:rPr lang="es-ES" sz="700">
                          <a:effectLst/>
                        </a:rPr>
                        <a:t>2006</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46</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86.8</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6</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11.3</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dirty="0">
                          <a:effectLst/>
                        </a:rPr>
                        <a:t>1</a:t>
                      </a:r>
                      <a:endParaRPr lang="es-MX"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dirty="0">
                          <a:effectLst/>
                        </a:rPr>
                        <a:t>1.9</a:t>
                      </a:r>
                      <a:endParaRPr lang="es-MX"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53</a:t>
                      </a:r>
                      <a:endParaRPr lang="es-MX" sz="1100">
                        <a:effectLst/>
                        <a:latin typeface="Calibri"/>
                        <a:ea typeface="Calibri"/>
                        <a:cs typeface="Times New Roman"/>
                      </a:endParaRPr>
                    </a:p>
                  </a:txBody>
                  <a:tcPr marL="44450" marR="44450" marT="0" marB="0" anchor="ctr"/>
                </a:tc>
              </a:tr>
              <a:tr h="248755">
                <a:tc>
                  <a:txBody>
                    <a:bodyPr/>
                    <a:lstStyle/>
                    <a:p>
                      <a:pPr algn="ctr">
                        <a:lnSpc>
                          <a:spcPct val="115000"/>
                        </a:lnSpc>
                        <a:spcAft>
                          <a:spcPts val="0"/>
                        </a:spcAft>
                      </a:pPr>
                      <a:r>
                        <a:rPr lang="es-ES" sz="700">
                          <a:effectLst/>
                        </a:rPr>
                        <a:t>2007</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87</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81.3</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18</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16.8</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2</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dirty="0">
                          <a:effectLst/>
                        </a:rPr>
                        <a:t>1.9</a:t>
                      </a:r>
                      <a:endParaRPr lang="es-MX"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700">
                          <a:effectLst/>
                        </a:rPr>
                        <a:t>107</a:t>
                      </a:r>
                      <a:endParaRPr lang="es-MX" sz="1100">
                        <a:effectLst/>
                        <a:latin typeface="Calibri"/>
                        <a:ea typeface="Calibri"/>
                        <a:cs typeface="Times New Roman"/>
                      </a:endParaRPr>
                    </a:p>
                  </a:txBody>
                  <a:tcPr marL="44450" marR="44450" marT="0" marB="0" anchor="ctr"/>
                </a:tc>
              </a:tr>
              <a:tr h="248755">
                <a:tc>
                  <a:txBody>
                    <a:bodyPr/>
                    <a:lstStyle/>
                    <a:p>
                      <a:pPr algn="ctr">
                        <a:lnSpc>
                          <a:spcPct val="115000"/>
                        </a:lnSpc>
                        <a:spcAft>
                          <a:spcPts val="0"/>
                        </a:spcAft>
                      </a:pPr>
                      <a:r>
                        <a:rPr lang="es-ES" sz="700">
                          <a:effectLst/>
                        </a:rPr>
                        <a:t>2008</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96</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47.3</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88</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43.3</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19</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9.4</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700">
                          <a:effectLst/>
                        </a:rPr>
                        <a:t>203</a:t>
                      </a:r>
                      <a:endParaRPr lang="es-MX" sz="1100">
                        <a:effectLst/>
                        <a:latin typeface="Calibri"/>
                        <a:ea typeface="Calibri"/>
                        <a:cs typeface="Times New Roman"/>
                      </a:endParaRPr>
                    </a:p>
                  </a:txBody>
                  <a:tcPr marL="44450" marR="44450" marT="0" marB="0" anchor="ctr"/>
                </a:tc>
              </a:tr>
              <a:tr h="248755">
                <a:tc>
                  <a:txBody>
                    <a:bodyPr/>
                    <a:lstStyle/>
                    <a:p>
                      <a:pPr algn="ctr">
                        <a:lnSpc>
                          <a:spcPct val="115000"/>
                        </a:lnSpc>
                        <a:spcAft>
                          <a:spcPts val="0"/>
                        </a:spcAft>
                      </a:pPr>
                      <a:r>
                        <a:rPr lang="es-ES" sz="700">
                          <a:effectLst/>
                        </a:rPr>
                        <a:t>2009</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102</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83.6</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20</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16.4</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700">
                          <a:effectLst/>
                        </a:rPr>
                        <a:t>122</a:t>
                      </a:r>
                      <a:endParaRPr lang="es-MX" sz="1100">
                        <a:effectLst/>
                        <a:latin typeface="Calibri"/>
                        <a:ea typeface="Calibri"/>
                        <a:cs typeface="Times New Roman"/>
                      </a:endParaRPr>
                    </a:p>
                  </a:txBody>
                  <a:tcPr marL="44450" marR="44450" marT="0" marB="0" anchor="ctr"/>
                </a:tc>
              </a:tr>
              <a:tr h="248755">
                <a:tc>
                  <a:txBody>
                    <a:bodyPr/>
                    <a:lstStyle/>
                    <a:p>
                      <a:pPr algn="ctr">
                        <a:lnSpc>
                          <a:spcPct val="115000"/>
                        </a:lnSpc>
                        <a:spcAft>
                          <a:spcPts val="0"/>
                        </a:spcAft>
                      </a:pPr>
                      <a:r>
                        <a:rPr lang="es-ES" sz="700">
                          <a:effectLst/>
                        </a:rPr>
                        <a:t>2010</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185</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81.5</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42</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18.5</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700">
                          <a:effectLst/>
                        </a:rPr>
                        <a:t>227</a:t>
                      </a:r>
                      <a:endParaRPr lang="es-MX" sz="1100">
                        <a:effectLst/>
                        <a:latin typeface="Calibri"/>
                        <a:ea typeface="Calibri"/>
                        <a:cs typeface="Times New Roman"/>
                      </a:endParaRPr>
                    </a:p>
                  </a:txBody>
                  <a:tcPr marL="44450" marR="44450" marT="0" marB="0" anchor="ctr"/>
                </a:tc>
              </a:tr>
              <a:tr h="248755">
                <a:tc>
                  <a:txBody>
                    <a:bodyPr/>
                    <a:lstStyle/>
                    <a:p>
                      <a:pPr algn="ctr">
                        <a:lnSpc>
                          <a:spcPct val="115000"/>
                        </a:lnSpc>
                        <a:spcAft>
                          <a:spcPts val="0"/>
                        </a:spcAft>
                      </a:pPr>
                      <a:r>
                        <a:rPr lang="es-ES" sz="700">
                          <a:effectLst/>
                        </a:rPr>
                        <a:t>2011</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193</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66.8</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96</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33.2</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700">
                          <a:effectLst/>
                        </a:rPr>
                        <a:t>289</a:t>
                      </a:r>
                      <a:endParaRPr lang="es-MX" sz="1100">
                        <a:effectLst/>
                        <a:latin typeface="Calibri"/>
                        <a:ea typeface="Calibri"/>
                        <a:cs typeface="Times New Roman"/>
                      </a:endParaRPr>
                    </a:p>
                  </a:txBody>
                  <a:tcPr marL="44450" marR="44450" marT="0" marB="0" anchor="ctr"/>
                </a:tc>
              </a:tr>
              <a:tr h="248755">
                <a:tc>
                  <a:txBody>
                    <a:bodyPr/>
                    <a:lstStyle/>
                    <a:p>
                      <a:pPr algn="ctr">
                        <a:lnSpc>
                          <a:spcPct val="115000"/>
                        </a:lnSpc>
                        <a:spcAft>
                          <a:spcPts val="0"/>
                        </a:spcAft>
                      </a:pPr>
                      <a:r>
                        <a:rPr lang="es-ES" sz="700">
                          <a:effectLst/>
                        </a:rPr>
                        <a:t>2012</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164</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66.9</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81</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33.1</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700">
                          <a:effectLst/>
                        </a:rPr>
                        <a:t>245</a:t>
                      </a:r>
                      <a:endParaRPr lang="es-MX" sz="1100">
                        <a:effectLst/>
                        <a:latin typeface="Calibri"/>
                        <a:ea typeface="Calibri"/>
                        <a:cs typeface="Times New Roman"/>
                      </a:endParaRPr>
                    </a:p>
                  </a:txBody>
                  <a:tcPr marL="44450" marR="44450" marT="0" marB="0" anchor="ctr"/>
                </a:tc>
              </a:tr>
              <a:tr h="248755">
                <a:tc>
                  <a:txBody>
                    <a:bodyPr/>
                    <a:lstStyle/>
                    <a:p>
                      <a:pPr algn="ctr">
                        <a:lnSpc>
                          <a:spcPct val="115000"/>
                        </a:lnSpc>
                        <a:spcAft>
                          <a:spcPts val="0"/>
                        </a:spcAft>
                      </a:pPr>
                      <a:r>
                        <a:rPr lang="es-ES" sz="700">
                          <a:effectLst/>
                        </a:rPr>
                        <a:t>Total</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885</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70.0</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351</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27.8</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28</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a:effectLst/>
                        </a:rPr>
                        <a:t>2.2</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700" dirty="0">
                          <a:effectLst/>
                        </a:rPr>
                        <a:t>1,264</a:t>
                      </a:r>
                      <a:endParaRPr lang="es-MX" sz="1100" dirty="0">
                        <a:effectLst/>
                        <a:latin typeface="Calibri"/>
                        <a:ea typeface="Calibri"/>
                        <a:cs typeface="Times New Roman"/>
                      </a:endParaRPr>
                    </a:p>
                  </a:txBody>
                  <a:tcPr marL="44450" marR="44450" marT="0" marB="0" anchor="ctr"/>
                </a:tc>
              </a:tr>
            </a:tbl>
          </a:graphicData>
        </a:graphic>
      </p:graphicFrame>
      <p:sp>
        <p:nvSpPr>
          <p:cNvPr id="4" name="Rectangle 2"/>
          <p:cNvSpPr>
            <a:spLocks noChangeArrowheads="1"/>
          </p:cNvSpPr>
          <p:nvPr/>
        </p:nvSpPr>
        <p:spPr bwMode="auto">
          <a:xfrm>
            <a:off x="251520" y="3296017"/>
            <a:ext cx="878497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es-MX"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Expedientes integrados con motivo de las vistas a los </a:t>
            </a:r>
            <a:r>
              <a:rPr kumimoji="0" lang="es-ES" altLang="es-MX" sz="1200" b="1"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altLang="es-MX"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rganos internos de control, 2005-2012</a:t>
            </a:r>
            <a:endParaRPr kumimoji="0" lang="es-MX" altLang="es-MX"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8 CuadroTexto"/>
          <p:cNvSpPr txBox="1"/>
          <p:nvPr/>
        </p:nvSpPr>
        <p:spPr>
          <a:xfrm>
            <a:off x="76169" y="85702"/>
            <a:ext cx="8388000" cy="864000"/>
          </a:xfrm>
          <a:prstGeom prst="rect">
            <a:avLst/>
          </a:prstGeom>
          <a:noFill/>
        </p:spPr>
        <p:txBody>
          <a:bodyPr wrap="square" rtlCol="0" anchor="ctr">
            <a:noAutofit/>
          </a:bodyPr>
          <a:lstStyle/>
          <a:p>
            <a:r>
              <a:rPr lang="es-MX" sz="1600" b="1" dirty="0">
                <a:latin typeface="Calibri" pitchFamily="34" charset="0"/>
              </a:rPr>
              <a:t>Actividad</a:t>
            </a:r>
            <a:r>
              <a:rPr lang="es-MX" sz="1600" b="1" dirty="0" smtClean="0">
                <a:latin typeface="Calibri" pitchFamily="34" charset="0"/>
              </a:rPr>
              <a:t>: Artículo </a:t>
            </a:r>
            <a:r>
              <a:rPr lang="es-MX" sz="1600" b="1" dirty="0">
                <a:latin typeface="Calibri" pitchFamily="34" charset="0"/>
              </a:rPr>
              <a:t>94 de la </a:t>
            </a:r>
            <a:r>
              <a:rPr lang="es-MX" sz="1600" b="1" dirty="0" smtClean="0">
                <a:latin typeface="Calibri" pitchFamily="34" charset="0"/>
              </a:rPr>
              <a:t>LTAIPDF</a:t>
            </a:r>
            <a:endParaRPr lang="es-MX" sz="1600" b="1" dirty="0">
              <a:latin typeface="Calibri" pitchFamily="34" charset="0"/>
            </a:endParaRPr>
          </a:p>
          <a:p>
            <a:r>
              <a:rPr lang="es-MX" sz="1600" b="1" dirty="0" smtClean="0">
                <a:latin typeface="Calibri" pitchFamily="34" charset="0"/>
              </a:rPr>
              <a:t> </a:t>
            </a:r>
            <a:endParaRPr lang="es-ES" sz="1600" b="1" i="1" dirty="0">
              <a:latin typeface="Calibri" pitchFamily="34" charset="0"/>
            </a:endParaRPr>
          </a:p>
        </p:txBody>
      </p:sp>
    </p:spTree>
    <p:extLst>
      <p:ext uri="{BB962C8B-B14F-4D97-AF65-F5344CB8AC3E}">
        <p14:creationId xmlns:p14="http://schemas.microsoft.com/office/powerpoint/2010/main" val="2156858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1052736"/>
            <a:ext cx="8820472" cy="2308324"/>
          </a:xfrm>
          <a:prstGeom prst="rect">
            <a:avLst/>
          </a:prstGeom>
        </p:spPr>
        <p:txBody>
          <a:bodyPr wrap="square">
            <a:spAutoFit/>
          </a:bodyPr>
          <a:lstStyle/>
          <a:p>
            <a:pPr algn="just"/>
            <a:r>
              <a:rPr lang="es-MX" sz="1200" dirty="0" smtClean="0"/>
              <a:t>La </a:t>
            </a:r>
            <a:r>
              <a:rPr lang="es-MX" sz="1200" dirty="0"/>
              <a:t>Mesa de Diálogo está integrada por miembros permanentes y temporales. Los miembros permanentes son 12: seis representantes de organizaciones civiles expertas en el derecho de acceso a la información pública y la transparencia gubernamental, y seis representantes de los Entes Públicos. El InfoDF opera en calidad de Secretariado Técnico.</a:t>
            </a:r>
          </a:p>
          <a:p>
            <a:pPr algn="just"/>
            <a:endParaRPr lang="es-MX" sz="1200" dirty="0"/>
          </a:p>
          <a:p>
            <a:pPr algn="just"/>
            <a:r>
              <a:rPr lang="es-MX" sz="1200" dirty="0"/>
              <a:t>Las organizaciones civiles representadas en la Mesa de Diálogo son: FUNDAR, Centro de Análisis e Investigación; </a:t>
            </a:r>
            <a:r>
              <a:rPr lang="es-MX" sz="1200" dirty="0" err="1"/>
              <a:t>Article</a:t>
            </a:r>
            <a:r>
              <a:rPr lang="es-MX" sz="1200" dirty="0"/>
              <a:t> XIX, México; Cultura Ecológica A. C.; Alianza Cívica A.C.; Asociación Arropa A.C.; y, Desarrollo Social y Recuperación de Valores A.C.</a:t>
            </a:r>
          </a:p>
          <a:p>
            <a:pPr algn="just"/>
            <a:endParaRPr lang="es-MX" sz="1200" dirty="0" smtClean="0"/>
          </a:p>
          <a:p>
            <a:pPr algn="just"/>
            <a:endParaRPr lang="es-MX" sz="1200" dirty="0"/>
          </a:p>
          <a:p>
            <a:pPr algn="just"/>
            <a:r>
              <a:rPr lang="es-MX" sz="1200" b="1" dirty="0"/>
              <a:t>Se entrega al EP  1er Informe de Actividades y Resultados 2012, Segundo Pleno, Instituto de Acceso a la Información Pública y Protección de Datos Personales en versión digital, donde se puede consultar </a:t>
            </a:r>
            <a:r>
              <a:rPr lang="es-MX" sz="1200" b="1" dirty="0" smtClean="0"/>
              <a:t>los puntos </a:t>
            </a:r>
            <a:r>
              <a:rPr lang="es-MX" sz="1200" b="1" dirty="0"/>
              <a:t>6.1 Tareas de capacitación y educación pp. </a:t>
            </a:r>
            <a:r>
              <a:rPr lang="es-MX" sz="1200" b="1" dirty="0" smtClean="0"/>
              <a:t>317-336 </a:t>
            </a:r>
            <a:r>
              <a:rPr lang="es-MX" sz="1200" b="1" dirty="0"/>
              <a:t>y 7.2.5 Mesa de Diálogo por la Transparencia, pp. 410-414 </a:t>
            </a:r>
          </a:p>
        </p:txBody>
      </p:sp>
      <p:sp>
        <p:nvSpPr>
          <p:cNvPr id="4" name="3 CuadroTexto"/>
          <p:cNvSpPr txBox="1"/>
          <p:nvPr/>
        </p:nvSpPr>
        <p:spPr>
          <a:xfrm>
            <a:off x="179512" y="332656"/>
            <a:ext cx="8280920" cy="584775"/>
          </a:xfrm>
          <a:prstGeom prst="rect">
            <a:avLst/>
          </a:prstGeom>
          <a:noFill/>
        </p:spPr>
        <p:txBody>
          <a:bodyPr wrap="square" rtlCol="0">
            <a:spAutoFit/>
          </a:bodyPr>
          <a:lstStyle/>
          <a:p>
            <a:r>
              <a:rPr lang="es-MX" sz="1600" dirty="0" smtClean="0"/>
              <a:t>Actividad</a:t>
            </a:r>
            <a:r>
              <a:rPr lang="es-MX" sz="1600" dirty="0"/>
              <a:t>: Realizar un  programa para institucionalizar en los entes los </a:t>
            </a:r>
            <a:r>
              <a:rPr lang="es-MX" sz="1600" dirty="0" smtClean="0"/>
              <a:t>cursos / Mesas </a:t>
            </a:r>
            <a:r>
              <a:rPr lang="es-MX" sz="1600" dirty="0"/>
              <a:t>de diálogos con los diferentes </a:t>
            </a:r>
            <a:r>
              <a:rPr lang="es-MX" sz="1600" dirty="0" smtClean="0"/>
              <a:t>actores </a:t>
            </a:r>
            <a:endParaRPr lang="es-MX" sz="1600" dirty="0"/>
          </a:p>
        </p:txBody>
      </p:sp>
    </p:spTree>
    <p:extLst>
      <p:ext uri="{BB962C8B-B14F-4D97-AF65-F5344CB8AC3E}">
        <p14:creationId xmlns:p14="http://schemas.microsoft.com/office/powerpoint/2010/main" val="854360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1196752"/>
            <a:ext cx="8712968" cy="1815882"/>
          </a:xfrm>
          <a:prstGeom prst="rect">
            <a:avLst/>
          </a:prstGeom>
        </p:spPr>
        <p:txBody>
          <a:bodyPr wrap="square">
            <a:spAutoFit/>
          </a:bodyPr>
          <a:lstStyle/>
          <a:p>
            <a:r>
              <a:rPr lang="es-MX" sz="1600" dirty="0" smtClean="0"/>
              <a:t>Línea 65 PDHDF</a:t>
            </a:r>
          </a:p>
          <a:p>
            <a:endParaRPr lang="es-MX" sz="1600" dirty="0"/>
          </a:p>
          <a:p>
            <a:r>
              <a:rPr lang="es-MX" sz="1600" dirty="0" smtClean="0"/>
              <a:t>Aplicar  </a:t>
            </a:r>
            <a:r>
              <a:rPr lang="es-MX" sz="1600" dirty="0"/>
              <a:t>capacitación al total de las y los servidores públicos del DF en temas de ética pública, derecho de acceso a la información y derechos humanos en general, prueba de daño, gestión de archivos y de datos personales, administración de documentos, tratamiento y protección de datos personales, </a:t>
            </a:r>
            <a:r>
              <a:rPr lang="es-MX" sz="1600" dirty="0" smtClean="0"/>
              <a:t>etc. </a:t>
            </a:r>
            <a:r>
              <a:rPr lang="es-MX" sz="1600" dirty="0"/>
              <a:t>Evaluar el impacto de la capacitación y difundir los resultados de la evaluación. </a:t>
            </a:r>
          </a:p>
        </p:txBody>
      </p:sp>
      <p:sp>
        <p:nvSpPr>
          <p:cNvPr id="3" name="2 Rectángulo"/>
          <p:cNvSpPr/>
          <p:nvPr/>
        </p:nvSpPr>
        <p:spPr>
          <a:xfrm>
            <a:off x="251520" y="3574757"/>
            <a:ext cx="8568952" cy="2800767"/>
          </a:xfrm>
          <a:prstGeom prst="rect">
            <a:avLst/>
          </a:prstGeom>
        </p:spPr>
        <p:txBody>
          <a:bodyPr wrap="square">
            <a:spAutoFit/>
          </a:bodyPr>
          <a:lstStyle/>
          <a:p>
            <a:r>
              <a:rPr lang="es-MX" sz="1600" dirty="0"/>
              <a:t>Objetivos/ Acciones concurrentes: </a:t>
            </a:r>
          </a:p>
          <a:p>
            <a:r>
              <a:rPr lang="es-MX" sz="1600" dirty="0"/>
              <a:t>Capacitación y sensibilización con enfoque de derechos </a:t>
            </a:r>
            <a:r>
              <a:rPr lang="es-MX" sz="1600" dirty="0" smtClean="0"/>
              <a:t>humanos</a:t>
            </a:r>
          </a:p>
          <a:p>
            <a:endParaRPr lang="es-MX" sz="1600" dirty="0"/>
          </a:p>
          <a:p>
            <a:r>
              <a:rPr lang="es-MX" sz="1600" dirty="0"/>
              <a:t>Metas	</a:t>
            </a:r>
          </a:p>
          <a:p>
            <a:r>
              <a:rPr lang="es-MX" sz="1600" dirty="0"/>
              <a:t>Brindar capacitación a los entes públicos sobre los temas que refiere la </a:t>
            </a:r>
            <a:r>
              <a:rPr lang="es-MX" sz="1600" dirty="0" smtClean="0"/>
              <a:t>línea de acción</a:t>
            </a:r>
          </a:p>
          <a:p>
            <a:endParaRPr lang="es-MX" sz="1600" dirty="0"/>
          </a:p>
          <a:p>
            <a:r>
              <a:rPr lang="es-MX" sz="1600" dirty="0" smtClean="0"/>
              <a:t>Actividades</a:t>
            </a:r>
            <a:endParaRPr lang="es-MX" sz="1600" dirty="0"/>
          </a:p>
          <a:p>
            <a:pPr marL="285750" indent="-285750">
              <a:buFont typeface="Wingdings" panose="05000000000000000000" pitchFamily="2" charset="2"/>
              <a:buChar char="§"/>
            </a:pPr>
            <a:r>
              <a:rPr lang="es-MX" sz="1600" dirty="0" smtClean="0"/>
              <a:t>Elaborar </a:t>
            </a:r>
            <a:r>
              <a:rPr lang="es-MX" sz="1600" dirty="0"/>
              <a:t>un programa  vía internet para capacitar en línea por </a:t>
            </a:r>
            <a:r>
              <a:rPr lang="es-MX" sz="1600" dirty="0" smtClean="0"/>
              <a:t>cada</a:t>
            </a:r>
          </a:p>
          <a:p>
            <a:pPr marL="285750" indent="-285750">
              <a:buFont typeface="Wingdings" panose="05000000000000000000" pitchFamily="2" charset="2"/>
              <a:buChar char="§"/>
            </a:pPr>
            <a:r>
              <a:rPr lang="es-MX" sz="1600" dirty="0" smtClean="0"/>
              <a:t>Realizar </a:t>
            </a:r>
            <a:r>
              <a:rPr lang="es-MX" sz="1600" dirty="0"/>
              <a:t>un  programa para institucionalizar en los entes los </a:t>
            </a:r>
            <a:r>
              <a:rPr lang="es-MX" sz="1600" dirty="0" smtClean="0"/>
              <a:t>cursos</a:t>
            </a:r>
          </a:p>
          <a:p>
            <a:pPr marL="285750" indent="-285750">
              <a:buFont typeface="Wingdings" panose="05000000000000000000" pitchFamily="2" charset="2"/>
              <a:buChar char="§"/>
            </a:pPr>
            <a:r>
              <a:rPr lang="es-MX" sz="1600" dirty="0" smtClean="0"/>
              <a:t>Dar </a:t>
            </a:r>
            <a:r>
              <a:rPr lang="es-MX" sz="1600" dirty="0"/>
              <a:t>talleres todo el año por cada ente responsable</a:t>
            </a:r>
          </a:p>
          <a:p>
            <a:endParaRPr lang="es-MX" sz="1600" dirty="0"/>
          </a:p>
        </p:txBody>
      </p:sp>
      <p:sp>
        <p:nvSpPr>
          <p:cNvPr id="4" name="3 Rectángulo"/>
          <p:cNvSpPr/>
          <p:nvPr/>
        </p:nvSpPr>
        <p:spPr>
          <a:xfrm>
            <a:off x="144016" y="201414"/>
            <a:ext cx="8028384" cy="584775"/>
          </a:xfrm>
          <a:prstGeom prst="rect">
            <a:avLst/>
          </a:prstGeom>
        </p:spPr>
        <p:txBody>
          <a:bodyPr wrap="square">
            <a:spAutoFit/>
          </a:bodyPr>
          <a:lstStyle/>
          <a:p>
            <a:r>
              <a:rPr lang="es-MX" sz="1600" dirty="0"/>
              <a:t>Informe de cumplimiento al plan de trabajo del Espacio de Participación Derecho de Acceso a la información, 2013</a:t>
            </a:r>
          </a:p>
        </p:txBody>
      </p:sp>
    </p:spTree>
    <p:extLst>
      <p:ext uri="{BB962C8B-B14F-4D97-AF65-F5344CB8AC3E}">
        <p14:creationId xmlns:p14="http://schemas.microsoft.com/office/powerpoint/2010/main" val="1228687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9512" y="188640"/>
            <a:ext cx="8280920" cy="338554"/>
          </a:xfrm>
          <a:prstGeom prst="rect">
            <a:avLst/>
          </a:prstGeom>
          <a:noFill/>
        </p:spPr>
        <p:txBody>
          <a:bodyPr wrap="square" rtlCol="0">
            <a:spAutoFit/>
          </a:bodyPr>
          <a:lstStyle/>
          <a:p>
            <a:r>
              <a:rPr lang="es-MX" sz="1600" dirty="0" smtClean="0"/>
              <a:t>Actividad: elaborar </a:t>
            </a:r>
            <a:r>
              <a:rPr lang="es-MX" sz="1600" dirty="0"/>
              <a:t>un programa  vía internet para capacitar en línea por cada tema.</a:t>
            </a:r>
          </a:p>
        </p:txBody>
      </p:sp>
      <p:sp>
        <p:nvSpPr>
          <p:cNvPr id="5" name="4 Rectángulo"/>
          <p:cNvSpPr/>
          <p:nvPr/>
        </p:nvSpPr>
        <p:spPr>
          <a:xfrm>
            <a:off x="179512" y="1196752"/>
            <a:ext cx="8820472" cy="4154984"/>
          </a:xfrm>
          <a:prstGeom prst="rect">
            <a:avLst/>
          </a:prstGeom>
        </p:spPr>
        <p:txBody>
          <a:bodyPr wrap="square">
            <a:spAutoFit/>
          </a:bodyPr>
          <a:lstStyle/>
          <a:p>
            <a:pPr algn="just"/>
            <a:r>
              <a:rPr lang="es-MX" sz="1200" dirty="0"/>
              <a:t>El Centro Virtual de Aprendizaje (CEVAT), alojado en el portal del Instituto, fue desarrollado como un centro de formación en línea donde las personas  interesadas pueden ingresar para capacitarse en temas de transparencia y acceso a la información pública y protección de datos personales, por medio de cuatro Aulas Virtuales, denominadas AVA, orientadas a públicos específicos: </a:t>
            </a:r>
            <a:r>
              <a:rPr lang="es-MX" sz="1200" b="1" dirty="0"/>
              <a:t>1. Servidores públicos</a:t>
            </a:r>
            <a:r>
              <a:rPr lang="es-MX" sz="1200" dirty="0"/>
              <a:t>, </a:t>
            </a:r>
            <a:r>
              <a:rPr lang="es-MX" sz="1200" b="1" dirty="0"/>
              <a:t>2. Docentes,</a:t>
            </a:r>
            <a:r>
              <a:rPr lang="es-MX" sz="1200" dirty="0"/>
              <a:t> </a:t>
            </a:r>
            <a:r>
              <a:rPr lang="es-MX" sz="1200" b="1" dirty="0"/>
              <a:t>3. Cívica </a:t>
            </a:r>
            <a:r>
              <a:rPr lang="es-MX" sz="1200" dirty="0"/>
              <a:t>(dirigida a la población en general) y </a:t>
            </a:r>
            <a:r>
              <a:rPr lang="es-MX" sz="1200" b="1" dirty="0"/>
              <a:t>4. Estudiantes</a:t>
            </a:r>
            <a:r>
              <a:rPr lang="es-MX" sz="1200" dirty="0" smtClean="0"/>
              <a:t>.</a:t>
            </a:r>
          </a:p>
          <a:p>
            <a:pPr algn="just"/>
            <a:endParaRPr lang="es-MX" sz="1200" dirty="0"/>
          </a:p>
          <a:p>
            <a:pPr algn="just"/>
            <a:r>
              <a:rPr lang="es-MX" sz="1200" dirty="0"/>
              <a:t>Diseñada como un espacio que permite la formación en línea tanto de los servidores públicos del Gobierno del DF como de cualquier persona interesada en el tema, el AVA servidores públicos ha registrado, en los cerca de siete años que tiene de instalada, un total de 110 mil 518 participantes en los diferentes cursos que ofrece, de los cuales el 90.9 por ciento acreditaron los cursos.</a:t>
            </a:r>
          </a:p>
          <a:p>
            <a:pPr algn="just"/>
            <a:endParaRPr lang="es-MX" sz="1200" dirty="0" smtClean="0"/>
          </a:p>
          <a:p>
            <a:pPr algn="just"/>
            <a:r>
              <a:rPr lang="es-MX" sz="1200" dirty="0" smtClean="0"/>
              <a:t>Entre 2006 y 2012, por medio de la estrategia de capacitación a distancia, se acreditaron 100 mil 531 personas integradas en el servicio público del Distrito Federal. Los temas de estas capacitaciones, como anteriormente se ha visto cubren el mismo abanico académico que la capacitación presencial.</a:t>
            </a:r>
          </a:p>
          <a:p>
            <a:pPr algn="just"/>
            <a:endParaRPr lang="es-MX" sz="1200" dirty="0"/>
          </a:p>
          <a:p>
            <a:pPr algn="just"/>
            <a:endParaRPr lang="es-MX" sz="1200" dirty="0" smtClean="0"/>
          </a:p>
          <a:p>
            <a:pPr algn="just"/>
            <a:endParaRPr lang="es-MX" sz="1200" dirty="0"/>
          </a:p>
          <a:p>
            <a:pPr algn="just"/>
            <a:endParaRPr lang="es-MX" sz="1200" dirty="0" smtClean="0"/>
          </a:p>
          <a:p>
            <a:pPr algn="just"/>
            <a:endParaRPr lang="es-MX" sz="1200" dirty="0"/>
          </a:p>
          <a:p>
            <a:pPr algn="just"/>
            <a:endParaRPr lang="es-MX" sz="1200" dirty="0" smtClean="0"/>
          </a:p>
          <a:p>
            <a:pPr algn="just"/>
            <a:endParaRPr lang="es-MX" sz="1200" dirty="0"/>
          </a:p>
          <a:p>
            <a:pPr algn="just"/>
            <a:endParaRPr lang="es-MX" sz="1200" dirty="0" smtClean="0"/>
          </a:p>
          <a:p>
            <a:pPr algn="just"/>
            <a:endParaRPr lang="es-MX" sz="1200" dirty="0"/>
          </a:p>
        </p:txBody>
      </p:sp>
      <p:graphicFrame>
        <p:nvGraphicFramePr>
          <p:cNvPr id="7" name="6 Tabla"/>
          <p:cNvGraphicFramePr>
            <a:graphicFrameLocks noGrp="1"/>
          </p:cNvGraphicFramePr>
          <p:nvPr>
            <p:extLst>
              <p:ext uri="{D42A27DB-BD31-4B8C-83A1-F6EECF244321}">
                <p14:modId xmlns:p14="http://schemas.microsoft.com/office/powerpoint/2010/main" val="613481583"/>
              </p:ext>
            </p:extLst>
          </p:nvPr>
        </p:nvGraphicFramePr>
        <p:xfrm>
          <a:off x="611561" y="4214206"/>
          <a:ext cx="7992887" cy="1735074"/>
        </p:xfrm>
        <a:graphic>
          <a:graphicData uri="http://schemas.openxmlformats.org/drawingml/2006/table">
            <a:tbl>
              <a:tblPr firstRow="1" firstCol="1" bandRow="1">
                <a:tableStyleId>{5C22544A-7EE6-4342-B048-85BDC9FD1C3A}</a:tableStyleId>
              </a:tblPr>
              <a:tblGrid>
                <a:gridCol w="1057131"/>
                <a:gridCol w="1644425"/>
                <a:gridCol w="1761885"/>
                <a:gridCol w="2114260"/>
                <a:gridCol w="1415186"/>
              </a:tblGrid>
              <a:tr h="190500">
                <a:tc>
                  <a:txBody>
                    <a:bodyPr/>
                    <a:lstStyle/>
                    <a:p>
                      <a:pPr>
                        <a:lnSpc>
                          <a:spcPct val="115000"/>
                        </a:lnSpc>
                        <a:spcAft>
                          <a:spcPts val="0"/>
                        </a:spcAft>
                      </a:pPr>
                      <a:r>
                        <a:rPr lang="es-MX" sz="1100" dirty="0">
                          <a:effectLst/>
                        </a:rPr>
                        <a:t>Año</a:t>
                      </a:r>
                      <a:endParaRPr lang="es-MX" sz="11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1100" dirty="0">
                          <a:effectLst/>
                        </a:rPr>
                        <a:t>Registrados</a:t>
                      </a:r>
                      <a:endParaRPr lang="es-MX" sz="11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1100">
                          <a:effectLst/>
                        </a:rPr>
                        <a:t>Acreditados</a:t>
                      </a:r>
                      <a:endParaRPr lang="es-MX"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1100" dirty="0">
                          <a:effectLst/>
                        </a:rPr>
                        <a:t>Sin acreditación</a:t>
                      </a:r>
                      <a:endParaRPr lang="es-MX" sz="11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1100">
                          <a:effectLst/>
                        </a:rPr>
                        <a:t>Porcentaje</a:t>
                      </a:r>
                      <a:endParaRPr lang="es-MX" sz="1100">
                        <a:effectLst/>
                        <a:latin typeface="Calibri"/>
                        <a:ea typeface="Calibri"/>
                        <a:cs typeface="Times New Roman"/>
                      </a:endParaRPr>
                    </a:p>
                  </a:txBody>
                  <a:tcPr marL="44450" marR="44450" marT="0" marB="0" anchor="b"/>
                </a:tc>
              </a:tr>
              <a:tr h="190500">
                <a:tc>
                  <a:txBody>
                    <a:bodyPr/>
                    <a:lstStyle/>
                    <a:p>
                      <a:pPr algn="r">
                        <a:lnSpc>
                          <a:spcPct val="115000"/>
                        </a:lnSpc>
                        <a:spcAft>
                          <a:spcPts val="0"/>
                        </a:spcAft>
                      </a:pPr>
                      <a:r>
                        <a:rPr lang="es-MX" sz="1100">
                          <a:effectLst/>
                        </a:rPr>
                        <a:t>2006</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2,273</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1,670</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603</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73.4</a:t>
                      </a:r>
                      <a:endParaRPr lang="es-MX" sz="1100">
                        <a:effectLst/>
                        <a:latin typeface="Calibri"/>
                        <a:ea typeface="Calibri"/>
                        <a:cs typeface="Times New Roman"/>
                      </a:endParaRPr>
                    </a:p>
                  </a:txBody>
                  <a:tcPr marL="44450" marR="44450" marT="0" marB="0" anchor="b"/>
                </a:tc>
              </a:tr>
              <a:tr h="190500">
                <a:tc>
                  <a:txBody>
                    <a:bodyPr/>
                    <a:lstStyle/>
                    <a:p>
                      <a:pPr algn="r">
                        <a:lnSpc>
                          <a:spcPct val="115000"/>
                        </a:lnSpc>
                        <a:spcAft>
                          <a:spcPts val="0"/>
                        </a:spcAft>
                      </a:pPr>
                      <a:r>
                        <a:rPr lang="es-MX" sz="1100">
                          <a:effectLst/>
                        </a:rPr>
                        <a:t>2007</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16,065</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13,919</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2,146</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86.6</a:t>
                      </a:r>
                      <a:endParaRPr lang="es-MX" sz="1100">
                        <a:effectLst/>
                        <a:latin typeface="Calibri"/>
                        <a:ea typeface="Calibri"/>
                        <a:cs typeface="Times New Roman"/>
                      </a:endParaRPr>
                    </a:p>
                  </a:txBody>
                  <a:tcPr marL="44450" marR="44450" marT="0" marB="0" anchor="b"/>
                </a:tc>
              </a:tr>
              <a:tr h="82348">
                <a:tc>
                  <a:txBody>
                    <a:bodyPr/>
                    <a:lstStyle/>
                    <a:p>
                      <a:pPr algn="r">
                        <a:lnSpc>
                          <a:spcPct val="115000"/>
                        </a:lnSpc>
                        <a:spcAft>
                          <a:spcPts val="0"/>
                        </a:spcAft>
                      </a:pPr>
                      <a:r>
                        <a:rPr lang="es-MX" sz="1100">
                          <a:effectLst/>
                        </a:rPr>
                        <a:t>2008</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15,037</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12,440</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2,597</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82.7</a:t>
                      </a:r>
                      <a:endParaRPr lang="es-MX" sz="1100">
                        <a:effectLst/>
                        <a:latin typeface="Calibri"/>
                        <a:ea typeface="Calibri"/>
                        <a:cs typeface="Times New Roman"/>
                      </a:endParaRPr>
                    </a:p>
                  </a:txBody>
                  <a:tcPr marL="44450" marR="44450" marT="0" marB="0" anchor="b"/>
                </a:tc>
              </a:tr>
              <a:tr h="190500">
                <a:tc>
                  <a:txBody>
                    <a:bodyPr/>
                    <a:lstStyle/>
                    <a:p>
                      <a:pPr algn="r">
                        <a:lnSpc>
                          <a:spcPct val="115000"/>
                        </a:lnSpc>
                        <a:spcAft>
                          <a:spcPts val="0"/>
                        </a:spcAft>
                      </a:pPr>
                      <a:r>
                        <a:rPr lang="es-MX" sz="1100">
                          <a:effectLst/>
                        </a:rPr>
                        <a:t>2009</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9,536</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8,284</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1,252</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86.8</a:t>
                      </a:r>
                      <a:endParaRPr lang="es-MX" sz="1100">
                        <a:effectLst/>
                        <a:latin typeface="Calibri"/>
                        <a:ea typeface="Calibri"/>
                        <a:cs typeface="Times New Roman"/>
                      </a:endParaRPr>
                    </a:p>
                  </a:txBody>
                  <a:tcPr marL="44450" marR="44450" marT="0" marB="0" anchor="b"/>
                </a:tc>
              </a:tr>
              <a:tr h="190500">
                <a:tc>
                  <a:txBody>
                    <a:bodyPr/>
                    <a:lstStyle/>
                    <a:p>
                      <a:pPr algn="r">
                        <a:lnSpc>
                          <a:spcPct val="115000"/>
                        </a:lnSpc>
                        <a:spcAft>
                          <a:spcPts val="0"/>
                        </a:spcAft>
                      </a:pPr>
                      <a:r>
                        <a:rPr lang="es-MX" sz="1100">
                          <a:effectLst/>
                        </a:rPr>
                        <a:t>2010</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17,746</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17,290</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456</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97.4</a:t>
                      </a:r>
                      <a:endParaRPr lang="es-MX" sz="1100">
                        <a:effectLst/>
                        <a:latin typeface="Calibri"/>
                        <a:ea typeface="Calibri"/>
                        <a:cs typeface="Times New Roman"/>
                      </a:endParaRPr>
                    </a:p>
                  </a:txBody>
                  <a:tcPr marL="44450" marR="44450" marT="0" marB="0" anchor="b"/>
                </a:tc>
              </a:tr>
              <a:tr h="190500">
                <a:tc>
                  <a:txBody>
                    <a:bodyPr/>
                    <a:lstStyle/>
                    <a:p>
                      <a:pPr algn="r">
                        <a:lnSpc>
                          <a:spcPct val="115000"/>
                        </a:lnSpc>
                        <a:spcAft>
                          <a:spcPts val="0"/>
                        </a:spcAft>
                      </a:pPr>
                      <a:r>
                        <a:rPr lang="es-MX" sz="1100">
                          <a:effectLst/>
                        </a:rPr>
                        <a:t>2011</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24,901</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23,286</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1,615</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93.5</a:t>
                      </a:r>
                      <a:endParaRPr lang="es-MX" sz="1100">
                        <a:effectLst/>
                        <a:latin typeface="Calibri"/>
                        <a:ea typeface="Calibri"/>
                        <a:cs typeface="Times New Roman"/>
                      </a:endParaRPr>
                    </a:p>
                  </a:txBody>
                  <a:tcPr marL="44450" marR="44450" marT="0" marB="0" anchor="b"/>
                </a:tc>
              </a:tr>
              <a:tr h="190500">
                <a:tc>
                  <a:txBody>
                    <a:bodyPr/>
                    <a:lstStyle/>
                    <a:p>
                      <a:pPr algn="r">
                        <a:lnSpc>
                          <a:spcPct val="115000"/>
                        </a:lnSpc>
                        <a:spcAft>
                          <a:spcPts val="0"/>
                        </a:spcAft>
                      </a:pPr>
                      <a:r>
                        <a:rPr lang="es-MX" sz="1100">
                          <a:effectLst/>
                        </a:rPr>
                        <a:t>2012</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24,960</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23,642</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1,318</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94.7</a:t>
                      </a:r>
                      <a:endParaRPr lang="es-MX"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MX" sz="1100">
                          <a:effectLst/>
                        </a:rPr>
                        <a:t>Total</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110,518</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100,531</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9,987</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dirty="0">
                          <a:effectLst/>
                        </a:rPr>
                        <a:t>90.9</a:t>
                      </a:r>
                      <a:endParaRPr lang="es-MX" sz="1100"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2814308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9512" y="188640"/>
            <a:ext cx="8280920" cy="338554"/>
          </a:xfrm>
          <a:prstGeom prst="rect">
            <a:avLst/>
          </a:prstGeom>
          <a:noFill/>
        </p:spPr>
        <p:txBody>
          <a:bodyPr wrap="square" rtlCol="0">
            <a:spAutoFit/>
          </a:bodyPr>
          <a:lstStyle/>
          <a:p>
            <a:r>
              <a:rPr lang="es-MX" sz="1600" dirty="0" smtClean="0"/>
              <a:t>Actividad: brindar </a:t>
            </a:r>
            <a:r>
              <a:rPr lang="es-MX" sz="1600" dirty="0"/>
              <a:t>capacitación a los entes públicos sobre los temas que refiere la </a:t>
            </a:r>
            <a:r>
              <a:rPr lang="es-MX" sz="1600" dirty="0" smtClean="0"/>
              <a:t>L A </a:t>
            </a:r>
            <a:endParaRPr lang="es-MX" sz="1600" dirty="0"/>
          </a:p>
        </p:txBody>
      </p:sp>
      <p:sp>
        <p:nvSpPr>
          <p:cNvPr id="5" name="4 Rectángulo"/>
          <p:cNvSpPr/>
          <p:nvPr/>
        </p:nvSpPr>
        <p:spPr>
          <a:xfrm>
            <a:off x="179512" y="1196752"/>
            <a:ext cx="8820472" cy="2862322"/>
          </a:xfrm>
          <a:prstGeom prst="rect">
            <a:avLst/>
          </a:prstGeom>
        </p:spPr>
        <p:txBody>
          <a:bodyPr wrap="square">
            <a:spAutoFit/>
          </a:bodyPr>
          <a:lstStyle/>
          <a:p>
            <a:pPr algn="just"/>
            <a:r>
              <a:rPr lang="es-MX" sz="1200" dirty="0" smtClean="0"/>
              <a:t>Al </a:t>
            </a:r>
            <a:r>
              <a:rPr lang="es-MX" sz="1200" dirty="0"/>
              <a:t>interior de las instituciones gubernamentales, el InfoDF promueve el conocimiento y manejo adecuado de la LTAIPDF y de la LPDPDF, tanto entre los responsables de las Oficinas de Información Pública (OIP) como entre los servidores públicos involucrados en los procesos que generan y resguardan información pública, ya que ambos ordenamientos jurídicos son indispensables y complementarios para crear conciencia sobre la necesidad de contar con un gobierno abierto de cara a la ciudadanía</a:t>
            </a:r>
            <a:r>
              <a:rPr lang="es-MX" sz="1200" dirty="0" smtClean="0"/>
              <a:t>.</a:t>
            </a:r>
          </a:p>
          <a:p>
            <a:pPr algn="just"/>
            <a:endParaRPr lang="es-MX" sz="1200" dirty="0"/>
          </a:p>
          <a:p>
            <a:pPr algn="just"/>
            <a:r>
              <a:rPr lang="es-MX" sz="1200" dirty="0" smtClean="0"/>
              <a:t>De esta manera entre 2006 y 2012 se han realizado 551 acciones de capacitación presencial, en las que 18 367 personas han acreditado cursos</a:t>
            </a:r>
            <a:r>
              <a:rPr lang="es-MX" sz="1200" dirty="0"/>
              <a:t>,</a:t>
            </a:r>
            <a:r>
              <a:rPr lang="es-MX" sz="1200" dirty="0" smtClean="0"/>
              <a:t> talleres y diplomados entre otros rubros en la Ley de Transparencia y Acceso a la Información Pública</a:t>
            </a:r>
            <a:r>
              <a:rPr lang="es-MX" sz="1200" dirty="0"/>
              <a:t>, Ley de Protección de Datos Personales para el Distrito </a:t>
            </a:r>
            <a:r>
              <a:rPr lang="es-MX" sz="1200" dirty="0" smtClean="0"/>
              <a:t>Federal, ética pública </a:t>
            </a:r>
            <a:r>
              <a:rPr lang="es-MX" sz="1200" dirty="0"/>
              <a:t>y Administración de Documentos y Gestión de Archivos</a:t>
            </a:r>
            <a:r>
              <a:rPr lang="es-MX" sz="1200" dirty="0" smtClean="0"/>
              <a:t>.</a:t>
            </a:r>
          </a:p>
          <a:p>
            <a:pPr algn="just"/>
            <a:endParaRPr lang="es-MX" sz="1200" dirty="0" smtClean="0"/>
          </a:p>
          <a:p>
            <a:pPr algn="just"/>
            <a:r>
              <a:rPr lang="es-MX" sz="1200" b="1" dirty="0" smtClean="0"/>
              <a:t>Se </a:t>
            </a:r>
            <a:r>
              <a:rPr lang="es-MX" sz="1200" b="1" dirty="0"/>
              <a:t>entrega al EP  1er Informe de Actividades y Resultados 2012, Segundo Pleno, Instituto de Acceso a la Información Pública y Protección de Datos Personales en versión digital, donde se puede consultar el </a:t>
            </a:r>
            <a:r>
              <a:rPr lang="es-MX" sz="1200" b="1" dirty="0" smtClean="0"/>
              <a:t>punto 6.1 Tareas de capacitación y educación pp. 317-336.</a:t>
            </a:r>
          </a:p>
          <a:p>
            <a:pPr algn="just"/>
            <a:endParaRPr lang="es-MX" sz="1200" dirty="0" smtClean="0"/>
          </a:p>
        </p:txBody>
      </p:sp>
      <p:graphicFrame>
        <p:nvGraphicFramePr>
          <p:cNvPr id="2" name="1 Tabla"/>
          <p:cNvGraphicFramePr>
            <a:graphicFrameLocks noGrp="1"/>
          </p:cNvGraphicFramePr>
          <p:nvPr>
            <p:extLst>
              <p:ext uri="{D42A27DB-BD31-4B8C-83A1-F6EECF244321}">
                <p14:modId xmlns:p14="http://schemas.microsoft.com/office/powerpoint/2010/main" val="3361098586"/>
              </p:ext>
            </p:extLst>
          </p:nvPr>
        </p:nvGraphicFramePr>
        <p:xfrm>
          <a:off x="2017395" y="4107524"/>
          <a:ext cx="5109210" cy="1985772"/>
        </p:xfrm>
        <a:graphic>
          <a:graphicData uri="http://schemas.openxmlformats.org/drawingml/2006/table">
            <a:tbl>
              <a:tblPr firstRow="1" firstCol="1" bandRow="1">
                <a:tableStyleId>{5C22544A-7EE6-4342-B048-85BDC9FD1C3A}</a:tableStyleId>
              </a:tblPr>
              <a:tblGrid>
                <a:gridCol w="1148715"/>
                <a:gridCol w="1890395"/>
                <a:gridCol w="2070100"/>
              </a:tblGrid>
              <a:tr h="200025">
                <a:tc>
                  <a:txBody>
                    <a:bodyPr/>
                    <a:lstStyle/>
                    <a:p>
                      <a:pPr>
                        <a:lnSpc>
                          <a:spcPct val="115000"/>
                        </a:lnSpc>
                        <a:spcAft>
                          <a:spcPts val="0"/>
                        </a:spcAft>
                      </a:pPr>
                      <a:r>
                        <a:rPr lang="es-MX" sz="1100" dirty="0">
                          <a:effectLst/>
                        </a:rPr>
                        <a:t>Año</a:t>
                      </a:r>
                      <a:endParaRPr lang="es-MX"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100">
                          <a:effectLst/>
                        </a:rPr>
                        <a:t>Número de acciones de capacitación</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100">
                          <a:effectLst/>
                        </a:rPr>
                        <a:t>Número de participantes capacitados</a:t>
                      </a:r>
                      <a:endParaRPr lang="es-MX" sz="1100">
                        <a:effectLst/>
                        <a:latin typeface="Calibri"/>
                        <a:ea typeface="Calibri"/>
                        <a:cs typeface="Times New Roman"/>
                      </a:endParaRPr>
                    </a:p>
                  </a:txBody>
                  <a:tcPr marL="68580" marR="68580" marT="0" marB="0"/>
                </a:tc>
              </a:tr>
              <a:tr h="200025">
                <a:tc>
                  <a:txBody>
                    <a:bodyPr/>
                    <a:lstStyle/>
                    <a:p>
                      <a:pPr>
                        <a:lnSpc>
                          <a:spcPct val="115000"/>
                        </a:lnSpc>
                        <a:spcAft>
                          <a:spcPts val="0"/>
                        </a:spcAft>
                      </a:pPr>
                      <a:r>
                        <a:rPr lang="es-MX" sz="1100">
                          <a:effectLst/>
                        </a:rPr>
                        <a:t>2006</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100">
                          <a:effectLst/>
                        </a:rPr>
                        <a:t>44</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100">
                          <a:effectLst/>
                        </a:rPr>
                        <a:t>1,402</a:t>
                      </a:r>
                      <a:endParaRPr lang="es-MX" sz="1100">
                        <a:effectLst/>
                        <a:latin typeface="Calibri"/>
                        <a:ea typeface="Calibri"/>
                        <a:cs typeface="Times New Roman"/>
                      </a:endParaRPr>
                    </a:p>
                  </a:txBody>
                  <a:tcPr marL="68580" marR="68580" marT="0" marB="0"/>
                </a:tc>
              </a:tr>
              <a:tr h="200025">
                <a:tc>
                  <a:txBody>
                    <a:bodyPr/>
                    <a:lstStyle/>
                    <a:p>
                      <a:pPr>
                        <a:lnSpc>
                          <a:spcPct val="115000"/>
                        </a:lnSpc>
                        <a:spcAft>
                          <a:spcPts val="0"/>
                        </a:spcAft>
                      </a:pPr>
                      <a:r>
                        <a:rPr lang="es-MX" sz="1100">
                          <a:effectLst/>
                        </a:rPr>
                        <a:t>2007</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100">
                          <a:effectLst/>
                        </a:rPr>
                        <a:t>70</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100">
                          <a:effectLst/>
                        </a:rPr>
                        <a:t>2,715</a:t>
                      </a:r>
                      <a:endParaRPr lang="es-MX" sz="1100">
                        <a:effectLst/>
                        <a:latin typeface="Calibri"/>
                        <a:ea typeface="Calibri"/>
                        <a:cs typeface="Times New Roman"/>
                      </a:endParaRPr>
                    </a:p>
                  </a:txBody>
                  <a:tcPr marL="68580" marR="68580" marT="0" marB="0"/>
                </a:tc>
              </a:tr>
              <a:tr h="200025">
                <a:tc>
                  <a:txBody>
                    <a:bodyPr/>
                    <a:lstStyle/>
                    <a:p>
                      <a:pPr>
                        <a:lnSpc>
                          <a:spcPct val="115000"/>
                        </a:lnSpc>
                        <a:spcAft>
                          <a:spcPts val="0"/>
                        </a:spcAft>
                      </a:pPr>
                      <a:r>
                        <a:rPr lang="es-MX" sz="1100">
                          <a:effectLst/>
                        </a:rPr>
                        <a:t>2008</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100">
                          <a:effectLst/>
                        </a:rPr>
                        <a:t>105</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100">
                          <a:effectLst/>
                        </a:rPr>
                        <a:t>3,132</a:t>
                      </a:r>
                      <a:endParaRPr lang="es-MX" sz="1100">
                        <a:effectLst/>
                        <a:latin typeface="Calibri"/>
                        <a:ea typeface="Calibri"/>
                        <a:cs typeface="Times New Roman"/>
                      </a:endParaRPr>
                    </a:p>
                  </a:txBody>
                  <a:tcPr marL="68580" marR="68580" marT="0" marB="0"/>
                </a:tc>
              </a:tr>
              <a:tr h="200025">
                <a:tc>
                  <a:txBody>
                    <a:bodyPr/>
                    <a:lstStyle/>
                    <a:p>
                      <a:pPr>
                        <a:lnSpc>
                          <a:spcPct val="115000"/>
                        </a:lnSpc>
                        <a:spcAft>
                          <a:spcPts val="0"/>
                        </a:spcAft>
                      </a:pPr>
                      <a:r>
                        <a:rPr lang="es-MX" sz="1100">
                          <a:effectLst/>
                        </a:rPr>
                        <a:t>2009</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100">
                          <a:effectLst/>
                        </a:rPr>
                        <a:t>81</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100" dirty="0">
                          <a:effectLst/>
                        </a:rPr>
                        <a:t>2,242</a:t>
                      </a:r>
                      <a:endParaRPr lang="es-MX" sz="1100" dirty="0">
                        <a:effectLst/>
                        <a:latin typeface="Calibri"/>
                        <a:ea typeface="Calibri"/>
                        <a:cs typeface="Times New Roman"/>
                      </a:endParaRPr>
                    </a:p>
                  </a:txBody>
                  <a:tcPr marL="68580" marR="68580" marT="0" marB="0"/>
                </a:tc>
              </a:tr>
              <a:tr h="200025">
                <a:tc>
                  <a:txBody>
                    <a:bodyPr/>
                    <a:lstStyle/>
                    <a:p>
                      <a:pPr>
                        <a:lnSpc>
                          <a:spcPct val="115000"/>
                        </a:lnSpc>
                        <a:spcAft>
                          <a:spcPts val="0"/>
                        </a:spcAft>
                      </a:pPr>
                      <a:r>
                        <a:rPr lang="es-MX" sz="1100">
                          <a:effectLst/>
                        </a:rPr>
                        <a:t>2010</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100">
                          <a:effectLst/>
                        </a:rPr>
                        <a:t>93</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100">
                          <a:effectLst/>
                        </a:rPr>
                        <a:t>2,933</a:t>
                      </a:r>
                      <a:endParaRPr lang="es-MX" sz="1100">
                        <a:effectLst/>
                        <a:latin typeface="Calibri"/>
                        <a:ea typeface="Calibri"/>
                        <a:cs typeface="Times New Roman"/>
                      </a:endParaRPr>
                    </a:p>
                  </a:txBody>
                  <a:tcPr marL="68580" marR="68580" marT="0" marB="0"/>
                </a:tc>
              </a:tr>
              <a:tr h="200025">
                <a:tc>
                  <a:txBody>
                    <a:bodyPr/>
                    <a:lstStyle/>
                    <a:p>
                      <a:pPr>
                        <a:lnSpc>
                          <a:spcPct val="115000"/>
                        </a:lnSpc>
                        <a:spcAft>
                          <a:spcPts val="0"/>
                        </a:spcAft>
                      </a:pPr>
                      <a:r>
                        <a:rPr lang="es-MX" sz="1100">
                          <a:effectLst/>
                        </a:rPr>
                        <a:t>2011</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100">
                          <a:effectLst/>
                        </a:rPr>
                        <a:t>126</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100" dirty="0">
                          <a:effectLst/>
                        </a:rPr>
                        <a:t>2,691</a:t>
                      </a:r>
                      <a:endParaRPr lang="es-MX" sz="1100" dirty="0">
                        <a:effectLst/>
                        <a:latin typeface="Calibri"/>
                        <a:ea typeface="Calibri"/>
                        <a:cs typeface="Times New Roman"/>
                      </a:endParaRPr>
                    </a:p>
                  </a:txBody>
                  <a:tcPr marL="68580" marR="68580" marT="0" marB="0"/>
                </a:tc>
              </a:tr>
              <a:tr h="200025">
                <a:tc>
                  <a:txBody>
                    <a:bodyPr/>
                    <a:lstStyle/>
                    <a:p>
                      <a:pPr>
                        <a:lnSpc>
                          <a:spcPct val="115000"/>
                        </a:lnSpc>
                        <a:spcAft>
                          <a:spcPts val="0"/>
                        </a:spcAft>
                      </a:pPr>
                      <a:r>
                        <a:rPr lang="es-MX" sz="1100">
                          <a:effectLst/>
                        </a:rPr>
                        <a:t>2012</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100">
                          <a:effectLst/>
                        </a:rPr>
                        <a:t>132</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100">
                          <a:effectLst/>
                        </a:rPr>
                        <a:t>3,242</a:t>
                      </a:r>
                      <a:endParaRPr lang="es-MX" sz="1100">
                        <a:effectLst/>
                        <a:latin typeface="Calibri"/>
                        <a:ea typeface="Calibri"/>
                        <a:cs typeface="Times New Roman"/>
                      </a:endParaRPr>
                    </a:p>
                  </a:txBody>
                  <a:tcPr marL="68580" marR="68580" marT="0" marB="0"/>
                </a:tc>
              </a:tr>
              <a:tr h="200025">
                <a:tc>
                  <a:txBody>
                    <a:bodyPr/>
                    <a:lstStyle/>
                    <a:p>
                      <a:pPr>
                        <a:lnSpc>
                          <a:spcPct val="115000"/>
                        </a:lnSpc>
                        <a:spcAft>
                          <a:spcPts val="0"/>
                        </a:spcAft>
                      </a:pPr>
                      <a:r>
                        <a:rPr lang="es-MX" sz="1100">
                          <a:effectLst/>
                        </a:rPr>
                        <a:t>Total</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100">
                          <a:effectLst/>
                        </a:rPr>
                        <a:t>651</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100" dirty="0">
                          <a:effectLst/>
                        </a:rPr>
                        <a:t>18,357</a:t>
                      </a:r>
                      <a:endParaRPr lang="es-MX"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1017401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10 Marcador de número de diapositiva"/>
          <p:cNvSpPr>
            <a:spLocks noGrp="1"/>
          </p:cNvSpPr>
          <p:nvPr>
            <p:ph type="sldNum" sz="quarter" idx="12"/>
          </p:nvPr>
        </p:nvSpPr>
        <p:spPr>
          <a:xfrm>
            <a:off x="8731034" y="6453336"/>
            <a:ext cx="366712" cy="365125"/>
          </a:xfrm>
        </p:spPr>
        <p:txBody>
          <a:bodyPr/>
          <a:lstStyle/>
          <a:p>
            <a:pPr>
              <a:defRPr/>
            </a:pPr>
            <a:fld id="{BD43386B-512A-4F48-AC60-1F2A615D5642}" type="slidenum">
              <a:rPr lang="es-MX" b="1" smtClean="0">
                <a:latin typeface="Calibri" pitchFamily="34" charset="0"/>
              </a:rPr>
              <a:pPr>
                <a:defRPr/>
              </a:pPr>
              <a:t>9</a:t>
            </a:fld>
            <a:endParaRPr lang="es-MX" b="1" dirty="0">
              <a:latin typeface="Calibri" pitchFamily="34" charset="0"/>
            </a:endParaRPr>
          </a:p>
        </p:txBody>
      </p:sp>
      <p:sp>
        <p:nvSpPr>
          <p:cNvPr id="2" name="1 Rectángulo"/>
          <p:cNvSpPr/>
          <p:nvPr/>
        </p:nvSpPr>
        <p:spPr>
          <a:xfrm>
            <a:off x="251520" y="1196752"/>
            <a:ext cx="8640960" cy="830997"/>
          </a:xfrm>
          <a:prstGeom prst="rect">
            <a:avLst/>
          </a:prstGeom>
        </p:spPr>
        <p:txBody>
          <a:bodyPr wrap="square">
            <a:spAutoFit/>
          </a:bodyPr>
          <a:lstStyle/>
          <a:p>
            <a:r>
              <a:rPr lang="es-MX" sz="1600" dirty="0" smtClean="0"/>
              <a:t>Línea 50</a:t>
            </a:r>
          </a:p>
          <a:p>
            <a:r>
              <a:rPr lang="es-MX" sz="1600" dirty="0" smtClean="0"/>
              <a:t>Crear </a:t>
            </a:r>
            <a:r>
              <a:rPr lang="es-MX" sz="1600" dirty="0"/>
              <a:t>un espacio de diálogo permanente con la sociedad civil para promover e implementar mejoras en la información que hacen pública los Entes Obligados.</a:t>
            </a:r>
          </a:p>
        </p:txBody>
      </p:sp>
      <p:sp>
        <p:nvSpPr>
          <p:cNvPr id="7" name="6 Rectángulo"/>
          <p:cNvSpPr/>
          <p:nvPr/>
        </p:nvSpPr>
        <p:spPr>
          <a:xfrm>
            <a:off x="251520" y="2996952"/>
            <a:ext cx="8568952" cy="2308324"/>
          </a:xfrm>
          <a:prstGeom prst="rect">
            <a:avLst/>
          </a:prstGeom>
        </p:spPr>
        <p:txBody>
          <a:bodyPr wrap="square">
            <a:spAutoFit/>
          </a:bodyPr>
          <a:lstStyle/>
          <a:p>
            <a:r>
              <a:rPr lang="es-MX" sz="1600" dirty="0"/>
              <a:t>Objetivos/ Acciones concurrentes: </a:t>
            </a:r>
          </a:p>
          <a:p>
            <a:r>
              <a:rPr lang="es-MX" sz="1600" dirty="0"/>
              <a:t>Participación ciudadana, civil y académica con enfoque de </a:t>
            </a:r>
            <a:r>
              <a:rPr lang="es-MX" sz="1600" dirty="0" smtClean="0"/>
              <a:t>derechos</a:t>
            </a:r>
          </a:p>
          <a:p>
            <a:endParaRPr lang="es-MX" sz="1600" dirty="0"/>
          </a:p>
          <a:p>
            <a:r>
              <a:rPr lang="es-MX" sz="1600" dirty="0" smtClean="0"/>
              <a:t>Metas</a:t>
            </a:r>
            <a:r>
              <a:rPr lang="es-MX" sz="1600" dirty="0"/>
              <a:t>	</a:t>
            </a:r>
          </a:p>
          <a:p>
            <a:r>
              <a:rPr lang="es-MX" sz="1600" dirty="0" smtClean="0"/>
              <a:t>Avances </a:t>
            </a:r>
            <a:r>
              <a:rPr lang="es-MX" sz="1600" dirty="0"/>
              <a:t>de la mesa de dialogo por la </a:t>
            </a:r>
            <a:r>
              <a:rPr lang="es-MX" sz="1600" dirty="0" smtClean="0"/>
              <a:t>transparencia</a:t>
            </a:r>
          </a:p>
          <a:p>
            <a:endParaRPr lang="es-MX" sz="1600" dirty="0"/>
          </a:p>
          <a:p>
            <a:r>
              <a:rPr lang="es-MX" sz="1600" dirty="0" smtClean="0"/>
              <a:t>Actividades</a:t>
            </a:r>
            <a:endParaRPr lang="es-MX" sz="1600" dirty="0"/>
          </a:p>
          <a:p>
            <a:pPr marL="285750" indent="-285750">
              <a:buFont typeface="Wingdings" panose="05000000000000000000" pitchFamily="2" charset="2"/>
              <a:buChar char="§"/>
            </a:pPr>
            <a:r>
              <a:rPr lang="es-MX" sz="1600" dirty="0"/>
              <a:t>Informes de los trabajos de la mesa de dialogo por la transparencia.</a:t>
            </a:r>
          </a:p>
          <a:p>
            <a:pPr marL="285750" indent="-285750">
              <a:buFont typeface="Wingdings" panose="05000000000000000000" pitchFamily="2" charset="2"/>
              <a:buChar char="§"/>
            </a:pPr>
            <a:r>
              <a:rPr lang="es-MX" sz="1600" dirty="0"/>
              <a:t>Proponer un nuevo tema para la mesa de dialogo.</a:t>
            </a:r>
          </a:p>
        </p:txBody>
      </p:sp>
      <p:sp>
        <p:nvSpPr>
          <p:cNvPr id="5" name="4 Rectángulo"/>
          <p:cNvSpPr/>
          <p:nvPr/>
        </p:nvSpPr>
        <p:spPr>
          <a:xfrm>
            <a:off x="144016" y="201414"/>
            <a:ext cx="8028384" cy="584775"/>
          </a:xfrm>
          <a:prstGeom prst="rect">
            <a:avLst/>
          </a:prstGeom>
        </p:spPr>
        <p:txBody>
          <a:bodyPr wrap="square">
            <a:spAutoFit/>
          </a:bodyPr>
          <a:lstStyle/>
          <a:p>
            <a:r>
              <a:rPr lang="es-MX" sz="1600" dirty="0"/>
              <a:t>Informe de cumplimiento al plan de trabajo del Espacio de Participación Derecho de Acceso a la información, 2013</a:t>
            </a:r>
          </a:p>
        </p:txBody>
      </p:sp>
    </p:spTree>
    <p:extLst>
      <p:ext uri="{BB962C8B-B14F-4D97-AF65-F5344CB8AC3E}">
        <p14:creationId xmlns:p14="http://schemas.microsoft.com/office/powerpoint/2010/main" val="1420833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2.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3.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Concourse</Template>
  <TotalTime>19000</TotalTime>
  <Words>8763</Words>
  <Application>Microsoft Office PowerPoint</Application>
  <PresentationFormat>Presentación en pantalla (4:3)</PresentationFormat>
  <Paragraphs>1140</Paragraphs>
  <Slides>49</Slides>
  <Notes>11</Notes>
  <HiddenSlides>0</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49</vt:i4>
      </vt:variant>
    </vt:vector>
  </HeadingPairs>
  <TitlesOfParts>
    <vt:vector size="52" baseType="lpstr">
      <vt:lpstr>Concurrencia</vt:lpstr>
      <vt:lpstr>Diseño personalizado</vt:lpstr>
      <vt:lpstr>Gráfico de Microsoft Excel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David Mondragón Centeno</dc:creator>
  <cp:lastModifiedBy>Jorge.Mayes</cp:lastModifiedBy>
  <cp:revision>3855</cp:revision>
  <cp:lastPrinted>2013-07-16T21:40:58Z</cp:lastPrinted>
  <dcterms:created xsi:type="dcterms:W3CDTF">2007-08-06T19:42:12Z</dcterms:created>
  <dcterms:modified xsi:type="dcterms:W3CDTF">2014-01-24T18:29:33Z</dcterms:modified>
</cp:coreProperties>
</file>