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5.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5.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6.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theme/themeOverride7.xml" ContentType="application/vnd.openxmlformats-officedocument.themeOverride+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notesSlides/notesSlide20.xml" ContentType="application/vnd.openxmlformats-officedocument.presentationml.notesSlide+xml"/>
  <Override PartName="/ppt/charts/chart5.xml" ContentType="application/vnd.openxmlformats-officedocument.drawingml.chart+xml"/>
  <Override PartName="/ppt/notesSlides/notesSlide21.xml" ContentType="application/vnd.openxmlformats-officedocument.presentationml.notesSlide+xml"/>
  <Override PartName="/ppt/charts/chart6.xml" ContentType="application/vnd.openxmlformats-officedocument.drawingml.chart+xml"/>
  <Override PartName="/ppt/notesSlides/notesSlide22.xml" ContentType="application/vnd.openxmlformats-officedocument.presentationml.notesSlide+xml"/>
  <Override PartName="/ppt/charts/chart7.xml" ContentType="application/vnd.openxmlformats-officedocument.drawingml.chart+xml"/>
  <Override PartName="/ppt/theme/themeOverride8.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8.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9.xml" ContentType="application/vnd.openxmlformats-officedocument.drawingml.chart+xml"/>
  <Override PartName="/ppt/notesSlides/notesSlide27.xml" ContentType="application/vnd.openxmlformats-officedocument.presentationml.notesSlide+xml"/>
  <Override PartName="/ppt/charts/chart10.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 id="2147483739" r:id="rId3"/>
    <p:sldMasterId id="2147483751" r:id="rId4"/>
    <p:sldMasterId id="2147483763" r:id="rId5"/>
    <p:sldMasterId id="2147483775" r:id="rId6"/>
  </p:sldMasterIdLst>
  <p:notesMasterIdLst>
    <p:notesMasterId r:id="rId48"/>
  </p:notesMasterIdLst>
  <p:handoutMasterIdLst>
    <p:handoutMasterId r:id="rId49"/>
  </p:handoutMasterIdLst>
  <p:sldIdLst>
    <p:sldId id="258" r:id="rId7"/>
    <p:sldId id="341" r:id="rId8"/>
    <p:sldId id="468" r:id="rId9"/>
    <p:sldId id="467" r:id="rId10"/>
    <p:sldId id="465" r:id="rId11"/>
    <p:sldId id="472" r:id="rId12"/>
    <p:sldId id="469" r:id="rId13"/>
    <p:sldId id="444" r:id="rId14"/>
    <p:sldId id="424" r:id="rId15"/>
    <p:sldId id="425" r:id="rId16"/>
    <p:sldId id="480" r:id="rId17"/>
    <p:sldId id="481" r:id="rId18"/>
    <p:sldId id="482" r:id="rId19"/>
    <p:sldId id="484" r:id="rId20"/>
    <p:sldId id="486" r:id="rId21"/>
    <p:sldId id="430" r:id="rId22"/>
    <p:sldId id="473" r:id="rId23"/>
    <p:sldId id="487" r:id="rId24"/>
    <p:sldId id="488" r:id="rId25"/>
    <p:sldId id="489" r:id="rId26"/>
    <p:sldId id="490" r:id="rId27"/>
    <p:sldId id="491" r:id="rId28"/>
    <p:sldId id="492" r:id="rId29"/>
    <p:sldId id="493" r:id="rId30"/>
    <p:sldId id="494" r:id="rId31"/>
    <p:sldId id="495" r:id="rId32"/>
    <p:sldId id="496" r:id="rId33"/>
    <p:sldId id="497" r:id="rId34"/>
    <p:sldId id="498" r:id="rId35"/>
    <p:sldId id="499" r:id="rId36"/>
    <p:sldId id="500" r:id="rId37"/>
    <p:sldId id="501" r:id="rId38"/>
    <p:sldId id="503" r:id="rId39"/>
    <p:sldId id="509" r:id="rId40"/>
    <p:sldId id="515" r:id="rId41"/>
    <p:sldId id="517" r:id="rId42"/>
    <p:sldId id="518" r:id="rId43"/>
    <p:sldId id="519" r:id="rId44"/>
    <p:sldId id="520" r:id="rId45"/>
    <p:sldId id="521" r:id="rId46"/>
    <p:sldId id="522" r:id="rId47"/>
  </p:sldIdLst>
  <p:sldSz cx="9144000" cy="6858000" type="screen4x3"/>
  <p:notesSz cx="6881813"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CCCC"/>
    <a:srgbClr val="996633"/>
    <a:srgbClr val="990033"/>
    <a:srgbClr val="993300"/>
    <a:srgbClr val="FF99FF"/>
    <a:srgbClr val="FF66CC"/>
    <a:srgbClr val="CC0066"/>
    <a:srgbClr val="9900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38" autoAdjust="0"/>
    <p:restoredTop sz="95362" autoAdjust="0"/>
  </p:normalViewPr>
  <p:slideViewPr>
    <p:cSldViewPr>
      <p:cViewPr varScale="1">
        <p:scale>
          <a:sx n="88" d="100"/>
          <a:sy n="88" d="100"/>
        </p:scale>
        <p:origin x="-187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838" y="-114"/>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1.xlsx"/><Relationship Id="rId1" Type="http://schemas.openxmlformats.org/officeDocument/2006/relationships/themeOverride" Target="../theme/themeOverride5.xml"/></Relationships>
</file>

<file path=ppt/charts/_rels/chart10.xml.rels><?xml version="1.0" encoding="UTF-8" standalone="yes"?>
<Relationships xmlns="http://schemas.openxmlformats.org/package/2006/relationships"><Relationship Id="rId2" Type="http://schemas.openxmlformats.org/officeDocument/2006/relationships/package" Target="../embeddings/Hoja_de_c_lculo_de_Microsoft_Excel10.xlsx"/><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2" Type="http://schemas.openxmlformats.org/officeDocument/2006/relationships/package" Target="../embeddings/Hoja_de_c_lculo_de_Microsoft_Excel2.xlsx"/><Relationship Id="rId1" Type="http://schemas.openxmlformats.org/officeDocument/2006/relationships/themeOverride" Target="../theme/themeOverride6.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Hoja_de_c_lculo_de_Microsoft_Excel3.xlsx"/><Relationship Id="rId1" Type="http://schemas.openxmlformats.org/officeDocument/2006/relationships/themeOverride" Target="../theme/themeOverride7.xml"/></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6.xlsx"/></Relationships>
</file>

<file path=ppt/charts/_rels/chart7.xml.rels><?xml version="1.0" encoding="UTF-8" standalone="yes"?>
<Relationships xmlns="http://schemas.openxmlformats.org/package/2006/relationships"><Relationship Id="rId2" Type="http://schemas.openxmlformats.org/officeDocument/2006/relationships/package" Target="../embeddings/Hoja_de_c_lculo_de_Microsoft_Excel7.xlsx"/><Relationship Id="rId1" Type="http://schemas.openxmlformats.org/officeDocument/2006/relationships/themeOverride" Target="../theme/themeOverride8.xml"/></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023572982543267E-2"/>
          <c:y val="6.5743672712394952E-2"/>
          <c:w val="0.89429450851060865"/>
          <c:h val="0.8285899664151456"/>
        </c:manualLayout>
      </c:layout>
      <c:barChart>
        <c:barDir val="col"/>
        <c:grouping val="clustered"/>
        <c:varyColors val="0"/>
        <c:ser>
          <c:idx val="0"/>
          <c:order val="0"/>
          <c:tx>
            <c:strRef>
              <c:f>Hoja1!$B$1</c:f>
              <c:strCache>
                <c:ptCount val="1"/>
                <c:pt idx="0">
                  <c:v>Solicitudes</c:v>
                </c:pt>
              </c:strCache>
            </c:strRef>
          </c:tx>
          <c:spPr>
            <a:solidFill>
              <a:srgbClr val="00808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Pt>
            <c:idx val="0"/>
            <c:invertIfNegative val="0"/>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1"/>
            <c:invertIfNegative val="0"/>
            <c:bubble3D val="0"/>
            <c:spPr>
              <a:solidFill>
                <a:srgbClr val="00CC66"/>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2"/>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3"/>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5"/>
            <c:invertIfNegative val="0"/>
            <c:bubble3D val="0"/>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6"/>
            <c:invertIfNegative val="0"/>
            <c:bubble3D val="0"/>
            <c:spPr>
              <a:solidFill>
                <a:srgbClr val="996633"/>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7"/>
            <c:invertIfNegative val="0"/>
            <c:bubble3D val="0"/>
            <c:spPr>
              <a:solidFill>
                <a:srgbClr val="00B05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8"/>
            <c:invertIfNegative val="0"/>
            <c:bubble3D val="0"/>
            <c:spPr>
              <a:solidFill>
                <a:srgbClr val="990033"/>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Hoja1!$A$2:$A$10</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Hoja1!$B$2:$B$10</c:f>
              <c:numCache>
                <c:formatCode>#,##0</c:formatCode>
                <c:ptCount val="9"/>
                <c:pt idx="0">
                  <c:v>2665</c:v>
                </c:pt>
                <c:pt idx="1">
                  <c:v>4359</c:v>
                </c:pt>
                <c:pt idx="2">
                  <c:v>6621</c:v>
                </c:pt>
                <c:pt idx="3">
                  <c:v>19044</c:v>
                </c:pt>
                <c:pt idx="4">
                  <c:v>41164</c:v>
                </c:pt>
                <c:pt idx="5">
                  <c:v>96233</c:v>
                </c:pt>
                <c:pt idx="6">
                  <c:v>89571</c:v>
                </c:pt>
                <c:pt idx="7">
                  <c:v>94048</c:v>
                </c:pt>
                <c:pt idx="8">
                  <c:v>91576</c:v>
                </c:pt>
              </c:numCache>
            </c:numRef>
          </c:val>
        </c:ser>
        <c:dLbls>
          <c:showLegendKey val="0"/>
          <c:showVal val="1"/>
          <c:showCatName val="0"/>
          <c:showSerName val="0"/>
          <c:showPercent val="0"/>
          <c:showBubbleSize val="0"/>
        </c:dLbls>
        <c:gapWidth val="120"/>
        <c:axId val="55193984"/>
        <c:axId val="55195136"/>
      </c:barChart>
      <c:catAx>
        <c:axId val="55193984"/>
        <c:scaling>
          <c:orientation val="minMax"/>
        </c:scaling>
        <c:delete val="0"/>
        <c:axPos val="b"/>
        <c:numFmt formatCode="General" sourceLinked="1"/>
        <c:majorTickMark val="cross"/>
        <c:minorTickMark val="none"/>
        <c:tickLblPos val="nextTo"/>
        <c:crossAx val="55195136"/>
        <c:crosses val="autoZero"/>
        <c:auto val="1"/>
        <c:lblAlgn val="ctr"/>
        <c:lblOffset val="100"/>
        <c:noMultiLvlLbl val="0"/>
      </c:catAx>
      <c:valAx>
        <c:axId val="55195136"/>
        <c:scaling>
          <c:orientation val="minMax"/>
          <c:max val="100000"/>
          <c:min val="0"/>
        </c:scaling>
        <c:delete val="0"/>
        <c:axPos val="l"/>
        <c:numFmt formatCode="#,##0" sourceLinked="0"/>
        <c:majorTickMark val="cross"/>
        <c:minorTickMark val="none"/>
        <c:tickLblPos val="nextTo"/>
        <c:crossAx val="55193984"/>
        <c:crosses val="autoZero"/>
        <c:crossBetween val="between"/>
        <c:majorUnit val="20000"/>
      </c:valAx>
    </c:plotArea>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0"/>
      <c:rotY val="0"/>
      <c:depthPercent val="100"/>
      <c:rAngAx val="1"/>
    </c:view3D>
    <c:floor>
      <c:thickness val="0"/>
      <c:spPr>
        <a:noFill/>
        <a:ln w="9525">
          <a:noFill/>
        </a:ln>
      </c:spPr>
    </c:floor>
    <c:sideWall>
      <c:thickness val="0"/>
      <c:spPr>
        <a:ln w="25400">
          <a:noFill/>
        </a:ln>
      </c:spPr>
    </c:sideWall>
    <c:backWall>
      <c:thickness val="0"/>
      <c:spPr>
        <a:ln w="25400">
          <a:noFill/>
        </a:ln>
      </c:spPr>
    </c:backWall>
    <c:plotArea>
      <c:layout/>
      <c:bar3DChart>
        <c:barDir val="col"/>
        <c:grouping val="clustered"/>
        <c:varyColors val="0"/>
        <c:ser>
          <c:idx val="0"/>
          <c:order val="0"/>
          <c:tx>
            <c:strRef>
              <c:f>Hoja1!$B$1</c:f>
              <c:strCache>
                <c:ptCount val="1"/>
                <c:pt idx="0">
                  <c:v>Columna1</c:v>
                </c:pt>
              </c:strCache>
            </c:strRef>
          </c:tx>
          <c:spPr>
            <a:solidFill>
              <a:srgbClr val="00808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invertIfNegative val="0"/>
          <c:dPt>
            <c:idx val="0"/>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dPt>
          <c:dPt>
            <c:idx val="1"/>
            <c:invertIfNegative val="0"/>
            <c:bubble3D val="0"/>
            <c:spPr>
              <a:solidFill>
                <a:srgbClr val="CC0066"/>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dPt>
          <c:dPt>
            <c:idx val="2"/>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dPt>
          <c:cat>
            <c:strRef>
              <c:f>Hoja1!$A$2:$A$5</c:f>
              <c:strCache>
                <c:ptCount val="4"/>
                <c:pt idx="0">
                  <c:v>2009: 2,203 solicitudes ARCO</c:v>
                </c:pt>
                <c:pt idx="1">
                  <c:v>2010: 2,543 solicitudes ARCO</c:v>
                </c:pt>
                <c:pt idx="2">
                  <c:v>2011: 3,598 solicitudes ARCO</c:v>
                </c:pt>
                <c:pt idx="3">
                  <c:v>2012: 4,397 solicitudes ARCO</c:v>
                </c:pt>
              </c:strCache>
            </c:strRef>
          </c:cat>
          <c:val>
            <c:numRef>
              <c:f>Hoja1!$B$2:$B$5</c:f>
              <c:numCache>
                <c:formatCode>0.0</c:formatCode>
                <c:ptCount val="4"/>
                <c:pt idx="0">
                  <c:v>3.9518837948252394</c:v>
                </c:pt>
                <c:pt idx="1">
                  <c:v>3.4506488399528137</c:v>
                </c:pt>
                <c:pt idx="2">
                  <c:v>2.4435797665369732</c:v>
                </c:pt>
                <c:pt idx="3">
                  <c:v>2.2999999999999998</c:v>
                </c:pt>
              </c:numCache>
            </c:numRef>
          </c:val>
        </c:ser>
        <c:dLbls>
          <c:showLegendKey val="0"/>
          <c:showVal val="1"/>
          <c:showCatName val="0"/>
          <c:showSerName val="0"/>
          <c:showPercent val="0"/>
          <c:showBubbleSize val="0"/>
        </c:dLbls>
        <c:gapWidth val="150"/>
        <c:shape val="cylinder"/>
        <c:axId val="375053312"/>
        <c:axId val="375055104"/>
        <c:axId val="0"/>
      </c:bar3DChart>
      <c:catAx>
        <c:axId val="375053312"/>
        <c:scaling>
          <c:orientation val="minMax"/>
        </c:scaling>
        <c:delete val="0"/>
        <c:axPos val="b"/>
        <c:numFmt formatCode="General" sourceLinked="1"/>
        <c:majorTickMark val="cross"/>
        <c:minorTickMark val="none"/>
        <c:tickLblPos val="nextTo"/>
        <c:crossAx val="375055104"/>
        <c:crosses val="autoZero"/>
        <c:auto val="1"/>
        <c:lblAlgn val="ctr"/>
        <c:lblOffset val="100"/>
        <c:noMultiLvlLbl val="0"/>
      </c:catAx>
      <c:valAx>
        <c:axId val="375055104"/>
        <c:scaling>
          <c:orientation val="minMax"/>
          <c:max val="5"/>
          <c:min val="0"/>
        </c:scaling>
        <c:delete val="1"/>
        <c:axPos val="l"/>
        <c:numFmt formatCode="0.0" sourceLinked="1"/>
        <c:majorTickMark val="none"/>
        <c:minorTickMark val="none"/>
        <c:tickLblPos val="none"/>
        <c:crossAx val="375053312"/>
        <c:crosses val="autoZero"/>
        <c:crossBetween val="between"/>
        <c:majorUnit val="2.5"/>
      </c:valAx>
      <c:spPr>
        <a:noFill/>
        <a:ln w="25385">
          <a:noFill/>
        </a:ln>
      </c:spPr>
    </c:plotArea>
    <c:plotVisOnly val="1"/>
    <c:dispBlanksAs val="gap"/>
    <c:showDLblsOverMax val="0"/>
  </c:chart>
  <c:txPr>
    <a:bodyPr/>
    <a:lstStyle/>
    <a:p>
      <a:pPr>
        <a:defRPr sz="1300" b="1">
          <a:solidFill>
            <a:schemeClr val="tx1"/>
          </a:solidFill>
          <a:latin typeface="Calibri" pitchFamily="34" charset="0"/>
          <a:cs typeface="Arial" pitchFamily="34" charset="0"/>
        </a:defRPr>
      </a:pPr>
      <a:endParaRPr lang="es-MX"/>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Hoja1!$B$1</c:f>
              <c:strCache>
                <c:ptCount val="1"/>
                <c:pt idx="0">
                  <c:v>2006: 6,621
solicitudes</c:v>
                </c:pt>
              </c:strCache>
            </c:strRef>
          </c:tx>
          <c:spPr>
            <a:ln>
              <a:solidFill>
                <a:srgbClr val="00B0F0"/>
              </a:solidFill>
            </a:ln>
          </c:spPr>
          <c:marker>
            <c:symbol val="diamond"/>
            <c:size val="7"/>
            <c:spPr>
              <a:solidFill>
                <a:srgbClr val="00B0F0"/>
              </a:solidFill>
              <a:ln>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Hoja1!$B$2:$B$13</c:f>
              <c:numCache>
                <c:formatCode>#,##0</c:formatCode>
                <c:ptCount val="12"/>
                <c:pt idx="0">
                  <c:v>348</c:v>
                </c:pt>
                <c:pt idx="1">
                  <c:v>373</c:v>
                </c:pt>
                <c:pt idx="2">
                  <c:v>464</c:v>
                </c:pt>
                <c:pt idx="3">
                  <c:v>430</c:v>
                </c:pt>
                <c:pt idx="4">
                  <c:v>558</c:v>
                </c:pt>
                <c:pt idx="5">
                  <c:v>574</c:v>
                </c:pt>
                <c:pt idx="6">
                  <c:v>490</c:v>
                </c:pt>
                <c:pt idx="7">
                  <c:v>718</c:v>
                </c:pt>
                <c:pt idx="8">
                  <c:v>603</c:v>
                </c:pt>
                <c:pt idx="9">
                  <c:v>746</c:v>
                </c:pt>
                <c:pt idx="10">
                  <c:v>940</c:v>
                </c:pt>
                <c:pt idx="11">
                  <c:v>377</c:v>
                </c:pt>
              </c:numCache>
            </c:numRef>
          </c:val>
          <c:smooth val="0"/>
        </c:ser>
        <c:ser>
          <c:idx val="1"/>
          <c:order val="1"/>
          <c:tx>
            <c:strRef>
              <c:f>Hoja1!$C$1</c:f>
              <c:strCache>
                <c:ptCount val="1"/>
                <c:pt idx="0">
                  <c:v>2007: 19,044
solicitudes</c:v>
                </c:pt>
              </c:strCache>
            </c:strRef>
          </c:tx>
          <c:spPr>
            <a:ln>
              <a:solidFill>
                <a:schemeClr val="accent3"/>
              </a:solidFill>
            </a:ln>
          </c:spPr>
          <c:marker>
            <c:spPr>
              <a:solidFill>
                <a:schemeClr val="accent3"/>
              </a:solidFill>
              <a:ln>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Hoja1!$C$2:$C$13</c:f>
              <c:numCache>
                <c:formatCode>#,##0</c:formatCode>
                <c:ptCount val="12"/>
                <c:pt idx="0">
                  <c:v>1048</c:v>
                </c:pt>
                <c:pt idx="1">
                  <c:v>1287</c:v>
                </c:pt>
                <c:pt idx="2">
                  <c:v>1299</c:v>
                </c:pt>
                <c:pt idx="3">
                  <c:v>1501</c:v>
                </c:pt>
                <c:pt idx="4">
                  <c:v>1353</c:v>
                </c:pt>
                <c:pt idx="5">
                  <c:v>1332</c:v>
                </c:pt>
                <c:pt idx="6">
                  <c:v>1467</c:v>
                </c:pt>
                <c:pt idx="7">
                  <c:v>1661</c:v>
                </c:pt>
                <c:pt idx="8">
                  <c:v>1843</c:v>
                </c:pt>
                <c:pt idx="9">
                  <c:v>2999</c:v>
                </c:pt>
                <c:pt idx="10">
                  <c:v>2323</c:v>
                </c:pt>
                <c:pt idx="11">
                  <c:v>931</c:v>
                </c:pt>
              </c:numCache>
            </c:numRef>
          </c:val>
          <c:smooth val="0"/>
        </c:ser>
        <c:ser>
          <c:idx val="2"/>
          <c:order val="2"/>
          <c:tx>
            <c:strRef>
              <c:f>Hoja1!$D$1</c:f>
              <c:strCache>
                <c:ptCount val="1"/>
                <c:pt idx="0">
                  <c:v>2008: 41,164
solicitudes</c:v>
                </c:pt>
              </c:strCache>
            </c:strRef>
          </c:tx>
          <c:spPr>
            <a:ln>
              <a:solidFill>
                <a:srgbClr val="008080"/>
              </a:solidFill>
            </a:ln>
          </c:spPr>
          <c:marker>
            <c:spPr>
              <a:solidFill>
                <a:srgbClr val="008080"/>
              </a:solidFill>
              <a:ln>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Hoja1!$D$2:$D$13</c:f>
              <c:numCache>
                <c:formatCode>#,##0</c:formatCode>
                <c:ptCount val="12"/>
                <c:pt idx="0">
                  <c:v>2081</c:v>
                </c:pt>
                <c:pt idx="1">
                  <c:v>1831</c:v>
                </c:pt>
                <c:pt idx="2">
                  <c:v>2193</c:v>
                </c:pt>
                <c:pt idx="3">
                  <c:v>3526</c:v>
                </c:pt>
                <c:pt idx="4">
                  <c:v>4238</c:v>
                </c:pt>
                <c:pt idx="5">
                  <c:v>4996</c:v>
                </c:pt>
                <c:pt idx="6">
                  <c:v>3650</c:v>
                </c:pt>
                <c:pt idx="7">
                  <c:v>3832</c:v>
                </c:pt>
                <c:pt idx="8">
                  <c:v>3520</c:v>
                </c:pt>
                <c:pt idx="9">
                  <c:v>4149</c:v>
                </c:pt>
                <c:pt idx="10">
                  <c:v>3887</c:v>
                </c:pt>
                <c:pt idx="11">
                  <c:v>3261</c:v>
                </c:pt>
              </c:numCache>
            </c:numRef>
          </c:val>
          <c:smooth val="0"/>
        </c:ser>
        <c:ser>
          <c:idx val="3"/>
          <c:order val="3"/>
          <c:tx>
            <c:strRef>
              <c:f>Hoja1!$E$1</c:f>
              <c:strCache>
                <c:ptCount val="1"/>
                <c:pt idx="0">
                  <c:v>2009: 96,233
solicitudes</c:v>
                </c:pt>
              </c:strCache>
            </c:strRef>
          </c:tx>
          <c:spPr>
            <a:ln>
              <a:solidFill>
                <a:srgbClr val="33CCCC"/>
              </a:solidFill>
            </a:ln>
          </c:spPr>
          <c:marker>
            <c:symbol val="star"/>
            <c:size val="7"/>
            <c:spPr>
              <a:noFill/>
              <a:ln w="15875">
                <a:solidFill>
                  <a:srgbClr val="33CCCC"/>
                </a:solid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Hoja1!$E$2:$E$13</c:f>
              <c:numCache>
                <c:formatCode>#,##0</c:formatCode>
                <c:ptCount val="12"/>
                <c:pt idx="0">
                  <c:v>2942</c:v>
                </c:pt>
                <c:pt idx="1">
                  <c:v>4447</c:v>
                </c:pt>
                <c:pt idx="2">
                  <c:v>6832</c:v>
                </c:pt>
                <c:pt idx="3">
                  <c:v>8074</c:v>
                </c:pt>
                <c:pt idx="4">
                  <c:v>9151</c:v>
                </c:pt>
                <c:pt idx="5">
                  <c:v>13898</c:v>
                </c:pt>
                <c:pt idx="6">
                  <c:v>8191</c:v>
                </c:pt>
                <c:pt idx="7">
                  <c:v>9888</c:v>
                </c:pt>
                <c:pt idx="8">
                  <c:v>6665</c:v>
                </c:pt>
                <c:pt idx="9">
                  <c:v>10750</c:v>
                </c:pt>
                <c:pt idx="10">
                  <c:v>8286</c:v>
                </c:pt>
                <c:pt idx="11">
                  <c:v>7109</c:v>
                </c:pt>
              </c:numCache>
            </c:numRef>
          </c:val>
          <c:smooth val="0"/>
        </c:ser>
        <c:ser>
          <c:idx val="4"/>
          <c:order val="4"/>
          <c:tx>
            <c:strRef>
              <c:f>Hoja1!$F$1</c:f>
              <c:strCache>
                <c:ptCount val="1"/>
                <c:pt idx="0">
                  <c:v>2010: 89,571
solicitudes</c:v>
                </c:pt>
              </c:strCache>
            </c:strRef>
          </c:tx>
          <c:spPr>
            <a:ln>
              <a:solidFill>
                <a:srgbClr val="996633"/>
              </a:solidFill>
            </a:ln>
          </c:spPr>
          <c:marker>
            <c:symbol val="circle"/>
            <c:size val="8"/>
            <c:spPr>
              <a:solidFill>
                <a:srgbClr val="996633"/>
              </a:solidFill>
              <a:ln w="12700">
                <a:noFill/>
              </a:ln>
              <a:scene3d>
                <a:camera prst="orthographicFront"/>
                <a:lightRig rig="threePt" dir="t"/>
              </a:scene3d>
              <a:sp3d>
                <a:bevelT/>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Hoja1!$F$2:$F$13</c:f>
              <c:numCache>
                <c:formatCode>#,##0</c:formatCode>
                <c:ptCount val="12"/>
                <c:pt idx="0">
                  <c:v>7733</c:v>
                </c:pt>
                <c:pt idx="1">
                  <c:v>7514</c:v>
                </c:pt>
                <c:pt idx="2">
                  <c:v>6814</c:v>
                </c:pt>
                <c:pt idx="3">
                  <c:v>6521</c:v>
                </c:pt>
                <c:pt idx="4">
                  <c:v>5694</c:v>
                </c:pt>
                <c:pt idx="5">
                  <c:v>10198</c:v>
                </c:pt>
                <c:pt idx="6">
                  <c:v>7680</c:v>
                </c:pt>
                <c:pt idx="7">
                  <c:v>7852</c:v>
                </c:pt>
                <c:pt idx="8">
                  <c:v>8463</c:v>
                </c:pt>
                <c:pt idx="9">
                  <c:v>7544</c:v>
                </c:pt>
                <c:pt idx="10">
                  <c:v>8478</c:v>
                </c:pt>
                <c:pt idx="11">
                  <c:v>5080</c:v>
                </c:pt>
              </c:numCache>
            </c:numRef>
          </c:val>
          <c:smooth val="0"/>
        </c:ser>
        <c:ser>
          <c:idx val="5"/>
          <c:order val="5"/>
          <c:tx>
            <c:strRef>
              <c:f>Hoja1!$G$1</c:f>
              <c:strCache>
                <c:ptCount val="1"/>
                <c:pt idx="0">
                  <c:v>2011: 94,048
solicitudes</c:v>
                </c:pt>
              </c:strCache>
            </c:strRef>
          </c:tx>
          <c:spPr>
            <a:ln>
              <a:solidFill>
                <a:srgbClr val="00B050"/>
              </a:solidFill>
            </a:ln>
          </c:spPr>
          <c:marker>
            <c:symbol val="diamond"/>
            <c:size val="7"/>
            <c:spPr>
              <a:solidFill>
                <a:srgbClr val="00B050"/>
              </a:solidFill>
              <a:ln>
                <a:solidFill>
                  <a:srgbClr val="00B050"/>
                </a:solidFill>
              </a:ln>
              <a:scene3d>
                <a:camera prst="orthographicFront"/>
                <a:lightRig rig="soft" dir="t"/>
              </a:scene3d>
              <a:sp3d>
                <a:bevelT/>
                <a:bevelB/>
              </a:sp3d>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Hoja1!$G$2:$G$13</c:f>
              <c:numCache>
                <c:formatCode>#,##0</c:formatCode>
                <c:ptCount val="12"/>
                <c:pt idx="0">
                  <c:v>6867</c:v>
                </c:pt>
                <c:pt idx="1">
                  <c:v>8106</c:v>
                </c:pt>
                <c:pt idx="2">
                  <c:v>10689</c:v>
                </c:pt>
                <c:pt idx="3">
                  <c:v>7339</c:v>
                </c:pt>
                <c:pt idx="4">
                  <c:v>8271</c:v>
                </c:pt>
                <c:pt idx="5">
                  <c:v>8200</c:v>
                </c:pt>
                <c:pt idx="6">
                  <c:v>4249</c:v>
                </c:pt>
                <c:pt idx="7">
                  <c:v>10445</c:v>
                </c:pt>
                <c:pt idx="8">
                  <c:v>7330</c:v>
                </c:pt>
                <c:pt idx="9">
                  <c:v>8214</c:v>
                </c:pt>
                <c:pt idx="10">
                  <c:v>9172</c:v>
                </c:pt>
                <c:pt idx="11">
                  <c:v>5166</c:v>
                </c:pt>
              </c:numCache>
            </c:numRef>
          </c:val>
          <c:smooth val="0"/>
        </c:ser>
        <c:ser>
          <c:idx val="6"/>
          <c:order val="6"/>
          <c:tx>
            <c:strRef>
              <c:f>Hoja1!$H$1</c:f>
              <c:strCache>
                <c:ptCount val="1"/>
                <c:pt idx="0">
                  <c:v>2012: 91,576
solicitudes</c:v>
                </c:pt>
              </c:strCache>
            </c:strRef>
          </c:tx>
          <c:spPr>
            <a:ln>
              <a:solidFill>
                <a:srgbClr val="990033"/>
              </a:solidFill>
            </a:ln>
          </c:spPr>
          <c:marker>
            <c:spPr>
              <a:noFill/>
              <a:ln>
                <a:solidFill>
                  <a:srgbClr val="990033"/>
                </a:solidFill>
              </a:ln>
            </c:spPr>
          </c:marker>
          <c:cat>
            <c:strRef>
              <c:f>Hoja1!$A$2:$A$13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Hoja1!$H$2:$H$13</c:f>
              <c:numCache>
                <c:formatCode>#,##0</c:formatCode>
                <c:ptCount val="12"/>
                <c:pt idx="0">
                  <c:v>8880</c:v>
                </c:pt>
                <c:pt idx="1">
                  <c:v>8502</c:v>
                </c:pt>
                <c:pt idx="2">
                  <c:v>8262</c:v>
                </c:pt>
                <c:pt idx="3">
                  <c:v>6918</c:v>
                </c:pt>
                <c:pt idx="4">
                  <c:v>8124</c:v>
                </c:pt>
                <c:pt idx="5">
                  <c:v>8677</c:v>
                </c:pt>
                <c:pt idx="6">
                  <c:v>6214</c:v>
                </c:pt>
                <c:pt idx="7">
                  <c:v>8728</c:v>
                </c:pt>
                <c:pt idx="8">
                  <c:v>5819</c:v>
                </c:pt>
                <c:pt idx="9">
                  <c:v>10105</c:v>
                </c:pt>
                <c:pt idx="10">
                  <c:v>8065</c:v>
                </c:pt>
                <c:pt idx="11">
                  <c:v>3282</c:v>
                </c:pt>
              </c:numCache>
            </c:numRef>
          </c:val>
          <c:smooth val="0"/>
        </c:ser>
        <c:dLbls>
          <c:showLegendKey val="0"/>
          <c:showVal val="0"/>
          <c:showCatName val="0"/>
          <c:showSerName val="0"/>
          <c:showPercent val="0"/>
          <c:showBubbleSize val="0"/>
        </c:dLbls>
        <c:marker val="1"/>
        <c:smooth val="0"/>
        <c:axId val="75262976"/>
        <c:axId val="75269248"/>
      </c:lineChart>
      <c:catAx>
        <c:axId val="75262976"/>
        <c:scaling>
          <c:orientation val="minMax"/>
        </c:scaling>
        <c:delete val="0"/>
        <c:axPos val="b"/>
        <c:numFmt formatCode="General" sourceLinked="1"/>
        <c:majorTickMark val="none"/>
        <c:minorTickMark val="none"/>
        <c:tickLblPos val="nextTo"/>
        <c:txPr>
          <a:bodyPr rot="0" vert="horz"/>
          <a:lstStyle/>
          <a:p>
            <a:pPr>
              <a:defRPr/>
            </a:pPr>
            <a:endParaRPr lang="es-MX"/>
          </a:p>
        </c:txPr>
        <c:crossAx val="75269248"/>
        <c:crosses val="autoZero"/>
        <c:auto val="1"/>
        <c:lblAlgn val="ctr"/>
        <c:lblOffset val="100"/>
        <c:noMultiLvlLbl val="0"/>
      </c:catAx>
      <c:valAx>
        <c:axId val="75269248"/>
        <c:scaling>
          <c:orientation val="minMax"/>
          <c:max val="15000"/>
        </c:scaling>
        <c:delete val="0"/>
        <c:axPos val="l"/>
        <c:majorGridlines/>
        <c:numFmt formatCode="#,##0" sourceLinked="0"/>
        <c:majorTickMark val="cross"/>
        <c:minorTickMark val="none"/>
        <c:tickLblPos val="nextTo"/>
        <c:crossAx val="75262976"/>
        <c:crosses val="autoZero"/>
        <c:crossBetween val="between"/>
        <c:majorUnit val="5000"/>
      </c:valAx>
      <c:dTable>
        <c:showHorzBorder val="1"/>
        <c:showVertBorder val="1"/>
        <c:showOutline val="1"/>
        <c:showKeys val="1"/>
      </c:dTable>
    </c:plotArea>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372303467705383E-2"/>
          <c:y val="6.0702423913073685E-2"/>
          <c:w val="0.89429450851060854"/>
          <c:h val="0.8285899664151456"/>
        </c:manualLayout>
      </c:layout>
      <c:barChart>
        <c:barDir val="col"/>
        <c:grouping val="clustered"/>
        <c:varyColors val="0"/>
        <c:ser>
          <c:idx val="0"/>
          <c:order val="0"/>
          <c:tx>
            <c:strRef>
              <c:f>Hoja1!$B$1</c:f>
              <c:strCache>
                <c:ptCount val="1"/>
                <c:pt idx="0">
                  <c:v>Solicitudes de ARCO de datos personales</c:v>
                </c:pt>
              </c:strCache>
            </c:strRef>
          </c:tx>
          <c:spPr>
            <a:solidFill>
              <a:srgbClr val="00808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Pt>
            <c:idx val="0"/>
            <c:invertIfNegative val="0"/>
            <c:bubble3D val="0"/>
            <c:spPr>
              <a:solidFill>
                <a:srgbClr val="EB641B"/>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1"/>
            <c:invertIfNegative val="0"/>
            <c:bubble3D val="0"/>
            <c:spPr>
              <a:solidFill>
                <a:srgbClr val="CC0066"/>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dPt>
            <c:idx val="2"/>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soft" dir="t"/>
              </a:scene3d>
              <a:sp3d>
                <a:bevelT/>
                <a:bevelB/>
              </a:sp3d>
            </c:spPr>
          </c:dPt>
          <c:cat>
            <c:numRef>
              <c:f>Hoja1!$A$2:$A$5</c:f>
              <c:numCache>
                <c:formatCode>General</c:formatCode>
                <c:ptCount val="4"/>
                <c:pt idx="0">
                  <c:v>2009</c:v>
                </c:pt>
                <c:pt idx="1">
                  <c:v>2010</c:v>
                </c:pt>
                <c:pt idx="2">
                  <c:v>2011</c:v>
                </c:pt>
                <c:pt idx="3">
                  <c:v>2012</c:v>
                </c:pt>
              </c:numCache>
            </c:numRef>
          </c:cat>
          <c:val>
            <c:numRef>
              <c:f>Hoja1!$B$2:$B$5</c:f>
              <c:numCache>
                <c:formatCode>#,##0</c:formatCode>
                <c:ptCount val="4"/>
                <c:pt idx="0">
                  <c:v>2640</c:v>
                </c:pt>
                <c:pt idx="1">
                  <c:v>3128</c:v>
                </c:pt>
                <c:pt idx="2">
                  <c:v>4288</c:v>
                </c:pt>
                <c:pt idx="3">
                  <c:v>5235</c:v>
                </c:pt>
              </c:numCache>
            </c:numRef>
          </c:val>
        </c:ser>
        <c:dLbls>
          <c:showLegendKey val="0"/>
          <c:showVal val="1"/>
          <c:showCatName val="0"/>
          <c:showSerName val="0"/>
          <c:showPercent val="0"/>
          <c:showBubbleSize val="0"/>
        </c:dLbls>
        <c:gapWidth val="120"/>
        <c:axId val="315524224"/>
        <c:axId val="315525760"/>
      </c:barChart>
      <c:catAx>
        <c:axId val="315524224"/>
        <c:scaling>
          <c:orientation val="minMax"/>
        </c:scaling>
        <c:delete val="0"/>
        <c:axPos val="b"/>
        <c:numFmt formatCode="General" sourceLinked="1"/>
        <c:majorTickMark val="cross"/>
        <c:minorTickMark val="none"/>
        <c:tickLblPos val="nextTo"/>
        <c:crossAx val="315525760"/>
        <c:crosses val="autoZero"/>
        <c:auto val="1"/>
        <c:lblAlgn val="ctr"/>
        <c:lblOffset val="100"/>
        <c:noMultiLvlLbl val="0"/>
      </c:catAx>
      <c:valAx>
        <c:axId val="315525760"/>
        <c:scaling>
          <c:orientation val="minMax"/>
          <c:max val="6000"/>
          <c:min val="0"/>
        </c:scaling>
        <c:delete val="0"/>
        <c:axPos val="l"/>
        <c:numFmt formatCode="#,##0" sourceLinked="0"/>
        <c:majorTickMark val="cross"/>
        <c:minorTickMark val="none"/>
        <c:tickLblPos val="nextTo"/>
        <c:crossAx val="315524224"/>
        <c:crosses val="autoZero"/>
        <c:crossBetween val="between"/>
        <c:majorUnit val="1000"/>
      </c:valAx>
    </c:plotArea>
    <c:plotVisOnly val="1"/>
    <c:dispBlanksAs val="gap"/>
    <c:showDLblsOverMax val="0"/>
  </c:chart>
  <c:txPr>
    <a:bodyPr/>
    <a:lstStyle/>
    <a:p>
      <a:pPr>
        <a:defRPr sz="1300" b="1">
          <a:latin typeface="Calibri" pitchFamily="34" charset="0"/>
        </a:defRPr>
      </a:pPr>
      <a:endParaRPr lang="es-MX"/>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view3D>
      <c:rotX val="0"/>
      <c:rotY val="10"/>
      <c:rAngAx val="0"/>
      <c:perspective val="10"/>
    </c:view3D>
    <c:floor>
      <c:thickness val="0"/>
    </c:floor>
    <c:sideWall>
      <c:thickness val="0"/>
    </c:sideWall>
    <c:backWall>
      <c:thickness val="0"/>
    </c:backWall>
    <c:plotArea>
      <c:layout>
        <c:manualLayout>
          <c:layoutTarget val="inner"/>
          <c:xMode val="edge"/>
          <c:yMode val="edge"/>
          <c:x val="8.9629002305029765E-2"/>
          <c:y val="0.1933939954545264"/>
          <c:w val="0.89062094952412763"/>
          <c:h val="0.69740748956759402"/>
        </c:manualLayout>
      </c:layout>
      <c:bar3DChart>
        <c:barDir val="col"/>
        <c:grouping val="clustered"/>
        <c:varyColors val="0"/>
        <c:ser>
          <c:idx val="0"/>
          <c:order val="0"/>
          <c:tx>
            <c:strRef>
              <c:f>Hoja1!$B$1</c:f>
              <c:strCache>
                <c:ptCount val="1"/>
                <c:pt idx="0">
                  <c:v>2009: 2,640 solicitudes ARCO</c:v>
                </c:pt>
              </c:strCache>
            </c:strRef>
          </c:tx>
          <c:spPr>
            <a:solidFill>
              <a:schemeClr val="accent3"/>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cat>
            <c:strRef>
              <c:f>Hoja1!$A$2:$A$5</c:f>
              <c:strCache>
                <c:ptCount val="4"/>
                <c:pt idx="0">
                  <c:v>INFOMEX</c:v>
                </c:pt>
                <c:pt idx="1">
                  <c:v>Tel-InfoDF</c:v>
                </c:pt>
                <c:pt idx="2">
                  <c:v>Correo electrónico</c:v>
                </c:pt>
                <c:pt idx="3">
                  <c:v>Personalmente en la OIP</c:v>
                </c:pt>
              </c:strCache>
            </c:strRef>
          </c:cat>
          <c:val>
            <c:numRef>
              <c:f>Hoja1!$B$2:$B$5</c:f>
              <c:numCache>
                <c:formatCode>0.0</c:formatCode>
                <c:ptCount val="4"/>
                <c:pt idx="0">
                  <c:v>76.628787878787875</c:v>
                </c:pt>
                <c:pt idx="1">
                  <c:v>0</c:v>
                </c:pt>
                <c:pt idx="2">
                  <c:v>1.7045454545454544</c:v>
                </c:pt>
                <c:pt idx="3">
                  <c:v>21.666666666666668</c:v>
                </c:pt>
              </c:numCache>
            </c:numRef>
          </c:val>
        </c:ser>
        <c:ser>
          <c:idx val="1"/>
          <c:order val="1"/>
          <c:tx>
            <c:strRef>
              <c:f>Hoja1!$C$1</c:f>
              <c:strCache>
                <c:ptCount val="1"/>
                <c:pt idx="0">
                  <c:v>2010: 3,128 solicitudes ARCO</c:v>
                </c:pt>
              </c:strCache>
            </c:strRef>
          </c:tx>
          <c:spPr>
            <a:solidFill>
              <a:srgbClr val="CC0066"/>
            </a:solidFill>
            <a:ln>
              <a:noFill/>
            </a:ln>
            <a:scene3d>
              <a:camera prst="orthographicFront"/>
              <a:lightRig rig="threePt" dir="t"/>
            </a:scene3d>
            <a:sp3d>
              <a:bevelT/>
              <a:bevelB/>
            </a:sp3d>
          </c:spPr>
          <c:invertIfNegative val="0"/>
          <c:cat>
            <c:strRef>
              <c:f>Hoja1!$A$2:$A$5</c:f>
              <c:strCache>
                <c:ptCount val="4"/>
                <c:pt idx="0">
                  <c:v>INFOMEX</c:v>
                </c:pt>
                <c:pt idx="1">
                  <c:v>Tel-InfoDF</c:v>
                </c:pt>
                <c:pt idx="2">
                  <c:v>Correo electrónico</c:v>
                </c:pt>
                <c:pt idx="3">
                  <c:v>Personalmente en la OIP</c:v>
                </c:pt>
              </c:strCache>
            </c:strRef>
          </c:cat>
          <c:val>
            <c:numRef>
              <c:f>Hoja1!$C$2:$C$5</c:f>
              <c:numCache>
                <c:formatCode>0.0</c:formatCode>
                <c:ptCount val="4"/>
                <c:pt idx="0">
                  <c:v>54.124040920716112</c:v>
                </c:pt>
                <c:pt idx="1">
                  <c:v>1.6943734015345269</c:v>
                </c:pt>
                <c:pt idx="2">
                  <c:v>0.70332480818414322</c:v>
                </c:pt>
                <c:pt idx="3">
                  <c:v>43.478260869565219</c:v>
                </c:pt>
              </c:numCache>
            </c:numRef>
          </c:val>
        </c:ser>
        <c:ser>
          <c:idx val="2"/>
          <c:order val="2"/>
          <c:tx>
            <c:strRef>
              <c:f>Hoja1!$D$1</c:f>
              <c:strCache>
                <c:ptCount val="1"/>
                <c:pt idx="0">
                  <c:v>2011: 4,288 solicitudes ARCO</c:v>
                </c:pt>
              </c:strCache>
            </c:strRef>
          </c:tx>
          <c:spPr>
            <a:solidFill>
              <a:srgbClr val="00B0F0"/>
            </a:solidFill>
            <a:ln>
              <a:noFill/>
            </a:ln>
            <a:effectLst/>
            <a:scene3d>
              <a:camera prst="orthographicFront"/>
              <a:lightRig rig="threePt" dir="t"/>
            </a:scene3d>
            <a:sp3d>
              <a:bevelT/>
              <a:bevelB/>
            </a:sp3d>
          </c:spPr>
          <c:invertIfNegative val="0"/>
          <c:cat>
            <c:strRef>
              <c:f>Hoja1!$A$2:$A$5</c:f>
              <c:strCache>
                <c:ptCount val="4"/>
                <c:pt idx="0">
                  <c:v>INFOMEX</c:v>
                </c:pt>
                <c:pt idx="1">
                  <c:v>Tel-InfoDF</c:v>
                </c:pt>
                <c:pt idx="2">
                  <c:v>Correo electrónico</c:v>
                </c:pt>
                <c:pt idx="3">
                  <c:v>Personalmente en la OIP</c:v>
                </c:pt>
              </c:strCache>
            </c:strRef>
          </c:cat>
          <c:val>
            <c:numRef>
              <c:f>Hoja1!$D$2:$D$5</c:f>
              <c:numCache>
                <c:formatCode>0.0</c:formatCode>
                <c:ptCount val="4"/>
                <c:pt idx="0">
                  <c:v>66.907649253731336</c:v>
                </c:pt>
                <c:pt idx="1">
                  <c:v>4.6408582089552235</c:v>
                </c:pt>
                <c:pt idx="2">
                  <c:v>0.27985074626865669</c:v>
                </c:pt>
                <c:pt idx="3">
                  <c:v>28.171641791044777</c:v>
                </c:pt>
              </c:numCache>
            </c:numRef>
          </c:val>
        </c:ser>
        <c:ser>
          <c:idx val="3"/>
          <c:order val="3"/>
          <c:tx>
            <c:strRef>
              <c:f>Hoja1!$E$1</c:f>
              <c:strCache>
                <c:ptCount val="1"/>
                <c:pt idx="0">
                  <c:v>2012: 5,235 solicitudes ARCO</c:v>
                </c:pt>
              </c:strCache>
            </c:strRef>
          </c:tx>
          <c:spPr>
            <a:solidFill>
              <a:schemeClr val="accent5">
                <a:lumMod val="75000"/>
              </a:schemeClr>
            </a:solidFill>
            <a:scene3d>
              <a:camera prst="orthographicFront"/>
              <a:lightRig rig="threePt" dir="t"/>
            </a:scene3d>
            <a:sp3d>
              <a:bevelT/>
            </a:sp3d>
          </c:spPr>
          <c:invertIfNegative val="0"/>
          <c:cat>
            <c:strRef>
              <c:f>Hoja1!$A$2:$A$5</c:f>
              <c:strCache>
                <c:ptCount val="4"/>
                <c:pt idx="0">
                  <c:v>INFOMEX</c:v>
                </c:pt>
                <c:pt idx="1">
                  <c:v>Tel-InfoDF</c:v>
                </c:pt>
                <c:pt idx="2">
                  <c:v>Correo electrónico</c:v>
                </c:pt>
                <c:pt idx="3">
                  <c:v>Personalmente en la OIP</c:v>
                </c:pt>
              </c:strCache>
            </c:strRef>
          </c:cat>
          <c:val>
            <c:numRef>
              <c:f>Hoja1!$E$2:$E$5</c:f>
              <c:numCache>
                <c:formatCode>0.0</c:formatCode>
                <c:ptCount val="4"/>
                <c:pt idx="0">
                  <c:v>63.170964660936008</c:v>
                </c:pt>
                <c:pt idx="1">
                  <c:v>6.0936007640878698</c:v>
                </c:pt>
                <c:pt idx="2">
                  <c:v>0.26743075453677173</c:v>
                </c:pt>
                <c:pt idx="3">
                  <c:v>30.46800382043935</c:v>
                </c:pt>
              </c:numCache>
            </c:numRef>
          </c:val>
        </c:ser>
        <c:dLbls>
          <c:showLegendKey val="0"/>
          <c:showVal val="1"/>
          <c:showCatName val="0"/>
          <c:showSerName val="0"/>
          <c:showPercent val="0"/>
          <c:showBubbleSize val="0"/>
        </c:dLbls>
        <c:gapWidth val="100"/>
        <c:gapDepth val="120"/>
        <c:shape val="cylinder"/>
        <c:axId val="372411392"/>
        <c:axId val="372425856"/>
        <c:axId val="0"/>
      </c:bar3DChart>
      <c:catAx>
        <c:axId val="372411392"/>
        <c:scaling>
          <c:orientation val="minMax"/>
        </c:scaling>
        <c:delete val="0"/>
        <c:axPos val="b"/>
        <c:title>
          <c:tx>
            <c:rich>
              <a:bodyPr/>
              <a:lstStyle/>
              <a:p>
                <a:pPr>
                  <a:defRPr u="sng"/>
                </a:pPr>
                <a:r>
                  <a:rPr lang="es-MX" u="sng" dirty="0" smtClean="0"/>
                  <a:t>Porcentaje</a:t>
                </a:r>
                <a:endParaRPr lang="es-MX" u="sng" dirty="0"/>
              </a:p>
            </c:rich>
          </c:tx>
          <c:layout>
            <c:manualLayout>
              <c:xMode val="edge"/>
              <c:yMode val="edge"/>
              <c:x val="0.44866311150612898"/>
              <c:y val="0.11314629644356455"/>
            </c:manualLayout>
          </c:layout>
          <c:overlay val="0"/>
        </c:title>
        <c:majorTickMark val="out"/>
        <c:minorTickMark val="none"/>
        <c:tickLblPos val="nextTo"/>
        <c:crossAx val="372425856"/>
        <c:crosses val="autoZero"/>
        <c:auto val="1"/>
        <c:lblAlgn val="ctr"/>
        <c:lblOffset val="100"/>
        <c:noMultiLvlLbl val="0"/>
      </c:catAx>
      <c:valAx>
        <c:axId val="372425856"/>
        <c:scaling>
          <c:orientation val="minMax"/>
          <c:max val="100"/>
        </c:scaling>
        <c:delete val="0"/>
        <c:axPos val="l"/>
        <c:majorGridlines/>
        <c:numFmt formatCode="0.0" sourceLinked="1"/>
        <c:majorTickMark val="out"/>
        <c:minorTickMark val="none"/>
        <c:tickLblPos val="nextTo"/>
        <c:crossAx val="372411392"/>
        <c:crosses val="autoZero"/>
        <c:crossBetween val="between"/>
        <c:majorUnit val="20"/>
      </c:valAx>
    </c:plotArea>
    <c:legend>
      <c:legendPos val="t"/>
      <c:layout>
        <c:manualLayout>
          <c:xMode val="edge"/>
          <c:yMode val="edge"/>
          <c:x val="9.775473290492092E-3"/>
          <c:y val="1.594682716736635E-2"/>
          <c:w val="0.50267724882420473"/>
          <c:h val="0.10286109069664463"/>
        </c:manualLayout>
      </c:layout>
      <c:overlay val="0"/>
    </c:legend>
    <c:plotVisOnly val="1"/>
    <c:dispBlanksAs val="gap"/>
    <c:showDLblsOverMax val="0"/>
  </c:chart>
  <c:txPr>
    <a:bodyPr/>
    <a:lstStyle/>
    <a:p>
      <a:pPr>
        <a:defRPr sz="1300" b="1">
          <a:latin typeface="Calibri" pitchFamily="34" charset="0"/>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view3D>
      <c:rotX val="0"/>
      <c:rotY val="10"/>
      <c:rAngAx val="0"/>
      <c:perspective val="10"/>
    </c:view3D>
    <c:floor>
      <c:thickness val="0"/>
    </c:floor>
    <c:sideWall>
      <c:thickness val="0"/>
    </c:sideWall>
    <c:backWall>
      <c:thickness val="0"/>
    </c:backWall>
    <c:plotArea>
      <c:layout>
        <c:manualLayout>
          <c:layoutTarget val="inner"/>
          <c:xMode val="edge"/>
          <c:yMode val="edge"/>
          <c:x val="8.962900230502982E-2"/>
          <c:y val="0.1933939954545264"/>
          <c:w val="0.89062094952412763"/>
          <c:h val="0.69740748956759402"/>
        </c:manualLayout>
      </c:layout>
      <c:bar3DChart>
        <c:barDir val="col"/>
        <c:grouping val="clustered"/>
        <c:varyColors val="0"/>
        <c:ser>
          <c:idx val="0"/>
          <c:order val="0"/>
          <c:tx>
            <c:strRef>
              <c:f>Hoja1!$B$1</c:f>
              <c:strCache>
                <c:ptCount val="1"/>
                <c:pt idx="0">
                  <c:v>2009: 2,203 solicitudes ARCO</c:v>
                </c:pt>
              </c:strCache>
            </c:strRef>
          </c:tx>
          <c:spPr>
            <a:solidFill>
              <a:schemeClr val="accent3"/>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cat>
            <c:strRef>
              <c:f>Hoja1!$A$2:$A$5</c:f>
              <c:strCache>
                <c:ptCount val="4"/>
                <c:pt idx="0">
                  <c:v>En la OIP</c:v>
                </c:pt>
                <c:pt idx="1">
                  <c:v>Por correo electrónico</c:v>
                </c:pt>
                <c:pt idx="2">
                  <c:v>INFOMEX</c:v>
                </c:pt>
                <c:pt idx="3">
                  <c:v>Otro medio</c:v>
                </c:pt>
              </c:strCache>
            </c:strRef>
          </c:cat>
          <c:val>
            <c:numRef>
              <c:f>Hoja1!$B$2:$B$5</c:f>
              <c:numCache>
                <c:formatCode>0.0</c:formatCode>
                <c:ptCount val="4"/>
                <c:pt idx="0">
                  <c:v>21.970040853381754</c:v>
                </c:pt>
                <c:pt idx="1">
                  <c:v>14.026327734906946</c:v>
                </c:pt>
                <c:pt idx="2">
                  <c:v>61.552428506581933</c:v>
                </c:pt>
                <c:pt idx="3">
                  <c:v>2.4512029051293691</c:v>
                </c:pt>
              </c:numCache>
            </c:numRef>
          </c:val>
        </c:ser>
        <c:ser>
          <c:idx val="1"/>
          <c:order val="1"/>
          <c:tx>
            <c:strRef>
              <c:f>Hoja1!$C$1</c:f>
              <c:strCache>
                <c:ptCount val="1"/>
                <c:pt idx="0">
                  <c:v>2010: 2,543 solicitudes ARCO</c:v>
                </c:pt>
              </c:strCache>
            </c:strRef>
          </c:tx>
          <c:spPr>
            <a:solidFill>
              <a:srgbClr val="CC0066"/>
            </a:solidFill>
            <a:ln>
              <a:noFill/>
            </a:ln>
            <a:scene3d>
              <a:camera prst="orthographicFront"/>
              <a:lightRig rig="threePt" dir="t"/>
            </a:scene3d>
            <a:sp3d>
              <a:bevelT/>
              <a:bevelB/>
            </a:sp3d>
          </c:spPr>
          <c:invertIfNegative val="0"/>
          <c:cat>
            <c:strRef>
              <c:f>Hoja1!$A$2:$A$5</c:f>
              <c:strCache>
                <c:ptCount val="4"/>
                <c:pt idx="0">
                  <c:v>En la OIP</c:v>
                </c:pt>
                <c:pt idx="1">
                  <c:v>Por correo electrónico</c:v>
                </c:pt>
                <c:pt idx="2">
                  <c:v>INFOMEX</c:v>
                </c:pt>
                <c:pt idx="3">
                  <c:v>Otro medio</c:v>
                </c:pt>
              </c:strCache>
            </c:strRef>
          </c:cat>
          <c:val>
            <c:numRef>
              <c:f>Hoja1!$C$2:$C$5</c:f>
              <c:numCache>
                <c:formatCode>0.0</c:formatCode>
                <c:ptCount val="4"/>
                <c:pt idx="0">
                  <c:v>51.553283523397567</c:v>
                </c:pt>
                <c:pt idx="1">
                  <c:v>19.38655131734172</c:v>
                </c:pt>
                <c:pt idx="2">
                  <c:v>27.211954384585134</c:v>
                </c:pt>
                <c:pt idx="3">
                  <c:v>1.84821077467558</c:v>
                </c:pt>
              </c:numCache>
            </c:numRef>
          </c:val>
        </c:ser>
        <c:ser>
          <c:idx val="2"/>
          <c:order val="2"/>
          <c:tx>
            <c:strRef>
              <c:f>Hoja1!$D$1</c:f>
              <c:strCache>
                <c:ptCount val="1"/>
                <c:pt idx="0">
                  <c:v>2011: 3,598 solicitudes ARCO</c:v>
                </c:pt>
              </c:strCache>
            </c:strRef>
          </c:tx>
          <c:spPr>
            <a:solidFill>
              <a:srgbClr val="00B0F0"/>
            </a:solidFill>
            <a:ln>
              <a:noFill/>
            </a:ln>
            <a:scene3d>
              <a:camera prst="orthographicFront"/>
              <a:lightRig rig="threePt" dir="t"/>
            </a:scene3d>
            <a:sp3d>
              <a:bevelT/>
              <a:bevelB/>
            </a:sp3d>
          </c:spPr>
          <c:invertIfNegative val="0"/>
          <c:cat>
            <c:strRef>
              <c:f>Hoja1!$A$2:$A$5</c:f>
              <c:strCache>
                <c:ptCount val="4"/>
                <c:pt idx="0">
                  <c:v>En la OIP</c:v>
                </c:pt>
                <c:pt idx="1">
                  <c:v>Por correo electrónico</c:v>
                </c:pt>
                <c:pt idx="2">
                  <c:v>INFOMEX</c:v>
                </c:pt>
                <c:pt idx="3">
                  <c:v>Otro medio</c:v>
                </c:pt>
              </c:strCache>
            </c:strRef>
          </c:cat>
          <c:val>
            <c:numRef>
              <c:f>Hoja1!$D$2:$D$5</c:f>
              <c:numCache>
                <c:formatCode>0.0</c:formatCode>
                <c:ptCount val="4"/>
                <c:pt idx="0">
                  <c:v>58.226792662590334</c:v>
                </c:pt>
                <c:pt idx="1">
                  <c:v>18.649249583101724</c:v>
                </c:pt>
                <c:pt idx="2">
                  <c:v>19.705391884380212</c:v>
                </c:pt>
                <c:pt idx="3">
                  <c:v>3.4185658699277379</c:v>
                </c:pt>
              </c:numCache>
            </c:numRef>
          </c:val>
        </c:ser>
        <c:ser>
          <c:idx val="3"/>
          <c:order val="3"/>
          <c:tx>
            <c:strRef>
              <c:f>Hoja1!$E$1</c:f>
              <c:strCache>
                <c:ptCount val="1"/>
                <c:pt idx="0">
                  <c:v>2012: 4,397 solicitudes ARCO</c:v>
                </c:pt>
              </c:strCache>
            </c:strRef>
          </c:tx>
          <c:spPr>
            <a:solidFill>
              <a:schemeClr val="accent5">
                <a:lumMod val="75000"/>
              </a:schemeClr>
            </a:solidFill>
            <a:scene3d>
              <a:camera prst="orthographicFront"/>
              <a:lightRig rig="threePt" dir="t"/>
            </a:scene3d>
            <a:sp3d>
              <a:bevelT/>
            </a:sp3d>
          </c:spPr>
          <c:invertIfNegative val="0"/>
          <c:cat>
            <c:strRef>
              <c:f>Hoja1!$A$2:$A$5</c:f>
              <c:strCache>
                <c:ptCount val="4"/>
                <c:pt idx="0">
                  <c:v>En la OIP</c:v>
                </c:pt>
                <c:pt idx="1">
                  <c:v>Por correo electrónico</c:v>
                </c:pt>
                <c:pt idx="2">
                  <c:v>INFOMEX</c:v>
                </c:pt>
                <c:pt idx="3">
                  <c:v>Otro medio</c:v>
                </c:pt>
              </c:strCache>
            </c:strRef>
          </c:cat>
          <c:val>
            <c:numRef>
              <c:f>Hoja1!$E$2:$E$5</c:f>
              <c:numCache>
                <c:formatCode>0.0</c:formatCode>
                <c:ptCount val="4"/>
                <c:pt idx="0">
                  <c:v>67.637025244484875</c:v>
                </c:pt>
                <c:pt idx="1">
                  <c:v>21.219012963384124</c:v>
                </c:pt>
                <c:pt idx="2">
                  <c:v>8.460313850352513</c:v>
                </c:pt>
                <c:pt idx="3">
                  <c:v>2.6836479417784855</c:v>
                </c:pt>
              </c:numCache>
            </c:numRef>
          </c:val>
        </c:ser>
        <c:dLbls>
          <c:showLegendKey val="0"/>
          <c:showVal val="1"/>
          <c:showCatName val="0"/>
          <c:showSerName val="0"/>
          <c:showPercent val="0"/>
          <c:showBubbleSize val="0"/>
        </c:dLbls>
        <c:gapWidth val="100"/>
        <c:gapDepth val="120"/>
        <c:shape val="cylinder"/>
        <c:axId val="372661632"/>
        <c:axId val="372848128"/>
        <c:axId val="0"/>
      </c:bar3DChart>
      <c:catAx>
        <c:axId val="372661632"/>
        <c:scaling>
          <c:orientation val="minMax"/>
        </c:scaling>
        <c:delete val="0"/>
        <c:axPos val="b"/>
        <c:title>
          <c:tx>
            <c:rich>
              <a:bodyPr/>
              <a:lstStyle/>
              <a:p>
                <a:pPr>
                  <a:defRPr u="sng"/>
                </a:pPr>
                <a:r>
                  <a:rPr lang="es-MX" u="sng" dirty="0" smtClean="0"/>
                  <a:t>Porcentaje</a:t>
                </a:r>
                <a:endParaRPr lang="es-MX" u="sng" dirty="0"/>
              </a:p>
            </c:rich>
          </c:tx>
          <c:layout>
            <c:manualLayout>
              <c:xMode val="edge"/>
              <c:yMode val="edge"/>
              <c:x val="0.43984464689108632"/>
              <c:y val="0.11314629644356462"/>
            </c:manualLayout>
          </c:layout>
          <c:overlay val="0"/>
        </c:title>
        <c:numFmt formatCode="General" sourceLinked="1"/>
        <c:majorTickMark val="out"/>
        <c:minorTickMark val="none"/>
        <c:tickLblPos val="nextTo"/>
        <c:crossAx val="372848128"/>
        <c:crosses val="autoZero"/>
        <c:auto val="1"/>
        <c:lblAlgn val="ctr"/>
        <c:lblOffset val="100"/>
        <c:noMultiLvlLbl val="0"/>
      </c:catAx>
      <c:valAx>
        <c:axId val="372848128"/>
        <c:scaling>
          <c:orientation val="minMax"/>
          <c:max val="100"/>
        </c:scaling>
        <c:delete val="0"/>
        <c:axPos val="l"/>
        <c:majorGridlines/>
        <c:numFmt formatCode="0.0" sourceLinked="1"/>
        <c:majorTickMark val="out"/>
        <c:minorTickMark val="none"/>
        <c:tickLblPos val="nextTo"/>
        <c:crossAx val="372661632"/>
        <c:crosses val="autoZero"/>
        <c:crossBetween val="between"/>
        <c:majorUnit val="20"/>
      </c:valAx>
    </c:plotArea>
    <c:legend>
      <c:legendPos val="t"/>
      <c:layout>
        <c:manualLayout>
          <c:xMode val="edge"/>
          <c:yMode val="edge"/>
          <c:x val="1.6930782492421477E-2"/>
          <c:y val="1.594682716736635E-2"/>
          <c:w val="0.50267724882420473"/>
          <c:h val="0.11142186263963938"/>
        </c:manualLayout>
      </c:layout>
      <c:overlay val="0"/>
    </c:legend>
    <c:plotVisOnly val="1"/>
    <c:dispBlanksAs val="gap"/>
    <c:showDLblsOverMax val="0"/>
  </c:chart>
  <c:txPr>
    <a:bodyPr/>
    <a:lstStyle/>
    <a:p>
      <a:pPr>
        <a:defRPr sz="1300" b="1">
          <a:latin typeface="Calibri"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view3D>
      <c:rotX val="0"/>
      <c:rotY val="10"/>
      <c:rAngAx val="0"/>
      <c:perspective val="10"/>
    </c:view3D>
    <c:floor>
      <c:thickness val="0"/>
    </c:floor>
    <c:sideWall>
      <c:thickness val="0"/>
    </c:sideWall>
    <c:backWall>
      <c:thickness val="0"/>
    </c:backWall>
    <c:plotArea>
      <c:layout>
        <c:manualLayout>
          <c:layoutTarget val="inner"/>
          <c:xMode val="edge"/>
          <c:yMode val="edge"/>
          <c:x val="8.962900230502982E-2"/>
          <c:y val="0.25452349959609744"/>
          <c:w val="0.89062094952412763"/>
          <c:h val="0.59409862756833964"/>
        </c:manualLayout>
      </c:layout>
      <c:bar3DChart>
        <c:barDir val="col"/>
        <c:grouping val="clustered"/>
        <c:varyColors val="0"/>
        <c:ser>
          <c:idx val="0"/>
          <c:order val="0"/>
          <c:tx>
            <c:strRef>
              <c:f>Hoja1!$B$1</c:f>
              <c:strCache>
                <c:ptCount val="1"/>
                <c:pt idx="0">
                  <c:v>2009: 2,640 solicitudes ARCO</c:v>
                </c:pt>
              </c:strCache>
            </c:strRef>
          </c:tx>
          <c:spPr>
            <a:solidFill>
              <a:schemeClr val="accent3"/>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cat>
            <c:strRef>
              <c:f>Hoja1!$A$2:$A$5</c:f>
              <c:strCache>
                <c:ptCount val="4"/>
                <c:pt idx="0">
                  <c:v>Acceso a datos personales</c:v>
                </c:pt>
                <c:pt idx="1">
                  <c:v>Rectificación de datos personales</c:v>
                </c:pt>
                <c:pt idx="2">
                  <c:v>Cancelación de datos personales</c:v>
                </c:pt>
                <c:pt idx="3">
                  <c:v>Oposición de datos personales</c:v>
                </c:pt>
              </c:strCache>
            </c:strRef>
          </c:cat>
          <c:val>
            <c:numRef>
              <c:f>Hoja1!$B$2:$B$5</c:f>
              <c:numCache>
                <c:formatCode>0.0</c:formatCode>
                <c:ptCount val="4"/>
                <c:pt idx="0">
                  <c:v>98.75</c:v>
                </c:pt>
                <c:pt idx="1">
                  <c:v>0.79545454545454541</c:v>
                </c:pt>
                <c:pt idx="2">
                  <c:v>0.18939393939393939</c:v>
                </c:pt>
                <c:pt idx="3">
                  <c:v>0.26515151515151519</c:v>
                </c:pt>
              </c:numCache>
            </c:numRef>
          </c:val>
        </c:ser>
        <c:ser>
          <c:idx val="1"/>
          <c:order val="1"/>
          <c:tx>
            <c:strRef>
              <c:f>Hoja1!$C$1</c:f>
              <c:strCache>
                <c:ptCount val="1"/>
                <c:pt idx="0">
                  <c:v>2010: 3,128 solicitudes ARCO</c:v>
                </c:pt>
              </c:strCache>
            </c:strRef>
          </c:tx>
          <c:spPr>
            <a:solidFill>
              <a:srgbClr val="CC0066"/>
            </a:solidFill>
            <a:ln>
              <a:noFill/>
            </a:ln>
            <a:scene3d>
              <a:camera prst="orthographicFront"/>
              <a:lightRig rig="threePt" dir="t"/>
            </a:scene3d>
            <a:sp3d>
              <a:bevelT/>
              <a:bevelB/>
            </a:sp3d>
          </c:spPr>
          <c:invertIfNegative val="0"/>
          <c:cat>
            <c:strRef>
              <c:f>Hoja1!$A$2:$A$5</c:f>
              <c:strCache>
                <c:ptCount val="4"/>
                <c:pt idx="0">
                  <c:v>Acceso a datos personales</c:v>
                </c:pt>
                <c:pt idx="1">
                  <c:v>Rectificación de datos personales</c:v>
                </c:pt>
                <c:pt idx="2">
                  <c:v>Cancelación de datos personales</c:v>
                </c:pt>
                <c:pt idx="3">
                  <c:v>Oposición de datos personales</c:v>
                </c:pt>
              </c:strCache>
            </c:strRef>
          </c:cat>
          <c:val>
            <c:numRef>
              <c:f>Hoja1!$C$2:$C$5</c:f>
              <c:numCache>
                <c:formatCode>0.0</c:formatCode>
                <c:ptCount val="4"/>
                <c:pt idx="0">
                  <c:v>97.826086956521735</c:v>
                </c:pt>
                <c:pt idx="1">
                  <c:v>1.9820971867007673</c:v>
                </c:pt>
                <c:pt idx="2">
                  <c:v>6.3938618925831206E-2</c:v>
                </c:pt>
                <c:pt idx="3">
                  <c:v>0.12787723785166241</c:v>
                </c:pt>
              </c:numCache>
            </c:numRef>
          </c:val>
        </c:ser>
        <c:ser>
          <c:idx val="2"/>
          <c:order val="2"/>
          <c:tx>
            <c:strRef>
              <c:f>Hoja1!$D$1</c:f>
              <c:strCache>
                <c:ptCount val="1"/>
                <c:pt idx="0">
                  <c:v>2011: 4,288 solicitudes ARCO</c:v>
                </c:pt>
              </c:strCache>
            </c:strRef>
          </c:tx>
          <c:spPr>
            <a:solidFill>
              <a:srgbClr val="00B0F0"/>
            </a:solidFill>
            <a:ln>
              <a:noFill/>
            </a:ln>
            <a:scene3d>
              <a:camera prst="orthographicFront"/>
              <a:lightRig rig="threePt" dir="t"/>
            </a:scene3d>
            <a:sp3d>
              <a:bevelT/>
              <a:bevelB/>
            </a:sp3d>
          </c:spPr>
          <c:invertIfNegative val="0"/>
          <c:cat>
            <c:strRef>
              <c:f>Hoja1!$A$2:$A$5</c:f>
              <c:strCache>
                <c:ptCount val="4"/>
                <c:pt idx="0">
                  <c:v>Acceso a datos personales</c:v>
                </c:pt>
                <c:pt idx="1">
                  <c:v>Rectificación de datos personales</c:v>
                </c:pt>
                <c:pt idx="2">
                  <c:v>Cancelación de datos personales</c:v>
                </c:pt>
                <c:pt idx="3">
                  <c:v>Oposición de datos personales</c:v>
                </c:pt>
              </c:strCache>
            </c:strRef>
          </c:cat>
          <c:val>
            <c:numRef>
              <c:f>Hoja1!$D$2:$D$5</c:f>
              <c:numCache>
                <c:formatCode>0.0</c:formatCode>
                <c:ptCount val="4"/>
                <c:pt idx="0">
                  <c:v>96.012126865671647</c:v>
                </c:pt>
                <c:pt idx="1">
                  <c:v>2.7285447761194028</c:v>
                </c:pt>
                <c:pt idx="2">
                  <c:v>0.53638059701492535</c:v>
                </c:pt>
                <c:pt idx="3">
                  <c:v>0.72294776119402981</c:v>
                </c:pt>
              </c:numCache>
            </c:numRef>
          </c:val>
        </c:ser>
        <c:ser>
          <c:idx val="3"/>
          <c:order val="3"/>
          <c:tx>
            <c:strRef>
              <c:f>Hoja1!$E$1</c:f>
              <c:strCache>
                <c:ptCount val="1"/>
                <c:pt idx="0">
                  <c:v>2012: 5,235 solicitudes ARCO</c:v>
                </c:pt>
              </c:strCache>
            </c:strRef>
          </c:tx>
          <c:spPr>
            <a:solidFill>
              <a:schemeClr val="accent5">
                <a:lumMod val="75000"/>
              </a:schemeClr>
            </a:solidFill>
            <a:scene3d>
              <a:camera prst="orthographicFront"/>
              <a:lightRig rig="threePt" dir="t"/>
            </a:scene3d>
            <a:sp3d>
              <a:bevelT/>
            </a:sp3d>
          </c:spPr>
          <c:invertIfNegative val="0"/>
          <c:cat>
            <c:strRef>
              <c:f>Hoja1!$A$2:$A$5</c:f>
              <c:strCache>
                <c:ptCount val="4"/>
                <c:pt idx="0">
                  <c:v>Acceso a datos personales</c:v>
                </c:pt>
                <c:pt idx="1">
                  <c:v>Rectificación de datos personales</c:v>
                </c:pt>
                <c:pt idx="2">
                  <c:v>Cancelación de datos personales</c:v>
                </c:pt>
                <c:pt idx="3">
                  <c:v>Oposición de datos personales</c:v>
                </c:pt>
              </c:strCache>
            </c:strRef>
          </c:cat>
          <c:val>
            <c:numRef>
              <c:f>Hoja1!$E$2:$E$5</c:f>
              <c:numCache>
                <c:formatCode>0.0</c:formatCode>
                <c:ptCount val="4"/>
                <c:pt idx="0">
                  <c:v>96.561604584527217</c:v>
                </c:pt>
                <c:pt idx="1">
                  <c:v>2.2158548233046802</c:v>
                </c:pt>
                <c:pt idx="2">
                  <c:v>0.93600764087870103</c:v>
                </c:pt>
                <c:pt idx="3">
                  <c:v>0.28653295128939826</c:v>
                </c:pt>
              </c:numCache>
            </c:numRef>
          </c:val>
        </c:ser>
        <c:dLbls>
          <c:showLegendKey val="0"/>
          <c:showVal val="1"/>
          <c:showCatName val="0"/>
          <c:showSerName val="0"/>
          <c:showPercent val="0"/>
          <c:showBubbleSize val="0"/>
        </c:dLbls>
        <c:gapWidth val="100"/>
        <c:gapDepth val="120"/>
        <c:shape val="cylinder"/>
        <c:axId val="372720000"/>
        <c:axId val="372721920"/>
        <c:axId val="0"/>
      </c:bar3DChart>
      <c:catAx>
        <c:axId val="372720000"/>
        <c:scaling>
          <c:orientation val="minMax"/>
        </c:scaling>
        <c:delete val="0"/>
        <c:axPos val="b"/>
        <c:title>
          <c:tx>
            <c:rich>
              <a:bodyPr/>
              <a:lstStyle/>
              <a:p>
                <a:pPr>
                  <a:defRPr u="sng"/>
                </a:pPr>
                <a:r>
                  <a:rPr lang="es-MX" u="sng" dirty="0" smtClean="0"/>
                  <a:t>Porcentaje</a:t>
                </a:r>
                <a:endParaRPr lang="es-MX" u="sng" dirty="0"/>
              </a:p>
            </c:rich>
          </c:tx>
          <c:layout>
            <c:manualLayout>
              <c:xMode val="edge"/>
              <c:yMode val="edge"/>
              <c:x val="0.4499748870495871"/>
              <c:y val="0.12951083840129918"/>
            </c:manualLayout>
          </c:layout>
          <c:overlay val="0"/>
        </c:title>
        <c:majorTickMark val="out"/>
        <c:minorTickMark val="none"/>
        <c:tickLblPos val="nextTo"/>
        <c:crossAx val="372721920"/>
        <c:crosses val="autoZero"/>
        <c:auto val="1"/>
        <c:lblAlgn val="ctr"/>
        <c:lblOffset val="100"/>
        <c:noMultiLvlLbl val="0"/>
      </c:catAx>
      <c:valAx>
        <c:axId val="372721920"/>
        <c:scaling>
          <c:orientation val="minMax"/>
          <c:max val="100"/>
        </c:scaling>
        <c:delete val="0"/>
        <c:axPos val="l"/>
        <c:majorGridlines/>
        <c:numFmt formatCode="0.0" sourceLinked="1"/>
        <c:majorTickMark val="out"/>
        <c:minorTickMark val="none"/>
        <c:tickLblPos val="nextTo"/>
        <c:crossAx val="372720000"/>
        <c:crosses val="autoZero"/>
        <c:crossBetween val="between"/>
        <c:majorUnit val="20"/>
      </c:valAx>
    </c:plotArea>
    <c:legend>
      <c:legendPos val="t"/>
      <c:layout>
        <c:manualLayout>
          <c:xMode val="edge"/>
          <c:yMode val="edge"/>
          <c:x val="8.7136151538717895E-3"/>
          <c:y val="1.594682716736635E-2"/>
          <c:w val="0.50267724882420473"/>
          <c:h val="0.11142186263963938"/>
        </c:manualLayout>
      </c:layout>
      <c:overlay val="0"/>
    </c:legend>
    <c:plotVisOnly val="1"/>
    <c:dispBlanksAs val="gap"/>
    <c:showDLblsOverMax val="0"/>
  </c:chart>
  <c:txPr>
    <a:bodyPr/>
    <a:lstStyle/>
    <a:p>
      <a:pPr>
        <a:defRPr sz="1300" b="1">
          <a:latin typeface="Calibri" pitchFamily="34" charset="0"/>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32"/>
    </mc:Choice>
    <mc:Fallback>
      <c:style val="32"/>
    </mc:Fallback>
  </mc:AlternateContent>
  <c:clrMapOvr bg1="dk1" tx1="lt1" bg2="dk2" tx2="lt2" accent1="accent1" accent2="accent2" accent3="accent3" accent4="accent4" accent5="accent5" accent6="accent6" hlink="hlink" folHlink="folHlink"/>
  <c:chart>
    <c:title>
      <c:tx>
        <c:rich>
          <a:bodyPr/>
          <a:lstStyle/>
          <a:p>
            <a:pPr>
              <a:defRPr sz="1300" u="sng"/>
            </a:pPr>
            <a:r>
              <a:rPr lang="es-ES" sz="1300" u="sng" dirty="0"/>
              <a:t>Porcentajes</a:t>
            </a:r>
          </a:p>
        </c:rich>
      </c:tx>
      <c:layout>
        <c:manualLayout>
          <c:xMode val="edge"/>
          <c:yMode val="edge"/>
          <c:x val="0.64162535514454155"/>
          <c:y val="8.9058384319053038E-2"/>
        </c:manualLayout>
      </c:layout>
      <c:overlay val="0"/>
    </c:title>
    <c:autoTitleDeleted val="0"/>
    <c:plotArea>
      <c:layout/>
      <c:barChart>
        <c:barDir val="bar"/>
        <c:grouping val="clustered"/>
        <c:varyColors val="0"/>
        <c:ser>
          <c:idx val="0"/>
          <c:order val="0"/>
          <c:tx>
            <c:strRef>
              <c:f>Hoja1!$B$1</c:f>
              <c:strCache>
                <c:ptCount val="1"/>
                <c:pt idx="0">
                  <c:v>2009: 2,640 solicitudes ARCO</c:v>
                </c:pt>
              </c:strCache>
            </c:strRef>
          </c:tx>
          <c:spPr>
            <a:solidFill>
              <a:srgbClr val="EB641B"/>
            </a:solidFill>
            <a:ln>
              <a:noFill/>
            </a:ln>
            <a:scene3d>
              <a:camera prst="orthographicFront"/>
              <a:lightRig rig="soft" dir="tl"/>
            </a:scene3d>
            <a:sp3d>
              <a:bevelT w="50800" h="50800"/>
              <a:bevelB/>
            </a:sp3d>
          </c:spPr>
          <c:invertIfNegative val="0"/>
          <c:cat>
            <c:strRef>
              <c:f>Hoja1!$A$2:$A$11</c:f>
              <c:strCache>
                <c:ptCount val="10"/>
                <c:pt idx="0">
                  <c:v>Datos de identificación</c:v>
                </c:pt>
                <c:pt idx="1">
                  <c:v>Datos laborales</c:v>
                </c:pt>
                <c:pt idx="2">
                  <c:v>Datos patrimoniales</c:v>
                </c:pt>
                <c:pt idx="3">
                  <c:v>Datos sobre procedimientos administrativos seguidos en forma de juicio y/o jurisdiccionales</c:v>
                </c:pt>
                <c:pt idx="4">
                  <c:v>Datos académicos</c:v>
                </c:pt>
                <c:pt idx="5">
                  <c:v>Datos de tránsito y movimientos migratorios</c:v>
                </c:pt>
                <c:pt idx="6">
                  <c:v>Datos sobre la salud de las personas</c:v>
                </c:pt>
                <c:pt idx="7">
                  <c:v>Datos ideológicos</c:v>
                </c:pt>
                <c:pt idx="8">
                  <c:v>Datos electrónicos</c:v>
                </c:pt>
                <c:pt idx="9">
                  <c:v>Otros</c:v>
                </c:pt>
              </c:strCache>
            </c:strRef>
          </c:cat>
          <c:val>
            <c:numRef>
              <c:f>Hoja1!$B$2:$B$11</c:f>
              <c:numCache>
                <c:formatCode>0.0</c:formatCode>
                <c:ptCount val="10"/>
                <c:pt idx="0">
                  <c:v>8.0303030303030312</c:v>
                </c:pt>
                <c:pt idx="1">
                  <c:v>60.643939393939391</c:v>
                </c:pt>
                <c:pt idx="2">
                  <c:v>5.1136363636363642</c:v>
                </c:pt>
                <c:pt idx="3">
                  <c:v>9.3181818181818183</c:v>
                </c:pt>
                <c:pt idx="4">
                  <c:v>0.90909090909090906</c:v>
                </c:pt>
                <c:pt idx="5">
                  <c:v>0.37878787878787878</c:v>
                </c:pt>
                <c:pt idx="6">
                  <c:v>5.5681818181818183</c:v>
                </c:pt>
                <c:pt idx="8" formatCode="0.00">
                  <c:v>3.787878787878788E-2</c:v>
                </c:pt>
                <c:pt idx="9">
                  <c:v>10</c:v>
                </c:pt>
              </c:numCache>
            </c:numRef>
          </c:val>
        </c:ser>
        <c:ser>
          <c:idx val="1"/>
          <c:order val="1"/>
          <c:tx>
            <c:strRef>
              <c:f>Hoja1!$C$1</c:f>
              <c:strCache>
                <c:ptCount val="1"/>
                <c:pt idx="0">
                  <c:v>2010: 3,128 solicitudes ARCO</c:v>
                </c:pt>
              </c:strCache>
            </c:strRef>
          </c:tx>
          <c:spPr>
            <a:solidFill>
              <a:srgbClr val="CC0066"/>
            </a:solidFill>
            <a:ln>
              <a:noFill/>
            </a:ln>
            <a:scene3d>
              <a:camera prst="orthographicFront"/>
              <a:lightRig rig="soft" dir="tl"/>
            </a:scene3d>
            <a:sp3d>
              <a:bevelT w="50800" h="50800"/>
              <a:bevelB/>
            </a:sp3d>
          </c:spPr>
          <c:invertIfNegative val="0"/>
          <c:cat>
            <c:strRef>
              <c:f>Hoja1!$A$2:$A$11</c:f>
              <c:strCache>
                <c:ptCount val="10"/>
                <c:pt idx="0">
                  <c:v>Datos de identificación</c:v>
                </c:pt>
                <c:pt idx="1">
                  <c:v>Datos laborales</c:v>
                </c:pt>
                <c:pt idx="2">
                  <c:v>Datos patrimoniales</c:v>
                </c:pt>
                <c:pt idx="3">
                  <c:v>Datos sobre procedimientos administrativos seguidos en forma de juicio y/o jurisdiccionales</c:v>
                </c:pt>
                <c:pt idx="4">
                  <c:v>Datos académicos</c:v>
                </c:pt>
                <c:pt idx="5">
                  <c:v>Datos de tránsito y movimientos migratorios</c:v>
                </c:pt>
                <c:pt idx="6">
                  <c:v>Datos sobre la salud de las personas</c:v>
                </c:pt>
                <c:pt idx="7">
                  <c:v>Datos ideológicos</c:v>
                </c:pt>
                <c:pt idx="8">
                  <c:v>Datos electrónicos</c:v>
                </c:pt>
                <c:pt idx="9">
                  <c:v>Otros</c:v>
                </c:pt>
              </c:strCache>
            </c:strRef>
          </c:cat>
          <c:val>
            <c:numRef>
              <c:f>Hoja1!$C$2:$C$11</c:f>
              <c:numCache>
                <c:formatCode>0.0</c:formatCode>
                <c:ptCount val="10"/>
                <c:pt idx="0">
                  <c:v>6.3618925831202047</c:v>
                </c:pt>
                <c:pt idx="1">
                  <c:v>55.978260869565219</c:v>
                </c:pt>
                <c:pt idx="2">
                  <c:v>6.1061381074168803</c:v>
                </c:pt>
                <c:pt idx="3">
                  <c:v>8.1521739130434785</c:v>
                </c:pt>
                <c:pt idx="4">
                  <c:v>0.8951406649616368</c:v>
                </c:pt>
                <c:pt idx="5">
                  <c:v>0.2237851662404092</c:v>
                </c:pt>
                <c:pt idx="6">
                  <c:v>7.6726342710997448</c:v>
                </c:pt>
                <c:pt idx="7">
                  <c:v>9.5907928388746802E-2</c:v>
                </c:pt>
                <c:pt idx="8">
                  <c:v>0.15984654731457801</c:v>
                </c:pt>
                <c:pt idx="9">
                  <c:v>14.354219948849106</c:v>
                </c:pt>
              </c:numCache>
            </c:numRef>
          </c:val>
        </c:ser>
        <c:ser>
          <c:idx val="2"/>
          <c:order val="2"/>
          <c:tx>
            <c:strRef>
              <c:f>Hoja1!$D$1</c:f>
              <c:strCache>
                <c:ptCount val="1"/>
                <c:pt idx="0">
                  <c:v>2011: 4,288 solicitudes ARCO</c:v>
                </c:pt>
              </c:strCache>
            </c:strRef>
          </c:tx>
          <c:spPr>
            <a:solidFill>
              <a:srgbClr val="00B0F0"/>
            </a:solidFill>
            <a:ln>
              <a:noFill/>
            </a:ln>
            <a:scene3d>
              <a:camera prst="orthographicFront"/>
              <a:lightRig rig="soft" dir="tl"/>
            </a:scene3d>
            <a:sp3d>
              <a:bevelT w="50800" h="50800"/>
            </a:sp3d>
          </c:spPr>
          <c:invertIfNegative val="0"/>
          <c:cat>
            <c:strRef>
              <c:f>Hoja1!$A$2:$A$11</c:f>
              <c:strCache>
                <c:ptCount val="10"/>
                <c:pt idx="0">
                  <c:v>Datos de identificación</c:v>
                </c:pt>
                <c:pt idx="1">
                  <c:v>Datos laborales</c:v>
                </c:pt>
                <c:pt idx="2">
                  <c:v>Datos patrimoniales</c:v>
                </c:pt>
                <c:pt idx="3">
                  <c:v>Datos sobre procedimientos administrativos seguidos en forma de juicio y/o jurisdiccionales</c:v>
                </c:pt>
                <c:pt idx="4">
                  <c:v>Datos académicos</c:v>
                </c:pt>
                <c:pt idx="5">
                  <c:v>Datos de tránsito y movimientos migratorios</c:v>
                </c:pt>
                <c:pt idx="6">
                  <c:v>Datos sobre la salud de las personas</c:v>
                </c:pt>
                <c:pt idx="7">
                  <c:v>Datos ideológicos</c:v>
                </c:pt>
                <c:pt idx="8">
                  <c:v>Datos electrónicos</c:v>
                </c:pt>
                <c:pt idx="9">
                  <c:v>Otros</c:v>
                </c:pt>
              </c:strCache>
            </c:strRef>
          </c:cat>
          <c:val>
            <c:numRef>
              <c:f>Hoja1!$D$2:$D$11</c:f>
              <c:numCache>
                <c:formatCode>0.0</c:formatCode>
                <c:ptCount val="10"/>
                <c:pt idx="0">
                  <c:v>8.2322761194029859</c:v>
                </c:pt>
                <c:pt idx="1">
                  <c:v>54.477611940298509</c:v>
                </c:pt>
                <c:pt idx="2">
                  <c:v>8.0457089552238799</c:v>
                </c:pt>
                <c:pt idx="3">
                  <c:v>4.0811567164179108</c:v>
                </c:pt>
                <c:pt idx="4">
                  <c:v>1.2360074626865671</c:v>
                </c:pt>
                <c:pt idx="5">
                  <c:v>0.30317164179104478</c:v>
                </c:pt>
                <c:pt idx="6">
                  <c:v>12.01026119402985</c:v>
                </c:pt>
                <c:pt idx="7">
                  <c:v>0.13992537313432835</c:v>
                </c:pt>
                <c:pt idx="8" formatCode="0.00">
                  <c:v>4.6641791044776115E-2</c:v>
                </c:pt>
                <c:pt idx="9">
                  <c:v>11.42723880597015</c:v>
                </c:pt>
              </c:numCache>
            </c:numRef>
          </c:val>
        </c:ser>
        <c:ser>
          <c:idx val="3"/>
          <c:order val="3"/>
          <c:tx>
            <c:strRef>
              <c:f>Hoja1!$E$1</c:f>
              <c:strCache>
                <c:ptCount val="1"/>
                <c:pt idx="0">
                  <c:v>2012: 5,235 solicitudes ARCO</c:v>
                </c:pt>
              </c:strCache>
            </c:strRef>
          </c:tx>
          <c:spPr>
            <a:solidFill>
              <a:srgbClr val="4BACC6">
                <a:lumMod val="75000"/>
              </a:srgbClr>
            </a:solidFill>
          </c:spPr>
          <c:invertIfNegative val="0"/>
          <c:cat>
            <c:strRef>
              <c:f>Hoja1!$A$2:$A$11</c:f>
              <c:strCache>
                <c:ptCount val="10"/>
                <c:pt idx="0">
                  <c:v>Datos de identificación</c:v>
                </c:pt>
                <c:pt idx="1">
                  <c:v>Datos laborales</c:v>
                </c:pt>
                <c:pt idx="2">
                  <c:v>Datos patrimoniales</c:v>
                </c:pt>
                <c:pt idx="3">
                  <c:v>Datos sobre procedimientos administrativos seguidos en forma de juicio y/o jurisdiccionales</c:v>
                </c:pt>
                <c:pt idx="4">
                  <c:v>Datos académicos</c:v>
                </c:pt>
                <c:pt idx="5">
                  <c:v>Datos de tránsito y movimientos migratorios</c:v>
                </c:pt>
                <c:pt idx="6">
                  <c:v>Datos sobre la salud de las personas</c:v>
                </c:pt>
                <c:pt idx="7">
                  <c:v>Datos ideológicos</c:v>
                </c:pt>
                <c:pt idx="8">
                  <c:v>Datos electrónicos</c:v>
                </c:pt>
                <c:pt idx="9">
                  <c:v>Otros</c:v>
                </c:pt>
              </c:strCache>
            </c:strRef>
          </c:cat>
          <c:val>
            <c:numRef>
              <c:f>Hoja1!$E$2:$E$11</c:f>
              <c:numCache>
                <c:formatCode>0.0</c:formatCode>
                <c:ptCount val="10"/>
                <c:pt idx="0">
                  <c:v>7.6217765042979941</c:v>
                </c:pt>
                <c:pt idx="1">
                  <c:v>54.765998089780325</c:v>
                </c:pt>
                <c:pt idx="2">
                  <c:v>5.7497612225405925</c:v>
                </c:pt>
                <c:pt idx="3">
                  <c:v>4.4126074498567336</c:v>
                </c:pt>
                <c:pt idx="4">
                  <c:v>0.70678127984718242</c:v>
                </c:pt>
                <c:pt idx="5">
                  <c:v>0.19102196752626552</c:v>
                </c:pt>
                <c:pt idx="6">
                  <c:v>13.982808022922637</c:v>
                </c:pt>
                <c:pt idx="7">
                  <c:v>9.5510983763132759E-2</c:v>
                </c:pt>
                <c:pt idx="8">
                  <c:v>0.17191977077363896</c:v>
                </c:pt>
                <c:pt idx="9">
                  <c:v>12.3018147086915</c:v>
                </c:pt>
              </c:numCache>
            </c:numRef>
          </c:val>
        </c:ser>
        <c:dLbls>
          <c:showLegendKey val="0"/>
          <c:showVal val="1"/>
          <c:showCatName val="0"/>
          <c:showSerName val="0"/>
          <c:showPercent val="0"/>
          <c:showBubbleSize val="0"/>
        </c:dLbls>
        <c:gapWidth val="150"/>
        <c:overlap val="-25"/>
        <c:axId val="372981120"/>
        <c:axId val="372987008"/>
      </c:barChart>
      <c:catAx>
        <c:axId val="372981120"/>
        <c:scaling>
          <c:orientation val="maxMin"/>
        </c:scaling>
        <c:delete val="0"/>
        <c:axPos val="l"/>
        <c:majorTickMark val="cross"/>
        <c:minorTickMark val="none"/>
        <c:tickLblPos val="nextTo"/>
        <c:spPr>
          <a:noFill/>
        </c:spPr>
        <c:crossAx val="372987008"/>
        <c:crosses val="autoZero"/>
        <c:auto val="1"/>
        <c:lblAlgn val="ctr"/>
        <c:lblOffset val="100"/>
        <c:noMultiLvlLbl val="0"/>
      </c:catAx>
      <c:valAx>
        <c:axId val="372987008"/>
        <c:scaling>
          <c:orientation val="minMax"/>
          <c:max val="70"/>
        </c:scaling>
        <c:delete val="1"/>
        <c:axPos val="t"/>
        <c:numFmt formatCode="0.0" sourceLinked="1"/>
        <c:majorTickMark val="none"/>
        <c:minorTickMark val="none"/>
        <c:tickLblPos val="none"/>
        <c:crossAx val="372981120"/>
        <c:crosses val="autoZero"/>
        <c:crossBetween val="between"/>
      </c:valAx>
    </c:plotArea>
    <c:legend>
      <c:legendPos val="t"/>
      <c:layout>
        <c:manualLayout>
          <c:xMode val="edge"/>
          <c:yMode val="edge"/>
          <c:x val="4.8371054037034192E-3"/>
          <c:y val="9.3150256031009522E-3"/>
          <c:w val="0.50672934305288631"/>
          <c:h val="0.10090680729008926"/>
        </c:manualLayout>
      </c:layout>
      <c:overlay val="0"/>
    </c:legend>
    <c:plotVisOnly val="1"/>
    <c:dispBlanksAs val="gap"/>
    <c:showDLblsOverMax val="0"/>
  </c:chart>
  <c:spPr>
    <a:scene3d>
      <a:camera prst="orthographicFront"/>
      <a:lightRig rig="threePt" dir="t"/>
    </a:scene3d>
    <a:sp3d prstMaterial="matte"/>
  </c:spPr>
  <c:txPr>
    <a:bodyPr/>
    <a:lstStyle/>
    <a:p>
      <a:pPr>
        <a:defRPr sz="1300" b="1">
          <a:solidFill>
            <a:schemeClr val="bg1"/>
          </a:solidFill>
          <a:latin typeface="Calibri" pitchFamily="34" charset="0"/>
        </a:defRPr>
      </a:pPr>
      <a:endParaRPr lang="es-MX"/>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view3D>
      <c:rotX val="0"/>
      <c:rotY val="10"/>
      <c:rAngAx val="0"/>
      <c:perspective val="10"/>
    </c:view3D>
    <c:floor>
      <c:thickness val="0"/>
    </c:floor>
    <c:sideWall>
      <c:thickness val="0"/>
    </c:sideWall>
    <c:backWall>
      <c:thickness val="0"/>
    </c:backWall>
    <c:plotArea>
      <c:layout>
        <c:manualLayout>
          <c:layoutTarget val="inner"/>
          <c:xMode val="edge"/>
          <c:yMode val="edge"/>
          <c:x val="0.12021411577575412"/>
          <c:y val="0.28017445289349974"/>
          <c:w val="0.85620737262255464"/>
          <c:h val="0.62964218036493813"/>
        </c:manualLayout>
      </c:layout>
      <c:bar3DChart>
        <c:barDir val="col"/>
        <c:grouping val="clustered"/>
        <c:varyColors val="0"/>
        <c:ser>
          <c:idx val="0"/>
          <c:order val="0"/>
          <c:tx>
            <c:strRef>
              <c:f>Hoja1!$B$1</c:f>
              <c:strCache>
                <c:ptCount val="1"/>
                <c:pt idx="0">
                  <c:v>2009: 2,203 solicitudes ARCO</c:v>
                </c:pt>
              </c:strCache>
            </c:strRef>
          </c:tx>
          <c:spPr>
            <a:solidFill>
              <a:schemeClr val="accent3"/>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cat>
            <c:strRef>
              <c:f>Hoja1!$A$2:$A$3</c:f>
              <c:strCache>
                <c:ptCount val="2"/>
                <c:pt idx="0">
                  <c:v>Sí</c:v>
                </c:pt>
                <c:pt idx="1">
                  <c:v>No</c:v>
                </c:pt>
              </c:strCache>
            </c:strRef>
          </c:cat>
          <c:val>
            <c:numRef>
              <c:f>Hoja1!$B$2:$B$3</c:f>
              <c:numCache>
                <c:formatCode>0.0</c:formatCode>
                <c:ptCount val="2"/>
                <c:pt idx="0">
                  <c:v>1.6795279164775307</c:v>
                </c:pt>
                <c:pt idx="1">
                  <c:v>98.320472083522475</c:v>
                </c:pt>
              </c:numCache>
            </c:numRef>
          </c:val>
        </c:ser>
        <c:ser>
          <c:idx val="1"/>
          <c:order val="1"/>
          <c:tx>
            <c:strRef>
              <c:f>Hoja1!$C$1</c:f>
              <c:strCache>
                <c:ptCount val="1"/>
                <c:pt idx="0">
                  <c:v>2010: 2,543 solicitudes ARCO</c:v>
                </c:pt>
              </c:strCache>
            </c:strRef>
          </c:tx>
          <c:spPr>
            <a:solidFill>
              <a:srgbClr val="CC0066"/>
            </a:solidFill>
            <a:ln>
              <a:noFill/>
            </a:ln>
            <a:scene3d>
              <a:camera prst="orthographicFront"/>
              <a:lightRig rig="threePt" dir="t"/>
            </a:scene3d>
            <a:sp3d>
              <a:bevelT/>
              <a:bevelB/>
            </a:sp3d>
          </c:spPr>
          <c:invertIfNegative val="0"/>
          <c:cat>
            <c:strRef>
              <c:f>Hoja1!$A$2:$A$3</c:f>
              <c:strCache>
                <c:ptCount val="2"/>
                <c:pt idx="0">
                  <c:v>Sí</c:v>
                </c:pt>
                <c:pt idx="1">
                  <c:v>No</c:v>
                </c:pt>
              </c:strCache>
            </c:strRef>
          </c:cat>
          <c:val>
            <c:numRef>
              <c:f>Hoja1!$C$2:$C$3</c:f>
              <c:numCache>
                <c:formatCode>0.0</c:formatCode>
                <c:ptCount val="2"/>
                <c:pt idx="0">
                  <c:v>1.2583562721195438</c:v>
                </c:pt>
                <c:pt idx="1">
                  <c:v>98.741643727880458</c:v>
                </c:pt>
              </c:numCache>
            </c:numRef>
          </c:val>
        </c:ser>
        <c:ser>
          <c:idx val="2"/>
          <c:order val="2"/>
          <c:tx>
            <c:strRef>
              <c:f>Hoja1!$D$1</c:f>
              <c:strCache>
                <c:ptCount val="1"/>
                <c:pt idx="0">
                  <c:v>2011: 3,598 solicitudes ARCO</c:v>
                </c:pt>
              </c:strCache>
            </c:strRef>
          </c:tx>
          <c:spPr>
            <a:solidFill>
              <a:srgbClr val="00B0F0"/>
            </a:solidFill>
            <a:ln>
              <a:noFill/>
            </a:ln>
            <a:scene3d>
              <a:camera prst="orthographicFront"/>
              <a:lightRig rig="threePt" dir="t"/>
            </a:scene3d>
            <a:sp3d>
              <a:bevelT/>
              <a:bevelB/>
            </a:sp3d>
          </c:spPr>
          <c:invertIfNegative val="0"/>
          <c:cat>
            <c:strRef>
              <c:f>Hoja1!$A$2:$A$3</c:f>
              <c:strCache>
                <c:ptCount val="2"/>
                <c:pt idx="0">
                  <c:v>Sí</c:v>
                </c:pt>
                <c:pt idx="1">
                  <c:v>No</c:v>
                </c:pt>
              </c:strCache>
            </c:strRef>
          </c:cat>
          <c:val>
            <c:numRef>
              <c:f>Hoja1!$D$2:$D$3</c:f>
              <c:numCache>
                <c:formatCode>0.0</c:formatCode>
                <c:ptCount val="2"/>
                <c:pt idx="0">
                  <c:v>2.2512506948304614</c:v>
                </c:pt>
                <c:pt idx="1">
                  <c:v>97.74874930516954</c:v>
                </c:pt>
              </c:numCache>
            </c:numRef>
          </c:val>
        </c:ser>
        <c:ser>
          <c:idx val="3"/>
          <c:order val="3"/>
          <c:tx>
            <c:strRef>
              <c:f>Hoja1!$E$1</c:f>
              <c:strCache>
                <c:ptCount val="1"/>
                <c:pt idx="0">
                  <c:v>2012: 4,397 solicitudes ARCO</c:v>
                </c:pt>
              </c:strCache>
            </c:strRef>
          </c:tx>
          <c:spPr>
            <a:solidFill>
              <a:srgbClr val="4BACC6">
                <a:lumMod val="75000"/>
              </a:srgbClr>
            </a:solidFill>
            <a:scene3d>
              <a:camera prst="orthographicFront"/>
              <a:lightRig rig="threePt" dir="t"/>
            </a:scene3d>
            <a:sp3d>
              <a:bevelT/>
              <a:bevelB/>
            </a:sp3d>
          </c:spPr>
          <c:invertIfNegative val="0"/>
          <c:cat>
            <c:strRef>
              <c:f>Hoja1!$A$2:$A$3</c:f>
              <c:strCache>
                <c:ptCount val="2"/>
                <c:pt idx="0">
                  <c:v>Sí</c:v>
                </c:pt>
                <c:pt idx="1">
                  <c:v>No</c:v>
                </c:pt>
              </c:strCache>
            </c:strRef>
          </c:cat>
          <c:val>
            <c:numRef>
              <c:f>Hoja1!$E$2:$E$3</c:f>
              <c:numCache>
                <c:formatCode>0.0</c:formatCode>
                <c:ptCount val="2"/>
                <c:pt idx="0">
                  <c:v>1.6</c:v>
                </c:pt>
                <c:pt idx="1">
                  <c:v>98.4</c:v>
                </c:pt>
              </c:numCache>
            </c:numRef>
          </c:val>
        </c:ser>
        <c:dLbls>
          <c:showLegendKey val="0"/>
          <c:showVal val="1"/>
          <c:showCatName val="0"/>
          <c:showSerName val="0"/>
          <c:showPercent val="0"/>
          <c:showBubbleSize val="0"/>
        </c:dLbls>
        <c:gapWidth val="100"/>
        <c:gapDepth val="120"/>
        <c:shape val="cylinder"/>
        <c:axId val="373073408"/>
        <c:axId val="373075328"/>
        <c:axId val="0"/>
      </c:bar3DChart>
      <c:catAx>
        <c:axId val="373073408"/>
        <c:scaling>
          <c:orientation val="minMax"/>
        </c:scaling>
        <c:delete val="0"/>
        <c:axPos val="b"/>
        <c:title>
          <c:tx>
            <c:rich>
              <a:bodyPr/>
              <a:lstStyle/>
              <a:p>
                <a:pPr>
                  <a:defRPr u="sng"/>
                </a:pPr>
                <a:r>
                  <a:rPr lang="es-MX" u="sng" dirty="0" smtClean="0"/>
                  <a:t>Porcentaje</a:t>
                </a:r>
                <a:endParaRPr lang="es-MX" u="sng" dirty="0"/>
              </a:p>
            </c:rich>
          </c:tx>
          <c:layout>
            <c:manualLayout>
              <c:xMode val="edge"/>
              <c:yMode val="edge"/>
              <c:x val="0.45144463115209421"/>
              <c:y val="0.12951089634891297"/>
            </c:manualLayout>
          </c:layout>
          <c:overlay val="0"/>
        </c:title>
        <c:majorTickMark val="out"/>
        <c:minorTickMark val="none"/>
        <c:tickLblPos val="nextTo"/>
        <c:crossAx val="373075328"/>
        <c:crosses val="autoZero"/>
        <c:auto val="1"/>
        <c:lblAlgn val="ctr"/>
        <c:lblOffset val="100"/>
        <c:noMultiLvlLbl val="0"/>
      </c:catAx>
      <c:valAx>
        <c:axId val="373075328"/>
        <c:scaling>
          <c:orientation val="minMax"/>
          <c:max val="100"/>
        </c:scaling>
        <c:delete val="0"/>
        <c:axPos val="l"/>
        <c:majorGridlines/>
        <c:numFmt formatCode="0.0" sourceLinked="1"/>
        <c:majorTickMark val="out"/>
        <c:minorTickMark val="none"/>
        <c:tickLblPos val="nextTo"/>
        <c:crossAx val="373073408"/>
        <c:crosses val="autoZero"/>
        <c:crossBetween val="between"/>
        <c:majorUnit val="20"/>
      </c:valAx>
    </c:plotArea>
    <c:legend>
      <c:legendPos val="t"/>
      <c:layout>
        <c:manualLayout>
          <c:xMode val="edge"/>
          <c:yMode val="edge"/>
          <c:x val="1.0120125541606483E-2"/>
          <c:y val="1.7100584651484702E-2"/>
          <c:w val="0.50267724882420473"/>
          <c:h val="0.1194832661129249"/>
        </c:manualLayout>
      </c:layout>
      <c:overlay val="0"/>
    </c:legend>
    <c:plotVisOnly val="1"/>
    <c:dispBlanksAs val="gap"/>
    <c:showDLblsOverMax val="0"/>
  </c:chart>
  <c:txPr>
    <a:bodyPr/>
    <a:lstStyle/>
    <a:p>
      <a:pPr>
        <a:defRPr sz="1300" b="1">
          <a:latin typeface="Calibri" pitchFamily="34" charset="0"/>
        </a:defRPr>
      </a:pPr>
      <a:endParaRPr lang="es-MX"/>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1"/>
    </c:view3D>
    <c:floor>
      <c:thickness val="0"/>
      <c:spPr>
        <a:noFill/>
        <a:ln w="9525">
          <a:noFill/>
        </a:ln>
      </c:spPr>
    </c:floor>
    <c:sideWall>
      <c:thickness val="0"/>
      <c:spPr>
        <a:ln w="25400">
          <a:noFill/>
        </a:ln>
      </c:spPr>
    </c:sideWall>
    <c:backWall>
      <c:thickness val="0"/>
      <c:spPr>
        <a:ln w="25400">
          <a:noFill/>
        </a:ln>
      </c:spPr>
    </c:backWall>
    <c:plotArea>
      <c:layout/>
      <c:bar3DChart>
        <c:barDir val="col"/>
        <c:grouping val="clustered"/>
        <c:varyColors val="0"/>
        <c:ser>
          <c:idx val="0"/>
          <c:order val="0"/>
          <c:tx>
            <c:strRef>
              <c:f>Hoja1!$B$1</c:f>
              <c:strCache>
                <c:ptCount val="1"/>
                <c:pt idx="0">
                  <c:v>Columna1</c:v>
                </c:pt>
              </c:strCache>
            </c:strRef>
          </c:tx>
          <c:spPr>
            <a:solidFill>
              <a:srgbClr val="00808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invertIfNegative val="0"/>
          <c:dPt>
            <c:idx val="0"/>
            <c:invertIfNegative val="0"/>
            <c:bubble3D val="0"/>
            <c:spPr>
              <a:solidFill>
                <a:schemeClr val="accent3"/>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dPt>
          <c:dPt>
            <c:idx val="1"/>
            <c:invertIfNegative val="0"/>
            <c:bubble3D val="0"/>
            <c:spPr>
              <a:solidFill>
                <a:srgbClr val="CC0066"/>
              </a:solidFill>
              <a:ln>
                <a:noFill/>
              </a:ln>
              <a:effectLst>
                <a:outerShdw blurRad="76200" dir="18900000" sy="23000" kx="-1200000" algn="bl" rotWithShape="0">
                  <a:prstClr val="black">
                    <a:alpha val="20000"/>
                  </a:prstClr>
                </a:outerShdw>
              </a:effectLst>
              <a:scene3d>
                <a:camera prst="orthographicFront"/>
                <a:lightRig rig="threePt" dir="t"/>
              </a:scene3d>
              <a:sp3d>
                <a:bevelT/>
                <a:bevelB/>
              </a:sp3d>
            </c:spPr>
          </c:dPt>
          <c:dPt>
            <c:idx val="2"/>
            <c:invertIfNegative val="0"/>
            <c:bubble3D val="0"/>
            <c:spPr>
              <a:solidFill>
                <a:srgbClr val="00B0F0"/>
              </a:solidFill>
              <a:ln>
                <a:noFill/>
              </a:ln>
              <a:effectLst>
                <a:outerShdw blurRad="76200" dir="18900000" sy="23000" kx="-1200000" algn="bl" rotWithShape="0">
                  <a:prstClr val="black">
                    <a:alpha val="20000"/>
                  </a:prstClr>
                </a:outerShdw>
              </a:effectLst>
              <a:scene3d>
                <a:camera prst="orthographicFront"/>
                <a:lightRig rig="threePt" dir="t"/>
              </a:scene3d>
              <a:sp3d prstMaterial="softEdge">
                <a:bevelT/>
                <a:bevelB/>
              </a:sp3d>
            </c:spPr>
          </c:dPt>
          <c:dLbls>
            <c:dLbl>
              <c:idx val="0"/>
              <c:layout>
                <c:manualLayout>
                  <c:x val="2.9629422249596391E-3"/>
                  <c:y val="-2.5396495283650854E-2"/>
                </c:manualLayout>
              </c:layout>
              <c:showLegendKey val="0"/>
              <c:showVal val="1"/>
              <c:showCatName val="0"/>
              <c:showSerName val="0"/>
              <c:showPercent val="0"/>
              <c:showBubbleSize val="0"/>
            </c:dLbl>
            <c:dLbl>
              <c:idx val="1"/>
              <c:layout>
                <c:manualLayout>
                  <c:x val="0"/>
                  <c:y val="-1.587280955228180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Hoja1!$A$2:$A$5</c:f>
              <c:strCache>
                <c:ptCount val="4"/>
                <c:pt idx="0">
                  <c:v>2009: 2,203 solicitudes ARCO</c:v>
                </c:pt>
                <c:pt idx="1">
                  <c:v>2010: 2,543 solicitudes ARCO</c:v>
                </c:pt>
                <c:pt idx="2">
                  <c:v>2011: 3,598 solicitudes ARCO</c:v>
                </c:pt>
                <c:pt idx="3">
                  <c:v>2012: 4,397 solicitudes ARCO</c:v>
                </c:pt>
              </c:strCache>
            </c:strRef>
          </c:cat>
          <c:val>
            <c:numRef>
              <c:f>Hoja1!$B$2:$B$5</c:f>
              <c:numCache>
                <c:formatCode>0.0</c:formatCode>
                <c:ptCount val="4"/>
                <c:pt idx="0">
                  <c:v>11.743531547889249</c:v>
                </c:pt>
                <c:pt idx="1">
                  <c:v>11.29138812426269</c:v>
                </c:pt>
                <c:pt idx="2">
                  <c:v>10.547526403557546</c:v>
                </c:pt>
                <c:pt idx="3">
                  <c:v>9.9</c:v>
                </c:pt>
              </c:numCache>
            </c:numRef>
          </c:val>
        </c:ser>
        <c:dLbls>
          <c:showLegendKey val="0"/>
          <c:showVal val="1"/>
          <c:showCatName val="0"/>
          <c:showSerName val="0"/>
          <c:showPercent val="0"/>
          <c:showBubbleSize val="0"/>
        </c:dLbls>
        <c:gapWidth val="150"/>
        <c:shape val="cylinder"/>
        <c:axId val="308924416"/>
        <c:axId val="308925952"/>
        <c:axId val="0"/>
      </c:bar3DChart>
      <c:catAx>
        <c:axId val="308924416"/>
        <c:scaling>
          <c:orientation val="minMax"/>
        </c:scaling>
        <c:delete val="0"/>
        <c:axPos val="b"/>
        <c:numFmt formatCode="General" sourceLinked="1"/>
        <c:majorTickMark val="cross"/>
        <c:minorTickMark val="none"/>
        <c:tickLblPos val="nextTo"/>
        <c:crossAx val="308925952"/>
        <c:crosses val="autoZero"/>
        <c:auto val="1"/>
        <c:lblAlgn val="ctr"/>
        <c:lblOffset val="100"/>
        <c:noMultiLvlLbl val="0"/>
      </c:catAx>
      <c:valAx>
        <c:axId val="308925952"/>
        <c:scaling>
          <c:orientation val="minMax"/>
          <c:max val="13"/>
          <c:min val="0"/>
        </c:scaling>
        <c:delete val="1"/>
        <c:axPos val="l"/>
        <c:numFmt formatCode="0.0" sourceLinked="1"/>
        <c:majorTickMark val="none"/>
        <c:minorTickMark val="none"/>
        <c:tickLblPos val="none"/>
        <c:crossAx val="308924416"/>
        <c:crosses val="autoZero"/>
        <c:crossBetween val="between"/>
        <c:majorUnit val="2.5"/>
      </c:valAx>
      <c:spPr>
        <a:noFill/>
        <a:ln w="25385">
          <a:noFill/>
        </a:ln>
      </c:spPr>
    </c:plotArea>
    <c:plotVisOnly val="1"/>
    <c:dispBlanksAs val="gap"/>
    <c:showDLblsOverMax val="0"/>
  </c:chart>
  <c:txPr>
    <a:bodyPr/>
    <a:lstStyle/>
    <a:p>
      <a:pPr>
        <a:defRPr sz="1300" b="1">
          <a:solidFill>
            <a:schemeClr val="tx1"/>
          </a:solidFill>
          <a:latin typeface="Calibri" pitchFamily="34" charset="0"/>
          <a:cs typeface="Arial" pitchFamily="34" charset="0"/>
        </a:defRPr>
      </a:pPr>
      <a:endParaRPr lang="es-MX"/>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0.65833</cdr:x>
      <cdr:y>0.06615</cdr:y>
    </cdr:from>
    <cdr:to>
      <cdr:x>0.80182</cdr:x>
      <cdr:y>0.19118</cdr:y>
    </cdr:to>
    <cdr:sp macro="" textlink="">
      <cdr:nvSpPr>
        <cdr:cNvPr id="2" name="7 CuadroTexto"/>
        <cdr:cNvSpPr txBox="1"/>
      </cdr:nvSpPr>
      <cdr:spPr>
        <a:xfrm xmlns:a="http://schemas.openxmlformats.org/drawingml/2006/main">
          <a:off x="5688632" y="317525"/>
          <a:ext cx="1239828" cy="60016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algn="ctr"/>
          <a:r>
            <a:rPr lang="es-MX" sz="1100" b="1" dirty="0" smtClean="0">
              <a:latin typeface="Calibri" pitchFamily="34" charset="0"/>
            </a:rPr>
            <a:t>Incremento</a:t>
          </a:r>
        </a:p>
        <a:p xmlns:a="http://schemas.openxmlformats.org/drawingml/2006/main">
          <a:pPr algn="ctr"/>
          <a:r>
            <a:rPr lang="es-MX" sz="1100" b="1" dirty="0" smtClean="0">
              <a:latin typeface="Calibri" pitchFamily="34" charset="0"/>
            </a:rPr>
            <a:t>2011-2012 </a:t>
          </a:r>
          <a:r>
            <a:rPr lang="es-MX" sz="1100" b="1" dirty="0">
              <a:latin typeface="Calibri" pitchFamily="34" charset="0"/>
            </a:rPr>
            <a:t>: </a:t>
          </a:r>
          <a:endParaRPr lang="es-MX" sz="1100" b="1" dirty="0" smtClean="0">
            <a:latin typeface="Calibri" pitchFamily="34" charset="0"/>
          </a:endParaRPr>
        </a:p>
        <a:p xmlns:a="http://schemas.openxmlformats.org/drawingml/2006/main">
          <a:pPr algn="ctr"/>
          <a:r>
            <a:rPr lang="es-MX" sz="1100" b="1" dirty="0" smtClean="0">
              <a:latin typeface="Calibri" pitchFamily="34" charset="0"/>
            </a:rPr>
            <a:t>22.08%</a:t>
          </a:r>
          <a:endParaRPr lang="es-ES" sz="1100" dirty="0">
            <a:latin typeface="Calibri" pitchFamily="34" charset="0"/>
          </a:endParaRPr>
        </a:p>
      </cdr:txBody>
    </cdr:sp>
  </cdr:relSizeAnchor>
  <cdr:relSizeAnchor xmlns:cdr="http://schemas.openxmlformats.org/drawingml/2006/chartDrawing">
    <cdr:from>
      <cdr:x>0.73363</cdr:x>
      <cdr:y>0.18519</cdr:y>
    </cdr:from>
    <cdr:to>
      <cdr:x>0.81278</cdr:x>
      <cdr:y>0.21377</cdr:y>
    </cdr:to>
    <cdr:sp macro="" textlink="">
      <cdr:nvSpPr>
        <cdr:cNvPr id="3" name="13 Flecha derecha"/>
        <cdr:cNvSpPr/>
      </cdr:nvSpPr>
      <cdr:spPr>
        <a:xfrm xmlns:a="http://schemas.openxmlformats.org/drawingml/2006/main" rot="20306733">
          <a:off x="6339240" y="933057"/>
          <a:ext cx="684000" cy="144000"/>
        </a:xfrm>
        <a:prstGeom xmlns:a="http://schemas.openxmlformats.org/drawingml/2006/main" prst="rightArrow">
          <a:avLst/>
        </a:prstGeom>
        <a:ln xmlns:a="http://schemas.openxmlformats.org/drawingml/2006/main">
          <a:noFill/>
        </a:l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es-E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s-MX" dirty="0"/>
          </a:p>
        </p:txBody>
      </p:sp>
      <p:sp>
        <p:nvSpPr>
          <p:cNvPr id="3" name="2 Marcador de fecha"/>
          <p:cNvSpPr>
            <a:spLocks noGrp="1"/>
          </p:cNvSpPr>
          <p:nvPr>
            <p:ph type="dt" sz="quarter" idx="1"/>
          </p:nvPr>
        </p:nvSpPr>
        <p:spPr>
          <a:xfrm>
            <a:off x="3898103" y="0"/>
            <a:ext cx="2982119" cy="464820"/>
          </a:xfrm>
          <a:prstGeom prst="rect">
            <a:avLst/>
          </a:prstGeom>
        </p:spPr>
        <p:txBody>
          <a:bodyPr vert="horz" lIns="92446" tIns="46223" rIns="92446" bIns="46223" rtlCol="0"/>
          <a:lstStyle>
            <a:lvl1pPr algn="r">
              <a:defRPr sz="1200"/>
            </a:lvl1pPr>
          </a:lstStyle>
          <a:p>
            <a:fld id="{18D792FF-21C6-40CD-BCA1-1CFA109D5AA6}" type="datetimeFigureOut">
              <a:rPr lang="es-MX" smtClean="0"/>
              <a:pPr/>
              <a:t>12/04/2013</a:t>
            </a:fld>
            <a:endParaRPr lang="es-MX" dirty="0"/>
          </a:p>
        </p:txBody>
      </p:sp>
      <p:sp>
        <p:nvSpPr>
          <p:cNvPr id="4" name="3 Marcador de pie de página"/>
          <p:cNvSpPr>
            <a:spLocks noGrp="1"/>
          </p:cNvSpPr>
          <p:nvPr>
            <p:ph type="ftr" sz="quarter" idx="2"/>
          </p:nvPr>
        </p:nvSpPr>
        <p:spPr>
          <a:xfrm>
            <a:off x="1" y="8829967"/>
            <a:ext cx="2982119" cy="464820"/>
          </a:xfrm>
          <a:prstGeom prst="rect">
            <a:avLst/>
          </a:prstGeom>
        </p:spPr>
        <p:txBody>
          <a:bodyPr vert="horz" lIns="92446" tIns="46223" rIns="92446" bIns="46223"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98103" y="8829967"/>
            <a:ext cx="2982119" cy="464820"/>
          </a:xfrm>
          <a:prstGeom prst="rect">
            <a:avLst/>
          </a:prstGeom>
        </p:spPr>
        <p:txBody>
          <a:bodyPr vert="horz" lIns="92446" tIns="46223" rIns="92446" bIns="46223" rtlCol="0" anchor="b"/>
          <a:lstStyle>
            <a:lvl1pPr algn="r">
              <a:defRPr sz="1200"/>
            </a:lvl1pPr>
          </a:lstStyle>
          <a:p>
            <a:fld id="{3A694443-C83B-4F34-B178-C8D1915BD2E2}" type="slidenum">
              <a:rPr lang="es-MX" smtClean="0"/>
              <a:pPr/>
              <a:t>‹Nº›</a:t>
            </a:fld>
            <a:endParaRPr lang="es-MX" dirty="0"/>
          </a:p>
        </p:txBody>
      </p:sp>
    </p:spTree>
    <p:extLst>
      <p:ext uri="{BB962C8B-B14F-4D97-AF65-F5344CB8AC3E}">
        <p14:creationId xmlns:p14="http://schemas.microsoft.com/office/powerpoint/2010/main" val="89560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82119" cy="464820"/>
          </a:xfrm>
          <a:prstGeom prst="rect">
            <a:avLst/>
          </a:prstGeom>
        </p:spPr>
        <p:txBody>
          <a:bodyPr vert="horz" lIns="92446" tIns="46223" rIns="92446" bIns="46223"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898103" y="0"/>
            <a:ext cx="2982119" cy="464820"/>
          </a:xfrm>
          <a:prstGeom prst="rect">
            <a:avLst/>
          </a:prstGeom>
        </p:spPr>
        <p:txBody>
          <a:bodyPr vert="horz" lIns="92446" tIns="46223" rIns="92446" bIns="46223"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12/04/2013</a:t>
            </a:fld>
            <a:endParaRPr lang="es-MX" dirty="0"/>
          </a:p>
        </p:txBody>
      </p:sp>
      <p:sp>
        <p:nvSpPr>
          <p:cNvPr id="4" name="3 Marcador de imagen de diapositiva"/>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s-MX" noProof="0" dirty="0"/>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1" y="8829967"/>
            <a:ext cx="2982119" cy="464820"/>
          </a:xfrm>
          <a:prstGeom prst="rect">
            <a:avLst/>
          </a:prstGeom>
        </p:spPr>
        <p:txBody>
          <a:bodyPr vert="horz" lIns="92446" tIns="46223" rIns="92446" bIns="46223"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898103" y="8829967"/>
            <a:ext cx="2982119" cy="464820"/>
          </a:xfrm>
          <a:prstGeom prst="rect">
            <a:avLst/>
          </a:prstGeom>
        </p:spPr>
        <p:txBody>
          <a:bodyPr vert="horz" lIns="92446" tIns="46223" rIns="92446" bIns="46223"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extLst>
      <p:ext uri="{BB962C8B-B14F-4D97-AF65-F5344CB8AC3E}">
        <p14:creationId xmlns:p14="http://schemas.microsoft.com/office/powerpoint/2010/main" val="18638856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D5E3E-F416-40DA-AC1F-9E2E76102BB6}" type="slidenum">
              <a:rPr lang="es-MX"/>
              <a:pPr fontAlgn="base">
                <a:spcBef>
                  <a:spcPct val="0"/>
                </a:spcBef>
                <a:spcAft>
                  <a:spcPct val="0"/>
                </a:spcAft>
              </a:pPr>
              <a:t>1</a:t>
            </a:fld>
            <a:endParaRPr lang="es-MX" dirty="0"/>
          </a:p>
        </p:txBody>
      </p:sp>
    </p:spTree>
    <p:extLst>
      <p:ext uri="{BB962C8B-B14F-4D97-AF65-F5344CB8AC3E}">
        <p14:creationId xmlns:p14="http://schemas.microsoft.com/office/powerpoint/2010/main" val="4053653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15</a:t>
            </a:fld>
            <a:endParaRPr lang="es-MX" dirty="0"/>
          </a:p>
        </p:txBody>
      </p:sp>
    </p:spTree>
    <p:extLst>
      <p:ext uri="{BB962C8B-B14F-4D97-AF65-F5344CB8AC3E}">
        <p14:creationId xmlns:p14="http://schemas.microsoft.com/office/powerpoint/2010/main" val="1050466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16</a:t>
            </a:fld>
            <a:endParaRPr lang="es-MX" dirty="0"/>
          </a:p>
        </p:txBody>
      </p:sp>
    </p:spTree>
    <p:extLst>
      <p:ext uri="{BB962C8B-B14F-4D97-AF65-F5344CB8AC3E}">
        <p14:creationId xmlns:p14="http://schemas.microsoft.com/office/powerpoint/2010/main" val="2501503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20</a:t>
            </a:fld>
            <a:endParaRPr lang="es-MX"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21</a:t>
            </a:fld>
            <a:endParaRPr lang="es-MX"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22</a:t>
            </a:fld>
            <a:endParaRPr lang="es-MX"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23</a:t>
            </a:fld>
            <a:endParaRPr lang="es-MX"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24</a:t>
            </a:fld>
            <a:endParaRPr lang="es-MX"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25</a:t>
            </a:fld>
            <a:endParaRPr lang="es-MX"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26</a:t>
            </a:fld>
            <a:endParaRPr lang="es-MX"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27</a:t>
            </a:fld>
            <a:endParaRPr lang="es-MX"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a:t>
            </a:fld>
            <a:endParaRPr lang="es-MX" dirty="0"/>
          </a:p>
        </p:txBody>
      </p:sp>
    </p:spTree>
    <p:extLst>
      <p:ext uri="{BB962C8B-B14F-4D97-AF65-F5344CB8AC3E}">
        <p14:creationId xmlns:p14="http://schemas.microsoft.com/office/powerpoint/2010/main" val="1678530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28</a:t>
            </a:fld>
            <a:endParaRPr lang="es-MX"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29</a:t>
            </a:fld>
            <a:endParaRPr lang="es-MX"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30</a:t>
            </a:fld>
            <a:endParaRPr lang="es-MX"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31</a:t>
            </a:fld>
            <a:endParaRPr lang="es-MX"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32</a:t>
            </a:fld>
            <a:endParaRPr lang="es-MX"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33</a:t>
            </a:fld>
            <a:endParaRPr lang="es-MX"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34</a:t>
            </a:fld>
            <a:endParaRPr lang="es-MX"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35</a:t>
            </a:fld>
            <a:endParaRPr lang="es-MX"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MX" sz="900" b="0" dirty="0" smtClean="0">
                <a:latin typeface="Arial" pitchFamily="34" charset="0"/>
                <a:cs typeface="Arial" pitchFamily="34" charset="0"/>
              </a:rPr>
              <a:t>Las solicitudes recibidas durante el primer semestre de 2012 fue de 49,347, mismas que se distribuyen de la siguiente manera: 44,840 corresponden a solicitudes de información pública y 2,544 a solicitudes de datos personales, ambas capturadas por los Entes Obligados en el </a:t>
            </a:r>
            <a:r>
              <a:rPr lang="es-MX" sz="900" b="0" i="1" kern="0" dirty="0" smtClean="0">
                <a:solidFill>
                  <a:sysClr val="windowText" lastClr="000000"/>
                </a:solidFill>
                <a:latin typeface="Arial" pitchFamily="34" charset="0"/>
                <a:cs typeface="Arial" pitchFamily="34" charset="0"/>
              </a:rPr>
              <a:t>SICRESI;</a:t>
            </a:r>
            <a:r>
              <a:rPr lang="es-MX" sz="900" b="0" kern="0" dirty="0" smtClean="0">
                <a:solidFill>
                  <a:sysClr val="windowText" lastClr="000000"/>
                </a:solidFill>
                <a:latin typeface="Arial" pitchFamily="34" charset="0"/>
                <a:cs typeface="Arial" pitchFamily="34" charset="0"/>
              </a:rPr>
              <a:t> completan la cifra</a:t>
            </a:r>
            <a:r>
              <a:rPr lang="es-MX" sz="900" b="0" i="1" kern="0" dirty="0" smtClean="0">
                <a:solidFill>
                  <a:sysClr val="windowText" lastClr="000000"/>
                </a:solidFill>
                <a:latin typeface="Arial" pitchFamily="34" charset="0"/>
                <a:cs typeface="Arial" pitchFamily="34" charset="0"/>
              </a:rPr>
              <a:t> </a:t>
            </a:r>
            <a:r>
              <a:rPr lang="es-MX" sz="900" b="0" kern="0" dirty="0" smtClean="0">
                <a:solidFill>
                  <a:sysClr val="windowText" lastClr="000000"/>
                </a:solidFill>
                <a:latin typeface="Arial" pitchFamily="34" charset="0"/>
                <a:cs typeface="Arial" pitchFamily="34" charset="0"/>
              </a:rPr>
              <a:t>55</a:t>
            </a:r>
            <a:r>
              <a:rPr lang="es-MX" sz="900" b="0" dirty="0" smtClean="0">
                <a:latin typeface="Arial" pitchFamily="34" charset="0"/>
                <a:cs typeface="Arial" pitchFamily="34" charset="0"/>
              </a:rPr>
              <a:t> solicitudes del Fideicomiso Central de Abasto de la Ciudad de México y 1,908 solicitudes de la Delegación </a:t>
            </a:r>
            <a:r>
              <a:rPr lang="es-MX" sz="900" b="0" dirty="0" err="1" smtClean="0">
                <a:latin typeface="Arial" pitchFamily="34" charset="0"/>
                <a:cs typeface="Arial" pitchFamily="34" charset="0"/>
              </a:rPr>
              <a:t>Iztacalco</a:t>
            </a:r>
            <a:r>
              <a:rPr lang="es-MX" sz="900" b="0" dirty="0" smtClean="0">
                <a:latin typeface="Arial" pitchFamily="34" charset="0"/>
                <a:cs typeface="Arial" pitchFamily="34" charset="0"/>
              </a:rPr>
              <a:t>, las cuales no fueron ingresadas en el </a:t>
            </a:r>
            <a:r>
              <a:rPr lang="es-MX" sz="900" b="0" i="1" kern="0" dirty="0" smtClean="0">
                <a:solidFill>
                  <a:sysClr val="windowText" lastClr="000000"/>
                </a:solidFill>
                <a:latin typeface="Arial" pitchFamily="34" charset="0"/>
                <a:cs typeface="Arial" pitchFamily="34" charset="0"/>
              </a:rPr>
              <a:t>SICRESI</a:t>
            </a:r>
            <a:r>
              <a:rPr lang="es-MX" sz="900" b="0" dirty="0" smtClean="0">
                <a:latin typeface="Arial" pitchFamily="34" charset="0"/>
                <a:cs typeface="Arial" pitchFamily="34" charset="0"/>
              </a:rPr>
              <a:t>, por lo que éstas se consultaron en el Sistema de Reportes Estadísticos INFOMEX II.</a:t>
            </a:r>
          </a:p>
          <a:p>
            <a:pPr algn="just"/>
            <a:endParaRPr lang="es-MX" sz="900" b="0" dirty="0" smtClean="0">
              <a:latin typeface="Arial" pitchFamily="34" charset="0"/>
              <a:cs typeface="Arial" pitchFamily="34" charset="0"/>
            </a:endParaRPr>
          </a:p>
          <a:p>
            <a:pPr algn="just"/>
            <a:r>
              <a:rPr lang="es-MX" sz="900" b="0" dirty="0" smtClean="0">
                <a:latin typeface="Arial" pitchFamily="34" charset="0"/>
                <a:cs typeface="Arial" pitchFamily="34" charset="0"/>
              </a:rPr>
              <a:t>En el año 2011 el total de solicitudes fue de 94,048 y está compuesto por: 89,610 solicitudes de información pública y 4,288 solicitudes de datos personales, ambas capturadas por los Entes Obligados en el </a:t>
            </a:r>
            <a:r>
              <a:rPr lang="es-MX" sz="900" b="0" i="1" kern="0" dirty="0" smtClean="0">
                <a:solidFill>
                  <a:sysClr val="windowText" lastClr="000000"/>
                </a:solidFill>
                <a:latin typeface="Arial" pitchFamily="34" charset="0"/>
                <a:cs typeface="Arial" pitchFamily="34" charset="0"/>
              </a:rPr>
              <a:t>SICRESI,</a:t>
            </a:r>
            <a:r>
              <a:rPr lang="es-MX" sz="900" b="0" kern="0" dirty="0" smtClean="0">
                <a:solidFill>
                  <a:sysClr val="windowText" lastClr="000000"/>
                </a:solidFill>
                <a:latin typeface="Arial" pitchFamily="34" charset="0"/>
                <a:cs typeface="Arial" pitchFamily="34" charset="0"/>
              </a:rPr>
              <a:t> más </a:t>
            </a:r>
            <a:r>
              <a:rPr lang="es-MX" sz="900" b="0" dirty="0" smtClean="0">
                <a:latin typeface="Arial" pitchFamily="34" charset="0"/>
                <a:cs typeface="Arial" pitchFamily="34" charset="0"/>
              </a:rPr>
              <a:t>150 solicitudes del Fideicomiso Central de Abasto de la Ciudad de México. El total de solicitudes correspondientes al Fideicomiso se consultó en el Sistema de Reportes Estadísticos INFOMEX II ya que dicho Ente no capturó sus solicitudes en el </a:t>
            </a:r>
            <a:r>
              <a:rPr lang="es-MX" sz="900" b="0" i="1" kern="0" dirty="0" smtClean="0">
                <a:solidFill>
                  <a:sysClr val="windowText" lastClr="000000"/>
                </a:solidFill>
                <a:latin typeface="Arial" pitchFamily="34" charset="0"/>
                <a:cs typeface="Arial" pitchFamily="34" charset="0"/>
              </a:rPr>
              <a:t>SICRESI</a:t>
            </a:r>
            <a:r>
              <a:rPr lang="es-MX" sz="900" b="0" dirty="0" smtClean="0">
                <a:latin typeface="Arial" pitchFamily="34" charset="0"/>
                <a:cs typeface="Arial" pitchFamily="34" charset="0"/>
              </a:rPr>
              <a:t>.</a:t>
            </a:r>
          </a:p>
          <a:p>
            <a:pPr algn="just"/>
            <a:endParaRPr lang="es-MX" sz="900" b="0" dirty="0" smtClean="0">
              <a:latin typeface="Arial" pitchFamily="34" charset="0"/>
              <a:cs typeface="Arial" pitchFamily="34" charset="0"/>
            </a:endParaRPr>
          </a:p>
          <a:p>
            <a:pPr algn="just"/>
            <a:r>
              <a:rPr lang="es-MX" sz="900" b="0" dirty="0" smtClean="0">
                <a:latin typeface="Arial" pitchFamily="34" charset="0"/>
                <a:cs typeface="Arial" pitchFamily="34" charset="0"/>
              </a:rPr>
              <a:t>Para 2010, la cifra fue de 89,571, y está compuesta por 86,249 solicitudes de información pública y 3,128 solicitudes de datos personales, además de 194 solicitudes del Fideicomiso Central de Abasto de la Ciudad de México. El total de solicitudes del Fideicomiso se consultó el Sistema de Reportes Estadísticos INFOMEX II, ya que dicho Ente público no entregó su informe estadístico de solicitudes de información pública y de datos personales de 2010. </a:t>
            </a:r>
          </a:p>
          <a:p>
            <a:pPr algn="just"/>
            <a:endParaRPr lang="es-MX" sz="900" b="0" dirty="0" smtClean="0">
              <a:latin typeface="Arial" pitchFamily="34" charset="0"/>
              <a:cs typeface="Arial" pitchFamily="34" charset="0"/>
            </a:endParaRPr>
          </a:p>
          <a:p>
            <a:pPr algn="just"/>
            <a:r>
              <a:rPr lang="es-MX" sz="900" b="0" dirty="0" smtClean="0">
                <a:latin typeface="Arial" pitchFamily="34" charset="0"/>
                <a:cs typeface="Arial" pitchFamily="34" charset="0"/>
              </a:rPr>
              <a:t>Para el año 2009, el total de solicitudes fue de 96,233 y está compuesto por: 91,523 solicitudes de información pública y 2,640 solicitudes de datos personales; completan la cifra 390 solicitudes del Fideicomiso Central de Abasto de la Ciudad de México; 345 solicitudes del Fideicomiso Museo del Estanquillo; 830 solicitudes de la Delegación Xochimilco (correspondientes al cuarto trimestre de 2009) y 505 solicitudes de la Universidad Autónoma de la Ciudad de México. Los datos para estos Entes Obligados se tomaron del Sistema de Reportes Estadísticos INFOMEX II, ya que dichos Entes públicos NO presentaron o presentaron incompleto (Delegación Xochimilco) su informe estadístico de solicitudes de información pública y de datos personales 2009.</a:t>
            </a:r>
            <a:endParaRPr lang="es-MX" sz="900" b="0" dirty="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8</a:t>
            </a:fld>
            <a:endParaRPr lang="es-MX" dirty="0"/>
          </a:p>
        </p:txBody>
      </p:sp>
    </p:spTree>
    <p:extLst>
      <p:ext uri="{BB962C8B-B14F-4D97-AF65-F5344CB8AC3E}">
        <p14:creationId xmlns:p14="http://schemas.microsoft.com/office/powerpoint/2010/main" val="3969832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9</a:t>
            </a:fld>
            <a:endParaRPr lang="es-MX" dirty="0"/>
          </a:p>
        </p:txBody>
      </p:sp>
    </p:spTree>
    <p:extLst>
      <p:ext uri="{BB962C8B-B14F-4D97-AF65-F5344CB8AC3E}">
        <p14:creationId xmlns:p14="http://schemas.microsoft.com/office/powerpoint/2010/main" val="3006779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10</a:t>
            </a:fld>
            <a:endParaRPr lang="es-MX" dirty="0"/>
          </a:p>
        </p:txBody>
      </p:sp>
    </p:spTree>
    <p:extLst>
      <p:ext uri="{BB962C8B-B14F-4D97-AF65-F5344CB8AC3E}">
        <p14:creationId xmlns:p14="http://schemas.microsoft.com/office/powerpoint/2010/main" val="3708733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11</a:t>
            </a:fld>
            <a:endParaRPr lang="es-MX" dirty="0"/>
          </a:p>
        </p:txBody>
      </p:sp>
    </p:spTree>
    <p:extLst>
      <p:ext uri="{BB962C8B-B14F-4D97-AF65-F5344CB8AC3E}">
        <p14:creationId xmlns:p14="http://schemas.microsoft.com/office/powerpoint/2010/main" val="2455308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12</a:t>
            </a:fld>
            <a:endParaRPr lang="es-MX" dirty="0"/>
          </a:p>
        </p:txBody>
      </p:sp>
    </p:spTree>
    <p:extLst>
      <p:ext uri="{BB962C8B-B14F-4D97-AF65-F5344CB8AC3E}">
        <p14:creationId xmlns:p14="http://schemas.microsoft.com/office/powerpoint/2010/main" val="2222732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13</a:t>
            </a:fld>
            <a:endParaRPr lang="es-MX" dirty="0"/>
          </a:p>
        </p:txBody>
      </p:sp>
    </p:spTree>
    <p:extLst>
      <p:ext uri="{BB962C8B-B14F-4D97-AF65-F5344CB8AC3E}">
        <p14:creationId xmlns:p14="http://schemas.microsoft.com/office/powerpoint/2010/main" val="897777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dirty="0"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C5A17A-A735-4DA9-BD93-83BE3B85C669}" type="slidenum">
              <a:rPr lang="es-MX"/>
              <a:pPr fontAlgn="base">
                <a:spcBef>
                  <a:spcPct val="0"/>
                </a:spcBef>
                <a:spcAft>
                  <a:spcPct val="0"/>
                </a:spcAft>
              </a:pPr>
              <a:t>14</a:t>
            </a:fld>
            <a:endParaRPr lang="es-MX" dirty="0"/>
          </a:p>
        </p:txBody>
      </p:sp>
    </p:spTree>
    <p:extLst>
      <p:ext uri="{BB962C8B-B14F-4D97-AF65-F5344CB8AC3E}">
        <p14:creationId xmlns:p14="http://schemas.microsoft.com/office/powerpoint/2010/main" val="2810110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Forma libre"/>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Forma libre"/>
          <p:cNvSpPr>
            <a:spLocks/>
          </p:cNvSpPr>
          <p:nvPr/>
        </p:nvSpPr>
        <p:spPr bwMode="auto">
          <a:xfrm>
            <a:off x="36513" y="5237163"/>
            <a:ext cx="9107487" cy="78898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590" y="5000960"/>
            <a:ext cx="9143410" cy="186339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8080">
              <a:alpha val="60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9 Conector recto"/>
          <p:cNvCxnSpPr/>
          <p:nvPr/>
        </p:nvCxnSpPr>
        <p:spPr bwMode="auto">
          <a:xfrm>
            <a:off x="-3175" y="4997654"/>
            <a:ext cx="9147175" cy="78999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endParaRPr lang="es-MX"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2E9E462-A307-46A6-B24D-B23F63F85546}" type="slidenum">
              <a:rPr lang="es-MX"/>
              <a:pPr>
                <a:defRPr/>
              </a:pPr>
              <a:t>‹Nº›</a:t>
            </a:fld>
            <a:endParaRPr lang="es-MX"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D27718D8-60A7-4D3B-A1BE-07D8FF63E948}"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10725176-2986-4C5A-83F6-3DB18051CEA1}"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6D512DE-44E2-47E4-ADDA-5F4AA3EC67DA}" type="datetimeFigureOut">
              <a:rPr lang="es-ES"/>
              <a:pPr>
                <a:defRPr/>
              </a:pPr>
              <a:t>12/04/2013</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4ABD32D7-7258-4E20-99B3-F0DD4F710837}" type="slidenum">
              <a:rPr lang="es-ES"/>
              <a:pPr>
                <a:defRPr/>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52550" y="6484044"/>
            <a:ext cx="366712" cy="365125"/>
          </a:xfrm>
        </p:spPr>
        <p:txBody>
          <a:bodyPr/>
          <a:lstStyle>
            <a:lvl1pPr>
              <a:defRPr sz="1000" b="1">
                <a:solidFill>
                  <a:srgbClr val="009999"/>
                </a:solidFill>
                <a:effectLst/>
                <a:latin typeface="Calibri" pitchFamily="34" charset="0"/>
                <a:cs typeface="Calibri" pitchFamily="34" charset="0"/>
              </a:defRPr>
            </a:lvl1pPr>
          </a:lstStyle>
          <a:p>
            <a:pPr>
              <a:defRPr/>
            </a:pPr>
            <a:fld id="{BD43386B-512A-4F48-AC60-1F2A615D5642}" type="slidenum">
              <a:rPr lang="es-MX" smtClean="0"/>
              <a:pPr>
                <a:defRPr/>
              </a:pPr>
              <a:t>‹Nº›</a:t>
            </a:fld>
            <a:endParaRPr lang="es-MX" dirty="0"/>
          </a:p>
        </p:txBody>
      </p:sp>
      <p:pic>
        <p:nvPicPr>
          <p:cNvPr id="8"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40881948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14254181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5306024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26835767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368695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3812222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4" name="2 Marcador de contenido"/>
          <p:cNvSpPr>
            <a:spLocks noGrp="1"/>
          </p:cNvSpPr>
          <p:nvPr>
            <p:ph idx="1"/>
          </p:nvPr>
        </p:nvSpPr>
        <p:spPr bwMode="auto">
          <a:xfrm>
            <a:off x="457200" y="1481138"/>
            <a:ext cx="8229600" cy="4525962"/>
          </a:xfrm>
          <a:prstGeom prst="rect">
            <a:avLst/>
          </a:prstGeom>
          <a:noFill/>
          <a:ln w="9525">
            <a:noFill/>
            <a:miter lim="800000"/>
            <a:headEnd/>
            <a:tailEnd/>
          </a:ln>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texto del patrón</a:t>
            </a:r>
          </a:p>
          <a:p>
            <a:pPr marL="0" marR="0" lvl="1"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Segundo nivel</a:t>
            </a:r>
          </a:p>
          <a:p>
            <a:pPr marL="0" marR="0" lvl="2"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Tercer nivel</a:t>
            </a:r>
          </a:p>
          <a:p>
            <a:pPr marL="0" marR="0" lvl="3"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Cuarto nivel</a:t>
            </a:r>
          </a:p>
          <a:p>
            <a:pPr marL="0" marR="0" lvl="4"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Quinto nivel</a:t>
            </a:r>
            <a:endParaRPr kumimoji="0" lang="en-US" sz="1800" b="0" i="0" u="none" strike="noStrike" kern="0" cap="none" spc="0" normalizeH="0" baseline="0" noProof="0">
              <a:ln>
                <a:noFill/>
              </a:ln>
              <a:solidFill>
                <a:sysClr val="windowText" lastClr="000000"/>
              </a:solidFill>
              <a:effectLst/>
              <a:uLnTx/>
              <a:uFillTx/>
            </a:endParaRPr>
          </a:p>
        </p:txBody>
      </p:sp>
      <p:sp>
        <p:nvSpPr>
          <p:cNvPr id="15" name="6 Título"/>
          <p:cNvSpPr>
            <a:spLocks noGrp="1"/>
          </p:cNvSpPr>
          <p:nvPr>
            <p:ph type="title"/>
          </p:nvPr>
        </p:nvSpPr>
        <p:spPr>
          <a:xfrm>
            <a:off x="457200" y="274638"/>
            <a:ext cx="8229600" cy="1143000"/>
          </a:xfrm>
          <a:prstGeom prst="rect">
            <a:avLst/>
          </a:prstGeom>
        </p:spPr>
        <p:txBody>
          <a:bodyPr rtlCol="0"/>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título del patrón</a:t>
            </a:r>
            <a:endParaRPr kumimoji="0" lang="en-US" sz="1800" b="0" i="0" u="none" strike="noStrike" kern="0" cap="none" spc="0" normalizeH="0" baseline="0" noProof="0">
              <a:ln>
                <a:noFill/>
              </a:ln>
              <a:solidFill>
                <a:sysClr val="windowText" lastClr="000000"/>
              </a:solidFill>
              <a:effectLst/>
              <a:uLnTx/>
              <a:uFillTx/>
            </a:endParaRPr>
          </a:p>
        </p:txBody>
      </p:sp>
      <p:sp>
        <p:nvSpPr>
          <p:cNvPr id="16"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7" name="21 Marcador de pie de página"/>
          <p:cNvSpPr>
            <a:spLocks noGrp="1"/>
          </p:cNvSpPr>
          <p:nvPr>
            <p:ph type="ftr" sz="quarter" idx="11"/>
          </p:nvPr>
        </p:nvSpPr>
        <p:spPr>
          <a:xfrm>
            <a:off x="4379913" y="6408738"/>
            <a:ext cx="2351087"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8" name="17 Marcador de número de diapositiva"/>
          <p:cNvSpPr>
            <a:spLocks noGrp="1"/>
          </p:cNvSpPr>
          <p:nvPr>
            <p:ph type="sldNum" sz="quarter" idx="12"/>
          </p:nvPr>
        </p:nvSpPr>
        <p:spPr>
          <a:xfrm>
            <a:off x="8647113" y="6408738"/>
            <a:ext cx="366712"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178CCD4-0633-4214-8E80-4B51D2DB8650}" type="slidenum">
              <a:rPr kumimoji="0" 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Text" lastClr="000000"/>
              </a:solidFill>
              <a:effectLst/>
              <a:uLnTx/>
              <a:uFillTx/>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22445443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6273902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9829939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14276231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extLst>
      <p:ext uri="{BB962C8B-B14F-4D97-AF65-F5344CB8AC3E}">
        <p14:creationId xmlns:p14="http://schemas.microsoft.com/office/powerpoint/2010/main" val="12407523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4602C97B-B95C-43E1-9C6D-9D412079AE19}"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2 Marcador de contenido"/>
          <p:cNvSpPr>
            <a:spLocks noGrp="1"/>
          </p:cNvSpPr>
          <p:nvPr>
            <p:ph idx="1"/>
          </p:nvPr>
        </p:nvSpPr>
        <p:spPr>
          <a:xfrm>
            <a:off x="457200" y="1481138"/>
            <a:ext cx="8229600" cy="452596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6 Título"/>
          <p:cNvSpPr>
            <a:spLocks noGrp="1"/>
          </p:cNvSpPr>
          <p:nvPr>
            <p:ph type="title"/>
          </p:nvPr>
        </p:nvSpPr>
        <p:spPr>
          <a:xfrm>
            <a:off x="457200" y="274638"/>
            <a:ext cx="8229600" cy="1143000"/>
          </a:xfrm>
        </p:spPr>
        <p:txBody>
          <a:bodyPr rtlCol="0"/>
          <a:lstStyle>
            <a:extLst/>
          </a:lstStyle>
          <a:p>
            <a:r>
              <a:rPr lang="es-ES" smtClean="0"/>
              <a:t>Haga clic para modificar el estilo de título del patrón</a:t>
            </a:r>
            <a:endParaRPr lang="en-US"/>
          </a:p>
        </p:txBody>
      </p:sp>
      <p:sp>
        <p:nvSpPr>
          <p:cNvPr id="12" name="9 Marcador de fecha"/>
          <p:cNvSpPr>
            <a:spLocks noGrp="1"/>
          </p:cNvSpPr>
          <p:nvPr>
            <p:ph type="dt" sz="half" idx="10"/>
          </p:nvPr>
        </p:nvSpPr>
        <p:spPr>
          <a:xfrm>
            <a:off x="6727825" y="6408738"/>
            <a:ext cx="1919288" cy="365125"/>
          </a:xfrm>
        </p:spPr>
        <p:txBody>
          <a:bodyPr/>
          <a:lstStyle>
            <a:lvl1pPr>
              <a:defRPr/>
            </a:lvl1pPr>
          </a:lstStyle>
          <a:p>
            <a:pPr>
              <a:defRPr/>
            </a:pPr>
            <a:endParaRPr lang="es-MX" dirty="0"/>
          </a:p>
        </p:txBody>
      </p:sp>
      <p:sp>
        <p:nvSpPr>
          <p:cNvPr id="13" name="21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MX" dirty="0"/>
          </a:p>
        </p:txBody>
      </p:sp>
      <p:sp>
        <p:nvSpPr>
          <p:cNvPr id="14" name="17 Marcador de número de diapositiva"/>
          <p:cNvSpPr>
            <a:spLocks noGrp="1"/>
          </p:cNvSpPr>
          <p:nvPr>
            <p:ph type="sldNum" sz="quarter" idx="12"/>
          </p:nvPr>
        </p:nvSpPr>
        <p:spPr>
          <a:xfrm>
            <a:off x="8647113" y="6408738"/>
            <a:ext cx="366712" cy="365125"/>
          </a:xfrm>
        </p:spPr>
        <p:txBody>
          <a:bodyPr/>
          <a:lstStyle>
            <a:lvl1pPr>
              <a:defRPr/>
            </a:lvl1pPr>
          </a:lstStyle>
          <a:p>
            <a:pPr>
              <a:defRPr/>
            </a:pPr>
            <a:fld id="{5178CCD4-0633-4214-8E80-4B51D2DB8650}"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MX" dirty="0"/>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extLst/>
          </a:lstStyle>
          <a:p>
            <a:pPr>
              <a:defRPr/>
            </a:pPr>
            <a:fld id="{CF86A0AD-F5F3-4993-AC63-983DFB5D00C4}"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5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7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8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9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0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1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2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3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14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15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17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23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29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31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32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33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34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35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22419" y="6441012"/>
            <a:ext cx="366712" cy="365125"/>
          </a:xfrm>
        </p:spPr>
        <p:txBody>
          <a:bodyPr/>
          <a:lstStyle>
            <a:lvl1pPr>
              <a:defRPr/>
            </a:lvl1pPr>
          </a:lstStyle>
          <a:p>
            <a:pPr>
              <a:defRPr/>
            </a:pPr>
            <a:fld id="{BD43386B-512A-4F48-AC60-1F2A615D5642}" type="slidenum">
              <a:rPr lang="es-MX"/>
              <a:pPr>
                <a:defRPr/>
              </a:pPr>
              <a:t>‹Nº›</a:t>
            </a:fld>
            <a:endParaRPr lang="es-MX" dirty="0"/>
          </a:p>
        </p:txBody>
      </p:sp>
      <p:pic>
        <p:nvPicPr>
          <p:cNvPr id="5"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74580"/>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7" name="7 Rectángulo redondeado"/>
          <p:cNvSpPr/>
          <p:nvPr userDrawn="1"/>
        </p:nvSpPr>
        <p:spPr>
          <a:xfrm>
            <a:off x="71422" y="55718"/>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s-MX" dirty="0"/>
          </a:p>
        </p:txBody>
      </p:sp>
    </p:spTree>
    <p:extLst>
      <p:ext uri="{BB962C8B-B14F-4D97-AF65-F5344CB8AC3E}">
        <p14:creationId xmlns:p14="http://schemas.microsoft.com/office/powerpoint/2010/main" val="20153459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516F3146-650D-474C-86B1-C64F49665689}"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endParaRPr lang="es-MX"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106309B3-9598-4C5D-A074-CCA34373B81B}"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a:solidFill>
                  <a:prstClr val="black"/>
                </a:solidFill>
              </a:rPr>
              <a:pPr/>
              <a:t>‹Nº›</a:t>
            </a:fld>
            <a:endParaRPr lang="es-E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slideLayout" Target="../slideLayouts/slideLayout63.xml"/><Relationship Id="rId26" Type="http://schemas.openxmlformats.org/officeDocument/2006/relationships/slideLayout" Target="../slideLayouts/slideLayout71.xml"/><Relationship Id="rId3" Type="http://schemas.openxmlformats.org/officeDocument/2006/relationships/slideLayout" Target="../slideLayouts/slideLayout48.xml"/><Relationship Id="rId21" Type="http://schemas.openxmlformats.org/officeDocument/2006/relationships/slideLayout" Target="../slideLayouts/slideLayout66.xml"/><Relationship Id="rId34" Type="http://schemas.openxmlformats.org/officeDocument/2006/relationships/slideLayout" Target="../slideLayouts/slideLayout79.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slideLayout" Target="../slideLayouts/slideLayout62.xml"/><Relationship Id="rId25" Type="http://schemas.openxmlformats.org/officeDocument/2006/relationships/slideLayout" Target="../slideLayouts/slideLayout70.xml"/><Relationship Id="rId33" Type="http://schemas.openxmlformats.org/officeDocument/2006/relationships/slideLayout" Target="../slideLayouts/slideLayout78.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20" Type="http://schemas.openxmlformats.org/officeDocument/2006/relationships/slideLayout" Target="../slideLayouts/slideLayout65.xml"/><Relationship Id="rId29" Type="http://schemas.openxmlformats.org/officeDocument/2006/relationships/slideLayout" Target="../slideLayouts/slideLayout74.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24" Type="http://schemas.openxmlformats.org/officeDocument/2006/relationships/slideLayout" Target="../slideLayouts/slideLayout69.xml"/><Relationship Id="rId32" Type="http://schemas.openxmlformats.org/officeDocument/2006/relationships/slideLayout" Target="../slideLayouts/slideLayout77.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23" Type="http://schemas.openxmlformats.org/officeDocument/2006/relationships/slideLayout" Target="../slideLayouts/slideLayout68.xml"/><Relationship Id="rId28" Type="http://schemas.openxmlformats.org/officeDocument/2006/relationships/slideLayout" Target="../slideLayouts/slideLayout73.xml"/><Relationship Id="rId10" Type="http://schemas.openxmlformats.org/officeDocument/2006/relationships/slideLayout" Target="../slideLayouts/slideLayout55.xml"/><Relationship Id="rId19" Type="http://schemas.openxmlformats.org/officeDocument/2006/relationships/slideLayout" Target="../slideLayouts/slideLayout64.xml"/><Relationship Id="rId31" Type="http://schemas.openxmlformats.org/officeDocument/2006/relationships/slideLayout" Target="../slideLayouts/slideLayout76.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 Id="rId22" Type="http://schemas.openxmlformats.org/officeDocument/2006/relationships/slideLayout" Target="../slideLayouts/slideLayout67.xml"/><Relationship Id="rId27" Type="http://schemas.openxmlformats.org/officeDocument/2006/relationships/slideLayout" Target="../slideLayouts/slideLayout72.xml"/><Relationship Id="rId30" Type="http://schemas.openxmlformats.org/officeDocument/2006/relationships/slideLayout" Target="../slideLayouts/slideLayout75.xml"/><Relationship Id="rId35"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6.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 id="2147483738" r:id="rId12"/>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Lucida Sans Unicode"/>
              <a:ea typeface="+mn-ea"/>
              <a:cs typeface="+mn-cs"/>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marL="0" marR="18288" lvl="0" indent="0" algn="r" defTabSz="914400" rtl="0" eaLnBrk="1" fontAlgn="base" latinLnBrk="0" hangingPunct="1">
              <a:lnSpc>
                <a:spcPct val="100000"/>
              </a:lnSpc>
              <a:spcBef>
                <a:spcPts val="400"/>
              </a:spcBef>
              <a:spcAft>
                <a:spcPct val="0"/>
              </a:spcAft>
              <a:buClr>
                <a:srgbClr val="2DA2BF"/>
              </a:buClr>
              <a:buSzPct val="68000"/>
              <a:buFont typeface="Wingdings 3" pitchFamily="18" charset="2"/>
              <a:buNone/>
              <a:tabLst/>
              <a:defRPr/>
            </a:pPr>
            <a:r>
              <a:rPr kumimoji="0" lang="es-ES" sz="1400" b="0" i="0" u="none" strike="noStrike" kern="1200" cap="none" spc="0" normalizeH="0" baseline="0" noProof="0" dirty="0" smtClean="0">
                <a:ln>
                  <a:noFill/>
                </a:ln>
                <a:solidFill>
                  <a:sysClr val="window" lastClr="FFFFFF"/>
                </a:solidFill>
                <a:effectLst/>
                <a:uLnTx/>
                <a:uFillTx/>
                <a:latin typeface="Lucida Sans Unicode"/>
                <a:ea typeface="+mn-ea"/>
                <a:cs typeface="+mn-cs"/>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fld id="{48BDAF40-ECB2-4D85-A552-915E378046FF}" type="slidenum">
              <a:rPr kumimoji="0" lang="es-MX" sz="1800" b="0" i="0" u="none" strike="noStrike" kern="0" cap="none" spc="0" normalizeH="0" baseline="0" noProof="0">
                <a:ln>
                  <a:noFill/>
                </a:ln>
                <a:solidFill>
                  <a:sysClr val="window" lastClr="FFFFFF"/>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 lastClr="FFFFFF"/>
              </a:solidFill>
              <a:effectLst/>
              <a:uLnTx/>
              <a:uFillTx/>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kern="0" dirty="0">
              <a:solidFill>
                <a:sysClr val="windowText" lastClr="000000"/>
              </a:solidFill>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algn="ctr" fontAlgn="auto">
              <a:spcBef>
                <a:spcPts val="0"/>
              </a:spcBef>
              <a:spcAft>
                <a:spcPts val="0"/>
              </a:spcAft>
              <a:defRPr/>
            </a:pPr>
            <a:endParaRPr lang="en-US" kern="0" dirty="0">
              <a:solidFill>
                <a:sysClr val="window" lastClr="FFFFFF"/>
              </a:solidFill>
              <a:latin typeface="Lucida Sans Unicode"/>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a:spcBef>
                <a:spcPts val="400"/>
              </a:spcBef>
              <a:buClr>
                <a:srgbClr val="2DA2BF"/>
              </a:buClr>
              <a:buSzPct val="68000"/>
              <a:buFont typeface="Wingdings 3" pitchFamily="18" charset="2"/>
              <a:buNone/>
              <a:defRPr/>
            </a:pPr>
            <a:r>
              <a:rPr lang="es-ES" dirty="0" smtClean="0">
                <a:solidFill>
                  <a:sysClr val="window" lastClr="FFFFFF"/>
                </a:solidFill>
                <a:latin typeface="Lucida Sans Unicode"/>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fontAlgn="auto">
              <a:spcBef>
                <a:spcPts val="0"/>
              </a:spcBef>
              <a:spcAft>
                <a:spcPts val="0"/>
              </a:spcAft>
              <a:defRPr/>
            </a:pPr>
            <a:endParaRPr lang="es-MX" kern="0" dirty="0">
              <a:solidFill>
                <a:sysClr val="window" lastClr="FFFFFF"/>
              </a:solidFill>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fontAlgn="auto">
              <a:spcBef>
                <a:spcPts val="0"/>
              </a:spcBef>
              <a:spcAft>
                <a:spcPts val="0"/>
              </a:spcAft>
              <a:defRPr/>
            </a:pPr>
            <a:endParaRPr lang="es-MX" kern="0" dirty="0">
              <a:solidFill>
                <a:sysClr val="window" lastClr="FFFFFF"/>
              </a:solidFill>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fontAlgn="auto">
              <a:spcBef>
                <a:spcPts val="0"/>
              </a:spcBef>
              <a:spcAft>
                <a:spcPts val="0"/>
              </a:spcAft>
              <a:defRPr/>
            </a:pPr>
            <a:fld id="{48BDAF40-ECB2-4D85-A552-915E378046FF}" type="slidenum">
              <a:rPr lang="es-MX" kern="0">
                <a:solidFill>
                  <a:sysClr val="window" lastClr="FFFFFF"/>
                </a:solidFill>
              </a:rPr>
              <a:pPr fontAlgn="auto">
                <a:spcBef>
                  <a:spcPts val="0"/>
                </a:spcBef>
                <a:spcAft>
                  <a:spcPts val="0"/>
                </a:spcAft>
                <a:defRPr/>
              </a:pPr>
              <a:t>‹Nº›</a:t>
            </a:fld>
            <a:endParaRPr lang="es-MX" kern="0" dirty="0">
              <a:solidFill>
                <a:sysClr val="window" lastClr="FFFFFF"/>
              </a:solidFill>
            </a:endParaRPr>
          </a:p>
        </p:txBody>
      </p:sp>
    </p:spTree>
    <p:extLst>
      <p:ext uri="{BB962C8B-B14F-4D97-AF65-F5344CB8AC3E}">
        <p14:creationId xmlns:p14="http://schemas.microsoft.com/office/powerpoint/2010/main" val="111646192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kern="0" dirty="0">
              <a:solidFill>
                <a:sysClr val="windowText" lastClr="000000"/>
              </a:solidFill>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algn="ctr" fontAlgn="auto">
              <a:spcBef>
                <a:spcPts val="0"/>
              </a:spcBef>
              <a:spcAft>
                <a:spcPts val="0"/>
              </a:spcAft>
              <a:defRPr/>
            </a:pPr>
            <a:endParaRPr lang="en-US" kern="0" dirty="0">
              <a:solidFill>
                <a:sysClr val="window" lastClr="FFFFFF"/>
              </a:solidFill>
              <a:latin typeface="Lucida Sans Unicode"/>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a:spcBef>
                <a:spcPts val="400"/>
              </a:spcBef>
              <a:buClr>
                <a:srgbClr val="2DA2BF"/>
              </a:buClr>
              <a:buSzPct val="68000"/>
              <a:buFont typeface="Wingdings 3" pitchFamily="18" charset="2"/>
              <a:buNone/>
              <a:defRPr/>
            </a:pPr>
            <a:r>
              <a:rPr lang="es-ES" dirty="0" smtClean="0">
                <a:solidFill>
                  <a:sysClr val="window" lastClr="FFFFFF"/>
                </a:solidFill>
                <a:latin typeface="Lucida Sans Unicode"/>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fontAlgn="auto">
              <a:spcBef>
                <a:spcPts val="0"/>
              </a:spcBef>
              <a:spcAft>
                <a:spcPts val="0"/>
              </a:spcAft>
              <a:defRPr/>
            </a:pPr>
            <a:endParaRPr lang="es-MX" kern="0" dirty="0">
              <a:solidFill>
                <a:sysClr val="window" lastClr="FFFFFF"/>
              </a:solidFill>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fontAlgn="auto">
              <a:spcBef>
                <a:spcPts val="0"/>
              </a:spcBef>
              <a:spcAft>
                <a:spcPts val="0"/>
              </a:spcAft>
              <a:defRPr/>
            </a:pPr>
            <a:endParaRPr lang="es-MX" kern="0" dirty="0">
              <a:solidFill>
                <a:sysClr val="window" lastClr="FFFFFF"/>
              </a:solidFill>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fontAlgn="auto">
              <a:spcBef>
                <a:spcPts val="0"/>
              </a:spcBef>
              <a:spcAft>
                <a:spcPts val="0"/>
              </a:spcAft>
              <a:defRPr/>
            </a:pPr>
            <a:fld id="{48BDAF40-ECB2-4D85-A552-915E378046FF}" type="slidenum">
              <a:rPr lang="es-MX" kern="0">
                <a:solidFill>
                  <a:sysClr val="window" lastClr="FFFFFF"/>
                </a:solidFill>
              </a:rPr>
              <a:pPr fontAlgn="auto">
                <a:spcBef>
                  <a:spcPts val="0"/>
                </a:spcBef>
                <a:spcAft>
                  <a:spcPts val="0"/>
                </a:spcAft>
                <a:defRPr/>
              </a:pPr>
              <a:t>‹Nº›</a:t>
            </a:fld>
            <a:endParaRPr lang="es-MX" kern="0" dirty="0">
              <a:solidFill>
                <a:sysClr val="window" lastClr="FFFFFF"/>
              </a:solidFill>
            </a:endParaRPr>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kern="0" dirty="0">
              <a:solidFill>
                <a:sysClr val="windowText" lastClr="000000"/>
              </a:solidFill>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algn="ctr" fontAlgn="auto">
              <a:spcBef>
                <a:spcPts val="0"/>
              </a:spcBef>
              <a:spcAft>
                <a:spcPts val="0"/>
              </a:spcAft>
              <a:defRPr/>
            </a:pPr>
            <a:endParaRPr lang="en-US" kern="0" dirty="0">
              <a:solidFill>
                <a:sysClr val="window" lastClr="FFFFFF"/>
              </a:solidFill>
              <a:latin typeface="Lucida Sans Unicode"/>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a:spcBef>
                <a:spcPts val="400"/>
              </a:spcBef>
              <a:buClr>
                <a:srgbClr val="2DA2BF"/>
              </a:buClr>
              <a:buSzPct val="68000"/>
              <a:buFont typeface="Wingdings 3" pitchFamily="18" charset="2"/>
              <a:buNone/>
              <a:defRPr/>
            </a:pPr>
            <a:r>
              <a:rPr lang="es-ES" dirty="0" smtClean="0">
                <a:solidFill>
                  <a:sysClr val="window" lastClr="FFFFFF"/>
                </a:solidFill>
                <a:latin typeface="Lucida Sans Unicode"/>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fontAlgn="auto">
              <a:spcBef>
                <a:spcPts val="0"/>
              </a:spcBef>
              <a:spcAft>
                <a:spcPts val="0"/>
              </a:spcAft>
              <a:defRPr/>
            </a:pPr>
            <a:endParaRPr lang="es-MX" kern="0" dirty="0">
              <a:solidFill>
                <a:sysClr val="window" lastClr="FFFFFF"/>
              </a:solidFill>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fontAlgn="auto">
              <a:spcBef>
                <a:spcPts val="0"/>
              </a:spcBef>
              <a:spcAft>
                <a:spcPts val="0"/>
              </a:spcAft>
              <a:defRPr/>
            </a:pPr>
            <a:endParaRPr lang="es-MX" kern="0" dirty="0">
              <a:solidFill>
                <a:sysClr val="window" lastClr="FFFFFF"/>
              </a:solidFill>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fontAlgn="auto">
              <a:spcBef>
                <a:spcPts val="0"/>
              </a:spcBef>
              <a:spcAft>
                <a:spcPts val="0"/>
              </a:spcAft>
              <a:defRPr/>
            </a:pPr>
            <a:fld id="{48BDAF40-ECB2-4D85-A552-915E378046FF}" type="slidenum">
              <a:rPr lang="es-MX" kern="0">
                <a:solidFill>
                  <a:sysClr val="window" lastClr="FFFFFF"/>
                </a:solidFill>
              </a:rPr>
              <a:pPr fontAlgn="auto">
                <a:spcBef>
                  <a:spcPts val="0"/>
                </a:spcBef>
                <a:spcAft>
                  <a:spcPts val="0"/>
                </a:spcAft>
                <a:defRPr/>
              </a:pPr>
              <a:t>‹Nº›</a:t>
            </a:fld>
            <a:endParaRPr lang="es-MX" kern="0" dirty="0">
              <a:solidFill>
                <a:sysClr val="window" lastClr="FFFFFF"/>
              </a:solidFill>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 id="2147483796" r:id="rId21"/>
    <p:sldLayoutId id="2147483797" r:id="rId22"/>
    <p:sldLayoutId id="2147483798" r:id="rId23"/>
    <p:sldLayoutId id="2147483799" r:id="rId24"/>
    <p:sldLayoutId id="2147483800" r:id="rId25"/>
    <p:sldLayoutId id="2147483801" r:id="rId26"/>
    <p:sldLayoutId id="2147483803" r:id="rId27"/>
    <p:sldLayoutId id="2147483809" r:id="rId28"/>
    <p:sldLayoutId id="2147483815" r:id="rId29"/>
    <p:sldLayoutId id="2147483817" r:id="rId30"/>
    <p:sldLayoutId id="2147483818" r:id="rId31"/>
    <p:sldLayoutId id="2147483819" r:id="rId32"/>
    <p:sldLayoutId id="2147483820" r:id="rId33"/>
    <p:sldLayoutId id="2147483821" r:id="rId3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kern="0" dirty="0">
              <a:solidFill>
                <a:sysClr val="windowText" lastClr="000000"/>
              </a:solidFill>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algn="ctr" fontAlgn="auto">
              <a:spcBef>
                <a:spcPts val="0"/>
              </a:spcBef>
              <a:spcAft>
                <a:spcPts val="0"/>
              </a:spcAft>
              <a:defRPr/>
            </a:pPr>
            <a:endParaRPr lang="en-US" kern="0" dirty="0">
              <a:solidFill>
                <a:sysClr val="window" lastClr="FFFFFF"/>
              </a:solidFill>
              <a:latin typeface="Lucida Sans Unicode"/>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a:spcBef>
                <a:spcPts val="400"/>
              </a:spcBef>
              <a:buClr>
                <a:srgbClr val="2DA2BF"/>
              </a:buClr>
              <a:buSzPct val="68000"/>
              <a:buFont typeface="Wingdings 3" pitchFamily="18" charset="2"/>
              <a:buNone/>
              <a:defRPr/>
            </a:pPr>
            <a:r>
              <a:rPr lang="es-ES" dirty="0" smtClean="0">
                <a:solidFill>
                  <a:sysClr val="window" lastClr="FFFFFF"/>
                </a:solidFill>
                <a:latin typeface="Lucida Sans Unicode"/>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fontAlgn="auto">
              <a:spcBef>
                <a:spcPts val="0"/>
              </a:spcBef>
              <a:spcAft>
                <a:spcPts val="0"/>
              </a:spcAft>
              <a:defRPr/>
            </a:pPr>
            <a:endParaRPr lang="es-MX" kern="0" dirty="0">
              <a:solidFill>
                <a:sysClr val="window" lastClr="FFFFFF"/>
              </a:solidFill>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fontAlgn="auto">
              <a:spcBef>
                <a:spcPts val="0"/>
              </a:spcBef>
              <a:spcAft>
                <a:spcPts val="0"/>
              </a:spcAft>
              <a:defRPr/>
            </a:pPr>
            <a:endParaRPr lang="es-MX" kern="0" dirty="0">
              <a:solidFill>
                <a:sysClr val="window" lastClr="FFFFFF"/>
              </a:solidFill>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fontAlgn="auto">
              <a:spcBef>
                <a:spcPts val="0"/>
              </a:spcBef>
              <a:spcAft>
                <a:spcPts val="0"/>
              </a:spcAft>
              <a:defRPr/>
            </a:pPr>
            <a:fld id="{48BDAF40-ECB2-4D85-A552-915E378046FF}" type="slidenum">
              <a:rPr lang="es-MX" kern="0">
                <a:solidFill>
                  <a:sysClr val="window" lastClr="FFFFFF"/>
                </a:solidFill>
              </a:rPr>
              <a:pPr fontAlgn="auto">
                <a:spcBef>
                  <a:spcPts val="0"/>
                </a:spcBef>
                <a:spcAft>
                  <a:spcPts val="0"/>
                </a:spcAft>
                <a:defRPr/>
              </a:pPr>
              <a:t>‹Nº›</a:t>
            </a:fld>
            <a:endParaRPr lang="es-MX" kern="0" dirty="0">
              <a:solidFill>
                <a:sysClr val="window" lastClr="FFFFFF"/>
              </a:solidFill>
            </a:endParaRP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5.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66.xml"/></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67.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6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0.xml"/></Relationships>
</file>

<file path=ppt/slides/_rels/slide3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4.xml"/><Relationship Id="rId1" Type="http://schemas.openxmlformats.org/officeDocument/2006/relationships/slideLayout" Target="../slideLayouts/slideLayout7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2.xml"/></Relationships>
</file>

<file path=ppt/slides/_rels/slide3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6.xml"/><Relationship Id="rId1" Type="http://schemas.openxmlformats.org/officeDocument/2006/relationships/slideLayout" Target="../slideLayouts/slideLayout73.xml"/></Relationships>
</file>

<file path=ppt/slides/_rels/slide3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7.xml"/><Relationship Id="rId1" Type="http://schemas.openxmlformats.org/officeDocument/2006/relationships/slideLayout" Target="../slideLayouts/slideLayout7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573214" y="989693"/>
            <a:ext cx="6070216" cy="3970318"/>
          </a:xfrm>
          <a:prstGeom prst="rect">
            <a:avLst/>
          </a:prstGeom>
        </p:spPr>
        <p:txBody>
          <a:bodyPr wrap="square">
            <a:spAutoFit/>
          </a:bodyPr>
          <a:lstStyle/>
          <a:p>
            <a:pPr algn="ctr"/>
            <a:r>
              <a:rPr lang="es-MX" sz="3600" b="1" dirty="0">
                <a:latin typeface="Calibri" pitchFamily="34" charset="0"/>
              </a:rPr>
              <a:t>Informe estadístico del ejercicio del derecho de Acceso, Rectificación, Cancelación u Oposición de datos personales en el Distrito Federal</a:t>
            </a:r>
          </a:p>
          <a:p>
            <a:pPr algn="ctr"/>
            <a:r>
              <a:rPr lang="es-MX" sz="3600" b="1" dirty="0" smtClean="0">
                <a:latin typeface="Calibri" pitchFamily="34" charset="0"/>
              </a:rPr>
              <a:t>2006 </a:t>
            </a:r>
            <a:r>
              <a:rPr lang="es-MX" sz="3600" b="1" dirty="0" smtClean="0">
                <a:latin typeface="Calibri" pitchFamily="34" charset="0"/>
              </a:rPr>
              <a:t>- 2012</a:t>
            </a:r>
            <a:endParaRPr lang="es-ES" sz="3600" dirty="0">
              <a:latin typeface="Calibri" pitchFamily="34" charset="0"/>
            </a:endParaRPr>
          </a:p>
        </p:txBody>
      </p:sp>
      <p:sp>
        <p:nvSpPr>
          <p:cNvPr id="7" name="6 CuadroTexto"/>
          <p:cNvSpPr txBox="1"/>
          <p:nvPr/>
        </p:nvSpPr>
        <p:spPr>
          <a:xfrm>
            <a:off x="7490230" y="6393818"/>
            <a:ext cx="1587101" cy="400110"/>
          </a:xfrm>
          <a:prstGeom prst="rect">
            <a:avLst/>
          </a:prstGeom>
          <a:noFill/>
        </p:spPr>
        <p:txBody>
          <a:bodyPr wrap="none" rtlCol="0">
            <a:spAutoFit/>
          </a:bodyPr>
          <a:lstStyle/>
          <a:p>
            <a:r>
              <a:rPr lang="es-MX" sz="2000" b="1" dirty="0" smtClean="0">
                <a:solidFill>
                  <a:schemeClr val="bg1"/>
                </a:solidFill>
                <a:latin typeface="Calibri" pitchFamily="34" charset="0"/>
                <a:cs typeface="Arial" pitchFamily="34" charset="0"/>
              </a:rPr>
              <a:t>Febrero </a:t>
            </a:r>
            <a:r>
              <a:rPr lang="es-MX" sz="2000" b="1" cap="small" dirty="0" smtClean="0">
                <a:solidFill>
                  <a:schemeClr val="bg1"/>
                </a:solidFill>
                <a:latin typeface="Calibri" pitchFamily="34" charset="0"/>
                <a:cs typeface="Arial" pitchFamily="34" charset="0"/>
              </a:rPr>
              <a:t>2013</a:t>
            </a:r>
            <a:endParaRPr lang="es-MX" sz="2000" b="1" cap="small" dirty="0">
              <a:solidFill>
                <a:schemeClr val="bg1"/>
              </a:solidFill>
              <a:latin typeface="Calibri" pitchFamily="34" charset="0"/>
              <a:cs typeface="Arial" pitchFamily="34" charset="0"/>
            </a:endParaRPr>
          </a:p>
        </p:txBody>
      </p:sp>
      <p:cxnSp>
        <p:nvCxnSpPr>
          <p:cNvPr id="8" name="7 Conector recto"/>
          <p:cNvCxnSpPr/>
          <p:nvPr/>
        </p:nvCxnSpPr>
        <p:spPr bwMode="auto">
          <a:xfrm rot="5400000">
            <a:off x="1019523" y="2711455"/>
            <a:ext cx="2786063"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pic>
        <p:nvPicPr>
          <p:cNvPr id="6" name="Picture 2" descr="C:\Users\JOSE~1.CAN\AppData\Local\Temp\notesFFF692\LOGOTIPO_INFODF_NUEVO-NOMBR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86" y="1160268"/>
            <a:ext cx="1794942" cy="309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1.3 </a:t>
            </a:r>
            <a:r>
              <a:rPr lang="es-MX" b="1" dirty="0" smtClean="0">
                <a:solidFill>
                  <a:prstClr val="black"/>
                </a:solidFill>
                <a:latin typeface="Calibri" pitchFamily="34" charset="0"/>
              </a:rPr>
              <a:t>Total de solicitudes </a:t>
            </a:r>
            <a:r>
              <a:rPr lang="es-MX" b="1" dirty="0" smtClean="0">
                <a:latin typeface="Calibri" pitchFamily="34" charset="0"/>
              </a:rPr>
              <a:t>por Ente Obligado</a:t>
            </a:r>
          </a:p>
          <a:p>
            <a:pPr algn="ctr"/>
            <a:r>
              <a:rPr lang="es-MX" b="1" dirty="0" smtClean="0">
                <a:latin typeface="Calibri" pitchFamily="34" charset="0"/>
              </a:rPr>
              <a:t>(solicitudes </a:t>
            </a:r>
            <a:r>
              <a:rPr lang="es-MX" b="1" dirty="0">
                <a:latin typeface="Calibri" pitchFamily="34" charset="0"/>
              </a:rPr>
              <a:t>de información pública y de datos </a:t>
            </a:r>
            <a:r>
              <a:rPr lang="es-MX" b="1" dirty="0" smtClean="0">
                <a:latin typeface="Calibri" pitchFamily="34" charset="0"/>
              </a:rPr>
              <a:t>personales)</a:t>
            </a:r>
          </a:p>
          <a:p>
            <a:pPr algn="ctr"/>
            <a:r>
              <a:rPr lang="es-MX" sz="1400" b="1" i="1" dirty="0" smtClean="0">
                <a:latin typeface="Calibri" pitchFamily="34" charset="0"/>
              </a:rPr>
              <a:t>2006 </a:t>
            </a:r>
            <a:r>
              <a:rPr lang="es-MX" sz="1400" b="1" i="1" dirty="0">
                <a:latin typeface="Calibri" pitchFamily="34" charset="0"/>
              </a:rPr>
              <a:t>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10</a:t>
            </a:fld>
            <a:endParaRPr lang="es-MX" b="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497718798"/>
              </p:ext>
            </p:extLst>
          </p:nvPr>
        </p:nvGraphicFramePr>
        <p:xfrm>
          <a:off x="157740" y="1141413"/>
          <a:ext cx="8820000" cy="5508000"/>
        </p:xfrm>
        <a:graphic>
          <a:graphicData uri="http://schemas.openxmlformats.org/drawingml/2006/table">
            <a:tbl>
              <a:tblPr>
                <a:tableStyleId>{5C22544A-7EE6-4342-B048-85BDC9FD1C3A}</a:tableStyleId>
              </a:tblPr>
              <a:tblGrid>
                <a:gridCol w="5040000"/>
                <a:gridCol w="540000"/>
                <a:gridCol w="540000"/>
                <a:gridCol w="540000"/>
                <a:gridCol w="540000"/>
                <a:gridCol w="540000"/>
                <a:gridCol w="540000"/>
                <a:gridCol w="540000"/>
              </a:tblGrid>
              <a:tr h="216000">
                <a:tc>
                  <a:txBody>
                    <a:bodyPr/>
                    <a:lstStyle/>
                    <a:p>
                      <a:pPr algn="ctr" fontAlgn="ctr"/>
                      <a:r>
                        <a:rPr lang="es-MX" sz="1100" b="1" u="none" strike="noStrike" dirty="0" smtClean="0">
                          <a:solidFill>
                            <a:schemeClr val="bg1"/>
                          </a:solidFill>
                          <a:effectLst/>
                          <a:latin typeface="Calibri" pitchFamily="34" charset="0"/>
                          <a:cs typeface="Calibri" pitchFamily="34" charset="0"/>
                        </a:rPr>
                        <a:t>Entes Obligados</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2006</a:t>
                      </a:r>
                      <a:endParaRPr lang="es-MX" sz="1100" b="1" i="0" u="none" strike="noStrike" dirty="0">
                        <a:solidFill>
                          <a:schemeClr val="bg1"/>
                        </a:solidFill>
                        <a:effectLst/>
                        <a:latin typeface="Calibri" pitchFamily="34" charset="0"/>
                        <a:cs typeface="Calibri" pitchFamily="34" charset="0"/>
                      </a:endParaRPr>
                    </a:p>
                  </a:txBody>
                  <a:tcPr marL="36000"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2007</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2008</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2009</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2010</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itchFamily="34" charset="0"/>
                          <a:cs typeface="Calibri" pitchFamily="34" charset="0"/>
                        </a:rPr>
                        <a:t>2011</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2012</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52000">
                <a:tc>
                  <a:txBody>
                    <a:bodyPr/>
                    <a:lstStyle/>
                    <a:p>
                      <a:pPr algn="l" fontAlgn="ctr"/>
                      <a:r>
                        <a:rPr lang="es-MX" sz="1100" b="1" i="0" u="none" strike="noStrike" dirty="0">
                          <a:solidFill>
                            <a:srgbClr val="000000"/>
                          </a:solidFill>
                          <a:effectLst/>
                          <a:latin typeface="Calibri" panose="020F0502020204030204" pitchFamily="34" charset="0"/>
                        </a:rPr>
                        <a:t>Agencia de Protección Sanitaria del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it-IT" sz="1100" b="1" i="0" u="none" strike="noStrike" dirty="0">
                          <a:solidFill>
                            <a:srgbClr val="000000"/>
                          </a:solidFill>
                          <a:effectLst/>
                          <a:latin typeface="Calibri" panose="020F0502020204030204" pitchFamily="34" charset="0"/>
                        </a:rPr>
                        <a:t>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2,543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Autoridad del Centro Histórico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Autoridad del Espacio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Caja de Previsión de la Policía Auxiliar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Caja de Previsión de la Policía Preventiva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Caja de Previsión para Trabajadores a Lista de Raya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Calidad de Vida, Progreso y Desarrollo para la Ciudad de México,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Centro de Atención a Emergencias y Protección Ciudadana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Comisión de Derechos Humanos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Comisión de Filmaciones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Consejería Jurídica y de Servicios Legales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Consejo de Evaluación del Desarrollo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Consejo de la Judicatura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Consejo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Consejo para Prevenir y Eliminar la Discriminación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Contaduría Mayor de Hacienda de la Asamblea Legislativa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2,594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Contraloría General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Coordinación de los Centros de Transferencia Modal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Corporación Mexicana de Impresión,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Álvaro Obregón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dirty="0">
                          <a:solidFill>
                            <a:srgbClr val="000000"/>
                          </a:solidFill>
                          <a:effectLst/>
                          <a:latin typeface="Calibri" panose="020F0502020204030204" pitchFamily="34" charset="0"/>
                        </a:rPr>
                        <a:t>1,497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1.3 </a:t>
            </a:r>
            <a:r>
              <a:rPr lang="es-MX" b="1" dirty="0" smtClean="0">
                <a:solidFill>
                  <a:prstClr val="black"/>
                </a:solidFill>
                <a:latin typeface="Calibri" pitchFamily="34" charset="0"/>
              </a:rPr>
              <a:t>Total de solicitudes </a:t>
            </a:r>
            <a:r>
              <a:rPr lang="es-MX" b="1" dirty="0" smtClean="0">
                <a:latin typeface="Calibri" pitchFamily="34" charset="0"/>
              </a:rPr>
              <a:t>por Ente Obligado</a:t>
            </a:r>
          </a:p>
          <a:p>
            <a:pPr algn="ctr"/>
            <a:r>
              <a:rPr lang="es-MX" b="1" dirty="0" smtClean="0">
                <a:latin typeface="Calibri" pitchFamily="34" charset="0"/>
              </a:rPr>
              <a:t>(solicitudes </a:t>
            </a:r>
            <a:r>
              <a:rPr lang="es-MX" b="1" dirty="0">
                <a:latin typeface="Calibri" pitchFamily="34" charset="0"/>
              </a:rPr>
              <a:t>de información pública y de datos </a:t>
            </a:r>
            <a:r>
              <a:rPr lang="es-MX" b="1" dirty="0" smtClean="0">
                <a:latin typeface="Calibri" pitchFamily="34" charset="0"/>
              </a:rPr>
              <a:t>personales)</a:t>
            </a:r>
          </a:p>
          <a:p>
            <a:pPr algn="ctr"/>
            <a:r>
              <a:rPr lang="es-MX" sz="1400" b="1" i="1" dirty="0" smtClean="0">
                <a:latin typeface="Calibri" pitchFamily="34" charset="0"/>
              </a:rPr>
              <a:t>2006 </a:t>
            </a:r>
            <a:r>
              <a:rPr lang="es-MX" sz="1400" b="1" i="1" dirty="0">
                <a:latin typeface="Calibri" pitchFamily="34" charset="0"/>
              </a:rPr>
              <a:t>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11</a:t>
            </a:fld>
            <a:endParaRPr lang="es-MX" b="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6715160"/>
              </p:ext>
            </p:extLst>
          </p:nvPr>
        </p:nvGraphicFramePr>
        <p:xfrm>
          <a:off x="157740" y="1141413"/>
          <a:ext cx="8820000" cy="5508000"/>
        </p:xfrm>
        <a:graphic>
          <a:graphicData uri="http://schemas.openxmlformats.org/drawingml/2006/table">
            <a:tbl>
              <a:tblPr>
                <a:tableStyleId>{5C22544A-7EE6-4342-B048-85BDC9FD1C3A}</a:tableStyleId>
              </a:tblPr>
              <a:tblGrid>
                <a:gridCol w="5040000"/>
                <a:gridCol w="540000"/>
                <a:gridCol w="540000"/>
                <a:gridCol w="540000"/>
                <a:gridCol w="540000"/>
                <a:gridCol w="540000"/>
                <a:gridCol w="540000"/>
                <a:gridCol w="540000"/>
              </a:tblGrid>
              <a:tr h="216000">
                <a:tc>
                  <a:txBody>
                    <a:bodyPr/>
                    <a:lstStyle/>
                    <a:p>
                      <a:pPr algn="ctr" fontAlgn="ctr"/>
                      <a:r>
                        <a:rPr lang="es-MX" sz="1100" b="1" u="none" strike="noStrike" dirty="0" smtClean="0">
                          <a:solidFill>
                            <a:schemeClr val="bg1"/>
                          </a:solidFill>
                          <a:effectLst/>
                          <a:latin typeface="Calibri" pitchFamily="34" charset="0"/>
                          <a:cs typeface="Calibri" pitchFamily="34" charset="0"/>
                        </a:rPr>
                        <a:t>Entes Obligados</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2006</a:t>
                      </a:r>
                      <a:endParaRPr lang="es-MX" sz="1100" b="1" i="0" u="none" strike="noStrike" dirty="0">
                        <a:solidFill>
                          <a:schemeClr val="bg1"/>
                        </a:solidFill>
                        <a:effectLst/>
                        <a:latin typeface="Calibri" pitchFamily="34" charset="0"/>
                        <a:cs typeface="Calibri" pitchFamily="34" charset="0"/>
                      </a:endParaRPr>
                    </a:p>
                  </a:txBody>
                  <a:tcPr marL="36000"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2007</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2008</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2009</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2010</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itchFamily="34" charset="0"/>
                          <a:cs typeface="Calibri" pitchFamily="34" charset="0"/>
                        </a:rPr>
                        <a:t>2011</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2012</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Azcapotzalco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Benito Juárez</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2,962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Coyoacán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Cuajimalpa de Morelos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Cuauhtémoc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Gustavo A. Madero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a:t>
                      </a:r>
                      <a:r>
                        <a:rPr lang="es-MX" sz="1100" b="1" i="0" u="none" strike="noStrike" dirty="0" err="1">
                          <a:solidFill>
                            <a:srgbClr val="000000"/>
                          </a:solidFill>
                          <a:effectLst/>
                          <a:latin typeface="Calibri" panose="020F0502020204030204" pitchFamily="34" charset="0"/>
                        </a:rPr>
                        <a:t>Iztacalco</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Iztapalapa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La Magdalena Contreras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Miguel Hidalgo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Milpa Alta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Tláhuac</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Tlalpan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Venustiano Carranza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Delegación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Escuela de Administración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Central de Abasto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Centro Histórico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de Apoyo a la Infraestructura Vial y del Transporte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de Recuperación Crediticia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Educación Garantizada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dirty="0">
                          <a:solidFill>
                            <a:srgbClr val="000000"/>
                          </a:solidFill>
                          <a:effectLst/>
                          <a:latin typeface="Calibri" panose="020F0502020204030204" pitchFamily="34" charset="0"/>
                        </a:rPr>
                        <a:t>198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698093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1.3 </a:t>
            </a:r>
            <a:r>
              <a:rPr lang="es-MX" b="1" dirty="0" smtClean="0">
                <a:solidFill>
                  <a:prstClr val="black"/>
                </a:solidFill>
                <a:latin typeface="Calibri" pitchFamily="34" charset="0"/>
              </a:rPr>
              <a:t>Total de solicitudes </a:t>
            </a:r>
            <a:r>
              <a:rPr lang="es-MX" b="1" dirty="0" smtClean="0">
                <a:latin typeface="Calibri" pitchFamily="34" charset="0"/>
              </a:rPr>
              <a:t>por Ente Obligado</a:t>
            </a:r>
          </a:p>
          <a:p>
            <a:pPr algn="ctr"/>
            <a:r>
              <a:rPr lang="es-MX" b="1" dirty="0" smtClean="0">
                <a:latin typeface="Calibri" pitchFamily="34" charset="0"/>
              </a:rPr>
              <a:t>(solicitudes </a:t>
            </a:r>
            <a:r>
              <a:rPr lang="es-MX" b="1" dirty="0">
                <a:latin typeface="Calibri" pitchFamily="34" charset="0"/>
              </a:rPr>
              <a:t>de información pública y de datos </a:t>
            </a:r>
            <a:r>
              <a:rPr lang="es-MX" b="1" dirty="0" smtClean="0">
                <a:latin typeface="Calibri" pitchFamily="34" charset="0"/>
              </a:rPr>
              <a:t>personales)</a:t>
            </a:r>
          </a:p>
          <a:p>
            <a:pPr algn="ctr"/>
            <a:r>
              <a:rPr lang="es-MX" sz="1400" b="1" i="1" dirty="0" smtClean="0">
                <a:latin typeface="Calibri" pitchFamily="34" charset="0"/>
              </a:rPr>
              <a:t>2006 </a:t>
            </a:r>
            <a:r>
              <a:rPr lang="es-MX" sz="1400" b="1" i="1" dirty="0">
                <a:latin typeface="Calibri" pitchFamily="34" charset="0"/>
              </a:rPr>
              <a:t>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12</a:t>
            </a:fld>
            <a:endParaRPr lang="es-MX" b="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459760683"/>
              </p:ext>
            </p:extLst>
          </p:nvPr>
        </p:nvGraphicFramePr>
        <p:xfrm>
          <a:off x="157740" y="1141413"/>
          <a:ext cx="8820000" cy="5508000"/>
        </p:xfrm>
        <a:graphic>
          <a:graphicData uri="http://schemas.openxmlformats.org/drawingml/2006/table">
            <a:tbl>
              <a:tblPr>
                <a:tableStyleId>{5C22544A-7EE6-4342-B048-85BDC9FD1C3A}</a:tableStyleId>
              </a:tblPr>
              <a:tblGrid>
                <a:gridCol w="5040000"/>
                <a:gridCol w="540000"/>
                <a:gridCol w="540000"/>
                <a:gridCol w="540000"/>
                <a:gridCol w="540000"/>
                <a:gridCol w="540000"/>
                <a:gridCol w="540000"/>
                <a:gridCol w="540000"/>
              </a:tblGrid>
              <a:tr h="216000">
                <a:tc>
                  <a:txBody>
                    <a:bodyPr/>
                    <a:lstStyle/>
                    <a:p>
                      <a:pPr algn="ctr" fontAlgn="ctr"/>
                      <a:r>
                        <a:rPr lang="es-MX" sz="1100" b="1" u="none" strike="noStrike" dirty="0" smtClean="0">
                          <a:solidFill>
                            <a:schemeClr val="bg1"/>
                          </a:solidFill>
                          <a:effectLst/>
                          <a:latin typeface="Calibri" pitchFamily="34" charset="0"/>
                          <a:cs typeface="Calibri" pitchFamily="34" charset="0"/>
                        </a:rPr>
                        <a:t>Entes Obligados</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2006</a:t>
                      </a:r>
                      <a:endParaRPr lang="es-MX" sz="1100" b="1" i="0" u="none" strike="noStrike" dirty="0">
                        <a:solidFill>
                          <a:schemeClr val="bg1"/>
                        </a:solidFill>
                        <a:effectLst/>
                        <a:latin typeface="Calibri" pitchFamily="34" charset="0"/>
                        <a:cs typeface="Calibri" pitchFamily="34" charset="0"/>
                      </a:endParaRPr>
                    </a:p>
                  </a:txBody>
                  <a:tcPr marL="36000"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2007</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2008</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2009</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2010</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itchFamily="34" charset="0"/>
                          <a:cs typeface="Calibri" pitchFamily="34" charset="0"/>
                        </a:rPr>
                        <a:t>2011</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2012</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Fondo de Apoyo a la Educación y el Empleo de las y los Jóvenes del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Fondo para el Desarrollo Económico y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Museo de Arte Popular Mexicano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Museo del Estanquillo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para el Fondo de Promoción para el Financiamiento del Transporte </a:t>
                      </a:r>
                      <a:r>
                        <a:rPr lang="es-MX" sz="1100" b="1" i="0" u="none" strike="noStrike" dirty="0" err="1" smtClean="0">
                          <a:solidFill>
                            <a:srgbClr val="000000"/>
                          </a:solidFill>
                          <a:effectLst/>
                          <a:latin typeface="Calibri" panose="020F0502020204030204" pitchFamily="34" charset="0"/>
                        </a:rPr>
                        <a:t>Públic</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para el Mejoramiento de las Vías de Comunicación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para la Promoción y Desarrollo del Cine Mexicano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Público Ciudad Digital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Público Complejo Ambiental Xochimilco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Fideicomiso Público del Fondo de Apoyo a la Procuración de Justicia del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Fondo Ambiental Público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Fondo de Desarrollo Económico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Fondo de Seguridad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Fondo Mixto de Promoción Turística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Fondo para el Desarrollo Social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Fondo para la Atención y Apoyo a las Víctimas del Delito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Heroico Cuerpo de Bomberos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de Acceso a la Información Pública y Protección de Datos Personales del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de Asistencia e Integración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de Ciencia y Tecnología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de Educación Media Superior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dirty="0">
                          <a:solidFill>
                            <a:srgbClr val="000000"/>
                          </a:solidFill>
                          <a:effectLst/>
                          <a:latin typeface="Calibri" panose="020F0502020204030204" pitchFamily="34" charset="0"/>
                        </a:rPr>
                        <a:t>374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414781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1.3 </a:t>
            </a:r>
            <a:r>
              <a:rPr lang="es-MX" b="1" dirty="0" smtClean="0">
                <a:solidFill>
                  <a:prstClr val="black"/>
                </a:solidFill>
                <a:latin typeface="Calibri" pitchFamily="34" charset="0"/>
              </a:rPr>
              <a:t>Total de solicitudes </a:t>
            </a:r>
            <a:r>
              <a:rPr lang="es-MX" b="1" dirty="0" smtClean="0">
                <a:latin typeface="Calibri" pitchFamily="34" charset="0"/>
              </a:rPr>
              <a:t>por Ente Obligado</a:t>
            </a:r>
          </a:p>
          <a:p>
            <a:pPr algn="ctr"/>
            <a:r>
              <a:rPr lang="es-MX" b="1" dirty="0" smtClean="0">
                <a:latin typeface="Calibri" pitchFamily="34" charset="0"/>
              </a:rPr>
              <a:t>(solicitudes </a:t>
            </a:r>
            <a:r>
              <a:rPr lang="es-MX" b="1" dirty="0">
                <a:latin typeface="Calibri" pitchFamily="34" charset="0"/>
              </a:rPr>
              <a:t>de información pública y de datos </a:t>
            </a:r>
            <a:r>
              <a:rPr lang="es-MX" b="1" dirty="0" smtClean="0">
                <a:latin typeface="Calibri" pitchFamily="34" charset="0"/>
              </a:rPr>
              <a:t>personales)</a:t>
            </a:r>
          </a:p>
          <a:p>
            <a:pPr algn="ctr"/>
            <a:r>
              <a:rPr lang="es-MX" sz="1400" b="1" i="1" dirty="0" smtClean="0">
                <a:latin typeface="Calibri" pitchFamily="34" charset="0"/>
              </a:rPr>
              <a:t>2006 </a:t>
            </a:r>
            <a:r>
              <a:rPr lang="es-MX" sz="1400" b="1" i="1" dirty="0">
                <a:latin typeface="Calibri" pitchFamily="34" charset="0"/>
              </a:rPr>
              <a:t>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13</a:t>
            </a:fld>
            <a:endParaRPr lang="es-MX" b="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839434034"/>
              </p:ext>
            </p:extLst>
          </p:nvPr>
        </p:nvGraphicFramePr>
        <p:xfrm>
          <a:off x="157740" y="1141413"/>
          <a:ext cx="8820000" cy="5508000"/>
        </p:xfrm>
        <a:graphic>
          <a:graphicData uri="http://schemas.openxmlformats.org/drawingml/2006/table">
            <a:tbl>
              <a:tblPr>
                <a:tableStyleId>{5C22544A-7EE6-4342-B048-85BDC9FD1C3A}</a:tableStyleId>
              </a:tblPr>
              <a:tblGrid>
                <a:gridCol w="5040000"/>
                <a:gridCol w="540000"/>
                <a:gridCol w="540000"/>
                <a:gridCol w="540000"/>
                <a:gridCol w="540000"/>
                <a:gridCol w="540000"/>
                <a:gridCol w="540000"/>
                <a:gridCol w="540000"/>
              </a:tblGrid>
              <a:tr h="216000">
                <a:tc>
                  <a:txBody>
                    <a:bodyPr/>
                    <a:lstStyle/>
                    <a:p>
                      <a:pPr algn="ctr" fontAlgn="ctr"/>
                      <a:r>
                        <a:rPr lang="es-MX" sz="1100" b="1" u="none" strike="noStrike" dirty="0" smtClean="0">
                          <a:solidFill>
                            <a:schemeClr val="bg1"/>
                          </a:solidFill>
                          <a:effectLst/>
                          <a:latin typeface="Calibri" pitchFamily="34" charset="0"/>
                          <a:cs typeface="Calibri" pitchFamily="34" charset="0"/>
                        </a:rPr>
                        <a:t>Entes Obligados</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2006</a:t>
                      </a:r>
                      <a:endParaRPr lang="es-MX" sz="1100" b="1" i="0" u="none" strike="noStrike" dirty="0">
                        <a:solidFill>
                          <a:schemeClr val="bg1"/>
                        </a:solidFill>
                        <a:effectLst/>
                        <a:latin typeface="Calibri" pitchFamily="34" charset="0"/>
                        <a:cs typeface="Calibri" pitchFamily="34" charset="0"/>
                      </a:endParaRPr>
                    </a:p>
                  </a:txBody>
                  <a:tcPr marL="36000"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2007</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2008</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2009</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2010</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itchFamily="34" charset="0"/>
                          <a:cs typeface="Calibri" pitchFamily="34" charset="0"/>
                        </a:rPr>
                        <a:t>2011</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2012</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de Formación Profesional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de la Juventud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de las Mujeres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de Verificación Administrativa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de Vivienda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it-IT" sz="1100" b="1" i="0" u="none" strike="noStrike" dirty="0">
                          <a:solidFill>
                            <a:srgbClr val="000000"/>
                          </a:solidFill>
                          <a:effectLst/>
                          <a:latin typeface="Calibri" panose="020F0502020204030204" pitchFamily="34" charset="0"/>
                        </a:rPr>
                        <a:t>Instituto del Deporte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Local de la Infraestructura Física Educativa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para la Atención de los Adultos Mayores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para la Atención y Prevención de las Adicciones en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para la Integración al Desarrollo de las Personas con Discapacidad del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Instituto Técnico de Formación Policial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Jefatura de Gobierno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Junta de Asistencia Privada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Junta Local de Conciliación y Arbitraje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Mecanismo de Seguimiento y Evaluación del Programa de Derechos Humanos del </a:t>
                      </a:r>
                      <a:r>
                        <a:rPr lang="es-MX" sz="1100" b="1" i="0" u="none" strike="noStrike" dirty="0" smtClean="0">
                          <a:solidFill>
                            <a:srgbClr val="000000"/>
                          </a:solidFill>
                          <a:effectLst/>
                          <a:latin typeface="Calibri" panose="020F0502020204030204" pitchFamily="34" charset="0"/>
                        </a:rPr>
                        <a:t>DF</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err="1">
                          <a:solidFill>
                            <a:srgbClr val="000000"/>
                          </a:solidFill>
                          <a:effectLst/>
                          <a:latin typeface="Calibri" panose="020F0502020204030204" pitchFamily="34" charset="0"/>
                        </a:rPr>
                        <a:t>Metrobús</a:t>
                      </a:r>
                      <a:endParaRPr lang="es-MX" sz="11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Oficialía Mayor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Planta de Asfalto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Policía Auxiliar</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Policía Bancaria e Industrial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dirty="0">
                          <a:solidFill>
                            <a:srgbClr val="000000"/>
                          </a:solidFill>
                          <a:effectLst/>
                          <a:latin typeface="Calibri" panose="020F0502020204030204" pitchFamily="34" charset="0"/>
                        </a:rPr>
                        <a:t>220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640487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1.3 </a:t>
            </a:r>
            <a:r>
              <a:rPr lang="es-MX" b="1" dirty="0" smtClean="0">
                <a:solidFill>
                  <a:prstClr val="black"/>
                </a:solidFill>
                <a:latin typeface="Calibri" pitchFamily="34" charset="0"/>
              </a:rPr>
              <a:t>Total de solicitudes </a:t>
            </a:r>
            <a:r>
              <a:rPr lang="es-MX" b="1" dirty="0" smtClean="0">
                <a:latin typeface="Calibri" pitchFamily="34" charset="0"/>
              </a:rPr>
              <a:t>por Ente Obligado</a:t>
            </a:r>
          </a:p>
          <a:p>
            <a:pPr algn="ctr"/>
            <a:r>
              <a:rPr lang="es-MX" b="1" dirty="0" smtClean="0">
                <a:latin typeface="Calibri" pitchFamily="34" charset="0"/>
              </a:rPr>
              <a:t>(solicitudes </a:t>
            </a:r>
            <a:r>
              <a:rPr lang="es-MX" b="1" dirty="0">
                <a:latin typeface="Calibri" pitchFamily="34" charset="0"/>
              </a:rPr>
              <a:t>de información pública y de datos </a:t>
            </a:r>
            <a:r>
              <a:rPr lang="es-MX" b="1" dirty="0" smtClean="0">
                <a:latin typeface="Calibri" pitchFamily="34" charset="0"/>
              </a:rPr>
              <a:t>personales)</a:t>
            </a:r>
          </a:p>
          <a:p>
            <a:pPr algn="ctr"/>
            <a:r>
              <a:rPr lang="es-MX" sz="1400" b="1" i="1" dirty="0" smtClean="0">
                <a:latin typeface="Calibri" pitchFamily="34" charset="0"/>
              </a:rPr>
              <a:t>2006 </a:t>
            </a:r>
            <a:r>
              <a:rPr lang="es-MX" sz="1400" b="1" i="1" dirty="0">
                <a:latin typeface="Calibri" pitchFamily="34" charset="0"/>
              </a:rPr>
              <a:t>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14</a:t>
            </a:fld>
            <a:endParaRPr lang="es-MX" b="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313850461"/>
              </p:ext>
            </p:extLst>
          </p:nvPr>
        </p:nvGraphicFramePr>
        <p:xfrm>
          <a:off x="157740" y="1141413"/>
          <a:ext cx="8820000" cy="5508000"/>
        </p:xfrm>
        <a:graphic>
          <a:graphicData uri="http://schemas.openxmlformats.org/drawingml/2006/table">
            <a:tbl>
              <a:tblPr>
                <a:tableStyleId>{5C22544A-7EE6-4342-B048-85BDC9FD1C3A}</a:tableStyleId>
              </a:tblPr>
              <a:tblGrid>
                <a:gridCol w="5040000"/>
                <a:gridCol w="540000"/>
                <a:gridCol w="540000"/>
                <a:gridCol w="540000"/>
                <a:gridCol w="540000"/>
                <a:gridCol w="540000"/>
                <a:gridCol w="540000"/>
                <a:gridCol w="540000"/>
              </a:tblGrid>
              <a:tr h="216000">
                <a:tc>
                  <a:txBody>
                    <a:bodyPr/>
                    <a:lstStyle/>
                    <a:p>
                      <a:pPr algn="ctr" fontAlgn="ctr"/>
                      <a:r>
                        <a:rPr lang="es-MX" sz="1100" b="1" u="none" strike="noStrike" dirty="0" smtClean="0">
                          <a:solidFill>
                            <a:schemeClr val="bg1"/>
                          </a:solidFill>
                          <a:effectLst/>
                          <a:latin typeface="Calibri" pitchFamily="34" charset="0"/>
                          <a:cs typeface="Calibri" pitchFamily="34" charset="0"/>
                        </a:rPr>
                        <a:t>Entes Obligados</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2006</a:t>
                      </a:r>
                      <a:endParaRPr lang="es-MX" sz="1100" b="1" i="0" u="none" strike="noStrike" dirty="0">
                        <a:solidFill>
                          <a:schemeClr val="bg1"/>
                        </a:solidFill>
                        <a:effectLst/>
                        <a:latin typeface="Calibri" pitchFamily="34" charset="0"/>
                        <a:cs typeface="Calibri" pitchFamily="34" charset="0"/>
                      </a:endParaRPr>
                    </a:p>
                  </a:txBody>
                  <a:tcPr marL="36000"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2007</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2008</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2009</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2010</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itchFamily="34" charset="0"/>
                          <a:cs typeface="Calibri" pitchFamily="34" charset="0"/>
                        </a:rPr>
                        <a:t>2011</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2012</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52000">
                <a:tc>
                  <a:txBody>
                    <a:bodyPr/>
                    <a:lstStyle/>
                    <a:p>
                      <a:pPr algn="l" fontAlgn="ctr"/>
                      <a:r>
                        <a:rPr lang="es-MX" sz="1100" b="1" i="0" u="none" strike="noStrike" dirty="0">
                          <a:solidFill>
                            <a:srgbClr val="000000"/>
                          </a:solidFill>
                          <a:effectLst/>
                          <a:latin typeface="Calibri" panose="020F0502020204030204" pitchFamily="34" charset="0"/>
                        </a:rPr>
                        <a:t>Procuraduría Ambiental y del Ordenamiento Territorial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Procuraduría General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Procuraduría Social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Proyecto Metro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Red de Transporte de Pasajeros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Cultura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Desarrollo Económico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Desarrollo Rural y Equidad para las Comunidades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Desarrollo Social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Desarrollo Urbano y Vivienda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3,174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Educación</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Finanzas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Gobierno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Obras y Servicios</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Protección Civil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299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495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Salud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Seguridad Pública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Trabajo y Fomento al Empleo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Transportes y Vialidad</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1,009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 Turismo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Secretaría del Medio Ambiente</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dirty="0">
                          <a:solidFill>
                            <a:srgbClr val="000000"/>
                          </a:solidFill>
                          <a:effectLst/>
                          <a:latin typeface="Calibri" panose="020F0502020204030204" pitchFamily="34" charset="0"/>
                        </a:rPr>
                        <a:t>1,361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586286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1.3 </a:t>
            </a:r>
            <a:r>
              <a:rPr lang="es-MX" b="1" dirty="0" smtClean="0">
                <a:solidFill>
                  <a:prstClr val="black"/>
                </a:solidFill>
                <a:latin typeface="Calibri" pitchFamily="34" charset="0"/>
              </a:rPr>
              <a:t>Total de solicitudes </a:t>
            </a:r>
            <a:r>
              <a:rPr lang="es-MX" b="1" dirty="0" smtClean="0">
                <a:latin typeface="Calibri" pitchFamily="34" charset="0"/>
              </a:rPr>
              <a:t>por Ente Obligado</a:t>
            </a:r>
          </a:p>
          <a:p>
            <a:pPr algn="ctr"/>
            <a:r>
              <a:rPr lang="es-MX" b="1" dirty="0" smtClean="0">
                <a:latin typeface="Calibri" pitchFamily="34" charset="0"/>
              </a:rPr>
              <a:t>(solicitudes </a:t>
            </a:r>
            <a:r>
              <a:rPr lang="es-MX" b="1" dirty="0">
                <a:latin typeface="Calibri" pitchFamily="34" charset="0"/>
              </a:rPr>
              <a:t>de información pública y de datos </a:t>
            </a:r>
            <a:r>
              <a:rPr lang="es-MX" b="1" dirty="0" smtClean="0">
                <a:latin typeface="Calibri" pitchFamily="34" charset="0"/>
              </a:rPr>
              <a:t>personales)</a:t>
            </a:r>
          </a:p>
          <a:p>
            <a:pPr algn="ctr"/>
            <a:r>
              <a:rPr lang="es-MX" sz="1400" b="1" i="1" dirty="0" smtClean="0">
                <a:latin typeface="Calibri" pitchFamily="34" charset="0"/>
              </a:rPr>
              <a:t>2006 </a:t>
            </a:r>
            <a:r>
              <a:rPr lang="es-MX" sz="1400" b="1" i="1" dirty="0">
                <a:latin typeface="Calibri" pitchFamily="34" charset="0"/>
              </a:rPr>
              <a:t>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15</a:t>
            </a:fld>
            <a:endParaRPr lang="es-MX" b="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4110969605"/>
              </p:ext>
            </p:extLst>
          </p:nvPr>
        </p:nvGraphicFramePr>
        <p:xfrm>
          <a:off x="157740" y="1141413"/>
          <a:ext cx="8820000" cy="5656005"/>
        </p:xfrm>
        <a:graphic>
          <a:graphicData uri="http://schemas.openxmlformats.org/drawingml/2006/table">
            <a:tbl>
              <a:tblPr>
                <a:tableStyleId>{5C22544A-7EE6-4342-B048-85BDC9FD1C3A}</a:tableStyleId>
              </a:tblPr>
              <a:tblGrid>
                <a:gridCol w="5040000"/>
                <a:gridCol w="540000"/>
                <a:gridCol w="540000"/>
                <a:gridCol w="540000"/>
                <a:gridCol w="540000"/>
                <a:gridCol w="540000"/>
                <a:gridCol w="540000"/>
                <a:gridCol w="540000"/>
              </a:tblGrid>
              <a:tr h="216000">
                <a:tc>
                  <a:txBody>
                    <a:bodyPr/>
                    <a:lstStyle/>
                    <a:p>
                      <a:pPr algn="ctr" fontAlgn="ctr"/>
                      <a:r>
                        <a:rPr lang="es-MX" sz="1100" b="1" u="none" strike="noStrike" dirty="0" smtClean="0">
                          <a:solidFill>
                            <a:schemeClr val="bg1"/>
                          </a:solidFill>
                          <a:effectLst/>
                          <a:latin typeface="Calibri" pitchFamily="34" charset="0"/>
                          <a:cs typeface="Calibri" pitchFamily="34" charset="0"/>
                        </a:rPr>
                        <a:t>Entes Obligados</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2006</a:t>
                      </a:r>
                      <a:endParaRPr lang="es-MX" sz="1100" b="1" i="0" u="none" strike="noStrike" dirty="0">
                        <a:solidFill>
                          <a:schemeClr val="bg1"/>
                        </a:solidFill>
                        <a:effectLst/>
                        <a:latin typeface="Calibri" pitchFamily="34" charset="0"/>
                        <a:cs typeface="Calibri" pitchFamily="34" charset="0"/>
                      </a:endParaRPr>
                    </a:p>
                  </a:txBody>
                  <a:tcPr marL="36000"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2007</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2008</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2009</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a:solidFill>
                            <a:schemeClr val="bg1"/>
                          </a:solidFill>
                          <a:effectLst/>
                          <a:latin typeface="Calibri" pitchFamily="34" charset="0"/>
                          <a:cs typeface="Calibri" pitchFamily="34" charset="0"/>
                        </a:rPr>
                        <a:t>2010</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chemeClr val="bg1"/>
                          </a:solidFill>
                          <a:effectLst/>
                          <a:latin typeface="Calibri" pitchFamily="34" charset="0"/>
                          <a:cs typeface="Calibri" pitchFamily="34" charset="0"/>
                        </a:rPr>
                        <a:t>2011</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u="none" strike="noStrike" dirty="0" smtClean="0">
                          <a:solidFill>
                            <a:schemeClr val="bg1"/>
                          </a:solidFill>
                          <a:effectLst/>
                          <a:latin typeface="Calibri" pitchFamily="34" charset="0"/>
                          <a:cs typeface="Calibri" pitchFamily="34" charset="0"/>
                        </a:rPr>
                        <a:t>2012</a:t>
                      </a:r>
                      <a:endParaRPr lang="es-MX" sz="1100" b="1" i="0" u="none" strike="noStrike" dirty="0">
                        <a:solidFill>
                          <a:schemeClr val="bg1"/>
                        </a:solidFill>
                        <a:effectLst/>
                        <a:latin typeface="Calibri" pitchFamily="34" charset="0"/>
                        <a:cs typeface="Calibri" pitchFamily="34" charset="0"/>
                      </a:endParaRPr>
                    </a:p>
                  </a:txBody>
                  <a:tcPr marL="1918" marR="1918" marT="191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252000">
                <a:tc>
                  <a:txBody>
                    <a:bodyPr/>
                    <a:lstStyle/>
                    <a:p>
                      <a:pPr algn="l" fontAlgn="ctr"/>
                      <a:r>
                        <a:rPr lang="es-MX" sz="1100" b="1" i="0" u="none" strike="noStrike" dirty="0">
                          <a:solidFill>
                            <a:srgbClr val="000000"/>
                          </a:solidFill>
                          <a:effectLst/>
                          <a:latin typeface="Calibri" panose="020F0502020204030204" pitchFamily="34" charset="0"/>
                        </a:rPr>
                        <a:t>Servicio de Transportes Eléctricos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Servicio Público de Localización Telefónica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Servicios de Salud Pública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Servicios Metropolitanos, S.A. de C.V.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Sistema de Aguas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Sistema de Radio y Televisión Digital del Gobierno del Distrito Federal (Capital 21)</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Sistema de Transporte Colectivo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890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Sistema para el Desarrollo Integral de la Familia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315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Tribunal de lo Contencioso Administrativo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Tribunal Electoral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1,065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Tribunal Superior de Justicia del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775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926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1,692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Universidad Autónoma de la Ciudad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Movimiento Ciudadano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1,245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Nueva Alianza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172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Partido Acción Nacional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Partido de la Revolución Democrática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538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322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Partido del Trabajo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248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Partido Revolucionario Institucional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262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Partido Socialdemócrata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l" fontAlgn="ctr"/>
                      <a:r>
                        <a:rPr lang="es-MX" sz="1100" b="1" i="0" u="none" strike="noStrike" dirty="0">
                          <a:solidFill>
                            <a:srgbClr val="000000"/>
                          </a:solidFill>
                          <a:effectLst/>
                          <a:latin typeface="Calibri" panose="020F0502020204030204" pitchFamily="34" charset="0"/>
                        </a:rPr>
                        <a:t>Partido Verde Ecologista de México en el Distrito Federal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419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214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MX" sz="1100" b="1" i="0" u="none" strike="noStrike">
                          <a:solidFill>
                            <a:srgbClr val="000000"/>
                          </a:solidFill>
                          <a:effectLst/>
                          <a:latin typeface="Calibri" panose="020F0502020204030204" pitchFamily="34" charset="0"/>
                        </a:rPr>
                        <a:t>196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noFill/>
                  </a:tcPr>
                </a:tc>
              </a:tr>
              <a:tr h="180000">
                <a:tc>
                  <a:txBody>
                    <a:bodyPr/>
                    <a:lstStyle/>
                    <a:p>
                      <a:pPr algn="l" rtl="0" fontAlgn="ctr"/>
                      <a:r>
                        <a:rPr lang="es-MX" sz="1100" b="1" i="0" u="none" strike="noStrike" dirty="0">
                          <a:solidFill>
                            <a:srgbClr val="FFFFFF"/>
                          </a:solidFill>
                          <a:effectLst/>
                          <a:latin typeface="Calibri"/>
                        </a:rPr>
                        <a:t> Total</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a:rPr>
                        <a:t>6,621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a:rPr>
                        <a:t>19,044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a:rPr>
                        <a:t>41,164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a:rPr>
                        <a:t>96,233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a:rPr>
                        <a:t>89,571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a:rPr>
                        <a:t>94,048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rgbClr val="FFFFFF"/>
                          </a:solidFill>
                          <a:effectLst/>
                          <a:latin typeface="Calibri"/>
                        </a:rPr>
                        <a:t>91,576</a:t>
                      </a:r>
                      <a:endParaRPr lang="es-MX" sz="1100" b="1" i="0" u="none" strike="noStrike" dirty="0">
                        <a:solidFill>
                          <a:srgbClr val="FFFFFF"/>
                        </a:solidFill>
                        <a:effectLst/>
                        <a:latin typeface="Calibri"/>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r h="36000">
                <a:tc>
                  <a:txBody>
                    <a:bodyPr/>
                    <a:lstStyle/>
                    <a:p>
                      <a:pPr algn="l" fontAlgn="ctr"/>
                      <a:endParaRPr lang="es-MX" sz="200" b="1" i="0" u="none" strike="noStrike" dirty="0">
                        <a:solidFill>
                          <a:srgbClr val="FFFFFF"/>
                        </a:solidFill>
                        <a:effectLst/>
                        <a:latin typeface="Calibri" panose="020F0502020204030204" pitchFamily="34" charset="0"/>
                      </a:endParaRPr>
                    </a:p>
                  </a:txBody>
                  <a:tcPr marL="36000"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s-MX" sz="2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s-MX" sz="2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s-MX" sz="2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s-MX" sz="2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s-MX" sz="200" b="1" i="0" u="none" strike="noStrike">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s-MX" sz="2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s-MX" sz="2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180000">
                <a:tc>
                  <a:txBody>
                    <a:bodyPr/>
                    <a:lstStyle/>
                    <a:p>
                      <a:pPr algn="l" rtl="0" fontAlgn="ctr"/>
                      <a:r>
                        <a:rPr lang="es-MX" sz="1100" b="1" i="0" u="none" strike="noStrike" dirty="0">
                          <a:solidFill>
                            <a:srgbClr val="FFFFFF"/>
                          </a:solidFill>
                          <a:effectLst/>
                          <a:latin typeface="Calibri" panose="020F0502020204030204" pitchFamily="34" charset="0"/>
                        </a:rPr>
                        <a:t> Total </a:t>
                      </a:r>
                      <a:r>
                        <a:rPr lang="es-MX" sz="1100" b="1" i="0" u="none" strike="noStrike" dirty="0" smtClean="0">
                          <a:solidFill>
                            <a:srgbClr val="FFFFFF"/>
                          </a:solidFill>
                          <a:effectLst/>
                          <a:latin typeface="Calibri" panose="020F0502020204030204" pitchFamily="34" charset="0"/>
                        </a:rPr>
                        <a:t>Entes Obligados </a:t>
                      </a:r>
                      <a:r>
                        <a:rPr lang="es-MX" sz="1100" b="1" i="0" u="none" strike="noStrike" dirty="0">
                          <a:solidFill>
                            <a:srgbClr val="FFFFFF"/>
                          </a:solidFill>
                          <a:effectLst/>
                          <a:latin typeface="Calibri" panose="020F0502020204030204" pitchFamily="34" charset="0"/>
                        </a:rPr>
                        <a:t>por año</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a:solidFill>
                            <a:srgbClr val="FFFFFF"/>
                          </a:solidFill>
                          <a:effectLst/>
                          <a:latin typeface="Calibri" panose="020F0502020204030204" pitchFamily="34" charset="0"/>
                        </a:rPr>
                        <a:t>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108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111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119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a:txBody>
                    <a:bodyPr/>
                    <a:lstStyle/>
                    <a:p>
                      <a:pPr algn="ctr" fontAlgn="ctr"/>
                      <a:r>
                        <a:rPr lang="es-MX" sz="1100" b="1" i="0" u="none" strike="noStrike" dirty="0" smtClean="0">
                          <a:solidFill>
                            <a:srgbClr val="FFFFFF"/>
                          </a:solidFill>
                          <a:effectLst/>
                          <a:latin typeface="Calibri" panose="020F0502020204030204" pitchFamily="34" charset="0"/>
                        </a:rPr>
                        <a:t>119</a:t>
                      </a:r>
                      <a:endParaRPr lang="es-MX" sz="11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r>
            </a:tbl>
          </a:graphicData>
        </a:graphic>
      </p:graphicFrame>
    </p:spTree>
    <p:extLst>
      <p:ext uri="{BB962C8B-B14F-4D97-AF65-F5344CB8AC3E}">
        <p14:creationId xmlns:p14="http://schemas.microsoft.com/office/powerpoint/2010/main" val="2174033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1.4 </a:t>
            </a:r>
            <a:r>
              <a:rPr lang="es-MX" b="1" dirty="0" smtClean="0">
                <a:solidFill>
                  <a:prstClr val="black"/>
                </a:solidFill>
                <a:latin typeface="Calibri" pitchFamily="34" charset="0"/>
              </a:rPr>
              <a:t>Total de solicitudes p</a:t>
            </a:r>
            <a:r>
              <a:rPr lang="es-MX" b="1" dirty="0" smtClean="0">
                <a:latin typeface="Calibri" pitchFamily="34" charset="0"/>
              </a:rPr>
              <a:t>or Órgano de gobierno</a:t>
            </a:r>
          </a:p>
          <a:p>
            <a:pPr algn="ctr"/>
            <a:r>
              <a:rPr lang="es-MX" b="1" dirty="0">
                <a:latin typeface="Calibri" pitchFamily="34" charset="0"/>
              </a:rPr>
              <a:t>(solicitudes de información pública y de datos personales)</a:t>
            </a:r>
            <a:endParaRPr lang="es-MX" b="1" dirty="0" smtClean="0">
              <a:latin typeface="Calibri" pitchFamily="34" charset="0"/>
            </a:endParaRPr>
          </a:p>
          <a:p>
            <a:pPr algn="ctr"/>
            <a:r>
              <a:rPr lang="es-MX" sz="1400" b="1" i="1" dirty="0">
                <a:latin typeface="Calibri" pitchFamily="34" charset="0"/>
              </a:rPr>
              <a:t>2006 a </a:t>
            </a:r>
            <a:r>
              <a:rPr lang="es-MX" sz="1400" b="1" i="1" dirty="0" smtClean="0">
                <a:latin typeface="Calibri" pitchFamily="34" charset="0"/>
              </a:rPr>
              <a:t>2012</a:t>
            </a:r>
            <a:endParaRPr lang="es-ES" sz="1400" b="1" i="1" dirty="0">
              <a:latin typeface="Calibri" pitchFamily="34" charset="0"/>
            </a:endParaRPr>
          </a:p>
        </p:txBody>
      </p:sp>
      <p:sp>
        <p:nvSpPr>
          <p:cNvPr id="9" name="8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16</a:t>
            </a:fld>
            <a:endParaRPr lang="es-MX" b="1" dirty="0">
              <a:latin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531127576"/>
              </p:ext>
            </p:extLst>
          </p:nvPr>
        </p:nvGraphicFramePr>
        <p:xfrm>
          <a:off x="74846" y="1377753"/>
          <a:ext cx="9006852" cy="4716000"/>
        </p:xfrm>
        <a:graphic>
          <a:graphicData uri="http://schemas.openxmlformats.org/drawingml/2006/table">
            <a:tbl>
              <a:tblPr/>
              <a:tblGrid>
                <a:gridCol w="89856"/>
                <a:gridCol w="1356996"/>
                <a:gridCol w="540000"/>
                <a:gridCol w="540000"/>
                <a:gridCol w="540000"/>
                <a:gridCol w="540000"/>
                <a:gridCol w="540000"/>
                <a:gridCol w="540000"/>
                <a:gridCol w="540000"/>
                <a:gridCol w="540000"/>
                <a:gridCol w="540000"/>
                <a:gridCol w="540000"/>
                <a:gridCol w="540000"/>
                <a:gridCol w="540000"/>
                <a:gridCol w="540000"/>
                <a:gridCol w="540000"/>
              </a:tblGrid>
              <a:tr h="360000">
                <a:tc rowSpan="2" gridSpan="2">
                  <a:txBody>
                    <a:bodyPr/>
                    <a:lstStyle/>
                    <a:p>
                      <a:pPr algn="ctr" fontAlgn="ctr"/>
                      <a:r>
                        <a:rPr lang="es-ES" sz="1100" b="1" i="0" u="none" strike="noStrike" dirty="0">
                          <a:solidFill>
                            <a:srgbClr val="FFFFFF"/>
                          </a:solidFill>
                          <a:latin typeface="Calibri" pitchFamily="34" charset="0"/>
                        </a:rPr>
                        <a:t>Órgano </a:t>
                      </a:r>
                      <a:r>
                        <a:rPr lang="es-ES" sz="1100" b="1" i="0" u="none" strike="noStrike" dirty="0" smtClean="0">
                          <a:solidFill>
                            <a:srgbClr val="FFFFFF"/>
                          </a:solidFill>
                          <a:latin typeface="Calibri" pitchFamily="34" charset="0"/>
                        </a:rPr>
                        <a:t>de</a:t>
                      </a:r>
                    </a:p>
                    <a:p>
                      <a:pPr algn="ctr" fontAlgn="ctr"/>
                      <a:r>
                        <a:rPr lang="es-ES" sz="1100" b="1" i="0" u="none" strike="noStrike" dirty="0" smtClean="0">
                          <a:solidFill>
                            <a:srgbClr val="FFFFFF"/>
                          </a:solidFill>
                          <a:latin typeface="Calibri" pitchFamily="34" charset="0"/>
                        </a:rPr>
                        <a:t>gobierno </a:t>
                      </a:r>
                      <a:endParaRPr lang="es-ES" sz="1100" b="1" i="0" u="none" strike="noStrike" dirty="0">
                        <a:solidFill>
                          <a:srgbClr val="FFFFFF"/>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rowSpan="2" hMerge="1">
                  <a:txBody>
                    <a:bodyPr/>
                    <a:lstStyle/>
                    <a:p>
                      <a:endParaRPr lang="es-ES"/>
                    </a:p>
                  </a:txBody>
                  <a:tcPr/>
                </a:tc>
                <a:tc gridSpan="2">
                  <a:txBody>
                    <a:bodyPr/>
                    <a:lstStyle/>
                    <a:p>
                      <a:pPr algn="ctr" fontAlgn="ctr"/>
                      <a:r>
                        <a:rPr lang="es-ES" sz="1100" b="1" i="0" u="none" strike="noStrike" dirty="0" smtClean="0">
                          <a:solidFill>
                            <a:srgbClr val="FFFFFF"/>
                          </a:solidFill>
                          <a:latin typeface="Calibri" pitchFamily="34" charset="0"/>
                        </a:rPr>
                        <a:t>2006</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gridSpan="2">
                  <a:txBody>
                    <a:bodyPr/>
                    <a:lstStyle/>
                    <a:p>
                      <a:pPr algn="ctr" fontAlgn="ctr"/>
                      <a:r>
                        <a:rPr lang="es-ES" sz="1100" b="1" i="0" u="none" strike="noStrike" dirty="0" smtClean="0">
                          <a:solidFill>
                            <a:srgbClr val="FFFFFF"/>
                          </a:solidFill>
                          <a:latin typeface="Calibri" pitchFamily="34" charset="0"/>
                        </a:rPr>
                        <a:t>2007</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1B737D"/>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1B737D"/>
                    </a:solidFill>
                  </a:tcPr>
                </a:tc>
                <a:tc gridSpan="2">
                  <a:txBody>
                    <a:bodyPr/>
                    <a:lstStyle/>
                    <a:p>
                      <a:pPr algn="ctr" fontAlgn="ctr"/>
                      <a:r>
                        <a:rPr lang="es-ES" sz="1100" b="1" i="0" u="none" strike="noStrike" dirty="0" smtClean="0">
                          <a:solidFill>
                            <a:srgbClr val="FFFFFF"/>
                          </a:solidFill>
                          <a:latin typeface="Calibri" pitchFamily="34" charset="0"/>
                        </a:rPr>
                        <a:t>2008</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c gridSpan="2">
                  <a:txBody>
                    <a:bodyPr/>
                    <a:lstStyle/>
                    <a:p>
                      <a:pPr algn="ctr" fontAlgn="ctr"/>
                      <a:r>
                        <a:rPr lang="es-ES" sz="1100" b="1" i="0" u="none" strike="noStrike" dirty="0" smtClean="0">
                          <a:solidFill>
                            <a:srgbClr val="FFFFFF"/>
                          </a:solidFill>
                          <a:latin typeface="Calibri" pitchFamily="34" charset="0"/>
                        </a:rPr>
                        <a:t>2009</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9050" cap="flat" cmpd="sng" algn="ctr">
                      <a:solidFill>
                        <a:srgbClr val="1B737D"/>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gridSpan="2">
                  <a:txBody>
                    <a:bodyPr/>
                    <a:lstStyle/>
                    <a:p>
                      <a:pPr algn="ctr" fontAlgn="ctr"/>
                      <a:r>
                        <a:rPr lang="es-ES" sz="1100" b="1" i="0" u="none" strike="noStrike" dirty="0" smtClean="0">
                          <a:solidFill>
                            <a:srgbClr val="FFFFFF"/>
                          </a:solidFill>
                          <a:latin typeface="Calibri" pitchFamily="34" charset="0"/>
                        </a:rPr>
                        <a:t>2010</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pPr algn="ctr" fontAlgn="ct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algn="ctr" fontAlgn="ctr"/>
                      <a:r>
                        <a:rPr lang="es-ES" sz="1100" b="1" i="0" u="none" strike="noStrike" dirty="0" smtClean="0">
                          <a:solidFill>
                            <a:srgbClr val="FFFFFF"/>
                          </a:solidFill>
                          <a:latin typeface="Calibri" pitchFamily="34" charset="0"/>
                        </a:rPr>
                        <a:t>2011</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gridSpan="2">
                  <a:txBody>
                    <a:bodyPr/>
                    <a:lstStyle/>
                    <a:p>
                      <a:pPr algn="ctr" fontAlgn="ctr"/>
                      <a:r>
                        <a:rPr lang="es-ES" sz="1100" b="1" i="0" u="none" strike="noStrike" dirty="0" smtClean="0">
                          <a:solidFill>
                            <a:srgbClr val="FFFFFF"/>
                          </a:solidFill>
                          <a:latin typeface="Calibri" pitchFamily="34" charset="0"/>
                        </a:rPr>
                        <a:t>2012</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ES"/>
                    </a:p>
                  </a:txBody>
                  <a:tcPr/>
                </a:tc>
              </a:tr>
              <a:tr h="396000">
                <a:tc gridSpan="2" vMerge="1">
                  <a:txBody>
                    <a:bodyPr/>
                    <a:lstStyle/>
                    <a:p>
                      <a:endParaRPr lang="es-ES"/>
                    </a:p>
                  </a:txBody>
                  <a:tcPr/>
                </a:tc>
                <a:tc hMerge="1" vMerge="1">
                  <a:txBody>
                    <a:bodyPr/>
                    <a:lstStyle/>
                    <a:p>
                      <a:endParaRPr lang="es-ES"/>
                    </a:p>
                  </a:txBody>
                  <a:tcPr/>
                </a:tc>
                <a:tc>
                  <a:txBody>
                    <a:bodyPr/>
                    <a:lstStyle/>
                    <a:p>
                      <a:pPr algn="ctr" fontAlgn="ctr"/>
                      <a:r>
                        <a:rPr lang="es-ES" sz="1100" b="1" i="0" u="none" strike="noStrike" dirty="0" smtClean="0">
                          <a:solidFill>
                            <a:srgbClr val="FFFFFF"/>
                          </a:solidFill>
                          <a:latin typeface="Calibri" pitchFamily="34" charset="0"/>
                        </a:rPr>
                        <a:t>Casos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Casos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Casos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Casos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Casos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smtClean="0">
                          <a:solidFill>
                            <a:srgbClr val="FFFFFF"/>
                          </a:solidFill>
                          <a:latin typeface="Calibri" pitchFamily="34" charset="0"/>
                        </a:rPr>
                        <a:t>Casos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smtClean="0">
                          <a:solidFill>
                            <a:srgbClr val="FFFFFF"/>
                          </a:solidFill>
                          <a:latin typeface="Calibri" pitchFamily="34" charset="0"/>
                        </a:rPr>
                        <a:t>Casos</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360000">
                <a:tc gridSpan="2">
                  <a:txBody>
                    <a:bodyPr/>
                    <a:lstStyle/>
                    <a:p>
                      <a:pPr algn="l" fontAlgn="ctr"/>
                      <a:r>
                        <a:rPr lang="es-ES" sz="1100" b="1" i="0" u="none" strike="noStrike" dirty="0" smtClean="0">
                          <a:solidFill>
                            <a:srgbClr val="000000"/>
                          </a:solidFill>
                          <a:latin typeface="Calibri" pitchFamily="34" charset="0"/>
                        </a:rPr>
                        <a:t> Ejecutivo </a:t>
                      </a:r>
                      <a:endParaRPr lang="es-ES" sz="1100" b="1" i="0" u="none" strike="noStrike" dirty="0">
                        <a:solidFill>
                          <a:srgbClr val="000000"/>
                        </a:solidFill>
                        <a:latin typeface="Calibri" pitchFamily="34" charset="0"/>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rtl="0" fontAlgn="ctr"/>
                      <a:r>
                        <a:rPr lang="es-MX" sz="1100" b="1" i="0" u="none" strike="noStrike" dirty="0">
                          <a:solidFill>
                            <a:srgbClr val="000000"/>
                          </a:solidFill>
                          <a:effectLst/>
                          <a:latin typeface="Calibri" pitchFamily="34" charset="0"/>
                          <a:cs typeface="Calibri" pitchFamily="34" charset="0"/>
                        </a:rPr>
                        <a:t>5,059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76.4%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15,601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81.9%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34,116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82.9%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80,521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83.7%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74,321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83.0%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a:solidFill>
                            <a:srgbClr val="000000"/>
                          </a:solidFill>
                          <a:effectLst/>
                          <a:latin typeface="Calibri" pitchFamily="34" charset="0"/>
                          <a:cs typeface="Calibri" pitchFamily="34" charset="0"/>
                        </a:rPr>
                        <a:t>79,604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rtl="0" fontAlgn="ctr"/>
                      <a:r>
                        <a:rPr lang="es-MX" sz="1100" b="1" i="0" u="none" strike="noStrike" dirty="0" smtClean="0">
                          <a:solidFill>
                            <a:srgbClr val="000000"/>
                          </a:solidFill>
                          <a:effectLst/>
                          <a:latin typeface="Calibri" pitchFamily="34" charset="0"/>
                          <a:cs typeface="Calibri" pitchFamily="34" charset="0"/>
                        </a:rPr>
                        <a:t>84.7%</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dirty="0">
                          <a:solidFill>
                            <a:srgbClr val="000000"/>
                          </a:solidFill>
                          <a:effectLst/>
                          <a:latin typeface="Calibri" panose="020F0502020204030204" pitchFamily="34" charset="0"/>
                        </a:rPr>
                        <a:t>77,458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dirty="0">
                          <a:solidFill>
                            <a:srgbClr val="000000"/>
                          </a:solidFill>
                          <a:effectLst/>
                          <a:latin typeface="Calibri" panose="020F0502020204030204" pitchFamily="34" charset="0"/>
                        </a:rPr>
                        <a:t>84.6%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540000">
                <a:tc>
                  <a:txBody>
                    <a:bodyPr/>
                    <a:lstStyle/>
                    <a:p>
                      <a:pPr algn="l" fontAlgn="ctr"/>
                      <a:r>
                        <a:rPr lang="es-ES" sz="11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indent="0" algn="ctr" fontAlgn="ctr">
                        <a:tabLst/>
                      </a:pPr>
                      <a:r>
                        <a:rPr lang="es-ES" sz="1100" b="1" i="1" u="none" strike="noStrike" dirty="0" smtClean="0">
                          <a:solidFill>
                            <a:srgbClr val="000000"/>
                          </a:solidFill>
                          <a:latin typeface="Calibri" pitchFamily="34" charset="0"/>
                        </a:rPr>
                        <a:t>Administración</a:t>
                      </a:r>
                    </a:p>
                    <a:p>
                      <a:pPr marL="0" indent="0" algn="ctr" fontAlgn="ctr">
                        <a:tabLst/>
                      </a:pPr>
                      <a:r>
                        <a:rPr lang="es-ES" sz="1100" b="1" i="1" u="none" strike="noStrike" dirty="0" smtClean="0">
                          <a:solidFill>
                            <a:srgbClr val="000000"/>
                          </a:solidFill>
                          <a:latin typeface="Calibri" pitchFamily="34" charset="0"/>
                        </a:rPr>
                        <a:t>Pública Central</a:t>
                      </a:r>
                      <a:endParaRPr lang="es-ES" sz="1100" b="1"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2,128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32.1%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6,556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13,044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28,171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29,717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32,618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34.7%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30,378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540000">
                <a:tc>
                  <a:txBody>
                    <a:bodyPr/>
                    <a:lstStyle/>
                    <a:p>
                      <a:pPr algn="l" fontAlgn="ctr"/>
                      <a:r>
                        <a:rPr lang="es-ES" sz="11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1100" b="1" i="1" u="none" strike="noStrike" dirty="0" smtClean="0">
                          <a:solidFill>
                            <a:srgbClr val="000000"/>
                          </a:solidFill>
                          <a:latin typeface="Calibri" pitchFamily="34" charset="0"/>
                        </a:rPr>
                        <a:t>Desconcentrados y Paraestatales </a:t>
                      </a:r>
                      <a:r>
                        <a:rPr lang="es-ES" sz="1100" b="1" i="1" u="none" strike="noStrike" baseline="30000" dirty="0" smtClean="0">
                          <a:solidFill>
                            <a:srgbClr val="000000"/>
                          </a:solidFill>
                          <a:latin typeface="Calibri" pitchFamily="34" charset="0"/>
                        </a:rPr>
                        <a:t>1</a:t>
                      </a:r>
                      <a:r>
                        <a:rPr lang="es-ES" sz="1100" b="1" i="1" u="none" strike="noStrike" dirty="0" smtClean="0">
                          <a:solidFill>
                            <a:srgbClr val="000000"/>
                          </a:solidFill>
                          <a:latin typeface="Calibri" pitchFamily="34" charset="0"/>
                        </a:rPr>
                        <a:t> </a:t>
                      </a:r>
                      <a:endParaRPr lang="es-ES" sz="1100" b="1"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1,018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3,758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7,952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19.3%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22,745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23.6%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18,500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20.7%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19,159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18,176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540000">
                <a:tc>
                  <a:txBody>
                    <a:bodyPr/>
                    <a:lstStyle/>
                    <a:p>
                      <a:pPr algn="l" fontAlgn="ctr"/>
                      <a:r>
                        <a:rPr lang="es-ES" sz="1100" b="1" i="0" u="none" strike="noStrike" dirty="0">
                          <a:solidFill>
                            <a:srgbClr val="000000"/>
                          </a:solidFill>
                          <a:latin typeface="Calibri" pitchFamily="34" charset="0"/>
                        </a:rPr>
                        <a:t>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ES" sz="1100" b="1" i="1" u="none" strike="noStrike" dirty="0" smtClean="0">
                          <a:solidFill>
                            <a:srgbClr val="000000"/>
                          </a:solidFill>
                          <a:latin typeface="Calibri" pitchFamily="34" charset="0"/>
                        </a:rPr>
                        <a:t>Delegaciones </a:t>
                      </a:r>
                    </a:p>
                    <a:p>
                      <a:pPr algn="ctr" fontAlgn="ctr"/>
                      <a:r>
                        <a:rPr lang="es-ES" sz="1100" b="1" i="1" u="none" strike="noStrike" dirty="0" smtClean="0">
                          <a:solidFill>
                            <a:srgbClr val="000000"/>
                          </a:solidFill>
                          <a:latin typeface="Calibri" pitchFamily="34" charset="0"/>
                        </a:rPr>
                        <a:t>Políticas</a:t>
                      </a:r>
                      <a:endParaRPr lang="es-ES" sz="1100" b="1"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1,913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5,287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27.8%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13,120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29,605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26,104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27,827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28,904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31.6%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gridSpan="2">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Judicial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b"/>
                      <a:r>
                        <a:rPr lang="es-MX" sz="1100" b="1" i="0" u="none" strike="noStrike">
                          <a:solidFill>
                            <a:srgbClr val="000000"/>
                          </a:solidFill>
                          <a:effectLst/>
                          <a:latin typeface="Calibri" panose="020F0502020204030204" pitchFamily="34" charset="0"/>
                        </a:rPr>
                        <a:t>443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785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4.1%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1,246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2,429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2,723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3.0%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2,714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2,394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Legislativo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b"/>
                      <a:r>
                        <a:rPr lang="es-MX" sz="1100" b="1" i="0" u="none" strike="noStrike">
                          <a:solidFill>
                            <a:srgbClr val="000000"/>
                          </a:solidFill>
                          <a:effectLst/>
                          <a:latin typeface="Calibri" panose="020F0502020204030204" pitchFamily="34" charset="0"/>
                        </a:rPr>
                        <a:t>350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664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2,550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3,511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3.9%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4,760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5.1%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4,554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algn="l" fontAlgn="ctr"/>
                      <a:r>
                        <a:rPr lang="es-ES" sz="1100" b="1" i="0" u="none" strike="noStrike" dirty="0" smtClean="0">
                          <a:solidFill>
                            <a:srgbClr val="000000"/>
                          </a:solidFill>
                          <a:latin typeface="Calibri" pitchFamily="34" charset="0"/>
                        </a:rPr>
                        <a:t> </a:t>
                      </a:r>
                      <a:r>
                        <a:rPr lang="es-ES" sz="1100" b="1" i="0" u="none" strike="noStrike" dirty="0">
                          <a:solidFill>
                            <a:srgbClr val="000000"/>
                          </a:solidFill>
                          <a:latin typeface="Calibri" pitchFamily="34" charset="0"/>
                        </a:rPr>
                        <a:t>Autónomo</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ES"/>
                    </a:p>
                  </a:txBody>
                  <a:tcPr/>
                </a:tc>
                <a:tc>
                  <a:txBody>
                    <a:bodyPr/>
                    <a:lstStyle/>
                    <a:p>
                      <a:pPr algn="ctr" fontAlgn="b"/>
                      <a:r>
                        <a:rPr lang="es-MX" sz="1100" b="1" i="0" u="none" strike="noStrike">
                          <a:solidFill>
                            <a:srgbClr val="000000"/>
                          </a:solidFill>
                          <a:effectLst/>
                          <a:latin typeface="Calibri" panose="020F0502020204030204" pitchFamily="34" charset="0"/>
                        </a:rPr>
                        <a:t>769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11.6%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1,994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10.5%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3,732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6,525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6,208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5,297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5,600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540000">
                <a:tc gridSpan="2">
                  <a:txBody>
                    <a:bodyPr/>
                    <a:lstStyle/>
                    <a:p>
                      <a:pPr marL="0" algn="l" rtl="0" eaLnBrk="1" fontAlgn="b" latinLnBrk="0" hangingPunct="1"/>
                      <a:r>
                        <a:rPr kumimoji="0" lang="es-ES" sz="1100" b="1" i="0" u="none" strike="noStrike" kern="1200" dirty="0" smtClean="0">
                          <a:solidFill>
                            <a:srgbClr val="000000"/>
                          </a:solidFill>
                          <a:latin typeface="Calibri" pitchFamily="34" charset="0"/>
                          <a:ea typeface="+mn-ea"/>
                          <a:cs typeface="+mn-cs"/>
                        </a:rPr>
                        <a:t> Partidos</a:t>
                      </a:r>
                      <a:r>
                        <a:rPr kumimoji="0" lang="es-ES" sz="1100" b="1" i="0" u="none" strike="noStrike" kern="1200" baseline="0" dirty="0" smtClean="0">
                          <a:solidFill>
                            <a:srgbClr val="000000"/>
                          </a:solidFill>
                          <a:latin typeface="Calibri" pitchFamily="34" charset="0"/>
                          <a:ea typeface="+mn-ea"/>
                          <a:cs typeface="+mn-cs"/>
                        </a:rPr>
                        <a:t> Políticos en el</a:t>
                      </a:r>
                    </a:p>
                    <a:p>
                      <a:pPr marL="0" algn="l" rtl="0" eaLnBrk="1" fontAlgn="b" latinLnBrk="0" hangingPunct="1"/>
                      <a:r>
                        <a:rPr kumimoji="0" lang="es-ES" sz="1100" b="1" i="0" u="none" strike="noStrike" kern="1200" baseline="0" dirty="0" smtClean="0">
                          <a:solidFill>
                            <a:srgbClr val="000000"/>
                          </a:solidFill>
                          <a:latin typeface="Calibri" pitchFamily="34" charset="0"/>
                          <a:ea typeface="+mn-ea"/>
                          <a:cs typeface="+mn-cs"/>
                        </a:rPr>
                        <a:t> Distrito Federal</a:t>
                      </a:r>
                      <a:endParaRPr kumimoji="0" lang="es-ES" sz="11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hMerge="1">
                  <a:txBody>
                    <a:bodyPr/>
                    <a:lstStyle/>
                    <a:p>
                      <a:endParaRPr lang="es-MX"/>
                    </a:p>
                  </a:txBody>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dirty="0">
                          <a:solidFill>
                            <a:srgbClr val="000000"/>
                          </a:solidFill>
                          <a:effectLst/>
                          <a:latin typeface="Calibri" panose="020F0502020204030204" pitchFamily="34" charset="0"/>
                        </a:rPr>
                        <a:t>1,097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4,208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2,808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3.1%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1,673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1.8%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1,570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c>
                  <a:txBody>
                    <a:bodyPr/>
                    <a:lstStyle/>
                    <a:p>
                      <a:pPr algn="ctr" fontAlgn="b"/>
                      <a:r>
                        <a:rPr lang="es-MX" sz="1100" b="1" i="0" u="none" strike="noStrike">
                          <a:solidFill>
                            <a:srgbClr val="000000"/>
                          </a:solidFill>
                          <a:effectLst/>
                          <a:latin typeface="Calibri" panose="020F0502020204030204" pitchFamily="34" charset="0"/>
                        </a:rPr>
                        <a:t>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alpha val="50196"/>
                      </a:srgbClr>
                    </a:solidFill>
                  </a:tcPr>
                </a:tc>
              </a:tr>
              <a:tr h="360000">
                <a:tc gridSpan="2">
                  <a:txBody>
                    <a:bodyPr/>
                    <a:lstStyle/>
                    <a:p>
                      <a:pPr algn="l" fontAlgn="ctr"/>
                      <a:r>
                        <a:rPr lang="es-ES" sz="1100" b="1" i="0" u="none" strike="noStrike" dirty="0" smtClean="0">
                          <a:solidFill>
                            <a:schemeClr val="bg1"/>
                          </a:solidFill>
                          <a:latin typeface="Calibri" pitchFamily="34" charset="0"/>
                        </a:rPr>
                        <a:t> </a:t>
                      </a:r>
                      <a:r>
                        <a:rPr lang="es-ES" sz="1100" b="1" i="0" u="none" strike="noStrike" dirty="0">
                          <a:solidFill>
                            <a:schemeClr val="bg1"/>
                          </a:solidFill>
                          <a:latin typeface="Calibri" pitchFamily="34" charset="0"/>
                        </a:rPr>
                        <a:t>Total </a:t>
                      </a:r>
                    </a:p>
                  </a:txBody>
                  <a:tcPr marL="8268" marR="8268" marT="8268"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hMerge="1">
                  <a:txBody>
                    <a:bodyPr/>
                    <a:lstStyle/>
                    <a:p>
                      <a:endParaRPr lang="es-ES"/>
                    </a:p>
                  </a:txBody>
                  <a:tcPr/>
                </a:tc>
                <a:tc>
                  <a:txBody>
                    <a:bodyPr/>
                    <a:lstStyle/>
                    <a:p>
                      <a:pPr algn="ctr" fontAlgn="b"/>
                      <a:r>
                        <a:rPr lang="es-MX" sz="1100" b="1" i="0" u="none" strike="noStrike" dirty="0">
                          <a:solidFill>
                            <a:schemeClr val="bg1"/>
                          </a:solidFill>
                          <a:effectLst/>
                          <a:latin typeface="Calibri" panose="020F0502020204030204" pitchFamily="34" charset="0"/>
                        </a:rPr>
                        <a:t>6,621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19,044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41,164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96,233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89,571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94,048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91,576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
        <p:nvSpPr>
          <p:cNvPr id="7" name="Rectangle 3"/>
          <p:cNvSpPr txBox="1">
            <a:spLocks noChangeArrowheads="1"/>
          </p:cNvSpPr>
          <p:nvPr/>
        </p:nvSpPr>
        <p:spPr>
          <a:xfrm>
            <a:off x="35496" y="6106241"/>
            <a:ext cx="9001000" cy="419103"/>
          </a:xfrm>
          <a:prstGeom prst="rect">
            <a:avLst/>
          </a:prstGeom>
        </p:spPr>
        <p:txBody>
          <a:bodyPr/>
          <a:lstStyle/>
          <a:p>
            <a:pPr marL="85725" indent="-85725" algn="just" fontAlgn="auto">
              <a:spcBef>
                <a:spcPts val="0"/>
              </a:spcBef>
              <a:spcAft>
                <a:spcPts val="0"/>
              </a:spcAft>
              <a:defRPr/>
            </a:pPr>
            <a:r>
              <a:rPr lang="es-MX" sz="1000" b="1" kern="0" baseline="30000" dirty="0" smtClean="0">
                <a:solidFill>
                  <a:sysClr val="windowText" lastClr="000000"/>
                </a:solidFill>
                <a:latin typeface="Calibri" pitchFamily="34" charset="0"/>
                <a:cs typeface="Arial" pitchFamily="34" charset="0"/>
              </a:rPr>
              <a:t>1 </a:t>
            </a:r>
            <a:r>
              <a:rPr lang="es-MX" sz="1000" b="1" dirty="0" smtClean="0">
                <a:latin typeface="Calibri" pitchFamily="34" charset="0"/>
              </a:rPr>
              <a:t>Conforme al artículo 97 del Estatuto de Gobierno del D.F., la Administración Pública Paraestatal está integrada por los Organismos Descentralizados, las Empresas de Participación Estatal Mayoritaria y los Fideicomisos Públicos</a:t>
            </a:r>
            <a:r>
              <a:rPr lang="es-MX" sz="1000" b="1" kern="0" dirty="0" smtClean="0">
                <a:solidFill>
                  <a:sysClr val="windowText" lastClr="000000"/>
                </a:solidFill>
                <a:latin typeface="Calibri" pitchFamily="34" charset="0"/>
                <a:cs typeface="Arial" pitchFamily="34" charset="0"/>
              </a:rPr>
              <a:t>.</a:t>
            </a:r>
            <a:endParaRPr lang="es-MX" sz="1000" b="1" kern="0" dirty="0">
              <a:solidFill>
                <a:sysClr val="windowText" lastClr="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75184" y="1988840"/>
            <a:ext cx="6380212" cy="2862322"/>
          </a:xfrm>
          <a:prstGeom prst="rect">
            <a:avLst/>
          </a:prstGeom>
        </p:spPr>
        <p:txBody>
          <a:bodyPr wrap="square">
            <a:spAutoFit/>
          </a:bodyPr>
          <a:lstStyle/>
          <a:p>
            <a:pPr algn="ctr"/>
            <a:r>
              <a:rPr lang="es-MX" sz="3600" b="1" dirty="0" smtClean="0">
                <a:solidFill>
                  <a:prstClr val="black"/>
                </a:solidFill>
                <a:latin typeface="Calibri" pitchFamily="34" charset="0"/>
              </a:rPr>
              <a:t>2. Resultados del Ejercicio del Derecho de </a:t>
            </a:r>
            <a:r>
              <a:rPr lang="es-MX" sz="3600" b="1" dirty="0" smtClean="0">
                <a:latin typeface="Calibri" pitchFamily="34" charset="0"/>
              </a:rPr>
              <a:t>Acceso</a:t>
            </a:r>
            <a:r>
              <a:rPr lang="es-MX" sz="3600" b="1" dirty="0">
                <a:latin typeface="Calibri" pitchFamily="34" charset="0"/>
              </a:rPr>
              <a:t>, Rectificación, Cancelación u Oposición de datos personales en el Distrito Federal</a:t>
            </a:r>
            <a:endParaRPr lang="es-MX" sz="3600" b="1" dirty="0" smtClean="0">
              <a:solidFill>
                <a:prstClr val="black"/>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7 Marcador de número de diapositiva"/>
          <p:cNvSpPr>
            <a:spLocks noGrp="1"/>
          </p:cNvSpPr>
          <p:nvPr>
            <p:ph type="sldNum" sz="quarter" idx="12"/>
          </p:nvPr>
        </p:nvSpPr>
        <p:spPr>
          <a:xfrm>
            <a:off x="8643966" y="6439217"/>
            <a:ext cx="441297" cy="365125"/>
          </a:xfrm>
        </p:spPr>
        <p:txBody>
          <a:bodyPr/>
          <a:lstStyle>
            <a:lvl1pPr>
              <a:defRPr sz="1000" b="1">
                <a:latin typeface="Calibri" pitchFamily="34" charset="0"/>
              </a:defRPr>
            </a:lvl1pPr>
          </a:lstStyle>
          <a:p>
            <a:pPr>
              <a:defRPr/>
            </a:pPr>
            <a:fld id="{BD43386B-512A-4F48-AC60-1F2A615D5642}" type="slidenum">
              <a:rPr lang="es-MX" smtClean="0"/>
              <a:pPr>
                <a:defRPr/>
              </a:pPr>
              <a:t>18</a:t>
            </a:fld>
            <a:endParaRPr lang="es-MX" dirty="0"/>
          </a:p>
        </p:txBody>
      </p:sp>
      <p:sp>
        <p:nvSpPr>
          <p:cNvPr id="10" name="9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NOTA</a:t>
            </a:r>
            <a:endParaRPr lang="es-ES" sz="1400" b="1" i="1" dirty="0">
              <a:latin typeface="Calibri" pitchFamily="34" charset="0"/>
            </a:endParaRPr>
          </a:p>
        </p:txBody>
      </p:sp>
      <p:sp>
        <p:nvSpPr>
          <p:cNvPr id="13" name="12 Rectángulo"/>
          <p:cNvSpPr/>
          <p:nvPr/>
        </p:nvSpPr>
        <p:spPr>
          <a:xfrm>
            <a:off x="680964" y="1041850"/>
            <a:ext cx="7762576" cy="5755422"/>
          </a:xfrm>
          <a:prstGeom prst="rect">
            <a:avLst/>
          </a:prstGeom>
        </p:spPr>
        <p:txBody>
          <a:bodyPr wrap="square">
            <a:spAutoFit/>
          </a:bodyPr>
          <a:lstStyle/>
          <a:p>
            <a:pPr algn="just"/>
            <a:r>
              <a:rPr lang="es-MX" sz="1600" b="1" dirty="0">
                <a:latin typeface="Calibri" pitchFamily="34" charset="0"/>
                <a:cs typeface="Calibri" pitchFamily="34" charset="0"/>
              </a:rPr>
              <a:t>Para el año </a:t>
            </a:r>
            <a:r>
              <a:rPr lang="es-MX" sz="1600" b="1" dirty="0" smtClean="0">
                <a:latin typeface="Calibri" pitchFamily="34" charset="0"/>
                <a:cs typeface="Calibri" pitchFamily="34" charset="0"/>
              </a:rPr>
              <a:t>2012, </a:t>
            </a:r>
            <a:r>
              <a:rPr lang="es-MX" sz="1600" b="1" dirty="0">
                <a:latin typeface="Calibri" pitchFamily="34" charset="0"/>
                <a:cs typeface="Calibri" pitchFamily="34" charset="0"/>
              </a:rPr>
              <a:t>no se presenta información estadística del Fideicomiso Central de Abasto de la Ciudad de México, ya que dicho Ente obligado no capturó las solicitudes recibidas en el SICRESI </a:t>
            </a:r>
            <a:r>
              <a:rPr lang="es-MX" sz="1600" b="1" dirty="0" smtClean="0">
                <a:latin typeface="Calibri" pitchFamily="34" charset="0"/>
                <a:cs typeface="Calibri" pitchFamily="34" charset="0"/>
              </a:rPr>
              <a:t>y por lo tanto no </a:t>
            </a:r>
            <a:r>
              <a:rPr lang="es-MX" sz="1600" b="1" dirty="0">
                <a:latin typeface="Calibri" pitchFamily="34" charset="0"/>
                <a:cs typeface="Calibri" pitchFamily="34" charset="0"/>
              </a:rPr>
              <a:t>remitió al </a:t>
            </a:r>
            <a:r>
              <a:rPr lang="es-MX" sz="1600" b="1" dirty="0" err="1">
                <a:latin typeface="Calibri" pitchFamily="34" charset="0"/>
                <a:cs typeface="Calibri" pitchFamily="34" charset="0"/>
              </a:rPr>
              <a:t>InfoDF</a:t>
            </a:r>
            <a:r>
              <a:rPr lang="es-MX" sz="1600" b="1" dirty="0">
                <a:latin typeface="Calibri" pitchFamily="34" charset="0"/>
                <a:cs typeface="Calibri" pitchFamily="34" charset="0"/>
              </a:rPr>
              <a:t> su informe de solicitudes ARCO de datos </a:t>
            </a:r>
            <a:r>
              <a:rPr lang="es-MX" sz="1600" b="1" dirty="0" smtClean="0">
                <a:latin typeface="Calibri" pitchFamily="34" charset="0"/>
                <a:cs typeface="Calibri" pitchFamily="34" charset="0"/>
              </a:rPr>
              <a:t>personales, </a:t>
            </a:r>
            <a:r>
              <a:rPr lang="es-MX" sz="1600" b="1" dirty="0">
                <a:latin typeface="Calibri" pitchFamily="34" charset="0"/>
                <a:cs typeface="Calibri" pitchFamily="34" charset="0"/>
              </a:rPr>
              <a:t>correspondiente al ejercicio </a:t>
            </a:r>
            <a:r>
              <a:rPr lang="es-MX" sz="1600" b="1" dirty="0" smtClean="0">
                <a:latin typeface="Calibri" pitchFamily="34" charset="0"/>
                <a:cs typeface="Calibri" pitchFamily="34" charset="0"/>
              </a:rPr>
              <a:t>2012, </a:t>
            </a:r>
            <a:r>
              <a:rPr lang="es-MX" sz="1600" b="1" dirty="0">
                <a:latin typeface="Calibri" pitchFamily="34" charset="0"/>
                <a:cs typeface="Calibri" pitchFamily="34" charset="0"/>
              </a:rPr>
              <a:t>por lo que </a:t>
            </a:r>
            <a:r>
              <a:rPr lang="es-MX" sz="1600" b="1" dirty="0" smtClean="0">
                <a:latin typeface="Calibri" pitchFamily="34" charset="0"/>
                <a:cs typeface="Calibri" pitchFamily="34" charset="0"/>
              </a:rPr>
              <a:t>incumplió </a:t>
            </a:r>
            <a:r>
              <a:rPr lang="es-MX" sz="1600" b="1" dirty="0">
                <a:latin typeface="Calibri" pitchFamily="34" charset="0"/>
                <a:cs typeface="Calibri" pitchFamily="34" charset="0"/>
              </a:rPr>
              <a:t>con lo </a:t>
            </a:r>
            <a:r>
              <a:rPr lang="es-MX" sz="1600" b="1" dirty="0" smtClean="0">
                <a:latin typeface="Calibri" pitchFamily="34" charset="0"/>
                <a:cs typeface="Calibri" pitchFamily="34" charset="0"/>
              </a:rPr>
              <a:t>establecido </a:t>
            </a:r>
            <a:r>
              <a:rPr lang="es-MX" sz="1600" b="1" dirty="0">
                <a:latin typeface="Calibri" pitchFamily="34" charset="0"/>
                <a:cs typeface="Calibri" pitchFamily="34" charset="0"/>
              </a:rPr>
              <a:t>en los Lineamientos para la Protección de Datos Personales en el Distrito Federal, numeral 37, fracciones I y II, referentes a la fracción III, Artículo 21 de la Ley de Protección de Datos Personales para el Distrito Federal. </a:t>
            </a:r>
          </a:p>
          <a:p>
            <a:pPr algn="just"/>
            <a:endParaRPr lang="es-MX" sz="1600" b="1" dirty="0">
              <a:latin typeface="Calibri" pitchFamily="34" charset="0"/>
              <a:cs typeface="Calibri" pitchFamily="34" charset="0"/>
            </a:endParaRPr>
          </a:p>
          <a:p>
            <a:pPr algn="just"/>
            <a:r>
              <a:rPr lang="es-MX" sz="1600" b="1" dirty="0" smtClean="0">
                <a:latin typeface="Calibri" pitchFamily="34" charset="0"/>
                <a:cs typeface="Calibri" pitchFamily="34" charset="0"/>
              </a:rPr>
              <a:t>No se presenta información estadística del Fideicomiso Central de Abasto de la Ciudad de México, correspondiente al ejercicio 2010, ya que dicho Ente obligado no entregó su informe estadístico de solicitudes de información pública y de datos personales 2010</a:t>
            </a:r>
            <a:r>
              <a:rPr lang="es-MX" sz="1600" b="1" dirty="0">
                <a:latin typeface="Calibri" pitchFamily="34" charset="0"/>
                <a:cs typeface="Calibri" pitchFamily="34" charset="0"/>
              </a:rPr>
              <a:t>, por lo que incumplió con lo establecido en los Lineamientos para la Protección de Datos Personales en el Distrito Federal, numeral 37, fracciones I y II, referentes a la fracción III, Artículo 21 de la </a:t>
            </a:r>
            <a:r>
              <a:rPr lang="es-MX" sz="1600" b="1" dirty="0" smtClean="0">
                <a:latin typeface="Calibri" pitchFamily="34" charset="0"/>
                <a:cs typeface="Calibri" pitchFamily="34" charset="0"/>
              </a:rPr>
              <a:t>LPDPDF. El Consejo Económico y Social de la Ciudad de México no notificó al </a:t>
            </a:r>
            <a:r>
              <a:rPr lang="es-MX" sz="1600" b="1" dirty="0" err="1" smtClean="0">
                <a:latin typeface="Calibri" pitchFamily="34" charset="0"/>
                <a:cs typeface="Calibri" pitchFamily="34" charset="0"/>
              </a:rPr>
              <a:t>InfoDF</a:t>
            </a:r>
            <a:r>
              <a:rPr lang="es-MX" sz="1600" b="1" dirty="0" smtClean="0">
                <a:latin typeface="Calibri" pitchFamily="34" charset="0"/>
                <a:cs typeface="Calibri" pitchFamily="34" charset="0"/>
              </a:rPr>
              <a:t> no haber recibido solicitudes de datos personales durante 2010.</a:t>
            </a:r>
          </a:p>
          <a:p>
            <a:pPr algn="just"/>
            <a:endParaRPr lang="es-MX" sz="1600" b="1" dirty="0" smtClean="0">
              <a:latin typeface="Calibri" pitchFamily="34" charset="0"/>
              <a:cs typeface="Calibri" pitchFamily="34" charset="0"/>
            </a:endParaRPr>
          </a:p>
          <a:p>
            <a:pPr algn="just"/>
            <a:r>
              <a:rPr lang="es-MX" sz="1600" b="1" dirty="0" smtClean="0">
                <a:latin typeface="Calibri" pitchFamily="34" charset="0"/>
                <a:cs typeface="Calibri" pitchFamily="34" charset="0"/>
              </a:rPr>
              <a:t>Para el año 2009, no se presenta información estadística del Fideicomiso Central de Abasto de la Ciudad de México, del Fideicomiso Museo del Estanquillo y de la Universidad Autónoma de la Ciudad de México, ya que dichos Entes obligados no presentaron su informe estadístico de solicitudes de información pública y de datos personales </a:t>
            </a:r>
            <a:r>
              <a:rPr lang="es-MX" sz="1600" b="1" dirty="0">
                <a:latin typeface="Calibri" pitchFamily="34" charset="0"/>
                <a:cs typeface="Calibri" pitchFamily="34" charset="0"/>
              </a:rPr>
              <a:t>2009, por lo que incumplió con lo establecido en los Lineamientos para la Protección de Datos Personales en el Distrito Federal, numeral 37, fracciones I y II, referentes a la fracción III, Artículo 21 de la Ley de Protección de Datos Personales para el Distrito Federal. </a:t>
            </a:r>
          </a:p>
        </p:txBody>
      </p:sp>
    </p:spTree>
    <p:extLst>
      <p:ext uri="{BB962C8B-B14F-4D97-AF65-F5344CB8AC3E}">
        <p14:creationId xmlns:p14="http://schemas.microsoft.com/office/powerpoint/2010/main" val="10283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22 CuadroTexto"/>
          <p:cNvSpPr txBox="1"/>
          <p:nvPr/>
        </p:nvSpPr>
        <p:spPr>
          <a:xfrm>
            <a:off x="1837033" y="966605"/>
            <a:ext cx="5729288" cy="292388"/>
          </a:xfrm>
          <a:prstGeom prst="rect">
            <a:avLst/>
          </a:prstGeom>
          <a:noFill/>
        </p:spPr>
        <p:txBody>
          <a:bodyPr wrap="square" rtlCol="0">
            <a:spAutoFit/>
          </a:bodyPr>
          <a:lstStyle/>
          <a:p>
            <a:pPr algn="ctr"/>
            <a:r>
              <a:rPr lang="es-MX" sz="1300" b="1" dirty="0" smtClean="0">
                <a:latin typeface="Calibri" pitchFamily="34" charset="0"/>
              </a:rPr>
              <a:t>Total de solicitudes ARCO de datos personales, </a:t>
            </a:r>
            <a:r>
              <a:rPr lang="es-MX" sz="1300" b="1" dirty="0" smtClean="0">
                <a:latin typeface="Calibri" pitchFamily="34" charset="0"/>
              </a:rPr>
              <a:t>2009-2012: 15,291</a:t>
            </a:r>
            <a:endParaRPr lang="es-ES" sz="1300" dirty="0">
              <a:latin typeface="Calibri" pitchFamily="34" charset="0"/>
            </a:endParaRPr>
          </a:p>
        </p:txBody>
      </p:sp>
      <p:graphicFrame>
        <p:nvGraphicFramePr>
          <p:cNvPr id="24" name="23 Gráfico"/>
          <p:cNvGraphicFramePr/>
          <p:nvPr>
            <p:extLst>
              <p:ext uri="{D42A27DB-BD31-4B8C-83A1-F6EECF244321}">
                <p14:modId xmlns:p14="http://schemas.microsoft.com/office/powerpoint/2010/main" val="8446591"/>
              </p:ext>
            </p:extLst>
          </p:nvPr>
        </p:nvGraphicFramePr>
        <p:xfrm>
          <a:off x="179512" y="1561148"/>
          <a:ext cx="8640959" cy="4800234"/>
        </p:xfrm>
        <a:graphic>
          <a:graphicData uri="http://schemas.openxmlformats.org/drawingml/2006/chart">
            <c:chart xmlns:c="http://schemas.openxmlformats.org/drawingml/2006/chart" xmlns:r="http://schemas.openxmlformats.org/officeDocument/2006/relationships" r:id="rId2"/>
          </a:graphicData>
        </a:graphic>
      </p:graphicFrame>
      <p:sp>
        <p:nvSpPr>
          <p:cNvPr id="11" name="17 Marcador de número de diapositiva"/>
          <p:cNvSpPr>
            <a:spLocks noGrp="1"/>
          </p:cNvSpPr>
          <p:nvPr>
            <p:ph type="sldNum" sz="quarter" idx="12"/>
          </p:nvPr>
        </p:nvSpPr>
        <p:spPr>
          <a:xfrm>
            <a:off x="8643966" y="6439217"/>
            <a:ext cx="441297" cy="365125"/>
          </a:xfrm>
        </p:spPr>
        <p:txBody>
          <a:bodyPr/>
          <a:lstStyle>
            <a:lvl1pPr>
              <a:defRPr sz="1000" b="1">
                <a:latin typeface="Calibri" pitchFamily="34" charset="0"/>
              </a:defRPr>
            </a:lvl1pPr>
          </a:lstStyle>
          <a:p>
            <a:pPr>
              <a:defRPr/>
            </a:pPr>
            <a:fld id="{BD43386B-512A-4F48-AC60-1F2A615D5642}" type="slidenum">
              <a:rPr lang="es-MX" smtClean="0"/>
              <a:pPr>
                <a:defRPr/>
              </a:pPr>
              <a:t>19</a:t>
            </a:fld>
            <a:endParaRPr lang="es-MX" dirty="0"/>
          </a:p>
        </p:txBody>
      </p:sp>
      <p:sp>
        <p:nvSpPr>
          <p:cNvPr id="14" name="13 Flecha derecha"/>
          <p:cNvSpPr/>
          <p:nvPr/>
        </p:nvSpPr>
        <p:spPr>
          <a:xfrm rot="19362965">
            <a:off x="4471491" y="3044573"/>
            <a:ext cx="684000" cy="144000"/>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14 CuadroTexto"/>
          <p:cNvSpPr txBox="1"/>
          <p:nvPr/>
        </p:nvSpPr>
        <p:spPr>
          <a:xfrm>
            <a:off x="1837033" y="2780867"/>
            <a:ext cx="1124962" cy="600164"/>
          </a:xfrm>
          <a:prstGeom prst="rect">
            <a:avLst/>
          </a:prstGeom>
          <a:noFill/>
        </p:spPr>
        <p:txBody>
          <a:bodyPr wrap="square" rtlCol="0">
            <a:spAutoFit/>
          </a:bodyPr>
          <a:lstStyle/>
          <a:p>
            <a:pPr algn="ctr"/>
            <a:r>
              <a:rPr lang="es-MX" sz="1100" b="1" dirty="0" smtClean="0">
                <a:latin typeface="Calibri" pitchFamily="34" charset="0"/>
              </a:rPr>
              <a:t>Incremento</a:t>
            </a:r>
          </a:p>
          <a:p>
            <a:pPr algn="ctr"/>
            <a:r>
              <a:rPr lang="es-MX" sz="1100" b="1" dirty="0" smtClean="0">
                <a:latin typeface="Calibri" pitchFamily="34" charset="0"/>
              </a:rPr>
              <a:t>2009-2010:</a:t>
            </a:r>
          </a:p>
          <a:p>
            <a:pPr algn="ctr"/>
            <a:r>
              <a:rPr lang="es-MX" sz="1100" b="1" dirty="0" smtClean="0">
                <a:latin typeface="Calibri" pitchFamily="34" charset="0"/>
              </a:rPr>
              <a:t>18.5%</a:t>
            </a:r>
            <a:endParaRPr lang="es-ES" sz="1100" dirty="0">
              <a:latin typeface="Calibri" pitchFamily="34" charset="0"/>
            </a:endParaRPr>
          </a:p>
        </p:txBody>
      </p:sp>
      <p:sp>
        <p:nvSpPr>
          <p:cNvPr id="16" name="15 CuadroTexto"/>
          <p:cNvSpPr txBox="1"/>
          <p:nvPr/>
        </p:nvSpPr>
        <p:spPr>
          <a:xfrm>
            <a:off x="76168" y="85702"/>
            <a:ext cx="8496359" cy="864000"/>
          </a:xfrm>
          <a:prstGeom prst="rect">
            <a:avLst/>
          </a:prstGeom>
          <a:noFill/>
        </p:spPr>
        <p:txBody>
          <a:bodyPr wrap="square" rtlCol="0" anchor="ctr">
            <a:noAutofit/>
          </a:bodyPr>
          <a:lstStyle/>
          <a:p>
            <a:r>
              <a:rPr lang="es-MX" b="1" dirty="0" smtClean="0">
                <a:latin typeface="Calibri" pitchFamily="34" charset="0"/>
              </a:rPr>
              <a:t>2.1.1 Solicitudes de acceso, rectificación, cancelación u oposición de datos personales recibidas</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8" name="7 CuadroTexto"/>
          <p:cNvSpPr txBox="1"/>
          <p:nvPr/>
        </p:nvSpPr>
        <p:spPr>
          <a:xfrm>
            <a:off x="3738894" y="2251951"/>
            <a:ext cx="1170906" cy="600164"/>
          </a:xfrm>
          <a:prstGeom prst="rect">
            <a:avLst/>
          </a:prstGeom>
          <a:noFill/>
        </p:spPr>
        <p:txBody>
          <a:bodyPr wrap="square" rtlCol="0">
            <a:spAutoFit/>
          </a:bodyPr>
          <a:lstStyle/>
          <a:p>
            <a:pPr algn="ctr"/>
            <a:r>
              <a:rPr lang="es-MX" sz="1100" b="1" dirty="0" smtClean="0">
                <a:latin typeface="Calibri" pitchFamily="34" charset="0"/>
              </a:rPr>
              <a:t>Incremento</a:t>
            </a:r>
          </a:p>
          <a:p>
            <a:pPr algn="ctr"/>
            <a:r>
              <a:rPr lang="es-MX" sz="1100" b="1" dirty="0" smtClean="0">
                <a:latin typeface="Calibri" pitchFamily="34" charset="0"/>
              </a:rPr>
              <a:t>2010-2011 </a:t>
            </a:r>
            <a:r>
              <a:rPr lang="es-MX" sz="1100" b="1" dirty="0">
                <a:latin typeface="Calibri" pitchFamily="34" charset="0"/>
              </a:rPr>
              <a:t>: </a:t>
            </a:r>
            <a:endParaRPr lang="es-MX" sz="1100" b="1" dirty="0" smtClean="0">
              <a:latin typeface="Calibri" pitchFamily="34" charset="0"/>
            </a:endParaRPr>
          </a:p>
          <a:p>
            <a:pPr algn="ctr"/>
            <a:r>
              <a:rPr lang="es-MX" sz="1100" b="1" dirty="0" smtClean="0">
                <a:latin typeface="Calibri" pitchFamily="34" charset="0"/>
              </a:rPr>
              <a:t>37.1%</a:t>
            </a:r>
            <a:endParaRPr lang="es-ES" sz="1100" dirty="0">
              <a:latin typeface="Calibri" pitchFamily="34" charset="0"/>
            </a:endParaRPr>
          </a:p>
        </p:txBody>
      </p:sp>
      <p:sp>
        <p:nvSpPr>
          <p:cNvPr id="9" name="8 Flecha derecha"/>
          <p:cNvSpPr/>
          <p:nvPr/>
        </p:nvSpPr>
        <p:spPr>
          <a:xfrm rot="20205697">
            <a:off x="2654275" y="3548601"/>
            <a:ext cx="684000" cy="144000"/>
          </a:xfrm>
          <a:prstGeom prst="right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32074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665544" y="1412776"/>
            <a:ext cx="7798626" cy="4752528"/>
          </a:xfrm>
          <a:prstGeom prst="rect">
            <a:avLst/>
          </a:prstGeom>
        </p:spPr>
        <p:txBody>
          <a:bodyPr/>
          <a:lstStyle/>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Con base en la información proporcionada por los Entes Obligados en </a:t>
            </a:r>
            <a:r>
              <a:rPr lang="es-MX" sz="2000" b="1" kern="0" dirty="0">
                <a:solidFill>
                  <a:sysClr val="windowText" lastClr="000000"/>
                </a:solidFill>
                <a:latin typeface="Calibri" pitchFamily="34" charset="0"/>
                <a:cs typeface="Arial" pitchFamily="34" charset="0"/>
              </a:rPr>
              <a:t>el </a:t>
            </a:r>
            <a:r>
              <a:rPr lang="es-MX" sz="2000" b="1" i="1" kern="0" dirty="0">
                <a:solidFill>
                  <a:sysClr val="windowText" lastClr="000000"/>
                </a:solidFill>
                <a:latin typeface="Calibri" pitchFamily="34" charset="0"/>
                <a:cs typeface="Arial" pitchFamily="34" charset="0"/>
              </a:rPr>
              <a:t>Sistema de Captura de Reportes Estadísticos de Solicitudes de </a:t>
            </a:r>
            <a:r>
              <a:rPr lang="es-MX" sz="2000" b="1" i="1" kern="0" dirty="0" smtClean="0">
                <a:solidFill>
                  <a:sysClr val="windowText" lastClr="000000"/>
                </a:solidFill>
                <a:latin typeface="Calibri" pitchFamily="34" charset="0"/>
                <a:cs typeface="Arial" pitchFamily="34" charset="0"/>
              </a:rPr>
              <a:t>Información (SICRESI)</a:t>
            </a:r>
            <a:r>
              <a:rPr lang="es-MX" sz="2000" b="1" kern="0" dirty="0" smtClean="0">
                <a:solidFill>
                  <a:sysClr val="windowText" lastClr="000000"/>
                </a:solidFill>
                <a:latin typeface="Calibri" pitchFamily="34" charset="0"/>
                <a:cs typeface="Arial" pitchFamily="34" charset="0"/>
              </a:rPr>
              <a:t>, se realizó el presente reporte con los siguientes propósitos: </a:t>
            </a:r>
          </a:p>
          <a:p>
            <a:pPr algn="just" fontAlgn="auto">
              <a:spcBef>
                <a:spcPts val="0"/>
              </a:spcBef>
              <a:spcAft>
                <a:spcPts val="0"/>
              </a:spcAft>
              <a:defRPr/>
            </a:pPr>
            <a:endParaRPr lang="es-MX" sz="900" b="1" kern="0" dirty="0" smtClean="0">
              <a:solidFill>
                <a:sysClr val="windowText" lastClr="000000"/>
              </a:solidFill>
              <a:latin typeface="Calibri" pitchFamily="34" charset="0"/>
              <a:cs typeface="Arial" pitchFamily="34" charset="0"/>
            </a:endParaRPr>
          </a:p>
          <a:p>
            <a:pPr marL="342900" indent="-342900" algn="just" fontAlgn="auto">
              <a:spcBef>
                <a:spcPts val="0"/>
              </a:spcBef>
              <a:spcAft>
                <a:spcPts val="0"/>
              </a:spcAft>
              <a:buFont typeface="Arial" pitchFamily="34" charset="0"/>
              <a:buChar char="•"/>
              <a:defRPr/>
            </a:pPr>
            <a:r>
              <a:rPr lang="es-MX" sz="2000" b="1" kern="0" dirty="0" smtClean="0">
                <a:solidFill>
                  <a:sysClr val="windowText" lastClr="000000"/>
                </a:solidFill>
                <a:latin typeface="Calibri" pitchFamily="34" charset="0"/>
                <a:cs typeface="Arial" pitchFamily="34" charset="0"/>
              </a:rPr>
              <a:t>Dar </a:t>
            </a:r>
            <a:r>
              <a:rPr lang="es-MX" sz="2000" b="1" kern="0" dirty="0">
                <a:solidFill>
                  <a:sysClr val="windowText" lastClr="000000"/>
                </a:solidFill>
                <a:latin typeface="Calibri" pitchFamily="34" charset="0"/>
                <a:cs typeface="Arial" pitchFamily="34" charset="0"/>
              </a:rPr>
              <a:t>a conocer </a:t>
            </a:r>
            <a:r>
              <a:rPr lang="es-MX" sz="2000" b="1" kern="0" dirty="0" smtClean="0">
                <a:solidFill>
                  <a:sysClr val="windowText" lastClr="000000"/>
                </a:solidFill>
                <a:latin typeface="Calibri" pitchFamily="34" charset="0"/>
                <a:cs typeface="Arial" pitchFamily="34" charset="0"/>
              </a:rPr>
              <a:t>el total de solicitudes de información pública y de datos personales, correspondiente al ejercicio 2012, así como los totales para los años 2006, 2007, 2008, 2009, 2010 y 2011.</a:t>
            </a:r>
          </a:p>
          <a:p>
            <a:pPr algn="just" fontAlgn="auto">
              <a:spcBef>
                <a:spcPts val="0"/>
              </a:spcBef>
              <a:spcAft>
                <a:spcPts val="0"/>
              </a:spcAft>
              <a:defRPr/>
            </a:pPr>
            <a:endParaRPr lang="es-MX" sz="900" b="1" kern="0" dirty="0" smtClean="0">
              <a:solidFill>
                <a:sysClr val="windowText" lastClr="000000"/>
              </a:solidFill>
              <a:latin typeface="Calibri" pitchFamily="34" charset="0"/>
              <a:cs typeface="Arial" pitchFamily="34" charset="0"/>
            </a:endParaRPr>
          </a:p>
          <a:p>
            <a:pPr marL="342900" indent="-342900" algn="just" fontAlgn="auto">
              <a:spcBef>
                <a:spcPts val="0"/>
              </a:spcBef>
              <a:spcAft>
                <a:spcPts val="0"/>
              </a:spcAft>
              <a:buFont typeface="Arial" pitchFamily="34" charset="0"/>
              <a:buChar char="•"/>
              <a:defRPr/>
            </a:pPr>
            <a:r>
              <a:rPr lang="es-MX" sz="2000" b="1" kern="0" dirty="0" smtClean="0">
                <a:solidFill>
                  <a:sysClr val="windowText" lastClr="000000"/>
                </a:solidFill>
                <a:latin typeface="Calibri" pitchFamily="34" charset="0"/>
                <a:cs typeface="Arial" pitchFamily="34" charset="0"/>
              </a:rPr>
              <a:t>Difundir la información que se obtiene mediante las variables que son observadas en el </a:t>
            </a:r>
            <a:r>
              <a:rPr lang="es-MX" sz="2000" b="1" i="1" kern="0" dirty="0" smtClean="0">
                <a:solidFill>
                  <a:sysClr val="windowText" lastClr="000000"/>
                </a:solidFill>
                <a:latin typeface="Calibri" pitchFamily="34" charset="0"/>
                <a:cs typeface="Arial" pitchFamily="34" charset="0"/>
              </a:rPr>
              <a:t>SICRESI</a:t>
            </a:r>
            <a:r>
              <a:rPr lang="es-MX" sz="2000" b="1" kern="0" dirty="0" smtClean="0">
                <a:solidFill>
                  <a:sysClr val="windowText" lastClr="000000"/>
                </a:solidFill>
                <a:latin typeface="Calibri" pitchFamily="34" charset="0"/>
                <a:cs typeface="Arial" pitchFamily="34" charset="0"/>
              </a:rPr>
              <a:t> en el periodo referido en el párrafo precedente.</a:t>
            </a:r>
          </a:p>
          <a:p>
            <a:pPr marL="342900" indent="-342900" algn="just" fontAlgn="auto">
              <a:spcBef>
                <a:spcPts val="0"/>
              </a:spcBef>
              <a:spcAft>
                <a:spcPts val="0"/>
              </a:spcAft>
              <a:buFont typeface="Arial" pitchFamily="34" charset="0"/>
              <a:buChar char="•"/>
              <a:defRPr/>
            </a:pPr>
            <a:endParaRPr lang="es-MX" sz="900" b="1" kern="0" dirty="0" smtClean="0">
              <a:solidFill>
                <a:sysClr val="windowText" lastClr="000000"/>
              </a:solidFill>
              <a:latin typeface="Calibri" pitchFamily="34" charset="0"/>
              <a:cs typeface="Arial" pitchFamily="34" charset="0"/>
            </a:endParaRPr>
          </a:p>
          <a:p>
            <a:pPr marL="342900" indent="-342900" algn="just" fontAlgn="auto">
              <a:spcBef>
                <a:spcPts val="0"/>
              </a:spcBef>
              <a:spcAft>
                <a:spcPts val="0"/>
              </a:spcAft>
              <a:buFont typeface="Arial" pitchFamily="34" charset="0"/>
              <a:buChar char="•"/>
              <a:defRPr/>
            </a:pPr>
            <a:r>
              <a:rPr lang="es-MX" sz="2000" b="1" kern="0" dirty="0" smtClean="0">
                <a:solidFill>
                  <a:sysClr val="windowText" lastClr="000000"/>
                </a:solidFill>
                <a:latin typeface="Calibri" pitchFamily="34" charset="0"/>
                <a:cs typeface="Arial" pitchFamily="34" charset="0"/>
              </a:rPr>
              <a:t>Brindar información para la oportuna toma de decisiones para mejorar la política pública de la transparencia y de la promoción del Ejercicio del Derecho de Acceso a la Información (EDAI) en el Distrito Federal.</a:t>
            </a:r>
            <a:endParaRPr lang="es-MX" sz="2000" b="1" kern="0" dirty="0">
              <a:solidFill>
                <a:sysClr val="windowText" lastClr="000000"/>
              </a:solidFill>
              <a:latin typeface="Calibri" pitchFamily="34" charset="0"/>
              <a:cs typeface="Arial" pitchFamily="34" charset="0"/>
            </a:endParaRPr>
          </a:p>
        </p:txBody>
      </p:sp>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O B J E T I V O</a:t>
            </a:r>
            <a:endParaRPr lang="es-ES" sz="14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2</a:t>
            </a:fld>
            <a:endParaRPr lang="es-MX" b="1" dirty="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2.1.2 Solicitudes de acceso, rectificación, cancelación u oposición de datos personales recibidas por Ente obligado</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20</a:t>
            </a:fld>
            <a:endParaRPr lang="es-MX" b="1" dirty="0">
              <a:latin typeface="Calibri"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2035607315"/>
              </p:ext>
            </p:extLst>
          </p:nvPr>
        </p:nvGraphicFramePr>
        <p:xfrm>
          <a:off x="1023869" y="1052718"/>
          <a:ext cx="7096262" cy="5184593"/>
        </p:xfrm>
        <a:graphic>
          <a:graphicData uri="http://schemas.openxmlformats.org/drawingml/2006/table">
            <a:tbl>
              <a:tblPr/>
              <a:tblGrid>
                <a:gridCol w="4356619"/>
                <a:gridCol w="670249"/>
                <a:gridCol w="670249"/>
                <a:gridCol w="670249"/>
                <a:gridCol w="728896"/>
              </a:tblGrid>
              <a:tr h="192022">
                <a:tc>
                  <a:txBody>
                    <a:bodyPr/>
                    <a:lstStyle/>
                    <a:p>
                      <a:pPr algn="ctr" rtl="0" fontAlgn="b"/>
                      <a:r>
                        <a:rPr lang="es-MX" sz="1000" b="1" i="0" u="none" strike="noStrike">
                          <a:solidFill>
                            <a:srgbClr val="FFFFFF"/>
                          </a:solidFill>
                          <a:effectLst/>
                          <a:latin typeface="Calibri"/>
                        </a:rPr>
                        <a:t>Entes obligados</a:t>
                      </a:r>
                    </a:p>
                  </a:txBody>
                  <a:tcPr marL="8381" marR="8381" marT="8381" marB="0" anchor="b">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2009</a:t>
                      </a:r>
                    </a:p>
                  </a:txBody>
                  <a:tcPr marL="8381" marR="8381" marT="838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2010</a:t>
                      </a:r>
                    </a:p>
                  </a:txBody>
                  <a:tcPr marL="8381" marR="8381" marT="838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2011</a:t>
                      </a:r>
                    </a:p>
                  </a:txBody>
                  <a:tcPr marL="8381" marR="8381" marT="838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2012</a:t>
                      </a:r>
                    </a:p>
                  </a:txBody>
                  <a:tcPr marL="8381" marR="8381" marT="8381" marB="0" anchor="b">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192022">
                <a:tc>
                  <a:txBody>
                    <a:bodyPr/>
                    <a:lstStyle/>
                    <a:p>
                      <a:pPr algn="l" rtl="0" fontAlgn="t"/>
                      <a:r>
                        <a:rPr lang="es-MX" sz="1000" b="1" i="0" u="none" strike="noStrike">
                          <a:solidFill>
                            <a:srgbClr val="000000"/>
                          </a:solidFill>
                          <a:effectLst/>
                          <a:latin typeface="Calibri"/>
                        </a:rPr>
                        <a:t> Agencia de Protección Sanitaria del Gobierno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it-IT" sz="1000" b="1" i="0" u="none" strike="noStrike">
                          <a:solidFill>
                            <a:srgbClr val="000000"/>
                          </a:solidFill>
                          <a:effectLst/>
                          <a:latin typeface="Calibri"/>
                        </a:rPr>
                        <a:t> Asamblea Legislativa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49</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35</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Autoridad del Centro Histórico</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Autoridad del Espacio Público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Caja de Previsión de la Policía Auxiliar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207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186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Caja de Previsión de la Policía Preventiva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18</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Caja de Previsión para Trabajadores a Lista de Raya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15</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Calidad de Vida, Progreso y Desarrollo para la Ciudad de México, S.A. de C.V.</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84043">
                <a:tc>
                  <a:txBody>
                    <a:bodyPr/>
                    <a:lstStyle/>
                    <a:p>
                      <a:pPr algn="l" rtl="0" fontAlgn="t"/>
                      <a:r>
                        <a:rPr lang="es-MX" sz="1000" b="1" i="0" u="none" strike="noStrike">
                          <a:solidFill>
                            <a:srgbClr val="000000"/>
                          </a:solidFill>
                          <a:effectLst/>
                          <a:latin typeface="Calibri"/>
                        </a:rPr>
                        <a:t> Centro de Atención a Emergencias y Protección Ciudadana de la Ciudad de México</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Comisión de Derechos Humanos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31</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41</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Comisión de Filmaciones de la Ciudad de México</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Consejería Jurídica y de Servicios Legales</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43</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43</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Consejo de Evaluación del Desarrollo Social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Consejo de la Judicatura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15</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13</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24</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Consejo Económico y Social de la Ciudad de México</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Consejo para Prevenir y Eliminar la Discriminación de la Ciudad de México</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Contaduría Mayor de Hacienda de la Asamblea Legislativa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13</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Contraloría General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79</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49</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Coordinación de los Centros de Transferencia Modal del Distrito Federal</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Corporación Mexicana de Impresión, S.A. de C.V.</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Delegación Álvaro Obregón</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19</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21</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Delegación Azcapotzalco</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29</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Delegación Benito Juárez</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30</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Delegación Coyoacán</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24</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31</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92022">
                <a:tc>
                  <a:txBody>
                    <a:bodyPr/>
                    <a:lstStyle/>
                    <a:p>
                      <a:pPr algn="l" rtl="0" fontAlgn="t"/>
                      <a:r>
                        <a:rPr lang="es-MX" sz="1000" b="1" i="0" u="none" strike="noStrike">
                          <a:solidFill>
                            <a:srgbClr val="000000"/>
                          </a:solidFill>
                          <a:effectLst/>
                          <a:latin typeface="Calibri"/>
                        </a:rPr>
                        <a:t> Delegación Cuajimalpa de Morelos</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16</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dirty="0">
                          <a:solidFill>
                            <a:srgbClr val="000000"/>
                          </a:solidFill>
                          <a:effectLst/>
                          <a:latin typeface="Calibri"/>
                        </a:rPr>
                        <a:t>11</a:t>
                      </a:r>
                    </a:p>
                  </a:txBody>
                  <a:tcPr marL="8381" marR="8381" marT="8381"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78147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2.1.2 Solicitudes de acceso, rectificación, cancelación u oposición de datos personales recibidas por Ente obligado</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21</a:t>
            </a:fld>
            <a:endParaRPr lang="es-MX" b="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593731302"/>
              </p:ext>
            </p:extLst>
          </p:nvPr>
        </p:nvGraphicFramePr>
        <p:xfrm>
          <a:off x="971597" y="949703"/>
          <a:ext cx="7776866" cy="5359616"/>
        </p:xfrm>
        <a:graphic>
          <a:graphicData uri="http://schemas.openxmlformats.org/drawingml/2006/table">
            <a:tbl>
              <a:tblPr/>
              <a:tblGrid>
                <a:gridCol w="4774463"/>
                <a:gridCol w="734533"/>
                <a:gridCol w="734533"/>
                <a:gridCol w="734533"/>
                <a:gridCol w="798804"/>
              </a:tblGrid>
              <a:tr h="172891">
                <a:tc>
                  <a:txBody>
                    <a:bodyPr/>
                    <a:lstStyle/>
                    <a:p>
                      <a:pPr algn="ctr" rtl="0" fontAlgn="b"/>
                      <a:r>
                        <a:rPr lang="es-MX" sz="1000" b="1" i="0" u="none" strike="noStrike">
                          <a:solidFill>
                            <a:srgbClr val="FFFFFF"/>
                          </a:solidFill>
                          <a:effectLst/>
                          <a:latin typeface="Calibri"/>
                        </a:rPr>
                        <a:t>Entes obligados</a:t>
                      </a:r>
                    </a:p>
                  </a:txBody>
                  <a:tcPr marL="7300" marR="7300" marT="7300" marB="0" anchor="b">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2009</a:t>
                      </a:r>
                    </a:p>
                  </a:txBody>
                  <a:tcPr marL="7300" marR="7300" marT="73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2010</a:t>
                      </a:r>
                    </a:p>
                  </a:txBody>
                  <a:tcPr marL="7300" marR="7300" marT="73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2011</a:t>
                      </a:r>
                    </a:p>
                  </a:txBody>
                  <a:tcPr marL="7300" marR="7300" marT="73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2012</a:t>
                      </a:r>
                    </a:p>
                  </a:txBody>
                  <a:tcPr marL="7300" marR="7300" marT="7300" marB="0" anchor="b">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172891">
                <a:tc>
                  <a:txBody>
                    <a:bodyPr/>
                    <a:lstStyle/>
                    <a:p>
                      <a:pPr algn="l" rtl="0" fontAlgn="t"/>
                      <a:r>
                        <a:rPr lang="es-MX" sz="1000" b="1" i="0" u="none" strike="noStrike">
                          <a:solidFill>
                            <a:srgbClr val="000000"/>
                          </a:solidFill>
                          <a:effectLst/>
                          <a:latin typeface="Calibri"/>
                        </a:rPr>
                        <a:t> Delegación Cuauhtémoc</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38</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24</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38</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Gustavo A. Madero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45</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29</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28</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Iztacalco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38</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Iztapalapa</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37</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39</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28</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La Magdalena Contreras</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21</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Miguel Hidalgo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16</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Milpa Alta</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Tláhuac</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21</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Tlalpan</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24</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28</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Venustiano Carranza</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37</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65</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Delegación Xochimilco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29</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35</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Escuela de Administración Pública del Distrito Federal</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Fideicomiso Central de Abasto de la Ciudad de México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S/D</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S/D</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S/D</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Fideicomiso Centro Histórico de la Ciudad de México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Fideicomiso de Recuperación Crediticia del Distrito Federal</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Fideicomiso Educación Garantizada del Distrito Federal</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45781">
                <a:tc>
                  <a:txBody>
                    <a:bodyPr/>
                    <a:lstStyle/>
                    <a:p>
                      <a:pPr algn="l" rtl="0" fontAlgn="t"/>
                      <a:r>
                        <a:rPr lang="es-MX" sz="1000" b="1" i="0" u="none" strike="noStrike">
                          <a:solidFill>
                            <a:srgbClr val="000000"/>
                          </a:solidFill>
                          <a:effectLst/>
                          <a:latin typeface="Calibri"/>
                        </a:rPr>
                        <a:t> Fideicomiso Fondo de Apoyo a la Educación y el Empleo de las y los Jóvenes del DF</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Fideicomiso Museo de Arte Popular Mexicano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Fideicomiso Museo del Estanquillo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S/D</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45781">
                <a:tc>
                  <a:txBody>
                    <a:bodyPr/>
                    <a:lstStyle/>
                    <a:p>
                      <a:pPr algn="l" rtl="0" fontAlgn="t"/>
                      <a:r>
                        <a:rPr lang="es-MX" sz="1000" b="1" i="0" u="none" strike="noStrike">
                          <a:solidFill>
                            <a:srgbClr val="000000"/>
                          </a:solidFill>
                          <a:effectLst/>
                          <a:latin typeface="Calibri"/>
                        </a:rPr>
                        <a:t> Fideicomiso para el Fondo de Promoción para el Financiamiento del Transporte Público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45781">
                <a:tc>
                  <a:txBody>
                    <a:bodyPr/>
                    <a:lstStyle/>
                    <a:p>
                      <a:pPr algn="l" rtl="0" fontAlgn="t"/>
                      <a:r>
                        <a:rPr lang="es-MX" sz="1000" b="1" i="0" u="none" strike="noStrike">
                          <a:solidFill>
                            <a:srgbClr val="000000"/>
                          </a:solidFill>
                          <a:effectLst/>
                          <a:latin typeface="Calibri"/>
                        </a:rPr>
                        <a:t> Fideicomiso para el Mejoramiento de las Vías de Comunicación del Distrito Federal</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45781">
                <a:tc>
                  <a:txBody>
                    <a:bodyPr/>
                    <a:lstStyle/>
                    <a:p>
                      <a:pPr algn="l" rtl="0" fontAlgn="t"/>
                      <a:r>
                        <a:rPr lang="es-MX" sz="1000" b="1" i="0" u="none" strike="noStrike">
                          <a:solidFill>
                            <a:srgbClr val="000000"/>
                          </a:solidFill>
                          <a:effectLst/>
                          <a:latin typeface="Calibri"/>
                        </a:rPr>
                        <a:t> Fideicomiso para la Promoción y Desarrollo del Cine Mexicano en el Distrito Federal</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Fideicomiso Público Ciudad Digital</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72891">
                <a:tc>
                  <a:txBody>
                    <a:bodyPr/>
                    <a:lstStyle/>
                    <a:p>
                      <a:pPr algn="l" rtl="0" fontAlgn="t"/>
                      <a:r>
                        <a:rPr lang="es-MX" sz="1000" b="1" i="0" u="none" strike="noStrike">
                          <a:solidFill>
                            <a:srgbClr val="000000"/>
                          </a:solidFill>
                          <a:effectLst/>
                          <a:latin typeface="Calibri"/>
                        </a:rPr>
                        <a:t> Fideicomiso Público Complejo Ambiental Xochimilco</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45781">
                <a:tc>
                  <a:txBody>
                    <a:bodyPr/>
                    <a:lstStyle/>
                    <a:p>
                      <a:pPr algn="l" rtl="0" fontAlgn="t"/>
                      <a:r>
                        <a:rPr lang="es-MX" sz="1000" b="1" i="0" u="none" strike="noStrike">
                          <a:solidFill>
                            <a:srgbClr val="000000"/>
                          </a:solidFill>
                          <a:effectLst/>
                          <a:latin typeface="Calibri"/>
                        </a:rPr>
                        <a:t> Fideicomiso Público del Fondo de Apoyo a la Procuración de Justicia del Distrito Federal</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dirty="0">
                          <a:solidFill>
                            <a:srgbClr val="000000"/>
                          </a:solidFill>
                          <a:effectLst/>
                          <a:latin typeface="Calibri"/>
                        </a:rPr>
                        <a:t>2</a:t>
                      </a:r>
                    </a:p>
                  </a:txBody>
                  <a:tcPr marL="7300" marR="7300" marT="7300"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89523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2.1.2 Solicitudes de acceso, rectificación, cancelación u oposición de datos personales recibidas por Ente obligado</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22</a:t>
            </a:fld>
            <a:endParaRPr lang="es-MX" b="1" dirty="0">
              <a:latin typeface="Calibri"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27390149"/>
              </p:ext>
            </p:extLst>
          </p:nvPr>
        </p:nvGraphicFramePr>
        <p:xfrm>
          <a:off x="1150587" y="949699"/>
          <a:ext cx="6842826" cy="5304478"/>
        </p:xfrm>
        <a:graphic>
          <a:graphicData uri="http://schemas.openxmlformats.org/drawingml/2006/table">
            <a:tbl>
              <a:tblPr/>
              <a:tblGrid>
                <a:gridCol w="4201026"/>
                <a:gridCol w="646312"/>
                <a:gridCol w="646312"/>
                <a:gridCol w="646312"/>
                <a:gridCol w="702864"/>
              </a:tblGrid>
              <a:tr h="184874">
                <a:tc>
                  <a:txBody>
                    <a:bodyPr/>
                    <a:lstStyle/>
                    <a:p>
                      <a:pPr algn="ctr" rtl="0" fontAlgn="b"/>
                      <a:r>
                        <a:rPr lang="es-MX" sz="1000" b="1" i="0" u="none" strike="noStrike">
                          <a:solidFill>
                            <a:srgbClr val="FFFFFF"/>
                          </a:solidFill>
                          <a:effectLst/>
                          <a:latin typeface="Calibri"/>
                        </a:rPr>
                        <a:t>Entes obligados</a:t>
                      </a:r>
                    </a:p>
                  </a:txBody>
                  <a:tcPr marL="8082" marR="8082" marT="8082" marB="0" anchor="b">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2009</a:t>
                      </a:r>
                    </a:p>
                  </a:txBody>
                  <a:tcPr marL="8082" marR="8082" marT="808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2010</a:t>
                      </a:r>
                    </a:p>
                  </a:txBody>
                  <a:tcPr marL="8082" marR="8082" marT="808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2011</a:t>
                      </a:r>
                    </a:p>
                  </a:txBody>
                  <a:tcPr marL="8082" marR="8082" marT="808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2012</a:t>
                      </a:r>
                    </a:p>
                  </a:txBody>
                  <a:tcPr marL="8082" marR="8082" marT="8082" marB="0" anchor="b">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184874">
                <a:tc>
                  <a:txBody>
                    <a:bodyPr/>
                    <a:lstStyle/>
                    <a:p>
                      <a:pPr algn="l" rtl="0" fontAlgn="t"/>
                      <a:r>
                        <a:rPr lang="es-MX" sz="1000" b="1" i="0" u="none" strike="noStrike" dirty="0">
                          <a:solidFill>
                            <a:srgbClr val="000000"/>
                          </a:solidFill>
                          <a:effectLst/>
                          <a:latin typeface="Calibri"/>
                        </a:rPr>
                        <a:t> Fondo Ambiental Público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dirty="0">
                          <a:solidFill>
                            <a:srgbClr val="000000"/>
                          </a:solidFill>
                          <a:effectLst/>
                          <a:latin typeface="Calibri"/>
                        </a:rPr>
                        <a:t> Fondo de Desarrollo Económico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dirty="0">
                          <a:solidFill>
                            <a:srgbClr val="000000"/>
                          </a:solidFill>
                          <a:effectLst/>
                          <a:latin typeface="Calibri"/>
                        </a:rPr>
                        <a:t> Fondo de Seguridad Pública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dirty="0">
                          <a:solidFill>
                            <a:srgbClr val="000000"/>
                          </a:solidFill>
                          <a:effectLst/>
                          <a:latin typeface="Calibri"/>
                        </a:rPr>
                        <a:t> Fondo Mixto de Promoción Turística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Fondo para el Desarrollo Social de la Ciudad de México</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Fondo para la Atención y Apoyo a las Víctimas del Delito</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Heroico Cuerpo de Bomberos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9747">
                <a:tc>
                  <a:txBody>
                    <a:bodyPr/>
                    <a:lstStyle/>
                    <a:p>
                      <a:pPr algn="l" rtl="0" fontAlgn="t"/>
                      <a:r>
                        <a:rPr lang="es-MX" sz="1000" b="1" i="0" u="none" strike="noStrike">
                          <a:solidFill>
                            <a:srgbClr val="000000"/>
                          </a:solidFill>
                          <a:effectLst/>
                          <a:latin typeface="Calibri"/>
                        </a:rPr>
                        <a:t> Instituto de Acceso a la Información Pública y Protección de Datos Personales del DF</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48</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75</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109</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de Ciencia y Tecnología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de Educación Media Superior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16</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de Formación Profesional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de la Juventud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de las Mujeres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16</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de Verificación Administrativa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de Vivienda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199</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216</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205</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202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it-IT" sz="1000" b="1" i="0" u="none" strike="noStrike">
                          <a:solidFill>
                            <a:srgbClr val="000000"/>
                          </a:solidFill>
                          <a:effectLst/>
                          <a:latin typeface="Calibri"/>
                        </a:rPr>
                        <a:t> Instituto del Deporte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Electoral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14</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15</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Local de la Infraestructura Física Educativa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para la Atención de los Adultos Mayores en 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15</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18</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9747">
                <a:tc>
                  <a:txBody>
                    <a:bodyPr/>
                    <a:lstStyle/>
                    <a:p>
                      <a:pPr algn="l" rtl="0" fontAlgn="t"/>
                      <a:r>
                        <a:rPr lang="es-MX" sz="1000" b="1" i="0" u="none" strike="noStrike">
                          <a:solidFill>
                            <a:srgbClr val="000000"/>
                          </a:solidFill>
                          <a:effectLst/>
                          <a:latin typeface="Calibri"/>
                        </a:rPr>
                        <a:t> Instituto para la Integración al Desarrollo de las Personas con Discapacidad del DF</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para la Atención y Prevención de las Adicciones en la Ciudad de México</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Instituto Técnico de Formación Policial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Jefatura de Gobierno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27</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29</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Junta de Asistencia Privada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84874">
                <a:tc>
                  <a:txBody>
                    <a:bodyPr/>
                    <a:lstStyle/>
                    <a:p>
                      <a:pPr algn="l" rtl="0" fontAlgn="t"/>
                      <a:r>
                        <a:rPr lang="es-MX" sz="1000" b="1" i="0" u="none" strike="noStrike">
                          <a:solidFill>
                            <a:srgbClr val="000000"/>
                          </a:solidFill>
                          <a:effectLst/>
                          <a:latin typeface="Calibri"/>
                        </a:rPr>
                        <a:t> Junta Local de Conciliación y Arbitraje del Distrito Federal</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21</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64</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dirty="0">
                          <a:solidFill>
                            <a:srgbClr val="000000"/>
                          </a:solidFill>
                          <a:effectLst/>
                          <a:latin typeface="Calibri"/>
                        </a:rPr>
                        <a:t>60</a:t>
                      </a:r>
                    </a:p>
                  </a:txBody>
                  <a:tcPr marL="8082" marR="8082" marT="8082"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96885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2.1.2 Solicitudes de acceso, rectificación, cancelación u oposición de datos personales recibidas por Ente obligado</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23</a:t>
            </a:fld>
            <a:endParaRPr lang="es-MX" b="1" dirty="0">
              <a:latin typeface="Calibri"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766009867"/>
              </p:ext>
            </p:extLst>
          </p:nvPr>
        </p:nvGraphicFramePr>
        <p:xfrm>
          <a:off x="887401" y="949712"/>
          <a:ext cx="7369197" cy="5359614"/>
        </p:xfrm>
        <a:graphic>
          <a:graphicData uri="http://schemas.openxmlformats.org/drawingml/2006/table">
            <a:tbl>
              <a:tblPr/>
              <a:tblGrid>
                <a:gridCol w="4524182"/>
                <a:gridCol w="696028"/>
                <a:gridCol w="696028"/>
                <a:gridCol w="696028"/>
                <a:gridCol w="756931"/>
              </a:tblGrid>
              <a:tr h="206139">
                <a:tc>
                  <a:txBody>
                    <a:bodyPr/>
                    <a:lstStyle/>
                    <a:p>
                      <a:pPr algn="ctr" rtl="0" fontAlgn="b"/>
                      <a:r>
                        <a:rPr lang="es-MX" sz="1000" b="1" i="0" u="none" strike="noStrike">
                          <a:solidFill>
                            <a:srgbClr val="FFFFFF"/>
                          </a:solidFill>
                          <a:effectLst/>
                          <a:latin typeface="Calibri"/>
                        </a:rPr>
                        <a:t>Entes obligados</a:t>
                      </a:r>
                    </a:p>
                  </a:txBody>
                  <a:tcPr marL="8704" marR="8704" marT="8704" marB="0" anchor="b">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2009</a:t>
                      </a:r>
                    </a:p>
                  </a:txBody>
                  <a:tcPr marL="8704" marR="8704" marT="87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2010</a:t>
                      </a:r>
                    </a:p>
                  </a:txBody>
                  <a:tcPr marL="8704" marR="8704" marT="87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2011</a:t>
                      </a:r>
                    </a:p>
                  </a:txBody>
                  <a:tcPr marL="8704" marR="8704" marT="87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2012</a:t>
                      </a:r>
                    </a:p>
                  </a:txBody>
                  <a:tcPr marL="8704" marR="8704" marT="8704" marB="0" anchor="b">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206139">
                <a:tc>
                  <a:txBody>
                    <a:bodyPr/>
                    <a:lstStyle/>
                    <a:p>
                      <a:pPr algn="l" rtl="0" fontAlgn="t"/>
                      <a:r>
                        <a:rPr lang="es-MX" sz="1000" b="1" i="0" u="none" strike="noStrike">
                          <a:solidFill>
                            <a:srgbClr val="000000"/>
                          </a:solidFill>
                          <a:effectLst/>
                          <a:latin typeface="Calibri"/>
                        </a:rPr>
                        <a:t> Metrobús</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Oficialía Mayor</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77</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Planta de Asfalto del Distrito Federal</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Policía Auxiliar</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1065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832</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717</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691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Policía Bancaria e Industrial</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26</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18</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18</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27</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Procuraduría Ambiental y del Ordenamiento Territorial del Distrito Federal</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Procuraduría General de Justicia del Distrito Federal</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62</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Procuraduría Social del Distrito Federal</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16</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18</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Proyecto Metro del Distrito Federal</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Red de Transporte de Pasajeros del Distrito Federal</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Cultura</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Desarrollo Económico</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Desarrollo Rural y Equidad para las Comunidades</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Desarrollo Social</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29</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22</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Desarrollo Urbano y Vivienda</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38</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29</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Educación</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Finanzas</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57</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Gobierno</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18</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19</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42</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Obras y Servicios</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Protección Civil</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Salud</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127</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477</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1238</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1729</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Seguridad Pública</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163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224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174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194</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Trabajo y Fomento al Empleo</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Transportes y Vialidad</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37</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55</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32</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6139">
                <a:tc>
                  <a:txBody>
                    <a:bodyPr/>
                    <a:lstStyle/>
                    <a:p>
                      <a:pPr algn="l" rtl="0" fontAlgn="t"/>
                      <a:r>
                        <a:rPr lang="es-MX" sz="1000" b="1" i="0" u="none" strike="noStrike">
                          <a:solidFill>
                            <a:srgbClr val="000000"/>
                          </a:solidFill>
                          <a:effectLst/>
                          <a:latin typeface="Calibri"/>
                        </a:rPr>
                        <a:t> Secretaría de Turismo</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dirty="0">
                          <a:solidFill>
                            <a:srgbClr val="000000"/>
                          </a:solidFill>
                          <a:effectLst/>
                          <a:latin typeface="Calibri"/>
                        </a:rPr>
                        <a:t>3</a:t>
                      </a:r>
                    </a:p>
                  </a:txBody>
                  <a:tcPr marL="8704" marR="8704" marT="8704"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984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24</a:t>
            </a:fld>
            <a:endParaRPr lang="es-MX" b="1" dirty="0">
              <a:latin typeface="Calibri" pitchFamily="34" charset="0"/>
            </a:endParaRPr>
          </a:p>
        </p:txBody>
      </p:sp>
      <p:sp>
        <p:nvSpPr>
          <p:cNvPr id="5" name="4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2.1.2 Solicitudes de acceso, rectificación, cancelación u oposición de datos personales recibidas por Ente obligado</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3" name="2 Rectángulo"/>
          <p:cNvSpPr/>
          <p:nvPr/>
        </p:nvSpPr>
        <p:spPr>
          <a:xfrm>
            <a:off x="755575" y="6204654"/>
            <a:ext cx="7708593" cy="600164"/>
          </a:xfrm>
          <a:prstGeom prst="rect">
            <a:avLst/>
          </a:prstGeom>
        </p:spPr>
        <p:txBody>
          <a:bodyPr wrap="square" anchor="ctr">
            <a:spAutoFit/>
          </a:bodyPr>
          <a:lstStyle/>
          <a:p>
            <a:r>
              <a:rPr lang="es-MX" sz="1100" b="1" dirty="0">
                <a:latin typeface="Calibri" pitchFamily="34" charset="0"/>
                <a:cs typeface="Calibri" pitchFamily="34" charset="0"/>
              </a:rPr>
              <a:t>S/D. Sin Dato. Entes obligados que no presentaron su informe estadístico de solicitudes de datos personales, y por lo tanto, </a:t>
            </a:r>
            <a:r>
              <a:rPr lang="es-MX" sz="1100" b="1" dirty="0" smtClean="0">
                <a:latin typeface="Calibri" pitchFamily="34" charset="0"/>
                <a:cs typeface="Calibri" pitchFamily="34" charset="0"/>
              </a:rPr>
              <a:t>incumplieron con </a:t>
            </a:r>
            <a:r>
              <a:rPr lang="es-MX" sz="1100" b="1" dirty="0">
                <a:latin typeface="Calibri" pitchFamily="34" charset="0"/>
                <a:cs typeface="Calibri" pitchFamily="34" charset="0"/>
              </a:rPr>
              <a:t>lo establecido en los Lineamientos para la Protección de Datos Personales en el Distrito Federal, numeral 37, fracciones I y II, referentes a la fracción III, Artículo 21 de la </a:t>
            </a:r>
            <a:r>
              <a:rPr lang="es-MX" sz="1100" b="1" dirty="0" smtClean="0">
                <a:latin typeface="Calibri" pitchFamily="34" charset="0"/>
                <a:cs typeface="Calibri" pitchFamily="34" charset="0"/>
              </a:rPr>
              <a:t>LPDPDF</a:t>
            </a:r>
            <a:endParaRPr lang="es-MX" sz="1100" b="1" dirty="0">
              <a:latin typeface="Calibri" pitchFamily="34" charset="0"/>
              <a:cs typeface="Calibri"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2588800360"/>
              </p:ext>
            </p:extLst>
          </p:nvPr>
        </p:nvGraphicFramePr>
        <p:xfrm>
          <a:off x="860377" y="960731"/>
          <a:ext cx="7498987" cy="5132564"/>
        </p:xfrm>
        <a:graphic>
          <a:graphicData uri="http://schemas.openxmlformats.org/drawingml/2006/table">
            <a:tbl>
              <a:tblPr/>
              <a:tblGrid>
                <a:gridCol w="4603864"/>
                <a:gridCol w="708287"/>
                <a:gridCol w="708287"/>
                <a:gridCol w="708287"/>
                <a:gridCol w="770262"/>
              </a:tblGrid>
              <a:tr h="200883">
                <a:tc>
                  <a:txBody>
                    <a:bodyPr/>
                    <a:lstStyle/>
                    <a:p>
                      <a:pPr algn="ctr" rtl="0" fontAlgn="b"/>
                      <a:r>
                        <a:rPr lang="es-MX" sz="1000" b="1" i="0" u="none" strike="noStrike">
                          <a:solidFill>
                            <a:srgbClr val="FFFFFF"/>
                          </a:solidFill>
                          <a:effectLst/>
                          <a:latin typeface="Calibri"/>
                        </a:rPr>
                        <a:t>Entes obligados</a:t>
                      </a:r>
                    </a:p>
                  </a:txBody>
                  <a:tcPr marL="8857" marR="8857" marT="8857" marB="0" anchor="b">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2009</a:t>
                      </a:r>
                    </a:p>
                  </a:txBody>
                  <a:tcPr marL="8857" marR="8857" marT="885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2010</a:t>
                      </a:r>
                    </a:p>
                  </a:txBody>
                  <a:tcPr marL="8857" marR="8857" marT="885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2011</a:t>
                      </a:r>
                    </a:p>
                  </a:txBody>
                  <a:tcPr marL="8857" marR="8857" marT="885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b"/>
                      <a:r>
                        <a:rPr lang="es-MX" sz="1000" b="1" i="0" u="none" strike="noStrike">
                          <a:solidFill>
                            <a:srgbClr val="FFFFFF"/>
                          </a:solidFill>
                          <a:effectLst/>
                          <a:latin typeface="Calibri"/>
                        </a:rPr>
                        <a:t>2012</a:t>
                      </a:r>
                    </a:p>
                  </a:txBody>
                  <a:tcPr marL="8857" marR="8857" marT="8857" marB="0" anchor="b">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200883">
                <a:tc>
                  <a:txBody>
                    <a:bodyPr/>
                    <a:lstStyle/>
                    <a:p>
                      <a:pPr algn="l" rtl="0" fontAlgn="t"/>
                      <a:r>
                        <a:rPr lang="es-MX" sz="1000" b="1" i="0" u="none" strike="noStrike">
                          <a:solidFill>
                            <a:srgbClr val="000000"/>
                          </a:solidFill>
                          <a:effectLst/>
                          <a:latin typeface="Calibri"/>
                        </a:rPr>
                        <a:t> Secretaría del Medio Ambiente</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23</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Servicio de Transportes Eléctricos del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Servicios de Salud Pública del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15</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29</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234</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Servicios Metropolitanos, S.A. de C.V.</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Sistema de Aguas de la Ciudad de México</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19</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14</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401768">
                <a:tc>
                  <a:txBody>
                    <a:bodyPr/>
                    <a:lstStyle/>
                    <a:p>
                      <a:pPr algn="l" rtl="0" fontAlgn="t"/>
                      <a:r>
                        <a:rPr lang="es-MX" sz="1000" b="1" i="0" u="none" strike="noStrike">
                          <a:solidFill>
                            <a:srgbClr val="000000"/>
                          </a:solidFill>
                          <a:effectLst/>
                          <a:latin typeface="Calibri"/>
                        </a:rPr>
                        <a:t>Sistema de Radio y Televisión Digital del Gobierno del Distrito Federal (Capital 21)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Sistema de Transporte Colectivo</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15</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29</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Sistema para el Desarrollo Integral de la Familia del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17</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Tribunal de lo Contencioso Administrativo del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Tribunal Electoral del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8</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Tribunal Superior de Justicia del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33</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Universidad Autónoma de la Ciudad de México</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S/D</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15</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Movimiento Ciudadano en 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7</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Nueva Alianza en 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16</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Partido Acción Nacional en 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Partido de la Revolución Democrática en 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15</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9</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Partido del Trabajo en 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Partido Revolucionario Institucional en 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3</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6</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Partido Socialdemócrata en 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55</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000000"/>
                          </a:solidFill>
                          <a:effectLst/>
                          <a:latin typeface="Calibri"/>
                        </a:rPr>
                        <a:t>Partido Verde Ecologista de México en el Distrito Federal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0</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1</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4</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rtl="0" fontAlgn="t"/>
                      <a:r>
                        <a:rPr lang="es-MX" sz="1000" b="1" i="0" u="none" strike="noStrike">
                          <a:solidFill>
                            <a:srgbClr val="000000"/>
                          </a:solidFill>
                          <a:effectLst/>
                          <a:latin typeface="Calibri"/>
                        </a:rPr>
                        <a:t>2</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FFFFFF"/>
                          </a:solidFill>
                          <a:effectLst/>
                          <a:latin typeface="Calibri"/>
                        </a:rPr>
                        <a:t> Total</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t"/>
                      <a:r>
                        <a:rPr lang="es-MX" sz="1000" b="1" i="0" u="none" strike="noStrike">
                          <a:solidFill>
                            <a:srgbClr val="FFFFFF"/>
                          </a:solidFill>
                          <a:effectLst/>
                          <a:latin typeface="Calibri"/>
                        </a:rPr>
                        <a:t>2,640</a:t>
                      </a:r>
                    </a:p>
                  </a:txBody>
                  <a:tcPr marL="8857" marR="8857" marT="8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t"/>
                      <a:r>
                        <a:rPr lang="es-MX" sz="1000" b="1" i="0" u="none" strike="noStrike">
                          <a:solidFill>
                            <a:srgbClr val="FFFFFF"/>
                          </a:solidFill>
                          <a:effectLst/>
                          <a:latin typeface="Calibri"/>
                        </a:rPr>
                        <a:t>3,128</a:t>
                      </a:r>
                    </a:p>
                  </a:txBody>
                  <a:tcPr marL="8857" marR="8857" marT="8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t"/>
                      <a:r>
                        <a:rPr lang="es-MX" sz="1000" b="1" i="0" u="none" strike="noStrike">
                          <a:solidFill>
                            <a:srgbClr val="FFFFFF"/>
                          </a:solidFill>
                          <a:effectLst/>
                          <a:latin typeface="Calibri"/>
                        </a:rPr>
                        <a:t>4,288</a:t>
                      </a:r>
                    </a:p>
                  </a:txBody>
                  <a:tcPr marL="8857" marR="8857" marT="8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t"/>
                      <a:r>
                        <a:rPr lang="es-MX" sz="1000" b="1" i="0" u="none" strike="noStrike">
                          <a:solidFill>
                            <a:srgbClr val="FFFFFF"/>
                          </a:solidFill>
                          <a:effectLst/>
                          <a:latin typeface="Calibri"/>
                        </a:rPr>
                        <a:t>5,235</a:t>
                      </a:r>
                    </a:p>
                  </a:txBody>
                  <a:tcPr marL="8857" marR="8857" marT="8857" marB="0">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311370">
                <a:tc>
                  <a:txBody>
                    <a:bodyPr/>
                    <a:lstStyle/>
                    <a:p>
                      <a:pPr algn="l" fontAlgn="ctr"/>
                      <a:r>
                        <a:rPr lang="es-MX" sz="1700" b="0" i="0" u="none" strike="noStrike">
                          <a:solidFill>
                            <a:srgbClr val="000000"/>
                          </a:solidFill>
                          <a:effectLst/>
                          <a:latin typeface="Arial"/>
                        </a:rPr>
                        <a:t> </a:t>
                      </a:r>
                    </a:p>
                  </a:txBody>
                  <a:tcPr marL="8857" marR="8857" marT="8857" marB="0" anchor="ctr">
                    <a:lnL>
                      <a:noFill/>
                    </a:lnL>
                    <a:lnR>
                      <a:noFill/>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700" b="0" i="0" u="none" strike="noStrike">
                          <a:solidFill>
                            <a:srgbClr val="000000"/>
                          </a:solidFill>
                          <a:effectLst/>
                          <a:latin typeface="Arial"/>
                        </a:rPr>
                        <a:t> </a:t>
                      </a:r>
                    </a:p>
                  </a:txBody>
                  <a:tcPr marL="8857" marR="8857" marT="8857" marB="0" anchor="ctr">
                    <a:lnL>
                      <a:noFill/>
                    </a:lnL>
                    <a:lnR>
                      <a:noFill/>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700" b="0" i="0" u="none" strike="noStrike">
                          <a:solidFill>
                            <a:srgbClr val="000000"/>
                          </a:solidFill>
                          <a:effectLst/>
                          <a:latin typeface="Arial"/>
                        </a:rPr>
                        <a:t> </a:t>
                      </a:r>
                    </a:p>
                  </a:txBody>
                  <a:tcPr marL="8857" marR="8857" marT="8857" marB="0" anchor="ctr">
                    <a:lnL>
                      <a:noFill/>
                    </a:lnL>
                    <a:lnR>
                      <a:noFill/>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700" b="0" i="0" u="none" strike="noStrike">
                          <a:solidFill>
                            <a:srgbClr val="000000"/>
                          </a:solidFill>
                          <a:effectLst/>
                          <a:latin typeface="Arial"/>
                        </a:rPr>
                        <a:t> </a:t>
                      </a:r>
                    </a:p>
                  </a:txBody>
                  <a:tcPr marL="8857" marR="8857" marT="8857" marB="0" anchor="ctr">
                    <a:lnL>
                      <a:noFill/>
                    </a:lnL>
                    <a:lnR>
                      <a:noFill/>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l" fontAlgn="b"/>
                      <a:endParaRPr lang="es-MX" sz="1000" b="0" i="0" u="none" strike="noStrike">
                        <a:solidFill>
                          <a:srgbClr val="000000"/>
                        </a:solidFill>
                        <a:effectLst/>
                        <a:latin typeface="Calibri"/>
                      </a:endParaRPr>
                    </a:p>
                  </a:txBody>
                  <a:tcPr marL="8857" marR="8857" marT="8857" marB="0" anchor="b">
                    <a:lnL>
                      <a:noFill/>
                    </a:lnL>
                    <a:lnR>
                      <a:noFill/>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00883">
                <a:tc>
                  <a:txBody>
                    <a:bodyPr/>
                    <a:lstStyle/>
                    <a:p>
                      <a:pPr algn="l" rtl="0" fontAlgn="t"/>
                      <a:r>
                        <a:rPr lang="es-MX" sz="1000" b="1" i="0" u="none" strike="noStrike">
                          <a:solidFill>
                            <a:srgbClr val="FFFFFF"/>
                          </a:solidFill>
                          <a:effectLst/>
                          <a:latin typeface="Calibri"/>
                        </a:rPr>
                        <a:t> Total Entes obligados por año</a:t>
                      </a:r>
                    </a:p>
                  </a:txBody>
                  <a:tcPr marL="8857" marR="8857" marT="8857" marB="0">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t"/>
                      <a:r>
                        <a:rPr lang="es-MX" sz="1000" b="1" i="0" u="none" strike="noStrike">
                          <a:solidFill>
                            <a:srgbClr val="FFFFFF"/>
                          </a:solidFill>
                          <a:effectLst/>
                          <a:latin typeface="Calibri"/>
                        </a:rPr>
                        <a:t>108</a:t>
                      </a:r>
                    </a:p>
                  </a:txBody>
                  <a:tcPr marL="8857" marR="8857" marT="8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t"/>
                      <a:r>
                        <a:rPr lang="es-MX" sz="1000" b="1" i="0" u="none" strike="noStrike">
                          <a:solidFill>
                            <a:srgbClr val="FFFFFF"/>
                          </a:solidFill>
                          <a:effectLst/>
                          <a:latin typeface="Calibri"/>
                        </a:rPr>
                        <a:t>111</a:t>
                      </a:r>
                    </a:p>
                  </a:txBody>
                  <a:tcPr marL="8857" marR="8857" marT="8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t"/>
                      <a:r>
                        <a:rPr lang="es-MX" sz="1000" b="1" i="0" u="none" strike="noStrike">
                          <a:solidFill>
                            <a:srgbClr val="FFFFFF"/>
                          </a:solidFill>
                          <a:effectLst/>
                          <a:latin typeface="Calibri"/>
                        </a:rPr>
                        <a:t>119</a:t>
                      </a:r>
                    </a:p>
                  </a:txBody>
                  <a:tcPr marL="8857" marR="8857" marT="8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rtl="0" fontAlgn="t"/>
                      <a:r>
                        <a:rPr lang="es-MX" sz="1000" b="1" i="0" u="none" strike="noStrike" dirty="0">
                          <a:solidFill>
                            <a:srgbClr val="FFFFFF"/>
                          </a:solidFill>
                          <a:effectLst/>
                          <a:latin typeface="Calibri"/>
                        </a:rPr>
                        <a:t>119</a:t>
                      </a:r>
                    </a:p>
                  </a:txBody>
                  <a:tcPr marL="8857" marR="8857" marT="8857" marB="0">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1648747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2.1.3 Solicitudes de acceso, rectificación, cancelación u oposición de datos personales recibidas por Órgano de gobierno</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9" name="8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25</a:t>
            </a:fld>
            <a:endParaRPr lang="es-MX" b="1" dirty="0">
              <a:latin typeface="Calibri"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4051110132"/>
              </p:ext>
            </p:extLst>
          </p:nvPr>
        </p:nvGraphicFramePr>
        <p:xfrm>
          <a:off x="76172" y="1324609"/>
          <a:ext cx="8026780" cy="4788000"/>
        </p:xfrm>
        <a:graphic>
          <a:graphicData uri="http://schemas.openxmlformats.org/drawingml/2006/table">
            <a:tbl>
              <a:tblPr/>
              <a:tblGrid>
                <a:gridCol w="162486"/>
                <a:gridCol w="1364878"/>
                <a:gridCol w="812427"/>
                <a:gridCol w="812427"/>
                <a:gridCol w="812427"/>
                <a:gridCol w="812427"/>
                <a:gridCol w="812427"/>
                <a:gridCol w="812427"/>
                <a:gridCol w="812427"/>
                <a:gridCol w="812427"/>
              </a:tblGrid>
              <a:tr h="360000">
                <a:tc rowSpan="2" gridSpan="2">
                  <a:txBody>
                    <a:bodyPr/>
                    <a:lstStyle/>
                    <a:p>
                      <a:pPr algn="ctr" fontAlgn="ctr"/>
                      <a:r>
                        <a:rPr lang="es-ES" sz="1300" b="1" i="0" u="none" strike="noStrike" dirty="0">
                          <a:solidFill>
                            <a:srgbClr val="FFFFFF"/>
                          </a:solidFill>
                          <a:latin typeface="Calibri" pitchFamily="34" charset="0"/>
                        </a:rPr>
                        <a:t>Órgano </a:t>
                      </a:r>
                      <a:r>
                        <a:rPr lang="es-ES" sz="1300" b="1" i="0" u="none" strike="noStrike" dirty="0" smtClean="0">
                          <a:solidFill>
                            <a:srgbClr val="FFFFFF"/>
                          </a:solidFill>
                          <a:latin typeface="Calibri" pitchFamily="34" charset="0"/>
                        </a:rPr>
                        <a:t>de</a:t>
                      </a:r>
                    </a:p>
                    <a:p>
                      <a:pPr algn="ctr" fontAlgn="ctr"/>
                      <a:r>
                        <a:rPr lang="es-ES" sz="1300" b="1" i="0" u="none" strike="noStrike" dirty="0" smtClean="0">
                          <a:solidFill>
                            <a:srgbClr val="FFFFFF"/>
                          </a:solidFill>
                          <a:latin typeface="Calibri" pitchFamily="34" charset="0"/>
                        </a:rPr>
                        <a:t>gobierno </a:t>
                      </a:r>
                      <a:endParaRPr lang="es-ES" sz="1300" b="1" i="0" u="none" strike="noStrike" dirty="0">
                        <a:solidFill>
                          <a:srgbClr val="FFFFFF"/>
                        </a:solidFill>
                        <a:latin typeface="Calibri" pitchFamily="34" charset="0"/>
                      </a:endParaRPr>
                    </a:p>
                  </a:txBody>
                  <a:tcPr marL="8268" marR="8268" marT="8268"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rowSpan="2" hMerge="1">
                  <a:txBody>
                    <a:bodyPr/>
                    <a:lstStyle/>
                    <a:p>
                      <a:endParaRPr lang="es-ES"/>
                    </a:p>
                  </a:txBody>
                  <a:tcPr/>
                </a:tc>
                <a:tc gridSpan="2">
                  <a:txBody>
                    <a:bodyPr/>
                    <a:lstStyle/>
                    <a:p>
                      <a:pPr algn="ctr" fontAlgn="ctr"/>
                      <a:r>
                        <a:rPr lang="es-ES" sz="1300" b="1" i="0" u="none" strike="noStrike" dirty="0" smtClean="0">
                          <a:solidFill>
                            <a:srgbClr val="FFFFFF"/>
                          </a:solidFill>
                          <a:latin typeface="Calibri" pitchFamily="34" charset="0"/>
                        </a:rPr>
                        <a:t>2009</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ES" sz="1300" b="1" i="0" u="none" strike="noStrike" dirty="0" smtClean="0">
                          <a:solidFill>
                            <a:srgbClr val="FFFFFF"/>
                          </a:solidFill>
                          <a:latin typeface="Calibri" pitchFamily="34" charset="0"/>
                        </a:rPr>
                        <a:t>2010</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gridSpan="2">
                  <a:txBody>
                    <a:bodyPr/>
                    <a:lstStyle/>
                    <a:p>
                      <a:pPr algn="ctr" fontAlgn="ctr"/>
                      <a:r>
                        <a:rPr lang="es-ES" sz="1300" b="1" i="0" u="none" strike="noStrike" dirty="0" smtClean="0">
                          <a:solidFill>
                            <a:srgbClr val="FFFFFF"/>
                          </a:solidFill>
                          <a:latin typeface="Calibri" pitchFamily="34" charset="0"/>
                        </a:rPr>
                        <a:t>2011</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endParaRPr lang="es-ES"/>
                    </a:p>
                  </a:txBody>
                  <a:tcPr/>
                </a:tc>
                <a:tc gridSpan="2">
                  <a:txBody>
                    <a:bodyPr/>
                    <a:lstStyle/>
                    <a:p>
                      <a:pPr algn="ctr" fontAlgn="ctr"/>
                      <a:r>
                        <a:rPr lang="es-ES" sz="1300" b="1" i="0" u="none" strike="noStrike" dirty="0" smtClean="0">
                          <a:solidFill>
                            <a:srgbClr val="FFFFFF"/>
                          </a:solidFill>
                          <a:latin typeface="Calibri" pitchFamily="34" charset="0"/>
                        </a:rPr>
                        <a:t>2012</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pPr algn="ctr" fontAlgn="ct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r>
              <a:tr h="360000">
                <a:tc gridSpan="2" vMerge="1">
                  <a:txBody>
                    <a:bodyPr/>
                    <a:lstStyle/>
                    <a:p>
                      <a:endParaRPr lang="es-ES"/>
                    </a:p>
                  </a:txBody>
                  <a:tcPr/>
                </a:tc>
                <a:tc hMerge="1" vMerge="1">
                  <a:txBody>
                    <a:bodyPr/>
                    <a:lstStyle/>
                    <a:p>
                      <a:endParaRPr lang="es-ES"/>
                    </a:p>
                  </a:txBody>
                  <a:tcPr/>
                </a:tc>
                <a:tc>
                  <a:txBody>
                    <a:bodyPr/>
                    <a:lstStyle/>
                    <a:p>
                      <a:pPr algn="ctr" fontAlgn="ctr"/>
                      <a:r>
                        <a:rPr lang="es-ES" sz="1300" b="1" i="0" u="none" strike="noStrike" dirty="0" smtClean="0">
                          <a:solidFill>
                            <a:srgbClr val="FFFFFF"/>
                          </a:solidFill>
                          <a:latin typeface="Calibri" pitchFamily="34" charset="0"/>
                        </a:rPr>
                        <a:t>ARCO</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300" b="1" i="0" u="none" strike="noStrike" dirty="0" smtClean="0">
                          <a:solidFill>
                            <a:srgbClr val="FFFFFF"/>
                          </a:solidFill>
                          <a:latin typeface="Calibri" pitchFamily="34" charset="0"/>
                        </a:rPr>
                        <a:t>%</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300" b="1" i="0" u="none" strike="noStrike" dirty="0" smtClean="0">
                          <a:solidFill>
                            <a:srgbClr val="FFFFFF"/>
                          </a:solidFill>
                          <a:latin typeface="Calibri" pitchFamily="34" charset="0"/>
                        </a:rPr>
                        <a:t>ARCO</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300" b="1" i="0" u="none" strike="noStrike" dirty="0" smtClean="0">
                          <a:solidFill>
                            <a:srgbClr val="FFFFFF"/>
                          </a:solidFill>
                          <a:latin typeface="Calibri" pitchFamily="34" charset="0"/>
                        </a:rPr>
                        <a:t>%</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300" b="1" i="0" u="none" strike="noStrike" dirty="0" smtClean="0">
                          <a:solidFill>
                            <a:srgbClr val="FFFFFF"/>
                          </a:solidFill>
                          <a:latin typeface="Calibri" pitchFamily="34" charset="0"/>
                        </a:rPr>
                        <a:t>ARCO</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300" b="1" i="0" u="none" strike="noStrike" dirty="0" smtClean="0">
                          <a:solidFill>
                            <a:srgbClr val="FFFFFF"/>
                          </a:solidFill>
                          <a:latin typeface="Calibri" pitchFamily="34" charset="0"/>
                        </a:rPr>
                        <a:t>%</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300" b="1" i="0" u="none" strike="noStrike" dirty="0" smtClean="0">
                          <a:solidFill>
                            <a:srgbClr val="FFFFFF"/>
                          </a:solidFill>
                          <a:latin typeface="Calibri" pitchFamily="34" charset="0"/>
                        </a:rPr>
                        <a:t>ARCO</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300" b="1" i="0" u="none" strike="noStrike" dirty="0" smtClean="0">
                          <a:solidFill>
                            <a:srgbClr val="FFFFFF"/>
                          </a:solidFill>
                          <a:latin typeface="Calibri" pitchFamily="34" charset="0"/>
                        </a:rPr>
                        <a:t>%</a:t>
                      </a:r>
                      <a:endParaRPr lang="es-ES" sz="1300" b="1" i="0" u="none" strike="noStrike" dirty="0">
                        <a:solidFill>
                          <a:srgbClr val="FFFFFF"/>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r>
              <a:tr h="360000">
                <a:tc gridSpan="2">
                  <a:txBody>
                    <a:bodyPr/>
                    <a:lstStyle/>
                    <a:p>
                      <a:pPr algn="l" fontAlgn="ctr"/>
                      <a:r>
                        <a:rPr lang="es-ES" sz="1300" b="1" i="0" u="none" strike="noStrike" dirty="0" smtClean="0">
                          <a:solidFill>
                            <a:srgbClr val="000000"/>
                          </a:solidFill>
                          <a:latin typeface="Calibri" pitchFamily="34" charset="0"/>
                        </a:rPr>
                        <a:t> Ejecutivo </a:t>
                      </a:r>
                      <a:endParaRPr lang="es-ES" sz="1300" b="1" i="0" u="none" strike="noStrike" dirty="0">
                        <a:solidFill>
                          <a:srgbClr val="000000"/>
                        </a:solidFill>
                        <a:latin typeface="Calibri" pitchFamily="34" charset="0"/>
                      </a:endParaRPr>
                    </a:p>
                  </a:txBody>
                  <a:tcPr marL="8268" marR="8268" marT="8268"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hMerge="1">
                  <a:txBody>
                    <a:bodyPr/>
                    <a:lstStyle/>
                    <a:p>
                      <a:endParaRPr lang="es-ES"/>
                    </a:p>
                  </a:txBody>
                  <a:tcPr/>
                </a:tc>
                <a:tc>
                  <a:txBody>
                    <a:bodyPr/>
                    <a:lstStyle/>
                    <a:p>
                      <a:pPr algn="ctr" fontAlgn="b"/>
                      <a:r>
                        <a:rPr lang="es-MX" sz="1300" b="1" i="0" u="none" strike="noStrike" dirty="0" smtClean="0">
                          <a:solidFill>
                            <a:srgbClr val="000000"/>
                          </a:solidFill>
                          <a:effectLst/>
                          <a:latin typeface="Calibri" pitchFamily="34" charset="0"/>
                          <a:cs typeface="Calibri" pitchFamily="34" charset="0"/>
                        </a:rPr>
                        <a:t>2,490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b"/>
                      <a:r>
                        <a:rPr lang="es-MX" sz="1300" b="1" i="0" u="none" strike="noStrike" dirty="0" smtClean="0">
                          <a:solidFill>
                            <a:srgbClr val="000000"/>
                          </a:solidFill>
                          <a:effectLst/>
                          <a:latin typeface="Calibri" pitchFamily="34" charset="0"/>
                          <a:cs typeface="Calibri" pitchFamily="34" charset="0"/>
                        </a:rPr>
                        <a:t>94.3%</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b"/>
                      <a:r>
                        <a:rPr lang="es-MX" sz="1300" b="1" i="0" u="none" strike="noStrike" dirty="0" smtClean="0">
                          <a:solidFill>
                            <a:srgbClr val="000000"/>
                          </a:solidFill>
                          <a:effectLst/>
                          <a:latin typeface="Calibri" pitchFamily="34" charset="0"/>
                          <a:cs typeface="Calibri" pitchFamily="34" charset="0"/>
                        </a:rPr>
                        <a:t>2,876</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b"/>
                      <a:r>
                        <a:rPr lang="es-MX" sz="1300" b="1" i="0" u="none" strike="noStrike" dirty="0" smtClean="0">
                          <a:solidFill>
                            <a:srgbClr val="000000"/>
                          </a:solidFill>
                          <a:effectLst/>
                          <a:latin typeface="Calibri" pitchFamily="34" charset="0"/>
                          <a:cs typeface="Calibri" pitchFamily="34" charset="0"/>
                        </a:rPr>
                        <a:t>92.0%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b"/>
                      <a:r>
                        <a:rPr lang="es-MX" sz="1300" b="1" i="0" u="none" strike="noStrike" dirty="0" smtClean="0">
                          <a:solidFill>
                            <a:srgbClr val="000000"/>
                          </a:solidFill>
                          <a:effectLst/>
                          <a:latin typeface="Calibri" pitchFamily="34" charset="0"/>
                          <a:cs typeface="Calibri" pitchFamily="34" charset="0"/>
                        </a:rPr>
                        <a:t>3,950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b"/>
                      <a:r>
                        <a:rPr lang="es-MX" sz="1300" b="1" i="0" u="none" strike="noStrike" dirty="0" smtClean="0">
                          <a:solidFill>
                            <a:srgbClr val="000000"/>
                          </a:solidFill>
                          <a:effectLst/>
                          <a:latin typeface="Calibri" pitchFamily="34" charset="0"/>
                          <a:cs typeface="Calibri" pitchFamily="34" charset="0"/>
                        </a:rPr>
                        <a:t>92.1%</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b"/>
                      <a:r>
                        <a:rPr lang="es-MX" sz="1300" b="1" i="0" u="none" strike="noStrike" dirty="0" smtClean="0">
                          <a:solidFill>
                            <a:srgbClr val="000000"/>
                          </a:solidFill>
                          <a:effectLst/>
                          <a:latin typeface="Calibri" pitchFamily="34" charset="0"/>
                          <a:cs typeface="Calibri" pitchFamily="34" charset="0"/>
                        </a:rPr>
                        <a:t>4,806</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b"/>
                      <a:r>
                        <a:rPr lang="es-MX" sz="1300" b="1" i="0" u="none" strike="noStrike" dirty="0" smtClean="0">
                          <a:solidFill>
                            <a:srgbClr val="000000"/>
                          </a:solidFill>
                          <a:effectLst/>
                          <a:latin typeface="Calibri" pitchFamily="34" charset="0"/>
                          <a:cs typeface="Calibri" pitchFamily="34" charset="0"/>
                        </a:rPr>
                        <a:t>91.80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r>
              <a:tr h="540000">
                <a:tc>
                  <a:txBody>
                    <a:bodyPr/>
                    <a:lstStyle/>
                    <a:p>
                      <a:pPr algn="ctr"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indent="0" algn="l" fontAlgn="ctr">
                        <a:tabLst>
                          <a:tab pos="1165225" algn="l"/>
                        </a:tabLst>
                      </a:pPr>
                      <a:r>
                        <a:rPr lang="es-ES" sz="1300" b="1" i="1" u="none" strike="noStrike" dirty="0" smtClean="0">
                          <a:solidFill>
                            <a:srgbClr val="000000"/>
                          </a:solidFill>
                          <a:latin typeface="Calibri" pitchFamily="34" charset="0"/>
                        </a:rPr>
                        <a:t> Administración</a:t>
                      </a:r>
                    </a:p>
                    <a:p>
                      <a:pPr algn="l" fontAlgn="ctr">
                        <a:tabLst/>
                      </a:pPr>
                      <a:r>
                        <a:rPr lang="es-ES" sz="1300" b="1" i="1" u="none" strike="noStrike" dirty="0" smtClean="0">
                          <a:solidFill>
                            <a:srgbClr val="000000"/>
                          </a:solidFill>
                          <a:latin typeface="Calibri" pitchFamily="34" charset="0"/>
                        </a:rPr>
                        <a:t> Pública Central</a:t>
                      </a:r>
                      <a:endParaRPr lang="es-ES" sz="1300" b="1"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dirty="0">
                          <a:solidFill>
                            <a:srgbClr val="000000"/>
                          </a:solidFill>
                          <a:effectLst/>
                          <a:latin typeface="Calibri" pitchFamily="34" charset="0"/>
                          <a:cs typeface="Calibri" pitchFamily="34" charset="0"/>
                        </a:rPr>
                        <a:t>721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27.3%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1,119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35.8%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dirty="0">
                          <a:solidFill>
                            <a:srgbClr val="000000"/>
                          </a:solidFill>
                          <a:effectLst/>
                          <a:latin typeface="Calibri" pitchFamily="34" charset="0"/>
                          <a:cs typeface="Calibri" pitchFamily="34" charset="0"/>
                        </a:rPr>
                        <a:t>2,025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dirty="0">
                          <a:solidFill>
                            <a:srgbClr val="000000"/>
                          </a:solidFill>
                          <a:effectLst/>
                          <a:latin typeface="Calibri" pitchFamily="34" charset="0"/>
                          <a:cs typeface="Calibri" pitchFamily="34" charset="0"/>
                        </a:rPr>
                        <a:t>47.2%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300" b="1" i="0" u="none" strike="noStrike" kern="1200" dirty="0">
                          <a:solidFill>
                            <a:srgbClr val="000000"/>
                          </a:solidFill>
                          <a:effectLst/>
                          <a:latin typeface="Calibri" pitchFamily="34" charset="0"/>
                          <a:ea typeface="+mn-ea"/>
                          <a:cs typeface="Calibri" pitchFamily="34" charset="0"/>
                        </a:rPr>
                        <a:t>2,554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300" b="1" i="0" u="none" strike="noStrike" kern="1200" dirty="0" smtClean="0">
                          <a:solidFill>
                            <a:srgbClr val="000000"/>
                          </a:solidFill>
                          <a:effectLst/>
                          <a:latin typeface="Calibri" pitchFamily="34" charset="0"/>
                          <a:ea typeface="+mn-ea"/>
                          <a:cs typeface="Calibri" pitchFamily="34" charset="0"/>
                        </a:rPr>
                        <a:t>48.8%</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540000">
                <a:tc>
                  <a:txBody>
                    <a:bodyPr/>
                    <a:lstStyle/>
                    <a:p>
                      <a:pPr algn="ctr"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l" fontAlgn="ctr"/>
                      <a:r>
                        <a:rPr lang="es-ES" sz="1300" b="1" i="1" u="none" strike="noStrike" dirty="0" smtClean="0">
                          <a:solidFill>
                            <a:srgbClr val="000000"/>
                          </a:solidFill>
                          <a:latin typeface="Calibri" pitchFamily="34" charset="0"/>
                        </a:rPr>
                        <a:t> Desconcentrados y Paraestatales </a:t>
                      </a:r>
                      <a:r>
                        <a:rPr lang="es-ES" sz="1300" b="1" i="1" u="none" strike="noStrike" baseline="30000" dirty="0" smtClean="0">
                          <a:solidFill>
                            <a:srgbClr val="000000"/>
                          </a:solidFill>
                          <a:latin typeface="Calibri" pitchFamily="34" charset="0"/>
                        </a:rPr>
                        <a:t>2</a:t>
                      </a:r>
                      <a:r>
                        <a:rPr lang="es-ES" sz="1300" b="1" i="1" u="none" strike="noStrike" dirty="0" smtClean="0">
                          <a:solidFill>
                            <a:srgbClr val="000000"/>
                          </a:solidFill>
                          <a:latin typeface="Calibri" pitchFamily="34" charset="0"/>
                        </a:rPr>
                        <a:t> </a:t>
                      </a:r>
                      <a:endParaRPr lang="es-ES" sz="1300" b="1"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1,452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55.0%</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1,372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43.9%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dirty="0">
                          <a:solidFill>
                            <a:srgbClr val="000000"/>
                          </a:solidFill>
                          <a:effectLst/>
                          <a:latin typeface="Calibri" pitchFamily="34" charset="0"/>
                          <a:cs typeface="Calibri" pitchFamily="34" charset="0"/>
                        </a:rPr>
                        <a:t>1,548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dirty="0">
                          <a:solidFill>
                            <a:srgbClr val="000000"/>
                          </a:solidFill>
                          <a:effectLst/>
                          <a:latin typeface="Calibri" pitchFamily="34" charset="0"/>
                          <a:cs typeface="Calibri" pitchFamily="34" charset="0"/>
                        </a:rPr>
                        <a:t>36.1%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300" b="1" i="0" u="none" strike="noStrike" kern="1200" dirty="0">
                          <a:solidFill>
                            <a:srgbClr val="000000"/>
                          </a:solidFill>
                          <a:effectLst/>
                          <a:latin typeface="Calibri" pitchFamily="34" charset="0"/>
                          <a:ea typeface="+mn-ea"/>
                          <a:cs typeface="Calibri" pitchFamily="34" charset="0"/>
                        </a:rPr>
                        <a:t>1,826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300" b="1" i="0" u="none" strike="noStrike" kern="1200" dirty="0" smtClean="0">
                          <a:solidFill>
                            <a:srgbClr val="000000"/>
                          </a:solidFill>
                          <a:effectLst/>
                          <a:latin typeface="Calibri" pitchFamily="34" charset="0"/>
                          <a:ea typeface="+mn-ea"/>
                          <a:cs typeface="Calibri" pitchFamily="34" charset="0"/>
                        </a:rPr>
                        <a:t>34.9%</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540000">
                <a:tc>
                  <a:txBody>
                    <a:bodyPr/>
                    <a:lstStyle/>
                    <a:p>
                      <a:pPr algn="ctr" fontAlgn="ctr"/>
                      <a:r>
                        <a:rPr lang="es-ES" sz="1300" b="1" i="0" u="none" strike="noStrike" dirty="0">
                          <a:solidFill>
                            <a:srgbClr val="000000"/>
                          </a:solidFill>
                          <a:latin typeface="Calibri" pitchFamily="34" charset="0"/>
                        </a:rPr>
                        <a:t> </a:t>
                      </a:r>
                    </a:p>
                  </a:txBody>
                  <a:tcPr marL="8268" marR="8268" marT="8268"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l" fontAlgn="ctr"/>
                      <a:r>
                        <a:rPr lang="es-ES" sz="1300" b="1" i="1" u="none" strike="noStrike" dirty="0" smtClean="0">
                          <a:solidFill>
                            <a:srgbClr val="000000"/>
                          </a:solidFill>
                          <a:latin typeface="Calibri" pitchFamily="34" charset="0"/>
                        </a:rPr>
                        <a:t> Delegaciones </a:t>
                      </a:r>
                    </a:p>
                    <a:p>
                      <a:pPr algn="l" fontAlgn="ctr"/>
                      <a:r>
                        <a:rPr lang="es-ES" sz="1300" b="1" i="1" u="none" strike="noStrike" dirty="0" smtClean="0">
                          <a:solidFill>
                            <a:srgbClr val="000000"/>
                          </a:solidFill>
                          <a:latin typeface="Calibri" pitchFamily="34" charset="0"/>
                        </a:rPr>
                        <a:t> Políticas</a:t>
                      </a:r>
                      <a:endParaRPr lang="es-ES" sz="1300" b="1" i="1" u="none" strike="noStrike" dirty="0">
                        <a:solidFill>
                          <a:srgbClr val="000000"/>
                        </a:solidFill>
                        <a:latin typeface="Calibri" pitchFamily="34" charset="0"/>
                      </a:endParaRPr>
                    </a:p>
                  </a:txBody>
                  <a:tcPr marL="8268" marR="8268" marT="8268"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317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12.0%</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dirty="0">
                          <a:solidFill>
                            <a:srgbClr val="000000"/>
                          </a:solidFill>
                          <a:effectLst/>
                          <a:latin typeface="Calibri" pitchFamily="34" charset="0"/>
                          <a:cs typeface="Calibri" pitchFamily="34" charset="0"/>
                        </a:rPr>
                        <a:t>385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12.3%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a:solidFill>
                            <a:srgbClr val="000000"/>
                          </a:solidFill>
                          <a:effectLst/>
                          <a:latin typeface="Calibri" pitchFamily="34" charset="0"/>
                          <a:cs typeface="Calibri" pitchFamily="34" charset="0"/>
                        </a:rPr>
                        <a:t>377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300" b="1" i="0" u="none" strike="noStrike" dirty="0">
                          <a:solidFill>
                            <a:srgbClr val="000000"/>
                          </a:solidFill>
                          <a:effectLst/>
                          <a:latin typeface="Calibri" pitchFamily="34" charset="0"/>
                          <a:cs typeface="Calibri" pitchFamily="34" charset="0"/>
                        </a:rPr>
                        <a:t>8.8%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300" b="1" i="0" u="none" strike="noStrike" kern="1200">
                          <a:solidFill>
                            <a:srgbClr val="000000"/>
                          </a:solidFill>
                          <a:effectLst/>
                          <a:latin typeface="Calibri" pitchFamily="34" charset="0"/>
                          <a:ea typeface="+mn-ea"/>
                          <a:cs typeface="Calibri" pitchFamily="34" charset="0"/>
                        </a:rPr>
                        <a:t>426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300" b="1" i="0" u="none" strike="noStrike" kern="1200" dirty="0" smtClean="0">
                          <a:solidFill>
                            <a:srgbClr val="000000"/>
                          </a:solidFill>
                          <a:effectLst/>
                          <a:latin typeface="Calibri" pitchFamily="34" charset="0"/>
                          <a:ea typeface="+mn-ea"/>
                          <a:cs typeface="Calibri" pitchFamily="34" charset="0"/>
                        </a:rPr>
                        <a:t>8.1%</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360000">
                <a:tc gridSpan="2">
                  <a:txBody>
                    <a:bodyPr/>
                    <a:lstStyle/>
                    <a:p>
                      <a:pPr algn="l" fontAlgn="ctr"/>
                      <a:r>
                        <a:rPr lang="es-ES" sz="1300" b="1" i="0" u="none" strike="noStrike" dirty="0" smtClean="0">
                          <a:solidFill>
                            <a:srgbClr val="000000"/>
                          </a:solidFill>
                          <a:latin typeface="Calibri" pitchFamily="34" charset="0"/>
                        </a:rPr>
                        <a:t> </a:t>
                      </a:r>
                      <a:r>
                        <a:rPr lang="es-ES" sz="1300" b="1" i="0" u="none" strike="noStrike" dirty="0">
                          <a:solidFill>
                            <a:srgbClr val="000000"/>
                          </a:solidFill>
                          <a:latin typeface="Calibri" pitchFamily="34" charset="0"/>
                        </a:rPr>
                        <a:t>Judicial </a:t>
                      </a:r>
                    </a:p>
                  </a:txBody>
                  <a:tcPr marL="8268" marR="8268" marT="8268"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hMerge="1">
                  <a:txBody>
                    <a:bodyPr/>
                    <a:lstStyle/>
                    <a:p>
                      <a:endParaRPr lang="es-ES"/>
                    </a:p>
                  </a:txBody>
                  <a:tcPr/>
                </a:tc>
                <a:tc>
                  <a:txBody>
                    <a:bodyPr/>
                    <a:lstStyle/>
                    <a:p>
                      <a:pPr algn="ctr" fontAlgn="t"/>
                      <a:r>
                        <a:rPr lang="es-MX" sz="1300" b="1" i="0" u="none" strike="noStrike">
                          <a:solidFill>
                            <a:srgbClr val="000000"/>
                          </a:solidFill>
                          <a:effectLst/>
                          <a:latin typeface="Calibri" pitchFamily="34" charset="0"/>
                          <a:cs typeface="Calibri" pitchFamily="34" charset="0"/>
                        </a:rPr>
                        <a:t>14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0.5%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48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1.5%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54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dirty="0">
                          <a:solidFill>
                            <a:srgbClr val="000000"/>
                          </a:solidFill>
                          <a:effectLst/>
                          <a:latin typeface="Calibri" pitchFamily="34" charset="0"/>
                          <a:cs typeface="Calibri" pitchFamily="34" charset="0"/>
                        </a:rPr>
                        <a:t>1.3%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marL="0" algn="ctr" defTabSz="914400" rtl="0" eaLnBrk="1" fontAlgn="t" latinLnBrk="0" hangingPunct="1"/>
                      <a:r>
                        <a:rPr lang="es-MX" sz="1300" b="1" i="0" u="none" strike="noStrike" kern="1200">
                          <a:solidFill>
                            <a:srgbClr val="000000"/>
                          </a:solidFill>
                          <a:effectLst/>
                          <a:latin typeface="Calibri" pitchFamily="34" charset="0"/>
                          <a:ea typeface="+mn-ea"/>
                          <a:cs typeface="Calibri" pitchFamily="34" charset="0"/>
                        </a:rPr>
                        <a:t>84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marL="0" algn="ctr" defTabSz="914400" rtl="0" eaLnBrk="1" fontAlgn="t" latinLnBrk="0" hangingPunct="1"/>
                      <a:r>
                        <a:rPr lang="es-MX" sz="1300" b="1" i="0" u="none" strike="noStrike" kern="1200" dirty="0" smtClean="0">
                          <a:solidFill>
                            <a:srgbClr val="000000"/>
                          </a:solidFill>
                          <a:effectLst/>
                          <a:latin typeface="Calibri" pitchFamily="34" charset="0"/>
                          <a:ea typeface="+mn-ea"/>
                          <a:cs typeface="Calibri" pitchFamily="34" charset="0"/>
                        </a:rPr>
                        <a:t>1.6%</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r>
              <a:tr h="360000">
                <a:tc gridSpan="2">
                  <a:txBody>
                    <a:bodyPr/>
                    <a:lstStyle/>
                    <a:p>
                      <a:pPr algn="l" fontAlgn="ctr"/>
                      <a:r>
                        <a:rPr lang="es-ES" sz="1300" b="1" i="0" u="none" strike="noStrike" dirty="0" smtClean="0">
                          <a:solidFill>
                            <a:srgbClr val="000000"/>
                          </a:solidFill>
                          <a:latin typeface="Calibri" pitchFamily="34" charset="0"/>
                        </a:rPr>
                        <a:t> </a:t>
                      </a:r>
                      <a:r>
                        <a:rPr lang="es-ES" sz="1300" b="1" i="0" u="none" strike="noStrike" dirty="0">
                          <a:solidFill>
                            <a:srgbClr val="000000"/>
                          </a:solidFill>
                          <a:latin typeface="Calibri" pitchFamily="34" charset="0"/>
                        </a:rPr>
                        <a:t>Legislativo </a:t>
                      </a:r>
                    </a:p>
                  </a:txBody>
                  <a:tcPr marL="8268" marR="8268" marT="8268"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hMerge="1">
                  <a:txBody>
                    <a:bodyPr/>
                    <a:lstStyle/>
                    <a:p>
                      <a:endParaRPr lang="es-ES"/>
                    </a:p>
                  </a:txBody>
                  <a:tcPr/>
                </a:tc>
                <a:tc>
                  <a:txBody>
                    <a:bodyPr/>
                    <a:lstStyle/>
                    <a:p>
                      <a:pPr algn="ctr" fontAlgn="t"/>
                      <a:r>
                        <a:rPr lang="es-MX" sz="1300" b="1" i="0" u="none" strike="noStrike">
                          <a:solidFill>
                            <a:srgbClr val="000000"/>
                          </a:solidFill>
                          <a:effectLst/>
                          <a:latin typeface="Calibri" pitchFamily="34" charset="0"/>
                          <a:cs typeface="Calibri" pitchFamily="34" charset="0"/>
                        </a:rPr>
                        <a:t>21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0.8%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65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2.1%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61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dirty="0">
                          <a:solidFill>
                            <a:srgbClr val="000000"/>
                          </a:solidFill>
                          <a:effectLst/>
                          <a:latin typeface="Calibri" pitchFamily="34" charset="0"/>
                          <a:cs typeface="Calibri" pitchFamily="34" charset="0"/>
                        </a:rPr>
                        <a:t>1.4%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marL="0" algn="ctr" defTabSz="914400" rtl="0" eaLnBrk="1" fontAlgn="t" latinLnBrk="0" hangingPunct="1"/>
                      <a:r>
                        <a:rPr lang="es-MX" sz="1300" b="1" i="0" u="none" strike="noStrike" kern="1200">
                          <a:solidFill>
                            <a:srgbClr val="000000"/>
                          </a:solidFill>
                          <a:effectLst/>
                          <a:latin typeface="Calibri" pitchFamily="34" charset="0"/>
                          <a:ea typeface="+mn-ea"/>
                          <a:cs typeface="Calibri" pitchFamily="34" charset="0"/>
                        </a:rPr>
                        <a:t>55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marL="0" algn="ctr" defTabSz="914400" rtl="0" eaLnBrk="1" fontAlgn="t" latinLnBrk="0" hangingPunct="1"/>
                      <a:r>
                        <a:rPr lang="es-MX" sz="1300" b="1" i="0" u="none" strike="noStrike" kern="1200" dirty="0" smtClean="0">
                          <a:solidFill>
                            <a:srgbClr val="000000"/>
                          </a:solidFill>
                          <a:effectLst/>
                          <a:latin typeface="Calibri" pitchFamily="34" charset="0"/>
                          <a:ea typeface="+mn-ea"/>
                          <a:cs typeface="Calibri" pitchFamily="34" charset="0"/>
                        </a:rPr>
                        <a:t>1.1%</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r>
              <a:tr h="360000">
                <a:tc gridSpan="2">
                  <a:txBody>
                    <a:bodyPr/>
                    <a:lstStyle/>
                    <a:p>
                      <a:pPr algn="l" fontAlgn="ctr"/>
                      <a:r>
                        <a:rPr lang="es-ES" sz="1300" b="1" i="0" u="none" strike="noStrike" dirty="0" smtClean="0">
                          <a:solidFill>
                            <a:srgbClr val="000000"/>
                          </a:solidFill>
                          <a:latin typeface="Calibri" pitchFamily="34" charset="0"/>
                        </a:rPr>
                        <a:t> </a:t>
                      </a:r>
                      <a:r>
                        <a:rPr lang="es-ES" sz="1300" b="1" i="0" u="none" strike="noStrike" dirty="0">
                          <a:solidFill>
                            <a:srgbClr val="000000"/>
                          </a:solidFill>
                          <a:latin typeface="Calibri" pitchFamily="34" charset="0"/>
                        </a:rPr>
                        <a:t>Autónomo</a:t>
                      </a:r>
                    </a:p>
                  </a:txBody>
                  <a:tcPr marL="8268" marR="8268" marT="8268"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hMerge="1">
                  <a:txBody>
                    <a:bodyPr/>
                    <a:lstStyle/>
                    <a:p>
                      <a:endParaRPr lang="es-ES"/>
                    </a:p>
                  </a:txBody>
                  <a:tcPr/>
                </a:tc>
                <a:tc>
                  <a:txBody>
                    <a:bodyPr/>
                    <a:lstStyle/>
                    <a:p>
                      <a:pPr algn="ctr" fontAlgn="t"/>
                      <a:r>
                        <a:rPr lang="es-MX" sz="1300" b="1" i="0" u="none" strike="noStrike">
                          <a:solidFill>
                            <a:srgbClr val="000000"/>
                          </a:solidFill>
                          <a:effectLst/>
                          <a:latin typeface="Calibri" pitchFamily="34" charset="0"/>
                          <a:cs typeface="Calibri" pitchFamily="34" charset="0"/>
                        </a:rPr>
                        <a:t>28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1.1%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125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4.0%</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202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dirty="0">
                          <a:solidFill>
                            <a:srgbClr val="000000"/>
                          </a:solidFill>
                          <a:effectLst/>
                          <a:latin typeface="Calibri" pitchFamily="34" charset="0"/>
                          <a:cs typeface="Calibri" pitchFamily="34" charset="0"/>
                        </a:rPr>
                        <a:t>4.7%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marL="0" algn="ctr" defTabSz="914400" rtl="0" eaLnBrk="1" fontAlgn="t" latinLnBrk="0" hangingPunct="1"/>
                      <a:r>
                        <a:rPr lang="es-MX" sz="1300" b="1" i="0" u="none" strike="noStrike" kern="1200">
                          <a:solidFill>
                            <a:srgbClr val="000000"/>
                          </a:solidFill>
                          <a:effectLst/>
                          <a:latin typeface="Calibri" pitchFamily="34" charset="0"/>
                          <a:ea typeface="+mn-ea"/>
                          <a:cs typeface="Calibri" pitchFamily="34" charset="0"/>
                        </a:rPr>
                        <a:t>253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marL="0" algn="ctr" defTabSz="914400" rtl="0" eaLnBrk="1" fontAlgn="t" latinLnBrk="0" hangingPunct="1"/>
                      <a:r>
                        <a:rPr lang="es-MX" sz="1300" b="1" i="0" u="none" strike="noStrike" kern="1200" dirty="0" smtClean="0">
                          <a:solidFill>
                            <a:srgbClr val="000000"/>
                          </a:solidFill>
                          <a:effectLst/>
                          <a:latin typeface="Calibri" pitchFamily="34" charset="0"/>
                          <a:ea typeface="+mn-ea"/>
                          <a:cs typeface="Calibri" pitchFamily="34" charset="0"/>
                        </a:rPr>
                        <a:t>4.8%</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r>
              <a:tr h="648000">
                <a:tc gridSpan="2">
                  <a:txBody>
                    <a:bodyPr/>
                    <a:lstStyle/>
                    <a:p>
                      <a:pPr marL="0" algn="l" rtl="0" eaLnBrk="1" fontAlgn="b" latinLnBrk="0" hangingPunct="1"/>
                      <a:r>
                        <a:rPr kumimoji="0" lang="es-ES" sz="1300" b="1" i="0" u="none" strike="noStrike" kern="1200" dirty="0" smtClean="0">
                          <a:solidFill>
                            <a:srgbClr val="000000"/>
                          </a:solidFill>
                          <a:latin typeface="Calibri" pitchFamily="34" charset="0"/>
                          <a:ea typeface="+mn-ea"/>
                          <a:cs typeface="+mn-cs"/>
                        </a:rPr>
                        <a:t> Partidos</a:t>
                      </a:r>
                      <a:r>
                        <a:rPr kumimoji="0" lang="es-ES" sz="1300" b="1" i="0" u="none" strike="noStrike" kern="1200" baseline="0" dirty="0" smtClean="0">
                          <a:solidFill>
                            <a:srgbClr val="000000"/>
                          </a:solidFill>
                          <a:latin typeface="Calibri" pitchFamily="34" charset="0"/>
                          <a:ea typeface="+mn-ea"/>
                          <a:cs typeface="+mn-cs"/>
                        </a:rPr>
                        <a:t> Políticos en  el</a:t>
                      </a:r>
                    </a:p>
                    <a:p>
                      <a:pPr marL="0" algn="l" rtl="0" eaLnBrk="1" fontAlgn="b" latinLnBrk="0" hangingPunct="1"/>
                      <a:r>
                        <a:rPr kumimoji="0" lang="es-ES" sz="1300" b="1" i="0" u="none" strike="noStrike" kern="1200" baseline="0" dirty="0" smtClean="0">
                          <a:solidFill>
                            <a:srgbClr val="000000"/>
                          </a:solidFill>
                          <a:latin typeface="Calibri" pitchFamily="34" charset="0"/>
                          <a:ea typeface="+mn-ea"/>
                          <a:cs typeface="+mn-cs"/>
                        </a:rPr>
                        <a:t> Distrito Federal</a:t>
                      </a:r>
                      <a:endParaRPr kumimoji="0" lang="es-ES" sz="1300" b="1" i="0" u="none" strike="noStrike" kern="1200" dirty="0">
                        <a:solidFill>
                          <a:srgbClr val="000000"/>
                        </a:solidFill>
                        <a:latin typeface="Calibri" pitchFamily="34" charset="0"/>
                        <a:ea typeface="+mn-ea"/>
                        <a:cs typeface="+mn-cs"/>
                      </a:endParaRPr>
                    </a:p>
                  </a:txBody>
                  <a:tcPr marL="8268" marR="8268" marT="8268"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hMerge="1">
                  <a:txBody>
                    <a:bodyPr/>
                    <a:lstStyle/>
                    <a:p>
                      <a:endParaRPr lang="es-MX"/>
                    </a:p>
                  </a:txBody>
                  <a:tcPr/>
                </a:tc>
                <a:tc>
                  <a:txBody>
                    <a:bodyPr/>
                    <a:lstStyle/>
                    <a:p>
                      <a:pPr algn="ctr" fontAlgn="t"/>
                      <a:r>
                        <a:rPr lang="es-MX" sz="1300" b="1" i="0" u="none" strike="noStrike">
                          <a:solidFill>
                            <a:srgbClr val="000000"/>
                          </a:solidFill>
                          <a:effectLst/>
                          <a:latin typeface="Calibri" pitchFamily="34" charset="0"/>
                          <a:cs typeface="Calibri" pitchFamily="34" charset="0"/>
                        </a:rPr>
                        <a:t>87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3.3%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14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0.4%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a:solidFill>
                            <a:srgbClr val="000000"/>
                          </a:solidFill>
                          <a:effectLst/>
                          <a:latin typeface="Calibri" pitchFamily="34" charset="0"/>
                          <a:cs typeface="Calibri" pitchFamily="34" charset="0"/>
                        </a:rPr>
                        <a:t>21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algn="ctr" fontAlgn="t"/>
                      <a:r>
                        <a:rPr lang="es-MX" sz="1300" b="1" i="0" u="none" strike="noStrike" dirty="0">
                          <a:solidFill>
                            <a:srgbClr val="000000"/>
                          </a:solidFill>
                          <a:effectLst/>
                          <a:latin typeface="Calibri" pitchFamily="34" charset="0"/>
                          <a:cs typeface="Calibri" pitchFamily="34" charset="0"/>
                        </a:rPr>
                        <a:t>0.5%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marL="0" algn="ctr" defTabSz="914400" rtl="0" eaLnBrk="1" fontAlgn="t" latinLnBrk="0" hangingPunct="1"/>
                      <a:r>
                        <a:rPr lang="es-MX" sz="1300" b="1" i="0" u="none" strike="noStrike" kern="1200">
                          <a:solidFill>
                            <a:srgbClr val="000000"/>
                          </a:solidFill>
                          <a:effectLst/>
                          <a:latin typeface="Calibri" pitchFamily="34" charset="0"/>
                          <a:ea typeface="+mn-ea"/>
                          <a:cs typeface="Calibri" pitchFamily="34" charset="0"/>
                        </a:rPr>
                        <a:t>37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c>
                  <a:txBody>
                    <a:bodyPr/>
                    <a:lstStyle/>
                    <a:p>
                      <a:pPr marL="0" algn="ctr" defTabSz="914400" rtl="0" eaLnBrk="1" fontAlgn="t" latinLnBrk="0" hangingPunct="1"/>
                      <a:r>
                        <a:rPr lang="es-MX" sz="1300" b="1" i="0" u="none" strike="noStrike" kern="1200" dirty="0" smtClean="0">
                          <a:solidFill>
                            <a:srgbClr val="000000"/>
                          </a:solidFill>
                          <a:effectLst/>
                          <a:latin typeface="Calibri" pitchFamily="34" charset="0"/>
                          <a:ea typeface="+mn-ea"/>
                          <a:cs typeface="Calibri" pitchFamily="34" charset="0"/>
                        </a:rPr>
                        <a:t>0.7%</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alpha val="14902"/>
                      </a:srgbClr>
                    </a:solidFill>
                  </a:tcPr>
                </a:tc>
              </a:tr>
              <a:tr h="360000">
                <a:tc gridSpan="2">
                  <a:txBody>
                    <a:bodyPr/>
                    <a:lstStyle/>
                    <a:p>
                      <a:pPr algn="l" fontAlgn="ctr"/>
                      <a:r>
                        <a:rPr lang="es-ES" sz="1300" b="1" i="0" u="none" strike="noStrike" dirty="0" smtClean="0">
                          <a:solidFill>
                            <a:schemeClr val="bg1"/>
                          </a:solidFill>
                          <a:latin typeface="Calibri" pitchFamily="34" charset="0"/>
                        </a:rPr>
                        <a:t> </a:t>
                      </a:r>
                      <a:r>
                        <a:rPr lang="es-ES" sz="1300" b="1" i="0" u="none" strike="noStrike" dirty="0">
                          <a:solidFill>
                            <a:schemeClr val="bg1"/>
                          </a:solidFill>
                          <a:latin typeface="Calibri" pitchFamily="34" charset="0"/>
                        </a:rPr>
                        <a:t>Total </a:t>
                      </a:r>
                    </a:p>
                  </a:txBody>
                  <a:tcPr marL="8268" marR="8268" marT="8268"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hMerge="1">
                  <a:txBody>
                    <a:bodyPr/>
                    <a:lstStyle/>
                    <a:p>
                      <a:endParaRPr lang="es-ES"/>
                    </a:p>
                  </a:txBody>
                  <a:tcPr/>
                </a:tc>
                <a:tc>
                  <a:txBody>
                    <a:bodyPr/>
                    <a:lstStyle/>
                    <a:p>
                      <a:pPr algn="ctr" fontAlgn="t"/>
                      <a:r>
                        <a:rPr lang="es-MX" sz="1300" b="1" i="0" u="none" strike="noStrike" dirty="0">
                          <a:solidFill>
                            <a:schemeClr val="bg1"/>
                          </a:solidFill>
                          <a:effectLst/>
                          <a:latin typeface="Calibri" pitchFamily="34" charset="0"/>
                          <a:cs typeface="Calibri" pitchFamily="34" charset="0"/>
                        </a:rPr>
                        <a:t>2,640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300" b="1" i="0" u="none" strike="noStrike" dirty="0">
                          <a:solidFill>
                            <a:schemeClr val="bg1"/>
                          </a:solidFill>
                          <a:effectLst/>
                          <a:latin typeface="Calibri" pitchFamily="34" charset="0"/>
                          <a:cs typeface="Calibri"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300" b="1" i="0" u="none" strike="noStrike" dirty="0">
                          <a:solidFill>
                            <a:schemeClr val="bg1"/>
                          </a:solidFill>
                          <a:effectLst/>
                          <a:latin typeface="Calibri" pitchFamily="34" charset="0"/>
                          <a:cs typeface="Calibri" pitchFamily="34" charset="0"/>
                        </a:rPr>
                        <a:t>3,128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300" b="1" i="0" u="none" strike="noStrike" dirty="0">
                          <a:solidFill>
                            <a:schemeClr val="bg1"/>
                          </a:solidFill>
                          <a:effectLst/>
                          <a:latin typeface="Calibri" pitchFamily="34" charset="0"/>
                          <a:cs typeface="Calibri"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300" b="1" i="0" u="none" strike="noStrike" dirty="0">
                          <a:solidFill>
                            <a:schemeClr val="bg1"/>
                          </a:solidFill>
                          <a:effectLst/>
                          <a:latin typeface="Calibri" pitchFamily="34" charset="0"/>
                          <a:cs typeface="Calibri" pitchFamily="34" charset="0"/>
                        </a:rPr>
                        <a:t>4,288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300" b="1" i="0" u="none" strike="noStrike" dirty="0">
                          <a:solidFill>
                            <a:schemeClr val="bg1"/>
                          </a:solidFill>
                          <a:effectLst/>
                          <a:latin typeface="Calibri" pitchFamily="34" charset="0"/>
                          <a:cs typeface="Calibri"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t" latinLnBrk="0" hangingPunct="1"/>
                      <a:r>
                        <a:rPr lang="es-MX" sz="1300" b="1" i="0" u="none" strike="noStrike" kern="1200" dirty="0" smtClean="0">
                          <a:solidFill>
                            <a:schemeClr val="bg1"/>
                          </a:solidFill>
                          <a:effectLst/>
                          <a:latin typeface="Calibri" pitchFamily="34" charset="0"/>
                          <a:ea typeface="+mn-ea"/>
                          <a:cs typeface="Calibri" pitchFamily="34" charset="0"/>
                        </a:rPr>
                        <a:t>5,235</a:t>
                      </a:r>
                      <a:endParaRPr lang="es-MX" sz="1300" b="1" i="0" u="none" strike="noStrike" kern="1200" dirty="0">
                        <a:solidFill>
                          <a:schemeClr val="bg1"/>
                        </a:solidFill>
                        <a:effectLst/>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t" latinLnBrk="0" hangingPunct="1"/>
                      <a:r>
                        <a:rPr lang="es-MX" sz="1300" b="1" i="0" u="none" strike="noStrike" kern="1200" dirty="0" smtClean="0">
                          <a:solidFill>
                            <a:schemeClr val="bg1"/>
                          </a:solidFill>
                          <a:effectLst/>
                          <a:latin typeface="Calibri" pitchFamily="34" charset="0"/>
                          <a:ea typeface="+mn-ea"/>
                          <a:cs typeface="Calibri"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r>
            </a:tbl>
          </a:graphicData>
        </a:graphic>
      </p:graphicFrame>
      <p:sp>
        <p:nvSpPr>
          <p:cNvPr id="6" name="Rectangle 3"/>
          <p:cNvSpPr txBox="1">
            <a:spLocks noChangeArrowheads="1"/>
          </p:cNvSpPr>
          <p:nvPr/>
        </p:nvSpPr>
        <p:spPr>
          <a:xfrm>
            <a:off x="971600" y="6203085"/>
            <a:ext cx="7128792" cy="444503"/>
          </a:xfrm>
          <a:prstGeom prst="rect">
            <a:avLst/>
          </a:prstGeom>
        </p:spPr>
        <p:txBody>
          <a:bodyPr/>
          <a:lstStyle/>
          <a:p>
            <a:pPr marL="85725" indent="-85725" algn="just" fontAlgn="auto">
              <a:spcBef>
                <a:spcPts val="0"/>
              </a:spcBef>
              <a:spcAft>
                <a:spcPts val="0"/>
              </a:spcAft>
              <a:defRPr/>
            </a:pPr>
            <a:r>
              <a:rPr lang="es-MX" sz="1000" b="1" kern="0" baseline="30000" dirty="0" smtClean="0">
                <a:solidFill>
                  <a:sysClr val="windowText" lastClr="000000"/>
                </a:solidFill>
                <a:latin typeface="Calibri" pitchFamily="34" charset="0"/>
                <a:cs typeface="Arial" pitchFamily="34" charset="0"/>
              </a:rPr>
              <a:t>2 </a:t>
            </a:r>
            <a:r>
              <a:rPr lang="es-MX" sz="1000" b="1" dirty="0" smtClean="0">
                <a:latin typeface="Calibri" pitchFamily="34" charset="0"/>
              </a:rPr>
              <a:t>Conforme al artículo 97 del Estatuto de Gobierno del Distrito Federal, la Administración Pública Paraestatal está integrada por los Organismos Descentralizados, las Empresas de Participación Estatal Mayoritaria y los Fideicomisos Públicos</a:t>
            </a:r>
            <a:r>
              <a:rPr lang="es-MX" sz="1000" b="1" kern="0" dirty="0" smtClean="0">
                <a:solidFill>
                  <a:sysClr val="windowText" lastClr="000000"/>
                </a:solidFill>
                <a:latin typeface="Calibri" pitchFamily="34" charset="0"/>
                <a:cs typeface="Arial" pitchFamily="34" charset="0"/>
              </a:rPr>
              <a:t>.</a:t>
            </a:r>
            <a:endParaRPr lang="es-MX" sz="1000" b="1" kern="0" dirty="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3499860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2.1.4 Entes obligados con el mayor número de solicitudes de acceso, rectificación, cancelación u oposición de datos personales</a:t>
            </a:r>
          </a:p>
          <a:p>
            <a:r>
              <a:rPr lang="es-MX" sz="1400" b="1" i="1" dirty="0" smtClean="0">
                <a:latin typeface="Calibri" pitchFamily="34" charset="0"/>
              </a:rPr>
              <a:t>2012</a:t>
            </a:r>
            <a:endParaRPr lang="es-ES" sz="1400" b="1" i="1" dirty="0">
              <a:latin typeface="Calibri" pitchFamily="34" charset="0"/>
            </a:endParaRPr>
          </a:p>
        </p:txBody>
      </p:sp>
      <p:sp>
        <p:nvSpPr>
          <p:cNvPr id="13" name="12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26</a:t>
            </a:fld>
            <a:endParaRPr lang="es-MX" b="1" dirty="0">
              <a:latin typeface="Calibri"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450451194"/>
              </p:ext>
            </p:extLst>
          </p:nvPr>
        </p:nvGraphicFramePr>
        <p:xfrm>
          <a:off x="1475656" y="1158899"/>
          <a:ext cx="5760640" cy="4646365"/>
        </p:xfrm>
        <a:graphic>
          <a:graphicData uri="http://schemas.openxmlformats.org/drawingml/2006/table">
            <a:tbl>
              <a:tblPr/>
              <a:tblGrid>
                <a:gridCol w="4752528"/>
                <a:gridCol w="504056"/>
                <a:gridCol w="504056"/>
              </a:tblGrid>
              <a:tr h="215078">
                <a:tc>
                  <a:txBody>
                    <a:bodyPr/>
                    <a:lstStyle/>
                    <a:p>
                      <a:pPr algn="ctr" fontAlgn="b"/>
                      <a:r>
                        <a:rPr lang="es-MX" sz="1100" b="1" i="0" u="none" strike="noStrike" dirty="0" smtClean="0">
                          <a:solidFill>
                            <a:schemeClr val="bg1"/>
                          </a:solidFill>
                          <a:latin typeface="Calibri" pitchFamily="34" charset="0"/>
                        </a:rPr>
                        <a:t>Entes obligados</a:t>
                      </a:r>
                      <a:endParaRPr lang="es-MX" sz="1100" b="1" i="0" u="none" strike="noStrike" dirty="0">
                        <a:solidFill>
                          <a:schemeClr val="bg1"/>
                        </a:solidFill>
                        <a:latin typeface="Calibri" pitchFamily="34" charset="0"/>
                      </a:endParaRPr>
                    </a:p>
                  </a:txBody>
                  <a:tcPr marL="3126" marR="3126" marT="3126"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b"/>
                      <a:r>
                        <a:rPr lang="es-MX" sz="1100" b="1" i="0" u="none" strike="noStrike" dirty="0" smtClean="0">
                          <a:solidFill>
                            <a:schemeClr val="bg1"/>
                          </a:solidFill>
                          <a:latin typeface="Calibri" pitchFamily="34" charset="0"/>
                        </a:rPr>
                        <a:t>ARCO</a:t>
                      </a:r>
                      <a:endParaRPr lang="es-MX" sz="1100" b="1" i="0" u="none" strike="noStrike" dirty="0">
                        <a:solidFill>
                          <a:schemeClr val="bg1"/>
                        </a:solidFill>
                        <a:latin typeface="Calibri" pitchFamily="34" charset="0"/>
                      </a:endParaRPr>
                    </a:p>
                  </a:txBody>
                  <a:tcPr marL="3126" marR="3126" marT="3126"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b"/>
                      <a:r>
                        <a:rPr lang="es-MX" sz="1100" b="1" i="0" u="none" strike="noStrike" dirty="0" smtClean="0">
                          <a:solidFill>
                            <a:schemeClr val="bg1"/>
                          </a:solidFill>
                          <a:latin typeface="Calibri" pitchFamily="34" charset="0"/>
                        </a:rPr>
                        <a:t>%</a:t>
                      </a:r>
                      <a:endParaRPr lang="es-MX" sz="1100" b="1" i="0" u="none" strike="noStrike" dirty="0">
                        <a:solidFill>
                          <a:schemeClr val="bg1"/>
                        </a:solidFill>
                        <a:latin typeface="Calibri" pitchFamily="34" charset="0"/>
                      </a:endParaRPr>
                    </a:p>
                  </a:txBody>
                  <a:tcPr marL="3126" marR="3126" marT="3126"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r>
              <a:tr h="215078">
                <a:tc>
                  <a:txBody>
                    <a:bodyPr/>
                    <a:lstStyle/>
                    <a:p>
                      <a:pPr algn="l" fontAlgn="b"/>
                      <a:r>
                        <a:rPr lang="es-MX" sz="1100" b="1" i="0" u="none" strike="noStrike" dirty="0">
                          <a:solidFill>
                            <a:srgbClr val="000000"/>
                          </a:solidFill>
                          <a:effectLst/>
                          <a:latin typeface="Calibri"/>
                        </a:rPr>
                        <a:t>Secretaría de Salud</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1,729</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33</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dirty="0">
                          <a:solidFill>
                            <a:srgbClr val="000000"/>
                          </a:solidFill>
                          <a:effectLst/>
                          <a:latin typeface="Calibri"/>
                        </a:rPr>
                        <a:t>Policía Auxiliar</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691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13.2</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dirty="0">
                          <a:solidFill>
                            <a:srgbClr val="000000"/>
                          </a:solidFill>
                          <a:effectLst/>
                          <a:latin typeface="Calibri"/>
                        </a:rPr>
                        <a:t>Servicios de Salud Pública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234</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4.5</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dirty="0">
                          <a:solidFill>
                            <a:srgbClr val="000000"/>
                          </a:solidFill>
                          <a:effectLst/>
                          <a:latin typeface="Calibri"/>
                        </a:rPr>
                        <a:t>Instituto de Vivienda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202</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3.9</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dirty="0">
                          <a:solidFill>
                            <a:srgbClr val="000000"/>
                          </a:solidFill>
                          <a:effectLst/>
                          <a:latin typeface="Calibri"/>
                        </a:rPr>
                        <a:t>Secretaría de Seguridad Pública</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194</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3.7</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Caja de Previsión de la Policía Auxiliar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186</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3.6</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Procuraduría General de Justicia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111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2.1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337980">
                <a:tc>
                  <a:txBody>
                    <a:bodyPr/>
                    <a:lstStyle/>
                    <a:p>
                      <a:pPr algn="l" fontAlgn="b"/>
                      <a:r>
                        <a:rPr lang="es-MX" sz="1100" b="1" i="0" u="none" strike="noStrike">
                          <a:solidFill>
                            <a:srgbClr val="000000"/>
                          </a:solidFill>
                          <a:effectLst/>
                          <a:latin typeface="Calibri"/>
                        </a:rPr>
                        <a:t>Instituto de Acceso a la Información Pública y Protección de Datos Personales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109</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2.1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Oficialía Mayor</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91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1.7</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Delegación Iztacalco</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60</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Tribunal Superior de Justicia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60</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Junta Local de Conciliación y Arbitraje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60</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dirty="0">
                          <a:solidFill>
                            <a:srgbClr val="000000"/>
                          </a:solidFill>
                          <a:effectLst/>
                          <a:latin typeface="Calibri"/>
                        </a:rPr>
                        <a:t>Secretaría de Finanzas</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57</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Secretaría de Gobierno</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50</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Contraloría General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49</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0.9</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Consejería Jurídica y de Servicios Legales</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47</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0.9</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Heroico Cuerpo de Bomberos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43</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0.8</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Comisión de Derechos Humanos del Distrito Federal</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41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0.8</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l" fontAlgn="b"/>
                      <a:r>
                        <a:rPr lang="es-MX" sz="1100" b="1" i="0" u="none" strike="noStrike">
                          <a:solidFill>
                            <a:srgbClr val="000000"/>
                          </a:solidFill>
                          <a:effectLst/>
                          <a:latin typeface="Calibri"/>
                        </a:rPr>
                        <a:t>Delegación Cuauhtémoc</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a:rPr>
                        <a:t>38</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a:rPr>
                        <a:t>0.7</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5078">
                <a:tc>
                  <a:txBody>
                    <a:bodyPr/>
                    <a:lstStyle/>
                    <a:p>
                      <a:pPr algn="ctr" fontAlgn="b"/>
                      <a:r>
                        <a:rPr lang="es-MX" sz="1100" b="1" i="0" u="none" strike="noStrike" dirty="0" smtClean="0">
                          <a:solidFill>
                            <a:schemeClr val="bg1"/>
                          </a:solidFill>
                          <a:latin typeface="Calibri" pitchFamily="34" charset="0"/>
                        </a:rPr>
                        <a:t> Total</a:t>
                      </a:r>
                      <a:endParaRPr lang="es-MX" sz="1100" b="1" i="0" u="none" strike="noStrike" dirty="0">
                        <a:solidFill>
                          <a:schemeClr val="bg1"/>
                        </a:solidFill>
                        <a:latin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b"/>
                      <a:r>
                        <a:rPr lang="es-MX" sz="1100" b="1" i="0" u="none" strike="noStrike" dirty="0" smtClean="0">
                          <a:solidFill>
                            <a:schemeClr val="bg1"/>
                          </a:solidFill>
                          <a:latin typeface="Calibri" pitchFamily="34" charset="0"/>
                        </a:rPr>
                        <a:t>4,088</a:t>
                      </a:r>
                      <a:endParaRPr lang="es-MX" sz="1100" b="1" i="0" u="none" strike="noStrike" dirty="0">
                        <a:solidFill>
                          <a:schemeClr val="bg1"/>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b"/>
                      <a:r>
                        <a:rPr lang="es-MX" sz="1100" b="1" i="0" u="none" strike="noStrike" dirty="0" smtClean="0">
                          <a:solidFill>
                            <a:schemeClr val="bg1"/>
                          </a:solidFill>
                          <a:latin typeface="Calibri" pitchFamily="34" charset="0"/>
                        </a:rPr>
                        <a:t>78.08%</a:t>
                      </a:r>
                      <a:endParaRPr lang="es-MX" sz="1100" b="1" i="0" u="none" strike="noStrike" dirty="0">
                        <a:solidFill>
                          <a:schemeClr val="bg1"/>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1159715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2.2 Medio por el que se presentó la solicitud de acceso, rectificación, cancelación u oposición de datos personales</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15" name="14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27</a:t>
            </a:fld>
            <a:endParaRPr lang="es-MX" b="1" dirty="0">
              <a:latin typeface="Calibri" pitchFamily="34" charset="0"/>
            </a:endParaRPr>
          </a:p>
        </p:txBody>
      </p:sp>
      <p:graphicFrame>
        <p:nvGraphicFramePr>
          <p:cNvPr id="5" name="4 Gráfico"/>
          <p:cNvGraphicFramePr/>
          <p:nvPr>
            <p:extLst>
              <p:ext uri="{D42A27DB-BD31-4B8C-83A1-F6EECF244321}">
                <p14:modId xmlns:p14="http://schemas.microsoft.com/office/powerpoint/2010/main" val="3298178248"/>
              </p:ext>
            </p:extLst>
          </p:nvPr>
        </p:nvGraphicFramePr>
        <p:xfrm>
          <a:off x="251520" y="1124744"/>
          <a:ext cx="8640960" cy="51760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9015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2.3 Medio por el que se notificó la respuesta</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14" name="13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28</a:t>
            </a:fld>
            <a:endParaRPr lang="es-MX" b="1" dirty="0">
              <a:latin typeface="Calibri" pitchFamily="34" charset="0"/>
            </a:endParaRPr>
          </a:p>
        </p:txBody>
      </p:sp>
      <p:graphicFrame>
        <p:nvGraphicFramePr>
          <p:cNvPr id="7" name="6 Gráfico"/>
          <p:cNvGraphicFramePr/>
          <p:nvPr>
            <p:extLst>
              <p:ext uri="{D42A27DB-BD31-4B8C-83A1-F6EECF244321}">
                <p14:modId xmlns:p14="http://schemas.microsoft.com/office/powerpoint/2010/main" val="4023556693"/>
              </p:ext>
            </p:extLst>
          </p:nvPr>
        </p:nvGraphicFramePr>
        <p:xfrm>
          <a:off x="251520" y="1522432"/>
          <a:ext cx="8640960" cy="4778380"/>
        </p:xfrm>
        <a:graphic>
          <a:graphicData uri="http://schemas.openxmlformats.org/drawingml/2006/chart">
            <c:chart xmlns:c="http://schemas.openxmlformats.org/drawingml/2006/chart" xmlns:r="http://schemas.openxmlformats.org/officeDocument/2006/relationships" r:id="rId3"/>
          </a:graphicData>
        </a:graphic>
      </p:graphicFrame>
      <p:sp>
        <p:nvSpPr>
          <p:cNvPr id="8" name="11 CuadroTexto"/>
          <p:cNvSpPr txBox="1"/>
          <p:nvPr/>
        </p:nvSpPr>
        <p:spPr>
          <a:xfrm>
            <a:off x="1390588" y="1152510"/>
            <a:ext cx="634976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smtClean="0">
                <a:latin typeface="Calibri" pitchFamily="34" charset="0"/>
              </a:rPr>
              <a:t>Sólo solicitudes ARCO de datos personales “Procedentes” o “Improcedentes”</a:t>
            </a:r>
            <a:endParaRPr lang="es-ES" sz="1300" b="1" i="1" u="sng" dirty="0">
              <a:latin typeface="Calibri" pitchFamily="34" charset="0"/>
            </a:endParaRPr>
          </a:p>
        </p:txBody>
      </p:sp>
    </p:spTree>
    <p:extLst>
      <p:ext uri="{BB962C8B-B14F-4D97-AF65-F5344CB8AC3E}">
        <p14:creationId xmlns:p14="http://schemas.microsoft.com/office/powerpoint/2010/main" val="32816089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2.4 Derecho objeto de la solicitud de acceso, rectificación, cancelación u oposición de datos personales</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11" name="10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29</a:t>
            </a:fld>
            <a:endParaRPr lang="es-MX" b="1" dirty="0">
              <a:latin typeface="Calibri" pitchFamily="34" charset="0"/>
            </a:endParaRPr>
          </a:p>
        </p:txBody>
      </p:sp>
      <p:graphicFrame>
        <p:nvGraphicFramePr>
          <p:cNvPr id="5" name="4 Gráfico"/>
          <p:cNvGraphicFramePr/>
          <p:nvPr>
            <p:extLst>
              <p:ext uri="{D42A27DB-BD31-4B8C-83A1-F6EECF244321}">
                <p14:modId xmlns:p14="http://schemas.microsoft.com/office/powerpoint/2010/main" val="2420804124"/>
              </p:ext>
            </p:extLst>
          </p:nvPr>
        </p:nvGraphicFramePr>
        <p:xfrm>
          <a:off x="251520" y="1522432"/>
          <a:ext cx="8640960" cy="47783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9674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Í N D I C E</a:t>
            </a:r>
            <a:endParaRPr lang="es-ES" sz="14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3</a:t>
            </a:fld>
            <a:endParaRPr lang="es-MX" b="1" dirty="0">
              <a:latin typeface="Calibri" pitchFamily="34" charset="0"/>
            </a:endParaRPr>
          </a:p>
        </p:txBody>
      </p:sp>
      <p:sp>
        <p:nvSpPr>
          <p:cNvPr id="5" name="Rectangle 3"/>
          <p:cNvSpPr txBox="1">
            <a:spLocks noChangeArrowheads="1"/>
          </p:cNvSpPr>
          <p:nvPr/>
        </p:nvSpPr>
        <p:spPr>
          <a:xfrm>
            <a:off x="814388" y="1817929"/>
            <a:ext cx="7500937" cy="4203359"/>
          </a:xfrm>
          <a:prstGeom prst="rect">
            <a:avLst/>
          </a:prstGeom>
        </p:spPr>
        <p:txBody>
          <a:bodyPr anchor="ctr"/>
          <a:lstStyle/>
          <a:p>
            <a:pPr marL="533400" indent="-533400" fontAlgn="auto">
              <a:lnSpc>
                <a:spcPct val="150000"/>
              </a:lnSpc>
              <a:spcBef>
                <a:spcPts val="0"/>
              </a:spcBef>
              <a:spcAft>
                <a:spcPts val="0"/>
              </a:spcAft>
              <a:buFont typeface="Wingdings" pitchFamily="2" charset="2"/>
              <a:buChar char="§"/>
              <a:defRPr/>
            </a:pPr>
            <a:r>
              <a:rPr lang="es-MX" sz="2000" b="1" kern="0" dirty="0" smtClean="0">
                <a:solidFill>
                  <a:sysClr val="windowText" lastClr="000000"/>
                </a:solidFill>
                <a:latin typeface="Calibri" pitchFamily="34" charset="0"/>
                <a:cs typeface="Arial" pitchFamily="34" charset="0"/>
              </a:rPr>
              <a:t>Introducción ……………………………………………………..……………..…. 4</a:t>
            </a:r>
          </a:p>
          <a:p>
            <a:pPr marL="533400" indent="-533400" fontAlgn="auto">
              <a:lnSpc>
                <a:spcPct val="150000"/>
              </a:lnSpc>
              <a:spcBef>
                <a:spcPts val="0"/>
              </a:spcBef>
              <a:spcAft>
                <a:spcPts val="0"/>
              </a:spcAft>
              <a:buFont typeface="Wingdings" pitchFamily="2" charset="2"/>
              <a:buChar char="§"/>
              <a:defRPr/>
            </a:pPr>
            <a:endParaRPr lang="es-MX" sz="2000" b="1" kern="0" dirty="0" smtClean="0">
              <a:solidFill>
                <a:sysClr val="windowText" lastClr="000000"/>
              </a:solidFill>
              <a:latin typeface="Calibri" pitchFamily="34" charset="0"/>
              <a:cs typeface="Arial" pitchFamily="34" charset="0"/>
            </a:endParaRPr>
          </a:p>
          <a:p>
            <a:pPr marL="533400" indent="-533400" fontAlgn="auto">
              <a:lnSpc>
                <a:spcPct val="150000"/>
              </a:lnSpc>
              <a:spcBef>
                <a:spcPts val="0"/>
              </a:spcBef>
              <a:spcAft>
                <a:spcPts val="0"/>
              </a:spcAft>
              <a:buFont typeface="+mj-lt"/>
              <a:buAutoNum type="arabicPeriod"/>
              <a:defRPr/>
            </a:pPr>
            <a:r>
              <a:rPr lang="es-MX" sz="2000" b="1" kern="0" dirty="0" smtClean="0">
                <a:solidFill>
                  <a:sysClr val="windowText" lastClr="000000"/>
                </a:solidFill>
                <a:latin typeface="Calibri" pitchFamily="34" charset="0"/>
                <a:cs typeface="Arial" pitchFamily="34" charset="0"/>
              </a:rPr>
              <a:t>Total de solicitudes</a:t>
            </a:r>
          </a:p>
          <a:p>
            <a:pPr marL="990600" indent="-457200" fontAlgn="auto">
              <a:lnSpc>
                <a:spcPct val="150000"/>
              </a:lnSpc>
              <a:spcBef>
                <a:spcPts val="0"/>
              </a:spcBef>
              <a:spcAft>
                <a:spcPts val="0"/>
              </a:spcAft>
              <a:defRPr/>
            </a:pPr>
            <a:r>
              <a:rPr lang="es-MX" sz="2000" b="1" kern="0" dirty="0" smtClean="0">
                <a:solidFill>
                  <a:sysClr val="windowText" lastClr="000000"/>
                </a:solidFill>
                <a:latin typeface="Calibri" pitchFamily="34" charset="0"/>
                <a:cs typeface="Arial" pitchFamily="34" charset="0"/>
              </a:rPr>
              <a:t>(de Información pública y de datos personales) ……….………….. 6</a:t>
            </a:r>
          </a:p>
          <a:p>
            <a:pPr marL="533400" indent="-533400" fontAlgn="auto">
              <a:lnSpc>
                <a:spcPct val="150000"/>
              </a:lnSpc>
              <a:spcBef>
                <a:spcPts val="0"/>
              </a:spcBef>
              <a:spcAft>
                <a:spcPts val="0"/>
              </a:spcAft>
              <a:buFont typeface="Wingdings" pitchFamily="2" charset="2"/>
              <a:buChar char="§"/>
              <a:defRPr/>
            </a:pPr>
            <a:endParaRPr lang="es-MX" sz="2000" b="1" kern="0" dirty="0">
              <a:solidFill>
                <a:sysClr val="windowText" lastClr="000000"/>
              </a:solidFill>
              <a:latin typeface="Calibri" pitchFamily="34" charset="0"/>
              <a:cs typeface="Arial" pitchFamily="34" charset="0"/>
            </a:endParaRPr>
          </a:p>
          <a:p>
            <a:pPr marL="533400" indent="-533400" fontAlgn="auto">
              <a:lnSpc>
                <a:spcPct val="150000"/>
              </a:lnSpc>
              <a:spcBef>
                <a:spcPts val="0"/>
              </a:spcBef>
              <a:spcAft>
                <a:spcPts val="0"/>
              </a:spcAft>
              <a:buFont typeface="+mj-lt"/>
              <a:buAutoNum type="arabicPeriod" startAt="2"/>
              <a:defRPr/>
            </a:pPr>
            <a:r>
              <a:rPr lang="es-MX" sz="2000" b="1" kern="0" dirty="0" smtClean="0">
                <a:solidFill>
                  <a:sysClr val="windowText" lastClr="000000"/>
                </a:solidFill>
                <a:latin typeface="Calibri" pitchFamily="34" charset="0"/>
                <a:cs typeface="Arial" pitchFamily="34" charset="0"/>
              </a:rPr>
              <a:t>Resultados</a:t>
            </a:r>
            <a:r>
              <a:rPr lang="es-MX" sz="2000" b="1" kern="0" dirty="0">
                <a:solidFill>
                  <a:sysClr val="windowText" lastClr="000000"/>
                </a:solidFill>
                <a:latin typeface="Calibri" pitchFamily="34" charset="0"/>
                <a:cs typeface="Arial" pitchFamily="34" charset="0"/>
              </a:rPr>
              <a:t> del Ejercicio del Derecho de </a:t>
            </a:r>
            <a:r>
              <a:rPr lang="es-MX" sz="2000" b="1" dirty="0" smtClean="0">
                <a:latin typeface="Calibri" pitchFamily="34" charset="0"/>
              </a:rPr>
              <a:t>Acceso</a:t>
            </a:r>
            <a:r>
              <a:rPr lang="es-MX" sz="2000" b="1" dirty="0">
                <a:latin typeface="Calibri" pitchFamily="34" charset="0"/>
              </a:rPr>
              <a:t>, Rectificación, Cancelación u Oposición de datos personales en el Distrito Federal</a:t>
            </a:r>
            <a:r>
              <a:rPr lang="es-MX" sz="2000" b="1" kern="0" dirty="0" smtClean="0">
                <a:solidFill>
                  <a:sysClr val="windowText" lastClr="000000"/>
                </a:solidFill>
                <a:latin typeface="Calibri" pitchFamily="34" charset="0"/>
                <a:cs typeface="Arial" pitchFamily="34" charset="0"/>
              </a:rPr>
              <a:t>  ……………………………………………………………………….….…. </a:t>
            </a:r>
            <a:r>
              <a:rPr lang="es-MX" sz="2000" b="1" kern="0" dirty="0" smtClean="0">
                <a:solidFill>
                  <a:sysClr val="windowText" lastClr="000000"/>
                </a:solidFill>
                <a:latin typeface="Calibri" pitchFamily="34" charset="0"/>
                <a:cs typeface="Arial" pitchFamily="34" charset="0"/>
              </a:rPr>
              <a:t>17</a:t>
            </a:r>
          </a:p>
          <a:p>
            <a:pPr marL="990600" indent="-457200" fontAlgn="auto">
              <a:lnSpc>
                <a:spcPct val="150000"/>
              </a:lnSpc>
              <a:spcBef>
                <a:spcPts val="0"/>
              </a:spcBef>
              <a:spcAft>
                <a:spcPts val="0"/>
              </a:spcAft>
              <a:buFont typeface="Wingdings" pitchFamily="2" charset="2"/>
              <a:buChar char="§"/>
              <a:defRPr/>
            </a:pPr>
            <a:endParaRPr lang="es-MX" sz="2000" b="1" kern="0" dirty="0" smtClean="0">
              <a:solidFill>
                <a:sysClr val="windowText" lastClr="000000"/>
              </a:solidFill>
              <a:latin typeface="Calibri" pitchFamily="34" charset="0"/>
              <a:cs typeface="Arial" pitchFamily="34" charset="0"/>
            </a:endParaRPr>
          </a:p>
          <a:p>
            <a:pPr marL="533400" indent="-533400" fontAlgn="auto">
              <a:lnSpc>
                <a:spcPct val="150000"/>
              </a:lnSpc>
              <a:spcBef>
                <a:spcPts val="0"/>
              </a:spcBef>
              <a:spcAft>
                <a:spcPts val="0"/>
              </a:spcAft>
              <a:buFont typeface="+mj-lt"/>
              <a:buAutoNum type="arabicPeriod" startAt="3"/>
              <a:defRPr/>
            </a:pPr>
            <a:r>
              <a:rPr lang="es-MX" sz="2000" b="1" kern="0" dirty="0" smtClean="0">
                <a:solidFill>
                  <a:sysClr val="windowText" lastClr="000000"/>
                </a:solidFill>
                <a:latin typeface="Calibri" pitchFamily="34" charset="0"/>
                <a:cs typeface="Arial" pitchFamily="34" charset="0"/>
              </a:rPr>
              <a:t>Perfil </a:t>
            </a:r>
            <a:r>
              <a:rPr lang="es-MX" sz="2000" b="1" kern="0" dirty="0" err="1" smtClean="0">
                <a:solidFill>
                  <a:sysClr val="windowText" lastClr="000000"/>
                </a:solidFill>
                <a:latin typeface="Calibri" pitchFamily="34" charset="0"/>
                <a:cs typeface="Arial" pitchFamily="34" charset="0"/>
              </a:rPr>
              <a:t>sociodemografico</a:t>
            </a:r>
            <a:r>
              <a:rPr lang="es-MX" sz="2000" b="1" kern="0" dirty="0" smtClean="0">
                <a:solidFill>
                  <a:sysClr val="windowText" lastClr="000000"/>
                </a:solidFill>
                <a:latin typeface="Calibri" pitchFamily="34" charset="0"/>
                <a:cs typeface="Arial" pitchFamily="34" charset="0"/>
              </a:rPr>
              <a:t> de los solicitantes ………………………….  </a:t>
            </a:r>
            <a:r>
              <a:rPr lang="es-MX" sz="2000" b="1" kern="0" dirty="0" smtClean="0">
                <a:solidFill>
                  <a:sysClr val="windowText" lastClr="000000"/>
                </a:solidFill>
                <a:latin typeface="Calibri" pitchFamily="34" charset="0"/>
                <a:cs typeface="Arial" pitchFamily="34" charset="0"/>
              </a:rPr>
              <a:t>36</a:t>
            </a:r>
            <a:endParaRPr lang="es-MX" sz="2000" b="1" kern="0" dirty="0" smtClean="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28576051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extLst>
              <p:ext uri="{D42A27DB-BD31-4B8C-83A1-F6EECF244321}">
                <p14:modId xmlns:p14="http://schemas.microsoft.com/office/powerpoint/2010/main" val="3154106209"/>
              </p:ext>
            </p:extLst>
          </p:nvPr>
        </p:nvGraphicFramePr>
        <p:xfrm>
          <a:off x="286418" y="1295958"/>
          <a:ext cx="8571862" cy="5276314"/>
        </p:xfrm>
        <a:graphic>
          <a:graphicData uri="http://schemas.openxmlformats.org/drawingml/2006/chart">
            <c:chart xmlns:c="http://schemas.openxmlformats.org/drawingml/2006/chart" xmlns:r="http://schemas.openxmlformats.org/officeDocument/2006/relationships" r:id="rId3"/>
          </a:graphicData>
        </a:graphic>
      </p:graphicFrame>
      <p:sp>
        <p:nvSpPr>
          <p:cNvPr id="5" name="17 Marcador de número de diapositiva"/>
          <p:cNvSpPr>
            <a:spLocks noGrp="1"/>
          </p:cNvSpPr>
          <p:nvPr>
            <p:ph type="sldNum" sz="quarter" idx="12"/>
          </p:nvPr>
        </p:nvSpPr>
        <p:spPr>
          <a:xfrm>
            <a:off x="8643966" y="6439217"/>
            <a:ext cx="441297" cy="365125"/>
          </a:xfrm>
        </p:spPr>
        <p:txBody>
          <a:bodyPr/>
          <a:lstStyle>
            <a:lvl1pPr>
              <a:defRPr sz="1000" b="1">
                <a:latin typeface="Calibri" pitchFamily="34" charset="0"/>
              </a:defRPr>
            </a:lvl1pPr>
          </a:lstStyle>
          <a:p>
            <a:pPr>
              <a:defRPr/>
            </a:pPr>
            <a:fld id="{BD43386B-512A-4F48-AC60-1F2A615D5642}" type="slidenum">
              <a:rPr lang="es-MX" smtClean="0"/>
              <a:pPr>
                <a:defRPr/>
              </a:pPr>
              <a:t>30</a:t>
            </a:fld>
            <a:endParaRPr lang="es-MX" dirty="0"/>
          </a:p>
        </p:txBody>
      </p:sp>
      <p:sp>
        <p:nvSpPr>
          <p:cNvPr id="6" name="5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2.5 Categoría de datos personales sobre las que recae la solicitud acceso, rectificación, cancelación u oposición de datos personales</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Tree>
    <p:extLst>
      <p:ext uri="{BB962C8B-B14F-4D97-AF65-F5344CB8AC3E}">
        <p14:creationId xmlns:p14="http://schemas.microsoft.com/office/powerpoint/2010/main" val="35239713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31</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2.6 Estado en que se encontraba la solicitud ARCO de datos personales al final del periodo del corte</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701500546"/>
              </p:ext>
            </p:extLst>
          </p:nvPr>
        </p:nvGraphicFramePr>
        <p:xfrm>
          <a:off x="251521" y="2060848"/>
          <a:ext cx="8269150" cy="3672648"/>
        </p:xfrm>
        <a:graphic>
          <a:graphicData uri="http://schemas.openxmlformats.org/drawingml/2006/table">
            <a:tbl>
              <a:tblPr/>
              <a:tblGrid>
                <a:gridCol w="2143854"/>
                <a:gridCol w="765662"/>
                <a:gridCol w="765662"/>
                <a:gridCol w="765662"/>
                <a:gridCol w="765662"/>
                <a:gridCol w="765662"/>
                <a:gridCol w="765662"/>
                <a:gridCol w="765662"/>
                <a:gridCol w="765662"/>
              </a:tblGrid>
              <a:tr h="360000">
                <a:tc rowSpan="2">
                  <a:txBody>
                    <a:bodyPr/>
                    <a:lstStyle/>
                    <a:p>
                      <a:pPr algn="ctr" fontAlgn="ctr"/>
                      <a:r>
                        <a:rPr lang="es-MX" sz="1300" b="1" i="0" u="none" strike="noStrike" dirty="0">
                          <a:solidFill>
                            <a:srgbClr val="FFFFFF"/>
                          </a:solidFill>
                          <a:effectLst/>
                          <a:latin typeface="Calibri" pitchFamily="34" charset="0"/>
                          <a:cs typeface="Calibri" pitchFamily="34" charset="0"/>
                        </a:rPr>
                        <a:t>Estado de la solicitud a la fecha de corte</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2009</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a:solidFill>
                            <a:srgbClr val="FFFFFF"/>
                          </a:solidFill>
                          <a:effectLst/>
                          <a:latin typeface="Calibri" pitchFamily="34" charset="0"/>
                          <a:cs typeface="Calibri" pitchFamily="34" charset="0"/>
                        </a:rPr>
                        <a:t>2010</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2011</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smtClean="0">
                          <a:solidFill>
                            <a:srgbClr val="FFFFFF"/>
                          </a:solidFill>
                          <a:effectLst/>
                          <a:latin typeface="Calibri" pitchFamily="34" charset="0"/>
                          <a:cs typeface="Calibri" pitchFamily="34" charset="0"/>
                        </a:rPr>
                        <a:t>2012</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pPr algn="ctr" fontAlgn="ctr"/>
                      <a:endParaRPr lang="es-MX" sz="1300" b="1" i="0" u="none" strike="noStrike" dirty="0">
                        <a:solidFill>
                          <a:srgbClr val="FFFFFF"/>
                        </a:solidFill>
                        <a:effectLst/>
                        <a:latin typeface="Calibri" pitchFamily="34" charset="0"/>
                        <a:cs typeface="Calibri" pitchFamily="34" charset="0"/>
                      </a:endParaRP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r>
              <a:tr h="504000">
                <a:tc vMerge="1">
                  <a:txBody>
                    <a:bodyPr/>
                    <a:lstStyle/>
                    <a:p>
                      <a:endParaRPr lang="es-MX"/>
                    </a:p>
                  </a:txBody>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Solicitudes ARCO </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Solicitudes ARCO </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Solicitudes ARCO </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Solicitudes ARCO </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Procedente</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1,875</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71.0%</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2,008</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64.2%</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2,964</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69.1%</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3,584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68.46%</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Improcedente</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328</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12.4%</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535</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17.1%</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634</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14.8%</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813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15.53%</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En </a:t>
                      </a:r>
                      <a:r>
                        <a:rPr lang="es-MX" sz="1300" b="1" i="0" u="none" strike="noStrike" dirty="0">
                          <a:solidFill>
                            <a:srgbClr val="000000"/>
                          </a:solidFill>
                          <a:effectLst/>
                          <a:latin typeface="Calibri" pitchFamily="34" charset="0"/>
                          <a:cs typeface="Calibri" pitchFamily="34" charset="0"/>
                        </a:rPr>
                        <a:t>trámite</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110</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4.2%</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157</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5.0%</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164</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3.8%</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192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3.67%</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Prevenida</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0.04%</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15</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0.5%</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56</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1.3%</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44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0.8%</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432000">
                <a:tc>
                  <a:txBody>
                    <a:bodyPr/>
                    <a:lstStyle/>
                    <a:p>
                      <a:pPr algn="l" fontAlgn="ctr"/>
                      <a:r>
                        <a:rPr lang="es-MX" sz="1300" b="1" i="0" u="none" strike="noStrike" dirty="0" smtClean="0">
                          <a:solidFill>
                            <a:srgbClr val="000000"/>
                          </a:solidFill>
                          <a:effectLst/>
                          <a:latin typeface="Calibri" pitchFamily="34" charset="0"/>
                          <a:cs typeface="Calibri" pitchFamily="34" charset="0"/>
                        </a:rPr>
                        <a:t> Cancelada </a:t>
                      </a:r>
                      <a:r>
                        <a:rPr lang="es-MX" sz="1300" b="1" i="0" u="none" strike="noStrike" dirty="0">
                          <a:solidFill>
                            <a:srgbClr val="000000"/>
                          </a:solidFill>
                          <a:effectLst/>
                          <a:latin typeface="Calibri" pitchFamily="34" charset="0"/>
                          <a:cs typeface="Calibri" pitchFamily="34" charset="0"/>
                        </a:rPr>
                        <a:t>porque el solicitante </a:t>
                      </a:r>
                      <a:r>
                        <a:rPr lang="es-MX" sz="1300" b="1" i="0" u="none" strike="noStrike" dirty="0" smtClean="0">
                          <a:solidFill>
                            <a:srgbClr val="000000"/>
                          </a:solidFill>
                          <a:effectLst/>
                          <a:latin typeface="Calibri" pitchFamily="34" charset="0"/>
                          <a:cs typeface="Calibri" pitchFamily="34" charset="0"/>
                        </a:rPr>
                        <a:t>no</a:t>
                      </a:r>
                    </a:p>
                    <a:p>
                      <a:pPr algn="l" fontAlgn="ctr"/>
                      <a:r>
                        <a:rPr lang="es-MX" sz="1300" b="1" i="0" u="none" strike="noStrike" dirty="0" smtClean="0">
                          <a:solidFill>
                            <a:srgbClr val="000000"/>
                          </a:solidFill>
                          <a:effectLst/>
                          <a:latin typeface="Calibri" pitchFamily="34" charset="0"/>
                          <a:cs typeface="Calibri" pitchFamily="34" charset="0"/>
                        </a:rPr>
                        <a:t> </a:t>
                      </a:r>
                      <a:r>
                        <a:rPr lang="es-MX" sz="1300" b="1" i="0" u="none" strike="noStrike" dirty="0">
                          <a:solidFill>
                            <a:srgbClr val="000000"/>
                          </a:solidFill>
                          <a:effectLst/>
                          <a:latin typeface="Calibri" pitchFamily="34" charset="0"/>
                          <a:cs typeface="Calibri" pitchFamily="34" charset="0"/>
                        </a:rPr>
                        <a:t>atendió la prevención</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320</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12.1%</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395</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12.6%</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468</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10.9%</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600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11.5%</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Cancelada </a:t>
                      </a:r>
                      <a:r>
                        <a:rPr lang="es-MX" sz="1300" b="1" i="0" u="none" strike="noStrike" dirty="0">
                          <a:solidFill>
                            <a:srgbClr val="000000"/>
                          </a:solidFill>
                          <a:effectLst/>
                          <a:latin typeface="Calibri" pitchFamily="34" charset="0"/>
                          <a:cs typeface="Calibri" pitchFamily="34" charset="0"/>
                        </a:rPr>
                        <a:t>a petición del solicitante</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6</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0.2%</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18</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0.6%</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a:t>
                      </a: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0.05%</a:t>
                      </a:r>
                      <a:endParaRPr lang="es-MX" sz="1300" b="1" i="0" u="none" strike="noStrike" dirty="0">
                        <a:solidFill>
                          <a:srgbClr val="000000"/>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0.0%</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FFFFFF"/>
                          </a:solidFill>
                          <a:effectLst/>
                          <a:latin typeface="Calibri" pitchFamily="34" charset="0"/>
                          <a:cs typeface="Calibri" pitchFamily="34" charset="0"/>
                        </a:rPr>
                        <a:t> Total</a:t>
                      </a:r>
                      <a:endParaRPr lang="es-MX" sz="1300" b="1" i="0" u="none" strike="noStrike" dirty="0">
                        <a:solidFill>
                          <a:srgbClr val="FFFFFF"/>
                        </a:solidFill>
                        <a:effectLst/>
                        <a:latin typeface="Calibri" pitchFamily="34" charset="0"/>
                        <a:cs typeface="Calibri" pitchFamily="34" charset="0"/>
                      </a:endParaRPr>
                    </a:p>
                  </a:txBody>
                  <a:tcPr marL="9024" marR="9024" marT="9024"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2,640</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3,128</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4,288</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5,235</a:t>
                      </a:r>
                      <a:endParaRPr lang="es-MX" sz="1300" b="1" i="0" u="none" strike="noStrike" dirty="0">
                        <a:solidFill>
                          <a:srgbClr val="FFFFFF"/>
                        </a:solidFill>
                        <a:effectLst/>
                        <a:latin typeface="Calibri" pitchFamily="34" charset="0"/>
                        <a:cs typeface="Calibri" pitchFamily="34" charset="0"/>
                      </a:endParaRP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p>
                  </a:txBody>
                  <a:tcPr marL="9024" marR="9024" marT="9024"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24717740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2.7 ¿Se previno al solicitante  antes de tramitar y atender esta solicitud acceso, rectificación, cancelación u oposición de datos personales</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13" name="11 CuadroTexto"/>
          <p:cNvSpPr txBox="1"/>
          <p:nvPr/>
        </p:nvSpPr>
        <p:spPr>
          <a:xfrm>
            <a:off x="1390588" y="1152510"/>
            <a:ext cx="634976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smtClean="0">
                <a:latin typeface="Calibri" pitchFamily="34" charset="0"/>
              </a:rPr>
              <a:t>Sólo solicitudes ARCO de datos personales “Procedentes” e “Improcedentes”</a:t>
            </a:r>
            <a:endParaRPr lang="es-ES" sz="1300" b="1" i="1" u="sng" dirty="0">
              <a:latin typeface="Calibri" pitchFamily="34" charset="0"/>
            </a:endParaRPr>
          </a:p>
        </p:txBody>
      </p:sp>
      <p:sp>
        <p:nvSpPr>
          <p:cNvPr id="9" name="8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32</a:t>
            </a:fld>
            <a:endParaRPr lang="es-MX" b="1" dirty="0">
              <a:latin typeface="Calibri" pitchFamily="34" charset="0"/>
            </a:endParaRPr>
          </a:p>
        </p:txBody>
      </p:sp>
      <p:graphicFrame>
        <p:nvGraphicFramePr>
          <p:cNvPr id="7" name="6 Gráfico"/>
          <p:cNvGraphicFramePr/>
          <p:nvPr>
            <p:extLst>
              <p:ext uri="{D42A27DB-BD31-4B8C-83A1-F6EECF244321}">
                <p14:modId xmlns:p14="http://schemas.microsoft.com/office/powerpoint/2010/main" val="3300208359"/>
              </p:ext>
            </p:extLst>
          </p:nvPr>
        </p:nvGraphicFramePr>
        <p:xfrm>
          <a:off x="251520" y="1844824"/>
          <a:ext cx="8640960" cy="44559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2433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lvl="0"/>
            <a:r>
              <a:rPr lang="es-MX" b="1" dirty="0">
                <a:latin typeface="Calibri" pitchFamily="34" charset="0"/>
              </a:rPr>
              <a:t>2.9 Sentido de la repuesta de las solicitudes </a:t>
            </a:r>
            <a:r>
              <a:rPr lang="es-MX" b="1" dirty="0" smtClean="0">
                <a:latin typeface="Calibri" pitchFamily="34" charset="0"/>
              </a:rPr>
              <a:t>ARCO</a:t>
            </a:r>
          </a:p>
          <a:p>
            <a:pPr lvl="0"/>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13" name="11 CuadroTexto"/>
          <p:cNvSpPr txBox="1"/>
          <p:nvPr/>
        </p:nvSpPr>
        <p:spPr>
          <a:xfrm>
            <a:off x="1390588" y="1152510"/>
            <a:ext cx="634976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smtClean="0">
                <a:latin typeface="Calibri" pitchFamily="34" charset="0"/>
              </a:rPr>
              <a:t>Sólo solicitudes ARCO de datos personales “Procedentes” e “Improcedentes”</a:t>
            </a:r>
            <a:endParaRPr lang="es-ES" sz="1300" b="1" i="1" u="sng" dirty="0">
              <a:latin typeface="Calibri" pitchFamily="34" charset="0"/>
            </a:endParaRPr>
          </a:p>
        </p:txBody>
      </p:sp>
      <p:sp>
        <p:nvSpPr>
          <p:cNvPr id="9" name="8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33</a:t>
            </a:fld>
            <a:endParaRPr lang="es-MX" b="1" dirty="0">
              <a:latin typeface="Calibri"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725526527"/>
              </p:ext>
            </p:extLst>
          </p:nvPr>
        </p:nvGraphicFramePr>
        <p:xfrm>
          <a:off x="76168" y="2641106"/>
          <a:ext cx="8456270" cy="3068730"/>
        </p:xfrm>
        <a:graphic>
          <a:graphicData uri="http://schemas.openxmlformats.org/drawingml/2006/table">
            <a:tbl>
              <a:tblPr/>
              <a:tblGrid>
                <a:gridCol w="2192366"/>
                <a:gridCol w="782988"/>
                <a:gridCol w="782988"/>
                <a:gridCol w="782988"/>
                <a:gridCol w="782988"/>
                <a:gridCol w="782988"/>
                <a:gridCol w="782988"/>
                <a:gridCol w="782988"/>
                <a:gridCol w="782988"/>
              </a:tblGrid>
              <a:tr h="360000">
                <a:tc rowSpan="2">
                  <a:txBody>
                    <a:bodyPr/>
                    <a:lstStyle/>
                    <a:p>
                      <a:pPr algn="ctr" fontAlgn="ctr"/>
                      <a:r>
                        <a:rPr lang="es-MX" sz="1300" b="1" i="0" u="none" strike="noStrike" dirty="0">
                          <a:solidFill>
                            <a:srgbClr val="FFFFFF"/>
                          </a:solidFill>
                          <a:effectLst/>
                          <a:latin typeface="Calibri" pitchFamily="34" charset="0"/>
                          <a:cs typeface="Calibri" pitchFamily="34" charset="0"/>
                        </a:rPr>
                        <a:t>Sentido de la respuesta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a:solidFill>
                            <a:srgbClr val="FFFFFF"/>
                          </a:solidFill>
                          <a:effectLst/>
                          <a:latin typeface="Calibri" pitchFamily="34" charset="0"/>
                          <a:cs typeface="Calibri" pitchFamily="34" charset="0"/>
                        </a:rPr>
                        <a:t>2010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smtClean="0">
                          <a:solidFill>
                            <a:srgbClr val="FFFFFF"/>
                          </a:solidFill>
                          <a:effectLst/>
                          <a:latin typeface="Calibri" pitchFamily="34" charset="0"/>
                          <a:cs typeface="Calibri" pitchFamily="34" charset="0"/>
                        </a:rPr>
                        <a:t>2012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pPr algn="ctr" fontAlgn="ct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r>
              <a:tr h="457200">
                <a:tc vMerge="1">
                  <a:txBody>
                    <a:bodyPr/>
                    <a:lstStyle/>
                    <a:p>
                      <a:endParaRPr lang="es-MX"/>
                    </a:p>
                  </a:txBody>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Solicitudes ARCO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Solicitudes ARCO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Solicitudes ARCO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Solicitudes ARCO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Procedente </a:t>
                      </a:r>
                      <a:r>
                        <a:rPr lang="es-MX" sz="1300" b="1" i="0" u="none" strike="noStrike" dirty="0">
                          <a:solidFill>
                            <a:srgbClr val="000000"/>
                          </a:solidFill>
                          <a:effectLst/>
                          <a:latin typeface="Calibri" pitchFamily="34" charset="0"/>
                          <a:cs typeface="Calibri" pitchFamily="34" charset="0"/>
                        </a:rPr>
                        <a:t>con información total</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1,799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81.7%</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1,945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76.5%</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2,798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77.8%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146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3.3%</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Procedente </a:t>
                      </a:r>
                      <a:r>
                        <a:rPr lang="es-MX" sz="1300" b="1" i="0" u="none" strike="noStrike" dirty="0">
                          <a:solidFill>
                            <a:srgbClr val="000000"/>
                          </a:solidFill>
                          <a:effectLst/>
                          <a:latin typeface="Calibri" pitchFamily="34" charset="0"/>
                          <a:cs typeface="Calibri" pitchFamily="34" charset="0"/>
                        </a:rPr>
                        <a:t>con información parcial</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51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2.3%</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45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142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3.9%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3,381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76.9%</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Improcedente</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204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9.3%</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360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14.2%</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546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15.2%</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743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16.9%</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Inexistencia </a:t>
                      </a:r>
                      <a:r>
                        <a:rPr lang="es-MX" sz="1300" b="1" i="0" u="none" strike="noStrike" dirty="0">
                          <a:solidFill>
                            <a:srgbClr val="000000"/>
                          </a:solidFill>
                          <a:effectLst/>
                          <a:latin typeface="Calibri" pitchFamily="34" charset="0"/>
                          <a:cs typeface="Calibri" pitchFamily="34" charset="0"/>
                        </a:rPr>
                        <a:t>de información</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25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1.1%</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0.7%</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0.7%</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57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1.3%</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a:t>
                      </a:r>
                      <a:r>
                        <a:rPr lang="es-MX" sz="1300" b="1" i="0" u="none" strike="noStrike" dirty="0" err="1" smtClean="0">
                          <a:solidFill>
                            <a:srgbClr val="000000"/>
                          </a:solidFill>
                          <a:effectLst/>
                          <a:latin typeface="Calibri" pitchFamily="34" charset="0"/>
                          <a:cs typeface="Calibri" pitchFamily="34" charset="0"/>
                        </a:rPr>
                        <a:t>Redireccionada</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5.6%</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175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6.9%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88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2.4%</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70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1.6%</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FFFFFF"/>
                          </a:solidFill>
                          <a:effectLst/>
                          <a:latin typeface="Calibri" pitchFamily="34" charset="0"/>
                          <a:cs typeface="Calibri" pitchFamily="34" charset="0"/>
                        </a:rPr>
                        <a:t> Total</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2,203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2,543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3,598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4,397</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3794428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2.12.1 Días hábiles transcurridos entre la recepción y la respuesta</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graphicFrame>
        <p:nvGraphicFramePr>
          <p:cNvPr id="5" name="4 Gráfico"/>
          <p:cNvGraphicFramePr>
            <a:graphicFrameLocks/>
          </p:cNvGraphicFramePr>
          <p:nvPr>
            <p:extLst>
              <p:ext uri="{D42A27DB-BD31-4B8C-83A1-F6EECF244321}">
                <p14:modId xmlns:p14="http://schemas.microsoft.com/office/powerpoint/2010/main" val="1233984816"/>
              </p:ext>
            </p:extLst>
          </p:nvPr>
        </p:nvGraphicFramePr>
        <p:xfrm>
          <a:off x="4714876" y="2428844"/>
          <a:ext cx="4286280" cy="4000552"/>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CuadroTexto"/>
          <p:cNvSpPr txBox="1"/>
          <p:nvPr/>
        </p:nvSpPr>
        <p:spPr>
          <a:xfrm>
            <a:off x="5033965" y="1578162"/>
            <a:ext cx="3405212" cy="292388"/>
          </a:xfrm>
          <a:prstGeom prst="rect">
            <a:avLst/>
          </a:prstGeom>
          <a:noFill/>
        </p:spPr>
        <p:txBody>
          <a:bodyPr wrap="square" rtlCol="0">
            <a:spAutoFit/>
          </a:bodyPr>
          <a:lstStyle/>
          <a:p>
            <a:pPr algn="ctr"/>
            <a:r>
              <a:rPr lang="es-MX" sz="1300" b="1" dirty="0" smtClean="0">
                <a:latin typeface="Calibri" pitchFamily="34" charset="0"/>
              </a:rPr>
              <a:t>Promedio de días hábiles transcurridos</a:t>
            </a:r>
            <a:endParaRPr lang="es-ES" sz="1300" b="1" dirty="0">
              <a:latin typeface="Calibri" pitchFamily="34" charset="0"/>
            </a:endParaRPr>
          </a:p>
        </p:txBody>
      </p:sp>
      <p:sp>
        <p:nvSpPr>
          <p:cNvPr id="14" name="13 CuadroTexto"/>
          <p:cNvSpPr txBox="1"/>
          <p:nvPr/>
        </p:nvSpPr>
        <p:spPr>
          <a:xfrm>
            <a:off x="590522" y="1571612"/>
            <a:ext cx="3624288" cy="292388"/>
          </a:xfrm>
          <a:prstGeom prst="rect">
            <a:avLst/>
          </a:prstGeom>
          <a:noFill/>
        </p:spPr>
        <p:txBody>
          <a:bodyPr wrap="square" rtlCol="0">
            <a:spAutoFit/>
          </a:bodyPr>
          <a:lstStyle/>
          <a:p>
            <a:pPr algn="ctr"/>
            <a:r>
              <a:rPr lang="es-MX" sz="1300" b="1" dirty="0" smtClean="0">
                <a:latin typeface="Calibri" pitchFamily="34" charset="0"/>
              </a:rPr>
              <a:t>Distribución de días hábiles transcurridos</a:t>
            </a:r>
          </a:p>
        </p:txBody>
      </p:sp>
      <p:sp>
        <p:nvSpPr>
          <p:cNvPr id="10" name="9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34</a:t>
            </a:fld>
            <a:endParaRPr lang="es-MX" b="1" dirty="0">
              <a:latin typeface="Calibri" pitchFamily="34" charset="0"/>
            </a:endParaRPr>
          </a:p>
        </p:txBody>
      </p:sp>
      <p:graphicFrame>
        <p:nvGraphicFramePr>
          <p:cNvPr id="13" name="12 Tabla"/>
          <p:cNvGraphicFramePr>
            <a:graphicFrameLocks noGrp="1"/>
          </p:cNvGraphicFramePr>
          <p:nvPr>
            <p:extLst>
              <p:ext uri="{D42A27DB-BD31-4B8C-83A1-F6EECF244321}">
                <p14:modId xmlns:p14="http://schemas.microsoft.com/office/powerpoint/2010/main" val="3179724336"/>
              </p:ext>
            </p:extLst>
          </p:nvPr>
        </p:nvGraphicFramePr>
        <p:xfrm>
          <a:off x="277568" y="1916832"/>
          <a:ext cx="4366440" cy="4320000"/>
        </p:xfrm>
        <a:graphic>
          <a:graphicData uri="http://schemas.openxmlformats.org/drawingml/2006/table">
            <a:tbl>
              <a:tblPr/>
              <a:tblGrid>
                <a:gridCol w="538328"/>
                <a:gridCol w="478514"/>
                <a:gridCol w="478514"/>
                <a:gridCol w="478514"/>
                <a:gridCol w="478514"/>
                <a:gridCol w="478514"/>
                <a:gridCol w="478514"/>
                <a:gridCol w="478514"/>
                <a:gridCol w="478514"/>
              </a:tblGrid>
              <a:tr h="216000">
                <a:tc rowSpan="2">
                  <a:txBody>
                    <a:bodyPr/>
                    <a:lstStyle/>
                    <a:p>
                      <a:pPr algn="ctr" fontAlgn="ctr"/>
                      <a:r>
                        <a:rPr lang="es-ES" sz="1100" b="1" i="0" u="none" strike="noStrike" dirty="0" smtClean="0">
                          <a:solidFill>
                            <a:srgbClr val="FFFFFF"/>
                          </a:solidFill>
                          <a:latin typeface="Calibri"/>
                        </a:rPr>
                        <a:t>Días</a:t>
                      </a:r>
                    </a:p>
                    <a:p>
                      <a:pPr algn="ctr" fontAlgn="ctr"/>
                      <a:r>
                        <a:rPr lang="es-ES" sz="1100" b="1" i="0" u="none" strike="noStrike" dirty="0" smtClean="0">
                          <a:solidFill>
                            <a:srgbClr val="FFFFFF"/>
                          </a:solidFill>
                          <a:latin typeface="Calibri"/>
                        </a:rPr>
                        <a:t>hábiles</a:t>
                      </a:r>
                      <a:endParaRPr lang="es-ES" sz="1100" b="1" i="0" u="none" strike="noStrike" dirty="0">
                        <a:solidFill>
                          <a:srgbClr val="FFFFFF"/>
                        </a:solidFill>
                        <a:latin typeface="Calibri"/>
                      </a:endParaRPr>
                    </a:p>
                  </a:txBody>
                  <a:tcPr marL="7785" marR="7785" marT="7785"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a:rPr>
                        <a:t>2009</a:t>
                      </a: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F4B5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8080"/>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a:rPr>
                        <a:t>2010</a:t>
                      </a: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a:rPr>
                        <a:t>2011</a:t>
                      </a: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endParaRPr lang="es-E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a:rPr>
                        <a:t>2012</a:t>
                      </a:r>
                      <a:endParaRPr lang="es-ES" sz="1100" b="1" i="0" u="none" strike="noStrike" dirty="0" smtClean="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100" b="1" i="0" u="none" strike="noStrike" dirty="0" smtClean="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r>
              <a:tr h="216000">
                <a:tc vMerge="1">
                  <a:txBody>
                    <a:bodyPr/>
                    <a:lstStyle/>
                    <a:p>
                      <a:endParaRPr lang="es-ES"/>
                    </a:p>
                  </a:txBody>
                  <a:tcPr/>
                </a:tc>
                <a:tc>
                  <a:txBody>
                    <a:bodyPr/>
                    <a:lstStyle/>
                    <a:p>
                      <a:pPr algn="ctr" fontAlgn="ctr"/>
                      <a:r>
                        <a:rPr lang="es-ES" sz="1100" b="1" i="0" u="none" strike="noStrike" dirty="0" smtClean="0">
                          <a:solidFill>
                            <a:srgbClr val="FFFFFF"/>
                          </a:solidFill>
                          <a:latin typeface="Calibri"/>
                        </a:rPr>
                        <a:t>ARCO</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ARCO</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ARCO</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ARCO</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r>
              <a:tr h="216000">
                <a:tc>
                  <a:txBody>
                    <a:bodyPr/>
                    <a:lstStyle/>
                    <a:p>
                      <a:pPr algn="ctr" fontAlgn="b"/>
                      <a:r>
                        <a:rPr lang="es-MX" sz="1100" b="1" i="0" u="none" strike="noStrike" dirty="0">
                          <a:solidFill>
                            <a:srgbClr val="000000"/>
                          </a:solidFill>
                          <a:latin typeface="Calibri"/>
                        </a:rPr>
                        <a:t>0</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itchFamily="34" charset="0"/>
                          <a:cs typeface="Calibri" pitchFamily="34" charset="0"/>
                        </a:rPr>
                        <a:t>54</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2.5%</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39</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1.5%</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itchFamily="34" charset="0"/>
                          <a:cs typeface="Calibri" pitchFamily="34" charset="0"/>
                        </a:rPr>
                        <a:t>149</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4.1%</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a:solidFill>
                            <a:srgbClr val="000000"/>
                          </a:solidFill>
                          <a:effectLst/>
                          <a:latin typeface="Calibri" pitchFamily="34" charset="0"/>
                          <a:ea typeface="+mn-ea"/>
                          <a:cs typeface="Calibri" pitchFamily="34" charset="0"/>
                        </a:rPr>
                        <a:t>81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1.8%</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88</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4.0%</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157</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6.2%</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itchFamily="34" charset="0"/>
                          <a:cs typeface="Calibri" pitchFamily="34" charset="0"/>
                        </a:rPr>
                        <a:t>215</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6.0%</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a:solidFill>
                            <a:srgbClr val="000000"/>
                          </a:solidFill>
                          <a:effectLst/>
                          <a:latin typeface="Calibri" pitchFamily="34" charset="0"/>
                          <a:ea typeface="+mn-ea"/>
                          <a:cs typeface="Calibri" pitchFamily="34" charset="0"/>
                        </a:rPr>
                        <a:t>259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5.9%</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41</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1.9%</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62</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2.4%</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itchFamily="34" charset="0"/>
                          <a:cs typeface="Calibri" pitchFamily="34" charset="0"/>
                        </a:rPr>
                        <a:t>76</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2.1%</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a:solidFill>
                            <a:srgbClr val="000000"/>
                          </a:solidFill>
                          <a:effectLst/>
                          <a:latin typeface="Calibri" pitchFamily="34" charset="0"/>
                          <a:ea typeface="+mn-ea"/>
                          <a:cs typeface="Calibri" pitchFamily="34" charset="0"/>
                        </a:rPr>
                        <a:t>94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2.1%</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61</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2.8%</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68</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2.7%</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89</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2.5%</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a:solidFill>
                            <a:srgbClr val="000000"/>
                          </a:solidFill>
                          <a:effectLst/>
                          <a:latin typeface="Calibri" pitchFamily="34" charset="0"/>
                          <a:ea typeface="+mn-ea"/>
                          <a:cs typeface="Calibri" pitchFamily="34" charset="0"/>
                        </a:rPr>
                        <a:t>135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3.1%</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49</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2.2%</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90</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3.5%</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147</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4.1%</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199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4.5%</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120</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5.4%</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164</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6.4%</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254</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7.1%</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399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9.1%</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61</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2.8%</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63</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2.5%</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134</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3.7%</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164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3.7%</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55</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2.5%</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71</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2.8%</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149</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4.1%</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192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4.4%</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68</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3.1%</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74</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2.9%</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166</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4.6%</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252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5.7%</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85</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3.9%</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93</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3.7%</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166</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4.6%</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276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6.3%</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10</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128</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5.8%</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147</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5.8%</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194</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5.4%</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329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7.5%</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11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50</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2.3%</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67</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2.6%</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176</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4.9%</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259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5.9%</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12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58</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2.6%</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70</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2.8%</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187</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5.2%</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234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5.3%</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13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94</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4.3%</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69</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2.7%</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148</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4.1%</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252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5.7%</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14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117</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5.3%</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106</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4.2%</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193</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5.4%</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266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6.0%</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15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967</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43.9%</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1,089</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42.8%</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872</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24.2%</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a:solidFill>
                            <a:srgbClr val="000000"/>
                          </a:solidFill>
                          <a:effectLst/>
                          <a:latin typeface="Calibri" pitchFamily="34" charset="0"/>
                          <a:ea typeface="+mn-ea"/>
                          <a:cs typeface="Calibri" pitchFamily="34" charset="0"/>
                        </a:rPr>
                        <a:t>790</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18.0%</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ES" sz="1100" b="1" i="0" u="none" strike="noStrike" dirty="0" smtClean="0">
                          <a:solidFill>
                            <a:srgbClr val="000000"/>
                          </a:solidFill>
                          <a:latin typeface="Calibri"/>
                        </a:rPr>
                        <a:t>16 </a:t>
                      </a:r>
                      <a:r>
                        <a:rPr lang="es-ES" sz="1100" b="1" i="0" u="none" strike="noStrike" dirty="0">
                          <a:solidFill>
                            <a:srgbClr val="000000"/>
                          </a:solidFill>
                          <a:latin typeface="Calibri"/>
                        </a:rPr>
                        <a:t>o más</a:t>
                      </a:r>
                    </a:p>
                  </a:txBody>
                  <a:tcPr marL="7785" marR="7785" marT="778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107</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4.9%</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114</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4.5%</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283</a:t>
                      </a: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7.9%</a:t>
                      </a:r>
                      <a:endParaRPr lang="es-MX" sz="1100" b="1" i="0" u="none" strike="noStrike" dirty="0">
                        <a:solidFill>
                          <a:srgbClr val="000000"/>
                        </a:solidFill>
                        <a:effectLst/>
                        <a:latin typeface="Calibri" pitchFamily="34" charset="0"/>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216</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marL="0" algn="ctr" defTabSz="914400" rtl="0" eaLnBrk="1" fontAlgn="t" latinLnBrk="0" hangingPunct="1"/>
                      <a:r>
                        <a:rPr lang="es-MX" sz="1100" b="1" i="0" u="none" strike="noStrike" kern="1200" dirty="0" smtClean="0">
                          <a:solidFill>
                            <a:srgbClr val="000000"/>
                          </a:solidFill>
                          <a:effectLst/>
                          <a:latin typeface="Calibri" pitchFamily="34" charset="0"/>
                          <a:ea typeface="+mn-ea"/>
                          <a:cs typeface="Calibri" pitchFamily="34" charset="0"/>
                        </a:rPr>
                        <a:t>4.91%</a:t>
                      </a:r>
                      <a:endParaRPr lang="es-MX" sz="1100" b="1" i="0" u="none" strike="noStrike" kern="1200" dirty="0">
                        <a:solidFill>
                          <a:srgbClr val="000000"/>
                        </a:solidFill>
                        <a:effectLst/>
                        <a:latin typeface="Calibri" pitchFamily="34" charset="0"/>
                        <a:ea typeface="+mn-ea"/>
                        <a:cs typeface="Calibri" pitchFamily="34" charset="0"/>
                      </a:endParaRPr>
                    </a:p>
                  </a:txBody>
                  <a:tcPr marL="9525" marR="9525" marT="9525" marB="0">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ES" sz="1100" b="1" i="0" u="none" strike="noStrike" dirty="0">
                          <a:solidFill>
                            <a:schemeClr val="bg1"/>
                          </a:solidFill>
                          <a:latin typeface="Calibri"/>
                        </a:rPr>
                        <a:t>Total</a:t>
                      </a:r>
                    </a:p>
                  </a:txBody>
                  <a:tcPr marL="7785" marR="7785" marT="7785"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a:solidFill>
                            <a:schemeClr val="bg1"/>
                          </a:solidFill>
                          <a:effectLst/>
                          <a:latin typeface="Calibri" pitchFamily="34" charset="0"/>
                          <a:cs typeface="Calibri" pitchFamily="34" charset="0"/>
                        </a:rPr>
                        <a:t>2,203</a:t>
                      </a:r>
                    </a:p>
                  </a:txBody>
                  <a:tcPr marL="9525" marR="9525" marT="9525"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100%</a:t>
                      </a:r>
                      <a:endParaRPr lang="es-MX" sz="1100" b="1" i="0" u="none" strike="noStrike" dirty="0">
                        <a:solidFill>
                          <a:schemeClr val="bg1"/>
                        </a:solidFill>
                        <a:effectLst/>
                        <a:latin typeface="Calibri" pitchFamily="34" charset="0"/>
                        <a:cs typeface="Calibri" pitchFamily="34" charset="0"/>
                      </a:endParaRPr>
                    </a:p>
                  </a:txBody>
                  <a:tcPr marL="9525" marR="9525" marT="9525"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a:solidFill>
                            <a:schemeClr val="bg1"/>
                          </a:solidFill>
                          <a:effectLst/>
                          <a:latin typeface="Calibri" pitchFamily="34" charset="0"/>
                          <a:cs typeface="Calibri" pitchFamily="34" charset="0"/>
                        </a:rPr>
                        <a:t>2,543</a:t>
                      </a:r>
                    </a:p>
                  </a:txBody>
                  <a:tcPr marL="9525" marR="9525" marT="9525"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100%</a:t>
                      </a:r>
                      <a:endParaRPr lang="es-MX" sz="1100" b="1" i="0" u="none" strike="noStrike" dirty="0">
                        <a:solidFill>
                          <a:schemeClr val="bg1"/>
                        </a:solidFill>
                        <a:effectLst/>
                        <a:latin typeface="Calibri" pitchFamily="34" charset="0"/>
                        <a:cs typeface="Calibri" pitchFamily="34" charset="0"/>
                      </a:endParaRPr>
                    </a:p>
                  </a:txBody>
                  <a:tcPr marL="9525" marR="9525" marT="9525"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a:solidFill>
                            <a:schemeClr val="bg1"/>
                          </a:solidFill>
                          <a:effectLst/>
                          <a:latin typeface="Calibri" pitchFamily="34" charset="0"/>
                          <a:cs typeface="Calibri" pitchFamily="34" charset="0"/>
                        </a:rPr>
                        <a:t>3,598</a:t>
                      </a:r>
                    </a:p>
                  </a:txBody>
                  <a:tcPr marL="9525" marR="9525" marT="9525"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100%</a:t>
                      </a:r>
                      <a:endParaRPr lang="es-MX" sz="1100" b="1" i="0" u="none" strike="noStrike" dirty="0">
                        <a:solidFill>
                          <a:schemeClr val="bg1"/>
                        </a:solidFill>
                        <a:effectLst/>
                        <a:latin typeface="Calibri" pitchFamily="34" charset="0"/>
                        <a:cs typeface="Calibri" pitchFamily="34" charset="0"/>
                      </a:endParaRPr>
                    </a:p>
                  </a:txBody>
                  <a:tcPr marL="9525" marR="9525" marT="9525"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4,397</a:t>
                      </a:r>
                      <a:endParaRPr lang="es-MX" sz="1100" b="1" i="0" u="none" strike="noStrike" dirty="0">
                        <a:solidFill>
                          <a:schemeClr val="bg1"/>
                        </a:solidFill>
                        <a:effectLst/>
                        <a:latin typeface="Calibri" pitchFamily="34" charset="0"/>
                        <a:cs typeface="Calibri" pitchFamily="34" charset="0"/>
                      </a:endParaRPr>
                    </a:p>
                  </a:txBody>
                  <a:tcPr marL="9525" marR="9525" marT="9525"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100%</a:t>
                      </a:r>
                      <a:endParaRPr lang="es-MX" sz="1100" b="1" i="0" u="none" strike="noStrike" dirty="0">
                        <a:solidFill>
                          <a:schemeClr val="bg1"/>
                        </a:solidFill>
                        <a:effectLst/>
                        <a:latin typeface="Calibri" pitchFamily="34" charset="0"/>
                        <a:cs typeface="Calibri" pitchFamily="34" charset="0"/>
                      </a:endParaRPr>
                    </a:p>
                  </a:txBody>
                  <a:tcPr marL="9525" marR="9525" marT="9525" marB="0">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r>
            </a:tbl>
          </a:graphicData>
        </a:graphic>
      </p:graphicFrame>
      <p:sp>
        <p:nvSpPr>
          <p:cNvPr id="12" name="11 CuadroTexto"/>
          <p:cNvSpPr txBox="1"/>
          <p:nvPr/>
        </p:nvSpPr>
        <p:spPr>
          <a:xfrm>
            <a:off x="1390588" y="1152510"/>
            <a:ext cx="634976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smtClean="0">
                <a:latin typeface="Calibri" pitchFamily="34" charset="0"/>
              </a:rPr>
              <a:t>Sólo solicitudes ARCO de datos personales “Procedentes” e “Improcedentes”</a:t>
            </a:r>
            <a:endParaRPr lang="es-ES" sz="1300" b="1" i="1" u="sng" dirty="0">
              <a:latin typeface="Calibri" pitchFamily="34" charset="0"/>
            </a:endParaRPr>
          </a:p>
        </p:txBody>
      </p:sp>
    </p:spTree>
    <p:extLst>
      <p:ext uri="{BB962C8B-B14F-4D97-AF65-F5344CB8AC3E}">
        <p14:creationId xmlns:p14="http://schemas.microsoft.com/office/powerpoint/2010/main" val="1260431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2.13.1 Número de servidores públicos involucrados en la respuesta</a:t>
            </a:r>
          </a:p>
          <a:p>
            <a:r>
              <a:rPr lang="es-MX" sz="1400" b="1" i="1" dirty="0" smtClean="0">
                <a:latin typeface="Calibri" pitchFamily="34" charset="0"/>
              </a:rPr>
              <a:t>2009 a </a:t>
            </a:r>
            <a:r>
              <a:rPr lang="es-MX" sz="1400" b="1" i="1" dirty="0" smtClean="0">
                <a:latin typeface="Calibri" pitchFamily="34" charset="0"/>
              </a:rPr>
              <a:t>2012</a:t>
            </a:r>
            <a:endParaRPr lang="es-ES" sz="1400" b="1" i="1" dirty="0">
              <a:latin typeface="Calibri" pitchFamily="34" charset="0"/>
            </a:endParaRPr>
          </a:p>
        </p:txBody>
      </p:sp>
      <p:sp>
        <p:nvSpPr>
          <p:cNvPr id="11" name="10 CuadroTexto"/>
          <p:cNvSpPr txBox="1"/>
          <p:nvPr/>
        </p:nvSpPr>
        <p:spPr>
          <a:xfrm>
            <a:off x="5095878" y="1928802"/>
            <a:ext cx="3762402" cy="307777"/>
          </a:xfrm>
          <a:prstGeom prst="rect">
            <a:avLst/>
          </a:prstGeom>
          <a:noFill/>
        </p:spPr>
        <p:txBody>
          <a:bodyPr wrap="square" rtlCol="0">
            <a:spAutoFit/>
          </a:bodyPr>
          <a:lstStyle/>
          <a:p>
            <a:pPr algn="ctr"/>
            <a:r>
              <a:rPr lang="es-MX" sz="1400" b="1" dirty="0" smtClean="0">
                <a:latin typeface="Calibri" pitchFamily="34" charset="0"/>
              </a:rPr>
              <a:t>Promedio de servidores públicos involucrados</a:t>
            </a:r>
            <a:endParaRPr lang="es-ES" sz="1400" b="1" dirty="0">
              <a:latin typeface="Calibri" pitchFamily="34" charset="0"/>
            </a:endParaRPr>
          </a:p>
        </p:txBody>
      </p:sp>
      <p:sp>
        <p:nvSpPr>
          <p:cNvPr id="9" name="8 CuadroTexto"/>
          <p:cNvSpPr txBox="1"/>
          <p:nvPr/>
        </p:nvSpPr>
        <p:spPr>
          <a:xfrm>
            <a:off x="661960" y="1928802"/>
            <a:ext cx="3500462" cy="307777"/>
          </a:xfrm>
          <a:prstGeom prst="rect">
            <a:avLst/>
          </a:prstGeom>
          <a:noFill/>
        </p:spPr>
        <p:txBody>
          <a:bodyPr wrap="square" rtlCol="0">
            <a:spAutoFit/>
          </a:bodyPr>
          <a:lstStyle/>
          <a:p>
            <a:pPr algn="ctr"/>
            <a:r>
              <a:rPr lang="es-MX" sz="1400" b="1" dirty="0" smtClean="0">
                <a:latin typeface="Calibri" pitchFamily="34" charset="0"/>
              </a:rPr>
              <a:t>Número de servidores públicos involucrados</a:t>
            </a:r>
            <a:endParaRPr lang="es-ES" sz="1400" b="1" i="1" u="sng" dirty="0">
              <a:latin typeface="Calibri" pitchFamily="34" charset="0"/>
            </a:endParaRPr>
          </a:p>
        </p:txBody>
      </p:sp>
      <p:sp>
        <p:nvSpPr>
          <p:cNvPr id="12" name="11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35</a:t>
            </a:fld>
            <a:endParaRPr lang="es-MX" b="1" dirty="0">
              <a:latin typeface="Calibri" pitchFamily="34" charset="0"/>
            </a:endParaRPr>
          </a:p>
        </p:txBody>
      </p:sp>
      <p:graphicFrame>
        <p:nvGraphicFramePr>
          <p:cNvPr id="10" name="9 Gráfico"/>
          <p:cNvGraphicFramePr>
            <a:graphicFrameLocks/>
          </p:cNvGraphicFramePr>
          <p:nvPr>
            <p:extLst>
              <p:ext uri="{D42A27DB-BD31-4B8C-83A1-F6EECF244321}">
                <p14:modId xmlns:p14="http://schemas.microsoft.com/office/powerpoint/2010/main" val="3856817403"/>
              </p:ext>
            </p:extLst>
          </p:nvPr>
        </p:nvGraphicFramePr>
        <p:xfrm>
          <a:off x="4714876" y="2428844"/>
          <a:ext cx="4286280" cy="4000552"/>
        </p:xfrm>
        <a:graphic>
          <a:graphicData uri="http://schemas.openxmlformats.org/drawingml/2006/chart">
            <c:chart xmlns:c="http://schemas.openxmlformats.org/drawingml/2006/chart" xmlns:r="http://schemas.openxmlformats.org/officeDocument/2006/relationships" r:id="rId3"/>
          </a:graphicData>
        </a:graphic>
      </p:graphicFrame>
      <p:sp>
        <p:nvSpPr>
          <p:cNvPr id="15" name="14 CuadroTexto"/>
          <p:cNvSpPr txBox="1"/>
          <p:nvPr/>
        </p:nvSpPr>
        <p:spPr>
          <a:xfrm>
            <a:off x="1390588" y="1152510"/>
            <a:ext cx="6349764" cy="292388"/>
          </a:xfrm>
          <a:prstGeom prst="rect">
            <a:avLst/>
          </a:prstGeom>
          <a:noFill/>
        </p:spPr>
        <p:txBody>
          <a:bodyPr wrap="square" rtlCol="0">
            <a:spAutoFit/>
          </a:bodyPr>
          <a:ls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s-MX" sz="1300" b="1" i="1" u="sng" dirty="0" smtClean="0">
                <a:latin typeface="Calibri" pitchFamily="34" charset="0"/>
              </a:rPr>
              <a:t>Sólo solicitudes ARCO de datos personales “Procedentes” e “Improcedentes”</a:t>
            </a:r>
            <a:endParaRPr lang="es-ES" sz="1300" b="1" i="1" u="sng" dirty="0">
              <a:latin typeface="Calibri" pitchFamily="34" charset="0"/>
            </a:endParaRPr>
          </a:p>
        </p:txBody>
      </p:sp>
      <p:graphicFrame>
        <p:nvGraphicFramePr>
          <p:cNvPr id="14" name="13 Tabla"/>
          <p:cNvGraphicFramePr>
            <a:graphicFrameLocks noGrp="1"/>
          </p:cNvGraphicFramePr>
          <p:nvPr>
            <p:extLst>
              <p:ext uri="{D42A27DB-BD31-4B8C-83A1-F6EECF244321}">
                <p14:modId xmlns:p14="http://schemas.microsoft.com/office/powerpoint/2010/main" val="63517620"/>
              </p:ext>
            </p:extLst>
          </p:nvPr>
        </p:nvGraphicFramePr>
        <p:xfrm>
          <a:off x="-3" y="2852936"/>
          <a:ext cx="4492836" cy="3024000"/>
        </p:xfrm>
        <a:graphic>
          <a:graphicData uri="http://schemas.openxmlformats.org/drawingml/2006/table">
            <a:tbl>
              <a:tblPr/>
              <a:tblGrid>
                <a:gridCol w="607140"/>
                <a:gridCol w="485712"/>
                <a:gridCol w="485712"/>
                <a:gridCol w="485712"/>
                <a:gridCol w="485712"/>
                <a:gridCol w="485712"/>
                <a:gridCol w="485712"/>
                <a:gridCol w="485712"/>
                <a:gridCol w="485712"/>
              </a:tblGrid>
              <a:tr h="216000">
                <a:tc rowSpan="2">
                  <a:txBody>
                    <a:bodyPr/>
                    <a:lstStyle/>
                    <a:p>
                      <a:pPr algn="ctr" fontAlgn="ctr"/>
                      <a:r>
                        <a:rPr lang="es-ES" sz="1100" b="1" i="0" u="none" strike="noStrike" dirty="0" smtClean="0">
                          <a:solidFill>
                            <a:schemeClr val="bg1"/>
                          </a:solidFill>
                          <a:latin typeface="Calibri" pitchFamily="34" charset="0"/>
                        </a:rPr>
                        <a:t>Servidores públicos</a:t>
                      </a:r>
                      <a:endParaRPr lang="es-ES" sz="1100" b="1" i="0" u="none" strike="noStrike" dirty="0">
                        <a:solidFill>
                          <a:schemeClr val="bg1"/>
                        </a:solidFill>
                        <a:latin typeface="Calibri" pitchFamily="34" charset="0"/>
                      </a:endParaRPr>
                    </a:p>
                  </a:txBody>
                  <a:tcPr marL="7785" marR="7785" marT="7785"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a:rPr>
                        <a:t>2009</a:t>
                      </a: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rgbClr val="0F4B5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8080"/>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a:rPr>
                        <a:t>2010</a:t>
                      </a: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endParaRPr lang="es-ES"/>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a:rPr>
                        <a:t>2011</a:t>
                      </a: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endParaRPr lang="es-E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1" i="0" u="none" strike="noStrike" dirty="0" smtClean="0">
                          <a:solidFill>
                            <a:srgbClr val="FFFFFF"/>
                          </a:solidFill>
                          <a:latin typeface="Calibri"/>
                        </a:rPr>
                        <a:t>2012</a:t>
                      </a:r>
                      <a:endParaRPr lang="es-ES" sz="1100" b="1" i="0" u="none" strike="noStrike" dirty="0" smtClean="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100" b="1" i="0" u="none" strike="noStrike" dirty="0" smtClean="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C0066"/>
                    </a:solidFill>
                  </a:tcPr>
                </a:tc>
              </a:tr>
              <a:tr h="216000">
                <a:tc vMerge="1">
                  <a:txBody>
                    <a:bodyPr/>
                    <a:lstStyle/>
                    <a:p>
                      <a:endParaRPr lang="es-ES"/>
                    </a:p>
                  </a:txBody>
                  <a:tcPr/>
                </a:tc>
                <a:tc>
                  <a:txBody>
                    <a:bodyPr/>
                    <a:lstStyle/>
                    <a:p>
                      <a:pPr algn="ctr" fontAlgn="ctr"/>
                      <a:r>
                        <a:rPr lang="es-ES" sz="1100" b="1" i="0" u="none" strike="noStrike" dirty="0" smtClean="0">
                          <a:solidFill>
                            <a:srgbClr val="FFFFFF"/>
                          </a:solidFill>
                          <a:latin typeface="Calibri"/>
                        </a:rPr>
                        <a:t>ARCO</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ARCO</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ARCO</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ARCO</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ES" sz="1100" b="1" i="0" u="none" strike="noStrike" dirty="0" smtClean="0">
                          <a:solidFill>
                            <a:srgbClr val="FFFFFF"/>
                          </a:solidFill>
                          <a:latin typeface="Calibri"/>
                        </a:rPr>
                        <a:t>%</a:t>
                      </a:r>
                      <a:endParaRPr lang="es-ES" sz="1100" b="1" i="0" u="none" strike="noStrike" dirty="0">
                        <a:solidFill>
                          <a:srgbClr val="FFFFFF"/>
                        </a:solidFill>
                        <a:latin typeface="Calibri"/>
                      </a:endParaRPr>
                    </a:p>
                  </a:txBody>
                  <a:tcPr marL="7785" marR="7785" marT="7785"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r>
              <a:tr h="216000">
                <a:tc>
                  <a:txBody>
                    <a:bodyPr/>
                    <a:lstStyle/>
                    <a:p>
                      <a:pPr algn="ctr" fontAlgn="b"/>
                      <a:r>
                        <a:rPr lang="es-MX" sz="1100" b="1" i="0" u="none" strike="noStrike" dirty="0">
                          <a:solidFill>
                            <a:srgbClr val="000000"/>
                          </a:solidFill>
                          <a:latin typeface="Calibri"/>
                        </a:rPr>
                        <a:t>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itchFamily="34" charset="0"/>
                          <a:cs typeface="Calibri" pitchFamily="34" charset="0"/>
                        </a:rPr>
                        <a:t>148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6.7%</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280</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11.0%</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itchFamily="34" charset="0"/>
                          <a:cs typeface="Calibri" pitchFamily="34" charset="0"/>
                        </a:rPr>
                        <a:t>604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16.8%</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648</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14.7%</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603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27.4%</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976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38.4%</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1,752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48.7%</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2,584</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58.8%</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223</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10.1%</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184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7.2%</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877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24.4%</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864</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19.6%</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127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5.8%</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116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4.6%</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178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4.9%</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136</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3.1%</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848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38.5%</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787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30.9%</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1.8%</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85</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1.9%</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176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8.0%</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134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5.3%</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79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2.2%</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42</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1.0%</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7</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6</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0.3%</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0.04%</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10</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0.3%</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6</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0.1%</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0.4%</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0.2%</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0.1%</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1</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0.0%</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24</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1.1%</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22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0.9%</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0.3%</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6</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0.1%</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MX" sz="1100" b="1" i="0" u="none" strike="noStrike" dirty="0">
                          <a:solidFill>
                            <a:srgbClr val="000000"/>
                          </a:solidFill>
                          <a:latin typeface="Calibri"/>
                        </a:rPr>
                        <a:t>10</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9</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0.4%</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a:solidFill>
                            <a:srgbClr val="000000"/>
                          </a:solidFill>
                          <a:effectLst/>
                          <a:latin typeface="Calibri" pitchFamily="34" charset="0"/>
                          <a:cs typeface="Calibri" pitchFamily="34" charset="0"/>
                        </a:rPr>
                        <a:t> </a:t>
                      </a:r>
                      <a:r>
                        <a:rPr lang="es-MX" sz="1100" b="1" i="0" u="none" strike="noStrike" dirty="0" smtClean="0">
                          <a:solidFill>
                            <a:srgbClr val="000000"/>
                          </a:solidFill>
                          <a:effectLst/>
                          <a:latin typeface="Calibri" pitchFamily="34" charset="0"/>
                          <a:cs typeface="Calibri" pitchFamily="34" charset="0"/>
                        </a:rPr>
                        <a:t>-</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2</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0.1%</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a:effectLst/>
                          <a:latin typeface="Calibri"/>
                        </a:rPr>
                        <a:t>648</a:t>
                      </a: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b"/>
                      <a:r>
                        <a:rPr lang="es-MX" sz="1100" b="0" i="0" u="none" strike="noStrike" dirty="0" smtClean="0">
                          <a:effectLst/>
                          <a:latin typeface="Calibri"/>
                        </a:rPr>
                        <a:t>14.7%</a:t>
                      </a:r>
                      <a:endParaRPr lang="es-MX" sz="1100" b="0" i="0" u="none" strike="noStrike" dirty="0">
                        <a:effectLst/>
                        <a:latin typeface="Calibri"/>
                      </a:endParaRPr>
                    </a:p>
                  </a:txBody>
                  <a:tcPr marL="9525" marR="9525" marT="9525" marB="0" anchor="b">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ES" sz="1100" b="1" i="0" u="none" strike="noStrike" dirty="0" smtClean="0">
                          <a:solidFill>
                            <a:srgbClr val="000000"/>
                          </a:solidFill>
                          <a:latin typeface="Calibri"/>
                        </a:rPr>
                        <a:t>11 </a:t>
                      </a:r>
                      <a:r>
                        <a:rPr lang="es-ES" sz="1100" b="1" i="0" u="none" strike="noStrike" dirty="0">
                          <a:solidFill>
                            <a:srgbClr val="000000"/>
                          </a:solidFill>
                          <a:latin typeface="Calibri"/>
                        </a:rPr>
                        <a:t>o más</a:t>
                      </a:r>
                    </a:p>
                  </a:txBody>
                  <a:tcPr marL="7785" marR="7785" marT="778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31</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1.4%</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38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1.5%</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a:solidFill>
                            <a:srgbClr val="000000"/>
                          </a:solidFill>
                          <a:effectLst/>
                          <a:latin typeface="Calibri" pitchFamily="34" charset="0"/>
                          <a:cs typeface="Calibri" pitchFamily="34" charset="0"/>
                        </a:rPr>
                        <a:t>18</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0.5%</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25</a:t>
                      </a: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c>
                  <a:txBody>
                    <a:bodyPr/>
                    <a:lstStyle/>
                    <a:p>
                      <a:pPr algn="ctr" fontAlgn="t"/>
                      <a:r>
                        <a:rPr lang="es-MX" sz="1100" b="1" i="0" u="none" strike="noStrike" dirty="0" smtClean="0">
                          <a:solidFill>
                            <a:srgbClr val="000000"/>
                          </a:solidFill>
                          <a:effectLst/>
                          <a:latin typeface="Calibri" pitchFamily="34" charset="0"/>
                          <a:cs typeface="Calibri" pitchFamily="34" charset="0"/>
                        </a:rPr>
                        <a:t>0.56%</a:t>
                      </a:r>
                      <a:endParaRPr lang="es-MX" sz="1100" b="1" i="0" u="none" strike="noStrike" dirty="0">
                        <a:solidFill>
                          <a:srgbClr val="000000"/>
                        </a:solidFill>
                        <a:effectLst/>
                        <a:latin typeface="Calibri" pitchFamily="34" charset="0"/>
                        <a:cs typeface="Calibri" pitchFamily="34" charset="0"/>
                      </a:endParaRPr>
                    </a:p>
                  </a:txBody>
                  <a:tcPr marL="9525" marR="9525" marT="9525" marB="0" anchor="ctr">
                    <a:lnL w="9525" cap="flat" cmpd="sng" algn="ctr">
                      <a:solidFill>
                        <a:srgbClr val="CC0066"/>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tcPr>
                </a:tc>
              </a:tr>
              <a:tr h="216000">
                <a:tc>
                  <a:txBody>
                    <a:bodyPr/>
                    <a:lstStyle/>
                    <a:p>
                      <a:pPr algn="ctr" fontAlgn="b"/>
                      <a:r>
                        <a:rPr lang="es-ES" sz="1100" b="1" i="0" u="none" strike="noStrike" dirty="0">
                          <a:solidFill>
                            <a:schemeClr val="bg1"/>
                          </a:solidFill>
                          <a:latin typeface="Calibri"/>
                        </a:rPr>
                        <a:t>Total</a:t>
                      </a:r>
                    </a:p>
                  </a:txBody>
                  <a:tcPr marL="7785" marR="7785" marT="7785" marB="0" anchor="ctr">
                    <a:lnL w="9525" cap="flat" cmpd="sng" algn="ctr">
                      <a:solidFill>
                        <a:srgbClr val="CC0066"/>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a:solidFill>
                            <a:schemeClr val="bg1"/>
                          </a:solidFill>
                          <a:effectLst/>
                          <a:latin typeface="Calibri" pitchFamily="34" charset="0"/>
                          <a:cs typeface="Calibri" pitchFamily="34" charset="0"/>
                        </a:rPr>
                        <a:t>2,203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100%</a:t>
                      </a:r>
                      <a:endParaRPr lang="es-MX" sz="11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a:solidFill>
                            <a:schemeClr val="bg1"/>
                          </a:solidFill>
                          <a:effectLst/>
                          <a:latin typeface="Calibri" pitchFamily="34" charset="0"/>
                          <a:cs typeface="Calibri" pitchFamily="34" charset="0"/>
                        </a:rPr>
                        <a:t>2,543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100%</a:t>
                      </a:r>
                      <a:endParaRPr lang="es-MX" sz="11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a:solidFill>
                            <a:schemeClr val="bg1"/>
                          </a:solidFill>
                          <a:effectLst/>
                          <a:latin typeface="Calibri" pitchFamily="34" charset="0"/>
                          <a:cs typeface="Calibri" pitchFamily="34" charset="0"/>
                        </a:rPr>
                        <a:t>3,598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100%</a:t>
                      </a:r>
                      <a:endParaRPr lang="es-MX" sz="11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4,397</a:t>
                      </a:r>
                      <a:endParaRPr lang="es-MX" sz="11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c>
                  <a:txBody>
                    <a:bodyPr/>
                    <a:lstStyle/>
                    <a:p>
                      <a:pPr algn="ctr" fontAlgn="t"/>
                      <a:r>
                        <a:rPr lang="es-MX" sz="1100" b="1" i="0" u="none" strike="noStrike" dirty="0" smtClean="0">
                          <a:solidFill>
                            <a:schemeClr val="bg1"/>
                          </a:solidFill>
                          <a:effectLst/>
                          <a:latin typeface="Calibri" pitchFamily="34" charset="0"/>
                          <a:cs typeface="Calibri" pitchFamily="34" charset="0"/>
                        </a:rPr>
                        <a:t>100%</a:t>
                      </a:r>
                      <a:endParaRPr lang="es-MX" sz="11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CC0066"/>
                      </a:solidFill>
                      <a:prstDash val="solid"/>
                      <a:round/>
                      <a:headEnd type="none" w="med" len="med"/>
                      <a:tailEnd type="none" w="med" len="med"/>
                    </a:lnR>
                    <a:lnT w="9525" cap="flat" cmpd="sng" algn="ctr">
                      <a:solidFill>
                        <a:srgbClr val="CC0066"/>
                      </a:solidFill>
                      <a:prstDash val="solid"/>
                      <a:round/>
                      <a:headEnd type="none" w="med" len="med"/>
                      <a:tailEnd type="none" w="med" len="med"/>
                    </a:lnT>
                    <a:lnB w="9525"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36387268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004862" y="2372687"/>
            <a:ext cx="7139038" cy="1200329"/>
          </a:xfrm>
          <a:prstGeom prst="rect">
            <a:avLst/>
          </a:prstGeom>
        </p:spPr>
        <p:txBody>
          <a:bodyPr wrap="square" anchor="ctr">
            <a:spAutoFit/>
          </a:bodyPr>
          <a:lstStyle/>
          <a:p>
            <a:pPr algn="ctr"/>
            <a:r>
              <a:rPr lang="es-MX" sz="3600" b="1" dirty="0" smtClean="0">
                <a:latin typeface="Calibri" pitchFamily="34" charset="0"/>
              </a:rPr>
              <a:t>Perfil sociodemográfico de los solicitantes</a:t>
            </a:r>
            <a:endParaRPr lang="es-ES" sz="1600" dirty="0">
              <a:latin typeface="Calibri" pitchFamily="34" charset="0"/>
            </a:endParaRPr>
          </a:p>
        </p:txBody>
      </p:sp>
    </p:spTree>
    <p:extLst>
      <p:ext uri="{BB962C8B-B14F-4D97-AF65-F5344CB8AC3E}">
        <p14:creationId xmlns:p14="http://schemas.microsoft.com/office/powerpoint/2010/main" val="33283983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BD43386B-512A-4F48-AC60-1F2A615D5642}" type="slidenum">
              <a:rPr lang="es-MX" smtClean="0"/>
              <a:pPr>
                <a:defRPr/>
              </a:pPr>
              <a:t>37</a:t>
            </a:fld>
            <a:endParaRPr lang="es-MX" dirty="0"/>
          </a:p>
        </p:txBody>
      </p:sp>
      <p:sp>
        <p:nvSpPr>
          <p:cNvPr id="3" name="2 CuadroTexto"/>
          <p:cNvSpPr txBox="1"/>
          <p:nvPr/>
        </p:nvSpPr>
        <p:spPr>
          <a:xfrm>
            <a:off x="76169" y="85702"/>
            <a:ext cx="8388000" cy="864000"/>
          </a:xfrm>
          <a:prstGeom prst="rect">
            <a:avLst/>
          </a:prstGeom>
          <a:noFill/>
        </p:spPr>
        <p:txBody>
          <a:bodyPr wrap="square" rtlCol="0" anchor="ctr">
            <a:noAutofit/>
          </a:bodyPr>
          <a:lstStyle/>
          <a:p>
            <a:r>
              <a:rPr lang="es-MX" b="1" dirty="0" smtClean="0"/>
              <a:t>Sociodemográficos</a:t>
            </a:r>
          </a:p>
          <a:p>
            <a:pPr lvl="0"/>
            <a:r>
              <a:rPr lang="es-MX" sz="1400" b="1" i="1" dirty="0" smtClean="0">
                <a:latin typeface="Calibri" pitchFamily="34" charset="0"/>
              </a:rPr>
              <a:t>2009 </a:t>
            </a:r>
            <a:r>
              <a:rPr lang="es-MX" sz="1400" b="1" i="1" dirty="0">
                <a:latin typeface="Calibri" pitchFamily="34" charset="0"/>
              </a:rPr>
              <a:t>a </a:t>
            </a:r>
            <a:r>
              <a:rPr lang="es-MX" sz="1400" b="1" i="1" dirty="0" smtClean="0">
                <a:latin typeface="Calibri" pitchFamily="34" charset="0"/>
              </a:rPr>
              <a:t>2012</a:t>
            </a:r>
            <a:endParaRPr lang="es-ES" sz="1400" b="1" dirty="0">
              <a:solidFill>
                <a:prstClr val="black"/>
              </a:solidFill>
              <a:latin typeface="Calibri"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1574124033"/>
              </p:ext>
            </p:extLst>
          </p:nvPr>
        </p:nvGraphicFramePr>
        <p:xfrm>
          <a:off x="323527" y="2852936"/>
          <a:ext cx="7755094" cy="1800000"/>
        </p:xfrm>
        <a:graphic>
          <a:graphicData uri="http://schemas.openxmlformats.org/drawingml/2006/table">
            <a:tbl>
              <a:tblPr/>
              <a:tblGrid>
                <a:gridCol w="1250822"/>
                <a:gridCol w="813034"/>
                <a:gridCol w="813034"/>
                <a:gridCol w="813034"/>
                <a:gridCol w="813034"/>
                <a:gridCol w="813034"/>
                <a:gridCol w="813034"/>
                <a:gridCol w="813034"/>
                <a:gridCol w="813034"/>
              </a:tblGrid>
              <a:tr h="360000">
                <a:tc rowSpan="2">
                  <a:txBody>
                    <a:bodyPr/>
                    <a:lstStyle/>
                    <a:p>
                      <a:pPr algn="ctr" fontAlgn="ctr"/>
                      <a:r>
                        <a:rPr lang="es-MX" sz="1300" b="1" i="0" u="none" strike="noStrike" dirty="0">
                          <a:solidFill>
                            <a:srgbClr val="FFFFFF"/>
                          </a:solidFill>
                          <a:effectLst/>
                          <a:latin typeface="Calibri"/>
                        </a:rPr>
                        <a:t>Sexo del solicitante</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gridSpan="2">
                  <a:txBody>
                    <a:bodyPr/>
                    <a:lstStyle/>
                    <a:p>
                      <a:pPr algn="ctr" fontAlgn="ctr"/>
                      <a:r>
                        <a:rPr lang="es-MX" sz="1300" b="1" i="0" u="none" strike="noStrike" dirty="0">
                          <a:solidFill>
                            <a:srgbClr val="FFFFFF"/>
                          </a:solidFill>
                          <a:effectLst/>
                          <a:latin typeface="Calibri"/>
                        </a:rPr>
                        <a:t>2009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a:solidFill>
                            <a:srgbClr val="FFFFFF"/>
                          </a:solidFill>
                          <a:effectLst/>
                          <a:latin typeface="Calibri"/>
                        </a:rPr>
                        <a:t>2010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a:solidFill>
                            <a:srgbClr val="FFFFFF"/>
                          </a:solidFill>
                          <a:effectLst/>
                          <a:latin typeface="Calibri"/>
                        </a:rPr>
                        <a:t>2011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smtClean="0">
                          <a:solidFill>
                            <a:srgbClr val="FFFFFF"/>
                          </a:solidFill>
                          <a:effectLst/>
                          <a:latin typeface="Calibri"/>
                        </a:rPr>
                        <a:t>2012</a:t>
                      </a:r>
                      <a:endParaRPr lang="es-MX" sz="1300" b="1" i="0" u="none" strike="noStrike" dirty="0">
                        <a:solidFill>
                          <a:srgbClr val="FFFFFF"/>
                        </a:solidFill>
                        <a:effectLst/>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pPr algn="ctr" fontAlgn="ctr"/>
                      <a:endParaRPr lang="es-MX" sz="1300" b="1" i="0" u="none" strike="noStrike" dirty="0">
                        <a:solidFill>
                          <a:srgbClr val="FFFFFF"/>
                        </a:solidFill>
                        <a:effectLst/>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r>
              <a:tr h="360000">
                <a:tc vMerge="1">
                  <a:txBody>
                    <a:bodyPr/>
                    <a:lstStyle/>
                    <a:p>
                      <a:endParaRPr lang="es-MX"/>
                    </a:p>
                  </a:txBody>
                  <a:tcPr/>
                </a:tc>
                <a:tc>
                  <a:txBody>
                    <a:bodyPr/>
                    <a:lstStyle/>
                    <a:p>
                      <a:pPr algn="ctr" fontAlgn="ctr"/>
                      <a:r>
                        <a:rPr lang="es-MX" sz="1300" b="1" i="0" u="none" strike="noStrike" dirty="0">
                          <a:solidFill>
                            <a:srgbClr val="FFFFFF"/>
                          </a:solidFill>
                          <a:effectLst/>
                          <a:latin typeface="Calibri"/>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360000">
                <a:tc>
                  <a:txBody>
                    <a:bodyPr/>
                    <a:lstStyle/>
                    <a:p>
                      <a:pPr algn="l" fontAlgn="ctr"/>
                      <a:r>
                        <a:rPr lang="es-MX" sz="1300" b="1" i="0" u="none" strike="noStrike" dirty="0" smtClean="0">
                          <a:solidFill>
                            <a:srgbClr val="000000"/>
                          </a:solidFill>
                          <a:effectLst/>
                          <a:latin typeface="Calibri"/>
                        </a:rPr>
                        <a:t> Femenino</a:t>
                      </a:r>
                      <a:endParaRPr lang="es-MX" sz="13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a:rPr>
                        <a:t>797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a:rPr>
                        <a:t>34.5%</a:t>
                      </a:r>
                      <a:endParaRPr lang="es-MX" sz="13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a:rPr>
                        <a:t>698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a:rPr>
                        <a:t>36.8%</a:t>
                      </a:r>
                      <a:endParaRPr lang="es-MX" sz="13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a:rPr>
                        <a:t>1,144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a:rPr>
                        <a:t>46.3%</a:t>
                      </a:r>
                      <a:endParaRPr lang="es-MX" sz="13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a:ea typeface="+mn-ea"/>
                          <a:cs typeface="+mn-cs"/>
                        </a:rPr>
                        <a:t>2,247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a:ea typeface="+mn-ea"/>
                          <a:cs typeface="+mn-cs"/>
                        </a:rPr>
                        <a:t>47.1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a:rPr>
                        <a:t> Masculino</a:t>
                      </a:r>
                      <a:endParaRPr lang="es-MX" sz="13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a:rPr>
                        <a:t>1,513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a:rPr>
                        <a:t>65.5%</a:t>
                      </a:r>
                      <a:endParaRPr lang="es-MX" sz="13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a:rPr>
                        <a:t>1,197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a:rPr>
                        <a:t>63.2%</a:t>
                      </a:r>
                      <a:endParaRPr lang="es-MX" sz="13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a:rPr>
                        <a:t>1,329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a:rPr>
                        <a:t>53.7%</a:t>
                      </a:r>
                      <a:endParaRPr lang="es-MX" sz="13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a:ea typeface="+mn-ea"/>
                          <a:cs typeface="+mn-cs"/>
                        </a:rPr>
                        <a:t>2,528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a:ea typeface="+mn-ea"/>
                          <a:cs typeface="+mn-cs"/>
                        </a:rPr>
                        <a:t>52.9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FFFFFF"/>
                          </a:solidFill>
                          <a:effectLst/>
                          <a:latin typeface="Calibri"/>
                        </a:rPr>
                        <a:t> Total</a:t>
                      </a:r>
                      <a:endParaRPr lang="es-MX" sz="1300" b="1" i="0" u="none" strike="noStrike" dirty="0">
                        <a:solidFill>
                          <a:srgbClr val="FFFFFF"/>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a:rPr>
                        <a:t>2,310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a:rPr>
                        <a:t>100%</a:t>
                      </a:r>
                      <a:endParaRPr lang="es-MX" sz="1300" b="1" i="0" u="none" strike="noStrike" dirty="0">
                        <a:solidFill>
                          <a:srgbClr val="FFFFFF"/>
                        </a:solidFill>
                        <a:effectLst/>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a:rPr>
                        <a:t>1,895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a:rPr>
                        <a:t>100%</a:t>
                      </a:r>
                      <a:endParaRPr lang="es-MX" sz="1300" b="1" i="0" u="none" strike="noStrike" dirty="0">
                        <a:solidFill>
                          <a:srgbClr val="FFFFFF"/>
                        </a:solidFill>
                        <a:effectLst/>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a:rPr>
                        <a:t>2,473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a:rPr>
                        <a:t>100%</a:t>
                      </a:r>
                      <a:endParaRPr lang="es-MX" sz="1300" b="1" i="0" u="none" strike="noStrike" dirty="0">
                        <a:solidFill>
                          <a:srgbClr val="FFFFFF"/>
                        </a:solidFill>
                        <a:effectLst/>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dirty="0">
                          <a:solidFill>
                            <a:srgbClr val="FFFFFF"/>
                          </a:solidFill>
                          <a:effectLst/>
                          <a:latin typeface="Calibri"/>
                          <a:ea typeface="+mn-ea"/>
                          <a:cs typeface="+mn-cs"/>
                        </a:rPr>
                        <a:t>4,775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dirty="0">
                          <a:solidFill>
                            <a:srgbClr val="FFFFFF"/>
                          </a:solidFill>
                          <a:effectLst/>
                          <a:latin typeface="Calibri"/>
                          <a:ea typeface="+mn-ea"/>
                          <a:cs typeface="+mn-cs"/>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37182332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BD43386B-512A-4F48-AC60-1F2A615D5642}" type="slidenum">
              <a:rPr lang="es-MX" smtClean="0"/>
              <a:pPr>
                <a:defRPr/>
              </a:pPr>
              <a:t>38</a:t>
            </a:fld>
            <a:endParaRPr lang="es-MX" dirty="0"/>
          </a:p>
        </p:txBody>
      </p:sp>
      <p:sp>
        <p:nvSpPr>
          <p:cNvPr id="3" name="2 CuadroTexto"/>
          <p:cNvSpPr txBox="1"/>
          <p:nvPr/>
        </p:nvSpPr>
        <p:spPr>
          <a:xfrm>
            <a:off x="76169" y="85702"/>
            <a:ext cx="8388000" cy="864000"/>
          </a:xfrm>
          <a:prstGeom prst="rect">
            <a:avLst/>
          </a:prstGeom>
          <a:noFill/>
        </p:spPr>
        <p:txBody>
          <a:bodyPr wrap="square" rtlCol="0" anchor="ctr">
            <a:noAutofit/>
          </a:bodyPr>
          <a:lstStyle/>
          <a:p>
            <a:r>
              <a:rPr lang="es-MX" b="1" dirty="0" smtClean="0"/>
              <a:t>Sociodemográficos</a:t>
            </a:r>
          </a:p>
          <a:p>
            <a:pPr lvl="0"/>
            <a:r>
              <a:rPr lang="es-MX" sz="1400" b="1" i="1" dirty="0" smtClean="0">
                <a:latin typeface="Calibri" pitchFamily="34" charset="0"/>
              </a:rPr>
              <a:t>2009 </a:t>
            </a:r>
            <a:r>
              <a:rPr lang="es-MX" sz="1400" b="1" i="1" dirty="0">
                <a:latin typeface="Calibri" pitchFamily="34" charset="0"/>
              </a:rPr>
              <a:t>a </a:t>
            </a:r>
            <a:r>
              <a:rPr lang="es-MX" sz="1400" b="1" i="1" dirty="0" smtClean="0">
                <a:latin typeface="Calibri" pitchFamily="34" charset="0"/>
              </a:rPr>
              <a:t>2012</a:t>
            </a:r>
            <a:endParaRPr lang="es-ES" sz="1400" b="1" dirty="0">
              <a:solidFill>
                <a:prstClr val="black"/>
              </a:solidFill>
              <a:latin typeface="Calibri"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797796827"/>
              </p:ext>
            </p:extLst>
          </p:nvPr>
        </p:nvGraphicFramePr>
        <p:xfrm>
          <a:off x="251523" y="2061248"/>
          <a:ext cx="7837984" cy="3600000"/>
        </p:xfrm>
        <a:graphic>
          <a:graphicData uri="http://schemas.openxmlformats.org/drawingml/2006/table">
            <a:tbl>
              <a:tblPr/>
              <a:tblGrid>
                <a:gridCol w="1264192"/>
                <a:gridCol w="821724"/>
                <a:gridCol w="821724"/>
                <a:gridCol w="821724"/>
                <a:gridCol w="821724"/>
                <a:gridCol w="821724"/>
                <a:gridCol w="821724"/>
                <a:gridCol w="821724"/>
                <a:gridCol w="821724"/>
              </a:tblGrid>
              <a:tr h="360000">
                <a:tc rowSpan="2">
                  <a:txBody>
                    <a:bodyPr/>
                    <a:lstStyle/>
                    <a:p>
                      <a:pPr algn="ctr" fontAlgn="ctr"/>
                      <a:r>
                        <a:rPr lang="es-MX" sz="1300" b="1" i="0" u="none" strike="noStrike" dirty="0">
                          <a:solidFill>
                            <a:srgbClr val="FFFFFF"/>
                          </a:solidFill>
                          <a:effectLst/>
                          <a:latin typeface="Calibri" pitchFamily="34" charset="0"/>
                          <a:cs typeface="Calibri" pitchFamily="34" charset="0"/>
                        </a:rPr>
                        <a:t>Grupos de edad</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a:solidFill>
                            <a:srgbClr val="FFFFFF"/>
                          </a:solidFill>
                          <a:effectLst/>
                          <a:latin typeface="Calibri" pitchFamily="34" charset="0"/>
                          <a:cs typeface="Calibri" pitchFamily="34" charset="0"/>
                        </a:rPr>
                        <a:t>2010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smtClean="0">
                          <a:solidFill>
                            <a:srgbClr val="FFFFFF"/>
                          </a:solidFill>
                          <a:effectLst/>
                          <a:latin typeface="Calibri" pitchFamily="34" charset="0"/>
                          <a:cs typeface="Calibri" pitchFamily="34" charset="0"/>
                        </a:rPr>
                        <a:t>2012</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pPr algn="ctr" fontAlgn="ct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r>
              <a:tr h="360000">
                <a:tc vMerge="1">
                  <a:txBody>
                    <a:bodyPr/>
                    <a:lstStyle/>
                    <a:p>
                      <a:endParaRPr lang="es-MX"/>
                    </a:p>
                  </a:txBody>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Hasta </a:t>
                      </a:r>
                      <a:r>
                        <a:rPr lang="es-MX" sz="1300" b="1" i="0" u="none" strike="noStrike" dirty="0">
                          <a:solidFill>
                            <a:srgbClr val="000000"/>
                          </a:solidFill>
                          <a:effectLst/>
                          <a:latin typeface="Calibri" pitchFamily="34" charset="0"/>
                          <a:cs typeface="Calibri" pitchFamily="34" charset="0"/>
                        </a:rPr>
                        <a:t>19 años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1.5%</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1.7%</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37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2.0%</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De </a:t>
                      </a:r>
                      <a:r>
                        <a:rPr lang="es-MX" sz="1300" b="1" i="0" u="none" strike="noStrike" dirty="0">
                          <a:solidFill>
                            <a:srgbClr val="000000"/>
                          </a:solidFill>
                          <a:effectLst/>
                          <a:latin typeface="Calibri" pitchFamily="34" charset="0"/>
                          <a:cs typeface="Calibri" pitchFamily="34" charset="0"/>
                        </a:rPr>
                        <a:t>20 a 29 años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9.7%</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107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12.3%</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145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15.2%</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316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16.8%</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De </a:t>
                      </a:r>
                      <a:r>
                        <a:rPr lang="es-MX" sz="1300" b="1" i="0" u="none" strike="noStrike" dirty="0">
                          <a:solidFill>
                            <a:srgbClr val="000000"/>
                          </a:solidFill>
                          <a:effectLst/>
                          <a:latin typeface="Calibri" pitchFamily="34" charset="0"/>
                          <a:cs typeface="Calibri" pitchFamily="34" charset="0"/>
                        </a:rPr>
                        <a:t>30 a 39 años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24.6%</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272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31.4%</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276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29.0%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588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31.3%</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De </a:t>
                      </a:r>
                      <a:r>
                        <a:rPr lang="es-MX" sz="1300" b="1" i="0" u="none" strike="noStrike" dirty="0">
                          <a:solidFill>
                            <a:srgbClr val="000000"/>
                          </a:solidFill>
                          <a:effectLst/>
                          <a:latin typeface="Calibri" pitchFamily="34" charset="0"/>
                          <a:cs typeface="Calibri" pitchFamily="34" charset="0"/>
                        </a:rPr>
                        <a:t>40 a 49 años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28.2%</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25.8%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240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25.2%</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380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20.2%</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De </a:t>
                      </a:r>
                      <a:r>
                        <a:rPr lang="es-MX" sz="1300" b="1" i="0" u="none" strike="noStrike" dirty="0">
                          <a:solidFill>
                            <a:srgbClr val="000000"/>
                          </a:solidFill>
                          <a:effectLst/>
                          <a:latin typeface="Calibri" pitchFamily="34" charset="0"/>
                          <a:cs typeface="Calibri" pitchFamily="34" charset="0"/>
                        </a:rPr>
                        <a:t>50 a 59 años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23.9%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154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17.8%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180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18.9%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290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15.45</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De </a:t>
                      </a:r>
                      <a:r>
                        <a:rPr lang="es-MX" sz="1300" b="1" i="0" u="none" strike="noStrike" dirty="0">
                          <a:solidFill>
                            <a:srgbClr val="000000"/>
                          </a:solidFill>
                          <a:effectLst/>
                          <a:latin typeface="Calibri" pitchFamily="34" charset="0"/>
                          <a:cs typeface="Calibri" pitchFamily="34" charset="0"/>
                        </a:rPr>
                        <a:t>60 a 69 años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8.8%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73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8.4%</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71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7.5%</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181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9.6%</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70 </a:t>
                      </a:r>
                      <a:r>
                        <a:rPr lang="es-MX" sz="1300" b="1" i="0" u="none" strike="noStrike" dirty="0">
                          <a:solidFill>
                            <a:srgbClr val="000000"/>
                          </a:solidFill>
                          <a:effectLst/>
                          <a:latin typeface="Calibri" pitchFamily="34" charset="0"/>
                          <a:cs typeface="Calibri" pitchFamily="34" charset="0"/>
                        </a:rPr>
                        <a:t>o más años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2.5%</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89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smtClean="0">
                          <a:solidFill>
                            <a:srgbClr val="000000"/>
                          </a:solidFill>
                          <a:effectLst/>
                          <a:latin typeface="Calibri" pitchFamily="34" charset="0"/>
                          <a:ea typeface="+mn-ea"/>
                          <a:cs typeface="Calibri" pitchFamily="34" charset="0"/>
                        </a:rPr>
                        <a:t>4.7%</a:t>
                      </a:r>
                      <a:endParaRPr lang="es-MX" sz="1300" b="1" i="0" u="none" strike="noStrike" kern="1200" dirty="0">
                        <a:solidFill>
                          <a:srgbClr val="000000"/>
                        </a:solidFill>
                        <a:effectLst/>
                        <a:latin typeface="Calibri" pitchFamily="34" charset="0"/>
                        <a:ea typeface="+mn-ea"/>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FFFFFF"/>
                          </a:solidFill>
                          <a:effectLst/>
                          <a:latin typeface="Calibri" pitchFamily="34" charset="0"/>
                          <a:cs typeface="Calibri" pitchFamily="34" charset="0"/>
                        </a:rPr>
                        <a:t> Total</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464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867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952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a:solidFill>
                            <a:srgbClr val="FFFFFF"/>
                          </a:solidFill>
                          <a:effectLst/>
                          <a:latin typeface="Calibri" pitchFamily="34" charset="0"/>
                          <a:ea typeface="+mn-ea"/>
                          <a:cs typeface="Calibri" pitchFamily="34" charset="0"/>
                        </a:rPr>
                        <a:t>1,881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dirty="0">
                          <a:solidFill>
                            <a:srgbClr val="FFFFFF"/>
                          </a:solidFill>
                          <a:effectLst/>
                          <a:latin typeface="Calibri" pitchFamily="34" charset="0"/>
                          <a:ea typeface="+mn-ea"/>
                          <a:cs typeface="Calibri"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8063891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BD43386B-512A-4F48-AC60-1F2A615D5642}" type="slidenum">
              <a:rPr lang="es-MX" smtClean="0"/>
              <a:pPr>
                <a:defRPr/>
              </a:pPr>
              <a:t>39</a:t>
            </a:fld>
            <a:endParaRPr lang="es-MX" dirty="0"/>
          </a:p>
        </p:txBody>
      </p:sp>
      <p:sp>
        <p:nvSpPr>
          <p:cNvPr id="3" name="2 CuadroTexto"/>
          <p:cNvSpPr txBox="1"/>
          <p:nvPr/>
        </p:nvSpPr>
        <p:spPr>
          <a:xfrm>
            <a:off x="76169" y="85702"/>
            <a:ext cx="8388000" cy="864000"/>
          </a:xfrm>
          <a:prstGeom prst="rect">
            <a:avLst/>
          </a:prstGeom>
          <a:noFill/>
        </p:spPr>
        <p:txBody>
          <a:bodyPr wrap="square" rtlCol="0" anchor="ctr">
            <a:noAutofit/>
          </a:bodyPr>
          <a:lstStyle/>
          <a:p>
            <a:r>
              <a:rPr lang="es-MX" b="1" dirty="0" smtClean="0"/>
              <a:t>Sociodemográficos</a:t>
            </a:r>
          </a:p>
          <a:p>
            <a:pPr lvl="0"/>
            <a:r>
              <a:rPr lang="es-MX" sz="1400" b="1" i="1" dirty="0" smtClean="0">
                <a:latin typeface="Calibri" pitchFamily="34" charset="0"/>
              </a:rPr>
              <a:t>2009 </a:t>
            </a:r>
            <a:r>
              <a:rPr lang="es-MX" sz="1400" b="1" i="1" dirty="0">
                <a:latin typeface="Calibri" pitchFamily="34" charset="0"/>
              </a:rPr>
              <a:t>a </a:t>
            </a:r>
            <a:r>
              <a:rPr lang="es-MX" sz="1400" b="1" i="1" dirty="0" smtClean="0">
                <a:latin typeface="Calibri" pitchFamily="34" charset="0"/>
              </a:rPr>
              <a:t>2012</a:t>
            </a:r>
            <a:endParaRPr lang="es-ES" sz="1400" b="1" dirty="0">
              <a:solidFill>
                <a:prstClr val="black"/>
              </a:solidFill>
              <a:latin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4199491889"/>
              </p:ext>
            </p:extLst>
          </p:nvPr>
        </p:nvGraphicFramePr>
        <p:xfrm>
          <a:off x="76170" y="2270540"/>
          <a:ext cx="8390090" cy="3724145"/>
        </p:xfrm>
        <a:graphic>
          <a:graphicData uri="http://schemas.openxmlformats.org/drawingml/2006/table">
            <a:tbl>
              <a:tblPr/>
              <a:tblGrid>
                <a:gridCol w="1878378"/>
                <a:gridCol w="813964"/>
                <a:gridCol w="813964"/>
                <a:gridCol w="813964"/>
                <a:gridCol w="813964"/>
                <a:gridCol w="813964"/>
                <a:gridCol w="813964"/>
                <a:gridCol w="813964"/>
                <a:gridCol w="813964"/>
              </a:tblGrid>
              <a:tr h="438380">
                <a:tc rowSpan="2">
                  <a:txBody>
                    <a:bodyPr/>
                    <a:lstStyle/>
                    <a:p>
                      <a:pPr algn="ctr" fontAlgn="ctr"/>
                      <a:r>
                        <a:rPr lang="es-MX" sz="1300" b="1" i="0" u="none" strike="noStrike" dirty="0">
                          <a:solidFill>
                            <a:srgbClr val="FFFFFF"/>
                          </a:solidFill>
                          <a:effectLst/>
                          <a:latin typeface="Calibri" pitchFamily="34" charset="0"/>
                          <a:cs typeface="Calibri" pitchFamily="34" charset="0"/>
                        </a:rPr>
                        <a:t>Escolaridad del solicitante</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a:solidFill>
                            <a:srgbClr val="FFFFFF"/>
                          </a:solidFill>
                          <a:effectLst/>
                          <a:latin typeface="Calibri" pitchFamily="34" charset="0"/>
                          <a:cs typeface="Calibri" pitchFamily="34" charset="0"/>
                        </a:rPr>
                        <a:t>2010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smtClean="0">
                          <a:solidFill>
                            <a:srgbClr val="FFFFFF"/>
                          </a:solidFill>
                          <a:effectLst/>
                          <a:latin typeface="Calibri" pitchFamily="34" charset="0"/>
                          <a:cs typeface="Calibri" pitchFamily="34" charset="0"/>
                        </a:rPr>
                        <a:t>2012</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pPr algn="ctr" fontAlgn="ct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r>
              <a:tr h="360000">
                <a:tc vMerge="1">
                  <a:txBody>
                    <a:bodyPr/>
                    <a:lstStyle/>
                    <a:p>
                      <a:endParaRPr lang="es-MX"/>
                    </a:p>
                  </a:txBody>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Sin </a:t>
                      </a:r>
                      <a:r>
                        <a:rPr lang="es-MX" sz="1300" b="1" i="0" u="none" strike="noStrike" dirty="0">
                          <a:solidFill>
                            <a:srgbClr val="000000"/>
                          </a:solidFill>
                          <a:effectLst/>
                          <a:latin typeface="Calibri" pitchFamily="34" charset="0"/>
                          <a:cs typeface="Calibri" pitchFamily="34" charset="0"/>
                        </a:rPr>
                        <a:t>estudios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0.7%</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17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1.3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Primaria</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14.4%</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49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5.5%</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46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4.9%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104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8.1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Secundaria</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218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53.0%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295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33.1%</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217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22.9%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417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32.6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Bachillerato </a:t>
                      </a:r>
                      <a:r>
                        <a:rPr lang="es-MX" sz="1300" b="1" i="0" u="none" strike="noStrike" dirty="0">
                          <a:solidFill>
                            <a:srgbClr val="000000"/>
                          </a:solidFill>
                          <a:effectLst/>
                          <a:latin typeface="Calibri" pitchFamily="34" charset="0"/>
                          <a:cs typeface="Calibri" pitchFamily="34" charset="0"/>
                        </a:rPr>
                        <a:t>o carrera técnica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12.7%</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196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22.0%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238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25.2%</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10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0.8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Licenciatura</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16.1%</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293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32.8%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374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39.5%</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712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55.7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Maestría </a:t>
                      </a:r>
                      <a:r>
                        <a:rPr lang="es-MX" sz="1300" b="1" i="0" u="none" strike="noStrike" dirty="0">
                          <a:solidFill>
                            <a:srgbClr val="000000"/>
                          </a:solidFill>
                          <a:effectLst/>
                          <a:latin typeface="Calibri" pitchFamily="34" charset="0"/>
                          <a:cs typeface="Calibri" pitchFamily="34" charset="0"/>
                        </a:rPr>
                        <a:t>o doctorado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51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5.7%</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64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6.8%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0.1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Otros</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18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1.4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FFFFFF"/>
                          </a:solidFill>
                          <a:effectLst/>
                          <a:latin typeface="Calibri" pitchFamily="34" charset="0"/>
                          <a:cs typeface="Calibri" pitchFamily="34" charset="0"/>
                        </a:rPr>
                        <a:t> Total</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411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892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946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dirty="0">
                          <a:solidFill>
                            <a:srgbClr val="FFFFFF"/>
                          </a:solidFill>
                          <a:effectLst/>
                          <a:latin typeface="Calibri" pitchFamily="34" charset="0"/>
                          <a:ea typeface="+mn-ea"/>
                          <a:cs typeface="Calibri" pitchFamily="34" charset="0"/>
                        </a:rPr>
                        <a:t>1,279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dirty="0">
                          <a:solidFill>
                            <a:srgbClr val="FFFFFF"/>
                          </a:solidFill>
                          <a:effectLst/>
                          <a:latin typeface="Calibri" pitchFamily="34" charset="0"/>
                          <a:ea typeface="+mn-ea"/>
                          <a:cs typeface="Calibri"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2336886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algn="ctr"/>
            <a:r>
              <a:rPr lang="es-MX" sz="2400" b="1" dirty="0" smtClean="0">
                <a:latin typeface="Calibri" pitchFamily="34" charset="0"/>
              </a:rPr>
              <a:t>Introducción</a:t>
            </a:r>
            <a:endParaRPr lang="es-ES" sz="2400" b="1" i="1" dirty="0">
              <a:latin typeface="Calibri" pitchFamily="34" charset="0"/>
            </a:endParaRPr>
          </a:p>
        </p:txBody>
      </p:sp>
      <p:sp>
        <p:nvSpPr>
          <p:cNvPr id="14" name="13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4</a:t>
            </a:fld>
            <a:endParaRPr lang="es-MX" b="1" dirty="0">
              <a:latin typeface="Calibri" pitchFamily="34" charset="0"/>
            </a:endParaRPr>
          </a:p>
        </p:txBody>
      </p:sp>
      <p:sp>
        <p:nvSpPr>
          <p:cNvPr id="4" name="3 Rectángulo"/>
          <p:cNvSpPr/>
          <p:nvPr/>
        </p:nvSpPr>
        <p:spPr>
          <a:xfrm>
            <a:off x="251520" y="1268760"/>
            <a:ext cx="8640960" cy="5016758"/>
          </a:xfrm>
          <a:prstGeom prst="rect">
            <a:avLst/>
          </a:prstGeom>
        </p:spPr>
        <p:txBody>
          <a:bodyPr wrap="square">
            <a:spAutoFit/>
          </a:bodyPr>
          <a:lstStyle/>
          <a:p>
            <a:pPr algn="just"/>
            <a:r>
              <a:rPr lang="es-ES" sz="1600" b="1" dirty="0" smtClean="0">
                <a:latin typeface="Calibri" pitchFamily="34" charset="0"/>
                <a:cs typeface="Calibri" pitchFamily="34" charset="0"/>
              </a:rPr>
              <a:t>El principal indicador sobre la forma en </a:t>
            </a:r>
            <a:r>
              <a:rPr lang="es-ES" sz="1600" b="1" dirty="0">
                <a:latin typeface="Calibri" pitchFamily="34" charset="0"/>
                <a:cs typeface="Calibri" pitchFamily="34" charset="0"/>
              </a:rPr>
              <a:t>que se ejerce el </a:t>
            </a:r>
            <a:r>
              <a:rPr lang="es-ES" sz="1600" b="1" dirty="0" smtClean="0">
                <a:latin typeface="Calibri" pitchFamily="34" charset="0"/>
                <a:cs typeface="Calibri" pitchFamily="34" charset="0"/>
              </a:rPr>
              <a:t>Derecho </a:t>
            </a:r>
            <a:r>
              <a:rPr lang="es-ES" sz="1600" b="1" dirty="0">
                <a:latin typeface="Calibri" pitchFamily="34" charset="0"/>
                <a:cs typeface="Calibri" pitchFamily="34" charset="0"/>
              </a:rPr>
              <a:t>de </a:t>
            </a:r>
            <a:r>
              <a:rPr lang="es-ES" sz="1600" b="1" dirty="0" smtClean="0">
                <a:latin typeface="Calibri" pitchFamily="34" charset="0"/>
                <a:cs typeface="Calibri" pitchFamily="34" charset="0"/>
              </a:rPr>
              <a:t>Acceso </a:t>
            </a:r>
            <a:r>
              <a:rPr lang="es-ES" sz="1600" b="1" dirty="0">
                <a:latin typeface="Calibri" pitchFamily="34" charset="0"/>
                <a:cs typeface="Calibri" pitchFamily="34" charset="0"/>
              </a:rPr>
              <a:t>a la </a:t>
            </a:r>
            <a:r>
              <a:rPr lang="es-ES" sz="1600" b="1" dirty="0" smtClean="0">
                <a:latin typeface="Calibri" pitchFamily="34" charset="0"/>
                <a:cs typeface="Calibri" pitchFamily="34" charset="0"/>
              </a:rPr>
              <a:t>Información Pública, </a:t>
            </a:r>
            <a:r>
              <a:rPr lang="es-ES" sz="1600" b="1" dirty="0">
                <a:latin typeface="Calibri" pitchFamily="34" charset="0"/>
                <a:cs typeface="Calibri" pitchFamily="34" charset="0"/>
              </a:rPr>
              <a:t>es </a:t>
            </a:r>
            <a:r>
              <a:rPr lang="es-ES" sz="1600" b="1" dirty="0" smtClean="0">
                <a:latin typeface="Calibri" pitchFamily="34" charset="0"/>
                <a:cs typeface="Calibri" pitchFamily="34" charset="0"/>
              </a:rPr>
              <a:t>el comportamiento de las Solicitudes de Información. Para contar con referentes sobre este derecho, el InfoDF desarrolló, entre los años de 2006 y 2010, el </a:t>
            </a:r>
            <a:r>
              <a:rPr lang="es-ES" sz="1600" b="1" i="1" dirty="0" smtClean="0">
                <a:latin typeface="Calibri" pitchFamily="34" charset="0"/>
                <a:cs typeface="Calibri" pitchFamily="34" charset="0"/>
              </a:rPr>
              <a:t>Formato Estadístico de Solicitudes de Información Pública</a:t>
            </a:r>
            <a:r>
              <a:rPr lang="es-ES" sz="1600" b="1" dirty="0" smtClean="0">
                <a:latin typeface="Calibri" pitchFamily="34" charset="0"/>
                <a:cs typeface="Calibri" pitchFamily="34" charset="0"/>
              </a:rPr>
              <a:t>, el cual utilizaron </a:t>
            </a:r>
            <a:r>
              <a:rPr lang="es-ES" sz="1600" b="1" dirty="0">
                <a:latin typeface="Calibri" pitchFamily="34" charset="0"/>
                <a:cs typeface="Calibri" pitchFamily="34" charset="0"/>
              </a:rPr>
              <a:t>los Entes </a:t>
            </a:r>
            <a:r>
              <a:rPr lang="es-ES" sz="1600" b="1" dirty="0" smtClean="0">
                <a:latin typeface="Calibri" pitchFamily="34" charset="0"/>
                <a:cs typeface="Calibri" pitchFamily="34" charset="0"/>
              </a:rPr>
              <a:t>Obligados </a:t>
            </a:r>
            <a:r>
              <a:rPr lang="es-ES" sz="1600" b="1" dirty="0">
                <a:latin typeface="Calibri" pitchFamily="34" charset="0"/>
                <a:cs typeface="Calibri" pitchFamily="34" charset="0"/>
              </a:rPr>
              <a:t>para reportar las variables estadísticas de las solicitudes de información pública y de datos </a:t>
            </a:r>
            <a:r>
              <a:rPr lang="es-ES" sz="1600" b="1" dirty="0" smtClean="0">
                <a:latin typeface="Calibri" pitchFamily="34" charset="0"/>
                <a:cs typeface="Calibri" pitchFamily="34" charset="0"/>
              </a:rPr>
              <a:t>personales.</a:t>
            </a:r>
          </a:p>
          <a:p>
            <a:pPr algn="just"/>
            <a:endParaRPr lang="es-ES" sz="1000" b="1" dirty="0" smtClean="0">
              <a:latin typeface="Calibri" pitchFamily="34" charset="0"/>
              <a:cs typeface="Calibri" pitchFamily="34" charset="0"/>
            </a:endParaRPr>
          </a:p>
          <a:p>
            <a:pPr algn="just"/>
            <a:r>
              <a:rPr lang="es-ES" sz="1600" b="1" dirty="0" smtClean="0">
                <a:latin typeface="Calibri" pitchFamily="34" charset="0"/>
                <a:cs typeface="Calibri" pitchFamily="34" charset="0"/>
              </a:rPr>
              <a:t>A partir de 2011, con información contenida en la base de datos del Sistema INFOMEX II, se creó el </a:t>
            </a:r>
            <a:r>
              <a:rPr lang="es-ES" sz="1600" b="1" i="1" dirty="0">
                <a:latin typeface="Calibri" pitchFamily="34" charset="0"/>
                <a:cs typeface="Calibri" pitchFamily="34" charset="0"/>
              </a:rPr>
              <a:t>Sistema de Captura de Reportes Estadísticos de Solicitudes de Información</a:t>
            </a:r>
            <a:r>
              <a:rPr lang="es-ES" sz="1600" b="1" dirty="0">
                <a:latin typeface="Calibri" pitchFamily="34" charset="0"/>
                <a:cs typeface="Calibri" pitchFamily="34" charset="0"/>
              </a:rPr>
              <a:t> (SICRESI</a:t>
            </a:r>
            <a:r>
              <a:rPr lang="es-ES" sz="1600" b="1" dirty="0" smtClean="0">
                <a:latin typeface="Calibri" pitchFamily="34" charset="0"/>
                <a:cs typeface="Calibri" pitchFamily="34" charset="0"/>
              </a:rPr>
              <a:t>), el cual es una herramienta que agiliza la generación de reportes sobre la forma en que se gestionaron las Solicitudes de Información Pública y de Protección de Datos Personales requeridas a los Entes Obligados.</a:t>
            </a:r>
            <a:endParaRPr lang="es-MX" sz="1600" b="1" dirty="0">
              <a:latin typeface="Calibri" pitchFamily="34" charset="0"/>
              <a:cs typeface="Calibri" pitchFamily="34" charset="0"/>
            </a:endParaRPr>
          </a:p>
          <a:p>
            <a:pPr algn="just"/>
            <a:r>
              <a:rPr lang="es-ES" sz="1600" b="1" dirty="0">
                <a:latin typeface="Calibri" pitchFamily="34" charset="0"/>
                <a:cs typeface="Calibri" pitchFamily="34" charset="0"/>
              </a:rPr>
              <a:t> </a:t>
            </a:r>
            <a:endParaRPr lang="es-MX" sz="1000" b="1" dirty="0">
              <a:latin typeface="Calibri" pitchFamily="34" charset="0"/>
              <a:cs typeface="Calibri" pitchFamily="34" charset="0"/>
            </a:endParaRPr>
          </a:p>
          <a:p>
            <a:pPr algn="just"/>
            <a:r>
              <a:rPr lang="es-ES" sz="1600" b="1" dirty="0" smtClean="0">
                <a:latin typeface="Calibri" pitchFamily="34" charset="0"/>
                <a:cs typeface="Calibri" pitchFamily="34" charset="0"/>
              </a:rPr>
              <a:t>La evolución del instrumento que capta la información de las Solicitudes de Información ha sido muy dinámica. Cabe mencionar que el </a:t>
            </a:r>
            <a:r>
              <a:rPr lang="es-ES" sz="1600" b="1" dirty="0">
                <a:latin typeface="Calibri" pitchFamily="34" charset="0"/>
                <a:cs typeface="Calibri" pitchFamily="34" charset="0"/>
              </a:rPr>
              <a:t>primer cambio importante que tuvo el formato de captura de solicitudes fue en 2007, al pasar de 13 a 24 </a:t>
            </a:r>
            <a:r>
              <a:rPr lang="es-ES" sz="1600" b="1" dirty="0" smtClean="0">
                <a:latin typeface="Calibri" pitchFamily="34" charset="0"/>
                <a:cs typeface="Calibri" pitchFamily="34" charset="0"/>
              </a:rPr>
              <a:t>variables, siendo aprobado </a:t>
            </a:r>
            <a:r>
              <a:rPr lang="es-ES" sz="1600" b="1" dirty="0">
                <a:latin typeface="Calibri" pitchFamily="34" charset="0"/>
                <a:cs typeface="Calibri" pitchFamily="34" charset="0"/>
              </a:rPr>
              <a:t>por el Pleno del InfoDF el 8 de mayo de </a:t>
            </a:r>
            <a:r>
              <a:rPr lang="es-ES" sz="1600" b="1" dirty="0" smtClean="0">
                <a:latin typeface="Calibri" pitchFamily="34" charset="0"/>
                <a:cs typeface="Calibri" pitchFamily="34" charset="0"/>
              </a:rPr>
              <a:t>2007, </a:t>
            </a:r>
            <a:r>
              <a:rPr lang="es-ES" sz="1600" b="1" dirty="0">
                <a:latin typeface="Calibri" pitchFamily="34" charset="0"/>
                <a:cs typeface="Calibri" pitchFamily="34" charset="0"/>
              </a:rPr>
              <a:t>mediante acuerdo 082/SE/08-05/2007.</a:t>
            </a:r>
            <a:endParaRPr lang="es-MX" sz="1600" b="1" dirty="0">
              <a:latin typeface="Calibri" pitchFamily="34" charset="0"/>
              <a:cs typeface="Calibri" pitchFamily="34" charset="0"/>
            </a:endParaRPr>
          </a:p>
          <a:p>
            <a:pPr algn="just"/>
            <a:r>
              <a:rPr lang="es-ES" sz="1600" b="1" dirty="0">
                <a:latin typeface="Calibri" pitchFamily="34" charset="0"/>
                <a:cs typeface="Calibri" pitchFamily="34" charset="0"/>
              </a:rPr>
              <a:t> </a:t>
            </a:r>
            <a:endParaRPr lang="es-MX" sz="1000" b="1" dirty="0">
              <a:latin typeface="Calibri" pitchFamily="34" charset="0"/>
              <a:cs typeface="Calibri" pitchFamily="34" charset="0"/>
            </a:endParaRPr>
          </a:p>
          <a:p>
            <a:pPr algn="just"/>
            <a:r>
              <a:rPr lang="es-ES" sz="1600" b="1" dirty="0">
                <a:latin typeface="Calibri" pitchFamily="34" charset="0"/>
                <a:cs typeface="Calibri" pitchFamily="34" charset="0"/>
              </a:rPr>
              <a:t>El segundo cambio realizado al formato de captura fue en el año 2008, y de 24 variables pasa a </a:t>
            </a:r>
            <a:r>
              <a:rPr lang="es-ES" sz="1600" b="1" dirty="0" smtClean="0">
                <a:latin typeface="Calibri" pitchFamily="34" charset="0"/>
                <a:cs typeface="Calibri" pitchFamily="34" charset="0"/>
              </a:rPr>
              <a:t>28, siendo aprobado </a:t>
            </a:r>
            <a:r>
              <a:rPr lang="es-ES" sz="1600" b="1" dirty="0">
                <a:latin typeface="Calibri" pitchFamily="34" charset="0"/>
                <a:cs typeface="Calibri" pitchFamily="34" charset="0"/>
              </a:rPr>
              <a:t>por el Pleno del </a:t>
            </a:r>
            <a:r>
              <a:rPr lang="es-ES" sz="1600" b="1" dirty="0" smtClean="0">
                <a:latin typeface="Calibri" pitchFamily="34" charset="0"/>
                <a:cs typeface="Calibri" pitchFamily="34" charset="0"/>
              </a:rPr>
              <a:t>InfoDF </a:t>
            </a:r>
            <a:r>
              <a:rPr lang="es-ES" sz="1600" b="1" dirty="0">
                <a:latin typeface="Calibri" pitchFamily="34" charset="0"/>
                <a:cs typeface="Calibri" pitchFamily="34" charset="0"/>
              </a:rPr>
              <a:t>el 15 de abril de </a:t>
            </a:r>
            <a:r>
              <a:rPr lang="es-ES" sz="1600" b="1" dirty="0" smtClean="0">
                <a:latin typeface="Calibri" pitchFamily="34" charset="0"/>
                <a:cs typeface="Calibri" pitchFamily="34" charset="0"/>
              </a:rPr>
              <a:t>2008, </a:t>
            </a:r>
            <a:r>
              <a:rPr lang="es-ES" sz="1600" b="1" dirty="0">
                <a:latin typeface="Calibri" pitchFamily="34" charset="0"/>
                <a:cs typeface="Calibri" pitchFamily="34" charset="0"/>
              </a:rPr>
              <a:t>mediante acuerdo 143/SE/15-04/2008</a:t>
            </a:r>
            <a:r>
              <a:rPr lang="es-ES" sz="1600" b="1" dirty="0" smtClean="0">
                <a:latin typeface="Calibri" pitchFamily="34" charset="0"/>
                <a:cs typeface="Calibri" pitchFamily="34" charset="0"/>
              </a:rPr>
              <a:t>.</a:t>
            </a:r>
            <a:endParaRPr lang="es-MX" sz="1600" b="1" dirty="0">
              <a:latin typeface="Calibri" pitchFamily="34" charset="0"/>
              <a:cs typeface="Calibri" pitchFamily="34" charset="0"/>
            </a:endParaRPr>
          </a:p>
        </p:txBody>
      </p:sp>
    </p:spTree>
    <p:extLst>
      <p:ext uri="{BB962C8B-B14F-4D97-AF65-F5344CB8AC3E}">
        <p14:creationId xmlns:p14="http://schemas.microsoft.com/office/powerpoint/2010/main" val="35465737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BD43386B-512A-4F48-AC60-1F2A615D5642}" type="slidenum">
              <a:rPr lang="es-MX" smtClean="0"/>
              <a:pPr>
                <a:defRPr/>
              </a:pPr>
              <a:t>40</a:t>
            </a:fld>
            <a:endParaRPr lang="es-MX" dirty="0"/>
          </a:p>
        </p:txBody>
      </p:sp>
      <p:sp>
        <p:nvSpPr>
          <p:cNvPr id="3" name="2 CuadroTexto"/>
          <p:cNvSpPr txBox="1"/>
          <p:nvPr/>
        </p:nvSpPr>
        <p:spPr>
          <a:xfrm>
            <a:off x="76169" y="85702"/>
            <a:ext cx="8388000" cy="864000"/>
          </a:xfrm>
          <a:prstGeom prst="rect">
            <a:avLst/>
          </a:prstGeom>
          <a:noFill/>
        </p:spPr>
        <p:txBody>
          <a:bodyPr wrap="square" rtlCol="0" anchor="ctr">
            <a:noAutofit/>
          </a:bodyPr>
          <a:lstStyle/>
          <a:p>
            <a:r>
              <a:rPr lang="es-MX" b="1" dirty="0" smtClean="0"/>
              <a:t>Sociodemográficos</a:t>
            </a:r>
          </a:p>
          <a:p>
            <a:pPr lvl="0"/>
            <a:r>
              <a:rPr lang="es-MX" sz="1400" b="1" i="1" dirty="0" smtClean="0">
                <a:latin typeface="Calibri" pitchFamily="34" charset="0"/>
              </a:rPr>
              <a:t>2009 </a:t>
            </a:r>
            <a:r>
              <a:rPr lang="es-MX" sz="1400" b="1" i="1" dirty="0">
                <a:latin typeface="Calibri" pitchFamily="34" charset="0"/>
              </a:rPr>
              <a:t>a </a:t>
            </a:r>
            <a:r>
              <a:rPr lang="es-MX" sz="1400" b="1" i="1" dirty="0" smtClean="0">
                <a:latin typeface="Calibri" pitchFamily="34" charset="0"/>
              </a:rPr>
              <a:t>2012</a:t>
            </a:r>
            <a:endParaRPr lang="es-ES" sz="1400" b="1" dirty="0">
              <a:solidFill>
                <a:prstClr val="black"/>
              </a:solidFill>
              <a:latin typeface="Calibri"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270995123"/>
              </p:ext>
            </p:extLst>
          </p:nvPr>
        </p:nvGraphicFramePr>
        <p:xfrm>
          <a:off x="323529" y="1556792"/>
          <a:ext cx="8085809" cy="4771530"/>
        </p:xfrm>
        <a:graphic>
          <a:graphicData uri="http://schemas.openxmlformats.org/drawingml/2006/table">
            <a:tbl>
              <a:tblPr/>
              <a:tblGrid>
                <a:gridCol w="1568889"/>
                <a:gridCol w="814615"/>
                <a:gridCol w="814615"/>
                <a:gridCol w="814615"/>
                <a:gridCol w="814615"/>
                <a:gridCol w="814615"/>
                <a:gridCol w="814615"/>
                <a:gridCol w="814615"/>
                <a:gridCol w="814615"/>
              </a:tblGrid>
              <a:tr h="360000">
                <a:tc rowSpan="2">
                  <a:txBody>
                    <a:bodyPr/>
                    <a:lstStyle/>
                    <a:p>
                      <a:pPr algn="ctr" fontAlgn="ctr"/>
                      <a:r>
                        <a:rPr lang="es-MX" sz="1300" b="1" i="0" u="none" strike="noStrike" dirty="0">
                          <a:solidFill>
                            <a:srgbClr val="FFFFFF"/>
                          </a:solidFill>
                          <a:effectLst/>
                          <a:latin typeface="Calibri" pitchFamily="34" charset="0"/>
                          <a:cs typeface="Calibri" pitchFamily="34" charset="0"/>
                        </a:rPr>
                        <a:t>Ocupación del solicitante</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a:solidFill>
                            <a:srgbClr val="FFFFFF"/>
                          </a:solidFill>
                          <a:effectLst/>
                          <a:latin typeface="Calibri" pitchFamily="34" charset="0"/>
                          <a:cs typeface="Calibri" pitchFamily="34" charset="0"/>
                        </a:rPr>
                        <a:t>2010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a:solidFill>
                            <a:srgbClr val="FFFFFF"/>
                          </a:solidFill>
                          <a:effectLst/>
                          <a:latin typeface="Calibri" pitchFamily="34" charset="0"/>
                          <a:cs typeface="Calibri" pitchFamily="34" charset="0"/>
                        </a:rPr>
                        <a:t>2011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1300" b="1" i="0" u="none" strike="noStrike" dirty="0" smtClean="0">
                          <a:solidFill>
                            <a:srgbClr val="FFFFFF"/>
                          </a:solidFill>
                          <a:effectLst/>
                          <a:latin typeface="Calibri" pitchFamily="34" charset="0"/>
                          <a:cs typeface="Calibri" pitchFamily="34" charset="0"/>
                        </a:rPr>
                        <a:t>2012</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pPr algn="ctr" fontAlgn="ct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r>
              <a:tr h="360000">
                <a:tc vMerge="1">
                  <a:txBody>
                    <a:bodyPr/>
                    <a:lstStyle/>
                    <a:p>
                      <a:endParaRPr lang="es-MX"/>
                    </a:p>
                  </a:txBody>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a:solidFill>
                            <a:srgbClr val="FFFFFF"/>
                          </a:solidFill>
                          <a:effectLst/>
                          <a:latin typeface="Calibri" pitchFamily="34" charset="0"/>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dirty="0">
                          <a:solidFill>
                            <a:srgbClr val="FFFFFF"/>
                          </a:solidFill>
                          <a:effectLst/>
                          <a:latin typeface="Calibri" pitchFamily="34" charset="0"/>
                          <a:ea typeface="+mn-ea"/>
                          <a:cs typeface="Calibri" pitchFamily="34" charset="0"/>
                        </a:rPr>
                        <a:t>Solicitantes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dirty="0">
                          <a:solidFill>
                            <a:srgbClr val="FFFFFF"/>
                          </a:solidFill>
                          <a:effectLst/>
                          <a:latin typeface="Calibri" pitchFamily="34" charset="0"/>
                          <a:ea typeface="+mn-ea"/>
                          <a:cs typeface="Calibri"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Empresario</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0.6%</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36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3.8%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66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4.8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Medios </a:t>
                      </a:r>
                      <a:r>
                        <a:rPr lang="es-MX" sz="1300" b="1" i="0" u="none" strike="noStrike" dirty="0">
                          <a:solidFill>
                            <a:srgbClr val="000000"/>
                          </a:solidFill>
                          <a:effectLst/>
                          <a:latin typeface="Calibri" pitchFamily="34" charset="0"/>
                          <a:cs typeface="Calibri" pitchFamily="34" charset="0"/>
                        </a:rPr>
                        <a:t>de comunicación</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0.1%</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a:solidFill>
                            <a:srgbClr val="000000"/>
                          </a:solidFill>
                          <a:effectLst/>
                          <a:latin typeface="Calibri" pitchFamily="34" charset="0"/>
                          <a:cs typeface="Calibri" pitchFamily="34" charset="0"/>
                        </a:rPr>
                        <a:t>17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16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1.2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Comerciante</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2.6%</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71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8.3%</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77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8.1%</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282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20.7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Servidor </a:t>
                      </a:r>
                      <a:r>
                        <a:rPr lang="es-MX" sz="1300" b="1" i="0" u="none" strike="noStrike" dirty="0">
                          <a:solidFill>
                            <a:srgbClr val="000000"/>
                          </a:solidFill>
                          <a:effectLst/>
                          <a:latin typeface="Calibri" pitchFamily="34" charset="0"/>
                          <a:cs typeface="Calibri" pitchFamily="34" charset="0"/>
                        </a:rPr>
                        <a:t>público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1,079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84.0%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349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41.0%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264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27.8%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0.7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ONG</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0.6%</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19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1.4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Académico </a:t>
                      </a:r>
                      <a:r>
                        <a:rPr lang="es-MX" sz="1300" b="1" i="0" u="none" strike="noStrike" dirty="0">
                          <a:solidFill>
                            <a:srgbClr val="000000"/>
                          </a:solidFill>
                          <a:effectLst/>
                          <a:latin typeface="Calibri" pitchFamily="34" charset="0"/>
                          <a:cs typeface="Calibri" pitchFamily="34" charset="0"/>
                        </a:rPr>
                        <a:t>o estudiante</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2.6%</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89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10.4%</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95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10.0%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12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0.9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Empleado </a:t>
                      </a:r>
                      <a:r>
                        <a:rPr lang="es-MX" sz="1300" b="1" i="0" u="none" strike="noStrike" dirty="0">
                          <a:solidFill>
                            <a:srgbClr val="000000"/>
                          </a:solidFill>
                          <a:effectLst/>
                          <a:latin typeface="Calibri" pitchFamily="34" charset="0"/>
                          <a:cs typeface="Calibri" pitchFamily="34" charset="0"/>
                        </a:rPr>
                        <a:t>u obrero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5.0%</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140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16.4%</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204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21.5%</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404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29.7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Asociación </a:t>
                      </a:r>
                      <a:r>
                        <a:rPr lang="es-MX" sz="1300" b="1" i="0" u="none" strike="noStrike" dirty="0">
                          <a:solidFill>
                            <a:srgbClr val="000000"/>
                          </a:solidFill>
                          <a:effectLst/>
                          <a:latin typeface="Calibri" pitchFamily="34" charset="0"/>
                          <a:cs typeface="Calibri" pitchFamily="34" charset="0"/>
                        </a:rPr>
                        <a:t>política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0.2%</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0.7%</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0.5%</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0.1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Hogar</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1.2%</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56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6.6%</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55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5.8%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000000"/>
                          </a:solidFill>
                          <a:effectLst/>
                          <a:latin typeface="Calibri" pitchFamily="34" charset="0"/>
                          <a:cs typeface="Calibri" pitchFamily="34" charset="0"/>
                        </a:rPr>
                        <a:t> Otro</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3.8%</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105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12.3%</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a:solidFill>
                            <a:srgbClr val="000000"/>
                          </a:solidFill>
                          <a:effectLst/>
                          <a:latin typeface="Calibri" pitchFamily="34" charset="0"/>
                          <a:cs typeface="Calibri" pitchFamily="34" charset="0"/>
                        </a:rPr>
                        <a:t>189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1300" b="1" i="0" u="none" strike="noStrike" dirty="0" smtClean="0">
                          <a:solidFill>
                            <a:srgbClr val="000000"/>
                          </a:solidFill>
                          <a:effectLst/>
                          <a:latin typeface="Calibri" pitchFamily="34" charset="0"/>
                          <a:cs typeface="Calibri" pitchFamily="34" charset="0"/>
                        </a:rPr>
                        <a:t>19.9%</a:t>
                      </a:r>
                      <a:endParaRPr lang="es-MX" sz="1300" b="1" i="0" u="none" strike="noStrike" dirty="0">
                        <a:solidFill>
                          <a:srgbClr val="000000"/>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a:solidFill>
                            <a:srgbClr val="000000"/>
                          </a:solidFill>
                          <a:effectLst/>
                          <a:latin typeface="Calibri" pitchFamily="34" charset="0"/>
                          <a:ea typeface="+mn-ea"/>
                          <a:cs typeface="Calibri" pitchFamily="34" charset="0"/>
                        </a:rPr>
                        <a:t>551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1300" b="1" i="0" u="none" strike="noStrike" kern="1200" dirty="0">
                          <a:solidFill>
                            <a:srgbClr val="000000"/>
                          </a:solidFill>
                          <a:effectLst/>
                          <a:latin typeface="Calibri" pitchFamily="34" charset="0"/>
                          <a:ea typeface="+mn-ea"/>
                          <a:cs typeface="Calibri" pitchFamily="34" charset="0"/>
                        </a:rPr>
                        <a:t>40.5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360000">
                <a:tc>
                  <a:txBody>
                    <a:bodyPr/>
                    <a:lstStyle/>
                    <a:p>
                      <a:pPr algn="l" fontAlgn="ctr"/>
                      <a:r>
                        <a:rPr lang="es-MX" sz="1300" b="1" i="0" u="none" strike="noStrike" dirty="0" smtClean="0">
                          <a:solidFill>
                            <a:srgbClr val="FFFFFF"/>
                          </a:solidFill>
                          <a:effectLst/>
                          <a:latin typeface="Calibri" pitchFamily="34" charset="0"/>
                          <a:cs typeface="Calibri" pitchFamily="34" charset="0"/>
                        </a:rPr>
                        <a:t> Total</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1,285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852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a:solidFill>
                            <a:srgbClr val="FFFFFF"/>
                          </a:solidFill>
                          <a:effectLst/>
                          <a:latin typeface="Calibri" pitchFamily="34" charset="0"/>
                          <a:cs typeface="Calibri" pitchFamily="34" charset="0"/>
                        </a:rPr>
                        <a:t>950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1300" b="1" i="0" u="none" strike="noStrike" dirty="0" smtClean="0">
                          <a:solidFill>
                            <a:srgbClr val="FFFFFF"/>
                          </a:solidFill>
                          <a:effectLst/>
                          <a:latin typeface="Calibri" pitchFamily="34" charset="0"/>
                          <a:cs typeface="Calibri" pitchFamily="34" charset="0"/>
                        </a:rPr>
                        <a:t>100%</a:t>
                      </a:r>
                      <a:endParaRPr lang="es-MX" sz="1300" b="1" i="0" u="none" strike="noStrike" dirty="0">
                        <a:solidFill>
                          <a:srgbClr val="FFFFFF"/>
                        </a:solidFill>
                        <a:effectLst/>
                        <a:latin typeface="Calibri" pitchFamily="34" charset="0"/>
                        <a:cs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a:solidFill>
                            <a:srgbClr val="FFFFFF"/>
                          </a:solidFill>
                          <a:effectLst/>
                          <a:latin typeface="Calibri" pitchFamily="34" charset="0"/>
                          <a:ea typeface="+mn-ea"/>
                          <a:cs typeface="Calibri" pitchFamily="34" charset="0"/>
                        </a:rPr>
                        <a:t>1,361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1300" b="1" i="0" u="none" strike="noStrike" kern="1200" dirty="0">
                          <a:solidFill>
                            <a:srgbClr val="FFFFFF"/>
                          </a:solidFill>
                          <a:effectLst/>
                          <a:latin typeface="Calibri" pitchFamily="34" charset="0"/>
                          <a:ea typeface="+mn-ea"/>
                          <a:cs typeface="Calibri"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1827939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BD43386B-512A-4F48-AC60-1F2A615D5642}" type="slidenum">
              <a:rPr lang="es-MX" smtClean="0"/>
              <a:pPr>
                <a:defRPr/>
              </a:pPr>
              <a:t>41</a:t>
            </a:fld>
            <a:endParaRPr lang="es-MX" dirty="0"/>
          </a:p>
        </p:txBody>
      </p:sp>
      <p:sp>
        <p:nvSpPr>
          <p:cNvPr id="3" name="2 CuadroTexto"/>
          <p:cNvSpPr txBox="1"/>
          <p:nvPr/>
        </p:nvSpPr>
        <p:spPr>
          <a:xfrm>
            <a:off x="76169" y="85702"/>
            <a:ext cx="8388000" cy="864000"/>
          </a:xfrm>
          <a:prstGeom prst="rect">
            <a:avLst/>
          </a:prstGeom>
          <a:noFill/>
        </p:spPr>
        <p:txBody>
          <a:bodyPr wrap="square" rtlCol="0" anchor="ctr">
            <a:noAutofit/>
          </a:bodyPr>
          <a:lstStyle/>
          <a:p>
            <a:r>
              <a:rPr lang="es-MX" b="1" dirty="0" smtClean="0"/>
              <a:t>Sociodemográficos</a:t>
            </a:r>
          </a:p>
          <a:p>
            <a:pPr lvl="0"/>
            <a:r>
              <a:rPr lang="es-MX" sz="1400" b="1" i="1" dirty="0" smtClean="0">
                <a:latin typeface="Calibri" pitchFamily="34" charset="0"/>
              </a:rPr>
              <a:t>2009 </a:t>
            </a:r>
            <a:r>
              <a:rPr lang="es-MX" sz="1400" b="1" i="1" dirty="0">
                <a:latin typeface="Calibri" pitchFamily="34" charset="0"/>
              </a:rPr>
              <a:t>a </a:t>
            </a:r>
            <a:r>
              <a:rPr lang="es-MX" sz="1400" b="1" i="1" dirty="0" smtClean="0">
                <a:latin typeface="Calibri" pitchFamily="34" charset="0"/>
              </a:rPr>
              <a:t>2012</a:t>
            </a:r>
            <a:endParaRPr lang="es-ES" sz="1400" b="1" dirty="0">
              <a:solidFill>
                <a:prstClr val="black"/>
              </a:solidFill>
              <a:latin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3815660043"/>
              </p:ext>
            </p:extLst>
          </p:nvPr>
        </p:nvGraphicFramePr>
        <p:xfrm>
          <a:off x="2304366" y="908720"/>
          <a:ext cx="5580002" cy="5682070"/>
        </p:xfrm>
        <a:graphic>
          <a:graphicData uri="http://schemas.openxmlformats.org/drawingml/2006/table">
            <a:tbl>
              <a:tblPr/>
              <a:tblGrid>
                <a:gridCol w="1001538"/>
                <a:gridCol w="572308"/>
                <a:gridCol w="572308"/>
                <a:gridCol w="572308"/>
                <a:gridCol w="572308"/>
                <a:gridCol w="572308"/>
                <a:gridCol w="572308"/>
                <a:gridCol w="572308"/>
                <a:gridCol w="572308"/>
              </a:tblGrid>
              <a:tr h="130700">
                <a:tc rowSpan="2">
                  <a:txBody>
                    <a:bodyPr/>
                    <a:lstStyle/>
                    <a:p>
                      <a:pPr algn="ctr" fontAlgn="ctr"/>
                      <a:r>
                        <a:rPr lang="es-MX" sz="900" b="1" i="0" u="none" strike="noStrike" dirty="0">
                          <a:solidFill>
                            <a:srgbClr val="FFFFFF"/>
                          </a:solidFill>
                          <a:effectLst/>
                          <a:latin typeface="Calibri" pitchFamily="34" charset="0"/>
                          <a:cs typeface="Calibri" pitchFamily="34" charset="0"/>
                        </a:rPr>
                        <a:t>Estado de la República</a:t>
                      </a:r>
                    </a:p>
                  </a:txBody>
                  <a:tcPr marL="4490" marR="4490" marT="4490"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gridSpan="2">
                  <a:txBody>
                    <a:bodyPr/>
                    <a:lstStyle/>
                    <a:p>
                      <a:pPr algn="ctr" fontAlgn="ctr"/>
                      <a:r>
                        <a:rPr lang="es-MX" sz="900" b="1" i="0" u="none" strike="noStrike" dirty="0">
                          <a:solidFill>
                            <a:srgbClr val="FFFFFF"/>
                          </a:solidFill>
                          <a:effectLst/>
                          <a:latin typeface="Calibri" pitchFamily="34" charset="0"/>
                          <a:cs typeface="Calibri" pitchFamily="34" charset="0"/>
                        </a:rPr>
                        <a:t>2009</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900" b="1" i="0" u="none" strike="noStrike">
                          <a:solidFill>
                            <a:srgbClr val="FFFFFF"/>
                          </a:solidFill>
                          <a:effectLst/>
                          <a:latin typeface="Calibri" pitchFamily="34" charset="0"/>
                          <a:cs typeface="Calibri" pitchFamily="34" charset="0"/>
                        </a:rPr>
                        <a:t>2010</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900" b="1" i="0" u="none" strike="noStrike" dirty="0">
                          <a:solidFill>
                            <a:srgbClr val="FFFFFF"/>
                          </a:solidFill>
                          <a:effectLst/>
                          <a:latin typeface="Calibri" pitchFamily="34" charset="0"/>
                          <a:cs typeface="Calibri" pitchFamily="34" charset="0"/>
                        </a:rPr>
                        <a:t>2011</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endParaRPr lang="es-MX"/>
                    </a:p>
                  </a:txBody>
                  <a:tcPr/>
                </a:tc>
                <a:tc gridSpan="2">
                  <a:txBody>
                    <a:bodyPr/>
                    <a:lstStyle/>
                    <a:p>
                      <a:pPr algn="ctr" fontAlgn="ctr"/>
                      <a:r>
                        <a:rPr lang="es-MX" sz="900" b="1" i="0" u="none" strike="noStrike" dirty="0" smtClean="0">
                          <a:solidFill>
                            <a:srgbClr val="FFFFFF"/>
                          </a:solidFill>
                          <a:effectLst/>
                          <a:latin typeface="Calibri" pitchFamily="34" charset="0"/>
                          <a:cs typeface="Calibri" pitchFamily="34" charset="0"/>
                        </a:rPr>
                        <a:t>2012</a:t>
                      </a:r>
                      <a:endParaRPr lang="es-MX" sz="900" b="1" i="0" u="none" strike="noStrike" dirty="0">
                        <a:solidFill>
                          <a:srgbClr val="FFFFFF"/>
                        </a:solidFill>
                        <a:effectLst/>
                        <a:latin typeface="Calibri" pitchFamily="34" charset="0"/>
                        <a:cs typeface="Calibri" pitchFamily="34" charset="0"/>
                      </a:endParaRP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c hMerge="1">
                  <a:txBody>
                    <a:bodyPr/>
                    <a:lstStyle/>
                    <a:p>
                      <a:pPr algn="ctr" fontAlgn="ctr"/>
                      <a:endParaRPr lang="es-MX" sz="900" b="1" i="0" u="none" strike="noStrike" dirty="0">
                        <a:solidFill>
                          <a:srgbClr val="FFFFFF"/>
                        </a:solidFill>
                        <a:effectLst/>
                        <a:latin typeface="Calibri" pitchFamily="34" charset="0"/>
                        <a:cs typeface="Calibri" pitchFamily="34" charset="0"/>
                      </a:endParaRP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0066"/>
                    </a:solidFill>
                  </a:tcPr>
                </a:tc>
              </a:tr>
              <a:tr h="130700">
                <a:tc vMerge="1">
                  <a:txBody>
                    <a:bodyPr/>
                    <a:lstStyle/>
                    <a:p>
                      <a:endParaRPr lang="es-MX"/>
                    </a:p>
                  </a:txBody>
                  <a:tcPr/>
                </a:tc>
                <a:tc>
                  <a:txBody>
                    <a:bodyPr/>
                    <a:lstStyle/>
                    <a:p>
                      <a:pPr algn="ctr" fontAlgn="ctr"/>
                      <a:r>
                        <a:rPr lang="es-MX" sz="900" b="1" i="0" u="none" strike="noStrike" dirty="0">
                          <a:solidFill>
                            <a:srgbClr val="FFFFFF"/>
                          </a:solidFill>
                          <a:effectLst/>
                          <a:latin typeface="Calibri" pitchFamily="34" charset="0"/>
                          <a:cs typeface="Calibri" pitchFamily="34" charset="0"/>
                        </a:rPr>
                        <a:t>Solicitantes</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CC0066"/>
                    </a:solidFill>
                  </a:tcPr>
                </a:tc>
                <a:tc>
                  <a:txBody>
                    <a:bodyPr/>
                    <a:lstStyle/>
                    <a:p>
                      <a:pPr algn="ctr" fontAlgn="ctr"/>
                      <a:r>
                        <a:rPr lang="es-MX" sz="900" b="1" i="0" u="none" strike="noStrike" dirty="0">
                          <a:solidFill>
                            <a:srgbClr val="FFFFFF"/>
                          </a:solidFill>
                          <a:effectLst/>
                          <a:latin typeface="Calibri" pitchFamily="34" charset="0"/>
                          <a:cs typeface="Calibri" pitchFamily="34" charset="0"/>
                        </a:rPr>
                        <a:t>%</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CC0066"/>
                    </a:solidFill>
                  </a:tcPr>
                </a:tc>
                <a:tc>
                  <a:txBody>
                    <a:bodyPr/>
                    <a:lstStyle/>
                    <a:p>
                      <a:pPr algn="ctr" fontAlgn="ctr"/>
                      <a:r>
                        <a:rPr lang="es-MX" sz="900" b="1" i="0" u="none" strike="noStrike" dirty="0">
                          <a:solidFill>
                            <a:srgbClr val="FFFFFF"/>
                          </a:solidFill>
                          <a:effectLst/>
                          <a:latin typeface="Calibri" pitchFamily="34" charset="0"/>
                          <a:cs typeface="Calibri" pitchFamily="34" charset="0"/>
                        </a:rPr>
                        <a:t>Solicitantes</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a:solidFill>
                            <a:srgbClr val="FFFFFF"/>
                          </a:solidFill>
                          <a:effectLst/>
                          <a:latin typeface="Calibri" pitchFamily="34" charset="0"/>
                          <a:cs typeface="Calibri" pitchFamily="34" charset="0"/>
                        </a:rPr>
                        <a:t>%</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a:solidFill>
                            <a:srgbClr val="FFFFFF"/>
                          </a:solidFill>
                          <a:effectLst/>
                          <a:latin typeface="Calibri" pitchFamily="34" charset="0"/>
                          <a:cs typeface="Calibri" pitchFamily="34" charset="0"/>
                        </a:rPr>
                        <a:t>Solicitantes</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a:solidFill>
                            <a:srgbClr val="FFFFFF"/>
                          </a:solidFill>
                          <a:effectLst/>
                          <a:latin typeface="Calibri" pitchFamily="34" charset="0"/>
                          <a:cs typeface="Calibri" pitchFamily="34" charset="0"/>
                        </a:rPr>
                        <a:t>%</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a:solidFill>
                            <a:srgbClr val="FFFFFF"/>
                          </a:solidFill>
                          <a:effectLst/>
                          <a:latin typeface="Calibri" pitchFamily="34" charset="0"/>
                          <a:cs typeface="Calibri" pitchFamily="34" charset="0"/>
                        </a:rPr>
                        <a:t>Solicitantes</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a:solidFill>
                            <a:srgbClr val="FFFFFF"/>
                          </a:solidFill>
                          <a:effectLst/>
                          <a:latin typeface="Calibri" pitchFamily="34" charset="0"/>
                          <a:cs typeface="Calibri" pitchFamily="34" charset="0"/>
                        </a:rPr>
                        <a:t>%</a:t>
                      </a:r>
                    </a:p>
                  </a:txBody>
                  <a:tcPr marL="4490" marR="4490" marT="4490"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r h="130700">
                <a:tc>
                  <a:txBody>
                    <a:bodyPr/>
                    <a:lstStyle/>
                    <a:p>
                      <a:pPr algn="l" fontAlgn="ctr"/>
                      <a:r>
                        <a:rPr lang="es-MX" sz="900" b="1" i="0" u="none" strike="noStrike" dirty="0">
                          <a:solidFill>
                            <a:srgbClr val="000000"/>
                          </a:solidFill>
                          <a:effectLst/>
                          <a:latin typeface="Calibri"/>
                        </a:rPr>
                        <a:t>Aguascalientes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0.05%</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0.18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Baja California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0.60%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0.24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Baja California Sur</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0.05%</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Campeche</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0.20%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0.24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39655">
                <a:tc>
                  <a:txBody>
                    <a:bodyPr/>
                    <a:lstStyle/>
                    <a:p>
                      <a:pPr algn="l" fontAlgn="ctr"/>
                      <a:r>
                        <a:rPr lang="es-MX" sz="900" b="1" i="0" u="none" strike="noStrike">
                          <a:solidFill>
                            <a:srgbClr val="000000"/>
                          </a:solidFill>
                          <a:effectLst/>
                          <a:latin typeface="Calibri"/>
                        </a:rPr>
                        <a:t>Coahuila de Zaragoza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0.05%</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Colima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Chiapas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0.35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Chihuahua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0.18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Distrito Federal</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1,882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97.11%</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717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85.05%</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809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80.34%</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1,559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91.60</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Durango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0.12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Guanajuato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0.24%</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0.20%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0.47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Guerrero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0.12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Hidalgo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0.47%</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0.60%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0.35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Jalisco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0.24%</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0.40%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0.12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Estado de México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2.12%</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99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11.74%</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142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14.10%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15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0.88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39655">
                <a:tc>
                  <a:txBody>
                    <a:bodyPr/>
                    <a:lstStyle/>
                    <a:p>
                      <a:pPr algn="l" fontAlgn="ctr"/>
                      <a:r>
                        <a:rPr lang="es-MX" sz="900" b="1" i="0" u="none" strike="noStrike">
                          <a:solidFill>
                            <a:srgbClr val="000000"/>
                          </a:solidFill>
                          <a:effectLst/>
                          <a:latin typeface="Calibri"/>
                        </a:rPr>
                        <a:t>Michoacán de Ocampo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0.20%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Morelos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0.15%</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0.24%</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0.40%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0.35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Nayarit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0.12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Nuevo León</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0.24%</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Oaxaca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0.05%</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0.40%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Puebla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0.05%</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0.24%</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0.60%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0.24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239655">
                <a:tc>
                  <a:txBody>
                    <a:bodyPr/>
                    <a:lstStyle/>
                    <a:p>
                      <a:pPr algn="l" fontAlgn="ctr"/>
                      <a:r>
                        <a:rPr lang="es-MX" sz="900" b="1" i="0" u="none" strike="noStrike">
                          <a:solidFill>
                            <a:srgbClr val="000000"/>
                          </a:solidFill>
                          <a:effectLst/>
                          <a:latin typeface="Calibri"/>
                        </a:rPr>
                        <a:t>Querétaro de Arteaga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Quintana Roo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0.53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San Luis Potosí</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0.36%</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0.06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Sinaloa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25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1.47</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Sonora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0.18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Tabasco</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4</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0.40%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Tamaulipas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3</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0.18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Tlaxcala</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0.29</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Veracruz</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0.50%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15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0.88</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Yucatán</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0.12%</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0.35</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Zacatecas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0.10%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30700">
                <a:tc>
                  <a:txBody>
                    <a:bodyPr/>
                    <a:lstStyle/>
                    <a:p>
                      <a:pPr algn="l" fontAlgn="ctr"/>
                      <a:r>
                        <a:rPr lang="es-MX" sz="900" b="1" i="0" u="none" strike="noStrike">
                          <a:solidFill>
                            <a:srgbClr val="000000"/>
                          </a:solidFill>
                          <a:effectLst/>
                          <a:latin typeface="Calibri"/>
                        </a:rPr>
                        <a:t>Otro país</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0.05%</a:t>
                      </a:r>
                      <a:endParaRPr lang="es-MX" sz="900" b="1" i="0" u="none" strike="noStrike" dirty="0">
                        <a:solidFill>
                          <a:srgbClr val="000000"/>
                        </a:solidFill>
                        <a:effectLst/>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a:solidFill>
                            <a:srgbClr val="000000"/>
                          </a:solidFill>
                          <a:effectLst/>
                          <a:latin typeface="Calibri"/>
                        </a:rPr>
                        <a:t>-</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a:solidFill>
                            <a:srgbClr val="000000"/>
                          </a:solidFill>
                          <a:effectLst/>
                          <a:latin typeface="Calibri"/>
                        </a:rPr>
                        <a:t>2</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algn="ctr" fontAlgn="ctr"/>
                      <a:r>
                        <a:rPr lang="es-MX" sz="900" b="1" i="0" u="none" strike="noStrike" dirty="0" smtClean="0">
                          <a:solidFill>
                            <a:srgbClr val="000000"/>
                          </a:solidFill>
                          <a:effectLst/>
                          <a:latin typeface="Calibri"/>
                        </a:rPr>
                        <a:t>0.20%</a:t>
                      </a:r>
                      <a:endParaRPr lang="es-MX" sz="900" b="1" i="0" u="none" strike="noStrike" dirty="0">
                        <a:solidFill>
                          <a:srgbClr val="000000"/>
                        </a:solidFill>
                        <a:effectLst/>
                        <a:latin typeface="Calibri"/>
                      </a:endParaRP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a:solidFill>
                            <a:srgbClr val="000000"/>
                          </a:solidFill>
                          <a:effectLst/>
                          <a:latin typeface="Calibri"/>
                          <a:ea typeface="+mn-ea"/>
                          <a:cs typeface="+mn-cs"/>
                        </a:rPr>
                        <a:t>1</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c>
                  <a:txBody>
                    <a:bodyPr/>
                    <a:lstStyle/>
                    <a:p>
                      <a:pPr marL="0" algn="ctr" defTabSz="914400" rtl="0" eaLnBrk="1" fontAlgn="ctr" latinLnBrk="0" hangingPunct="1"/>
                      <a:r>
                        <a:rPr lang="es-MX" sz="900" b="1" i="0" u="none" strike="noStrike" kern="1200" dirty="0">
                          <a:solidFill>
                            <a:srgbClr val="000000"/>
                          </a:solidFill>
                          <a:effectLst/>
                          <a:latin typeface="Calibri"/>
                          <a:ea typeface="+mn-ea"/>
                          <a:cs typeface="+mn-cs"/>
                        </a:rPr>
                        <a:t>0.06</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tcPr>
                </a:tc>
              </a:tr>
              <a:tr h="144825">
                <a:tc>
                  <a:txBody>
                    <a:bodyPr/>
                    <a:lstStyle/>
                    <a:p>
                      <a:pPr algn="l" fontAlgn="ctr"/>
                      <a:r>
                        <a:rPr lang="es-MX" sz="900" b="1" i="0" u="none" strike="noStrike">
                          <a:solidFill>
                            <a:srgbClr val="FFFFFF"/>
                          </a:solidFill>
                          <a:effectLst/>
                          <a:latin typeface="Calibri"/>
                        </a:rPr>
                        <a:t>Total</a:t>
                      </a:r>
                    </a:p>
                  </a:txBody>
                  <a:tcPr marL="9525" marR="9525" marT="9525" marB="0" anchor="ctr">
                    <a:lnL w="6350" cap="flat" cmpd="sng" algn="ctr">
                      <a:solidFill>
                        <a:srgbClr val="CC006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a:solidFill>
                            <a:srgbClr val="FFFFFF"/>
                          </a:solidFill>
                          <a:effectLst/>
                          <a:latin typeface="Calibri"/>
                        </a:rPr>
                        <a:t>1,938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smtClean="0">
                          <a:solidFill>
                            <a:srgbClr val="FFFFFF"/>
                          </a:solidFill>
                          <a:effectLst/>
                          <a:latin typeface="Calibri"/>
                        </a:rPr>
                        <a:t>100%</a:t>
                      </a:r>
                      <a:endParaRPr lang="es-MX" sz="900" b="1" i="0" u="none" strike="noStrike" dirty="0">
                        <a:solidFill>
                          <a:srgbClr val="FFFFFF"/>
                        </a:solidFill>
                        <a:effectLst/>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a:solidFill>
                            <a:srgbClr val="FFFFFF"/>
                          </a:solidFill>
                          <a:effectLst/>
                          <a:latin typeface="Calibri"/>
                        </a:rPr>
                        <a:t>843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smtClean="0">
                          <a:solidFill>
                            <a:srgbClr val="FFFFFF"/>
                          </a:solidFill>
                          <a:effectLst/>
                          <a:latin typeface="Calibri"/>
                        </a:rPr>
                        <a:t>100%</a:t>
                      </a:r>
                      <a:endParaRPr lang="es-MX" sz="900" b="1" i="0" u="none" strike="noStrike" dirty="0">
                        <a:solidFill>
                          <a:srgbClr val="FFFFFF"/>
                        </a:solidFill>
                        <a:effectLst/>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a:solidFill>
                            <a:srgbClr val="FFFFFF"/>
                          </a:solidFill>
                          <a:effectLst/>
                          <a:latin typeface="Calibri"/>
                        </a:rPr>
                        <a:t>1,007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algn="ctr" fontAlgn="ctr"/>
                      <a:r>
                        <a:rPr lang="es-MX" sz="900" b="1" i="0" u="none" strike="noStrike" dirty="0" smtClean="0">
                          <a:solidFill>
                            <a:srgbClr val="FFFFFF"/>
                          </a:solidFill>
                          <a:effectLst/>
                          <a:latin typeface="Calibri"/>
                        </a:rPr>
                        <a:t>100%</a:t>
                      </a:r>
                      <a:endParaRPr lang="es-MX" sz="900" b="1" i="0" u="none" strike="noStrike" dirty="0">
                        <a:solidFill>
                          <a:srgbClr val="FFFFFF"/>
                        </a:solidFill>
                        <a:effectLst/>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900" b="1" i="0" u="none" strike="noStrike" kern="1200" dirty="0">
                          <a:solidFill>
                            <a:srgbClr val="FFFFFF"/>
                          </a:solidFill>
                          <a:effectLst/>
                          <a:latin typeface="Calibri"/>
                          <a:ea typeface="+mn-ea"/>
                          <a:cs typeface="+mn-cs"/>
                        </a:rPr>
                        <a:t>1,702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c>
                  <a:txBody>
                    <a:bodyPr/>
                    <a:lstStyle/>
                    <a:p>
                      <a:pPr marL="0" algn="ctr" defTabSz="914400" rtl="0" eaLnBrk="1" fontAlgn="ctr" latinLnBrk="0" hangingPunct="1"/>
                      <a:r>
                        <a:rPr lang="es-MX" sz="900" b="1" i="0" u="none" strike="noStrike" kern="1200" dirty="0">
                          <a:solidFill>
                            <a:srgbClr val="FFFFFF"/>
                          </a:solidFill>
                          <a:effectLst/>
                          <a:latin typeface="Calibri"/>
                          <a:ea typeface="+mn-ea"/>
                          <a:cs typeface="+mn-cs"/>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CC0066"/>
                      </a:solidFill>
                      <a:prstDash val="solid"/>
                      <a:round/>
                      <a:headEnd type="none" w="med" len="med"/>
                      <a:tailEnd type="none" w="med" len="med"/>
                    </a:lnR>
                    <a:lnT w="6350" cap="flat" cmpd="sng" algn="ctr">
                      <a:solidFill>
                        <a:srgbClr val="CC0066"/>
                      </a:solidFill>
                      <a:prstDash val="solid"/>
                      <a:round/>
                      <a:headEnd type="none" w="med" len="med"/>
                      <a:tailEnd type="none" w="med" len="med"/>
                    </a:lnT>
                    <a:lnB w="6350" cap="flat" cmpd="sng" algn="ctr">
                      <a:solidFill>
                        <a:srgbClr val="CC0066"/>
                      </a:solidFill>
                      <a:prstDash val="solid"/>
                      <a:round/>
                      <a:headEnd type="none" w="med" len="med"/>
                      <a:tailEnd type="none" w="med" len="med"/>
                    </a:lnB>
                    <a:solidFill>
                      <a:srgbClr val="CC0066"/>
                    </a:solidFill>
                  </a:tcPr>
                </a:tc>
              </a:tr>
            </a:tbl>
          </a:graphicData>
        </a:graphic>
      </p:graphicFrame>
    </p:spTree>
    <p:extLst>
      <p:ext uri="{BB962C8B-B14F-4D97-AF65-F5344CB8AC3E}">
        <p14:creationId xmlns:p14="http://schemas.microsoft.com/office/powerpoint/2010/main" val="1496451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sp>
        <p:nvSpPr>
          <p:cNvPr id="4" name="3 Rectángulo"/>
          <p:cNvSpPr/>
          <p:nvPr/>
        </p:nvSpPr>
        <p:spPr>
          <a:xfrm>
            <a:off x="251520" y="1268760"/>
            <a:ext cx="8640960" cy="5262979"/>
          </a:xfrm>
          <a:prstGeom prst="rect">
            <a:avLst/>
          </a:prstGeom>
        </p:spPr>
        <p:txBody>
          <a:bodyPr wrap="square">
            <a:spAutoFit/>
          </a:bodyPr>
          <a:lstStyle/>
          <a:p>
            <a:pPr algn="just"/>
            <a:r>
              <a:rPr lang="es-ES" sz="1600" b="1" dirty="0" smtClean="0">
                <a:latin typeface="Calibri" pitchFamily="34" charset="0"/>
                <a:cs typeface="Calibri" pitchFamily="34" charset="0"/>
              </a:rPr>
              <a:t>Con la aprobación de la Ley </a:t>
            </a:r>
            <a:r>
              <a:rPr lang="es-ES" sz="1600" b="1" dirty="0">
                <a:latin typeface="Calibri" pitchFamily="34" charset="0"/>
                <a:cs typeface="Calibri" pitchFamily="34" charset="0"/>
              </a:rPr>
              <a:t>de Protección de Datos Personales para el Distrito </a:t>
            </a:r>
            <a:r>
              <a:rPr lang="es-ES" sz="1600" b="1" dirty="0" smtClean="0">
                <a:latin typeface="Calibri" pitchFamily="34" charset="0"/>
                <a:cs typeface="Calibri" pitchFamily="34" charset="0"/>
              </a:rPr>
              <a:t>Federal, </a:t>
            </a:r>
            <a:r>
              <a:rPr lang="es-ES" sz="1600" b="1" dirty="0">
                <a:latin typeface="Calibri" pitchFamily="34" charset="0"/>
                <a:cs typeface="Calibri" pitchFamily="34" charset="0"/>
              </a:rPr>
              <a:t>el formato de captura de solicitudes cambia en </a:t>
            </a:r>
            <a:r>
              <a:rPr lang="es-ES" sz="1600" b="1" dirty="0" smtClean="0">
                <a:latin typeface="Calibri" pitchFamily="34" charset="0"/>
                <a:cs typeface="Calibri" pitchFamily="34" charset="0"/>
              </a:rPr>
              <a:t>2009</a:t>
            </a:r>
            <a:r>
              <a:rPr lang="es-ES" sz="1600" b="1" dirty="0">
                <a:latin typeface="Calibri" pitchFamily="34" charset="0"/>
                <a:cs typeface="Calibri" pitchFamily="34" charset="0"/>
              </a:rPr>
              <a:t>, y se presentan </a:t>
            </a:r>
            <a:r>
              <a:rPr lang="es-ES" sz="1600" b="1" dirty="0" smtClean="0">
                <a:latin typeface="Calibri" pitchFamily="34" charset="0"/>
                <a:cs typeface="Calibri" pitchFamily="34" charset="0"/>
              </a:rPr>
              <a:t>a la consideración del </a:t>
            </a:r>
            <a:r>
              <a:rPr lang="es-ES" sz="1600" b="1" dirty="0">
                <a:latin typeface="Calibri" pitchFamily="34" charset="0"/>
                <a:cs typeface="Calibri" pitchFamily="34" charset="0"/>
              </a:rPr>
              <a:t>Pleno del InfoDF dos formatos, uno para capturar las solicitudes de información pública (29 variables) y otro formato para capturar las solicitudes de datos personales (25 variables</a:t>
            </a:r>
            <a:r>
              <a:rPr lang="es-ES" sz="1600" b="1" dirty="0" smtClean="0">
                <a:latin typeface="Calibri" pitchFamily="34" charset="0"/>
                <a:cs typeface="Calibri" pitchFamily="34" charset="0"/>
              </a:rPr>
              <a:t>), mismos que fueron aprobados </a:t>
            </a:r>
            <a:r>
              <a:rPr lang="es-ES" sz="1600" b="1" dirty="0">
                <a:latin typeface="Calibri" pitchFamily="34" charset="0"/>
                <a:cs typeface="Calibri" pitchFamily="34" charset="0"/>
              </a:rPr>
              <a:t>por el Pleno del InfoDF el 20 de mayo de </a:t>
            </a:r>
            <a:r>
              <a:rPr lang="es-ES" sz="1600" b="1" dirty="0" smtClean="0">
                <a:latin typeface="Calibri" pitchFamily="34" charset="0"/>
                <a:cs typeface="Calibri" pitchFamily="34" charset="0"/>
              </a:rPr>
              <a:t>2009, </a:t>
            </a:r>
            <a:r>
              <a:rPr lang="es-ES" sz="1600" b="1" dirty="0">
                <a:latin typeface="Calibri" pitchFamily="34" charset="0"/>
                <a:cs typeface="Calibri" pitchFamily="34" charset="0"/>
              </a:rPr>
              <a:t>mediante acuerdo 243/SO/20-05/2009</a:t>
            </a:r>
            <a:endParaRPr lang="es-MX" sz="1600" b="1" dirty="0">
              <a:latin typeface="Calibri" pitchFamily="34" charset="0"/>
              <a:cs typeface="Calibri" pitchFamily="34" charset="0"/>
            </a:endParaRPr>
          </a:p>
          <a:p>
            <a:pPr algn="just"/>
            <a:r>
              <a:rPr lang="es-ES" sz="1600" b="1" dirty="0">
                <a:latin typeface="Calibri" pitchFamily="34" charset="0"/>
                <a:cs typeface="Calibri" pitchFamily="34" charset="0"/>
              </a:rPr>
              <a:t> </a:t>
            </a:r>
            <a:endParaRPr lang="es-MX" sz="1600" b="1" dirty="0">
              <a:latin typeface="Calibri" pitchFamily="34" charset="0"/>
              <a:cs typeface="Calibri" pitchFamily="34" charset="0"/>
            </a:endParaRPr>
          </a:p>
          <a:p>
            <a:pPr algn="just"/>
            <a:r>
              <a:rPr lang="es-ES" sz="1600" b="1" dirty="0" smtClean="0">
                <a:latin typeface="Calibri" pitchFamily="34" charset="0"/>
                <a:cs typeface="Calibri" pitchFamily="34" charset="0"/>
              </a:rPr>
              <a:t>En 2010</a:t>
            </a:r>
            <a:r>
              <a:rPr lang="es-ES" sz="1600" b="1" dirty="0">
                <a:latin typeface="Calibri" pitchFamily="34" charset="0"/>
                <a:cs typeface="Calibri" pitchFamily="34" charset="0"/>
              </a:rPr>
              <a:t>, la Dirección de Evaluación y Estudios con apoyo de la Dirección de Tecnologías de la </a:t>
            </a:r>
            <a:r>
              <a:rPr lang="es-ES" sz="1600" b="1" dirty="0" smtClean="0">
                <a:latin typeface="Calibri" pitchFamily="34" charset="0"/>
                <a:cs typeface="Calibri" pitchFamily="34" charset="0"/>
              </a:rPr>
              <a:t>Información, transformó los formatos </a:t>
            </a:r>
            <a:r>
              <a:rPr lang="es-ES" sz="1600" b="1" dirty="0">
                <a:latin typeface="Calibri" pitchFamily="34" charset="0"/>
                <a:cs typeface="Calibri" pitchFamily="34" charset="0"/>
              </a:rPr>
              <a:t>de captura y se </a:t>
            </a:r>
            <a:r>
              <a:rPr lang="es-ES" sz="1600" b="1" dirty="0" smtClean="0">
                <a:latin typeface="Calibri" pitchFamily="34" charset="0"/>
                <a:cs typeface="Calibri" pitchFamily="34" charset="0"/>
              </a:rPr>
              <a:t>creó </a:t>
            </a:r>
            <a:r>
              <a:rPr lang="es-ES" sz="1600" b="1" dirty="0">
                <a:latin typeface="Calibri" pitchFamily="34" charset="0"/>
                <a:cs typeface="Calibri" pitchFamily="34" charset="0"/>
              </a:rPr>
              <a:t>el </a:t>
            </a:r>
            <a:r>
              <a:rPr lang="es-ES" sz="1600" b="1" i="1" dirty="0">
                <a:latin typeface="Calibri" pitchFamily="34" charset="0"/>
                <a:cs typeface="Calibri" pitchFamily="34" charset="0"/>
              </a:rPr>
              <a:t>Sistema de Captura de Reportes Estadísticos de Solicitudes de Información</a:t>
            </a:r>
            <a:r>
              <a:rPr lang="es-ES" sz="1600" b="1" dirty="0">
                <a:latin typeface="Calibri" pitchFamily="34" charset="0"/>
                <a:cs typeface="Calibri" pitchFamily="34" charset="0"/>
              </a:rPr>
              <a:t> (SICRESI). Con este sistema, a partir </a:t>
            </a:r>
            <a:r>
              <a:rPr lang="es-ES" sz="1600" b="1" dirty="0" smtClean="0">
                <a:latin typeface="Calibri" pitchFamily="34" charset="0"/>
                <a:cs typeface="Calibri" pitchFamily="34" charset="0"/>
              </a:rPr>
              <a:t>de 2011</a:t>
            </a:r>
            <a:r>
              <a:rPr lang="es-ES" sz="1600" b="1" dirty="0">
                <a:latin typeface="Calibri" pitchFamily="34" charset="0"/>
                <a:cs typeface="Calibri" pitchFamily="34" charset="0"/>
              </a:rPr>
              <a:t>, los Entes obligados </a:t>
            </a:r>
            <a:r>
              <a:rPr lang="es-ES" sz="1600" b="1" dirty="0" smtClean="0">
                <a:latin typeface="Calibri" pitchFamily="34" charset="0"/>
                <a:cs typeface="Calibri" pitchFamily="34" charset="0"/>
              </a:rPr>
              <a:t>estuvieron en condiciones de </a:t>
            </a:r>
            <a:r>
              <a:rPr lang="es-ES" sz="1600" b="1" dirty="0">
                <a:latin typeface="Calibri" pitchFamily="34" charset="0"/>
                <a:cs typeface="Calibri" pitchFamily="34" charset="0"/>
              </a:rPr>
              <a:t>capturar directamente esta </a:t>
            </a:r>
            <a:r>
              <a:rPr lang="es-ES" sz="1600" b="1" dirty="0" smtClean="0">
                <a:latin typeface="Calibri" pitchFamily="34" charset="0"/>
                <a:cs typeface="Calibri" pitchFamily="34" charset="0"/>
              </a:rPr>
              <a:t>información </a:t>
            </a:r>
            <a:r>
              <a:rPr lang="es-ES" sz="1600" b="1" dirty="0">
                <a:latin typeface="Calibri" pitchFamily="34" charset="0"/>
                <a:cs typeface="Calibri" pitchFamily="34" charset="0"/>
              </a:rPr>
              <a:t>vía </a:t>
            </a:r>
            <a:r>
              <a:rPr lang="es-ES" sz="1600" b="1" dirty="0" smtClean="0">
                <a:latin typeface="Calibri" pitchFamily="34" charset="0"/>
                <a:cs typeface="Calibri" pitchFamily="34" charset="0"/>
              </a:rPr>
              <a:t>internet, logrando los siguientes beneficios: validación expedita de la información, ahorro de </a:t>
            </a:r>
            <a:r>
              <a:rPr lang="es-ES" sz="1600" b="1" dirty="0">
                <a:latin typeface="Calibri" pitchFamily="34" charset="0"/>
                <a:cs typeface="Calibri" pitchFamily="34" charset="0"/>
              </a:rPr>
              <a:t>trabajo a las Oficinas de Información </a:t>
            </a:r>
            <a:r>
              <a:rPr lang="es-ES" sz="1600" b="1" dirty="0" smtClean="0">
                <a:latin typeface="Calibri" pitchFamily="34" charset="0"/>
                <a:cs typeface="Calibri" pitchFamily="34" charset="0"/>
              </a:rPr>
              <a:t>Pública, al tiempo de contar con </a:t>
            </a:r>
            <a:r>
              <a:rPr lang="es-ES" sz="1600" b="1" dirty="0">
                <a:latin typeface="Calibri" pitchFamily="34" charset="0"/>
                <a:cs typeface="Calibri" pitchFamily="34" charset="0"/>
              </a:rPr>
              <a:t>esta información de manera </a:t>
            </a:r>
            <a:r>
              <a:rPr lang="es-ES" sz="1600" b="1" dirty="0" smtClean="0">
                <a:latin typeface="Calibri" pitchFamily="34" charset="0"/>
                <a:cs typeface="Calibri" pitchFamily="34" charset="0"/>
              </a:rPr>
              <a:t>oportuna</a:t>
            </a:r>
            <a:r>
              <a:rPr lang="es-ES" sz="1600" b="1" dirty="0">
                <a:latin typeface="Calibri" pitchFamily="34" charset="0"/>
                <a:cs typeface="Calibri" pitchFamily="34" charset="0"/>
              </a:rPr>
              <a:t>. El uso de este sistema se aprobó por el Pleno del </a:t>
            </a:r>
            <a:r>
              <a:rPr lang="es-ES" sz="1600" b="1" dirty="0" err="1">
                <a:latin typeface="Calibri" pitchFamily="34" charset="0"/>
                <a:cs typeface="Calibri" pitchFamily="34" charset="0"/>
              </a:rPr>
              <a:t>InfoDF</a:t>
            </a:r>
            <a:r>
              <a:rPr lang="es-ES" sz="1600" b="1" dirty="0">
                <a:latin typeface="Calibri" pitchFamily="34" charset="0"/>
                <a:cs typeface="Calibri" pitchFamily="34" charset="0"/>
              </a:rPr>
              <a:t> el 6 de abril de </a:t>
            </a:r>
            <a:r>
              <a:rPr lang="es-ES" sz="1600" b="1" dirty="0" smtClean="0">
                <a:latin typeface="Calibri" pitchFamily="34" charset="0"/>
                <a:cs typeface="Calibri" pitchFamily="34" charset="0"/>
              </a:rPr>
              <a:t>2011, </a:t>
            </a:r>
            <a:r>
              <a:rPr lang="es-ES" sz="1600" b="1" dirty="0">
                <a:latin typeface="Calibri" pitchFamily="34" charset="0"/>
                <a:cs typeface="Calibri" pitchFamily="34" charset="0"/>
              </a:rPr>
              <a:t>mediante acuerdo 0383/SO/06-04/2011.</a:t>
            </a:r>
            <a:endParaRPr lang="es-MX" sz="1600" b="1" dirty="0">
              <a:latin typeface="Calibri" pitchFamily="34" charset="0"/>
              <a:cs typeface="Calibri" pitchFamily="34" charset="0"/>
            </a:endParaRPr>
          </a:p>
          <a:p>
            <a:pPr algn="just"/>
            <a:r>
              <a:rPr lang="es-MX" sz="1600" b="1" dirty="0">
                <a:latin typeface="Calibri" pitchFamily="34" charset="0"/>
                <a:cs typeface="Calibri" pitchFamily="34" charset="0"/>
              </a:rPr>
              <a:t> </a:t>
            </a:r>
          </a:p>
          <a:p>
            <a:pPr algn="just"/>
            <a:r>
              <a:rPr lang="es-ES" sz="1600" b="1" dirty="0" smtClean="0">
                <a:latin typeface="Calibri" pitchFamily="34" charset="0"/>
                <a:cs typeface="Calibri" pitchFamily="34" charset="0"/>
              </a:rPr>
              <a:t>De </a:t>
            </a:r>
            <a:r>
              <a:rPr lang="es-ES" sz="1600" b="1" dirty="0">
                <a:latin typeface="Calibri" pitchFamily="34" charset="0"/>
                <a:cs typeface="Calibri" pitchFamily="34" charset="0"/>
              </a:rPr>
              <a:t>2007 a la fecha, la Dirección de Evaluación y </a:t>
            </a:r>
            <a:r>
              <a:rPr lang="es-ES" sz="1600" b="1" dirty="0" smtClean="0">
                <a:latin typeface="Calibri" pitchFamily="34" charset="0"/>
                <a:cs typeface="Calibri" pitchFamily="34" charset="0"/>
              </a:rPr>
              <a:t>Estudios junto con las </a:t>
            </a:r>
            <a:r>
              <a:rPr lang="es-ES" sz="1600" b="1" dirty="0">
                <a:latin typeface="Calibri" pitchFamily="34" charset="0"/>
                <a:cs typeface="Calibri" pitchFamily="34" charset="0"/>
              </a:rPr>
              <a:t>Oficinas de Información </a:t>
            </a:r>
            <a:r>
              <a:rPr lang="es-ES" sz="1600" b="1" dirty="0" smtClean="0">
                <a:latin typeface="Calibri" pitchFamily="34" charset="0"/>
                <a:cs typeface="Calibri" pitchFamily="34" charset="0"/>
              </a:rPr>
              <a:t>Pública, </a:t>
            </a:r>
            <a:r>
              <a:rPr lang="es-ES" sz="1600" b="1" dirty="0">
                <a:latin typeface="Calibri" pitchFamily="34" charset="0"/>
                <a:cs typeface="Calibri" pitchFamily="34" charset="0"/>
              </a:rPr>
              <a:t>han venido realizando de manera </a:t>
            </a:r>
            <a:r>
              <a:rPr lang="es-ES" sz="1600" b="1" dirty="0" smtClean="0">
                <a:latin typeface="Calibri" pitchFamily="34" charset="0"/>
                <a:cs typeface="Calibri" pitchFamily="34" charset="0"/>
              </a:rPr>
              <a:t>trimestral, </a:t>
            </a:r>
            <a:r>
              <a:rPr lang="es-ES" sz="1600" b="1" dirty="0">
                <a:latin typeface="Calibri" pitchFamily="34" charset="0"/>
                <a:cs typeface="Calibri" pitchFamily="34" charset="0"/>
              </a:rPr>
              <a:t>el llenado de los informes y la publicación de los resultados del Ejercicio del Derecho de Acceso a la </a:t>
            </a:r>
            <a:r>
              <a:rPr lang="es-ES" sz="1600" b="1" dirty="0" smtClean="0">
                <a:latin typeface="Calibri" pitchFamily="34" charset="0"/>
                <a:cs typeface="Calibri" pitchFamily="34" charset="0"/>
              </a:rPr>
              <a:t>Información con el propósito de </a:t>
            </a:r>
            <a:r>
              <a:rPr lang="es-ES" sz="1600" b="1" dirty="0">
                <a:latin typeface="Calibri" pitchFamily="34" charset="0"/>
                <a:cs typeface="Calibri" pitchFamily="34" charset="0"/>
              </a:rPr>
              <a:t>obtener datos más precisos para dar seguimiento al cumplimiento de diversos aspectos de la Ley de Transparencia y Acceso a la Información Pública del Distrito Federal (LTAIPDF) y de la Ley de Protección de Datos Personales para el Distrito Federal (LPDPDF</a:t>
            </a:r>
            <a:r>
              <a:rPr lang="es-ES" sz="1600" b="1" dirty="0" smtClean="0">
                <a:latin typeface="Calibri" pitchFamily="34" charset="0"/>
                <a:cs typeface="Calibri" pitchFamily="34" charset="0"/>
              </a:rPr>
              <a:t>).</a:t>
            </a:r>
            <a:endParaRPr lang="es-MX" sz="1600" b="1" dirty="0">
              <a:latin typeface="Calibri" pitchFamily="34" charset="0"/>
              <a:cs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pPr algn="ctr"/>
            <a:r>
              <a:rPr lang="es-MX" sz="2400" b="1" dirty="0" smtClean="0">
                <a:latin typeface="Calibri" pitchFamily="34" charset="0"/>
              </a:rPr>
              <a:t>Introducción</a:t>
            </a:r>
            <a:endParaRPr lang="es-ES" sz="2400" b="1" i="1" dirty="0">
              <a:latin typeface="Calibri" pitchFamily="34" charset="0"/>
            </a:endParaRPr>
          </a:p>
        </p:txBody>
      </p:sp>
    </p:spTree>
    <p:extLst>
      <p:ext uri="{BB962C8B-B14F-4D97-AF65-F5344CB8AC3E}">
        <p14:creationId xmlns:p14="http://schemas.microsoft.com/office/powerpoint/2010/main" val="1205606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0964" y="2332037"/>
            <a:ext cx="7762576" cy="1384995"/>
          </a:xfrm>
          <a:prstGeom prst="rect">
            <a:avLst/>
          </a:prstGeom>
        </p:spPr>
        <p:txBody>
          <a:bodyPr wrap="square">
            <a:spAutoFit/>
          </a:bodyPr>
          <a:lstStyle/>
          <a:p>
            <a:pPr algn="ctr"/>
            <a:r>
              <a:rPr lang="es-MX" sz="3600" b="1" dirty="0" smtClean="0">
                <a:solidFill>
                  <a:prstClr val="black"/>
                </a:solidFill>
                <a:latin typeface="Calibri" pitchFamily="34" charset="0"/>
              </a:rPr>
              <a:t>1. Total de solicitudes</a:t>
            </a:r>
          </a:p>
          <a:p>
            <a:pPr algn="ctr"/>
            <a:endParaRPr lang="es-MX" sz="1600" b="1" i="1" dirty="0" smtClean="0">
              <a:solidFill>
                <a:prstClr val="black"/>
              </a:solidFill>
              <a:latin typeface="Calibri" pitchFamily="34" charset="0"/>
            </a:endParaRPr>
          </a:p>
          <a:p>
            <a:pPr algn="ctr"/>
            <a:endParaRPr lang="es-MX" sz="1600" b="1" i="1" dirty="0" smtClean="0">
              <a:solidFill>
                <a:prstClr val="black"/>
              </a:solidFill>
              <a:latin typeface="Calibri" pitchFamily="34" charset="0"/>
            </a:endParaRPr>
          </a:p>
          <a:p>
            <a:pPr algn="ctr"/>
            <a:r>
              <a:rPr lang="es-MX" sz="1600" b="1" i="1" dirty="0" smtClean="0">
                <a:solidFill>
                  <a:prstClr val="black"/>
                </a:solidFill>
                <a:latin typeface="Calibri" pitchFamily="34" charset="0"/>
              </a:rPr>
              <a:t>(Solicitudes de Información Pública y de Datos Personales)</a:t>
            </a:r>
            <a:endParaRPr lang="es-ES" sz="1200" i="1" dirty="0" smtClean="0">
              <a:solidFill>
                <a:prstClr val="black"/>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NOTA</a:t>
            </a:r>
            <a:endParaRPr lang="es-ES" sz="1400" b="1" i="1" dirty="0">
              <a:latin typeface="Calibri" pitchFamily="34" charset="0"/>
            </a:endParaRPr>
          </a:p>
        </p:txBody>
      </p:sp>
      <p:sp>
        <p:nvSpPr>
          <p:cNvPr id="14" name="13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7</a:t>
            </a:fld>
            <a:endParaRPr lang="es-MX" b="1" dirty="0">
              <a:latin typeface="Calibri" pitchFamily="34" charset="0"/>
            </a:endParaRPr>
          </a:p>
        </p:txBody>
      </p:sp>
      <p:sp>
        <p:nvSpPr>
          <p:cNvPr id="5" name="4 Rectángulo"/>
          <p:cNvSpPr/>
          <p:nvPr/>
        </p:nvSpPr>
        <p:spPr>
          <a:xfrm>
            <a:off x="304032" y="1403623"/>
            <a:ext cx="8516440" cy="4893647"/>
          </a:xfrm>
          <a:prstGeom prst="rect">
            <a:avLst/>
          </a:prstGeom>
        </p:spPr>
        <p:txBody>
          <a:bodyPr wrap="square" anchor="ctr">
            <a:spAutoFit/>
          </a:bodyPr>
          <a:lstStyle/>
          <a:p>
            <a:pPr algn="just"/>
            <a:r>
              <a:rPr lang="es-MX" sz="1300" b="1" dirty="0" smtClean="0">
                <a:latin typeface="Calibri" pitchFamily="34" charset="0"/>
                <a:cs typeface="Calibri" pitchFamily="34" charset="0"/>
              </a:rPr>
              <a:t>El total de solicitudes recibidas durante 2012 fue de 91,576, mismas que se distribuyen de la siguiente manera: 86,341 corresponden a solicitudes de información pública y 5,235 a solicitudes de datos personales, ambas capturadas por los Entes Obligados en el </a:t>
            </a:r>
            <a:r>
              <a:rPr lang="es-MX" sz="1300" b="1" i="1" kern="0" dirty="0" smtClean="0">
                <a:solidFill>
                  <a:sysClr val="windowText" lastClr="000000"/>
                </a:solidFill>
                <a:latin typeface="Calibri" pitchFamily="34" charset="0"/>
                <a:cs typeface="Arial" pitchFamily="34" charset="0"/>
              </a:rPr>
              <a:t>Sistema de Captura de Reportes Estadísticos de Solicitudes de Información (SICRESI);</a:t>
            </a:r>
            <a:r>
              <a:rPr lang="es-MX" sz="1300" b="1" kern="0" dirty="0" smtClean="0">
                <a:solidFill>
                  <a:sysClr val="windowText" lastClr="000000"/>
                </a:solidFill>
                <a:latin typeface="Calibri" pitchFamily="34" charset="0"/>
                <a:cs typeface="Arial" pitchFamily="34" charset="0"/>
              </a:rPr>
              <a:t> es importante mencionar que el </a:t>
            </a:r>
            <a:r>
              <a:rPr lang="es-MX" sz="1300" b="1" dirty="0">
                <a:latin typeface="Calibri" pitchFamily="34" charset="0"/>
                <a:cs typeface="Calibri" pitchFamily="34" charset="0"/>
              </a:rPr>
              <a:t>Fideicomiso Central de Abasto de la Ciudad de México y el Fideicomiso Fondo de Apoyo a la Educación y el Empleo de las y los Jóvenes del </a:t>
            </a:r>
            <a:r>
              <a:rPr lang="es-MX" sz="1300" b="1" dirty="0" smtClean="0">
                <a:latin typeface="Calibri" pitchFamily="34" charset="0"/>
                <a:cs typeface="Calibri" pitchFamily="34" charset="0"/>
              </a:rPr>
              <a:t>Distrito Federal no presentaron su informe estadístico de solicitudes de información pública y de datos personales.</a:t>
            </a:r>
          </a:p>
          <a:p>
            <a:pPr algn="just"/>
            <a:endParaRPr lang="es-MX" sz="1300" b="1" dirty="0" smtClean="0">
              <a:latin typeface="Calibri" pitchFamily="34" charset="0"/>
              <a:cs typeface="Calibri" pitchFamily="34" charset="0"/>
            </a:endParaRPr>
          </a:p>
          <a:p>
            <a:pPr algn="just"/>
            <a:r>
              <a:rPr lang="es-MX" sz="1300" b="1" dirty="0" smtClean="0">
                <a:latin typeface="Calibri" pitchFamily="34" charset="0"/>
                <a:cs typeface="Calibri" pitchFamily="34" charset="0"/>
              </a:rPr>
              <a:t>En el año </a:t>
            </a:r>
            <a:r>
              <a:rPr lang="es-MX" sz="1300" b="1" dirty="0">
                <a:latin typeface="Calibri" pitchFamily="34" charset="0"/>
                <a:cs typeface="Calibri" pitchFamily="34" charset="0"/>
              </a:rPr>
              <a:t>2011 </a:t>
            </a:r>
            <a:r>
              <a:rPr lang="es-MX" sz="1300" b="1" dirty="0" smtClean="0">
                <a:latin typeface="Calibri" pitchFamily="34" charset="0"/>
                <a:cs typeface="Calibri" pitchFamily="34" charset="0"/>
              </a:rPr>
              <a:t>el total de solicitudes fue </a:t>
            </a:r>
            <a:r>
              <a:rPr lang="es-MX" sz="1300" b="1" dirty="0">
                <a:latin typeface="Calibri" pitchFamily="34" charset="0"/>
                <a:cs typeface="Calibri" pitchFamily="34" charset="0"/>
              </a:rPr>
              <a:t>de </a:t>
            </a:r>
            <a:r>
              <a:rPr lang="es-MX" sz="1300" b="1" dirty="0" smtClean="0">
                <a:latin typeface="Calibri" pitchFamily="34" charset="0"/>
                <a:cs typeface="Calibri" pitchFamily="34" charset="0"/>
              </a:rPr>
              <a:t>94,048 </a:t>
            </a:r>
            <a:r>
              <a:rPr lang="es-MX" sz="1300" b="1" dirty="0">
                <a:latin typeface="Calibri" pitchFamily="34" charset="0"/>
                <a:cs typeface="Calibri" pitchFamily="34" charset="0"/>
              </a:rPr>
              <a:t>y está compuesto </a:t>
            </a:r>
            <a:r>
              <a:rPr lang="es-MX" sz="1300" b="1" dirty="0" smtClean="0">
                <a:latin typeface="Calibri" pitchFamily="34" charset="0"/>
                <a:cs typeface="Calibri" pitchFamily="34" charset="0"/>
              </a:rPr>
              <a:t>por: </a:t>
            </a:r>
            <a:r>
              <a:rPr lang="es-MX" sz="1300" b="1" dirty="0">
                <a:latin typeface="Calibri" pitchFamily="34" charset="0"/>
                <a:cs typeface="Calibri" pitchFamily="34" charset="0"/>
              </a:rPr>
              <a:t>89,610 solicitudes de información </a:t>
            </a:r>
            <a:r>
              <a:rPr lang="es-MX" sz="1300" b="1" dirty="0" smtClean="0">
                <a:latin typeface="Calibri" pitchFamily="34" charset="0"/>
                <a:cs typeface="Calibri" pitchFamily="34" charset="0"/>
              </a:rPr>
              <a:t>pública y </a:t>
            </a:r>
            <a:r>
              <a:rPr lang="es-MX" sz="1300" b="1" dirty="0">
                <a:latin typeface="Calibri" pitchFamily="34" charset="0"/>
                <a:cs typeface="Calibri" pitchFamily="34" charset="0"/>
              </a:rPr>
              <a:t>4,288 solicitudes de datos </a:t>
            </a:r>
            <a:r>
              <a:rPr lang="es-MX" sz="1300" b="1" dirty="0" smtClean="0">
                <a:latin typeface="Calibri" pitchFamily="34" charset="0"/>
                <a:cs typeface="Calibri" pitchFamily="34" charset="0"/>
              </a:rPr>
              <a:t>personales, ambas capturadas por los Entes Obligados en el </a:t>
            </a:r>
            <a:r>
              <a:rPr lang="es-MX" sz="1300" b="1" i="1" kern="0" dirty="0" smtClean="0">
                <a:solidFill>
                  <a:sysClr val="windowText" lastClr="000000"/>
                </a:solidFill>
                <a:latin typeface="Calibri" pitchFamily="34" charset="0"/>
                <a:cs typeface="Arial" pitchFamily="34" charset="0"/>
              </a:rPr>
              <a:t>SICRESI,</a:t>
            </a:r>
            <a:r>
              <a:rPr lang="es-MX" sz="1300" b="1" kern="0" dirty="0" smtClean="0">
                <a:solidFill>
                  <a:sysClr val="windowText" lastClr="000000"/>
                </a:solidFill>
                <a:latin typeface="Calibri" pitchFamily="34" charset="0"/>
                <a:cs typeface="Arial" pitchFamily="34" charset="0"/>
              </a:rPr>
              <a:t> más </a:t>
            </a:r>
            <a:r>
              <a:rPr lang="es-MX" sz="1300" b="1" dirty="0" smtClean="0">
                <a:latin typeface="Calibri" pitchFamily="34" charset="0"/>
                <a:cs typeface="Calibri" pitchFamily="34" charset="0"/>
              </a:rPr>
              <a:t>150 </a:t>
            </a:r>
            <a:r>
              <a:rPr lang="es-MX" sz="1300" b="1" dirty="0">
                <a:latin typeface="Calibri" pitchFamily="34" charset="0"/>
                <a:cs typeface="Calibri" pitchFamily="34" charset="0"/>
              </a:rPr>
              <a:t>solicitudes del Fideicomiso Central de Abasto de la Ciudad de </a:t>
            </a:r>
            <a:r>
              <a:rPr lang="es-MX" sz="1300" b="1" dirty="0" smtClean="0">
                <a:latin typeface="Calibri" pitchFamily="34" charset="0"/>
                <a:cs typeface="Calibri" pitchFamily="34" charset="0"/>
              </a:rPr>
              <a:t>México. El </a:t>
            </a:r>
            <a:r>
              <a:rPr lang="es-MX" sz="1300" b="1" dirty="0">
                <a:latin typeface="Calibri" pitchFamily="34" charset="0"/>
                <a:cs typeface="Calibri" pitchFamily="34" charset="0"/>
              </a:rPr>
              <a:t>total de solicitudes </a:t>
            </a:r>
            <a:r>
              <a:rPr lang="es-MX" sz="1300" b="1" dirty="0" smtClean="0">
                <a:latin typeface="Calibri" pitchFamily="34" charset="0"/>
                <a:cs typeface="Calibri" pitchFamily="34" charset="0"/>
              </a:rPr>
              <a:t>correspondientes al Fideicomiso </a:t>
            </a:r>
            <a:r>
              <a:rPr lang="es-MX" sz="1300" b="1" dirty="0">
                <a:latin typeface="Calibri" pitchFamily="34" charset="0"/>
                <a:cs typeface="Calibri" pitchFamily="34" charset="0"/>
              </a:rPr>
              <a:t>se consultó en el Sistema de Reportes Estadísticos INFOMEX II ya que </a:t>
            </a:r>
            <a:r>
              <a:rPr lang="es-MX" sz="1300" b="1" dirty="0" smtClean="0">
                <a:latin typeface="Calibri" pitchFamily="34" charset="0"/>
                <a:cs typeface="Calibri" pitchFamily="34" charset="0"/>
              </a:rPr>
              <a:t>dicho </a:t>
            </a:r>
            <a:r>
              <a:rPr lang="es-MX" sz="1300" b="1" dirty="0">
                <a:latin typeface="Calibri" pitchFamily="34" charset="0"/>
                <a:cs typeface="Calibri" pitchFamily="34" charset="0"/>
              </a:rPr>
              <a:t>Ente </a:t>
            </a:r>
            <a:r>
              <a:rPr lang="es-MX" sz="1300" b="1" dirty="0" smtClean="0">
                <a:latin typeface="Calibri" pitchFamily="34" charset="0"/>
                <a:cs typeface="Calibri" pitchFamily="34" charset="0"/>
              </a:rPr>
              <a:t> no capturó sus solicitudes </a:t>
            </a:r>
            <a:r>
              <a:rPr lang="es-MX" sz="1300" b="1" dirty="0">
                <a:latin typeface="Calibri" pitchFamily="34" charset="0"/>
                <a:cs typeface="Calibri" pitchFamily="34" charset="0"/>
              </a:rPr>
              <a:t>en el </a:t>
            </a:r>
            <a:r>
              <a:rPr lang="es-MX" sz="1300" b="1" i="1" kern="0" dirty="0" smtClean="0">
                <a:solidFill>
                  <a:sysClr val="windowText" lastClr="000000"/>
                </a:solidFill>
                <a:latin typeface="Calibri" pitchFamily="34" charset="0"/>
                <a:cs typeface="Arial" pitchFamily="34" charset="0"/>
              </a:rPr>
              <a:t>SICRESI</a:t>
            </a:r>
            <a:r>
              <a:rPr lang="es-MX" sz="1300" b="1" dirty="0" smtClean="0">
                <a:latin typeface="Calibri" pitchFamily="34" charset="0"/>
                <a:cs typeface="Calibri" pitchFamily="34" charset="0"/>
              </a:rPr>
              <a:t>.</a:t>
            </a:r>
            <a:endParaRPr lang="es-MX" sz="1300" b="1" dirty="0">
              <a:latin typeface="Calibri" pitchFamily="34" charset="0"/>
              <a:cs typeface="Calibri" pitchFamily="34" charset="0"/>
            </a:endParaRPr>
          </a:p>
          <a:p>
            <a:pPr algn="just"/>
            <a:endParaRPr lang="es-MX" sz="1300" b="1" dirty="0">
              <a:latin typeface="Calibri" pitchFamily="34" charset="0"/>
              <a:cs typeface="Calibri" pitchFamily="34" charset="0"/>
            </a:endParaRPr>
          </a:p>
          <a:p>
            <a:pPr algn="just"/>
            <a:r>
              <a:rPr lang="es-MX" sz="1300" b="1" dirty="0" smtClean="0">
                <a:latin typeface="Calibri" pitchFamily="34" charset="0"/>
                <a:cs typeface="Calibri" pitchFamily="34" charset="0"/>
              </a:rPr>
              <a:t>Para 2010, la cifra fue </a:t>
            </a:r>
            <a:r>
              <a:rPr lang="es-MX" sz="1300" b="1" dirty="0">
                <a:latin typeface="Calibri" pitchFamily="34" charset="0"/>
                <a:cs typeface="Calibri" pitchFamily="34" charset="0"/>
              </a:rPr>
              <a:t>de </a:t>
            </a:r>
            <a:r>
              <a:rPr lang="es-MX" sz="1300" b="1" dirty="0" smtClean="0">
                <a:latin typeface="Calibri" pitchFamily="34" charset="0"/>
                <a:cs typeface="Calibri" pitchFamily="34" charset="0"/>
              </a:rPr>
              <a:t>89,571, </a:t>
            </a:r>
            <a:r>
              <a:rPr lang="es-MX" sz="1300" b="1" dirty="0">
                <a:latin typeface="Calibri" pitchFamily="34" charset="0"/>
                <a:cs typeface="Calibri" pitchFamily="34" charset="0"/>
              </a:rPr>
              <a:t>y está </a:t>
            </a:r>
            <a:r>
              <a:rPr lang="es-MX" sz="1300" b="1" dirty="0" smtClean="0">
                <a:latin typeface="Calibri" pitchFamily="34" charset="0"/>
                <a:cs typeface="Calibri" pitchFamily="34" charset="0"/>
              </a:rPr>
              <a:t>compuesta por </a:t>
            </a:r>
            <a:r>
              <a:rPr lang="es-MX" sz="1300" b="1" dirty="0">
                <a:latin typeface="Calibri" pitchFamily="34" charset="0"/>
                <a:cs typeface="Calibri" pitchFamily="34" charset="0"/>
              </a:rPr>
              <a:t>86,249 solicitudes de información </a:t>
            </a:r>
            <a:r>
              <a:rPr lang="es-MX" sz="1300" b="1" dirty="0" smtClean="0">
                <a:latin typeface="Calibri" pitchFamily="34" charset="0"/>
                <a:cs typeface="Calibri" pitchFamily="34" charset="0"/>
              </a:rPr>
              <a:t>pública y 3,128 </a:t>
            </a:r>
            <a:r>
              <a:rPr lang="es-MX" sz="1300" b="1" dirty="0">
                <a:latin typeface="Calibri" pitchFamily="34" charset="0"/>
                <a:cs typeface="Calibri" pitchFamily="34" charset="0"/>
              </a:rPr>
              <a:t>solicitudes de datos </a:t>
            </a:r>
            <a:r>
              <a:rPr lang="es-MX" sz="1300" b="1" dirty="0" smtClean="0">
                <a:latin typeface="Calibri" pitchFamily="34" charset="0"/>
                <a:cs typeface="Calibri" pitchFamily="34" charset="0"/>
              </a:rPr>
              <a:t>personales, además de 194 </a:t>
            </a:r>
            <a:r>
              <a:rPr lang="es-MX" sz="1300" b="1" dirty="0">
                <a:latin typeface="Calibri" pitchFamily="34" charset="0"/>
                <a:cs typeface="Calibri" pitchFamily="34" charset="0"/>
              </a:rPr>
              <a:t>solicitudes del Fideicomiso Central de Abasto de la Ciudad de </a:t>
            </a:r>
            <a:r>
              <a:rPr lang="es-MX" sz="1300" b="1" dirty="0" smtClean="0">
                <a:latin typeface="Calibri" pitchFamily="34" charset="0"/>
                <a:cs typeface="Calibri" pitchFamily="34" charset="0"/>
              </a:rPr>
              <a:t>México. El </a:t>
            </a:r>
            <a:r>
              <a:rPr lang="es-MX" sz="1300" b="1" dirty="0">
                <a:latin typeface="Calibri" pitchFamily="34" charset="0"/>
                <a:cs typeface="Calibri" pitchFamily="34" charset="0"/>
              </a:rPr>
              <a:t>total de solicitudes del </a:t>
            </a:r>
            <a:r>
              <a:rPr lang="es-MX" sz="1300" b="1" dirty="0" smtClean="0">
                <a:latin typeface="Calibri" pitchFamily="34" charset="0"/>
                <a:cs typeface="Calibri" pitchFamily="34" charset="0"/>
              </a:rPr>
              <a:t>Fideicomiso se </a:t>
            </a:r>
            <a:r>
              <a:rPr lang="es-MX" sz="1300" b="1" dirty="0">
                <a:latin typeface="Calibri" pitchFamily="34" charset="0"/>
                <a:cs typeface="Calibri" pitchFamily="34" charset="0"/>
              </a:rPr>
              <a:t>consultó el Sistema de Reportes Estadísticos INFOMEX </a:t>
            </a:r>
            <a:r>
              <a:rPr lang="es-MX" sz="1300" b="1" dirty="0" smtClean="0">
                <a:latin typeface="Calibri" pitchFamily="34" charset="0"/>
                <a:cs typeface="Calibri" pitchFamily="34" charset="0"/>
              </a:rPr>
              <a:t>II, </a:t>
            </a:r>
            <a:r>
              <a:rPr lang="es-MX" sz="1300" b="1" dirty="0">
                <a:latin typeface="Calibri" pitchFamily="34" charset="0"/>
                <a:cs typeface="Calibri" pitchFamily="34" charset="0"/>
              </a:rPr>
              <a:t>ya que dicho Ente público no entregó su informe estadístico de solicitudes de información pública y de datos personales </a:t>
            </a:r>
            <a:r>
              <a:rPr lang="es-MX" sz="1300" b="1" dirty="0" smtClean="0">
                <a:latin typeface="Calibri" pitchFamily="34" charset="0"/>
                <a:cs typeface="Calibri" pitchFamily="34" charset="0"/>
              </a:rPr>
              <a:t>de 2010</a:t>
            </a:r>
            <a:r>
              <a:rPr lang="es-MX" sz="1300" b="1" dirty="0">
                <a:latin typeface="Calibri" pitchFamily="34" charset="0"/>
                <a:cs typeface="Calibri" pitchFamily="34" charset="0"/>
              </a:rPr>
              <a:t>. </a:t>
            </a:r>
            <a:endParaRPr lang="es-MX" sz="1300" b="1" dirty="0" smtClean="0">
              <a:latin typeface="Calibri" pitchFamily="34" charset="0"/>
              <a:cs typeface="Calibri" pitchFamily="34" charset="0"/>
            </a:endParaRPr>
          </a:p>
          <a:p>
            <a:pPr algn="just"/>
            <a:endParaRPr lang="es-MX" sz="1300" b="1" dirty="0">
              <a:latin typeface="Calibri" pitchFamily="34" charset="0"/>
              <a:cs typeface="Calibri" pitchFamily="34" charset="0"/>
            </a:endParaRPr>
          </a:p>
          <a:p>
            <a:pPr algn="just"/>
            <a:r>
              <a:rPr lang="es-MX" sz="1300" b="1" dirty="0">
                <a:latin typeface="Calibri" pitchFamily="34" charset="0"/>
                <a:cs typeface="Calibri" pitchFamily="34" charset="0"/>
              </a:rPr>
              <a:t>Para el año 2009, </a:t>
            </a:r>
            <a:r>
              <a:rPr lang="es-MX" sz="1300" b="1" dirty="0" smtClean="0">
                <a:latin typeface="Calibri" pitchFamily="34" charset="0"/>
                <a:cs typeface="Calibri" pitchFamily="34" charset="0"/>
              </a:rPr>
              <a:t>el total de solicitudes fue de 96,233 y está compuesto por: 91,523 solicitudes de información pública y 2,640 solicitudes de datos personales; completan la cifra 390 solicitudes del Fideicomiso </a:t>
            </a:r>
            <a:r>
              <a:rPr lang="es-MX" sz="1300" b="1" dirty="0">
                <a:latin typeface="Calibri" pitchFamily="34" charset="0"/>
                <a:cs typeface="Calibri" pitchFamily="34" charset="0"/>
              </a:rPr>
              <a:t>Central de Abasto de la Ciudad de </a:t>
            </a:r>
            <a:r>
              <a:rPr lang="es-MX" sz="1300" b="1" dirty="0" smtClean="0">
                <a:latin typeface="Calibri" pitchFamily="34" charset="0"/>
                <a:cs typeface="Calibri" pitchFamily="34" charset="0"/>
              </a:rPr>
              <a:t>México; 345 solicitudes del </a:t>
            </a:r>
            <a:r>
              <a:rPr lang="es-MX" sz="1300" b="1" dirty="0">
                <a:latin typeface="Calibri" pitchFamily="34" charset="0"/>
                <a:cs typeface="Calibri" pitchFamily="34" charset="0"/>
              </a:rPr>
              <a:t>Fideicomiso Museo del </a:t>
            </a:r>
            <a:r>
              <a:rPr lang="es-MX" sz="1300" b="1" dirty="0" smtClean="0">
                <a:latin typeface="Calibri" pitchFamily="34" charset="0"/>
                <a:cs typeface="Calibri" pitchFamily="34" charset="0"/>
              </a:rPr>
              <a:t>Estanquillo; </a:t>
            </a:r>
            <a:r>
              <a:rPr lang="es-MX" sz="1300" b="1" dirty="0">
                <a:latin typeface="Calibri" pitchFamily="34" charset="0"/>
                <a:cs typeface="Calibri" pitchFamily="34" charset="0"/>
              </a:rPr>
              <a:t>830 </a:t>
            </a:r>
            <a:r>
              <a:rPr lang="es-MX" sz="1300" b="1" dirty="0" smtClean="0">
                <a:latin typeface="Calibri" pitchFamily="34" charset="0"/>
                <a:cs typeface="Calibri" pitchFamily="34" charset="0"/>
              </a:rPr>
              <a:t>solicitudes de </a:t>
            </a:r>
            <a:r>
              <a:rPr lang="es-MX" sz="1300" b="1" dirty="0">
                <a:latin typeface="Calibri" pitchFamily="34" charset="0"/>
                <a:cs typeface="Calibri" pitchFamily="34" charset="0"/>
              </a:rPr>
              <a:t>la Delegación </a:t>
            </a:r>
            <a:r>
              <a:rPr lang="es-MX" sz="1300" b="1" dirty="0" smtClean="0">
                <a:latin typeface="Calibri" pitchFamily="34" charset="0"/>
                <a:cs typeface="Calibri" pitchFamily="34" charset="0"/>
              </a:rPr>
              <a:t>Xochimilco (correspondientes al cuarto trimestre de 2009) y 505 solicitudes de </a:t>
            </a:r>
            <a:r>
              <a:rPr lang="es-MX" sz="1300" b="1" dirty="0">
                <a:latin typeface="Calibri" pitchFamily="34" charset="0"/>
                <a:cs typeface="Calibri" pitchFamily="34" charset="0"/>
              </a:rPr>
              <a:t>la Universidad Autónoma de la Ciudad de </a:t>
            </a:r>
            <a:r>
              <a:rPr lang="es-MX" sz="1300" b="1" dirty="0" smtClean="0">
                <a:latin typeface="Calibri" pitchFamily="34" charset="0"/>
                <a:cs typeface="Calibri" pitchFamily="34" charset="0"/>
              </a:rPr>
              <a:t>México. Los datos para estos Entes Obligados se </a:t>
            </a:r>
            <a:r>
              <a:rPr lang="es-MX" sz="1300" b="1" dirty="0">
                <a:latin typeface="Calibri" pitchFamily="34" charset="0"/>
                <a:cs typeface="Calibri" pitchFamily="34" charset="0"/>
              </a:rPr>
              <a:t>tomaron del Sistema de Reportes Estadísticos INFOMEX II, ya que dichos Entes públicos NO </a:t>
            </a:r>
            <a:r>
              <a:rPr lang="es-MX" sz="1300" b="1" dirty="0" smtClean="0">
                <a:latin typeface="Calibri" pitchFamily="34" charset="0"/>
                <a:cs typeface="Calibri" pitchFamily="34" charset="0"/>
              </a:rPr>
              <a:t>presentaron o presentaron incompleto (Delegación Xochimilco) su </a:t>
            </a:r>
            <a:r>
              <a:rPr lang="es-MX" sz="1300" b="1" dirty="0">
                <a:latin typeface="Calibri" pitchFamily="34" charset="0"/>
                <a:cs typeface="Calibri" pitchFamily="34" charset="0"/>
              </a:rPr>
              <a:t>informe estadístico de solicitudes de información pública y de datos personales </a:t>
            </a:r>
            <a:r>
              <a:rPr lang="es-MX" sz="1300" b="1" dirty="0" smtClean="0">
                <a:latin typeface="Calibri" pitchFamily="34" charset="0"/>
                <a:cs typeface="Calibri" pitchFamily="34" charset="0"/>
              </a:rPr>
              <a:t>2009.</a:t>
            </a:r>
            <a:endParaRPr lang="es-MX" sz="1300" b="1" dirty="0">
              <a:latin typeface="Calibri" pitchFamily="34" charset="0"/>
              <a:cs typeface="Calibri" pitchFamily="34" charset="0"/>
            </a:endParaRPr>
          </a:p>
        </p:txBody>
      </p:sp>
    </p:spTree>
    <p:extLst>
      <p:ext uri="{BB962C8B-B14F-4D97-AF65-F5344CB8AC3E}">
        <p14:creationId xmlns:p14="http://schemas.microsoft.com/office/powerpoint/2010/main" val="3555889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22 CuadroTexto"/>
          <p:cNvSpPr txBox="1"/>
          <p:nvPr/>
        </p:nvSpPr>
        <p:spPr>
          <a:xfrm>
            <a:off x="1700233" y="1268760"/>
            <a:ext cx="5729288" cy="276999"/>
          </a:xfrm>
          <a:prstGeom prst="rect">
            <a:avLst/>
          </a:prstGeom>
          <a:noFill/>
        </p:spPr>
        <p:txBody>
          <a:bodyPr wrap="square" rtlCol="0">
            <a:spAutoFit/>
          </a:bodyPr>
          <a:lstStyle/>
          <a:p>
            <a:pPr algn="ctr"/>
            <a:r>
              <a:rPr lang="es-MX" sz="1200" b="1" dirty="0" smtClean="0">
                <a:latin typeface="Calibri" pitchFamily="34" charset="0"/>
              </a:rPr>
              <a:t>Total de solicitudes, 2004-2012: 445,291</a:t>
            </a:r>
            <a:endParaRPr lang="es-MX" sz="1200" b="1" dirty="0">
              <a:latin typeface="Calibri" pitchFamily="34" charset="0"/>
            </a:endParaRPr>
          </a:p>
        </p:txBody>
      </p:sp>
      <p:graphicFrame>
        <p:nvGraphicFramePr>
          <p:cNvPr id="24" name="23 Gráfico"/>
          <p:cNvGraphicFramePr/>
          <p:nvPr>
            <p:extLst>
              <p:ext uri="{D42A27DB-BD31-4B8C-83A1-F6EECF244321}">
                <p14:modId xmlns:p14="http://schemas.microsoft.com/office/powerpoint/2010/main" val="2169308849"/>
              </p:ext>
            </p:extLst>
          </p:nvPr>
        </p:nvGraphicFramePr>
        <p:xfrm>
          <a:off x="76740" y="1844824"/>
          <a:ext cx="8959756" cy="4126522"/>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3135220" y="5982232"/>
            <a:ext cx="888687" cy="553998"/>
          </a:xfrm>
          <a:prstGeom prst="rect">
            <a:avLst/>
          </a:prstGeom>
          <a:noFill/>
        </p:spPr>
        <p:txBody>
          <a:bodyPr wrap="square" rtlCol="0">
            <a:spAutoFit/>
          </a:bodyPr>
          <a:lstStyle/>
          <a:p>
            <a:pPr algn="ctr"/>
            <a:r>
              <a:rPr lang="es-MX" sz="1000" b="1" dirty="0" smtClean="0">
                <a:latin typeface="Calibri" pitchFamily="34" charset="0"/>
              </a:rPr>
              <a:t>Incremento</a:t>
            </a:r>
          </a:p>
          <a:p>
            <a:pPr algn="ctr"/>
            <a:r>
              <a:rPr lang="es-MX" sz="1000" b="1" dirty="0" smtClean="0">
                <a:latin typeface="Calibri" pitchFamily="34" charset="0"/>
              </a:rPr>
              <a:t>2006-2007: 187.6%</a:t>
            </a:r>
            <a:endParaRPr lang="es-ES" sz="1000" dirty="0">
              <a:latin typeface="Calibri" pitchFamily="34" charset="0"/>
            </a:endParaRPr>
          </a:p>
        </p:txBody>
      </p:sp>
      <p:sp>
        <p:nvSpPr>
          <p:cNvPr id="10" name="9 CuadroTexto"/>
          <p:cNvSpPr txBox="1"/>
          <p:nvPr/>
        </p:nvSpPr>
        <p:spPr>
          <a:xfrm>
            <a:off x="4049552" y="5981000"/>
            <a:ext cx="828510" cy="553998"/>
          </a:xfrm>
          <a:prstGeom prst="rect">
            <a:avLst/>
          </a:prstGeom>
          <a:noFill/>
        </p:spPr>
        <p:txBody>
          <a:bodyPr wrap="square" rtlCol="0">
            <a:spAutoFit/>
          </a:bodyPr>
          <a:lstStyle/>
          <a:p>
            <a:pPr algn="ctr"/>
            <a:r>
              <a:rPr lang="es-MX" sz="1000" b="1" dirty="0" smtClean="0">
                <a:latin typeface="Calibri" pitchFamily="34" charset="0"/>
              </a:rPr>
              <a:t>Incremento</a:t>
            </a:r>
          </a:p>
          <a:p>
            <a:pPr algn="ctr"/>
            <a:r>
              <a:rPr lang="es-MX" sz="1000" b="1" dirty="0" smtClean="0">
                <a:latin typeface="Calibri" pitchFamily="34" charset="0"/>
              </a:rPr>
              <a:t>2007-2008: 116.2%</a:t>
            </a:r>
            <a:endParaRPr lang="es-ES" sz="1000" dirty="0">
              <a:latin typeface="Calibri" pitchFamily="34" charset="0"/>
            </a:endParaRPr>
          </a:p>
        </p:txBody>
      </p:sp>
      <p:sp>
        <p:nvSpPr>
          <p:cNvPr id="11" name="17 Marcador de número de diapositiva"/>
          <p:cNvSpPr>
            <a:spLocks noGrp="1"/>
          </p:cNvSpPr>
          <p:nvPr>
            <p:ph type="sldNum" sz="quarter" idx="12"/>
          </p:nvPr>
        </p:nvSpPr>
        <p:spPr>
          <a:xfrm>
            <a:off x="8643966" y="6439217"/>
            <a:ext cx="441297" cy="365125"/>
          </a:xfrm>
        </p:spPr>
        <p:txBody>
          <a:bodyPr/>
          <a:lstStyle>
            <a:lvl1pPr>
              <a:defRPr sz="1000" b="1">
                <a:latin typeface="Calibri" pitchFamily="34" charset="0"/>
              </a:defRPr>
            </a:lvl1pPr>
          </a:lstStyle>
          <a:p>
            <a:pPr>
              <a:defRPr/>
            </a:pPr>
            <a:fld id="{BD43386B-512A-4F48-AC60-1F2A615D5642}" type="slidenum">
              <a:rPr lang="es-MX" smtClean="0"/>
              <a:pPr>
                <a:defRPr/>
              </a:pPr>
              <a:t>8</a:t>
            </a:fld>
            <a:endParaRPr lang="es-MX" dirty="0"/>
          </a:p>
        </p:txBody>
      </p:sp>
      <p:sp>
        <p:nvSpPr>
          <p:cNvPr id="15" name="14 CuadroTexto"/>
          <p:cNvSpPr txBox="1"/>
          <p:nvPr/>
        </p:nvSpPr>
        <p:spPr>
          <a:xfrm>
            <a:off x="4924534" y="5970114"/>
            <a:ext cx="879195" cy="553998"/>
          </a:xfrm>
          <a:prstGeom prst="rect">
            <a:avLst/>
          </a:prstGeom>
          <a:noFill/>
        </p:spPr>
        <p:txBody>
          <a:bodyPr wrap="square" rtlCol="0">
            <a:spAutoFit/>
          </a:bodyPr>
          <a:lstStyle/>
          <a:p>
            <a:pPr algn="ctr"/>
            <a:r>
              <a:rPr lang="es-MX" sz="1000" b="1" dirty="0" smtClean="0">
                <a:latin typeface="Calibri" pitchFamily="34" charset="0"/>
              </a:rPr>
              <a:t>Incremento</a:t>
            </a:r>
          </a:p>
          <a:p>
            <a:pPr algn="ctr"/>
            <a:r>
              <a:rPr lang="es-MX" sz="1000" b="1" dirty="0" smtClean="0">
                <a:latin typeface="Calibri" pitchFamily="34" charset="0"/>
              </a:rPr>
              <a:t>2008-2009: 133.8%</a:t>
            </a:r>
            <a:endParaRPr lang="es-ES" sz="1000" dirty="0">
              <a:latin typeface="Calibri" pitchFamily="34" charset="0"/>
            </a:endParaRPr>
          </a:p>
        </p:txBody>
      </p:sp>
      <p:sp>
        <p:nvSpPr>
          <p:cNvPr id="16" name="15 CuadroTexto"/>
          <p:cNvSpPr txBox="1"/>
          <p:nvPr/>
        </p:nvSpPr>
        <p:spPr>
          <a:xfrm>
            <a:off x="76169" y="85702"/>
            <a:ext cx="8388888" cy="864000"/>
          </a:xfrm>
          <a:prstGeom prst="rect">
            <a:avLst/>
          </a:prstGeom>
          <a:noFill/>
        </p:spPr>
        <p:txBody>
          <a:bodyPr wrap="square" rtlCol="0" anchor="ctr">
            <a:noAutofit/>
          </a:bodyPr>
          <a:lstStyle/>
          <a:p>
            <a:pPr algn="ctr"/>
            <a:r>
              <a:rPr lang="es-MX" b="1" dirty="0" smtClean="0">
                <a:latin typeface="Calibri" pitchFamily="34" charset="0"/>
              </a:rPr>
              <a:t>1.1 Total de solicitudes a los Entes Obligados del Distrito Federal</a:t>
            </a:r>
          </a:p>
          <a:p>
            <a:pPr algn="ctr"/>
            <a:r>
              <a:rPr lang="es-MX" b="1" dirty="0" smtClean="0">
                <a:latin typeface="Calibri" pitchFamily="34" charset="0"/>
              </a:rPr>
              <a:t>(solicitudes de información pública y de datos personales)</a:t>
            </a:r>
          </a:p>
          <a:p>
            <a:pPr algn="ctr"/>
            <a:r>
              <a:rPr lang="es-MX" sz="1400" b="1" i="1" dirty="0" smtClean="0">
                <a:latin typeface="Calibri" pitchFamily="34" charset="0"/>
              </a:rPr>
              <a:t>2004 </a:t>
            </a:r>
            <a:r>
              <a:rPr lang="es-MX" sz="1400" b="1" i="1" dirty="0">
                <a:latin typeface="Calibri" pitchFamily="34" charset="0"/>
              </a:rPr>
              <a:t>a </a:t>
            </a:r>
            <a:r>
              <a:rPr lang="es-MX" sz="1400" b="1" i="1" dirty="0" smtClean="0">
                <a:latin typeface="Calibri" pitchFamily="34" charset="0"/>
              </a:rPr>
              <a:t>2012</a:t>
            </a:r>
            <a:endParaRPr lang="es-ES" sz="1400" b="1" i="1" dirty="0">
              <a:latin typeface="Calibri" pitchFamily="34" charset="0"/>
            </a:endParaRPr>
          </a:p>
        </p:txBody>
      </p:sp>
      <p:sp>
        <p:nvSpPr>
          <p:cNvPr id="20" name="19 CuadroTexto"/>
          <p:cNvSpPr txBox="1"/>
          <p:nvPr/>
        </p:nvSpPr>
        <p:spPr>
          <a:xfrm>
            <a:off x="1314062" y="5976806"/>
            <a:ext cx="951916" cy="553998"/>
          </a:xfrm>
          <a:prstGeom prst="rect">
            <a:avLst/>
          </a:prstGeom>
          <a:noFill/>
        </p:spPr>
        <p:txBody>
          <a:bodyPr wrap="square" rtlCol="0">
            <a:spAutoFit/>
          </a:bodyPr>
          <a:lstStyle/>
          <a:p>
            <a:pPr algn="ctr"/>
            <a:r>
              <a:rPr lang="es-MX" sz="1000" b="1" dirty="0" smtClean="0">
                <a:latin typeface="Calibri" pitchFamily="34" charset="0"/>
              </a:rPr>
              <a:t>Incremento 2004-2005: 63.6%</a:t>
            </a:r>
            <a:endParaRPr lang="es-ES" sz="1000" dirty="0">
              <a:latin typeface="Calibri" pitchFamily="34" charset="0"/>
            </a:endParaRPr>
          </a:p>
        </p:txBody>
      </p:sp>
      <p:sp>
        <p:nvSpPr>
          <p:cNvPr id="21" name="20 CuadroTexto"/>
          <p:cNvSpPr txBox="1"/>
          <p:nvPr/>
        </p:nvSpPr>
        <p:spPr>
          <a:xfrm>
            <a:off x="2242660" y="5980706"/>
            <a:ext cx="902670" cy="553998"/>
          </a:xfrm>
          <a:prstGeom prst="rect">
            <a:avLst/>
          </a:prstGeom>
          <a:noFill/>
        </p:spPr>
        <p:txBody>
          <a:bodyPr wrap="square" rtlCol="0">
            <a:spAutoFit/>
          </a:bodyPr>
          <a:lstStyle/>
          <a:p>
            <a:pPr algn="ctr"/>
            <a:r>
              <a:rPr lang="es-MX" sz="1000" b="1" dirty="0" smtClean="0">
                <a:latin typeface="Calibri" pitchFamily="34" charset="0"/>
              </a:rPr>
              <a:t>Incremento</a:t>
            </a:r>
          </a:p>
          <a:p>
            <a:pPr algn="ctr"/>
            <a:r>
              <a:rPr lang="es-MX" sz="1000" b="1" dirty="0" smtClean="0">
                <a:latin typeface="Calibri" pitchFamily="34" charset="0"/>
              </a:rPr>
              <a:t>2005-2006: 51.9%</a:t>
            </a:r>
            <a:endParaRPr lang="es-ES" sz="1000" dirty="0">
              <a:latin typeface="Calibri" pitchFamily="34" charset="0"/>
            </a:endParaRPr>
          </a:p>
        </p:txBody>
      </p:sp>
      <p:sp>
        <p:nvSpPr>
          <p:cNvPr id="17" name="16 CuadroTexto"/>
          <p:cNvSpPr txBox="1"/>
          <p:nvPr/>
        </p:nvSpPr>
        <p:spPr>
          <a:xfrm>
            <a:off x="5799516" y="5981000"/>
            <a:ext cx="910432" cy="553998"/>
          </a:xfrm>
          <a:prstGeom prst="rect">
            <a:avLst/>
          </a:prstGeom>
          <a:noFill/>
        </p:spPr>
        <p:txBody>
          <a:bodyPr wrap="square" rtlCol="0">
            <a:spAutoFit/>
          </a:bodyPr>
          <a:lstStyle/>
          <a:p>
            <a:pPr algn="ctr"/>
            <a:r>
              <a:rPr lang="es-MX" sz="1000" b="1" dirty="0" smtClean="0">
                <a:latin typeface="Calibri" pitchFamily="34" charset="0"/>
              </a:rPr>
              <a:t>Decremento</a:t>
            </a:r>
          </a:p>
          <a:p>
            <a:pPr algn="ctr"/>
            <a:r>
              <a:rPr lang="es-MX" sz="1000" b="1" dirty="0" smtClean="0">
                <a:latin typeface="Calibri" pitchFamily="34" charset="0"/>
              </a:rPr>
              <a:t>2009-2010:</a:t>
            </a:r>
          </a:p>
          <a:p>
            <a:pPr algn="ctr"/>
            <a:r>
              <a:rPr lang="es-MX" sz="1000" b="1" dirty="0" smtClean="0">
                <a:latin typeface="Calibri" pitchFamily="34" charset="0"/>
              </a:rPr>
              <a:t>-6.9%</a:t>
            </a:r>
            <a:endParaRPr lang="es-ES" sz="1000" dirty="0">
              <a:latin typeface="Calibri" pitchFamily="34" charset="0"/>
            </a:endParaRPr>
          </a:p>
        </p:txBody>
      </p:sp>
      <p:sp>
        <p:nvSpPr>
          <p:cNvPr id="19" name="18 CuadroTexto"/>
          <p:cNvSpPr txBox="1"/>
          <p:nvPr/>
        </p:nvSpPr>
        <p:spPr>
          <a:xfrm>
            <a:off x="6707156" y="5976806"/>
            <a:ext cx="877774" cy="553998"/>
          </a:xfrm>
          <a:prstGeom prst="rect">
            <a:avLst/>
          </a:prstGeom>
          <a:noFill/>
        </p:spPr>
        <p:txBody>
          <a:bodyPr wrap="square" rtlCol="0">
            <a:spAutoFit/>
          </a:bodyPr>
          <a:lstStyle/>
          <a:p>
            <a:pPr algn="ctr"/>
            <a:r>
              <a:rPr lang="es-MX" sz="1000" b="1" dirty="0" smtClean="0">
                <a:latin typeface="Calibri" pitchFamily="34" charset="0"/>
              </a:rPr>
              <a:t>Incremento</a:t>
            </a:r>
          </a:p>
          <a:p>
            <a:pPr algn="ctr"/>
            <a:r>
              <a:rPr lang="es-MX" sz="1000" b="1" dirty="0" smtClean="0">
                <a:latin typeface="Calibri" pitchFamily="34" charset="0"/>
              </a:rPr>
              <a:t>2010-2011: 5.0%</a:t>
            </a:r>
            <a:endParaRPr lang="es-ES" sz="1000" dirty="0">
              <a:latin typeface="Calibri" pitchFamily="34" charset="0"/>
            </a:endParaRPr>
          </a:p>
        </p:txBody>
      </p:sp>
      <p:sp>
        <p:nvSpPr>
          <p:cNvPr id="14" name="13 CuadroTexto"/>
          <p:cNvSpPr txBox="1"/>
          <p:nvPr/>
        </p:nvSpPr>
        <p:spPr>
          <a:xfrm>
            <a:off x="7587283" y="5971346"/>
            <a:ext cx="877774" cy="553998"/>
          </a:xfrm>
          <a:prstGeom prst="rect">
            <a:avLst/>
          </a:prstGeom>
          <a:noFill/>
        </p:spPr>
        <p:txBody>
          <a:bodyPr wrap="square" rtlCol="0">
            <a:spAutoFit/>
          </a:bodyPr>
          <a:lstStyle/>
          <a:p>
            <a:pPr algn="ctr"/>
            <a:r>
              <a:rPr lang="es-MX" sz="1000" b="1" dirty="0" smtClean="0">
                <a:latin typeface="Calibri" pitchFamily="34" charset="0"/>
              </a:rPr>
              <a:t>Decremento</a:t>
            </a:r>
          </a:p>
          <a:p>
            <a:pPr algn="ctr"/>
            <a:r>
              <a:rPr lang="es-MX" sz="1000" b="1" dirty="0" smtClean="0">
                <a:latin typeface="Calibri" pitchFamily="34" charset="0"/>
              </a:rPr>
              <a:t>2011-2012:</a:t>
            </a:r>
          </a:p>
          <a:p>
            <a:pPr algn="ctr"/>
            <a:r>
              <a:rPr lang="es-MX" sz="1000" b="1" dirty="0" smtClean="0">
                <a:latin typeface="Calibri" pitchFamily="34" charset="0"/>
              </a:rPr>
              <a:t>-2.6%</a:t>
            </a:r>
            <a:endParaRPr lang="es-ES" sz="1000" dirty="0">
              <a:latin typeface="Calibri" pitchFamily="34" charset="0"/>
            </a:endParaRPr>
          </a:p>
        </p:txBody>
      </p:sp>
    </p:spTree>
    <p:extLst>
      <p:ext uri="{BB962C8B-B14F-4D97-AF65-F5344CB8AC3E}">
        <p14:creationId xmlns:p14="http://schemas.microsoft.com/office/powerpoint/2010/main" val="3220689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52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1.2 Total de solicitudes por año y mes</a:t>
            </a:r>
          </a:p>
          <a:p>
            <a:pPr algn="ctr"/>
            <a:r>
              <a:rPr lang="es-MX" b="1" dirty="0" smtClean="0">
                <a:latin typeface="Calibri" pitchFamily="34" charset="0"/>
              </a:rPr>
              <a:t>(solicitudes de información pública y de datos personales)</a:t>
            </a:r>
          </a:p>
          <a:p>
            <a:pPr algn="ctr"/>
            <a:r>
              <a:rPr lang="es-MX" sz="1400" b="1" i="1" dirty="0" smtClean="0">
                <a:latin typeface="Calibri" pitchFamily="34" charset="0"/>
              </a:rPr>
              <a:t>2006 </a:t>
            </a:r>
            <a:r>
              <a:rPr lang="es-MX" sz="1400" b="1" i="1" dirty="0">
                <a:latin typeface="Calibri" pitchFamily="34" charset="0"/>
              </a:rPr>
              <a:t>a </a:t>
            </a:r>
            <a:r>
              <a:rPr lang="es-MX" sz="1400" b="1" i="1" dirty="0" smtClean="0">
                <a:latin typeface="Calibri" pitchFamily="34" charset="0"/>
              </a:rPr>
              <a:t>2012</a:t>
            </a:r>
            <a:endParaRPr lang="es-ES" sz="1400" b="1" i="1" dirty="0">
              <a:latin typeface="Calibri" pitchFamily="34" charset="0"/>
            </a:endParaRPr>
          </a:p>
        </p:txBody>
      </p:sp>
      <p:sp>
        <p:nvSpPr>
          <p:cNvPr id="7" name="6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9</a:t>
            </a:fld>
            <a:endParaRPr lang="es-MX" b="1" dirty="0">
              <a:latin typeface="Calibri" pitchFamily="34" charset="0"/>
            </a:endParaRPr>
          </a:p>
        </p:txBody>
      </p:sp>
      <p:graphicFrame>
        <p:nvGraphicFramePr>
          <p:cNvPr id="6" name="6 Gráfico"/>
          <p:cNvGraphicFramePr>
            <a:graphicFrameLocks/>
          </p:cNvGraphicFramePr>
          <p:nvPr>
            <p:extLst>
              <p:ext uri="{D42A27DB-BD31-4B8C-83A1-F6EECF244321}">
                <p14:modId xmlns:p14="http://schemas.microsoft.com/office/powerpoint/2010/main" val="3306081767"/>
              </p:ext>
            </p:extLst>
          </p:nvPr>
        </p:nvGraphicFramePr>
        <p:xfrm>
          <a:off x="214313" y="1714488"/>
          <a:ext cx="8715375" cy="4882864"/>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1700233" y="1268760"/>
            <a:ext cx="5729288" cy="276999"/>
          </a:xfrm>
          <a:prstGeom prst="rect">
            <a:avLst/>
          </a:prstGeom>
          <a:noFill/>
        </p:spPr>
        <p:txBody>
          <a:bodyPr wrap="square" rtlCol="0">
            <a:spAutoFit/>
          </a:bodyPr>
          <a:lstStyle/>
          <a:p>
            <a:pPr algn="ctr"/>
            <a:r>
              <a:rPr lang="es-MX" sz="1200" b="1" dirty="0" smtClean="0">
                <a:latin typeface="Calibri" pitchFamily="34" charset="0"/>
              </a:rPr>
              <a:t>Total de solicitudes, 2006-2012: 438,257</a:t>
            </a:r>
            <a:endParaRPr lang="es-MX" sz="1200" b="1"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4.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6.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7.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8.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Override>
</file>

<file path=ppt/theme/themeOverride9.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18241</TotalTime>
  <Words>7842</Words>
  <Application>Microsoft Office PowerPoint</Application>
  <PresentationFormat>Presentación en pantalla (4:3)</PresentationFormat>
  <Paragraphs>3357</Paragraphs>
  <Slides>41</Slides>
  <Notes>27</Notes>
  <HiddenSlides>0</HiddenSlides>
  <MMClips>0</MMClips>
  <ScaleCrop>false</ScaleCrop>
  <HeadingPairs>
    <vt:vector size="4" baseType="variant">
      <vt:variant>
        <vt:lpstr>Tema</vt:lpstr>
      </vt:variant>
      <vt:variant>
        <vt:i4>6</vt:i4>
      </vt:variant>
      <vt:variant>
        <vt:lpstr>Títulos de diapositiva</vt:lpstr>
      </vt:variant>
      <vt:variant>
        <vt:i4>41</vt:i4>
      </vt:variant>
    </vt:vector>
  </HeadingPairs>
  <TitlesOfParts>
    <vt:vector size="47" baseType="lpstr">
      <vt:lpstr>Concurrencia</vt:lpstr>
      <vt:lpstr>Diseño personalizado</vt:lpstr>
      <vt:lpstr>1_Diseño personalizado</vt:lpstr>
      <vt:lpstr>2_Diseño personalizado</vt:lpstr>
      <vt:lpstr>3_Diseño personalizado</vt:lpstr>
      <vt:lpstr>4_Diseño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Fermin.Aguilar</cp:lastModifiedBy>
  <cp:revision>3152</cp:revision>
  <cp:lastPrinted>2012-11-23T21:00:22Z</cp:lastPrinted>
  <dcterms:created xsi:type="dcterms:W3CDTF">2007-08-06T19:42:12Z</dcterms:created>
  <dcterms:modified xsi:type="dcterms:W3CDTF">2013-04-12T19:34:09Z</dcterms:modified>
</cp:coreProperties>
</file>