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notesSlides/notesSlide33.xml" ContentType="application/vnd.openxmlformats-officedocument.presentationml.notesSlide+xml"/>
  <Override PartName="/ppt/charts/chart20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2.xml" ContentType="application/vnd.openxmlformats-officedocument.drawingml.chart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notesSlides/notesSlide39.xml" ContentType="application/vnd.openxmlformats-officedocument.presentationml.notesSlide+xml"/>
  <Override PartName="/ppt/charts/chart24.xml" ContentType="application/vnd.openxmlformats-officedocument.drawingml.chart+xml"/>
  <Override PartName="/ppt/notesSlides/notesSlide40.xml" ContentType="application/vnd.openxmlformats-officedocument.presentationml.notesSlide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notesSlides/notesSlide41.xml" ContentType="application/vnd.openxmlformats-officedocument.presentationml.notesSlide+xml"/>
  <Override PartName="/ppt/charts/chart26.xml" ContentType="application/vnd.openxmlformats-officedocument.drawingml.chart+xml"/>
  <Override PartName="/ppt/notesSlides/notesSlide42.xml" ContentType="application/vnd.openxmlformats-officedocument.presentationml.notesSlide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notesSlides/notesSlide43.xml" ContentType="application/vnd.openxmlformats-officedocument.presentationml.notesSlide+xml"/>
  <Override PartName="/ppt/charts/chart28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9.xml" ContentType="application/vnd.openxmlformats-officedocument.drawingml.chart+xml"/>
  <Override PartName="/ppt/notesSlides/notesSlide47.xml" ContentType="application/vnd.openxmlformats-officedocument.presentationml.notesSlide+xml"/>
  <Override PartName="/ppt/charts/chart30.xml" ContentType="application/vnd.openxmlformats-officedocument.drawingml.chart+xml"/>
  <Override PartName="/ppt/notesSlides/notesSlide48.xml" ContentType="application/vnd.openxmlformats-officedocument.presentationml.notesSlide+xml"/>
  <Override PartName="/ppt/charts/chart31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6" r:id="rId2"/>
    <p:sldMasterId id="2147483739" r:id="rId3"/>
  </p:sldMasterIdLst>
  <p:notesMasterIdLst>
    <p:notesMasterId r:id="rId69"/>
  </p:notesMasterIdLst>
  <p:handoutMasterIdLst>
    <p:handoutMasterId r:id="rId70"/>
  </p:handoutMasterIdLst>
  <p:sldIdLst>
    <p:sldId id="258" r:id="rId4"/>
    <p:sldId id="341" r:id="rId5"/>
    <p:sldId id="459" r:id="rId6"/>
    <p:sldId id="460" r:id="rId7"/>
    <p:sldId id="461" r:id="rId8"/>
    <p:sldId id="388" r:id="rId9"/>
    <p:sldId id="447" r:id="rId10"/>
    <p:sldId id="444" r:id="rId11"/>
    <p:sldId id="424" r:id="rId12"/>
    <p:sldId id="425" r:id="rId13"/>
    <p:sldId id="612" r:id="rId14"/>
    <p:sldId id="613" r:id="rId15"/>
    <p:sldId id="614" r:id="rId16"/>
    <p:sldId id="615" r:id="rId17"/>
    <p:sldId id="616" r:id="rId18"/>
    <p:sldId id="617" r:id="rId19"/>
    <p:sldId id="430" r:id="rId20"/>
    <p:sldId id="340" r:id="rId21"/>
    <p:sldId id="562" r:id="rId22"/>
    <p:sldId id="563" r:id="rId23"/>
    <p:sldId id="618" r:id="rId24"/>
    <p:sldId id="619" r:id="rId25"/>
    <p:sldId id="620" r:id="rId26"/>
    <p:sldId id="621" r:id="rId27"/>
    <p:sldId id="622" r:id="rId28"/>
    <p:sldId id="569" r:id="rId29"/>
    <p:sldId id="570" r:id="rId30"/>
    <p:sldId id="571" r:id="rId31"/>
    <p:sldId id="623" r:id="rId32"/>
    <p:sldId id="624" r:id="rId33"/>
    <p:sldId id="625" r:id="rId34"/>
    <p:sldId id="626" r:id="rId35"/>
    <p:sldId id="627" r:id="rId36"/>
    <p:sldId id="628" r:id="rId37"/>
    <p:sldId id="629" r:id="rId38"/>
    <p:sldId id="630" r:id="rId39"/>
    <p:sldId id="631" r:id="rId40"/>
    <p:sldId id="632" r:id="rId41"/>
    <p:sldId id="633" r:id="rId42"/>
    <p:sldId id="634" r:id="rId43"/>
    <p:sldId id="635" r:id="rId44"/>
    <p:sldId id="636" r:id="rId45"/>
    <p:sldId id="637" r:id="rId46"/>
    <p:sldId id="638" r:id="rId47"/>
    <p:sldId id="639" r:id="rId48"/>
    <p:sldId id="640" r:id="rId49"/>
    <p:sldId id="641" r:id="rId50"/>
    <p:sldId id="642" r:id="rId51"/>
    <p:sldId id="643" r:id="rId52"/>
    <p:sldId id="644" r:id="rId53"/>
    <p:sldId id="645" r:id="rId54"/>
    <p:sldId id="646" r:id="rId55"/>
    <p:sldId id="647" r:id="rId56"/>
    <p:sldId id="648" r:id="rId57"/>
    <p:sldId id="649" r:id="rId58"/>
    <p:sldId id="650" r:id="rId59"/>
    <p:sldId id="651" r:id="rId60"/>
    <p:sldId id="652" r:id="rId61"/>
    <p:sldId id="653" r:id="rId62"/>
    <p:sldId id="610" r:id="rId63"/>
    <p:sldId id="605" r:id="rId64"/>
    <p:sldId id="606" r:id="rId65"/>
    <p:sldId id="607" r:id="rId66"/>
    <p:sldId id="608" r:id="rId67"/>
    <p:sldId id="609" r:id="rId68"/>
  </p:sldIdLst>
  <p:sldSz cx="9144000" cy="6858000" type="screen4x3"/>
  <p:notesSz cx="6881813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996633"/>
    <a:srgbClr val="990033"/>
    <a:srgbClr val="FF99FF"/>
    <a:srgbClr val="F5F5F5"/>
    <a:srgbClr val="FF66CC"/>
    <a:srgbClr val="993300"/>
    <a:srgbClr val="CC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2" autoAdjust="0"/>
    <p:restoredTop sz="92888" autoAdjust="0"/>
  </p:normalViewPr>
  <p:slideViewPr>
    <p:cSldViewPr>
      <p:cViewPr varScale="1">
        <p:scale>
          <a:sx n="92" d="100"/>
          <a:sy n="92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228988825142115E-2"/>
          <c:y val="6.5743672712394952E-2"/>
          <c:w val="0.97652304667141776"/>
          <c:h val="0.828589966415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EB641B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8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Pt>
            <c:idx val="9"/>
            <c:invertIfNegative val="0"/>
            <c:bubble3D val="0"/>
            <c:spPr>
              <a:solidFill>
                <a:srgbClr val="39639D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Hoja1!$B$2:$B$11</c:f>
              <c:numCache>
                <c:formatCode>#,##0</c:formatCode>
                <c:ptCount val="10"/>
                <c:pt idx="0">
                  <c:v>2665</c:v>
                </c:pt>
                <c:pt idx="1">
                  <c:v>4359</c:v>
                </c:pt>
                <c:pt idx="2">
                  <c:v>6621</c:v>
                </c:pt>
                <c:pt idx="3">
                  <c:v>19044</c:v>
                </c:pt>
                <c:pt idx="4">
                  <c:v>41164</c:v>
                </c:pt>
                <c:pt idx="5">
                  <c:v>96233</c:v>
                </c:pt>
                <c:pt idx="6">
                  <c:v>89571</c:v>
                </c:pt>
                <c:pt idx="7">
                  <c:v>94048</c:v>
                </c:pt>
                <c:pt idx="8">
                  <c:v>91576</c:v>
                </c:pt>
                <c:pt idx="9">
                  <c:v>103470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3544576"/>
        <c:axId val="24656896"/>
      </c:barChart>
      <c:catAx>
        <c:axId val="23544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4656896"/>
        <c:crosses val="autoZero"/>
        <c:auto val="1"/>
        <c:lblAlgn val="ctr"/>
        <c:lblOffset val="100"/>
        <c:noMultiLvlLbl val="0"/>
      </c:catAx>
      <c:valAx>
        <c:axId val="24656896"/>
        <c:scaling>
          <c:orientation val="minMax"/>
          <c:max val="1100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3544576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27.986708956350988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17.743121193026674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14.835778835876015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14.346120647268998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16.28192790641052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20.898337239147406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24.023349277863325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Actos de gobierno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22.154329608938546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621952"/>
        <c:axId val="148308352"/>
      </c:barChart>
      <c:catAx>
        <c:axId val="148621952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8308352"/>
        <c:crosses val="autoZero"/>
        <c:auto val="1"/>
        <c:lblAlgn val="ctr"/>
        <c:lblOffset val="100"/>
        <c:noMultiLvlLbl val="0"/>
      </c:catAx>
      <c:valAx>
        <c:axId val="148308352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4862195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3.8362785077782786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9.126233984457043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9.6030512097949661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8.2667744719906473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11.518974133033419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12.102443923669242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12.319755388517622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Relación con la sociedad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10.923636214262258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664320"/>
        <c:axId val="148665856"/>
      </c:barChart>
      <c:catAx>
        <c:axId val="14866432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8665856"/>
        <c:crosses val="autoZero"/>
        <c:auto val="1"/>
        <c:lblAlgn val="ctr"/>
        <c:lblOffset val="100"/>
        <c:noMultiLvlLbl val="0"/>
      </c:catAx>
      <c:valAx>
        <c:axId val="148665856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4866432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10.904697175653224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10.559756353707218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11.279273151297248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14.035816133649471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12.5439135526209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12.25198080571365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13.557869378394972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Organización interna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12.737224778179423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9216640"/>
        <c:axId val="148789120"/>
      </c:barChart>
      <c:catAx>
        <c:axId val="14921664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8789120"/>
        <c:crosses val="autoZero"/>
        <c:auto val="1"/>
        <c:lblAlgn val="ctr"/>
        <c:lblOffset val="100"/>
        <c:noMultiLvlLbl val="0"/>
      </c:catAx>
      <c:valAx>
        <c:axId val="148789120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4921664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35.764990182751873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17.018483511867245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16.92498299484987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14.916469084273897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21.749817389187122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19.927463452739637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20.086633233342184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Informes y programas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26.425402563259926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9021440"/>
        <c:axId val="149022976"/>
      </c:barChart>
      <c:catAx>
        <c:axId val="14902144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9022976"/>
        <c:crosses val="autoZero"/>
        <c:auto val="1"/>
        <c:lblAlgn val="ctr"/>
        <c:lblOffset val="100"/>
        <c:noMultiLvlLbl val="0"/>
      </c:catAx>
      <c:valAx>
        <c:axId val="149022976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4902144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4.5008306902280619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4.2900651123713534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2.9929064230881326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Datos personales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9464576"/>
        <c:axId val="149466112"/>
      </c:barChart>
      <c:catAx>
        <c:axId val="14946457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9466112"/>
        <c:crosses val="autoZero"/>
        <c:auto val="1"/>
        <c:lblAlgn val="ctr"/>
        <c:lblOffset val="100"/>
        <c:noMultiLvlLbl val="0"/>
      </c:catAx>
      <c:valAx>
        <c:axId val="149466112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4946457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1.0421386497507936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15.63222012182314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7.1057234476727267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9.8161117970346208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11.463321313870305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12.25198080571365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12.105488701775519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Otros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9.2281465658889257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9773696"/>
        <c:axId val="149787776"/>
      </c:barChart>
      <c:catAx>
        <c:axId val="14977369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9787776"/>
        <c:crosses val="autoZero"/>
        <c:auto val="1"/>
        <c:lblAlgn val="ctr"/>
        <c:lblOffset val="100"/>
        <c:noMultiLvlLbl val="0"/>
      </c:catAx>
      <c:valAx>
        <c:axId val="149787776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4977369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3840468259147447"/>
          <c:y val="0.206527978372773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4777431751891E-2"/>
          <c:y val="0.24981213507141195"/>
          <c:w val="0.9337104451364967"/>
          <c:h val="0.66688307780616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28,248 solicitudes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14.627584253752479</c:v>
                </c:pt>
                <c:pt idx="1">
                  <c:v>3.3347493627867451</c:v>
                </c:pt>
                <c:pt idx="2">
                  <c:v>82.037666383460774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9.5997727347224195</c:v>
                </c:pt>
                <c:pt idx="1">
                  <c:v>2.9620969592342901</c:v>
                </c:pt>
                <c:pt idx="2">
                  <c:v>87.438130306043263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5.2777423506359495</c:v>
                </c:pt>
                <c:pt idx="1">
                  <c:v>2.3930712240141907</c:v>
                </c:pt>
                <c:pt idx="2">
                  <c:v>92.32918642534986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4.0799017966744797</c:v>
                </c:pt>
                <c:pt idx="1">
                  <c:v>0.67180002231893798</c:v>
                </c:pt>
                <c:pt idx="2">
                  <c:v>95.248298181006604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2.9812024414820306</c:v>
                </c:pt>
                <c:pt idx="1">
                  <c:v>0.27796759361137818</c:v>
                </c:pt>
                <c:pt idx="2">
                  <c:v>96.740829964906638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Sí. Toda la información</c:v>
                </c:pt>
                <c:pt idx="1">
                  <c:v>Sí. Una parte</c:v>
                </c:pt>
                <c:pt idx="2">
                  <c:v>No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1.9368222149194874</c:v>
                </c:pt>
                <c:pt idx="1">
                  <c:v>0.24544035491291497</c:v>
                </c:pt>
                <c:pt idx="2">
                  <c:v>97.817737430167583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894272"/>
        <c:axId val="147896576"/>
      </c:barChart>
      <c:catAx>
        <c:axId val="14789427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47896576"/>
        <c:crosses val="autoZero"/>
        <c:auto val="1"/>
        <c:lblAlgn val="ctr"/>
        <c:lblOffset val="100"/>
        <c:noMultiLvlLbl val="0"/>
      </c:catAx>
      <c:valAx>
        <c:axId val="1478965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789427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1.8881099166911938E-2"/>
          <c:y val="1.5662611561678339E-2"/>
          <c:w val="0.95181409729670263"/>
          <c:h val="0.1104545482600699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8762690670303945E-3"/>
                  <c:y val="-1.864643244767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2008:  3,870             solicitudes</c:v>
                </c:pt>
                <c:pt idx="1">
                  <c:v>2009: 8,494 solicitudes</c:v>
                </c:pt>
                <c:pt idx="2">
                  <c:v>2010: 4,424 solicitudes</c:v>
                </c:pt>
                <c:pt idx="3">
                  <c:v>2011: 3,566 solicitudes</c:v>
                </c:pt>
                <c:pt idx="4">
                  <c:v>2012: 2,493 solicitudes</c:v>
                </c:pt>
                <c:pt idx="5">
                  <c:v>2013:  1,632        solicitudes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4.2878552971576145</c:v>
                </c:pt>
                <c:pt idx="1">
                  <c:v>3.7721921356251489</c:v>
                </c:pt>
                <c:pt idx="2">
                  <c:v>4.0015822784810018</c:v>
                </c:pt>
                <c:pt idx="3">
                  <c:v>3.075434660684238</c:v>
                </c:pt>
                <c:pt idx="4">
                  <c:v>3.4933814681107114</c:v>
                </c:pt>
                <c:pt idx="5">
                  <c:v>4.5600490196078427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8027648"/>
        <c:axId val="148078592"/>
        <c:axId val="0"/>
      </c:bar3DChart>
      <c:catAx>
        <c:axId val="148027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48078592"/>
        <c:crosses val="autoZero"/>
        <c:auto val="1"/>
        <c:lblAlgn val="ctr"/>
        <c:lblOffset val="100"/>
        <c:noMultiLvlLbl val="0"/>
      </c:catAx>
      <c:valAx>
        <c:axId val="148078592"/>
        <c:scaling>
          <c:orientation val="minMax"/>
          <c:max val="5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148027648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939964106013975"/>
          <c:y val="0.2216063286097844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8397594537560603E-2"/>
          <c:y val="0.32049040494396758"/>
          <c:w val="0.96320481092489674"/>
          <c:h val="0.6182193627860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6,089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94.9</c:v>
                </c:pt>
                <c:pt idx="1">
                  <c:v>4.8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422096377759899E-3"/>
                  <c:y val="-4.874517853965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96.2</c:v>
                </c:pt>
                <c:pt idx="1">
                  <c:v>3.5</c:v>
                </c:pt>
                <c:pt idx="2">
                  <c:v>0.1</c:v>
                </c:pt>
                <c:pt idx="3">
                  <c:v>0.21890391681651161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97.4</c:v>
                </c:pt>
                <c:pt idx="1">
                  <c:v>2.5</c:v>
                </c:pt>
                <c:pt idx="2" formatCode="0.00">
                  <c:v>1.9434457292780101E-2</c:v>
                </c:pt>
                <c:pt idx="3" formatCode="0.00">
                  <c:v>4.3727528908755198E-2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422096377759899E-3"/>
                  <c:y val="-3.727572476562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"/>
              </a:scene3d>
              <a:sp3d>
                <a:bevelT w="95250" h="1016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3.7275724765621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Hoja1!$G$2:$G$5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Hoja1!$H$2:$H$5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3266289133279704E-3"/>
                  <c:y val="-3.440836132211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Información pública</c:v>
                </c:pt>
                <c:pt idx="1">
                  <c:v>Acceso a datos personales</c:v>
                </c:pt>
                <c:pt idx="2">
                  <c:v>Rectificación de datos personales</c:v>
                </c:pt>
                <c:pt idx="3">
                  <c:v>Acceso y rectificación de datos personales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  <c:pt idx="0" formatCode="0.0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424960"/>
        <c:axId val="148444672"/>
      </c:barChart>
      <c:catAx>
        <c:axId val="14842496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48444672"/>
        <c:crosses val="autoZero"/>
        <c:auto val="1"/>
        <c:lblAlgn val="ctr"/>
        <c:lblOffset val="50"/>
        <c:tickLblSkip val="1"/>
        <c:noMultiLvlLbl val="0"/>
      </c:catAx>
      <c:valAx>
        <c:axId val="148444672"/>
        <c:scaling>
          <c:orientation val="minMax"/>
          <c:max val="110"/>
        </c:scaling>
        <c:delete val="1"/>
        <c:axPos val="l"/>
        <c:numFmt formatCode="0.0" sourceLinked="1"/>
        <c:majorTickMark val="none"/>
        <c:minorTickMark val="none"/>
        <c:tickLblPos val="none"/>
        <c:crossAx val="148424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911660457973101E-2"/>
          <c:y val="1.6180057780760097E-2"/>
          <c:w val="0.96966624316426653"/>
          <c:h val="0.14363007308841688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3882709482348414"/>
          <c:y val="0.2442023350062558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9555418684733698E-2"/>
          <c:y val="0.31759756162358782"/>
          <c:w val="0.96088916263053603"/>
          <c:h val="0.60947837518858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17,824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3.4335727109515259</c:v>
                </c:pt>
                <c:pt idx="1">
                  <c:v>96.566427289048505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1.6008201245958524</c:v>
                </c:pt>
                <c:pt idx="1">
                  <c:v>98.399179875404158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0.94438240954123187</c:v>
                </c:pt>
                <c:pt idx="1">
                  <c:v>99.055617590458723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1.8612031078817801</c:v>
                </c:pt>
                <c:pt idx="1">
                  <c:v>98.138796892118165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1.7391197473052857</c:v>
                </c:pt>
                <c:pt idx="1">
                  <c:v>98.260880252694676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2.2044499128473292</c:v>
                </c:pt>
                <c:pt idx="1">
                  <c:v>97.795550087152677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1.9925820256776043</c:v>
                </c:pt>
                <c:pt idx="1">
                  <c:v>98.007417974322394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451968"/>
        <c:axId val="28453504"/>
      </c:barChart>
      <c:catAx>
        <c:axId val="2845196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8453504"/>
        <c:crosses val="autoZero"/>
        <c:auto val="1"/>
        <c:lblAlgn val="ctr"/>
        <c:lblOffset val="100"/>
        <c:noMultiLvlLbl val="0"/>
      </c:catAx>
      <c:valAx>
        <c:axId val="284535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8451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5848148044458055E-3"/>
          <c:y val="1.6005470487706508E-2"/>
          <c:w val="0.98715795514991911"/>
          <c:h val="0.201957230195035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
solicitudes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348</c:v>
                </c:pt>
                <c:pt idx="1">
                  <c:v>373</c:v>
                </c:pt>
                <c:pt idx="2">
                  <c:v>464</c:v>
                </c:pt>
                <c:pt idx="3">
                  <c:v>430</c:v>
                </c:pt>
                <c:pt idx="4">
                  <c:v>558</c:v>
                </c:pt>
                <c:pt idx="5">
                  <c:v>574</c:v>
                </c:pt>
                <c:pt idx="6">
                  <c:v>490</c:v>
                </c:pt>
                <c:pt idx="7">
                  <c:v>718</c:v>
                </c:pt>
                <c:pt idx="8">
                  <c:v>603</c:v>
                </c:pt>
                <c:pt idx="9">
                  <c:v>746</c:v>
                </c:pt>
                <c:pt idx="10">
                  <c:v>940</c:v>
                </c:pt>
                <c:pt idx="11">
                  <c:v>377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
solicitudes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Hoja1!$C$2:$C$13</c:f>
              <c:numCache>
                <c:formatCode>#,##0</c:formatCode>
                <c:ptCount val="12"/>
                <c:pt idx="0">
                  <c:v>1048</c:v>
                </c:pt>
                <c:pt idx="1">
                  <c:v>1287</c:v>
                </c:pt>
                <c:pt idx="2">
                  <c:v>1299</c:v>
                </c:pt>
                <c:pt idx="3">
                  <c:v>1501</c:v>
                </c:pt>
                <c:pt idx="4">
                  <c:v>1353</c:v>
                </c:pt>
                <c:pt idx="5">
                  <c:v>1332</c:v>
                </c:pt>
                <c:pt idx="6">
                  <c:v>1467</c:v>
                </c:pt>
                <c:pt idx="7">
                  <c:v>1661</c:v>
                </c:pt>
                <c:pt idx="8">
                  <c:v>1843</c:v>
                </c:pt>
                <c:pt idx="9">
                  <c:v>2999</c:v>
                </c:pt>
                <c:pt idx="10">
                  <c:v>2323</c:v>
                </c:pt>
                <c:pt idx="11">
                  <c:v>931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
solicitudes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Hoja1!$D$2:$D$13</c:f>
              <c:numCache>
                <c:formatCode>#,##0</c:formatCode>
                <c:ptCount val="12"/>
                <c:pt idx="0">
                  <c:v>2081</c:v>
                </c:pt>
                <c:pt idx="1">
                  <c:v>1831</c:v>
                </c:pt>
                <c:pt idx="2">
                  <c:v>2193</c:v>
                </c:pt>
                <c:pt idx="3">
                  <c:v>3526</c:v>
                </c:pt>
                <c:pt idx="4">
                  <c:v>4238</c:v>
                </c:pt>
                <c:pt idx="5">
                  <c:v>4996</c:v>
                </c:pt>
                <c:pt idx="6">
                  <c:v>3650</c:v>
                </c:pt>
                <c:pt idx="7">
                  <c:v>3832</c:v>
                </c:pt>
                <c:pt idx="8">
                  <c:v>3520</c:v>
                </c:pt>
                <c:pt idx="9">
                  <c:v>4149</c:v>
                </c:pt>
                <c:pt idx="10">
                  <c:v>3887</c:v>
                </c:pt>
                <c:pt idx="11">
                  <c:v>3261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96,233
solicitudes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ymbol val="star"/>
            <c:size val="7"/>
            <c:spPr>
              <a:noFill/>
              <a:ln w="15875">
                <a:solidFill>
                  <a:srgbClr val="33CC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Hoja1!$E$2:$E$13</c:f>
              <c:numCache>
                <c:formatCode>#,##0</c:formatCode>
                <c:ptCount val="12"/>
                <c:pt idx="0">
                  <c:v>2942</c:v>
                </c:pt>
                <c:pt idx="1">
                  <c:v>4447</c:v>
                </c:pt>
                <c:pt idx="2">
                  <c:v>6832</c:v>
                </c:pt>
                <c:pt idx="3">
                  <c:v>8074</c:v>
                </c:pt>
                <c:pt idx="4">
                  <c:v>9151</c:v>
                </c:pt>
                <c:pt idx="5">
                  <c:v>13898</c:v>
                </c:pt>
                <c:pt idx="6">
                  <c:v>8191</c:v>
                </c:pt>
                <c:pt idx="7">
                  <c:v>9888</c:v>
                </c:pt>
                <c:pt idx="8">
                  <c:v>6665</c:v>
                </c:pt>
                <c:pt idx="9">
                  <c:v>10750</c:v>
                </c:pt>
                <c:pt idx="10">
                  <c:v>8286</c:v>
                </c:pt>
                <c:pt idx="11">
                  <c:v>7109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89,571
solicitudes</c:v>
                </c:pt>
              </c:strCache>
            </c:strRef>
          </c:tx>
          <c:spPr>
            <a:ln>
              <a:solidFill>
                <a:srgbClr val="996633"/>
              </a:solidFill>
            </a:ln>
          </c:spPr>
          <c:marker>
            <c:symbol val="circle"/>
            <c:size val="8"/>
            <c:spPr>
              <a:solidFill>
                <a:srgbClr val="996633"/>
              </a:solidFill>
              <a:ln w="1270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Hoja1!$F$2:$F$13</c:f>
              <c:numCache>
                <c:formatCode>#,##0</c:formatCode>
                <c:ptCount val="12"/>
                <c:pt idx="0">
                  <c:v>7733</c:v>
                </c:pt>
                <c:pt idx="1">
                  <c:v>7514</c:v>
                </c:pt>
                <c:pt idx="2">
                  <c:v>6814</c:v>
                </c:pt>
                <c:pt idx="3">
                  <c:v>6521</c:v>
                </c:pt>
                <c:pt idx="4">
                  <c:v>5694</c:v>
                </c:pt>
                <c:pt idx="5">
                  <c:v>10198</c:v>
                </c:pt>
                <c:pt idx="6">
                  <c:v>7680</c:v>
                </c:pt>
                <c:pt idx="7">
                  <c:v>7852</c:v>
                </c:pt>
                <c:pt idx="8">
                  <c:v>8463</c:v>
                </c:pt>
                <c:pt idx="9">
                  <c:v>7544</c:v>
                </c:pt>
                <c:pt idx="10">
                  <c:v>8478</c:v>
                </c:pt>
                <c:pt idx="11">
                  <c:v>5080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94,048
solicitudes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soft" dir="t"/>
              </a:scene3d>
              <a:sp3d>
                <a:bevelT/>
                <a:bevelB/>
              </a:sp3d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Hoja1!$G$2:$G$13</c:f>
              <c:numCache>
                <c:formatCode>#,##0</c:formatCode>
                <c:ptCount val="12"/>
                <c:pt idx="0">
                  <c:v>6867</c:v>
                </c:pt>
                <c:pt idx="1">
                  <c:v>8106</c:v>
                </c:pt>
                <c:pt idx="2">
                  <c:v>10689</c:v>
                </c:pt>
                <c:pt idx="3">
                  <c:v>7339</c:v>
                </c:pt>
                <c:pt idx="4">
                  <c:v>8271</c:v>
                </c:pt>
                <c:pt idx="5">
                  <c:v>8200</c:v>
                </c:pt>
                <c:pt idx="6">
                  <c:v>4249</c:v>
                </c:pt>
                <c:pt idx="7">
                  <c:v>10445</c:v>
                </c:pt>
                <c:pt idx="8">
                  <c:v>7330</c:v>
                </c:pt>
                <c:pt idx="9">
                  <c:v>8214</c:v>
                </c:pt>
                <c:pt idx="10">
                  <c:v>9172</c:v>
                </c:pt>
                <c:pt idx="11">
                  <c:v>5166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91,576
solicitudes</c:v>
                </c:pt>
              </c:strCache>
            </c:strRef>
          </c:tx>
          <c:spPr>
            <a:ln>
              <a:solidFill>
                <a:srgbClr val="990033"/>
              </a:solidFill>
            </a:ln>
          </c:spPr>
          <c:marker>
            <c:spPr>
              <a:noFill/>
              <a:ln>
                <a:solidFill>
                  <a:srgbClr val="990033"/>
                </a:solidFill>
              </a:ln>
            </c:spPr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Hoja1!$H$2:$H$13</c:f>
              <c:numCache>
                <c:formatCode>#,##0</c:formatCode>
                <c:ptCount val="12"/>
                <c:pt idx="0">
                  <c:v>8880</c:v>
                </c:pt>
                <c:pt idx="1">
                  <c:v>8502</c:v>
                </c:pt>
                <c:pt idx="2">
                  <c:v>8262</c:v>
                </c:pt>
                <c:pt idx="3">
                  <c:v>6918</c:v>
                </c:pt>
                <c:pt idx="4">
                  <c:v>8124</c:v>
                </c:pt>
                <c:pt idx="5">
                  <c:v>8677</c:v>
                </c:pt>
                <c:pt idx="6">
                  <c:v>6214</c:v>
                </c:pt>
                <c:pt idx="7">
                  <c:v>8728</c:v>
                </c:pt>
                <c:pt idx="8">
                  <c:v>5819</c:v>
                </c:pt>
                <c:pt idx="9">
                  <c:v>10105</c:v>
                </c:pt>
                <c:pt idx="10">
                  <c:v>8065</c:v>
                </c:pt>
                <c:pt idx="11">
                  <c:v>3282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103,470
solicitudes</c:v>
                </c:pt>
              </c:strCache>
            </c:strRef>
          </c:tx>
          <c:marker>
            <c:symbol val="x"/>
            <c:size val="7"/>
          </c:marker>
          <c:cat>
            <c:strRef>
              <c:f>Hoja1!$A$2:$A$13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Hoja1!$I$2:$I$13</c:f>
              <c:numCache>
                <c:formatCode>#,##0</c:formatCode>
                <c:ptCount val="12"/>
                <c:pt idx="0">
                  <c:v>10596</c:v>
                </c:pt>
                <c:pt idx="1">
                  <c:v>8346</c:v>
                </c:pt>
                <c:pt idx="2">
                  <c:v>6157</c:v>
                </c:pt>
                <c:pt idx="3">
                  <c:v>10621</c:v>
                </c:pt>
                <c:pt idx="4">
                  <c:v>8988</c:v>
                </c:pt>
                <c:pt idx="5">
                  <c:v>9991</c:v>
                </c:pt>
                <c:pt idx="6">
                  <c:v>6531</c:v>
                </c:pt>
                <c:pt idx="7">
                  <c:v>10800</c:v>
                </c:pt>
                <c:pt idx="8">
                  <c:v>7511</c:v>
                </c:pt>
                <c:pt idx="9">
                  <c:v>10270</c:v>
                </c:pt>
                <c:pt idx="10">
                  <c:v>8674</c:v>
                </c:pt>
                <c:pt idx="11">
                  <c:v>4985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38400"/>
        <c:axId val="25639552"/>
      </c:lineChart>
      <c:catAx>
        <c:axId val="2563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MX"/>
          </a:p>
        </c:txPr>
        <c:crossAx val="25639552"/>
        <c:crosses val="autoZero"/>
        <c:auto val="1"/>
        <c:lblAlgn val="ctr"/>
        <c:lblOffset val="100"/>
        <c:noMultiLvlLbl val="0"/>
      </c:catAx>
      <c:valAx>
        <c:axId val="25639552"/>
        <c:scaling>
          <c:orientation val="minMax"/>
          <c:max val="15000"/>
        </c:scaling>
        <c:delete val="0"/>
        <c:axPos val="l"/>
        <c:majorGridlines/>
        <c:numFmt formatCode="#,##0" sourceLinked="0"/>
        <c:majorTickMark val="cross"/>
        <c:minorTickMark val="none"/>
        <c:tickLblPos val="nextTo"/>
        <c:crossAx val="25638400"/>
        <c:crosses val="autoZero"/>
        <c:crossBetween val="between"/>
        <c:majorUnit val="50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158581916824164"/>
          <c:y val="0.2187450934554993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167185127578441E-2"/>
          <c:y val="0.30334517248624748"/>
          <c:w val="0.9676656297448436"/>
          <c:h val="0.56789306958097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1.9977394001524587</c:v>
                </c:pt>
                <c:pt idx="1">
                  <c:v>4.2399390163762058</c:v>
                </c:pt>
                <c:pt idx="2">
                  <c:v>2.9519228241726467</c:v>
                </c:pt>
                <c:pt idx="3">
                  <c:v>90.810398759298678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2.5029103608847487</c:v>
                </c:pt>
                <c:pt idx="1">
                  <c:v>3.778717540566868</c:v>
                </c:pt>
                <c:pt idx="2">
                  <c:v>3.096861561854078</c:v>
                </c:pt>
                <c:pt idx="3">
                  <c:v>90.621510536694245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2.7703970482678741</c:v>
                </c:pt>
                <c:pt idx="1">
                  <c:v>3.7047764163654913</c:v>
                </c:pt>
                <c:pt idx="2">
                  <c:v>2.6419513669390891</c:v>
                </c:pt>
                <c:pt idx="3">
                  <c:v>90.882875168427503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0.87140346349077613</c:v>
                </c:pt>
                <c:pt idx="1">
                  <c:v>5.4447353219522387</c:v>
                </c:pt>
                <c:pt idx="2">
                  <c:v>3.1844941804014115</c:v>
                </c:pt>
                <c:pt idx="3">
                  <c:v>90.499367034155568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1.5456782528452779</c:v>
                </c:pt>
                <c:pt idx="1">
                  <c:v>6.4813390751563631</c:v>
                </c:pt>
                <c:pt idx="2">
                  <c:v>3.452783758843434</c:v>
                </c:pt>
                <c:pt idx="3">
                  <c:v>88.520198913154871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Sí. Por el volumen de la información</c:v>
                </c:pt>
                <c:pt idx="1">
                  <c:v>Sí. Por la complejidad de la información</c:v>
                </c:pt>
                <c:pt idx="2">
                  <c:v>Sí. Por volumen y complejidad de la información</c:v>
                </c:pt>
                <c:pt idx="3">
                  <c:v>No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1.1492154065620543</c:v>
                </c:pt>
                <c:pt idx="1">
                  <c:v>8.588873038516402</c:v>
                </c:pt>
                <c:pt idx="2">
                  <c:v>4.3708987161198305</c:v>
                </c:pt>
                <c:pt idx="3">
                  <c:v>85.891012838801686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651520"/>
        <c:axId val="28653056"/>
      </c:barChart>
      <c:catAx>
        <c:axId val="286515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8653056"/>
        <c:crosses val="autoZero"/>
        <c:auto val="1"/>
        <c:lblAlgn val="ctr"/>
        <c:lblOffset val="100"/>
        <c:noMultiLvlLbl val="0"/>
      </c:catAx>
      <c:valAx>
        <c:axId val="286530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28651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167185127578441E-2"/>
          <c:y val="1.8932177000982441E-2"/>
          <c:w val="0.96603375087953203"/>
          <c:h val="0.155644541910802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3769032287405492E-3"/>
                  <c:y val="-1.839078240470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24056520013981E-3"/>
                  <c:y val="-1.839078240470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24056520013981E-3"/>
                  <c:y val="-2.14559128054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26052160313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224056520012806E-3"/>
                  <c:y val="-2.14559128054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2009: 6,220 solicitudes</c:v>
                </c:pt>
                <c:pt idx="1">
                  <c:v>2010: 10,988 solicitudes</c:v>
                </c:pt>
                <c:pt idx="2">
                  <c:v>2011: 12,912 solicitudes</c:v>
                </c:pt>
                <c:pt idx="3">
                  <c:v>2012: 11,709 solicitudes</c:v>
                </c:pt>
                <c:pt idx="4">
                  <c:v>2013: 15,255 solicitudes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1.5033762057877806</c:v>
                </c:pt>
                <c:pt idx="1">
                  <c:v>1.4851656352384477</c:v>
                </c:pt>
                <c:pt idx="2">
                  <c:v>1.7404739776951599</c:v>
                </c:pt>
                <c:pt idx="3">
                  <c:v>1.9445725510291227</c:v>
                </c:pt>
                <c:pt idx="4">
                  <c:v>1.7451982956407692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203264"/>
        <c:axId val="28469504"/>
        <c:axId val="0"/>
      </c:bar3DChart>
      <c:catAx>
        <c:axId val="282032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8469504"/>
        <c:crosses val="autoZero"/>
        <c:auto val="1"/>
        <c:lblAlgn val="ctr"/>
        <c:lblOffset val="100"/>
        <c:noMultiLvlLbl val="0"/>
      </c:catAx>
      <c:valAx>
        <c:axId val="28469504"/>
        <c:scaling>
          <c:orientation val="minMax"/>
          <c:max val="2.2999999999999998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8203264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44777431751891E-2"/>
          <c:y val="0.28312304688188927"/>
          <c:w val="0.9337104451364967"/>
          <c:h val="0.68643896706260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4,974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90.852432649778848</c:v>
                </c:pt>
                <c:pt idx="1">
                  <c:v>3.5585042219541618</c:v>
                </c:pt>
                <c:pt idx="2">
                  <c:v>5.5890631282669885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14,521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91.95647682666484</c:v>
                </c:pt>
                <c:pt idx="1">
                  <c:v>3.2573514220783695</c:v>
                </c:pt>
                <c:pt idx="2">
                  <c:v>4.7861717512568003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96.600349468134027</c:v>
                </c:pt>
                <c:pt idx="1">
                  <c:v>3.399650531865976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97.609323095354796</c:v>
                </c:pt>
                <c:pt idx="1">
                  <c:v>2.3906769046452103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96.31049124536824</c:v>
                </c:pt>
                <c:pt idx="1">
                  <c:v>3.6895087546317651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94.635762681129549</c:v>
                </c:pt>
                <c:pt idx="1">
                  <c:v>5.364237318870444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Hoja1!$H$2:$H$4</c:f>
              <c:numCache>
                <c:formatCode>0.0</c:formatCode>
                <c:ptCount val="3"/>
                <c:pt idx="0">
                  <c:v>94.408866995073893</c:v>
                </c:pt>
                <c:pt idx="1">
                  <c:v>5.5911330049261085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Aceptada con información total</c:v>
                </c:pt>
                <c:pt idx="1">
                  <c:v>Aceptada con información parcial</c:v>
                </c:pt>
                <c:pt idx="2">
                  <c:v>Sin entrega por no pagar cuota de reproducción</c:v>
                </c:pt>
              </c:strCache>
            </c:strRef>
          </c:cat>
          <c:val>
            <c:numRef>
              <c:f>Hoja1!$I$2:$I$4</c:f>
              <c:numCache>
                <c:formatCode>0.0</c:formatCode>
                <c:ptCount val="3"/>
                <c:pt idx="0">
                  <c:v>94.352800319276312</c:v>
                </c:pt>
                <c:pt idx="1">
                  <c:v>5.647199680723693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872064"/>
        <c:axId val="28877952"/>
      </c:barChart>
      <c:catAx>
        <c:axId val="2887206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28877952"/>
        <c:crosses val="autoZero"/>
        <c:auto val="1"/>
        <c:lblAlgn val="ctr"/>
        <c:lblOffset val="50"/>
        <c:noMultiLvlLbl val="0"/>
      </c:catAx>
      <c:valAx>
        <c:axId val="28877952"/>
        <c:scaling>
          <c:orientation val="minMax"/>
          <c:max val="105"/>
        </c:scaling>
        <c:delete val="1"/>
        <c:axPos val="l"/>
        <c:numFmt formatCode="0.0" sourceLinked="1"/>
        <c:majorTickMark val="none"/>
        <c:minorTickMark val="none"/>
        <c:tickLblPos val="none"/>
        <c:crossAx val="28872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7705858080273473E-3"/>
          <c:y val="1.4468609744048047E-2"/>
          <c:w val="0.98426112732542859"/>
          <c:h val="0.16103331945704491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86731335504431E-2"/>
          <c:y val="0.28978609606140687"/>
          <c:w val="0.97827644261851943"/>
          <c:h val="0.70004110182093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201 solicitudes</c:v>
                </c:pt>
              </c:strCache>
            </c:strRef>
          </c:tx>
          <c:spPr>
            <a:solidFill>
              <a:srgbClr val="00B0F0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61.691542288557223</c:v>
                </c:pt>
                <c:pt idx="1">
                  <c:v>38.30845771144277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539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83.302411873840398</c:v>
                </c:pt>
                <c:pt idx="1">
                  <c:v>16.697588126159566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666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77.627627627627632</c:v>
                </c:pt>
                <c:pt idx="1">
                  <c:v>22.372372372372361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798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52.380952380952387</c:v>
                </c:pt>
                <c:pt idx="1">
                  <c:v>47.619047619047578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1,042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69.865642994241838</c:v>
                </c:pt>
                <c:pt idx="1">
                  <c:v>30.134357005758162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1,634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60.342717258261935</c:v>
                </c:pt>
                <c:pt idx="1">
                  <c:v>39.657282741738051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1,618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47.898640296662535</c:v>
                </c:pt>
                <c:pt idx="1">
                  <c:v>52.101359703337444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2,397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>
                  <a:shade val="50000"/>
                </a:srgb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Información reservada</c:v>
                </c:pt>
                <c:pt idx="1">
                  <c:v>Información confidencial</c:v>
                </c:pt>
              </c:strCache>
            </c:strRef>
          </c:cat>
          <c:val>
            <c:numRef>
              <c:f>Hoja1!$I$2:$I$3</c:f>
              <c:numCache>
                <c:formatCode>0.0</c:formatCode>
                <c:ptCount val="2"/>
                <c:pt idx="0">
                  <c:v>71.923237380058382</c:v>
                </c:pt>
                <c:pt idx="1">
                  <c:v>28.076762619941587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7"/>
        <c:overlap val="-25"/>
        <c:axId val="148867328"/>
        <c:axId val="148890752"/>
      </c:barChart>
      <c:catAx>
        <c:axId val="14886732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48890752"/>
        <c:crosses val="autoZero"/>
        <c:auto val="1"/>
        <c:lblAlgn val="ctr"/>
        <c:lblOffset val="50"/>
        <c:noMultiLvlLbl val="0"/>
      </c:catAx>
      <c:valAx>
        <c:axId val="148890752"/>
        <c:scaling>
          <c:orientation val="minMax"/>
          <c:max val="105"/>
        </c:scaling>
        <c:delete val="1"/>
        <c:axPos val="l"/>
        <c:numFmt formatCode="0.0" sourceLinked="1"/>
        <c:majorTickMark val="none"/>
        <c:minorTickMark val="none"/>
        <c:tickLblPos val="none"/>
        <c:crossAx val="148867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3359960801567641E-3"/>
          <c:y val="2.0833916589676996E-2"/>
          <c:w val="0.98103139514184046"/>
          <c:h val="0.13628644436332518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>
                <a:latin typeface="Calibri" panose="020F0502020204030204" pitchFamily="34" charset="0"/>
              </a:defRPr>
            </a:pPr>
            <a:r>
              <a:rPr lang="es-ES" sz="1100" u="sng">
                <a:latin typeface="Calibri" panose="020F0502020204030204" pitchFamily="34" charset="0"/>
              </a:rPr>
              <a:t>Porcentajes</a:t>
            </a:r>
          </a:p>
        </c:rich>
      </c:tx>
      <c:layout>
        <c:manualLayout>
          <c:xMode val="edge"/>
          <c:yMode val="edge"/>
          <c:x val="0.45262951981744687"/>
          <c:y val="0.2021429421316389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4777431751891E-2"/>
          <c:y val="0.2962555474940658"/>
          <c:w val="0.9337104451364967"/>
          <c:h val="0.64287432808869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83.118761753218578</c:v>
                </c:pt>
                <c:pt idx="1">
                  <c:v>16.881238246781429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92.8236412127157</c:v>
                </c:pt>
                <c:pt idx="1">
                  <c:v>7.1763587872842685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97.804008059685202</c:v>
                </c:pt>
                <c:pt idx="1">
                  <c:v>2.1959919403147636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97.574784116028624</c:v>
                </c:pt>
                <c:pt idx="1">
                  <c:v>2.4252158839713109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96.518356110186076</c:v>
                </c:pt>
                <c:pt idx="1">
                  <c:v>3.4816438898138822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97.287121745249877</c:v>
                </c:pt>
                <c:pt idx="1">
                  <c:v>2.712878254750176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96.950246108820011</c:v>
                </c:pt>
                <c:pt idx="1">
                  <c:v>3.0497538911799928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4454656"/>
        <c:axId val="154482176"/>
      </c:barChart>
      <c:catAx>
        <c:axId val="15445465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54482176"/>
        <c:crosses val="autoZero"/>
        <c:auto val="1"/>
        <c:lblAlgn val="ctr"/>
        <c:lblOffset val="100"/>
        <c:noMultiLvlLbl val="0"/>
      </c:catAx>
      <c:valAx>
        <c:axId val="1544821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54454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707357284300801E-2"/>
          <c:y val="1.8932177000982355E-2"/>
          <c:w val="0.97364056307954894"/>
          <c:h val="0.18440706451748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411633785774686"/>
          <c:y val="1.4869357191353651E-2"/>
          <c:w val="0.61955737815119061"/>
          <c:h val="0.96006637177201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90.125992458845502</c:v>
                </c:pt>
                <c:pt idx="1">
                  <c:v>2.6976487538702063</c:v>
                </c:pt>
                <c:pt idx="2">
                  <c:v>4.362220655406027</c:v>
                </c:pt>
                <c:pt idx="3">
                  <c:v>0.84301523558443991</c:v>
                </c:pt>
                <c:pt idx="4">
                  <c:v>1.9711228962937983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96.34591297718238</c:v>
                </c:pt>
                <c:pt idx="1">
                  <c:v>1.4580950825028585</c:v>
                </c:pt>
                <c:pt idx="2">
                  <c:v>1.0455807874530301</c:v>
                </c:pt>
                <c:pt idx="3">
                  <c:v>0.37303272885694072</c:v>
                </c:pt>
                <c:pt idx="4">
                  <c:v>0.77737842400479262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96.685803342822126</c:v>
                </c:pt>
                <c:pt idx="1">
                  <c:v>0.88898077320653301</c:v>
                </c:pt>
                <c:pt idx="2">
                  <c:v>1.6205213021421412</c:v>
                </c:pt>
                <c:pt idx="3">
                  <c:v>0.4866334822919483</c:v>
                </c:pt>
                <c:pt idx="4">
                  <c:v>0.31806109953722117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95.687509272844153</c:v>
                </c:pt>
                <c:pt idx="1">
                  <c:v>0.83084683734194964</c:v>
                </c:pt>
                <c:pt idx="2">
                  <c:v>2.0078798569097116</c:v>
                </c:pt>
                <c:pt idx="3">
                  <c:v>0.23573630503948176</c:v>
                </c:pt>
                <c:pt idx="4">
                  <c:v>1.2380277278646901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96.377551020408148</c:v>
                </c:pt>
                <c:pt idx="1">
                  <c:v>0.90957072484166046</c:v>
                </c:pt>
                <c:pt idx="2">
                  <c:v>1.6291344123856435</c:v>
                </c:pt>
                <c:pt idx="3">
                  <c:v>0.12315270935960594</c:v>
                </c:pt>
                <c:pt idx="4">
                  <c:v>0.96059113300492605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effectLst/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Sí. Consulta directa</c:v>
                </c:pt>
                <c:pt idx="2">
                  <c:v>No. Por no pagar cuota de reproducción</c:v>
                </c:pt>
                <c:pt idx="3">
                  <c:v>No. Por caducidad del trámite</c:v>
                </c:pt>
                <c:pt idx="4">
                  <c:v>No. Otra razón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96.336636956232539</c:v>
                </c:pt>
                <c:pt idx="1">
                  <c:v>0.61360915258746873</c:v>
                </c:pt>
                <c:pt idx="2">
                  <c:v>1.2039377411201273</c:v>
                </c:pt>
                <c:pt idx="3">
                  <c:v>0.16130105095117733</c:v>
                </c:pt>
                <c:pt idx="4">
                  <c:v>1.6845150991086872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1040640"/>
        <c:axId val="161039104"/>
      </c:barChart>
      <c:valAx>
        <c:axId val="16103910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161040640"/>
        <c:crosses val="autoZero"/>
        <c:crossBetween val="between"/>
      </c:valAx>
      <c:catAx>
        <c:axId val="161040640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crossAx val="161039104"/>
        <c:crosses val="autoZero"/>
        <c:auto val="1"/>
        <c:lblAlgn val="ctr"/>
        <c:lblOffset val="100"/>
        <c:noMultiLvlLbl val="0"/>
      </c:catAx>
    </c:plotArea>
    <c:legend>
      <c:legendPos val="tr"/>
      <c:layout>
        <c:manualLayout>
          <c:xMode val="edge"/>
          <c:yMode val="edge"/>
          <c:x val="0.71792751630148699"/>
          <c:y val="0.57207160354496156"/>
          <c:w val="0.26221836198806026"/>
          <c:h val="0.389461187992476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262951981744687"/>
          <c:y val="0.2493648338419334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144777431751891E-2"/>
          <c:y val="0.2962555474940658"/>
          <c:w val="0.9337104451364967"/>
          <c:h val="0.59043853333033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</c:formatCode>
                <c:ptCount val="2"/>
                <c:pt idx="0">
                  <c:v>11.152900332706498</c:v>
                </c:pt>
                <c:pt idx="1">
                  <c:v>88.847099667293534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  <c:numCache>
                <c:formatCode>0.0</c:formatCode>
                <c:ptCount val="2"/>
                <c:pt idx="0">
                  <c:v>11.98307838508936</c:v>
                </c:pt>
                <c:pt idx="1">
                  <c:v>88.016921614910672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0.0</c:formatCode>
                <c:ptCount val="2"/>
                <c:pt idx="0">
                  <c:v>3.6758699558895591</c:v>
                </c:pt>
                <c:pt idx="1">
                  <c:v>96.324130044110433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Hoja1!$E$2:$E$3</c:f>
              <c:numCache>
                <c:formatCode>0.0</c:formatCode>
                <c:ptCount val="2"/>
                <c:pt idx="0">
                  <c:v>5.0444490386603285</c:v>
                </c:pt>
                <c:pt idx="1">
                  <c:v>94.955550961339696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Hoja1!$F$2:$F$3</c:f>
              <c:numCache>
                <c:formatCode>0.0</c:formatCode>
                <c:ptCount val="2"/>
                <c:pt idx="0">
                  <c:v>5.8357099289494068</c:v>
                </c:pt>
                <c:pt idx="1">
                  <c:v>94.164290071050587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Hoja1!$G$2:$G$3</c:f>
              <c:numCache>
                <c:formatCode>0.0</c:formatCode>
                <c:ptCount val="2"/>
                <c:pt idx="0">
                  <c:v>6.2579169598873996</c:v>
                </c:pt>
                <c:pt idx="1">
                  <c:v>93.742083040112647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2DA2BF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Hoja1!$H$2:$H$3</c:f>
              <c:numCache>
                <c:formatCode>0.0</c:formatCode>
                <c:ptCount val="2"/>
                <c:pt idx="0">
                  <c:v>6.2475056538512685</c:v>
                </c:pt>
                <c:pt idx="1">
                  <c:v>93.752494346148708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0980352"/>
        <c:axId val="161010816"/>
      </c:barChart>
      <c:catAx>
        <c:axId val="16098035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61010816"/>
        <c:crosses val="autoZero"/>
        <c:auto val="1"/>
        <c:lblAlgn val="ctr"/>
        <c:lblOffset val="100"/>
        <c:noMultiLvlLbl val="0"/>
      </c:catAx>
      <c:valAx>
        <c:axId val="16101081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60980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4707357284300801E-2"/>
          <c:y val="1.8932177000982365E-2"/>
          <c:w val="0.9745439118108391"/>
          <c:h val="0.214962406212380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08851777705119"/>
          <c:y val="0.25337675765782336"/>
          <c:w val="0.67919525124868474"/>
          <c:h val="0.713478464910428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0.0</c:formatCode>
                <c:ptCount val="3"/>
                <c:pt idx="0">
                  <c:v>4.7147542993776987</c:v>
                </c:pt>
                <c:pt idx="1">
                  <c:v>7.2683240857116598</c:v>
                </c:pt>
                <c:pt idx="2">
                  <c:v>88.016921614910672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Hoja1!$C$2:$C$4</c:f>
              <c:numCache>
                <c:formatCode>0.0</c:formatCode>
                <c:ptCount val="3"/>
                <c:pt idx="0">
                  <c:v>1.3192288841692534</c:v>
                </c:pt>
                <c:pt idx="1">
                  <c:v>2.3566410717203068</c:v>
                </c:pt>
                <c:pt idx="2">
                  <c:v>96.324130044110433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Hoja1!$D$2:$D$4</c:f>
              <c:numCache>
                <c:formatCode>0.0</c:formatCode>
                <c:ptCount val="3"/>
                <c:pt idx="0">
                  <c:v>1.6364243571190018</c:v>
                </c:pt>
                <c:pt idx="1">
                  <c:v>3.4080246815413249</c:v>
                </c:pt>
                <c:pt idx="2">
                  <c:v>94.955550961339696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Hoja1!$E$2:$E$4</c:f>
              <c:numCache>
                <c:formatCode>0.0</c:formatCode>
                <c:ptCount val="3"/>
                <c:pt idx="0">
                  <c:v>1.7622525180923496</c:v>
                </c:pt>
                <c:pt idx="1">
                  <c:v>4.073457410857058</c:v>
                </c:pt>
                <c:pt idx="2">
                  <c:v>94.164290071050587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Hoja1!$F$2:$F$4</c:f>
              <c:numCache>
                <c:formatCode>0.0</c:formatCode>
                <c:ptCount val="3"/>
                <c:pt idx="0">
                  <c:v>1.7980295566502464</c:v>
                </c:pt>
                <c:pt idx="1">
                  <c:v>4.4598874032371585</c:v>
                </c:pt>
                <c:pt idx="2">
                  <c:v>93.742083040112647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 y pagó</c:v>
                </c:pt>
                <c:pt idx="1">
                  <c:v>Sí y no pagó</c:v>
                </c:pt>
                <c:pt idx="2">
                  <c:v>No</c:v>
                </c:pt>
              </c:strCache>
            </c:strRef>
          </c:cat>
          <c:val>
            <c:numRef>
              <c:f>Hoja1!$G$2:$G$4</c:f>
              <c:numCache>
                <c:formatCode>0.0</c:formatCode>
                <c:ptCount val="3"/>
                <c:pt idx="0">
                  <c:v>1.8508048423573236</c:v>
                </c:pt>
                <c:pt idx="1">
                  <c:v>4.3967008114939468</c:v>
                </c:pt>
                <c:pt idx="2">
                  <c:v>93.752494346148708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2003584"/>
        <c:axId val="162002048"/>
      </c:barChart>
      <c:valAx>
        <c:axId val="16200204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one"/>
        <c:crossAx val="162003584"/>
        <c:crosses val="autoZero"/>
        <c:crossBetween val="between"/>
      </c:valAx>
      <c:catAx>
        <c:axId val="162003584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crossAx val="16200204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5.1287253946799873E-2"/>
          <c:y val="1.5396479302070231E-2"/>
          <c:w val="0.89934487920371675"/>
          <c:h val="0.11827328106548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4.3992109593697674E-3"/>
                  <c:y val="-8.58000664781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64036531232549E-3"/>
                  <c:y val="-1.144000886375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716001329563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328073062464591E-3"/>
                  <c:y val="-8.58000664781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656146124930197E-3"/>
                  <c:y val="-2.002001551157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002001551157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328073062465099E-3"/>
                  <c:y val="-1.716001329563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664036531232549E-3"/>
                  <c:y val="-2.0020015511571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2006: 6,089 solicitudes</c:v>
                </c:pt>
                <c:pt idx="1">
                  <c:v>2007: 17,824 solicitudes</c:v>
                </c:pt>
                <c:pt idx="2">
                  <c:v>2008: 38,043 solicitudes</c:v>
                </c:pt>
                <c:pt idx="3">
                  <c:v>2009: 84,182 solicitudes</c:v>
                </c:pt>
                <c:pt idx="4">
                  <c:v>2010: 79,411 solicitudes</c:v>
                </c:pt>
                <c:pt idx="5">
                  <c:v>2011: 81,363 solicitudes</c:v>
                </c:pt>
                <c:pt idx="6">
                  <c:v>2012: 78,024 solicitudes</c:v>
                </c:pt>
                <c:pt idx="7">
                  <c:v>2013: 87,625 solicitudes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7.9414238791263498</c:v>
                </c:pt>
                <c:pt idx="1">
                  <c:v>8.4928186714542289</c:v>
                </c:pt>
                <c:pt idx="2">
                  <c:v>7.6597008648108229</c:v>
                </c:pt>
                <c:pt idx="3">
                  <c:v>7.4986339122377421</c:v>
                </c:pt>
                <c:pt idx="4">
                  <c:v>7.2807419627003851</c:v>
                </c:pt>
                <c:pt idx="5">
                  <c:v>7.2831631085382806</c:v>
                </c:pt>
                <c:pt idx="6">
                  <c:v>7.3977109607300582</c:v>
                </c:pt>
                <c:pt idx="7">
                  <c:v>7.829888730385183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1271808"/>
        <c:axId val="161277824"/>
        <c:axId val="0"/>
      </c:bar3DChart>
      <c:catAx>
        <c:axId val="1612718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61277824"/>
        <c:crosses val="autoZero"/>
        <c:auto val="1"/>
        <c:lblAlgn val="ctr"/>
        <c:lblOffset val="100"/>
        <c:noMultiLvlLbl val="0"/>
      </c:catAx>
      <c:valAx>
        <c:axId val="161277824"/>
        <c:scaling>
          <c:orientation val="minMax"/>
          <c:max val="10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161271808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2DA2B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2.53964952836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2221933373194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704861384194355E-3"/>
                  <c:y val="-2.5396495283650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904737146273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587280955228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587280955228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2008: 3,496
solicitudes</c:v>
                </c:pt>
                <c:pt idx="1">
                  <c:v>2009: 7,895
solicitudes</c:v>
                </c:pt>
                <c:pt idx="2">
                  <c:v>2010: 7,240
solicitudes</c:v>
                </c:pt>
                <c:pt idx="3">
                  <c:v>2011: 7,730
solicitudes</c:v>
                </c:pt>
                <c:pt idx="4">
                  <c:v>2012: 8,957
solicitudes</c:v>
                </c:pt>
                <c:pt idx="5">
                  <c:v>2013: 12,363
solicitudes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16.578661327231128</c:v>
                </c:pt>
                <c:pt idx="1">
                  <c:v>17.084103863204493</c:v>
                </c:pt>
                <c:pt idx="2">
                  <c:v>16.921132596685016</c:v>
                </c:pt>
                <c:pt idx="3">
                  <c:v>17.830789133247041</c:v>
                </c:pt>
                <c:pt idx="4">
                  <c:v>17.680026794685787</c:v>
                </c:pt>
                <c:pt idx="5">
                  <c:v>17.685189678880548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970048"/>
        <c:axId val="164943360"/>
        <c:axId val="0"/>
      </c:bar3DChart>
      <c:catAx>
        <c:axId val="1619700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64943360"/>
        <c:crosses val="autoZero"/>
        <c:auto val="1"/>
        <c:lblAlgn val="ctr"/>
        <c:lblOffset val="100"/>
        <c:noMultiLvlLbl val="0"/>
      </c:catAx>
      <c:valAx>
        <c:axId val="164943360"/>
        <c:scaling>
          <c:orientation val="minMax"/>
          <c:max val="2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61970048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>
                  <a:rot lat="0" lon="0" rev="20100000"/>
                </a:lightRig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soft" dir="tl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4.4068037348413405E-3"/>
                  <c:y val="-6.05609227660055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68934578280449E-3"/>
                  <c:y val="-0.108968452132695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00611896949425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408070249271680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38151612589994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396428475406022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689345782805568E-3"/>
                  <c:y val="-0.382422035000425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4689345782805568E-3"/>
                  <c:y val="-0.430761187095191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Hoja1!$B$2:$B$9</c:f>
              <c:numCache>
                <c:formatCode>#,##0</c:formatCode>
                <c:ptCount val="8"/>
                <c:pt idx="0">
                  <c:v>6621</c:v>
                </c:pt>
                <c:pt idx="1">
                  <c:v>19044</c:v>
                </c:pt>
                <c:pt idx="2">
                  <c:v>41164</c:v>
                </c:pt>
                <c:pt idx="3">
                  <c:v>91523</c:v>
                </c:pt>
                <c:pt idx="4">
                  <c:v>86249</c:v>
                </c:pt>
                <c:pt idx="5">
                  <c:v>89610</c:v>
                </c:pt>
                <c:pt idx="6">
                  <c:v>86341</c:v>
                </c:pt>
                <c:pt idx="7">
                  <c:v>97376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2249088"/>
        <c:axId val="132250624"/>
      </c:barChart>
      <c:catAx>
        <c:axId val="1322490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32250624"/>
        <c:crosses val="autoZero"/>
        <c:auto val="1"/>
        <c:lblAlgn val="ctr"/>
        <c:lblOffset val="50"/>
        <c:noMultiLvlLbl val="0"/>
      </c:catAx>
      <c:valAx>
        <c:axId val="132250624"/>
        <c:scaling>
          <c:orientation val="minMax"/>
          <c:max val="110000"/>
        </c:scaling>
        <c:delete val="1"/>
        <c:axPos val="l"/>
        <c:numFmt formatCode="#,##0" sourceLinked="1"/>
        <c:majorTickMark val="out"/>
        <c:minorTickMark val="none"/>
        <c:tickLblPos val="nextTo"/>
        <c:crossAx val="132249088"/>
        <c:crosses val="autoZero"/>
        <c:crossBetween val="between"/>
        <c:majorUnit val="10000"/>
      </c:valAx>
      <c:spPr>
        <a:noFill/>
        <a:ln w="25400">
          <a:noFill/>
        </a:ln>
        <a:scene3d>
          <a:camera prst="orthographicFront"/>
          <a:lightRig rig="threePt" dir="t"/>
        </a:scene3d>
        <a:sp3d prstMaterial="dkEdge"/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2DA2B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3.174586907006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629422249596391E-3"/>
                  <c:y val="-2.857105719410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269824764182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494524292569751E-3"/>
                  <c:y val="-1.5872809552281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3491238209127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241786438854605E-3"/>
                  <c:y val="-1.904737146273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2008: 34,547     solicitudes</c:v>
                </c:pt>
                <c:pt idx="1">
                  <c:v>2009: 76,287     solicitudes</c:v>
                </c:pt>
                <c:pt idx="2">
                  <c:v>2010: 72,171      solicitudes</c:v>
                </c:pt>
                <c:pt idx="3">
                  <c:v>2011: 73,633     solicitudes</c:v>
                </c:pt>
                <c:pt idx="4">
                  <c:v>2012: 69,067     solicitudes</c:v>
                </c:pt>
                <c:pt idx="5">
                  <c:v>2013: 75,262      solicitudes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6.7571424436275551</c:v>
                </c:pt>
                <c:pt idx="1">
                  <c:v>6.5066262928153007</c:v>
                </c:pt>
                <c:pt idx="2">
                  <c:v>6.3136439844259469</c:v>
                </c:pt>
                <c:pt idx="3">
                  <c:v>6.1758722312006364</c:v>
                </c:pt>
                <c:pt idx="4">
                  <c:v>6.0642419679441888</c:v>
                </c:pt>
                <c:pt idx="5">
                  <c:v>6.2109962530892133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4800384"/>
        <c:axId val="165032320"/>
        <c:axId val="0"/>
      </c:bar3DChart>
      <c:catAx>
        <c:axId val="1648003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65032320"/>
        <c:crosses val="autoZero"/>
        <c:auto val="1"/>
        <c:lblAlgn val="ctr"/>
        <c:lblOffset val="100"/>
        <c:noMultiLvlLbl val="0"/>
      </c:catAx>
      <c:valAx>
        <c:axId val="165032320"/>
        <c:scaling>
          <c:orientation val="minMax"/>
          <c:max val="18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164800384"/>
        <c:crosses val="autoZero"/>
        <c:crossBetween val="between"/>
        <c:majorUnit val="2.5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2.9328073062465099E-3"/>
                  <c:y val="-8.58000664781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64036531232549E-3"/>
                  <c:y val="-1.144000886375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4300011079693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990954945152027E-3"/>
                  <c:y val="-8.580006647816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656146124930197E-3"/>
                  <c:y val="-1.4300011079693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28800177275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9328073062465099E-3"/>
                  <c:y val="-1.144023406077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4664036531232549E-3"/>
                  <c:y val="-5.7200044318774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2006: 6,089 solicitudes</c:v>
                </c:pt>
                <c:pt idx="1">
                  <c:v>2007: 17,824 solicitudes</c:v>
                </c:pt>
                <c:pt idx="2">
                  <c:v>2008: 38,043 solicitudes</c:v>
                </c:pt>
                <c:pt idx="3">
                  <c:v>2009: 84,182 solicitudes</c:v>
                </c:pt>
                <c:pt idx="4">
                  <c:v>2010: 79,411 solicitudes</c:v>
                </c:pt>
                <c:pt idx="5">
                  <c:v>2011: 81,363 solicitudes</c:v>
                </c:pt>
                <c:pt idx="6">
                  <c:v>2012: 78,024 solicitudes</c:v>
                </c:pt>
                <c:pt idx="7">
                  <c:v>2013: 87,625 solicitudes</c:v>
                </c:pt>
              </c:strCache>
            </c:strRef>
          </c:cat>
          <c:val>
            <c:numRef>
              <c:f>Hoja1!$B$2:$B$9</c:f>
              <c:numCache>
                <c:formatCode>0.0</c:formatCode>
                <c:ptCount val="8"/>
                <c:pt idx="0">
                  <c:v>2.3332238462801631</c:v>
                </c:pt>
                <c:pt idx="1">
                  <c:v>2.7032652603231666</c:v>
                </c:pt>
                <c:pt idx="2">
                  <c:v>2.7732040059931999</c:v>
                </c:pt>
                <c:pt idx="3">
                  <c:v>2.9590054881090975</c:v>
                </c:pt>
                <c:pt idx="4">
                  <c:v>3.1302212539824428</c:v>
                </c:pt>
                <c:pt idx="5">
                  <c:v>3.0198984796529116</c:v>
                </c:pt>
                <c:pt idx="6">
                  <c:v>2.9367245975597092</c:v>
                </c:pt>
                <c:pt idx="7">
                  <c:v>2.8549843081312547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5576064"/>
        <c:axId val="165606912"/>
        <c:axId val="0"/>
      </c:bar3DChart>
      <c:catAx>
        <c:axId val="1655760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65606912"/>
        <c:crosses val="autoZero"/>
        <c:auto val="1"/>
        <c:lblAlgn val="ctr"/>
        <c:lblOffset val="100"/>
        <c:noMultiLvlLbl val="0"/>
      </c:catAx>
      <c:valAx>
        <c:axId val="165606912"/>
        <c:scaling>
          <c:orientation val="minMax"/>
          <c:max val="4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65576064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sng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MX" sz="1200" u="sng" dirty="0" smtClean="0"/>
              <a:t>Porcentaje</a:t>
            </a:r>
            <a:endParaRPr lang="es-MX" sz="1200" u="sng" dirty="0"/>
          </a:p>
        </c:rich>
      </c:tx>
      <c:layout>
        <c:manualLayout>
          <c:xMode val="edge"/>
          <c:yMode val="edge"/>
          <c:x val="0.45058293899547924"/>
          <c:y val="0.109180990471958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496266893132512E-2"/>
          <c:y val="0.18988697023082091"/>
          <c:w val="0.91606252789238019"/>
          <c:h val="0.68856701107284357"/>
        </c:manualLayout>
      </c:layou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Femenino</c:v>
                </c:pt>
              </c:strCache>
            </c:strRef>
          </c:tx>
          <c:spPr>
            <a:ln w="38100" cap="flat">
              <a:solidFill>
                <a:srgbClr val="FF99FF"/>
              </a:solidFill>
              <a:bevel/>
            </a:ln>
            <a:effectLst/>
          </c:spPr>
          <c:marker>
            <c:symbol val="diamond"/>
            <c:size val="8"/>
            <c:spPr>
              <a:solidFill>
                <a:srgbClr val="FF99FF"/>
              </a:solidFill>
              <a:ln w="952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2.391448031198036E-2"/>
                  <c:y val="5.68774021236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387755409474409E-2"/>
                  <c:y val="5.687740212364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87755409474409E-2"/>
                  <c:y val="5.68774021236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377065448471925E-2"/>
                  <c:y val="5.946273858380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882410428973254E-2"/>
                  <c:y val="5.170672920330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60971662282348E-2"/>
                  <c:y val="5.946294215360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988795971822333E-2"/>
                      <c:h val="4.563118852192039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2.9893100389975558E-2"/>
                  <c:y val="5.429206566347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Hoja1!$B$1:$H$1</c:f>
              <c:strCache>
                <c:ptCount val="7"/>
                <c:pt idx="0">
                  <c:v>2007: 16,808 solicitantes</c:v>
                </c:pt>
                <c:pt idx="1">
                  <c:v>2008: 26,759 solicitantes</c:v>
                </c:pt>
                <c:pt idx="2">
                  <c:v>2009: 11,931 solicitantes</c:v>
                </c:pt>
                <c:pt idx="3">
                  <c:v>2010: 10,476 solicitantes</c:v>
                </c:pt>
                <c:pt idx="4">
                  <c:v>2011: 15,951 solicitantes</c:v>
                </c:pt>
                <c:pt idx="5">
                  <c:v>2012: 13,985 solicitantes</c:v>
                </c:pt>
                <c:pt idx="6">
                  <c:v>2013: 14,054 solicitantes</c:v>
                </c:pt>
              </c:strCache>
            </c:strRef>
          </c:cat>
          <c:val>
            <c:numRef>
              <c:f>Hoja1!$B$2:$H$2</c:f>
              <c:numCache>
                <c:formatCode>0.0</c:formatCode>
                <c:ptCount val="7"/>
                <c:pt idx="0">
                  <c:v>34.221799143265109</c:v>
                </c:pt>
                <c:pt idx="1">
                  <c:v>35.748720056803322</c:v>
                </c:pt>
                <c:pt idx="2">
                  <c:v>40.432486799094796</c:v>
                </c:pt>
                <c:pt idx="3">
                  <c:v>43.098510882016036</c:v>
                </c:pt>
                <c:pt idx="4">
                  <c:v>42.047520531628116</c:v>
                </c:pt>
                <c:pt idx="5">
                  <c:v>42.545584554880229</c:v>
                </c:pt>
                <c:pt idx="6">
                  <c:v>44.058630994734592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Masculino</c:v>
                </c:pt>
              </c:strCache>
            </c:strRef>
          </c:tx>
          <c:spPr>
            <a:ln w="44450" cap="flat">
              <a:solidFill>
                <a:schemeClr val="accent4"/>
              </a:solidFill>
              <a:miter lim="800000"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1.4946550194987803E-2"/>
                  <c:y val="-5.429206566347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03790350977952E-2"/>
                  <c:y val="-5.170672920330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91448031198036E-2"/>
                  <c:y val="-6.204807504397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41982529248163E-2"/>
                  <c:y val="-4.9121392743143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91448031198036E-2"/>
                  <c:y val="-5.170672920330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91448031198036E-2"/>
                  <c:y val="-5.68774021236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893100389975662E-2"/>
                  <c:y val="-5.429206566347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Hoja1!$B$1:$H$1</c:f>
              <c:strCache>
                <c:ptCount val="7"/>
                <c:pt idx="0">
                  <c:v>2007: 16,808 solicitantes</c:v>
                </c:pt>
                <c:pt idx="1">
                  <c:v>2008: 26,759 solicitantes</c:v>
                </c:pt>
                <c:pt idx="2">
                  <c:v>2009: 11,931 solicitantes</c:v>
                </c:pt>
                <c:pt idx="3">
                  <c:v>2010: 10,476 solicitantes</c:v>
                </c:pt>
                <c:pt idx="4">
                  <c:v>2011: 15,951 solicitantes</c:v>
                </c:pt>
                <c:pt idx="5">
                  <c:v>2012: 13,985 solicitantes</c:v>
                </c:pt>
                <c:pt idx="6">
                  <c:v>2013: 14,054 solicitantes</c:v>
                </c:pt>
              </c:strCache>
            </c:strRef>
          </c:cat>
          <c:val>
            <c:numRef>
              <c:f>Hoja1!$B$3:$H$3</c:f>
              <c:numCache>
                <c:formatCode>0.0</c:formatCode>
                <c:ptCount val="7"/>
                <c:pt idx="0">
                  <c:v>65.778200856734884</c:v>
                </c:pt>
                <c:pt idx="1">
                  <c:v>64.251279943196678</c:v>
                </c:pt>
                <c:pt idx="2">
                  <c:v>59.567513200905211</c:v>
                </c:pt>
                <c:pt idx="3">
                  <c:v>56.901489117983964</c:v>
                </c:pt>
                <c:pt idx="4">
                  <c:v>57.952479468371884</c:v>
                </c:pt>
                <c:pt idx="5">
                  <c:v>57.454415445119764</c:v>
                </c:pt>
                <c:pt idx="6">
                  <c:v>55.941369005265408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358080"/>
        <c:axId val="149387520"/>
      </c:lineChart>
      <c:catAx>
        <c:axId val="14935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49387520"/>
        <c:crosses val="autoZero"/>
        <c:auto val="1"/>
        <c:lblAlgn val="ctr"/>
        <c:lblOffset val="100"/>
        <c:noMultiLvlLbl val="0"/>
      </c:catAx>
      <c:valAx>
        <c:axId val="1493875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MX"/>
          </a:p>
        </c:txPr>
        <c:crossAx val="1493580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009314878384532"/>
          <c:y val="1.5512018760992769E-2"/>
          <c:w val="0.33981358474293877"/>
          <c:h val="5.3008558074392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libri" panose="020F0502020204030204" pitchFamily="34" charset="0"/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100" u="sng">
                <a:latin typeface="Calibri" panose="020F0502020204030204" pitchFamily="34" charset="0"/>
              </a:defRPr>
            </a:pPr>
            <a:r>
              <a:rPr lang="es-ES" sz="1100" u="sng">
                <a:latin typeface="Calibri" panose="020F0502020204030204" pitchFamily="34" charset="0"/>
              </a:rPr>
              <a:t>Porcentajes</a:t>
            </a:r>
          </a:p>
        </c:rich>
      </c:tx>
      <c:layout>
        <c:manualLayout>
          <c:xMode val="edge"/>
          <c:yMode val="edge"/>
          <c:x val="0.45239998891239702"/>
          <c:y val="0.1779223921847349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5870267774699898E-2"/>
          <c:y val="0.23353379304886976"/>
          <c:w val="0.96825946445060063"/>
          <c:h val="0.70138953358302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-1.4427516158818101E-3"/>
                  <c:y val="-1.691212391926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13.170215979459297</c:v>
                </c:pt>
                <c:pt idx="1">
                  <c:v>0</c:v>
                </c:pt>
                <c:pt idx="2">
                  <c:v>32.62347077480743</c:v>
                </c:pt>
                <c:pt idx="3">
                  <c:v>51.321552635553545</c:v>
                </c:pt>
                <c:pt idx="4">
                  <c:v>2.8847606101797312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 : 19,044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l">
                <a:rot lat="0" lon="0" rev="201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32825484764542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09926131117264E-2"/>
                  <c:y val="-8.85862924111440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855032317636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710064635271415E-3"/>
                  <c:y val="-7.2480531082543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57.944759504305821</c:v>
                </c:pt>
                <c:pt idx="1">
                  <c:v>13.447805082965763</c:v>
                </c:pt>
                <c:pt idx="2">
                  <c:v>10.596513337534132</c:v>
                </c:pt>
                <c:pt idx="3">
                  <c:v>17.454316320100819</c:v>
                </c:pt>
                <c:pt idx="4">
                  <c:v>0.55660575509346777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 w="6350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3282548476454262E-3"/>
                  <c:y val="-1.691212391926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1375807940905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856168342529555E-3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Hoja1!$D$2:$D$6</c:f>
              <c:numCache>
                <c:formatCode>0.0</c:formatCode>
                <c:ptCount val="5"/>
                <c:pt idx="0">
                  <c:v>57.533281508113888</c:v>
                </c:pt>
                <c:pt idx="1">
                  <c:v>29.173549703624523</c:v>
                </c:pt>
                <c:pt idx="2">
                  <c:v>4.6278301428432611</c:v>
                </c:pt>
                <c:pt idx="3">
                  <c:v>8.665338645418327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Hoja1!$E$2:$E$6</c:f>
              <c:numCache>
                <c:formatCode>0.0</c:formatCode>
                <c:ptCount val="5"/>
                <c:pt idx="0">
                  <c:v>53.329764103012359</c:v>
                </c:pt>
                <c:pt idx="1">
                  <c:v>41.047605519923955</c:v>
                </c:pt>
                <c:pt idx="2">
                  <c:v>2.0847218731903454</c:v>
                </c:pt>
                <c:pt idx="3">
                  <c:v>3.5379085038733429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3282548476454245E-3"/>
                  <c:y val="4.8320354055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427516158818101E-3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Hoja1!$F$2:$F$6</c:f>
              <c:numCache>
                <c:formatCode>0.0</c:formatCode>
                <c:ptCount val="5"/>
                <c:pt idx="0">
                  <c:v>80.351076534220695</c:v>
                </c:pt>
                <c:pt idx="1">
                  <c:v>12.10448816797876</c:v>
                </c:pt>
                <c:pt idx="2">
                  <c:v>3.9061322450115363</c:v>
                </c:pt>
                <c:pt idx="3">
                  <c:v>3.6383030527890181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8.6565096952908767E-3"/>
                  <c:y val="9.6640708110057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27516158818101E-3"/>
                  <c:y val="7.2480531082543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3282548476455355E-3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Hoja1!$G$2:$G$6</c:f>
              <c:numCache>
                <c:formatCode>0.0</c:formatCode>
                <c:ptCount val="5"/>
                <c:pt idx="0">
                  <c:v>87.107465684633411</c:v>
                </c:pt>
                <c:pt idx="1">
                  <c:v>6.2292154893427067</c:v>
                </c:pt>
                <c:pt idx="2">
                  <c:v>2.0488784733846672</c:v>
                </c:pt>
                <c:pt idx="3">
                  <c:v>4.6144403526392148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7.2480531082543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4275161588181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282548476454245E-3"/>
                  <c:y val="9.6640708110057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137580794090503E-3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Hoja1!$H$2:$H$6</c:f>
              <c:numCache>
                <c:formatCode>0.0</c:formatCode>
                <c:ptCount val="5"/>
                <c:pt idx="0">
                  <c:v>90.414750813634313</c:v>
                </c:pt>
                <c:pt idx="1">
                  <c:v>3.6135787169479157</c:v>
                </c:pt>
                <c:pt idx="2">
                  <c:v>1.5994718615721386</c:v>
                </c:pt>
                <c:pt idx="3">
                  <c:v>4.3721986078456352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 w="95250" h="1016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542012927054476E-2"/>
                  <c:y val="2.4160177027514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855032317636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2825484764542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360248933371221E-7"/>
                  <c:y val="-2.416017702751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099261311172666E-2"/>
                  <c:y val="2.41601770275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INFOMEX</c:v>
                </c:pt>
                <c:pt idx="1">
                  <c:v>Tel-InfoDF</c:v>
                </c:pt>
                <c:pt idx="2">
                  <c:v>Correo electrónico</c:v>
                </c:pt>
                <c:pt idx="3">
                  <c:v>Personalmente en la OIP</c:v>
                </c:pt>
                <c:pt idx="4">
                  <c:v>Otro medio</c:v>
                </c:pt>
              </c:strCache>
            </c:strRef>
          </c:cat>
          <c:val>
            <c:numRef>
              <c:f>Hoja1!$I$2:$I$6</c:f>
              <c:numCache>
                <c:formatCode>0.0</c:formatCode>
                <c:ptCount val="5"/>
                <c:pt idx="0">
                  <c:v>90.913572132763719</c:v>
                </c:pt>
                <c:pt idx="1">
                  <c:v>3.7216562602694707</c:v>
                </c:pt>
                <c:pt idx="2">
                  <c:v>1.5845793624712456</c:v>
                </c:pt>
                <c:pt idx="3">
                  <c:v>3.7801922444955638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899968"/>
        <c:axId val="140832768"/>
      </c:barChart>
      <c:catAx>
        <c:axId val="13489996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40832768"/>
        <c:crosses val="autoZero"/>
        <c:auto val="1"/>
        <c:lblAlgn val="ctr"/>
        <c:lblOffset val="50"/>
        <c:noMultiLvlLbl val="0"/>
      </c:catAx>
      <c:valAx>
        <c:axId val="140832768"/>
        <c:scaling>
          <c:orientation val="minMax"/>
          <c:max val="100"/>
        </c:scaling>
        <c:delete val="1"/>
        <c:axPos val="l"/>
        <c:numFmt formatCode="0.0" sourceLinked="1"/>
        <c:majorTickMark val="none"/>
        <c:minorTickMark val="none"/>
        <c:tickLblPos val="none"/>
        <c:crossAx val="134899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0484800895732912E-3"/>
          <c:y val="1.4339160184637021E-2"/>
          <c:w val="0.98919504002442904"/>
          <c:h val="0.12343757847301617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tx1"/>
          </a:solidFill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736878143541915"/>
          <c:y val="0.1880609419466217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67918188282876E-2"/>
          <c:y val="0.27965218848422135"/>
          <c:w val="0.96464153169746558"/>
          <c:h val="0.64998565605036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17,824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5.3896381559740894E-17"/>
                  <c:y val="-7.8239725286155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11.276929982046678</c:v>
                </c:pt>
                <c:pt idx="1">
                  <c:v>25.095377019748653</c:v>
                </c:pt>
                <c:pt idx="2">
                  <c:v>57.085951526032318</c:v>
                </c:pt>
                <c:pt idx="3">
                  <c:v>6.5417414721723519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38,043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5.9511605288752207</c:v>
                </c:pt>
                <c:pt idx="1">
                  <c:v>36.67428961964093</c:v>
                </c:pt>
                <c:pt idx="2">
                  <c:v>54.717030728386298</c:v>
                </c:pt>
                <c:pt idx="3">
                  <c:v>2.6575191230975475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84,182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2.318785488584258</c:v>
                </c:pt>
                <c:pt idx="1">
                  <c:v>50.807773633318284</c:v>
                </c:pt>
                <c:pt idx="2">
                  <c:v>45.838777886008884</c:v>
                </c:pt>
                <c:pt idx="3">
                  <c:v>1.0346629920885702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79,411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2.5827656118170026</c:v>
                </c:pt>
                <c:pt idx="1">
                  <c:v>34.894410094319426</c:v>
                </c:pt>
                <c:pt idx="2">
                  <c:v>60.837919179962476</c:v>
                </c:pt>
                <c:pt idx="3">
                  <c:v>1.6849051139010969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81,363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2.9398365913821602E-3"/>
                  <c:y val="-3.1295890114462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6.2632892100832072</c:v>
                </c:pt>
                <c:pt idx="1">
                  <c:v>34.746752209235154</c:v>
                </c:pt>
                <c:pt idx="2">
                  <c:v>57.732630311075063</c:v>
                </c:pt>
                <c:pt idx="3">
                  <c:v>1.257328269606578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78,024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4.4097548870732414E-3"/>
                  <c:y val="-1.3039954214359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983659138216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5.3829590895109201</c:v>
                </c:pt>
                <c:pt idx="1">
                  <c:v>31.941453911616939</c:v>
                </c:pt>
                <c:pt idx="2">
                  <c:v>61.334973854198708</c:v>
                </c:pt>
                <c:pt idx="3">
                  <c:v>1.340613144673434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87,625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2.9398365913821051E-3"/>
                  <c:y val="2.607990842871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7548870732414E-3"/>
                  <c:y val="-1.8255935900102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Hoja1!$H$2:$H$5</c:f>
              <c:numCache>
                <c:formatCode>0.0</c:formatCode>
                <c:ptCount val="4"/>
                <c:pt idx="0">
                  <c:v>5.6125534950071323</c:v>
                </c:pt>
                <c:pt idx="1">
                  <c:v>30.72524964336662</c:v>
                </c:pt>
                <c:pt idx="2">
                  <c:v>62.245934379457914</c:v>
                </c:pt>
                <c:pt idx="3">
                  <c:v>1.4162624821683309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112576"/>
        <c:axId val="134925696"/>
      </c:barChart>
      <c:catAx>
        <c:axId val="1331125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34925696"/>
        <c:crosses val="autoZero"/>
        <c:auto val="1"/>
        <c:lblAlgn val="ctr"/>
        <c:lblOffset val="100"/>
        <c:noMultiLvlLbl val="0"/>
      </c:catAx>
      <c:valAx>
        <c:axId val="134925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311257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7.061626382417671E-3"/>
          <c:y val="1.8350154050851733E-2"/>
          <c:w val="0.9832697834798777"/>
          <c:h val="0.1593256516024053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100" u="sng"/>
            </a:pPr>
            <a:r>
              <a:rPr lang="es-ES" sz="1100" u="sng"/>
              <a:t>Porcentajes</a:t>
            </a:r>
          </a:p>
        </c:rich>
      </c:tx>
      <c:layout>
        <c:manualLayout>
          <c:xMode val="edge"/>
          <c:yMode val="edge"/>
          <c:x val="0.45978010078867382"/>
          <c:y val="0.194534420578847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637540054550169E-2"/>
          <c:y val="0.28753835043969472"/>
          <c:w val="0.96672491989090004"/>
          <c:h val="0.6400794111111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2007: 13,826 solicitudes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21.387241429191377</c:v>
                </c:pt>
                <c:pt idx="1">
                  <c:v>25.50267611745986</c:v>
                </c:pt>
                <c:pt idx="2">
                  <c:v>48.95848401562268</c:v>
                </c:pt>
                <c:pt idx="3">
                  <c:v>4.1515984377260216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2008: 32,621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Hoja1!$C$2:$C$5</c:f>
              <c:numCache>
                <c:formatCode>0.0</c:formatCode>
                <c:ptCount val="4"/>
                <c:pt idx="0">
                  <c:v>14.358848594463698</c:v>
                </c:pt>
                <c:pt idx="1">
                  <c:v>33.487630667361458</c:v>
                </c:pt>
                <c:pt idx="2">
                  <c:v>50.363262928788203</c:v>
                </c:pt>
                <c:pt idx="3">
                  <c:v>1.7902578093865931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2009: 73,452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Hoja1!$D$2:$D$5</c:f>
              <c:numCache>
                <c:formatCode>0.0</c:formatCode>
                <c:ptCount val="4"/>
                <c:pt idx="0">
                  <c:v>5.0808691390295735</c:v>
                </c:pt>
                <c:pt idx="1">
                  <c:v>47.738659260469433</c:v>
                </c:pt>
                <c:pt idx="2">
                  <c:v>46.111746446659041</c:v>
                </c:pt>
                <c:pt idx="3">
                  <c:v>1.0687251538419646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2010: 62,881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Hoja1!$E$2:$E$5</c:f>
              <c:numCache>
                <c:formatCode>0.0</c:formatCode>
                <c:ptCount val="4"/>
                <c:pt idx="0">
                  <c:v>5.6010559628504604</c:v>
                </c:pt>
                <c:pt idx="1">
                  <c:v>37.062069623574686</c:v>
                </c:pt>
                <c:pt idx="2">
                  <c:v>55.797458691814697</c:v>
                </c:pt>
                <c:pt idx="3">
                  <c:v>1.5394157217601501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2011: 60,661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Hoja1!$F$2:$F$5</c:f>
              <c:numCache>
                <c:formatCode>0.0</c:formatCode>
                <c:ptCount val="4"/>
                <c:pt idx="0">
                  <c:v>7.4627849854107264</c:v>
                </c:pt>
                <c:pt idx="1">
                  <c:v>28.893358170818164</c:v>
                </c:pt>
                <c:pt idx="2">
                  <c:v>62.610243813982592</c:v>
                </c:pt>
                <c:pt idx="3">
                  <c:v>1.0336130297884967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2012: 56,840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Hoja1!$G$2:$G$5</c:f>
              <c:numCache>
                <c:formatCode>0.0</c:formatCode>
                <c:ptCount val="4"/>
                <c:pt idx="0">
                  <c:v>6.1206896551724101</c:v>
                </c:pt>
                <c:pt idx="1">
                  <c:v>22.960942997888797</c:v>
                </c:pt>
                <c:pt idx="2">
                  <c:v>69.91379310344827</c:v>
                </c:pt>
                <c:pt idx="3">
                  <c:v>1.0045742434904987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2013: 60,136 solicitudes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En la OIP</c:v>
                </c:pt>
                <c:pt idx="1">
                  <c:v>Por correo electrónico</c:v>
                </c:pt>
                <c:pt idx="2">
                  <c:v>INFOMEX</c:v>
                </c:pt>
                <c:pt idx="3">
                  <c:v>Otro medio</c:v>
                </c:pt>
              </c:strCache>
            </c:strRef>
          </c:cat>
          <c:val>
            <c:numRef>
              <c:f>Hoja1!$H$2:$H$5</c:f>
              <c:numCache>
                <c:formatCode>0.0</c:formatCode>
                <c:ptCount val="4"/>
                <c:pt idx="0">
                  <c:v>5.4975389117999161</c:v>
                </c:pt>
                <c:pt idx="1">
                  <c:v>19.033524012238924</c:v>
                </c:pt>
                <c:pt idx="2">
                  <c:v>74.634162564853</c:v>
                </c:pt>
                <c:pt idx="3">
                  <c:v>0.83477451110815526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937088"/>
        <c:axId val="140947840"/>
      </c:barChart>
      <c:catAx>
        <c:axId val="14093708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crossAx val="140947840"/>
        <c:crosses val="autoZero"/>
        <c:auto val="1"/>
        <c:lblAlgn val="ctr"/>
        <c:lblOffset val="100"/>
        <c:noMultiLvlLbl val="0"/>
      </c:catAx>
      <c:valAx>
        <c:axId val="1409478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0937088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6.9533472465855874E-3"/>
          <c:y val="1.8350154050851733E-2"/>
          <c:w val="0.98427098114813727"/>
          <c:h val="0.1582154678891893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Calibri" pitchFamily="34" charset="0"/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ln w="25400">
          <a:noFill/>
        </a:ln>
      </c:spPr>
    </c:sideWall>
    <c:backWall>
      <c:thickness val="0"/>
      <c:spPr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917205918511652E-2"/>
          <c:y val="0.11484908197601933"/>
          <c:w val="0.96816558816297649"/>
          <c:h val="0.721931155662105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43A7A7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9966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99003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2007: 19,044 solicitudes</c:v>
                </c:pt>
                <c:pt idx="1">
                  <c:v>2008: 41,164 solicitudes</c:v>
                </c:pt>
                <c:pt idx="2">
                  <c:v>2009: 91,424 solicitudes</c:v>
                </c:pt>
                <c:pt idx="3">
                  <c:v>2010: 86,183 solicitudes</c:v>
                </c:pt>
                <c:pt idx="4">
                  <c:v>2011: 89,417 solicitudes</c:v>
                </c:pt>
                <c:pt idx="5">
                  <c:v>2012: 86,142 solicitudes</c:v>
                </c:pt>
                <c:pt idx="6">
                  <c:v>2013: 97,237 solicitudes</c:v>
                </c:pt>
              </c:strCache>
            </c:strRef>
          </c:cat>
          <c:val>
            <c:numRef>
              <c:f>Hoja1!$B$2:$B$8</c:f>
              <c:numCache>
                <c:formatCode>0.0</c:formatCode>
                <c:ptCount val="7"/>
                <c:pt idx="0">
                  <c:v>2.8496114261709806</c:v>
                </c:pt>
                <c:pt idx="1">
                  <c:v>2.7904722573122074</c:v>
                </c:pt>
                <c:pt idx="2">
                  <c:v>2.993655932796655</c:v>
                </c:pt>
                <c:pt idx="3">
                  <c:v>4.0023902625807919</c:v>
                </c:pt>
                <c:pt idx="4">
                  <c:v>3.0036682062695288</c:v>
                </c:pt>
                <c:pt idx="5">
                  <c:v>3.165540618977928</c:v>
                </c:pt>
                <c:pt idx="6">
                  <c:v>3.1265156267676071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1392896"/>
        <c:axId val="141863168"/>
        <c:axId val="0"/>
      </c:bar3DChart>
      <c:catAx>
        <c:axId val="1413928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141863168"/>
        <c:crosses val="autoZero"/>
        <c:auto val="1"/>
        <c:lblAlgn val="ctr"/>
        <c:lblOffset val="100"/>
        <c:noMultiLvlLbl val="0"/>
      </c:catAx>
      <c:valAx>
        <c:axId val="141863168"/>
        <c:scaling>
          <c:orientation val="minMax"/>
          <c:max val="6"/>
          <c:min val="0"/>
        </c:scaling>
        <c:delete val="1"/>
        <c:axPos val="l"/>
        <c:numFmt formatCode="0.0" sourceLinked="1"/>
        <c:majorTickMark val="none"/>
        <c:minorTickMark val="none"/>
        <c:tickLblPos val="none"/>
        <c:crossAx val="141392896"/>
        <c:crosses val="autoZero"/>
        <c:crossBetween val="between"/>
        <c:majorUnit val="3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chemeClr val="tx1"/>
          </a:solidFill>
          <a:latin typeface="Calibri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8.9865579217640867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19.029615626969122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31.551841414828502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33.781672366508985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21.967790930909317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15.485994866644356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10.152766356655592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Programático, presupuestal y financiero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11.442244495563589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217216"/>
        <c:axId val="148235392"/>
      </c:barChart>
      <c:catAx>
        <c:axId val="14821721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8235392"/>
        <c:crosses val="autoZero"/>
        <c:auto val="1"/>
        <c:lblAlgn val="ctr"/>
        <c:lblOffset val="100"/>
        <c:noMultiLvlLbl val="0"/>
      </c:catAx>
      <c:valAx>
        <c:axId val="148235392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4821721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422977856261587"/>
          <c:y val="5.0047248893830054E-2"/>
          <c:w val="0.68141624614808871"/>
          <c:h val="0.923475934146451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2006: 6,621 solicitudes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Hoja1!$B$2</c:f>
              <c:numCache>
                <c:formatCode>0.0</c:formatCode>
                <c:ptCount val="1"/>
                <c:pt idx="0">
                  <c:v>6.9777979157227028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2007: 19,044 solicitudes</c:v>
                </c:pt>
              </c:strCache>
            </c:strRef>
          </c:tx>
          <c:spPr>
            <a:solidFill>
              <a:srgbClr val="EB641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Hoja1!$C$2</c:f>
              <c:numCache>
                <c:formatCode>0.0</c:formatCode>
                <c:ptCount val="1"/>
                <c:pt idx="0">
                  <c:v>6.6005040957781977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2008: 41,164 solicitudes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Hoja1!$D$2</c:f>
              <c:numCache>
                <c:formatCode>0.0</c:formatCode>
                <c:ptCount val="1"/>
                <c:pt idx="0">
                  <c:v>5.7064425225925595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2009: 91,523 solicitudes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Hoja1!$E$2</c:f>
              <c:numCache>
                <c:formatCode>0.0</c:formatCode>
                <c:ptCount val="1"/>
                <c:pt idx="0">
                  <c:v>4.8370354992734068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2010: 86,249 solicitudes</c:v>
                </c:pt>
              </c:strCache>
            </c:strRef>
          </c:tx>
          <c:spPr>
            <a:solidFill>
              <a:srgbClr val="9966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Hoja1!$F$2</c:f>
              <c:numCache>
                <c:formatCode>0.0</c:formatCode>
                <c:ptCount val="1"/>
                <c:pt idx="0">
                  <c:v>4.4742547739683936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2011: 89,610 solicitudes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Hoja1!$G$2</c:f>
              <c:numCache>
                <c:formatCode>0.0</c:formatCode>
                <c:ptCount val="1"/>
                <c:pt idx="0">
                  <c:v>7.0817989063720574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2012: 86,341 solicitudes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Hoja1!$H$2</c:f>
              <c:numCache>
                <c:formatCode>0.0</c:formatCode>
                <c:ptCount val="1"/>
                <c:pt idx="0">
                  <c:v>7.7541376634507335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2013: 97,376 solicitudes</c:v>
                </c:pt>
              </c:strCache>
            </c:strRef>
          </c:tx>
          <c:spPr>
            <a:solidFill>
              <a:srgbClr val="39639D"/>
            </a:solidFill>
            <a:ln>
              <a:solidFill>
                <a:srgbClr val="2DA2BF"/>
              </a:solidFill>
            </a:ln>
            <a:scene3d>
              <a:camera prst="orthographicFront"/>
              <a:lightRig rig="soft" dir="tl"/>
            </a:scene3d>
            <a:sp3d>
              <a:bevelT w="50800" h="50800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Hoja1!$A$2</c:f>
              <c:strCache>
                <c:ptCount val="1"/>
                <c:pt idx="0">
                  <c:v>Regulatorio</c:v>
                </c:pt>
              </c:strCache>
            </c:strRef>
          </c:cat>
          <c:val>
            <c:numRef>
              <c:f>Hoja1!$I$2</c:f>
              <c:numCache>
                <c:formatCode>0.0</c:formatCode>
                <c:ptCount val="1"/>
                <c:pt idx="0">
                  <c:v>7.0890157739073283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8010496"/>
        <c:axId val="148025344"/>
      </c:barChart>
      <c:catAx>
        <c:axId val="148010496"/>
        <c:scaling>
          <c:orientation val="maxMin"/>
        </c:scaling>
        <c:delete val="0"/>
        <c:axPos val="l"/>
        <c:numFmt formatCode="General" sourceLinked="0"/>
        <c:majorTickMark val="cross"/>
        <c:minorTickMark val="none"/>
        <c:tickLblPos val="nextTo"/>
        <c:spPr>
          <a:noFill/>
        </c:spPr>
        <c:crossAx val="148025344"/>
        <c:crosses val="autoZero"/>
        <c:auto val="1"/>
        <c:lblAlgn val="ctr"/>
        <c:lblOffset val="100"/>
        <c:noMultiLvlLbl val="0"/>
      </c:catAx>
      <c:valAx>
        <c:axId val="148025344"/>
        <c:scaling>
          <c:orientation val="minMax"/>
          <c:max val="50"/>
        </c:scaling>
        <c:delete val="1"/>
        <c:axPos val="t"/>
        <c:numFmt formatCode="0.0" sourceLinked="1"/>
        <c:majorTickMark val="out"/>
        <c:minorTickMark val="none"/>
        <c:tickLblPos val="none"/>
        <c:crossAx val="14801049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txPr>
    <a:bodyPr/>
    <a:lstStyle/>
    <a:p>
      <a:pPr>
        <a:defRPr sz="1100" b="1">
          <a:solidFill>
            <a:schemeClr val="bg1"/>
          </a:solidFill>
          <a:latin typeface="Calibri" pitchFamily="34" charset="0"/>
        </a:defRPr>
      </a:pPr>
      <a:endParaRPr lang="es-MX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8D792FF-21C6-40CD-BCA1-1CFA109D5AA6}" type="datetimeFigureOut">
              <a:rPr lang="es-MX" smtClean="0"/>
              <a:pPr/>
              <a:t>21/02/2014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A694443-C83B-4F34-B178-C8D1915BD2E2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560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9CBCD6-C483-4257-B11E-9F2FC1093CA5}" type="datetimeFigureOut">
              <a:rPr lang="es-MX"/>
              <a:pPr>
                <a:defRPr/>
              </a:pPr>
              <a:t>21/02/2014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F43496-A5D6-47D1-B54A-3B1A06F5E0D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38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D5E3E-F416-40DA-AC1F-9E2E76102BB6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788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8617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9981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887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2418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047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5422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7706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3639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6359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742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F43496-A5D6-47D1-B54A-3B1A06F5E0DA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6899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6036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8000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6614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8315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4101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5199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6580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0206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04730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431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6600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8574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6332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4778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5115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5935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4858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8625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6153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2853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394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63844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9069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03906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2199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48451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8517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7962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20791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3705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59589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449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52008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345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960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683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939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C5A17A-A735-4DA9-BD93-83BE3B85C66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973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1687513" y="4953000"/>
            <a:ext cx="7456487" cy="487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33CCCC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36513" y="5237163"/>
            <a:ext cx="9107487" cy="7889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90" y="5000960"/>
            <a:ext cx="9143410" cy="1863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9 Conector recto"/>
          <p:cNvCxnSpPr/>
          <p:nvPr/>
        </p:nvCxnSpPr>
        <p:spPr bwMode="auto">
          <a:xfrm>
            <a:off x="-3175" y="4997654"/>
            <a:ext cx="9147175" cy="78999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E9E462-A307-46A6-B24D-B23F63F8554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18D8-60A7-4D3B-A1BE-07D8FF63E94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5176-2986-4C5A-83F6-3DB18051CEA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12DE-44E2-47E4-ADDA-5F4AA3EC67DA}" type="datetimeFigureOut">
              <a:rPr lang="es-ES"/>
              <a:pPr>
                <a:defRPr/>
              </a:pPr>
              <a:t>21/02/2014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32D7-7258-4E20-99B3-F0DD4F71083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661" y="6441012"/>
            <a:ext cx="366712" cy="365125"/>
          </a:xfr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  <p:pic>
        <p:nvPicPr>
          <p:cNvPr id="8" name="Picture 2" descr="C:\Users\JOSE~1.CAN\AppData\Local\Temp\notesFFF692\LOGOTIPO_InfoDF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316" r="-1" b="1316"/>
          <a:stretch/>
        </p:blipFill>
        <p:spPr bwMode="auto">
          <a:xfrm>
            <a:off x="8398608" y="174580"/>
            <a:ext cx="622006" cy="7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 userDrawn="1"/>
        </p:nvSpPr>
        <p:spPr>
          <a:xfrm>
            <a:off x="62473" y="62122"/>
            <a:ext cx="9001156" cy="900000"/>
          </a:xfrm>
          <a:prstGeom prst="roundRect">
            <a:avLst/>
          </a:prstGeom>
          <a:solidFill>
            <a:srgbClr val="33CCCC">
              <a:alpha val="3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94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18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2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76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Haga clic para modificar el estilo de texto del patrón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Segundo nivel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Tercer nivel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Cuarto nivel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Quinto nivel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Haga clic para modificar el estilo de título del patrón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8CCD4-0633-4214-8E80-4B51D2DB8650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44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0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93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23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A69F40-8FA3-441D-ABC0-C40240B05253}" type="slidenum">
              <a:rPr lang="es-ES">
                <a:solidFill>
                  <a:prstClr val="black"/>
                </a:solidFill>
              </a:rPr>
              <a:pPr/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2C97B-B95C-43E1-9C6D-9D412079AE1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9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3" name="2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4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CCD4-0633-4214-8E80-4B51D2DB865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86A0AD-F5F3-4993-AC63-983DFB5D00C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BBA7F-7700-44FC-A071-6A787AE82F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6F3146-650D-474C-86B1-C64F4966568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6309B3-9598-4C5D-A074-CCA34373B81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4FD045D-41D9-4DB0-AA6F-326B226C05D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  <p:sldLayoutId id="214748373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18288" lvl="0" indent="0" algn="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DAF40-ECB2-4D85-A552-915E378046FF}" type="slidenum">
              <a:rPr kumimoji="0" lang="es-MX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Lucida Sans Unicode"/>
            </a:endParaRPr>
          </a:p>
        </p:txBody>
      </p:sp>
      <p:sp>
        <p:nvSpPr>
          <p:cNvPr id="15" name="14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8080">
              <a:alpha val="60000"/>
            </a:srgb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Lucida Sans Unicode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3 Marcador de texto"/>
          <p:cNvSpPr txBox="1">
            <a:spLocks/>
          </p:cNvSpPr>
          <p:nvPr/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None/>
              <a:defRPr/>
            </a:pPr>
            <a:r>
              <a:rPr lang="es-ES" dirty="0" smtClean="0">
                <a:solidFill>
                  <a:sysClr val="window" lastClr="FFFFFF"/>
                </a:solidFill>
                <a:latin typeface="Lucida Sans Unicode"/>
              </a:rPr>
              <a:t>Haga clic para modificar el estilo de texto del patrón</a:t>
            </a:r>
          </a:p>
        </p:txBody>
      </p:sp>
      <p:sp>
        <p:nvSpPr>
          <p:cNvPr id="18" name="4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</a:endParaRPr>
          </a:p>
        </p:txBody>
      </p:sp>
      <p:sp>
        <p:nvSpPr>
          <p:cNvPr id="19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kern="0" dirty="0">
              <a:solidFill>
                <a:sysClr val="window" lastClr="FFFFFF"/>
              </a:solidFill>
            </a:endParaRPr>
          </a:p>
        </p:txBody>
      </p:sp>
      <p:sp>
        <p:nvSpPr>
          <p:cNvPr id="20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BDAF40-ECB2-4D85-A552-915E378046FF}" type="slidenum">
              <a:rPr lang="es-MX" kern="0">
                <a:solidFill>
                  <a:sysClr val="window" lastClr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MX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11" Type="http://schemas.openxmlformats.org/officeDocument/2006/relationships/image" Target="../media/image5.png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73214" y="989693"/>
            <a:ext cx="6070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latin typeface="Calibri" pitchFamily="34" charset="0"/>
              </a:rPr>
              <a:t>Informe Estadístico del Ejercicio del Derecho de Acceso a la Información Pública en el Distrito Federal</a:t>
            </a: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ctr"/>
            <a:r>
              <a:rPr lang="es-MX" sz="3600" b="1" dirty="0" smtClean="0">
                <a:latin typeface="Calibri" pitchFamily="34" charset="0"/>
              </a:rPr>
              <a:t>2006 - 2013</a:t>
            </a:r>
            <a:endParaRPr lang="es-ES" sz="3600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14585" y="6393818"/>
            <a:ext cx="1561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cap="sm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Febrero 2014</a:t>
            </a:r>
            <a:endParaRPr lang="es-MX" sz="2000" b="1" cap="small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 bwMode="auto">
          <a:xfrm rot="5400000">
            <a:off x="1019523" y="2711455"/>
            <a:ext cx="2786063" cy="1588"/>
          </a:xfrm>
          <a:prstGeom prst="line">
            <a:avLst/>
          </a:prstGeom>
          <a:ln w="254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" y="1319217"/>
            <a:ext cx="2240460" cy="278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10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39146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Protección Sanitaria del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para Trabajadores a Lista de Raya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Vida, Progreso y Desarrollo para la Ciudad de México,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Atención a Emergencias y Protección Ciudadana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Evaluación del Desarrollo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Mayor de Hacienda de la 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los Centros de Transferencia Modal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60474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Apoyo a la Infraestructura Vial y del Transporte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38085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Mejoramiento de las Vías de Comunicación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5753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de los Adultos Mayores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y Prevención de las Adicciones en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75615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Metrobús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Ambiental y del Ordenamiento Territorial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37971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Transportes y Vialidad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Radio y Televisión Digital del Gobierno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para el Desarrollo Integral de la Familia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lo Contencioso Administrativo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1.3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</a:t>
            </a:r>
            <a:r>
              <a:rPr lang="es-MX" b="1" dirty="0" smtClean="0">
                <a:latin typeface="Calibri" pitchFamily="34" charset="0"/>
              </a:rPr>
              <a:t>por Ente obligado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65484"/>
              </p:ext>
            </p:extLst>
          </p:nvPr>
        </p:nvGraphicFramePr>
        <p:xfrm>
          <a:off x="108496" y="1068571"/>
          <a:ext cx="8928000" cy="23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Entes obligados por año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2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1.4 </a:t>
            </a:r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Total de solicitudes p</a:t>
            </a:r>
            <a:r>
              <a:rPr lang="es-MX" b="1" dirty="0" smtClean="0">
                <a:latin typeface="Calibri" pitchFamily="34" charset="0"/>
              </a:rPr>
              <a:t>or Órgano de gobierno</a:t>
            </a:r>
          </a:p>
          <a:p>
            <a:pPr algn="ctr"/>
            <a:r>
              <a:rPr lang="es-MX" b="1" dirty="0">
                <a:latin typeface="Calibri" pitchFamily="34" charset="0"/>
              </a:rPr>
              <a:t>(solicitudes de información pública y de datos personales)</a:t>
            </a:r>
            <a:endParaRPr lang="es-MX" b="1" dirty="0" smtClean="0">
              <a:latin typeface="Calibri" pitchFamily="34" charset="0"/>
            </a:endParaRPr>
          </a:p>
          <a:p>
            <a:pPr algn="ctr"/>
            <a:r>
              <a:rPr lang="es-MX" sz="1400" b="1" i="1" dirty="0">
                <a:latin typeface="Calibri" pitchFamily="34" charset="0"/>
              </a:rPr>
              <a:t>2006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63955"/>
              </p:ext>
            </p:extLst>
          </p:nvPr>
        </p:nvGraphicFramePr>
        <p:xfrm>
          <a:off x="945404" y="1492824"/>
          <a:ext cx="7245442" cy="4500000"/>
        </p:xfrm>
        <a:graphic>
          <a:graphicData uri="http://schemas.openxmlformats.org/drawingml/2006/table">
            <a:tbl>
              <a:tblPr/>
              <a:tblGrid>
                <a:gridCol w="81442"/>
                <a:gridCol w="1404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54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Órgano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de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Administración</a:t>
                      </a:r>
                    </a:p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Delegaciones </a:t>
                      </a:r>
                    </a:p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96,233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94,048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49356" y="6032174"/>
            <a:ext cx="7344816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/>
          <p:cNvSpPr/>
          <p:nvPr/>
        </p:nvSpPr>
        <p:spPr>
          <a:xfrm>
            <a:off x="1375184" y="1988840"/>
            <a:ext cx="6380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2. Resultados del Ejercicio del Derecho de Acceso a la Información Pública en el Distrito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2.1.1 Solicitudes de información pública recibidas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19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00233" y="1259247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 de información pública, 2006-2013: 517,928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66378" y="6115362"/>
            <a:ext cx="1124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187.6%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921211" y="6115362"/>
            <a:ext cx="1108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116.2%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991879" y="6115362"/>
            <a:ext cx="1068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122.3%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040762" y="6115362"/>
            <a:ext cx="1079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-5.8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098862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3.9%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136119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-3.6%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40" name="33 CuadroTexto"/>
          <p:cNvSpPr txBox="1"/>
          <p:nvPr/>
        </p:nvSpPr>
        <p:spPr>
          <a:xfrm>
            <a:off x="7182933" y="6115362"/>
            <a:ext cx="103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12.8%</a:t>
            </a:r>
            <a:endParaRPr lang="es-ES" sz="1000" dirty="0">
              <a:latin typeface="Calibri" pitchFamily="34" charset="0"/>
            </a:endParaRPr>
          </a:p>
        </p:txBody>
      </p:sp>
      <p:graphicFrame>
        <p:nvGraphicFramePr>
          <p:cNvPr id="32" name="8 Gráfico"/>
          <p:cNvGraphicFramePr/>
          <p:nvPr>
            <p:extLst>
              <p:ext uri="{D42A27DB-BD31-4B8C-83A1-F6EECF244321}">
                <p14:modId xmlns:p14="http://schemas.microsoft.com/office/powerpoint/2010/main" val="3073852290"/>
              </p:ext>
            </p:extLst>
          </p:nvPr>
        </p:nvGraphicFramePr>
        <p:xfrm>
          <a:off x="246758" y="1520857"/>
          <a:ext cx="8645722" cy="450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Elipse 34"/>
          <p:cNvSpPr/>
          <p:nvPr/>
        </p:nvSpPr>
        <p:spPr>
          <a:xfrm>
            <a:off x="5483763" y="5290322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/>
          <p:cNvSpPr/>
          <p:nvPr/>
        </p:nvSpPr>
        <p:spPr>
          <a:xfrm>
            <a:off x="6506494" y="5293568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Flecha derecha 43"/>
          <p:cNvSpPr/>
          <p:nvPr/>
        </p:nvSpPr>
        <p:spPr>
          <a:xfrm rot="2460000">
            <a:off x="6606214" y="537724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Flecha derecha 46"/>
          <p:cNvSpPr/>
          <p:nvPr/>
        </p:nvSpPr>
        <p:spPr>
          <a:xfrm rot="18720000">
            <a:off x="5571826" y="537281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Elipse 47"/>
          <p:cNvSpPr/>
          <p:nvPr/>
        </p:nvSpPr>
        <p:spPr>
          <a:xfrm>
            <a:off x="1292290" y="5310352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Flecha derecha 48"/>
          <p:cNvSpPr/>
          <p:nvPr/>
        </p:nvSpPr>
        <p:spPr>
          <a:xfrm rot="18720000">
            <a:off x="1380353" y="539284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Elipse 49"/>
          <p:cNvSpPr/>
          <p:nvPr/>
        </p:nvSpPr>
        <p:spPr>
          <a:xfrm>
            <a:off x="2331396" y="5303233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Flecha derecha 50"/>
          <p:cNvSpPr/>
          <p:nvPr/>
        </p:nvSpPr>
        <p:spPr>
          <a:xfrm rot="18720000">
            <a:off x="2419459" y="5385727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Elipse 51"/>
          <p:cNvSpPr/>
          <p:nvPr/>
        </p:nvSpPr>
        <p:spPr>
          <a:xfrm>
            <a:off x="3380522" y="5293664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Flecha derecha 52"/>
          <p:cNvSpPr/>
          <p:nvPr/>
        </p:nvSpPr>
        <p:spPr>
          <a:xfrm rot="18720000">
            <a:off x="3468585" y="5376158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3"/>
          <p:cNvSpPr/>
          <p:nvPr/>
        </p:nvSpPr>
        <p:spPr>
          <a:xfrm>
            <a:off x="4421324" y="5293664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Flecha derecha 54"/>
          <p:cNvSpPr/>
          <p:nvPr/>
        </p:nvSpPr>
        <p:spPr>
          <a:xfrm rot="2460000">
            <a:off x="4521044" y="5377341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Elipse 55"/>
          <p:cNvSpPr/>
          <p:nvPr/>
        </p:nvSpPr>
        <p:spPr>
          <a:xfrm>
            <a:off x="7546132" y="5301208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Flecha derecha 56"/>
          <p:cNvSpPr/>
          <p:nvPr/>
        </p:nvSpPr>
        <p:spPr>
          <a:xfrm rot="18720000">
            <a:off x="7634195" y="5383702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26956" y="1207638"/>
            <a:ext cx="7511232" cy="547260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Con base en las solicitudes de información pública capturadas por los Entes obligados en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</a:t>
            </a:r>
            <a:r>
              <a:rPr lang="es-MX" sz="200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(SICRESI)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durante 2013, se realizó el presente reporte a fin de: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conocer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total de solicitudes de información pública y de datos personales correspondiente al ejercicio 2013, así como los totales para los años 2006, 2007, 2008, 2009, 2010, 2011 y 2012.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Difundir la información que se obtiene mediante las variables que son observadas en el </a:t>
            </a:r>
            <a:r>
              <a:rPr lang="es-MX" sz="200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en el periodo referido en el párrafo precedente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Brindar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para la oportuna toma de decisiones para mejorar la política pública de la transparencia y de la promoción del Ejercicio del Derecho de Acceso a la Información (EDAI) en el Distrito Federal.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Objetivo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</a:t>
            </a:fld>
            <a:endParaRPr lang="es-MX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20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28638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Gestión Urbana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Protección Sanitaria del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Centro Histórico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del Espacio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Auxiliar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de la Policía Preventiva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de Previsión para Trabajadores a Lista de Raya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Calidad de Vida, Progreso y Desarrollo para la Ciudad de México,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Atención a Emergencias y Protección Ciudadana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de Filmaciones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Evaluación del Desarrollo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la Judicatura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Económico y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para Prevenir y Eliminar la Discriminación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Mayor de Hacienda de la 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los Centros de Transferencia Modal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5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02405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Mexicana de Impresión,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Álvaro Obregón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Azcapotzalco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Cuajimalpa de Morelos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Gustavo A. Madero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Iztacalco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La Magdalena Contreras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Tláhuac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Venustiano Carranza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Administración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Centro Histórico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Apoyo a la Infraestructura Vial y del Transporte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31485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de Recuperación Crediticia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Educación Garantizada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Mejoramiento de las Vías de Comunicación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Ciudad Digital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Ambiental Público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Económico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Seguridad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Mixto de Promoción Turística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el Desarrollo Social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la Atención y Apoyo a las Víctimas del Delito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Heroico Cuerpo de Bomberos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94006"/>
              </p:ext>
            </p:extLst>
          </p:nvPr>
        </p:nvGraphicFramePr>
        <p:xfrm>
          <a:off x="108496" y="1068571"/>
          <a:ext cx="8928000" cy="5477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Acceso a la Información Pública y Protección de Datos Personales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Asistencia e Integración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Ciencia y Tecnología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Educación Media Superior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Formación Profesional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Juventud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las Mujeres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Verificación Administrativa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Vivienda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del Deporte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de los Adultos Mayores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Atención y Prevención de las Adicciones en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Cd.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Integración al Desarrollo de las Personas con Discapacidad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Técnico de Formación Policial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de Asistencia Privada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Local de Conciliación y Arbitraje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78675"/>
              </p:ext>
            </p:extLst>
          </p:nvPr>
        </p:nvGraphicFramePr>
        <p:xfrm>
          <a:off x="108496" y="1068571"/>
          <a:ext cx="8928000" cy="563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Mecanismo de Seguimiento y Evaluación del Programa de Derechos Humanos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Metrobús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Auxiliar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Bancaria e Industrial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Ambiental y del Ordenamiento Territorial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Social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Metro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Transporte de Pasajeros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Ciencia, Tecnología e Innovación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Económico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Rural y Equidad para las Comunidades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Social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Gobierno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Obras y Servicios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53035"/>
              </p:ext>
            </p:extLst>
          </p:nvPr>
        </p:nvGraphicFramePr>
        <p:xfrm>
          <a:off x="108496" y="1068571"/>
          <a:ext cx="8928000" cy="554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Protección Civil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Trabajo y Fomento al 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Transportes y Vialidad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Transportes Eléctricos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Público de Localización Telefónica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 Pública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Metropolitanos, S.A. de C.V.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Aguas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Radio y Televisión Digital del Gobierno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(Capital 21)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Transporte Colectivo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para el Desarrollo Integral de la Familia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lo Contencioso Administrativo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Electoral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Superior de Justicia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Autónoma de la Ciudad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S/D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Movimiento Ciudadano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Alianza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57904"/>
              </p:ext>
            </p:extLst>
          </p:nvPr>
        </p:nvGraphicFramePr>
        <p:xfrm>
          <a:off x="108496" y="1068571"/>
          <a:ext cx="8928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8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Entes obligados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Acción Nacional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 la Revolución Democrática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del Trabajo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Revolucionario Institucional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Socialdemócrata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Partido Verde Ecologista de México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de solicitudes de información</a:t>
                      </a:r>
                      <a:r>
                        <a:rPr lang="es-MX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pública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de Entes Obligados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6 Rectángulo"/>
          <p:cNvSpPr/>
          <p:nvPr/>
        </p:nvSpPr>
        <p:spPr>
          <a:xfrm>
            <a:off x="107504" y="6580068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S/D. Sin dato. No entregaron su informe de solicitudes de información pública al </a:t>
            </a:r>
            <a:r>
              <a:rPr lang="es-MX" sz="1000" b="1" dirty="0" err="1" smtClean="0">
                <a:latin typeface="Calibri" pitchFamily="34" charset="0"/>
                <a:cs typeface="Calibri" pitchFamily="34" charset="0"/>
              </a:rPr>
              <a:t>InfoDF</a:t>
            </a:r>
            <a:r>
              <a:rPr lang="es-MX" sz="1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por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lo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que no se presenta información de dichos Entes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Obligados</a:t>
            </a:r>
            <a:endParaRPr lang="es-MX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2.1.2 Solicitudes de información pública por Ente obligado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2.1.3 Solicitudes de información pública por Órgano de gobierno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02834"/>
              </p:ext>
            </p:extLst>
          </p:nvPr>
        </p:nvGraphicFramePr>
        <p:xfrm>
          <a:off x="663769" y="1445128"/>
          <a:ext cx="7818435" cy="4392000"/>
        </p:xfrm>
        <a:graphic>
          <a:graphicData uri="http://schemas.openxmlformats.org/drawingml/2006/table">
            <a:tbl>
              <a:tblPr/>
              <a:tblGrid>
                <a:gridCol w="81442"/>
                <a:gridCol w="1400993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Órgano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de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Administración</a:t>
                      </a:r>
                    </a:p>
                    <a:p>
                      <a:pPr marL="0" indent="0" algn="ctr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Delegaciones </a:t>
                      </a:r>
                    </a:p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5890217"/>
            <a:ext cx="7852609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2.1.4 Entes obligados con el mayor/menor número de solicitudes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5760" y="1124744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Entes obligados con el MAYOR número de solicitudes de información pública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23298" y="1126458"/>
            <a:ext cx="3406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Entes obligados con el MENOR número de solicitudes de información pública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28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943045"/>
              </p:ext>
            </p:extLst>
          </p:nvPr>
        </p:nvGraphicFramePr>
        <p:xfrm>
          <a:off x="285720" y="1646378"/>
          <a:ext cx="4212000" cy="4536000"/>
        </p:xfrm>
        <a:graphic>
          <a:graphicData uri="http://schemas.openxmlformats.org/drawingml/2006/table">
            <a:tbl>
              <a:tblPr/>
              <a:tblGrid>
                <a:gridCol w="2772000"/>
                <a:gridCol w="720000"/>
                <a:gridCol w="72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Entes obligados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Urbano y 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Miguel Hidalgo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Procuraduría General de Justicia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Oficialía Mayor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Cuauhtémoc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Contaduría Mayor de Hacienda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Benito Juárez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Finanzas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Asamblea Legislativa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Contraloría General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Gobierno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Coyoacán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Consejería Jurídica y de Servicios Legales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Iztapalapa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Delegación Tlalpan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39,657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40.6%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31087"/>
              </p:ext>
            </p:extLst>
          </p:nvPr>
        </p:nvGraphicFramePr>
        <p:xfrm>
          <a:off x="4622236" y="1646378"/>
          <a:ext cx="4212000" cy="5034885"/>
        </p:xfrm>
        <a:graphic>
          <a:graphicData uri="http://schemas.openxmlformats.org/drawingml/2006/table">
            <a:tbl>
              <a:tblPr/>
              <a:tblGrid>
                <a:gridCol w="2772000"/>
                <a:gridCol w="720000"/>
                <a:gridCol w="720000"/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Entes obligados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Local de la Infraestructura Física Educativa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del Fondo de Apoyo a la Procuración de Justicia del DF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la Promoción y Desarrollo del Cine Mexicano en el DF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para el Fondo de Promoción para el Financiamiento del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 de Asfalto del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para el Desarrollo Económico y Social de la Cd. de México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 Arte Popular Mexicano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Complejo Ambiental Xochimilco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Museo del Estanquillo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para la Seguridad de las Construcciones en el Distrito Federal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Central de Abasto de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MX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Méx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Autoridad de la Zona Patrimonio Mundial Natural y Cultural de la Humanidad en Xochimilco, Tláhuac y Milpa Alta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Público de la Zona de Santa Fe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Fideicomiso Fondo de Apoyo a la Educación y el Empleo de las y los Jóvenes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0.89%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2.2 Medio de presentación de las solicitudes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2006110117"/>
              </p:ext>
            </p:extLst>
          </p:nvPr>
        </p:nvGraphicFramePr>
        <p:xfrm>
          <a:off x="161864" y="1196752"/>
          <a:ext cx="880262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29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Índice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388" y="1817929"/>
            <a:ext cx="7500937" cy="4203359"/>
          </a:xfrm>
          <a:prstGeom prst="rect">
            <a:avLst/>
          </a:prstGeom>
        </p:spPr>
        <p:txBody>
          <a:bodyPr anchor="ctr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Introducción ……………………………………………………..……………..…. 4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Total de solicitudes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(de Información pública y de datos personales) ……….………….. 6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Resultados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del Ejercicio del Derecho de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Acceso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a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la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Información </a:t>
            </a:r>
            <a:r>
              <a:rPr lang="es-MX" sz="200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Pública en </a:t>
            </a: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el Distrito Federal  ……………………….…. 18</a:t>
            </a:r>
          </a:p>
          <a:p>
            <a:pPr marL="9906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s-MX" sz="2000" b="1" kern="0" dirty="0" smtClean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s-MX" sz="2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Perfil sociodemográfico de los solicitantes ………………………….  60</a:t>
            </a:r>
          </a:p>
        </p:txBody>
      </p:sp>
    </p:spTree>
    <p:extLst>
      <p:ext uri="{BB962C8B-B14F-4D97-AF65-F5344CB8AC3E}">
        <p14:creationId xmlns:p14="http://schemas.microsoft.com/office/powerpoint/2010/main" val="41061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2.3 Medio por el que se notificó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740126561"/>
              </p:ext>
            </p:extLst>
          </p:nvPr>
        </p:nvGraphicFramePr>
        <p:xfrm>
          <a:off x="252544" y="1628800"/>
          <a:ext cx="8639936" cy="486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2.4 Medio por el que se entregó la información solicitada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31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251318" y="1628800"/>
          <a:ext cx="864116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97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2.5.1 Promedio de preguntas por solicitud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944451"/>
              </p:ext>
            </p:extLst>
          </p:nvPr>
        </p:nvGraphicFramePr>
        <p:xfrm>
          <a:off x="187822" y="1268760"/>
          <a:ext cx="8776666" cy="471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460602" y="1463159"/>
            <a:ext cx="221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Promedio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32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6335742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>
                <a:latin typeface="Calibri" pitchFamily="34" charset="0"/>
              </a:rPr>
              <a:t>Nota: Para el año 2013 se realizaron </a:t>
            </a:r>
            <a:r>
              <a:rPr lang="es-MX" sz="1100" b="1" dirty="0" smtClean="0">
                <a:latin typeface="Calibri" pitchFamily="34" charset="0"/>
              </a:rPr>
              <a:t>139 solicitudes </a:t>
            </a:r>
            <a:r>
              <a:rPr lang="es-MX" sz="1100" b="1" dirty="0">
                <a:latin typeface="Calibri" pitchFamily="34" charset="0"/>
              </a:rPr>
              <a:t>de información pública sin requerimiento, </a:t>
            </a:r>
            <a:r>
              <a:rPr lang="es-MX" sz="1100" b="1" dirty="0" smtClean="0">
                <a:latin typeface="Calibri" pitchFamily="34" charset="0"/>
              </a:rPr>
              <a:t>199 </a:t>
            </a:r>
            <a:r>
              <a:rPr lang="es-MX" sz="1100" b="1" dirty="0">
                <a:latin typeface="Calibri" pitchFamily="34" charset="0"/>
              </a:rPr>
              <a:t>en 2012, </a:t>
            </a:r>
            <a:r>
              <a:rPr lang="es-MX" sz="1100" b="1" dirty="0" smtClean="0">
                <a:latin typeface="Calibri" pitchFamily="34" charset="0"/>
              </a:rPr>
              <a:t>193 </a:t>
            </a:r>
            <a:r>
              <a:rPr lang="es-MX" sz="1100" b="1" dirty="0">
                <a:latin typeface="Calibri" pitchFamily="34" charset="0"/>
              </a:rPr>
              <a:t>en 2011, </a:t>
            </a:r>
            <a:r>
              <a:rPr lang="es-MX" sz="1100" b="1" dirty="0" smtClean="0">
                <a:latin typeface="Calibri" pitchFamily="34" charset="0"/>
              </a:rPr>
              <a:t>66 </a:t>
            </a:r>
            <a:r>
              <a:rPr lang="es-MX" sz="1100" b="1" dirty="0">
                <a:latin typeface="Calibri" pitchFamily="34" charset="0"/>
              </a:rPr>
              <a:t>en 2010 y </a:t>
            </a:r>
            <a:r>
              <a:rPr lang="es-MX" sz="1100" b="1" dirty="0" smtClean="0">
                <a:latin typeface="Calibri" pitchFamily="34" charset="0"/>
              </a:rPr>
              <a:t>99 </a:t>
            </a:r>
            <a:r>
              <a:rPr lang="es-MX" sz="1100" b="1" dirty="0">
                <a:latin typeface="Calibri" pitchFamily="34" charset="0"/>
              </a:rPr>
              <a:t>en </a:t>
            </a:r>
            <a:r>
              <a:rPr lang="es-MX" sz="1100" b="1" dirty="0" smtClean="0">
                <a:latin typeface="Calibri" pitchFamily="34" charset="0"/>
              </a:rPr>
              <a:t>2009.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solidFill>
                  <a:prstClr val="black"/>
                </a:solidFill>
                <a:latin typeface="Calibri" pitchFamily="34" charset="0"/>
              </a:rPr>
              <a:t>2.5.2 Número de preguntas por solicitud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89980" y="1169569"/>
            <a:ext cx="3166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del número de preguntas por solicitud de información pública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48510"/>
              </p:ext>
            </p:extLst>
          </p:nvPr>
        </p:nvGraphicFramePr>
        <p:xfrm>
          <a:off x="85732" y="1789113"/>
          <a:ext cx="8964000" cy="4392000"/>
        </p:xfrm>
        <a:graphic>
          <a:graphicData uri="http://schemas.openxmlformats.org/drawingml/2006/table">
            <a:tbl>
              <a:tblPr/>
              <a:tblGrid>
                <a:gridCol w="900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Número de preguntas que comprende la solicitud</a:t>
                      </a:r>
                    </a:p>
                  </a:txBody>
                  <a:tcPr marL="8467" marR="8467" marT="846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9,965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52.3%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23,124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47,672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52.1%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40,732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42,286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37,398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43.4%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44,852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46.1%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3,021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5,962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14,122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14,467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15,255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15,052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16,252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16.7%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3,960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10,441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8,932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11,064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11,268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12,025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1,317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6,347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5,349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6,358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6,586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6,664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699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1,729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4,418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4,153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4,309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4,945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4,831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2,586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2,819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2,769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3,283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1,329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2,005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1,755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1,110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1,330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1,707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794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921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967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785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460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361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495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672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 o más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977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1,166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3,328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1,026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1,207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1,892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19,044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41,164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91,424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86,183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89,417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86,142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97,237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179512" y="6335742"/>
            <a:ext cx="8712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>
                <a:latin typeface="Calibri" pitchFamily="34" charset="0"/>
              </a:rPr>
              <a:t>Nota: Para el año 2013 se realizaron </a:t>
            </a:r>
            <a:r>
              <a:rPr lang="es-MX" sz="1100" b="1" dirty="0" smtClean="0">
                <a:latin typeface="Calibri" pitchFamily="34" charset="0"/>
              </a:rPr>
              <a:t>139 solicitudes </a:t>
            </a:r>
            <a:r>
              <a:rPr lang="es-MX" sz="1100" b="1" dirty="0">
                <a:latin typeface="Calibri" pitchFamily="34" charset="0"/>
              </a:rPr>
              <a:t>de información pública sin requerimiento, </a:t>
            </a:r>
            <a:r>
              <a:rPr lang="es-MX" sz="1100" b="1" dirty="0" smtClean="0">
                <a:latin typeface="Calibri" pitchFamily="34" charset="0"/>
              </a:rPr>
              <a:t>199 </a:t>
            </a:r>
            <a:r>
              <a:rPr lang="es-MX" sz="1100" b="1" dirty="0">
                <a:latin typeface="Calibri" pitchFamily="34" charset="0"/>
              </a:rPr>
              <a:t>en 2012, </a:t>
            </a:r>
            <a:r>
              <a:rPr lang="es-MX" sz="1100" b="1" dirty="0" smtClean="0">
                <a:latin typeface="Calibri" pitchFamily="34" charset="0"/>
              </a:rPr>
              <a:t>193 </a:t>
            </a:r>
            <a:r>
              <a:rPr lang="es-MX" sz="1100" b="1" dirty="0">
                <a:latin typeface="Calibri" pitchFamily="34" charset="0"/>
              </a:rPr>
              <a:t>en 2011, </a:t>
            </a:r>
            <a:r>
              <a:rPr lang="es-MX" sz="1100" b="1" dirty="0" smtClean="0">
                <a:latin typeface="Calibri" pitchFamily="34" charset="0"/>
              </a:rPr>
              <a:t>66 </a:t>
            </a:r>
            <a:r>
              <a:rPr lang="es-MX" sz="1100" b="1" dirty="0">
                <a:latin typeface="Calibri" pitchFamily="34" charset="0"/>
              </a:rPr>
              <a:t>en 2010 y </a:t>
            </a:r>
            <a:r>
              <a:rPr lang="es-MX" sz="1100" b="1" dirty="0" smtClean="0">
                <a:latin typeface="Calibri" pitchFamily="34" charset="0"/>
              </a:rPr>
              <a:t>99 </a:t>
            </a:r>
            <a:r>
              <a:rPr lang="es-MX" sz="1100" b="1" dirty="0">
                <a:latin typeface="Calibri" pitchFamily="34" charset="0"/>
              </a:rPr>
              <a:t>en </a:t>
            </a:r>
            <a:r>
              <a:rPr lang="es-MX" sz="1100" b="1" dirty="0" smtClean="0">
                <a:latin typeface="Calibri" pitchFamily="34" charset="0"/>
              </a:rPr>
              <a:t>2009.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0020" y="6441396"/>
            <a:ext cx="366712" cy="365125"/>
          </a:xfrm>
        </p:spPr>
        <p:txBody>
          <a:bodyPr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2.5.3 Tiempo promedio de respuesta de acuerdo al número de preguntas que comprende la solicitud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87174" y="1096928"/>
            <a:ext cx="7167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 por número de preguntas que comprende la solicitud</a:t>
            </a:r>
          </a:p>
          <a:p>
            <a:pPr algn="ctr"/>
            <a:r>
              <a:rPr lang="es-MX" sz="1100" b="1" i="1" dirty="0" smtClean="0">
                <a:latin typeface="Calibri" pitchFamily="34" charset="0"/>
              </a:rPr>
              <a:t>(Sólo solicitudes “Tramitadas y atendidas”)</a:t>
            </a:r>
          </a:p>
          <a:p>
            <a:pPr algn="ctr"/>
            <a:endParaRPr lang="es-MX" sz="1100" b="1" i="1" u="sng" dirty="0">
              <a:latin typeface="Calibri" pitchFamily="34" charset="0"/>
            </a:endParaRPr>
          </a:p>
          <a:p>
            <a:pPr algn="ctr"/>
            <a:r>
              <a:rPr lang="es-MX" sz="1100" b="1" i="1" u="sng" dirty="0" smtClean="0">
                <a:latin typeface="Calibri" pitchFamily="34" charset="0"/>
              </a:rPr>
              <a:t>PROMEDIO 2013: 7.8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331640" y="1999726"/>
          <a:ext cx="6480000" cy="47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432000">
                <a:tc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Una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Dos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Tres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Cuatro</a:t>
                      </a:r>
                    </a:p>
                    <a:p>
                      <a:pPr algn="ctr" fontAlgn="t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 cinco </a:t>
                      </a:r>
                      <a:r>
                        <a:rPr lang="pt-BR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preguntas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Once o más preguntas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87,561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77,977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81,319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79,377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84,149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2008: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38,043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17,824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solicitudes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0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2.6. Temática de las solicitudes de información pública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11" name="3 Gráfico"/>
          <p:cNvGraphicFramePr/>
          <p:nvPr>
            <p:extLst/>
          </p:nvPr>
        </p:nvGraphicFramePr>
        <p:xfrm>
          <a:off x="114196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3 Gráfico"/>
          <p:cNvGraphicFramePr/>
          <p:nvPr>
            <p:extLst/>
          </p:nvPr>
        </p:nvGraphicFramePr>
        <p:xfrm>
          <a:off x="2555776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3 Gráfico"/>
          <p:cNvGraphicFramePr/>
          <p:nvPr>
            <p:extLst/>
          </p:nvPr>
        </p:nvGraphicFramePr>
        <p:xfrm>
          <a:off x="4644008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3 Gráfico"/>
          <p:cNvGraphicFramePr/>
          <p:nvPr>
            <p:extLst/>
          </p:nvPr>
        </p:nvGraphicFramePr>
        <p:xfrm>
          <a:off x="6948264" y="1988840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3 Gráfico"/>
          <p:cNvGraphicFramePr/>
          <p:nvPr>
            <p:extLst/>
          </p:nvPr>
        </p:nvGraphicFramePr>
        <p:xfrm>
          <a:off x="107504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3 Gráfico"/>
          <p:cNvGraphicFramePr/>
          <p:nvPr>
            <p:extLst/>
          </p:nvPr>
        </p:nvGraphicFramePr>
        <p:xfrm>
          <a:off x="2549084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3 Gráfico"/>
          <p:cNvGraphicFramePr/>
          <p:nvPr>
            <p:extLst/>
          </p:nvPr>
        </p:nvGraphicFramePr>
        <p:xfrm>
          <a:off x="4788024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3 Gráfico"/>
          <p:cNvGraphicFramePr/>
          <p:nvPr>
            <p:extLst/>
          </p:nvPr>
        </p:nvGraphicFramePr>
        <p:xfrm>
          <a:off x="6941572" y="4437112"/>
          <a:ext cx="273630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4160401" y="1817977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anose="020F0502020204030204" pitchFamily="34" charset="0"/>
              </a:rPr>
              <a:t>Porcentaje</a:t>
            </a:r>
            <a:endParaRPr lang="es-MX" sz="1100" b="1" u="sng" dirty="0">
              <a:latin typeface="Calibri" panose="020F050202020403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 r="1832" b="84115"/>
          <a:stretch>
            <a:fillRect/>
          </a:stretch>
        </p:blipFill>
        <p:spPr bwMode="auto">
          <a:xfrm>
            <a:off x="251520" y="1087281"/>
            <a:ext cx="8496944" cy="68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7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2.7 Área de interés del solicitante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36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25381"/>
              </p:ext>
            </p:extLst>
          </p:nvPr>
        </p:nvGraphicFramePr>
        <p:xfrm>
          <a:off x="67818" y="1108755"/>
          <a:ext cx="9000000" cy="56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Área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1918" marR="1918" marT="191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918" marR="1918" marT="1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algn="l" fontAlgn="t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Actuación de Asociaciones Políticas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1,864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1,283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Control y vigilancia de recursos públicos (en general)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31,820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22,315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20,536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22.9%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17,065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19,602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Cultura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465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832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Deporte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Derechos Humanos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639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674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839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Educación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814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Empleo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1,959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2,405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3,684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3,708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3,132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Fomento a las actividades económicas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1,713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1,643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1,351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1,405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Impartición de justicia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3,066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3,217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4,233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4,136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4,093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Legislación, Desarrollo legislativo (en general)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1,391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1,196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1,956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1,926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2,330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Medio ambiente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2,293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2,923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2,406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2,101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Movilizaciones, conflictos sociales y políticos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574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Obra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3,015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3,438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4,173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3,491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2,183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Procesos electorales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0.6%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806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1,489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Programas de desarrollo urbano (uso de suelo)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3,122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3,481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4,689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6,061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4,885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Programas sociales de subsidio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1,037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2,081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2,874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2,042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2,735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Salud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2,854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1,021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1,325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Seguridad pública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1,097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1,067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2,240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2,150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4,969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Servicios Urbanos (limpieza, jardines, bacheo, </a:t>
                      </a:r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etc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)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1,145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878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1,992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2,152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1,922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Turismo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Vialidad y transporte público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2,040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2.2%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1,577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3,506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3,898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2,390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Vivienda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1,516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1,947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2,716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3.0%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2,359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2,698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Otro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28,069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30.7%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33,076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38.3%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27,327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28,084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32.5%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37,402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38.4%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Total 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91,523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86,249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89,610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86,341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97,376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FFFF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es-MX" sz="1100" b="1" i="0" u="none" strike="noStrike" kern="1200" dirty="0">
                        <a:solidFill>
                          <a:srgbClr val="FFFF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2.8.1 Información pública de oficio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37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971600" y="1268760"/>
          <a:ext cx="720079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7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>
                <a:latin typeface="Calibri" pitchFamily="34" charset="0"/>
              </a:rPr>
              <a:t>2.8.2 Tiempo promedio de respuesta </a:t>
            </a:r>
            <a:r>
              <a:rPr lang="es-MX" b="1" dirty="0" smtClean="0">
                <a:latin typeface="Calibri" pitchFamily="34" charset="0"/>
              </a:rPr>
              <a:t>para las solicitudes de información</a:t>
            </a:r>
          </a:p>
          <a:p>
            <a:pPr lvl="0" algn="ctr"/>
            <a:r>
              <a:rPr lang="es-MX" b="1" dirty="0" smtClean="0">
                <a:latin typeface="Calibri" pitchFamily="34" charset="0"/>
              </a:rPr>
              <a:t>pública de oficio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38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20972" y="1423662"/>
            <a:ext cx="63193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i="1" u="sng" dirty="0" smtClean="0">
                <a:latin typeface="Calibri" pitchFamily="34" charset="0"/>
              </a:rPr>
              <a:t>(Sólo solicitudes con información total de oficio y “Tramitadas y atendidas” )</a:t>
            </a:r>
            <a:endParaRPr lang="es-MX" sz="1100" b="1" dirty="0" smtClean="0">
              <a:latin typeface="Calibri" pitchFamily="34" charset="0"/>
            </a:endParaRPr>
          </a:p>
          <a:p>
            <a:pPr algn="ctr"/>
            <a:endParaRPr lang="es-MX" sz="1100" b="1" dirty="0" smtClean="0">
              <a:latin typeface="Calibri" pitchFamily="34" charset="0"/>
            </a:endParaRPr>
          </a:p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 para las solicitudes de información pública de oficio</a:t>
            </a:r>
          </a:p>
        </p:txBody>
      </p:sp>
      <p:graphicFrame>
        <p:nvGraphicFramePr>
          <p:cNvPr id="10" name="9 Gráfico"/>
          <p:cNvGraphicFramePr>
            <a:graphicFrameLocks/>
          </p:cNvGraphicFramePr>
          <p:nvPr>
            <p:extLst/>
          </p:nvPr>
        </p:nvGraphicFramePr>
        <p:xfrm>
          <a:off x="1187624" y="2420888"/>
          <a:ext cx="67687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971600" y="1268760"/>
            <a:ext cx="7200800" cy="5040560"/>
          </a:xfrm>
          <a:prstGeom prst="rect">
            <a:avLst/>
          </a:prstGeom>
          <a:noFill/>
          <a:ln w="38100"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98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2.9 Tipo de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611201423"/>
              </p:ext>
            </p:extLst>
          </p:nvPr>
        </p:nvGraphicFramePr>
        <p:xfrm>
          <a:off x="158556" y="1285860"/>
          <a:ext cx="880593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777022" y="6000768"/>
            <a:ext cx="7572428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En el año 2006, el tipo de solicitud se obtenía  de las solicitudes de información pública “Tramitadas y atendidas”.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</a:rPr>
              <a:t>2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Para el año 2009, únicamente se presenta información estadística de las solicitudes de información pública, respecto a datos personales,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esta se describe en su propio informe.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</a:rPr>
              <a:t>3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En el año 2007, se</a:t>
            </a:r>
            <a:r>
              <a:rPr kumimoji="0" lang="es-MX" sz="1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incorpora esta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clasificación en el Tipo de solicitud.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23256" y="1329090"/>
            <a:ext cx="316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1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498532" y="1297335"/>
            <a:ext cx="298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2</a:t>
            </a:r>
            <a:endParaRPr lang="es-MX" sz="1100" b="1" dirty="0">
              <a:latin typeface="Calibri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39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988260" y="5373216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Calibri" pitchFamily="34" charset="0"/>
              </a:rPr>
              <a:t>3</a:t>
            </a:r>
            <a:endParaRPr lang="es-MX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Introducción</a:t>
            </a:r>
            <a:endParaRPr lang="es-ES" sz="20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6876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principal indicador sobre la forma en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que se ejerce 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Derecho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Acceso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el comportamiento de las Solicitudes de Información Pública. Para contar con referentes sobre este derecho, el InfoDF desarrolló, entre los años de 2006 y 2010, el </a:t>
            </a:r>
            <a:r>
              <a:rPr lang="es-ES" sz="1600" b="1" i="1" dirty="0" smtClean="0">
                <a:latin typeface="Calibri" pitchFamily="34" charset="0"/>
                <a:cs typeface="Calibri" pitchFamily="34" charset="0"/>
              </a:rPr>
              <a:t>Formato Estadístico de Solicitudes de Información Pública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, el cual utilizaron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los Entes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Obligados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para reportar las variables estadísticas de las solicitudes de información pública y de datos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personales.</a:t>
            </a:r>
          </a:p>
          <a:p>
            <a:pPr algn="just"/>
            <a:endParaRPr lang="es-ES" sz="10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partir de 2011, con información contenida en la base de datos del Sistema INFOMEX II, se creó 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el cual es una herramienta que agiliza la generación de reportes sobre la forma en que se gestionaron las Solicitudes de Información Pública y de Protección de Datos Personales requeridas a los Entes Obligados.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ES" sz="1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1600" b="1" u="sng" dirty="0" smtClean="0">
                <a:latin typeface="Calibri" pitchFamily="34" charset="0"/>
                <a:cs typeface="Calibri" pitchFamily="34" charset="0"/>
              </a:rPr>
              <a:t>Mejoras en el instrumento de captura de solicitudes</a:t>
            </a:r>
            <a:endParaRPr lang="es-ES" sz="1600" b="1" u="sng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La evolución del instrumento que capta la información de las Solicitudes de Información ha sido muy dinámica. Cabe mencionar que 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primer cambio importante que tuvo el formato de captura de solicitudes fue en 2007, al pasar de 13 a 24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variables,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InfoDF el 8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2007,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082/SE/08-05/2007.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0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El segundo cambio realizado al formato de captura fue en el año 2008, y de 24 variables pasa 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28, siendo aprobado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InfoDF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15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2008,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143/SE/15-04/2008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2.10 Atención a las solicitudes de información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7924" y="5828554"/>
            <a:ext cx="7572428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 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stas clasificaciones se incluyeron en el  año 2007, mientras que en 2006 se denominaban en el rubro “Cancelada”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00339"/>
              </p:ext>
            </p:extLst>
          </p:nvPr>
        </p:nvGraphicFramePr>
        <p:xfrm>
          <a:off x="165262" y="1916832"/>
          <a:ext cx="8820000" cy="3888000"/>
        </p:xfrm>
        <a:graphic>
          <a:graphicData uri="http://schemas.openxmlformats.org/drawingml/2006/table">
            <a:tbl>
              <a:tblPr/>
              <a:tblGrid>
                <a:gridCol w="1332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Estado en el que se encontraba la solicitud al final del </a:t>
                      </a:r>
                      <a:r>
                        <a:rPr lang="es-MX" sz="1100" b="1" i="0" u="none" strike="noStrike" baseline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periodo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Tramitada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atendida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Pendiente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Prevenida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Cancelada porque el solicitante no atendió la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prevención </a:t>
                      </a:r>
                      <a:r>
                        <a:rPr lang="es-MX" sz="11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MX" sz="11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Cancelada a petición del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solicitante </a:t>
                      </a:r>
                      <a:r>
                        <a:rPr lang="es-MX" sz="1100" b="1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Total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es-MX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4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2.11 ¿Hubo prevención al solicitante antes de darle trámite a la solicitud?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8" name="7 Gráfico"/>
          <p:cNvGraphicFramePr/>
          <p:nvPr>
            <p:extLst/>
          </p:nvPr>
        </p:nvGraphicFramePr>
        <p:xfrm>
          <a:off x="1000100" y="1628800"/>
          <a:ext cx="7143800" cy="481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1 CuadroTexto"/>
          <p:cNvSpPr txBox="1"/>
          <p:nvPr/>
        </p:nvSpPr>
        <p:spPr>
          <a:xfrm>
            <a:off x="2112118" y="115251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41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es-MX" b="1" dirty="0" smtClean="0">
                <a:latin typeface="Calibri" pitchFamily="34" charset="0"/>
              </a:rPr>
              <a:t>2.12 ¿Se notificó al solicitante ampliación del plazo para entregar la información?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42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2112118" y="115251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/>
          </p:nvPr>
        </p:nvGraphicFramePr>
        <p:xfrm>
          <a:off x="251520" y="1628800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27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2.13 Tipo de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43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335273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30732"/>
              </p:ext>
            </p:extLst>
          </p:nvPr>
        </p:nvGraphicFramePr>
        <p:xfrm>
          <a:off x="206726" y="1988840"/>
          <a:ext cx="8748000" cy="3888000"/>
        </p:xfrm>
        <a:graphic>
          <a:graphicData uri="http://schemas.openxmlformats.org/drawingml/2006/table">
            <a:tbl>
              <a:tblPr/>
              <a:tblGrid>
                <a:gridCol w="1260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Tipo de respuesta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2006 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  <a:endParaRPr lang="es-MX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Aceptada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4,974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32,621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73,452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62,881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60,661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56,840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60,136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68.6%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Acceso restringido </a:t>
                      </a:r>
                      <a:r>
                        <a:rPr lang="es-MX" sz="11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s-MX" sz="11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Inexistencia de</a:t>
                      </a:r>
                    </a:p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información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Orientada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1,950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8,708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Turnada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10,988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Improcedente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100%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67924" y="5918140"/>
            <a:ext cx="7572428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 </a:t>
            </a: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 cambió el</a:t>
            </a:r>
            <a:r>
              <a:rPr kumimoji="0" lang="es-MX" sz="10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nombre de e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sta clasificación en el  año 2007, en 2006 se denominaba “Negada”.</a:t>
            </a:r>
            <a:endParaRPr kumimoji="0" lang="es-MX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2.14.1 Promedio de Entes obligados a los que se turnó la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44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26793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“Turnadas” </a:t>
            </a: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/>
          </p:nvPr>
        </p:nvGraphicFramePr>
        <p:xfrm>
          <a:off x="636287" y="2089625"/>
          <a:ext cx="7827882" cy="414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458708" y="1877616"/>
            <a:ext cx="2214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</a:t>
            </a:r>
            <a:endParaRPr lang="es-ES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2.14.2 Número de Entes Obligados a los que se turnó la solicitud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2009 - 2013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2112118" y="1267930"/>
            <a:ext cx="4906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“Turnadas”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109988" y="1875294"/>
            <a:ext cx="2905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del número de Entes Obligados a los que se turnó la solicitud</a:t>
            </a:r>
            <a:endParaRPr lang="es-ES" sz="1100" b="1" dirty="0">
              <a:latin typeface="Calibri" pitchFamily="34" charset="0"/>
            </a:endParaRPr>
          </a:p>
        </p:txBody>
      </p:sp>
      <p:graphicFrame>
        <p:nvGraphicFramePr>
          <p:cNvPr id="7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80827"/>
              </p:ext>
            </p:extLst>
          </p:nvPr>
        </p:nvGraphicFramePr>
        <p:xfrm>
          <a:off x="877820" y="2500299"/>
          <a:ext cx="7380000" cy="3888000"/>
        </p:xfrm>
        <a:graphic>
          <a:graphicData uri="http://schemas.openxmlformats.org/drawingml/2006/table">
            <a:tbl>
              <a:tblPr/>
              <a:tblGrid>
                <a:gridCol w="1260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43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Número de Entes O</a:t>
                      </a:r>
                      <a:r>
                        <a:rPr lang="es-MX" sz="1100" b="1" i="0" u="none" strike="noStrike" baseline="0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bligados </a:t>
                      </a:r>
                      <a:r>
                        <a:rPr lang="es-MX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a los que se turnó la solicitud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467" marR="8467" marT="846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0.02%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 o más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10,988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12,912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11,709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15,255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2.15.1 Modalidad de respuesta. “Aceptadas”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5475481"/>
              </p:ext>
            </p:extLst>
          </p:nvPr>
        </p:nvGraphicFramePr>
        <p:xfrm>
          <a:off x="323528" y="1704457"/>
          <a:ext cx="8496606" cy="446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3951668" y="2636912"/>
            <a:ext cx="1231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46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20" name="11 CuadroTexto"/>
          <p:cNvSpPr txBox="1"/>
          <p:nvPr/>
        </p:nvSpPr>
        <p:spPr>
          <a:xfrm>
            <a:off x="2424460" y="1134580"/>
            <a:ext cx="4286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“Aceptadas”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6168" y="6374636"/>
            <a:ext cx="8388001" cy="4001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MX" sz="10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A partir del año 2008 se quitó como modalidad de respuesta </a:t>
            </a:r>
            <a:r>
              <a:rPr lang="es-MX" sz="10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ACEPTADA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y se incorporó en la variable de entrega de información. En 2007 se nombró como </a:t>
            </a:r>
            <a:r>
              <a:rPr lang="es-MX" sz="10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Sin entrega por no pagar cuota de reproducción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, </a:t>
            </a:r>
            <a:r>
              <a:rPr lang="es-MX" sz="1000" b="1" kern="0" dirty="0">
                <a:solidFill>
                  <a:sysClr val="windowText" lastClr="000000"/>
                </a:solidFill>
                <a:latin typeface="Calibri" pitchFamily="34" charset="0"/>
              </a:rPr>
              <a:t>en 2006 se registraba como "Sin recoger por el 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solicitante“.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24328" y="5816150"/>
            <a:ext cx="238975" cy="24622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404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2.15.2 Modalidad de respuesta. “Acceso restringido”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/>
          </p:nvPr>
        </p:nvGraphicFramePr>
        <p:xfrm>
          <a:off x="526574" y="1628800"/>
          <a:ext cx="807787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929001" y="2852936"/>
            <a:ext cx="1268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25" name="2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26" name="11 CuadroTexto"/>
          <p:cNvSpPr txBox="1"/>
          <p:nvPr/>
        </p:nvSpPr>
        <p:spPr>
          <a:xfrm>
            <a:off x="1674148" y="1134019"/>
            <a:ext cx="5778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“Acceso restringido” </a:t>
            </a:r>
          </a:p>
        </p:txBody>
      </p:sp>
    </p:spTree>
    <p:extLst>
      <p:ext uri="{BB962C8B-B14F-4D97-AF65-F5344CB8AC3E}">
        <p14:creationId xmlns:p14="http://schemas.microsoft.com/office/powerpoint/2010/main" val="27564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2.16.1 ¿El solicitante recogió la información o le fue enviada por otro medio?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7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48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/>
          </p:nvPr>
        </p:nvGraphicFramePr>
        <p:xfrm>
          <a:off x="933778" y="1928802"/>
          <a:ext cx="723862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1 CuadroTexto"/>
          <p:cNvSpPr txBox="1"/>
          <p:nvPr/>
        </p:nvSpPr>
        <p:spPr>
          <a:xfrm>
            <a:off x="3817193" y="1569856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GENERAL</a:t>
            </a:r>
            <a:endParaRPr lang="es-ES" sz="11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49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3817279" y="1535112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DESGLOSE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792452" y="1873435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MX" sz="1100" b="1" u="sng" dirty="0">
              <a:latin typeface="Calibri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/>
          </p:nvPr>
        </p:nvGraphicFramePr>
        <p:xfrm>
          <a:off x="712436" y="2180868"/>
          <a:ext cx="7675988" cy="456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2.16.2 ¿El solicitante recogió la información o le fue enviada por otro medio?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26876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Con la aprobación de la Ley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Protección de Datos Personales para el Distrito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Federal,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formato de captura de solicitudes cambia en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y se presentan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a la consideración del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Pleno del InfoDF dos formatos, uno para capturar las solicitudes de información pública (29 variables) y otro formato para capturar las solicitudes de datos personales (25 variables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), mismos que fueron aprobados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por el Pleno del InfoDF el 20 de mayo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2009,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243/SO/20-05/2009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>
                <a:latin typeface="Calibri" pitchFamily="34" charset="0"/>
                <a:cs typeface="Calibri" pitchFamily="34" charset="0"/>
              </a:rPr>
              <a:t> 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En 2010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la Dirección de Evaluación y Estudios con apoyo de la Dirección de Tecnologías de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Información, transformó los formatos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de captura y se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creó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</a:t>
            </a:r>
            <a:r>
              <a:rPr lang="es-ES" sz="1600" b="1" i="1" dirty="0">
                <a:latin typeface="Calibri" pitchFamily="34" charset="0"/>
                <a:cs typeface="Calibri" pitchFamily="34" charset="0"/>
              </a:rPr>
              <a:t>Sistema de Captura de Reportes Estadísticos de Solicitudes de Información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(SICRESI). Con este sistema, a partir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2011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, los Entes obligados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estuvieron en condiciones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capturar directamente esta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vía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internet, logrando los siguientes beneficios: validación expedita de la información, ahorro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trabajo a las 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al tiempo de contar con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esta información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oportuna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. El uso de este sistema se aprobó por el Pleno del </a:t>
            </a:r>
            <a:r>
              <a:rPr lang="es-ES" sz="1600" b="1" dirty="0" err="1">
                <a:latin typeface="Calibri" pitchFamily="34" charset="0"/>
                <a:cs typeface="Calibri" pitchFamily="34" charset="0"/>
              </a:rPr>
              <a:t>InfoDF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el 6 de abril de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2011,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mediante acuerdo 0383/SO/06-04/2011.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6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just"/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2007 a la fecha, la Dirección de Evaluación y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Estudios junto con las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Oficinas de Información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Pública,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han venido realizando de manera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trimestral,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el llenado de los informes y la publicación de los resultados del Ejercicio del Derecho de Acceso a la 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Información con el propósito de 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obtener datos más precisos para dar seguimiento al cumplimiento de diversos aspectos de la Ley de Transparencia y Acceso a la Información Pública del Distrito Federal (LTAIPDF) y de la Ley de Protección de Datos Personales para el Distrito Federal (LPDPDF</a:t>
            </a:r>
            <a:r>
              <a:rPr lang="es-ES" sz="1600" b="1" dirty="0" smtClean="0">
                <a:latin typeface="Calibri" pitchFamily="34" charset="0"/>
                <a:cs typeface="Calibri" pitchFamily="34" charset="0"/>
              </a:rPr>
              <a:t>).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sz="2000" b="1" dirty="0" smtClean="0">
                <a:latin typeface="Calibri" pitchFamily="34" charset="0"/>
              </a:rPr>
              <a:t>Introducción</a:t>
            </a:r>
            <a:endParaRPr lang="es-ES" sz="20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2.17.1 Para la entrega de información, ¿se le requirió al solicitante algún monto por concepto de reproducción?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2007 - 2013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50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3815869" y="1584036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GENERAL</a:t>
            </a:r>
            <a:endParaRPr lang="es-ES" sz="1100" b="1" u="sng" dirty="0">
              <a:latin typeface="Calibri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/>
          </p:nvPr>
        </p:nvGraphicFramePr>
        <p:xfrm>
          <a:off x="933778" y="1928802"/>
          <a:ext cx="723862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37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2.17.2 Para la entrega de información, ¿se le requirió al solicitante algún monto por concepto de reproducción?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51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643018" y="1142984"/>
            <a:ext cx="784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 y “Aceptadas con información total/parcial”</a:t>
            </a:r>
            <a:endParaRPr lang="es-ES" sz="1100" b="1" i="1" u="sng" dirty="0">
              <a:latin typeface="Calibri" pitchFamily="34" charset="0"/>
            </a:endParaRPr>
          </a:p>
        </p:txBody>
      </p:sp>
      <p:graphicFrame>
        <p:nvGraphicFramePr>
          <p:cNvPr id="13" name="12 Gráfico"/>
          <p:cNvGraphicFramePr/>
          <p:nvPr>
            <p:extLst/>
          </p:nvPr>
        </p:nvGraphicFramePr>
        <p:xfrm>
          <a:off x="866532" y="2071677"/>
          <a:ext cx="7377876" cy="473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1 CuadroTexto"/>
          <p:cNvSpPr txBox="1"/>
          <p:nvPr/>
        </p:nvSpPr>
        <p:spPr>
          <a:xfrm>
            <a:off x="3822319" y="1589542"/>
            <a:ext cx="1492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u="sng" dirty="0" smtClean="0">
                <a:latin typeface="Calibri" pitchFamily="34" charset="0"/>
              </a:rPr>
              <a:t>DESGLOSE</a:t>
            </a:r>
            <a:endParaRPr lang="es-ES" sz="1100" b="1" u="sng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9912" y="2783106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u="sng" dirty="0" smtClean="0">
                <a:latin typeface="Calibri" pitchFamily="34" charset="0"/>
              </a:rPr>
              <a:t>Porcentajes</a:t>
            </a:r>
            <a:endParaRPr lang="es-MX" sz="1100" b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2.18.1 Promedio de días hábiles transcurridos entre la recepción y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99765"/>
              </p:ext>
            </p:extLst>
          </p:nvPr>
        </p:nvGraphicFramePr>
        <p:xfrm>
          <a:off x="231836" y="1988840"/>
          <a:ext cx="8660644" cy="444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862457" y="1578162"/>
            <a:ext cx="3405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52</a:t>
            </a:fld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2.18.2 Días hábiles transcurridos entre la recepción y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50291" y="1571612"/>
            <a:ext cx="3624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Distribución de días hábiles transcurridos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50018"/>
              </p:ext>
            </p:extLst>
          </p:nvPr>
        </p:nvGraphicFramePr>
        <p:xfrm>
          <a:off x="213138" y="2050905"/>
          <a:ext cx="8712000" cy="4572000"/>
        </p:xfrm>
        <a:graphic>
          <a:graphicData uri="http://schemas.openxmlformats.org/drawingml/2006/table">
            <a:tbl>
              <a:tblPr/>
              <a:tblGrid>
                <a:gridCol w="648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216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Días</a:t>
                      </a:r>
                    </a:p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hábiles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2,569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1,864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5,468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4,804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2,221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5,267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6,008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5,589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1,116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4,608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10,746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11,145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11,322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10,718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2,700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4,543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4,163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2,876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1,586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3,971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4,155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1,963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6,387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5,772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5,943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5,620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6,264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3,029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7,040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18,881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19,202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17,021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19,828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1,535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5,999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o más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Total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7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2.18.3 Días hábiles transcurridos entre la recepción y la respuesta 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(Promedio por Órgano de gobierno)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62106" y="1118700"/>
            <a:ext cx="559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itchFamily="34" charset="0"/>
              </a:rPr>
              <a:t>Promedio de días hábiles transcurridos por Órgano de gobierno</a:t>
            </a:r>
          </a:p>
          <a:p>
            <a:pPr algn="ctr"/>
            <a:r>
              <a:rPr lang="es-MX" sz="1200" b="1" i="1" dirty="0" smtClean="0">
                <a:latin typeface="Calibri" pitchFamily="34" charset="0"/>
              </a:rPr>
              <a:t>(Sólo solicitudes “Tramitadas y atendidas”)</a:t>
            </a:r>
            <a:endParaRPr lang="es-ES" sz="1200" b="1" i="1" u="sng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/>
          </p:nvPr>
        </p:nvGraphicFramePr>
        <p:xfrm>
          <a:off x="251520" y="1834744"/>
          <a:ext cx="8649646" cy="4320000"/>
        </p:xfrm>
        <a:graphic>
          <a:graphicData uri="http://schemas.openxmlformats.org/drawingml/2006/table">
            <a:tbl>
              <a:tblPr/>
              <a:tblGrid>
                <a:gridCol w="154902"/>
                <a:gridCol w="1294744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Órgano de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1165225" algn="l"/>
                        </a:tabLst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Administración</a:t>
                      </a:r>
                    </a:p>
                    <a:p>
                      <a:pPr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6250257"/>
            <a:ext cx="8352928" cy="419103"/>
          </a:xfrm>
          <a:prstGeom prst="rect">
            <a:avLst/>
          </a:prstGeom>
        </p:spPr>
        <p:txBody>
          <a:bodyPr/>
          <a:lstStyle/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b="1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es-MX" sz="1000" b="1" dirty="0" smtClean="0">
                <a:latin typeface="Calibri" pitchFamily="34" charset="0"/>
              </a:rPr>
              <a:t>Conforme al artículo 97 del Estatuto de Gobierno del D.F., la Administración Pública Paraestatal está integrada por los Organismos Descentralizados, las Empresas de Participación Estatal Mayoritaria y los Fideicomisos Públicos</a:t>
            </a:r>
            <a:r>
              <a:rPr lang="es-MX" sz="100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s-MX" sz="1000" b="1" kern="0" dirty="0">
              <a:solidFill>
                <a:sysClr val="windowText" lastClr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2.18.4.1 Días hábiles transcurridos entre la recepción y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(Quienes solicitaron ampliación de plazo)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002360"/>
              </p:ext>
            </p:extLst>
          </p:nvPr>
        </p:nvGraphicFramePr>
        <p:xfrm>
          <a:off x="528666" y="2420888"/>
          <a:ext cx="8086668" cy="400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700920" y="1757110"/>
            <a:ext cx="3743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(sólo quienes solicitaron ampliación de plazo)</a:t>
            </a:r>
            <a:endParaRPr lang="es-ES" sz="105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2.18.4.2 Días hábiles transcurridos entre la recepción y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(Quienes solicitaron ampliación de plazo)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2008 - 2013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56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07714" y="1762772"/>
            <a:ext cx="4115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días hábiles transcurridos</a:t>
            </a:r>
          </a:p>
          <a:p>
            <a:pPr algn="ctr"/>
            <a:r>
              <a:rPr lang="es-MX" sz="1100" b="1" dirty="0" smtClean="0">
                <a:latin typeface="Calibri" pitchFamily="34" charset="0"/>
              </a:rPr>
              <a:t>(sólo quienes NO solicitaron ampliación de plazo)</a:t>
            </a:r>
            <a:endParaRPr lang="es-ES" sz="1050" b="1" dirty="0">
              <a:latin typeface="Calibri" pitchFamily="34" charset="0"/>
            </a:endParaRPr>
          </a:p>
        </p:txBody>
      </p:sp>
      <p:graphicFrame>
        <p:nvGraphicFramePr>
          <p:cNvPr id="17" name="16 Gráfico"/>
          <p:cNvGraphicFramePr>
            <a:graphicFrameLocks/>
          </p:cNvGraphicFramePr>
          <p:nvPr>
            <p:extLst/>
          </p:nvPr>
        </p:nvGraphicFramePr>
        <p:xfrm>
          <a:off x="539554" y="2428868"/>
          <a:ext cx="8064894" cy="400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46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2.19.1 Promedio de servidores públicos involucrados en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87092" y="1928802"/>
            <a:ext cx="3762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servidores públicos involucrados</a:t>
            </a:r>
            <a:endParaRPr lang="es-ES" sz="1100" b="1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36932" y="1071546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000" b="1" i="1" u="sng" dirty="0">
              <a:latin typeface="Calibri" pitchFamily="34" charset="0"/>
            </a:endParaRP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/>
          </p:nvPr>
        </p:nvGraphicFramePr>
        <p:xfrm>
          <a:off x="231836" y="1988840"/>
          <a:ext cx="8660644" cy="4440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46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2.19.2 Servidores públicos involucrados en la respuesta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33638" y="1981795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alibri" pitchFamily="34" charset="0"/>
              </a:rPr>
              <a:t>Número de servidores públicos involucrados</a:t>
            </a:r>
            <a:endParaRPr lang="es-ES" sz="1050" b="1" i="1" u="sng" dirty="0">
              <a:latin typeface="Calibri" pitchFamily="34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58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36932" y="1279793"/>
            <a:ext cx="6621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100" b="1" i="1" u="sng" dirty="0" smtClean="0">
                <a:latin typeface="Calibri" pitchFamily="34" charset="0"/>
              </a:rPr>
              <a:t>Sólo solicitudes “Tramitadas y atendidas”</a:t>
            </a:r>
            <a:endParaRPr lang="es-ES" sz="1000" b="1" i="1" u="sng" dirty="0">
              <a:latin typeface="Calibri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31710"/>
              </p:ext>
            </p:extLst>
          </p:nvPr>
        </p:nvGraphicFramePr>
        <p:xfrm>
          <a:off x="161934" y="1916832"/>
          <a:ext cx="8784000" cy="4032000"/>
        </p:xfrm>
        <a:graphic>
          <a:graphicData uri="http://schemas.openxmlformats.org/drawingml/2006/table">
            <a:tbl>
              <a:tblPr/>
              <a:tblGrid>
                <a:gridCol w="720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Servidores públicos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73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4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SIP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2,178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3,289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5,795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13,734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13,627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14,756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16,965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7,508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16,244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31,579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29,004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28,369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27,268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32,198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16,078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12,613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15,033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14,010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1,208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8,013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9,064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9,532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7,779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12,186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1,713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7,762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5,783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4,785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6,254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4,405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4,813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4,567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1,138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1,549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 más</a:t>
                      </a:r>
                    </a:p>
                  </a:txBody>
                  <a:tcPr marL="7785" marR="7785" marT="778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1,865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44450" indent="0"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Total </a:t>
                      </a:r>
                    </a:p>
                  </a:txBody>
                  <a:tcPr marL="8164" marR="8164" marT="8164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6,089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17,824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38,043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84,182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79,411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81,363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78,024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87,625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100%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5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2.19.3 Servidores públicos involucrados en la respuesta</a:t>
            </a:r>
          </a:p>
          <a:p>
            <a:pPr algn="ctr"/>
            <a:r>
              <a:rPr lang="es-MX" b="1" i="1" dirty="0" smtClean="0">
                <a:latin typeface="Calibri" pitchFamily="34" charset="0"/>
              </a:rPr>
              <a:t>(Promedio por Órgano de gobierno)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MX" sz="1400" b="1" i="1" dirty="0"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19230" y="1118700"/>
            <a:ext cx="58817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Promedio de servidores públicos involucrados por Órgano de Gobierno</a:t>
            </a:r>
            <a:endParaRPr lang="es-ES" sz="1100" b="1" dirty="0" smtClean="0">
              <a:latin typeface="Calibri" pitchFamily="34" charset="0"/>
            </a:endParaRPr>
          </a:p>
          <a:p>
            <a:pPr algn="ctr"/>
            <a:r>
              <a:rPr lang="es-MX" sz="1100" b="1" i="1" dirty="0" smtClean="0">
                <a:latin typeface="Calibri" pitchFamily="34" charset="0"/>
              </a:rPr>
              <a:t>(Sólo solicitudes “Tramitadas y atendidas”)</a:t>
            </a:r>
            <a:endParaRPr lang="es-ES" sz="1100" b="1" i="1" u="sng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59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6" name="9 Tabla"/>
          <p:cNvGraphicFramePr>
            <a:graphicFrameLocks noGrp="1"/>
          </p:cNvGraphicFramePr>
          <p:nvPr>
            <p:extLst/>
          </p:nvPr>
        </p:nvGraphicFramePr>
        <p:xfrm>
          <a:off x="251520" y="1834744"/>
          <a:ext cx="8649646" cy="4320000"/>
        </p:xfrm>
        <a:graphic>
          <a:graphicData uri="http://schemas.openxmlformats.org/drawingml/2006/table">
            <a:tbl>
              <a:tblPr/>
              <a:tblGrid>
                <a:gridCol w="154902"/>
                <a:gridCol w="1294744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Órgano de </a:t>
                      </a: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gobierno 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2006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Ejecutivo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tabLst>
                          <a:tab pos="1165225" algn="l"/>
                        </a:tabLst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Administración</a:t>
                      </a:r>
                    </a:p>
                    <a:p>
                      <a:pPr algn="l" fontAlgn="ctr">
                        <a:tabLst/>
                      </a:pP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Pública Central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Desconcentrados y Paraestatales </a:t>
                      </a:r>
                      <a:r>
                        <a:rPr lang="es-ES" sz="1100" b="1" i="1" u="none" strike="noStrike" baseline="300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Delegaciones </a:t>
                      </a:r>
                    </a:p>
                    <a:p>
                      <a:pPr algn="l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Políticas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Judicial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Legislativo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Autónomo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Partidos</a:t>
                      </a:r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Políticos en el</a:t>
                      </a:r>
                    </a:p>
                    <a:p>
                      <a:pPr marL="0" algn="l" rtl="0" eaLnBrk="1" fontAlgn="b" latinLnBrk="0" hangingPunct="1"/>
                      <a:r>
                        <a:rPr kumimoji="0" lang="es-ES" sz="11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Distrito Federal</a:t>
                      </a:r>
                      <a:endParaRPr kumimoji="0" lang="es-ES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>
                        <a:alpha val="50196"/>
                      </a:srgb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</a:p>
                  </a:txBody>
                  <a:tcPr marL="8268" marR="8268" marT="826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4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680964" y="2332037"/>
            <a:ext cx="7762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Calibri" pitchFamily="34" charset="0"/>
              </a:rPr>
              <a:t>1. Total de solicitudes</a:t>
            </a: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s-MX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s-MX" sz="1600" b="1" i="1" dirty="0" smtClean="0">
                <a:solidFill>
                  <a:prstClr val="black"/>
                </a:solidFill>
                <a:latin typeface="Calibri" pitchFamily="34" charset="0"/>
              </a:rPr>
              <a:t>(Solicitudes de Información Pública y de Datos Personales)</a:t>
            </a:r>
            <a:endParaRPr lang="es-ES" sz="1200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/>
          <p:cNvSpPr/>
          <p:nvPr/>
        </p:nvSpPr>
        <p:spPr>
          <a:xfrm>
            <a:off x="1004862" y="1919624"/>
            <a:ext cx="7139038" cy="29546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MX" sz="3600" b="1" dirty="0" smtClean="0">
                <a:latin typeface="Calibri" pitchFamily="34" charset="0"/>
              </a:rPr>
              <a:t>3. Perfil sociodemográfico de los solicitantes</a:t>
            </a: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ctr"/>
            <a:endParaRPr lang="es-MX" sz="3600" b="1" dirty="0" smtClean="0">
              <a:latin typeface="Calibri" pitchFamily="34" charset="0"/>
            </a:endParaRPr>
          </a:p>
          <a:p>
            <a:pPr algn="just"/>
            <a:r>
              <a:rPr lang="es-MX" sz="1400" b="1" i="1" dirty="0" smtClean="0">
                <a:latin typeface="Calibri" pitchFamily="34" charset="0"/>
              </a:rPr>
              <a:t>La información relativa al perfil del solicitante no corresponde con el total de solicitudes recibidas debido a que se trata de información proporcionada de manera opcional por el solicitante</a:t>
            </a:r>
            <a:endParaRPr lang="es-E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61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106010779"/>
              </p:ext>
            </p:extLst>
          </p:nvPr>
        </p:nvGraphicFramePr>
        <p:xfrm>
          <a:off x="323528" y="1700808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9 CuadroTexto"/>
          <p:cNvSpPr txBox="1"/>
          <p:nvPr/>
        </p:nvSpPr>
        <p:spPr>
          <a:xfrm>
            <a:off x="1236932" y="1279793"/>
            <a:ext cx="662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MX" sz="1200" b="1" u="sng" dirty="0" smtClean="0">
                <a:latin typeface="Calibri" pitchFamily="34" charset="0"/>
              </a:rPr>
              <a:t>Género</a:t>
            </a:r>
            <a:endParaRPr lang="es-ES" sz="1200" b="1" u="sng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62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558292"/>
              </p:ext>
            </p:extLst>
          </p:nvPr>
        </p:nvGraphicFramePr>
        <p:xfrm>
          <a:off x="252480" y="1582362"/>
          <a:ext cx="8640000" cy="44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96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Grupos de edad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Hasta 19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 a 29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30 a 39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40 a 49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50 a 59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60 a 69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o más años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5,049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6,072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8,769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8,323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s-MX" sz="3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63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85863"/>
              </p:ext>
            </p:extLst>
          </p:nvPr>
        </p:nvGraphicFramePr>
        <p:xfrm>
          <a:off x="252480" y="1737264"/>
          <a:ext cx="8640000" cy="40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96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Escolaridad del solicitante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estudios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Bachillerato o carrera técnica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Licenciatura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Maestría o doctorado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6000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5,237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6,421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9,483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8,750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r>
                        <a:rPr lang="es-MX" sz="3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9352" marT="9352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64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57334"/>
              </p:ext>
            </p:extLst>
          </p:nvPr>
        </p:nvGraphicFramePr>
        <p:xfrm>
          <a:off x="349586" y="1161371"/>
          <a:ext cx="8460000" cy="55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600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Ocupación del solicitante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00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352" marR="9352" marT="935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Empresario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Medios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de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comunicación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Comerciante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Servidor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público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ONG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Académico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estudiante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Empleado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obrero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Asociación</a:t>
                      </a:r>
                    </a:p>
                    <a:p>
                      <a:pPr algn="l" rtl="0" fontAlgn="ctr"/>
                      <a:r>
                        <a:rPr lang="es-MX" sz="11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política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Hogar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Otro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1,501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2,446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7,893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6,247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9,144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7,891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8,378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Total SIP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uadroTexto"/>
          <p:cNvSpPr txBox="1"/>
          <p:nvPr/>
        </p:nvSpPr>
        <p:spPr>
          <a:xfrm>
            <a:off x="2438418" y="2876548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30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433654" y="3209150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127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33623" y="3537769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31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428860" y="3871917"/>
            <a:ext cx="357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49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386000" y="4210055"/>
            <a:ext cx="357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s-E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433623" y="4533138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133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433623" y="4866513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75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390788" y="5540233"/>
            <a:ext cx="357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endParaRPr lang="es-E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428860" y="5861882"/>
            <a:ext cx="423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</a:rPr>
              <a:t>571</a:t>
            </a: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65</a:t>
            </a:fld>
            <a:endParaRPr lang="es-MX" b="1" dirty="0">
              <a:latin typeface="Calibri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1041"/>
              </p:ext>
            </p:extLst>
          </p:nvPr>
        </p:nvGraphicFramePr>
        <p:xfrm>
          <a:off x="74846" y="1146516"/>
          <a:ext cx="9000000" cy="5493171"/>
        </p:xfrm>
        <a:graphic>
          <a:graphicData uri="http://schemas.openxmlformats.org/drawingml/2006/table">
            <a:tbl>
              <a:tblPr/>
              <a:tblGrid>
                <a:gridCol w="1188000"/>
                <a:gridCol w="576000"/>
                <a:gridCol w="540000"/>
                <a:gridCol w="576000"/>
                <a:gridCol w="540000"/>
                <a:gridCol w="576000"/>
                <a:gridCol w="540000"/>
                <a:gridCol w="576000"/>
                <a:gridCol w="540000"/>
                <a:gridCol w="576000"/>
                <a:gridCol w="540000"/>
                <a:gridCol w="576000"/>
                <a:gridCol w="540000"/>
                <a:gridCol w="576000"/>
                <a:gridCol w="540000"/>
              </a:tblGrid>
              <a:tr h="106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Estado de la República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201</a:t>
                      </a:r>
                      <a:r>
                        <a:rPr lang="es-MX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69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%</a:t>
                      </a:r>
                    </a:p>
                  </a:txBody>
                  <a:tcPr marL="5347" marR="5347" marT="5347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Solicitantes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38" marR="6438" marT="6438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Aguascalientes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Baja California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Baja California Sur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Campeche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Coahuila de Zaragoza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Colima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Chiapas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Chihuahua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Distrito Federal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Durango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Guanajuato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Guerrero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Hidalgo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Jalisco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Estado de México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Michoacán de Ocampo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Morelos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Nayarit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Nuevo León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Oaxaca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Puebla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Querétaro de Arteaga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Quintana Roo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 Luis Potosí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Sinaloa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Sonora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Tabasco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Tamaulipas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Tlaxcala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Veracruz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Yucatán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Zacatecas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Otro país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14,427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38,465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6,194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7,034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7,701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72000">
                <a:tc>
                  <a:txBody>
                    <a:bodyPr/>
                    <a:lstStyle/>
                    <a:p>
                      <a:pPr algn="l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SIP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19,044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41,164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91,523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89,610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86,341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97,376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4" name="5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/>
              <a:t>Sociodemográficos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2007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69" y="85702"/>
            <a:ext cx="8388000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Nota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7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314918" y="1059044"/>
            <a:ext cx="8516440" cy="567078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el ejercicio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2013,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fue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103,470, las cuales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distribuyen de la siguiente manera: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97,376 corresponden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a solicitudes de información pública y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6,094 a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 datos personales, ambas capturadas por los Entes Obligados en el </a:t>
            </a:r>
            <a:r>
              <a:rPr lang="es-MX" sz="1250" b="1" i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Sistema de Captura de Reportes Estadísticos de Solicitudes de Información (SICRESI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s-MX" sz="1250" b="1" kern="0" dirty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Consejo Económico y Social de la Ciudad de 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México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 y el Fideicomiso Fondo de Apoyo a la Educación y el Empleo de las y los Jóvenes del Distrito Federal no presentaron su informe estadístico de solicitudes de información pública y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datos personales.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En el 2012, el total de solicitudes fue de 91,576, mismas que se distribuyen de la siguiente manera: 86,341 corresponden a solicitudes de información pública y 5,235 a solicitudes de datos personales, ambas capturadas por los Entes Obligados 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SICRESI;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Fideicomiso Central de Abasto de la Ciudad de México y el Fideicomiso Fondo de Apoyo a la Educación y el Empleo de las y los Jóvenes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Distrito Federal no presentaron su informe estadístico de solicitudes de información pública y de datos personales.</a:t>
            </a:r>
          </a:p>
          <a:p>
            <a:pPr algn="just"/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En el año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2011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el total de solicitudes fue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94,048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 está compuesto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por: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89,610 solicitudes de información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pública y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4,288 solicitudes de datos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personales, ambas capturadas por los Entes Obligados 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SICRESI,</a:t>
            </a:r>
            <a:r>
              <a:rPr lang="es-MX" sz="1250" b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 más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150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correspondientes al Fideicomiso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se consultó en el Sistema de Reportes Estadísticos INFOMEX II ya que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dicho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Ente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 no capturó sus solicitudes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en el </a:t>
            </a:r>
            <a:r>
              <a:rPr lang="es-MX" sz="1250" b="1" i="1" kern="0" dirty="0" smtClean="0">
                <a:solidFill>
                  <a:sysClr val="windowText" lastClr="000000"/>
                </a:solidFill>
                <a:latin typeface="Calibri" pitchFamily="34" charset="0"/>
                <a:cs typeface="Arial" pitchFamily="34" charset="0"/>
              </a:rPr>
              <a:t>SICRESI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Para 2010, la cifra fue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89,571,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 está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compuesta por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86,249 solicitudes de información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pública y 3,128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 datos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personales, además de 194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solicitudes del Fideicomiso 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total de solicitudes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Fideicomiso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consultó el Sistema de Reportes Estadísticos INFOMEX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II,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ya que dicho Ente público no entregó su informe estadístico de solicitudes de información pública y de datos personales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de 2010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. </a:t>
            </a:r>
            <a:endParaRPr lang="es-MX" sz="125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sz="1250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sz="1250" b="1" dirty="0">
                <a:latin typeface="Calibri" pitchFamily="34" charset="0"/>
                <a:cs typeface="Calibri" pitchFamily="34" charset="0"/>
              </a:rPr>
              <a:t>Para el año 2009,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el total de solicitudes fue de 96,233 y está compuesto por: 91,523 solicitudes de información pública y 2,640 solicitudes de datos personales; completan la cifra 390 solicitudes del Fideicomiso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Central de Abasto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México; 345 solicitudes del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Fideicomiso Museo del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Estanquillo;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830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solicitudes de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la Delegación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Xochimilco (correspondientes al cuarto trimestre de 2009) y 505 solicitudes de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la Universidad Autónoma de la Ciudad de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México. Los datos para estos Entes Obligados se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tomaron del Sistema de Reportes Estadísticos INFOMEX II, ya que dichos Entes públicos NO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presentaron o presentaron incompleto (Delegación Xochimilco) su </a:t>
            </a:r>
            <a:r>
              <a:rPr lang="es-MX" sz="1250" b="1" dirty="0">
                <a:latin typeface="Calibri" pitchFamily="34" charset="0"/>
                <a:cs typeface="Calibri" pitchFamily="34" charset="0"/>
              </a:rPr>
              <a:t>informe estadístico de solicitudes de información pública y de datos personales </a:t>
            </a:r>
            <a:r>
              <a:rPr lang="es-MX" sz="1250" b="1" dirty="0" smtClean="0">
                <a:latin typeface="Calibri" pitchFamily="34" charset="0"/>
                <a:cs typeface="Calibri" pitchFamily="34" charset="0"/>
              </a:rPr>
              <a:t>2009.</a:t>
            </a:r>
            <a:endParaRPr lang="es-MX" sz="125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2004-2013</a:t>
            </a:r>
            <a:r>
              <a:rPr lang="es-MX" sz="1100" b="1" dirty="0">
                <a:latin typeface="Calibri" pitchFamily="34" charset="0"/>
              </a:rPr>
              <a:t>: </a:t>
            </a:r>
            <a:r>
              <a:rPr lang="es-MX" sz="1100" b="1" dirty="0" smtClean="0">
                <a:latin typeface="Calibri" pitchFamily="34" charset="0"/>
              </a:rPr>
              <a:t>548,751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4040119582"/>
              </p:ext>
            </p:extLst>
          </p:nvPr>
        </p:nvGraphicFramePr>
        <p:xfrm>
          <a:off x="146854" y="1844824"/>
          <a:ext cx="8856984" cy="412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389988" y="6047548"/>
            <a:ext cx="888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2006-2007: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187.6%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97628" y="6043354"/>
            <a:ext cx="82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2007-2008: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116.2%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1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3966" y="6439217"/>
            <a:ext cx="441297" cy="365125"/>
          </a:xfrm>
        </p:spPr>
        <p:txBody>
          <a:bodyPr/>
          <a:lstStyle>
            <a:lvl1pPr>
              <a:defRPr sz="1000" b="1">
                <a:latin typeface="Calibri" pitchFamily="34" charset="0"/>
              </a:defRPr>
            </a:lvl1pPr>
          </a:lstStyle>
          <a:p>
            <a:pPr>
              <a:defRPr/>
            </a:pPr>
            <a:fld id="{BD43386B-512A-4F48-AC60-1F2A615D5642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129066" y="6043354"/>
            <a:ext cx="879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2008-2009: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133.8%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6168" y="85702"/>
            <a:ext cx="8534432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1.1 Total de solicitudes a los Entes obligados del Distrito Federal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>
                <a:latin typeface="Calibri" pitchFamily="34" charset="0"/>
              </a:rPr>
              <a:t>2004 </a:t>
            </a:r>
            <a:r>
              <a:rPr lang="es-MX" sz="1400" b="1" i="1" dirty="0" smtClean="0">
                <a:latin typeface="Calibri" pitchFamily="34" charset="0"/>
              </a:rPr>
              <a:t>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17388" y="6039160"/>
            <a:ext cx="805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 2004-2005: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63.6%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25892" y="6043354"/>
            <a:ext cx="902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2005-2006: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51.9%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982276" y="6043354"/>
            <a:ext cx="910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2009-2010: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-6.9%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57258" y="6043354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2010-2011: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5.0%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6731517" y="6043354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Decremento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2011-2012: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-2.6%</a:t>
            </a:r>
            <a:endParaRPr lang="es-ES" sz="1000" dirty="0">
              <a:latin typeface="Calibri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6157801" y="5135420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7021436" y="5138666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derecha 21"/>
          <p:cNvSpPr/>
          <p:nvPr/>
        </p:nvSpPr>
        <p:spPr>
          <a:xfrm rot="2460000">
            <a:off x="7121156" y="5222343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derecha 24"/>
          <p:cNvSpPr/>
          <p:nvPr/>
        </p:nvSpPr>
        <p:spPr>
          <a:xfrm rot="18720000">
            <a:off x="6245864" y="5217914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/>
          <p:cNvSpPr/>
          <p:nvPr/>
        </p:nvSpPr>
        <p:spPr>
          <a:xfrm>
            <a:off x="978292" y="5145390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derecha 26"/>
          <p:cNvSpPr/>
          <p:nvPr/>
        </p:nvSpPr>
        <p:spPr>
          <a:xfrm rot="18720000">
            <a:off x="1066355" y="5227884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/>
          <p:cNvSpPr/>
          <p:nvPr/>
        </p:nvSpPr>
        <p:spPr>
          <a:xfrm>
            <a:off x="1839922" y="514119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Flecha derecha 28"/>
          <p:cNvSpPr/>
          <p:nvPr/>
        </p:nvSpPr>
        <p:spPr>
          <a:xfrm rot="18720000">
            <a:off x="1927985" y="522369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2701552" y="5144564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Flecha derecha 30"/>
          <p:cNvSpPr/>
          <p:nvPr/>
        </p:nvSpPr>
        <p:spPr>
          <a:xfrm rot="18720000">
            <a:off x="2789615" y="5227058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/>
          <p:cNvSpPr/>
          <p:nvPr/>
        </p:nvSpPr>
        <p:spPr>
          <a:xfrm>
            <a:off x="3563920" y="5148331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Flecha derecha 32"/>
          <p:cNvSpPr/>
          <p:nvPr/>
        </p:nvSpPr>
        <p:spPr>
          <a:xfrm rot="18720000">
            <a:off x="3651983" y="5230825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/>
          <p:cNvSpPr/>
          <p:nvPr/>
        </p:nvSpPr>
        <p:spPr>
          <a:xfrm>
            <a:off x="4424812" y="5138762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Flecha derecha 34"/>
          <p:cNvSpPr/>
          <p:nvPr/>
        </p:nvSpPr>
        <p:spPr>
          <a:xfrm rot="18720000">
            <a:off x="4512875" y="5221256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/>
          <p:cNvSpPr/>
          <p:nvPr/>
        </p:nvSpPr>
        <p:spPr>
          <a:xfrm>
            <a:off x="5296306" y="5138762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Flecha derecha 36"/>
          <p:cNvSpPr/>
          <p:nvPr/>
        </p:nvSpPr>
        <p:spPr>
          <a:xfrm rot="2460000">
            <a:off x="5396026" y="5222439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/>
          <p:cNvSpPr/>
          <p:nvPr/>
        </p:nvSpPr>
        <p:spPr>
          <a:xfrm>
            <a:off x="7888594" y="5146306"/>
            <a:ext cx="288000" cy="288000"/>
          </a:xfrm>
          <a:prstGeom prst="ellipse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 derecha 38"/>
          <p:cNvSpPr/>
          <p:nvPr/>
        </p:nvSpPr>
        <p:spPr>
          <a:xfrm rot="18720000">
            <a:off x="7976657" y="5228800"/>
            <a:ext cx="108000" cy="108000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18 CuadroTexto"/>
          <p:cNvSpPr txBox="1"/>
          <p:nvPr/>
        </p:nvSpPr>
        <p:spPr>
          <a:xfrm>
            <a:off x="7591770" y="6042639"/>
            <a:ext cx="877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Calibri" pitchFamily="34" charset="0"/>
              </a:rPr>
              <a:t>Incremento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2012-2013:</a:t>
            </a:r>
          </a:p>
          <a:p>
            <a:pPr algn="ctr"/>
            <a:r>
              <a:rPr lang="es-MX" sz="1000" b="1" dirty="0" smtClean="0">
                <a:latin typeface="Calibri" pitchFamily="34" charset="0"/>
              </a:rPr>
              <a:t>13.0%</a:t>
            </a:r>
            <a:endParaRPr lang="es-ES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CuadroTexto"/>
          <p:cNvSpPr txBox="1"/>
          <p:nvPr/>
        </p:nvSpPr>
        <p:spPr>
          <a:xfrm>
            <a:off x="76168" y="85702"/>
            <a:ext cx="8528279" cy="864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s-MX" b="1" dirty="0" smtClean="0">
                <a:latin typeface="Calibri" pitchFamily="34" charset="0"/>
              </a:rPr>
              <a:t>1.2 Total de solicitudes por año y mes</a:t>
            </a:r>
          </a:p>
          <a:p>
            <a:pPr algn="ctr"/>
            <a:r>
              <a:rPr lang="es-MX" b="1" dirty="0" smtClean="0">
                <a:latin typeface="Calibri" pitchFamily="34" charset="0"/>
              </a:rPr>
              <a:t>(solicitudes de información pública y de datos personales)</a:t>
            </a:r>
          </a:p>
          <a:p>
            <a:pPr algn="ctr"/>
            <a:r>
              <a:rPr lang="es-MX" sz="1400" b="1" i="1" dirty="0" smtClean="0">
                <a:latin typeface="Calibri" pitchFamily="34" charset="0"/>
              </a:rPr>
              <a:t>2006 - 2013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22547" y="6441012"/>
            <a:ext cx="366712" cy="365125"/>
          </a:xfrm>
        </p:spPr>
        <p:txBody>
          <a:bodyPr vert="horz" anchor="b"/>
          <a:lstStyle/>
          <a:p>
            <a:pPr>
              <a:defRPr/>
            </a:pPr>
            <a:fld id="{BD43386B-512A-4F48-AC60-1F2A615D5642}" type="slidenum">
              <a:rPr lang="es-MX" b="1" smtClean="0">
                <a:latin typeface="Calibri" pitchFamily="34" charset="0"/>
              </a:rPr>
              <a:pPr>
                <a:defRPr/>
              </a:pPr>
              <a:t>9</a:t>
            </a:fld>
            <a:endParaRPr lang="es-MX" b="1" dirty="0"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00233" y="1268760"/>
            <a:ext cx="572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atin typeface="Calibri" pitchFamily="34" charset="0"/>
              </a:rPr>
              <a:t>Total de solicitudes, 2006-2013: 541,727</a:t>
            </a:r>
            <a:endParaRPr lang="es-MX" sz="1100" b="1" dirty="0">
              <a:latin typeface="Calibri" pitchFamily="34" charset="0"/>
            </a:endParaRPr>
          </a:p>
        </p:txBody>
      </p:sp>
      <p:graphicFrame>
        <p:nvGraphicFramePr>
          <p:cNvPr id="8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185379"/>
              </p:ext>
            </p:extLst>
          </p:nvPr>
        </p:nvGraphicFramePr>
        <p:xfrm>
          <a:off x="214313" y="1530369"/>
          <a:ext cx="8715375" cy="513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urrencia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urrencia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Vértice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Vértice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18607</TotalTime>
  <Words>11328</Words>
  <Application>Microsoft Office PowerPoint</Application>
  <PresentationFormat>Presentación en pantalla (4:3)</PresentationFormat>
  <Paragraphs>6220</Paragraphs>
  <Slides>65</Slides>
  <Notes>50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65</vt:i4>
      </vt:variant>
    </vt:vector>
  </HeadingPairs>
  <TitlesOfParts>
    <vt:vector size="68" baseType="lpstr">
      <vt:lpstr>Concurrencia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David Mondragón Centeno</dc:creator>
  <cp:lastModifiedBy>Ma. Fernanda.Garcia</cp:lastModifiedBy>
  <cp:revision>3222</cp:revision>
  <cp:lastPrinted>2014-02-17T19:37:22Z</cp:lastPrinted>
  <dcterms:created xsi:type="dcterms:W3CDTF">2007-08-06T19:42:12Z</dcterms:created>
  <dcterms:modified xsi:type="dcterms:W3CDTF">2014-02-21T18:39:09Z</dcterms:modified>
</cp:coreProperties>
</file>