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8.xml" ContentType="application/vnd.openxmlformats-officedocument.drawingml.chart+xml"/>
  <Override PartName="/ppt/notesSlides/notesSlide32.xml" ContentType="application/vnd.openxmlformats-officedocument.presentationml.notesSlide+xml"/>
  <Override PartName="/ppt/charts/chart1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0.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1.xml" ContentType="application/vnd.openxmlformats-officedocument.drawingml.chart+xml"/>
  <Override PartName="/ppt/notesSlides/notesSlide37.xml" ContentType="application/vnd.openxmlformats-officedocument.presentationml.notesSlide+xml"/>
  <Override PartName="/ppt/charts/chart22.xml" ContentType="application/vnd.openxmlformats-officedocument.drawingml.chart+xml"/>
  <Override PartName="/ppt/theme/themeOverride14.xml" ContentType="application/vnd.openxmlformats-officedocument.themeOverride+xml"/>
  <Override PartName="/ppt/notesSlides/notesSlide38.xml" ContentType="application/vnd.openxmlformats-officedocument.presentationml.notesSlide+xml"/>
  <Override PartName="/ppt/charts/chart23.xml" ContentType="application/vnd.openxmlformats-officedocument.drawingml.chart+xml"/>
  <Override PartName="/ppt/notesSlides/notesSlide39.xml" ContentType="application/vnd.openxmlformats-officedocument.presentationml.notesSlide+xml"/>
  <Override PartName="/ppt/charts/chart24.xml" ContentType="application/vnd.openxmlformats-officedocument.drawingml.chart+xml"/>
  <Override PartName="/ppt/theme/themeOverride15.xml" ContentType="application/vnd.openxmlformats-officedocument.themeOverride+xml"/>
  <Override PartName="/ppt/notesSlides/notesSlide40.xml" ContentType="application/vnd.openxmlformats-officedocument.presentationml.notesSlide+xml"/>
  <Override PartName="/ppt/charts/chart25.xml" ContentType="application/vnd.openxmlformats-officedocument.drawingml.chart+xml"/>
  <Override PartName="/ppt/notesSlides/notesSlide41.xml" ContentType="application/vnd.openxmlformats-officedocument.presentationml.notesSlide+xml"/>
  <Override PartName="/ppt/charts/chart26.xml" ContentType="application/vnd.openxmlformats-officedocument.drawingml.chart+xml"/>
  <Override PartName="/ppt/theme/themeOverride16.xml" ContentType="application/vnd.openxmlformats-officedocument.themeOverride+xml"/>
  <Override PartName="/ppt/notesSlides/notesSlide42.xml" ContentType="application/vnd.openxmlformats-officedocument.presentationml.notesSlide+xml"/>
  <Override PartName="/ppt/charts/chart27.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8.xml" ContentType="application/vnd.openxmlformats-officedocument.drawingml.chart+xml"/>
  <Override PartName="/ppt/notesSlides/notesSlide46.xml" ContentType="application/vnd.openxmlformats-officedocument.presentationml.notesSlide+xml"/>
  <Override PartName="/ppt/charts/chart29.xml" ContentType="application/vnd.openxmlformats-officedocument.drawingml.chart+xml"/>
  <Override PartName="/ppt/notesSlides/notesSlide47.xml" ContentType="application/vnd.openxmlformats-officedocument.presentationml.notesSlide+xml"/>
  <Override PartName="/ppt/charts/chart30.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6" r:id="rId2"/>
    <p:sldMasterId id="2147483739" r:id="rId3"/>
    <p:sldMasterId id="2147483751" r:id="rId4"/>
    <p:sldMasterId id="2147483763" r:id="rId5"/>
    <p:sldMasterId id="2147483775" r:id="rId6"/>
  </p:sldMasterIdLst>
  <p:notesMasterIdLst>
    <p:notesMasterId r:id="rId69"/>
  </p:notesMasterIdLst>
  <p:handoutMasterIdLst>
    <p:handoutMasterId r:id="rId70"/>
  </p:handoutMasterIdLst>
  <p:sldIdLst>
    <p:sldId id="258" r:id="rId7"/>
    <p:sldId id="341" r:id="rId8"/>
    <p:sldId id="468" r:id="rId9"/>
    <p:sldId id="467" r:id="rId10"/>
    <p:sldId id="465" r:id="rId11"/>
    <p:sldId id="472" r:id="rId12"/>
    <p:sldId id="469" r:id="rId13"/>
    <p:sldId id="444" r:id="rId14"/>
    <p:sldId id="424" r:id="rId15"/>
    <p:sldId id="425" r:id="rId16"/>
    <p:sldId id="480" r:id="rId17"/>
    <p:sldId id="481" r:id="rId18"/>
    <p:sldId id="482" r:id="rId19"/>
    <p:sldId id="484" r:id="rId20"/>
    <p:sldId id="486" r:id="rId21"/>
    <p:sldId id="430" r:id="rId22"/>
    <p:sldId id="473" r:id="rId23"/>
    <p:sldId id="446" r:id="rId24"/>
    <p:sldId id="452" r:id="rId25"/>
    <p:sldId id="487" r:id="rId26"/>
    <p:sldId id="488" r:id="rId27"/>
    <p:sldId id="489" r:id="rId28"/>
    <p:sldId id="490" r:id="rId29"/>
    <p:sldId id="491" r:id="rId30"/>
    <p:sldId id="360" r:id="rId31"/>
    <p:sldId id="361" r:id="rId32"/>
    <p:sldId id="309" r:id="rId33"/>
    <p:sldId id="321" r:id="rId34"/>
    <p:sldId id="320" r:id="rId35"/>
    <p:sldId id="310" r:id="rId36"/>
    <p:sldId id="379" r:id="rId37"/>
    <p:sldId id="413" r:id="rId38"/>
    <p:sldId id="370" r:id="rId39"/>
    <p:sldId id="363" r:id="rId40"/>
    <p:sldId id="353" r:id="rId41"/>
    <p:sldId id="367" r:id="rId42"/>
    <p:sldId id="313" r:id="rId43"/>
    <p:sldId id="315" r:id="rId44"/>
    <p:sldId id="364" r:id="rId45"/>
    <p:sldId id="397" r:id="rId46"/>
    <p:sldId id="365" r:id="rId47"/>
    <p:sldId id="457" r:id="rId48"/>
    <p:sldId id="317" r:id="rId49"/>
    <p:sldId id="380" r:id="rId50"/>
    <p:sldId id="319" r:id="rId51"/>
    <p:sldId id="381" r:id="rId52"/>
    <p:sldId id="331" r:id="rId53"/>
    <p:sldId id="382" r:id="rId54"/>
    <p:sldId id="293" r:id="rId55"/>
    <p:sldId id="383" r:id="rId56"/>
    <p:sldId id="322" r:id="rId57"/>
    <p:sldId id="348" r:id="rId58"/>
    <p:sldId id="458" r:id="rId59"/>
    <p:sldId id="323" r:id="rId60"/>
    <p:sldId id="384" r:id="rId61"/>
    <p:sldId id="324" r:id="rId62"/>
    <p:sldId id="474" r:id="rId63"/>
    <p:sldId id="415" r:id="rId64"/>
    <p:sldId id="416" r:id="rId65"/>
    <p:sldId id="417" r:id="rId66"/>
    <p:sldId id="418" r:id="rId67"/>
    <p:sldId id="419" r:id="rId68"/>
  </p:sldIdLst>
  <p:sldSz cx="9144000" cy="6858000" type="screen4x3"/>
  <p:notesSz cx="6881813"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3CCCC"/>
    <a:srgbClr val="996633"/>
    <a:srgbClr val="990033"/>
    <a:srgbClr val="993300"/>
    <a:srgbClr val="FF99FF"/>
    <a:srgbClr val="FF66CC"/>
    <a:srgbClr val="CC0066"/>
    <a:srgbClr val="99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38" autoAdjust="0"/>
    <p:restoredTop sz="95362" autoAdjust="0"/>
  </p:normalViewPr>
  <p:slideViewPr>
    <p:cSldViewPr>
      <p:cViewPr varScale="1">
        <p:scale>
          <a:sx n="92" d="100"/>
          <a:sy n="92" d="100"/>
        </p:scale>
        <p:origin x="18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38" y="-114"/>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5.xml"/></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Excel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Hoja_de_c_lculo_de_Microsoft_Excel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Excel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6.xml"/></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Hoja_de_c_lculo_de_Microsoft_Excel22.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2" Type="http://schemas.openxmlformats.org/officeDocument/2006/relationships/package" Target="../embeddings/Hoja_de_c_lculo_de_Microsoft_Excel24.xlsx"/><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Hoja_de_c_lculo_de_Microsoft_Excel26.xlsx"/><Relationship Id="rId1" Type="http://schemas.openxmlformats.org/officeDocument/2006/relationships/themeOverride" Target="../theme/themeOverrid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023572982543267E-2"/>
          <c:y val="6.5743672712394952E-2"/>
          <c:w val="0.89429450851060865"/>
          <c:h val="0.8285899664151456"/>
        </c:manualLayout>
      </c:layout>
      <c:barChart>
        <c:barDir val="col"/>
        <c:grouping val="clustered"/>
        <c:varyColors val="0"/>
        <c:ser>
          <c:idx val="0"/>
          <c:order val="0"/>
          <c:tx>
            <c:strRef>
              <c:f>Hoja1!$B$1</c:f>
              <c:strCache>
                <c:ptCount val="1"/>
                <c:pt idx="0">
                  <c:v>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Pt>
            <c:idx val="0"/>
            <c:invertIfNegative val="0"/>
            <c:bubble3D val="0"/>
            <c:spPr>
              <a:solidFill>
                <a:srgbClr val="C0000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1"/>
            <c:invertIfNegative val="0"/>
            <c:bubble3D val="0"/>
            <c:spPr>
              <a:solidFill>
                <a:srgbClr val="00CC66"/>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2"/>
            <c:invertIfNegative val="0"/>
            <c:bubble3D val="0"/>
            <c:spPr>
              <a:solidFill>
                <a:srgbClr val="00B0F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3"/>
            <c:invertIfNegative val="0"/>
            <c:bubble3D val="0"/>
            <c:spPr>
              <a:solidFill>
                <a:srgbClr val="EB641B"/>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5"/>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6"/>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7"/>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8"/>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Hoja1!$B$2:$B$10</c:f>
              <c:numCache>
                <c:formatCode>#,##0</c:formatCode>
                <c:ptCount val="9"/>
                <c:pt idx="0">
                  <c:v>2665</c:v>
                </c:pt>
                <c:pt idx="1">
                  <c:v>4359</c:v>
                </c:pt>
                <c:pt idx="2">
                  <c:v>6621</c:v>
                </c:pt>
                <c:pt idx="3">
                  <c:v>19044</c:v>
                </c:pt>
                <c:pt idx="4">
                  <c:v>41164</c:v>
                </c:pt>
                <c:pt idx="5">
                  <c:v>96233</c:v>
                </c:pt>
                <c:pt idx="6">
                  <c:v>89571</c:v>
                </c:pt>
                <c:pt idx="7">
                  <c:v>94048</c:v>
                </c:pt>
                <c:pt idx="8">
                  <c:v>91576</c:v>
                </c:pt>
              </c:numCache>
            </c:numRef>
          </c:val>
        </c:ser>
        <c:dLbls>
          <c:showLegendKey val="0"/>
          <c:showVal val="1"/>
          <c:showCatName val="0"/>
          <c:showSerName val="0"/>
          <c:showPercent val="0"/>
          <c:showBubbleSize val="0"/>
        </c:dLbls>
        <c:gapWidth val="120"/>
        <c:axId val="243982528"/>
        <c:axId val="243983312"/>
      </c:barChart>
      <c:catAx>
        <c:axId val="243982528"/>
        <c:scaling>
          <c:orientation val="minMax"/>
        </c:scaling>
        <c:delete val="0"/>
        <c:axPos val="b"/>
        <c:numFmt formatCode="General" sourceLinked="1"/>
        <c:majorTickMark val="cross"/>
        <c:minorTickMark val="none"/>
        <c:tickLblPos val="nextTo"/>
        <c:crossAx val="243983312"/>
        <c:crosses val="autoZero"/>
        <c:auto val="1"/>
        <c:lblAlgn val="ctr"/>
        <c:lblOffset val="100"/>
        <c:noMultiLvlLbl val="0"/>
      </c:catAx>
      <c:valAx>
        <c:axId val="243983312"/>
        <c:scaling>
          <c:orientation val="minMax"/>
          <c:max val="100000"/>
          <c:min val="0"/>
        </c:scaling>
        <c:delete val="0"/>
        <c:axPos val="l"/>
        <c:numFmt formatCode="#,##0" sourceLinked="0"/>
        <c:majorTickMark val="cross"/>
        <c:minorTickMark val="none"/>
        <c:tickLblPos val="nextTo"/>
        <c:crossAx val="243982528"/>
        <c:crosses val="autoZero"/>
        <c:crossBetween val="between"/>
        <c:majorUnit val="20000"/>
      </c:valAx>
    </c:plotArea>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7.0812392270707036</c:v>
                </c:pt>
                <c:pt idx="1">
                  <c:v>7.2019583843329409</c:v>
                </c:pt>
                <c:pt idx="2">
                  <c:v>7.7481698389458122</c:v>
                </c:pt>
                <c:pt idx="3">
                  <c:v>7.9442650807136861</c:v>
                </c:pt>
                <c:pt idx="4">
                  <c:v>8.7436247245251231</c:v>
                </c:pt>
                <c:pt idx="5">
                  <c:v>10.226480836236931</c:v>
                </c:pt>
              </c:numCache>
            </c:numRef>
          </c:val>
          <c:smooth val="0"/>
        </c:ser>
        <c:dLbls>
          <c:showLegendKey val="0"/>
          <c:showVal val="1"/>
          <c:showCatName val="0"/>
          <c:showSerName val="0"/>
          <c:showPercent val="0"/>
          <c:showBubbleSize val="0"/>
        </c:dLbls>
        <c:marker val="1"/>
        <c:smooth val="0"/>
        <c:axId val="309294144"/>
        <c:axId val="309292184"/>
      </c:lineChart>
      <c:catAx>
        <c:axId val="309294144"/>
        <c:scaling>
          <c:orientation val="minMax"/>
        </c:scaling>
        <c:delete val="1"/>
        <c:axPos val="b"/>
        <c:numFmt formatCode="General" sourceLinked="0"/>
        <c:majorTickMark val="cross"/>
        <c:minorTickMark val="none"/>
        <c:tickLblPos val="none"/>
        <c:crossAx val="309292184"/>
        <c:crosses val="autoZero"/>
        <c:auto val="1"/>
        <c:lblAlgn val="ctr"/>
        <c:lblOffset val="100"/>
        <c:noMultiLvlLbl val="0"/>
      </c:catAx>
      <c:valAx>
        <c:axId val="309292184"/>
        <c:scaling>
          <c:orientation val="minMax"/>
          <c:max val="15"/>
          <c:min val="0"/>
        </c:scaling>
        <c:delete val="1"/>
        <c:axPos val="l"/>
        <c:numFmt formatCode="General" sourceLinked="0"/>
        <c:majorTickMark val="none"/>
        <c:minorTickMark val="none"/>
        <c:tickLblPos val="none"/>
        <c:crossAx val="309294144"/>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6.7191596819256505</c:v>
                </c:pt>
                <c:pt idx="1">
                  <c:v>7.155189282757588</c:v>
                </c:pt>
                <c:pt idx="2">
                  <c:v>7.334347614410909</c:v>
                </c:pt>
                <c:pt idx="3">
                  <c:v>7.2809056301342441</c:v>
                </c:pt>
                <c:pt idx="4">
                  <c:v>7.6901214128035171</c:v>
                </c:pt>
                <c:pt idx="5">
                  <c:v>10.99686651347397</c:v>
                </c:pt>
              </c:numCache>
            </c:numRef>
          </c:val>
          <c:smooth val="0"/>
        </c:ser>
        <c:dLbls>
          <c:showLegendKey val="0"/>
          <c:showVal val="1"/>
          <c:showCatName val="0"/>
          <c:showSerName val="0"/>
          <c:showPercent val="0"/>
          <c:showBubbleSize val="0"/>
        </c:dLbls>
        <c:marker val="1"/>
        <c:smooth val="0"/>
        <c:axId val="309294928"/>
        <c:axId val="309292968"/>
      </c:lineChart>
      <c:catAx>
        <c:axId val="309294928"/>
        <c:scaling>
          <c:orientation val="minMax"/>
        </c:scaling>
        <c:delete val="1"/>
        <c:axPos val="b"/>
        <c:numFmt formatCode="General" sourceLinked="0"/>
        <c:majorTickMark val="cross"/>
        <c:minorTickMark val="none"/>
        <c:tickLblPos val="none"/>
        <c:crossAx val="309292968"/>
        <c:crosses val="autoZero"/>
        <c:auto val="1"/>
        <c:lblAlgn val="ctr"/>
        <c:lblOffset val="100"/>
        <c:noMultiLvlLbl val="0"/>
      </c:catAx>
      <c:valAx>
        <c:axId val="309292968"/>
        <c:scaling>
          <c:orientation val="minMax"/>
          <c:max val="15"/>
          <c:min val="0"/>
        </c:scaling>
        <c:delete val="1"/>
        <c:axPos val="l"/>
        <c:numFmt formatCode="General" sourceLinked="0"/>
        <c:majorTickMark val="none"/>
        <c:minorTickMark val="none"/>
        <c:tickLblPos val="none"/>
        <c:crossAx val="309294928"/>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6.7033285094066697</c:v>
                </c:pt>
                <c:pt idx="1">
                  <c:v>7.4389282899921261</c:v>
                </c:pt>
                <c:pt idx="2">
                  <c:v>7.5184930159354693</c:v>
                </c:pt>
                <c:pt idx="3">
                  <c:v>7.8361820951091516</c:v>
                </c:pt>
                <c:pt idx="4">
                  <c:v>8.2276226695111596</c:v>
                </c:pt>
                <c:pt idx="5">
                  <c:v>8.9467787114846029</c:v>
                </c:pt>
              </c:numCache>
            </c:numRef>
          </c:val>
          <c:smooth val="0"/>
        </c:ser>
        <c:dLbls>
          <c:showLegendKey val="0"/>
          <c:showVal val="1"/>
          <c:showCatName val="0"/>
          <c:showSerName val="0"/>
          <c:showPercent val="0"/>
          <c:showBubbleSize val="0"/>
        </c:dLbls>
        <c:marker val="1"/>
        <c:smooth val="0"/>
        <c:axId val="309293360"/>
        <c:axId val="309293752"/>
      </c:lineChart>
      <c:catAx>
        <c:axId val="309293360"/>
        <c:scaling>
          <c:orientation val="minMax"/>
        </c:scaling>
        <c:delete val="1"/>
        <c:axPos val="b"/>
        <c:numFmt formatCode="General" sourceLinked="0"/>
        <c:majorTickMark val="cross"/>
        <c:minorTickMark val="none"/>
        <c:tickLblPos val="none"/>
        <c:crossAx val="309293752"/>
        <c:crosses val="autoZero"/>
        <c:auto val="1"/>
        <c:lblAlgn val="ctr"/>
        <c:lblOffset val="100"/>
        <c:noMultiLvlLbl val="0"/>
      </c:catAx>
      <c:valAx>
        <c:axId val="309293752"/>
        <c:scaling>
          <c:orientation val="minMax"/>
          <c:max val="15"/>
          <c:min val="0"/>
        </c:scaling>
        <c:delete val="1"/>
        <c:axPos val="l"/>
        <c:numFmt formatCode="General" sourceLinked="0"/>
        <c:majorTickMark val="none"/>
        <c:minorTickMark val="none"/>
        <c:tickLblPos val="none"/>
        <c:crossAx val="309293360"/>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6.892750239463588</c:v>
                </c:pt>
                <c:pt idx="1">
                  <c:v>7.6025539282879908</c:v>
                </c:pt>
                <c:pt idx="2">
                  <c:v>7.9047526860904247</c:v>
                </c:pt>
                <c:pt idx="3">
                  <c:v>7.5627287853577334</c:v>
                </c:pt>
                <c:pt idx="4">
                  <c:v>7.7710426340228329</c:v>
                </c:pt>
                <c:pt idx="5">
                  <c:v>8.7898493259317938</c:v>
                </c:pt>
              </c:numCache>
            </c:numRef>
          </c:val>
          <c:smooth val="0"/>
        </c:ser>
        <c:dLbls>
          <c:showLegendKey val="0"/>
          <c:showVal val="1"/>
          <c:showCatName val="0"/>
          <c:showSerName val="0"/>
          <c:showPercent val="0"/>
          <c:showBubbleSize val="0"/>
        </c:dLbls>
        <c:marker val="1"/>
        <c:smooth val="0"/>
        <c:axId val="309295320"/>
        <c:axId val="309911288"/>
      </c:lineChart>
      <c:catAx>
        <c:axId val="309295320"/>
        <c:scaling>
          <c:orientation val="minMax"/>
        </c:scaling>
        <c:delete val="1"/>
        <c:axPos val="b"/>
        <c:numFmt formatCode="General" sourceLinked="0"/>
        <c:majorTickMark val="cross"/>
        <c:minorTickMark val="none"/>
        <c:tickLblPos val="none"/>
        <c:crossAx val="309911288"/>
        <c:crosses val="autoZero"/>
        <c:auto val="1"/>
        <c:lblAlgn val="ctr"/>
        <c:lblOffset val="100"/>
        <c:noMultiLvlLbl val="0"/>
      </c:catAx>
      <c:valAx>
        <c:axId val="309911288"/>
        <c:scaling>
          <c:orientation val="minMax"/>
          <c:max val="15"/>
          <c:min val="0"/>
        </c:scaling>
        <c:delete val="1"/>
        <c:axPos val="l"/>
        <c:numFmt formatCode="General" sourceLinked="0"/>
        <c:majorTickMark val="none"/>
        <c:minorTickMark val="none"/>
        <c:tickLblPos val="none"/>
        <c:crossAx val="309295320"/>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100" u="sng"/>
            </a:pPr>
            <a:r>
              <a:rPr lang="es-ES" sz="1100" u="sng" dirty="0"/>
              <a:t>Porcentajes</a:t>
            </a:r>
          </a:p>
        </c:rich>
      </c:tx>
      <c:layout>
        <c:manualLayout>
          <c:xMode val="edge"/>
          <c:yMode val="edge"/>
          <c:x val="0.45114441960967133"/>
          <c:y val="3.0252253866340994E-4"/>
        </c:manualLayout>
      </c:layout>
      <c:overlay val="0"/>
    </c:title>
    <c:autoTitleDeleted val="0"/>
    <c:plotArea>
      <c:layout>
        <c:manualLayout>
          <c:layoutTarget val="inner"/>
          <c:xMode val="edge"/>
          <c:yMode val="edge"/>
          <c:x val="0.3199254395181938"/>
          <c:y val="5.0047248893830054E-2"/>
          <c:w val="0.50040572486435309"/>
          <c:h val="0.92347593414645168"/>
        </c:manualLayout>
      </c:layout>
      <c:barChart>
        <c:barDir val="bar"/>
        <c:grouping val="clustered"/>
        <c:varyColors val="0"/>
        <c:ser>
          <c:idx val="0"/>
          <c:order val="0"/>
          <c:tx>
            <c:strRef>
              <c:f>Hoja1!$B$1</c:f>
              <c:strCache>
                <c:ptCount val="1"/>
                <c:pt idx="0">
                  <c:v>2006: 6,621 solicitudes</c:v>
                </c:pt>
              </c:strCache>
            </c:strRef>
          </c:tx>
          <c:spPr>
            <a:solidFill>
              <a:srgbClr val="00B0F0"/>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Hoja1!$B$2:$B$9</c:f>
              <c:numCache>
                <c:formatCode>0.0</c:formatCode>
                <c:ptCount val="8"/>
                <c:pt idx="0">
                  <c:v>8.9865579217640832</c:v>
                </c:pt>
                <c:pt idx="1">
                  <c:v>6.9777979157227001</c:v>
                </c:pt>
                <c:pt idx="2">
                  <c:v>27.986708956351002</c:v>
                </c:pt>
                <c:pt idx="3">
                  <c:v>3.8362785077782813</c:v>
                </c:pt>
                <c:pt idx="4">
                  <c:v>10.904697175653224</c:v>
                </c:pt>
                <c:pt idx="5">
                  <c:v>35.764990182751852</c:v>
                </c:pt>
                <c:pt idx="6">
                  <c:v>4.5008306902280619</c:v>
                </c:pt>
                <c:pt idx="7">
                  <c:v>1.042138649750793</c:v>
                </c:pt>
              </c:numCache>
            </c:numRef>
          </c:val>
        </c:ser>
        <c:ser>
          <c:idx val="1"/>
          <c:order val="1"/>
          <c:tx>
            <c:strRef>
              <c:f>Hoja1!$C$1</c:f>
              <c:strCache>
                <c:ptCount val="1"/>
                <c:pt idx="0">
                  <c:v>2007: 19,044 solicitudes</c:v>
                </c:pt>
              </c:strCache>
            </c:strRef>
          </c:tx>
          <c:spPr>
            <a:solidFill>
              <a:srgbClr val="EB641B"/>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Hoja1!$C$2:$C$9</c:f>
              <c:numCache>
                <c:formatCode>0.0</c:formatCode>
                <c:ptCount val="8"/>
                <c:pt idx="0">
                  <c:v>19.029615626969125</c:v>
                </c:pt>
                <c:pt idx="1">
                  <c:v>6.6005040957781977</c:v>
                </c:pt>
                <c:pt idx="2">
                  <c:v>17.743121193026674</c:v>
                </c:pt>
                <c:pt idx="3">
                  <c:v>9.1262339844570466</c:v>
                </c:pt>
                <c:pt idx="4">
                  <c:v>10.559756353707204</c:v>
                </c:pt>
                <c:pt idx="5">
                  <c:v>17.018483511867256</c:v>
                </c:pt>
                <c:pt idx="6">
                  <c:v>4.2900651123713507</c:v>
                </c:pt>
                <c:pt idx="7">
                  <c:v>15.632220121823146</c:v>
                </c:pt>
              </c:numCache>
            </c:numRef>
          </c:val>
        </c:ser>
        <c:ser>
          <c:idx val="2"/>
          <c:order val="2"/>
          <c:tx>
            <c:strRef>
              <c:f>Hoja1!$D$1</c:f>
              <c:strCache>
                <c:ptCount val="1"/>
                <c:pt idx="0">
                  <c:v>2008: 41,164 solicitudes</c:v>
                </c:pt>
              </c:strCache>
            </c:strRef>
          </c:tx>
          <c:spPr>
            <a:solidFill>
              <a:srgbClr val="00808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Hoja1!$D$2:$D$9</c:f>
              <c:numCache>
                <c:formatCode>0.0</c:formatCode>
                <c:ptCount val="8"/>
                <c:pt idx="0">
                  <c:v>31.551841414828491</c:v>
                </c:pt>
                <c:pt idx="1">
                  <c:v>5.7064425225925568</c:v>
                </c:pt>
                <c:pt idx="2">
                  <c:v>14.83577883587601</c:v>
                </c:pt>
                <c:pt idx="3">
                  <c:v>9.6030512097949661</c:v>
                </c:pt>
                <c:pt idx="4">
                  <c:v>11.27927315129725</c:v>
                </c:pt>
                <c:pt idx="5">
                  <c:v>16.92498299484987</c:v>
                </c:pt>
                <c:pt idx="6">
                  <c:v>2.9929064230881353</c:v>
                </c:pt>
                <c:pt idx="7">
                  <c:v>7.105723447672724</c:v>
                </c:pt>
              </c:numCache>
            </c:numRef>
          </c:val>
        </c:ser>
        <c:ser>
          <c:idx val="3"/>
          <c:order val="3"/>
          <c:tx>
            <c:strRef>
              <c:f>Hoja1!$E$1</c:f>
              <c:strCache>
                <c:ptCount val="1"/>
                <c:pt idx="0">
                  <c:v>2009: 91,523 solicitudes</c:v>
                </c:pt>
              </c:strCache>
            </c:strRef>
          </c:tx>
          <c:spPr>
            <a:solidFill>
              <a:srgbClr val="33CCC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Hoja1!$E$2:$E$9</c:f>
              <c:numCache>
                <c:formatCode>0.0</c:formatCode>
                <c:ptCount val="8"/>
                <c:pt idx="0">
                  <c:v>33.781672366508964</c:v>
                </c:pt>
                <c:pt idx="1">
                  <c:v>4.8370354992734068</c:v>
                </c:pt>
                <c:pt idx="2">
                  <c:v>14.346120647268993</c:v>
                </c:pt>
                <c:pt idx="3">
                  <c:v>8.2667744719906473</c:v>
                </c:pt>
                <c:pt idx="4">
                  <c:v>14.035816133649465</c:v>
                </c:pt>
                <c:pt idx="5">
                  <c:v>14.916469084273897</c:v>
                </c:pt>
                <c:pt idx="7">
                  <c:v>9.8161117970346261</c:v>
                </c:pt>
              </c:numCache>
            </c:numRef>
          </c:val>
        </c:ser>
        <c:ser>
          <c:idx val="4"/>
          <c:order val="4"/>
          <c:tx>
            <c:strRef>
              <c:f>Hoja1!$F$1</c:f>
              <c:strCache>
                <c:ptCount val="1"/>
                <c:pt idx="0">
                  <c:v>2010: 86,249 solicitudes</c:v>
                </c:pt>
              </c:strCache>
            </c:strRef>
          </c:tx>
          <c:spPr>
            <a:solidFill>
              <a:srgbClr val="996633"/>
            </a:solidFill>
            <a:ln>
              <a:noFill/>
            </a:ln>
            <a:scene3d>
              <a:camera prst="orthographicFront"/>
              <a:lightRig rig="soft" dir="tl"/>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Hoja1!$F$2:$F$9</c:f>
              <c:numCache>
                <c:formatCode>0.0</c:formatCode>
                <c:ptCount val="8"/>
                <c:pt idx="0">
                  <c:v>21.967790930909345</c:v>
                </c:pt>
                <c:pt idx="1">
                  <c:v>4.4742547739683936</c:v>
                </c:pt>
                <c:pt idx="2">
                  <c:v>16.281927906410509</c:v>
                </c:pt>
                <c:pt idx="3">
                  <c:v>11.518974133033426</c:v>
                </c:pt>
                <c:pt idx="4">
                  <c:v>12.5439135526209</c:v>
                </c:pt>
                <c:pt idx="5">
                  <c:v>21.749817389187122</c:v>
                </c:pt>
                <c:pt idx="7">
                  <c:v>11.463321313870306</c:v>
                </c:pt>
              </c:numCache>
            </c:numRef>
          </c:val>
        </c:ser>
        <c:ser>
          <c:idx val="5"/>
          <c:order val="5"/>
          <c:tx>
            <c:strRef>
              <c:f>Hoja1!$G$1</c:f>
              <c:strCache>
                <c:ptCount val="1"/>
                <c:pt idx="0">
                  <c:v>2011: 89,610 solicitudes</c:v>
                </c:pt>
              </c:strCache>
            </c:strRef>
          </c:tx>
          <c:spPr>
            <a:solidFill>
              <a:srgbClr val="00B050"/>
            </a:solidFill>
            <a:ln>
              <a:noFill/>
            </a:ln>
            <a:scene3d>
              <a:camera prst="orthographicFront"/>
              <a:lightRig rig="soft" dir="tl"/>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Hoja1!$G$2:$G$9</c:f>
              <c:numCache>
                <c:formatCode>0.0</c:formatCode>
                <c:ptCount val="8"/>
                <c:pt idx="0">
                  <c:v>15.485994866644347</c:v>
                </c:pt>
                <c:pt idx="1">
                  <c:v>7.0817989063720566</c:v>
                </c:pt>
                <c:pt idx="2">
                  <c:v>20.898337239147416</c:v>
                </c:pt>
                <c:pt idx="3">
                  <c:v>12.102443923669233</c:v>
                </c:pt>
                <c:pt idx="4">
                  <c:v>12.251980805713648</c:v>
                </c:pt>
                <c:pt idx="5">
                  <c:v>19.927463452739648</c:v>
                </c:pt>
                <c:pt idx="7">
                  <c:v>12.251980805713648</c:v>
                </c:pt>
              </c:numCache>
            </c:numRef>
          </c:val>
        </c:ser>
        <c:ser>
          <c:idx val="6"/>
          <c:order val="6"/>
          <c:tx>
            <c:strRef>
              <c:f>Hoja1!$H$1</c:f>
              <c:strCache>
                <c:ptCount val="1"/>
                <c:pt idx="0">
                  <c:v>2012: 86,341 solicitudes</c:v>
                </c:pt>
              </c:strCache>
            </c:strRef>
          </c:tx>
          <c:spPr>
            <a:solidFill>
              <a:srgbClr val="990033"/>
            </a:solidFill>
            <a:ln>
              <a:noFill/>
            </a:ln>
            <a:scene3d>
              <a:camera prst="orthographicFront"/>
              <a:lightRig rig="soft" dir="tl"/>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Hoja1!$H$2:$H$9</c:f>
              <c:numCache>
                <c:formatCode>0.0</c:formatCode>
                <c:ptCount val="8"/>
                <c:pt idx="0">
                  <c:v>10.152766356655587</c:v>
                </c:pt>
                <c:pt idx="1">
                  <c:v>7.7541376634507362</c:v>
                </c:pt>
                <c:pt idx="2">
                  <c:v>24.023349277863357</c:v>
                </c:pt>
                <c:pt idx="3">
                  <c:v>12.319755388517622</c:v>
                </c:pt>
                <c:pt idx="4">
                  <c:v>13.557869378394969</c:v>
                </c:pt>
                <c:pt idx="5">
                  <c:v>20.086633233342212</c:v>
                </c:pt>
                <c:pt idx="7">
                  <c:v>12.105488701775519</c:v>
                </c:pt>
              </c:numCache>
            </c:numRef>
          </c:val>
        </c:ser>
        <c:dLbls>
          <c:showLegendKey val="0"/>
          <c:showVal val="1"/>
          <c:showCatName val="0"/>
          <c:showSerName val="0"/>
          <c:showPercent val="0"/>
          <c:showBubbleSize val="0"/>
        </c:dLbls>
        <c:gapWidth val="150"/>
        <c:overlap val="-25"/>
        <c:axId val="309909720"/>
        <c:axId val="309910504"/>
      </c:barChart>
      <c:catAx>
        <c:axId val="309909720"/>
        <c:scaling>
          <c:orientation val="maxMin"/>
        </c:scaling>
        <c:delete val="0"/>
        <c:axPos val="l"/>
        <c:numFmt formatCode="General" sourceLinked="0"/>
        <c:majorTickMark val="cross"/>
        <c:minorTickMark val="none"/>
        <c:tickLblPos val="nextTo"/>
        <c:spPr>
          <a:noFill/>
        </c:spPr>
        <c:crossAx val="309910504"/>
        <c:crosses val="autoZero"/>
        <c:auto val="1"/>
        <c:lblAlgn val="ctr"/>
        <c:lblOffset val="100"/>
        <c:noMultiLvlLbl val="0"/>
      </c:catAx>
      <c:valAx>
        <c:axId val="309910504"/>
        <c:scaling>
          <c:orientation val="minMax"/>
          <c:max val="50"/>
        </c:scaling>
        <c:delete val="1"/>
        <c:axPos val="t"/>
        <c:numFmt formatCode="0.0" sourceLinked="1"/>
        <c:majorTickMark val="none"/>
        <c:minorTickMark val="none"/>
        <c:tickLblPos val="none"/>
        <c:crossAx val="309909720"/>
        <c:crosses val="autoZero"/>
        <c:crossBetween val="between"/>
      </c:valAx>
    </c:plotArea>
    <c:legend>
      <c:legendPos val="r"/>
      <c:layout>
        <c:manualLayout>
          <c:xMode val="edge"/>
          <c:yMode val="edge"/>
          <c:x val="0.76219047256929062"/>
          <c:y val="0.31130319565632308"/>
          <c:w val="0.22913493858004041"/>
          <c:h val="0.35515729733733287"/>
        </c:manualLayout>
      </c:layout>
      <c:overlay val="0"/>
    </c:legend>
    <c:plotVisOnly val="1"/>
    <c:dispBlanksAs val="gap"/>
    <c:showDLblsOverMax val="0"/>
  </c:chart>
  <c:spPr>
    <a:scene3d>
      <a:camera prst="orthographicFront"/>
      <a:lightRig rig="threePt" dir="t"/>
    </a:scene3d>
    <a:sp3d prstMaterial="matte"/>
  </c:spPr>
  <c:txPr>
    <a:bodyPr/>
    <a:lstStyle/>
    <a:p>
      <a:pPr>
        <a:defRPr sz="1100" b="1">
          <a:solidFill>
            <a:schemeClr val="bg1"/>
          </a:solidFill>
          <a:latin typeface="Calibri" pitchFamily="34" charset="0"/>
        </a:defRPr>
      </a:pPr>
      <a:endParaRPr lang="es-MX"/>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200" u="sng"/>
            </a:pPr>
            <a:r>
              <a:rPr lang="es-ES" sz="1200" u="sng" dirty="0"/>
              <a:t>Porcentajes</a:t>
            </a:r>
          </a:p>
        </c:rich>
      </c:tx>
      <c:layout>
        <c:manualLayout>
          <c:xMode val="edge"/>
          <c:yMode val="edge"/>
          <c:x val="0.39431228976080401"/>
          <c:y val="0.30206134503573678"/>
        </c:manualLayout>
      </c:layout>
      <c:overlay val="0"/>
    </c:title>
    <c:autoTitleDeleted val="0"/>
    <c:plotArea>
      <c:layout>
        <c:manualLayout>
          <c:layoutTarget val="inner"/>
          <c:xMode val="edge"/>
          <c:yMode val="edge"/>
          <c:x val="3.3144777431751891E-2"/>
          <c:y val="0.41638313335555405"/>
          <c:w val="0.9337104451364967"/>
          <c:h val="0.45866932995099308"/>
        </c:manualLayout>
      </c:layout>
      <c:barChart>
        <c:barDir val="col"/>
        <c:grouping val="clustered"/>
        <c:varyColors val="0"/>
        <c:ser>
          <c:idx val="0"/>
          <c:order val="0"/>
          <c:tx>
            <c:strRef>
              <c:f>Hoja1!$B$1</c:f>
              <c:strCache>
                <c:ptCount val="1"/>
                <c:pt idx="0">
                  <c:v>2008: 28,248 solicitudes</c:v>
                </c:pt>
              </c:strCache>
            </c:strRef>
          </c:tx>
          <c:spPr>
            <a:solidFill>
              <a:srgbClr val="009999"/>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Hoja1!$B$2:$B$4</c:f>
              <c:numCache>
                <c:formatCode>0.0</c:formatCode>
                <c:ptCount val="3"/>
                <c:pt idx="0">
                  <c:v>14.627584253752479</c:v>
                </c:pt>
                <c:pt idx="1">
                  <c:v>3.3347493627867459</c:v>
                </c:pt>
                <c:pt idx="2">
                  <c:v>82.037666383460774</c:v>
                </c:pt>
              </c:numCache>
            </c:numRef>
          </c:val>
        </c:ser>
        <c:ser>
          <c:idx val="1"/>
          <c:order val="1"/>
          <c:tx>
            <c:strRef>
              <c:f>Hoja1!$C$1</c:f>
              <c:strCache>
                <c:ptCount val="1"/>
                <c:pt idx="0">
                  <c:v>2009: 91,523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Hoja1!$C$2:$C$4</c:f>
              <c:numCache>
                <c:formatCode>0.0</c:formatCode>
                <c:ptCount val="3"/>
                <c:pt idx="0">
                  <c:v>9.5997727347224195</c:v>
                </c:pt>
                <c:pt idx="1">
                  <c:v>2.9620969592342909</c:v>
                </c:pt>
                <c:pt idx="2">
                  <c:v>87.438130306043291</c:v>
                </c:pt>
              </c:numCache>
            </c:numRef>
          </c:val>
        </c:ser>
        <c:ser>
          <c:idx val="2"/>
          <c:order val="2"/>
          <c:tx>
            <c:strRef>
              <c:f>Hoja1!$D$1</c:f>
              <c:strCache>
                <c:ptCount val="1"/>
                <c:pt idx="0">
                  <c:v>2010: 86,249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Hoja1!$D$2:$D$4</c:f>
              <c:numCache>
                <c:formatCode>0.0</c:formatCode>
                <c:ptCount val="3"/>
                <c:pt idx="0">
                  <c:v>5.2777423506359495</c:v>
                </c:pt>
                <c:pt idx="1">
                  <c:v>2.3930712240141911</c:v>
                </c:pt>
                <c:pt idx="2">
                  <c:v>92.32918642534986</c:v>
                </c:pt>
              </c:numCache>
            </c:numRef>
          </c:val>
        </c:ser>
        <c:ser>
          <c:idx val="3"/>
          <c:order val="3"/>
          <c:tx>
            <c:strRef>
              <c:f>Hoja1!$E$1</c:f>
              <c:strCache>
                <c:ptCount val="1"/>
                <c:pt idx="0">
                  <c:v>2011: 89,610 solicitudes</c:v>
                </c:pt>
              </c:strCache>
            </c:strRef>
          </c:tx>
          <c:spPr>
            <a:solidFill>
              <a:srgbClr val="00B050"/>
            </a:solidFill>
            <a:ln>
              <a:noFill/>
            </a:ln>
            <a:scene3d>
              <a:camera prst="orthographicFront"/>
              <a:lightRig rig="soft" dir="t"/>
            </a:scene3d>
            <a:sp3d>
              <a:bevelT/>
              <a:bevelB/>
            </a:sp3d>
          </c:spPr>
          <c:invertIfNegative val="0"/>
          <c:dLbls>
            <c:dLbl>
              <c:idx val="2"/>
              <c:layout>
                <c:manualLayout>
                  <c:x val="2.841839757830502E-3"/>
                  <c:y val="-1.714701452924983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Hoja1!$E$2:$E$4</c:f>
              <c:numCache>
                <c:formatCode>0.0</c:formatCode>
                <c:ptCount val="3"/>
                <c:pt idx="0">
                  <c:v>4.0799017966744779</c:v>
                </c:pt>
                <c:pt idx="1">
                  <c:v>0.67180002231893754</c:v>
                </c:pt>
                <c:pt idx="2">
                  <c:v>95.248298181006589</c:v>
                </c:pt>
              </c:numCache>
            </c:numRef>
          </c:val>
        </c:ser>
        <c:ser>
          <c:idx val="4"/>
          <c:order val="4"/>
          <c:tx>
            <c:strRef>
              <c:f>Hoja1!$F$1</c:f>
              <c:strCache>
                <c:ptCount val="1"/>
                <c:pt idx="0">
                  <c:v>2012: 86,341 solicitudes</c:v>
                </c:pt>
              </c:strCache>
            </c:strRef>
          </c:tx>
          <c:spPr>
            <a:solidFill>
              <a:srgbClr val="990033"/>
            </a:solidFill>
            <a:ln>
              <a:noFill/>
            </a:ln>
            <a:scene3d>
              <a:camera prst="orthographicFront"/>
              <a:lightRig rig="soft" dir="t"/>
            </a:scene3d>
            <a:sp3d>
              <a:bevelT/>
              <a:bevelB/>
            </a:sp3d>
          </c:spPr>
          <c:invertIfNegative val="0"/>
          <c:dLbls>
            <c:dLbl>
              <c:idx val="2"/>
              <c:layout>
                <c:manualLayout>
                  <c:x val="2.2734718062644016E-2"/>
                  <c:y val="-9.798294016714196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Hoja1!$F$2:$F$4</c:f>
              <c:numCache>
                <c:formatCode>0.0</c:formatCode>
                <c:ptCount val="3"/>
                <c:pt idx="0">
                  <c:v>2.9812024414820306</c:v>
                </c:pt>
                <c:pt idx="1">
                  <c:v>0.27796759361137813</c:v>
                </c:pt>
                <c:pt idx="2">
                  <c:v>96.740829964906595</c:v>
                </c:pt>
              </c:numCache>
            </c:numRef>
          </c:val>
        </c:ser>
        <c:dLbls>
          <c:showLegendKey val="0"/>
          <c:showVal val="1"/>
          <c:showCatName val="0"/>
          <c:showSerName val="0"/>
          <c:showPercent val="0"/>
          <c:showBubbleSize val="0"/>
        </c:dLbls>
        <c:gapWidth val="150"/>
        <c:overlap val="-25"/>
        <c:axId val="245096496"/>
        <c:axId val="245099240"/>
      </c:barChart>
      <c:catAx>
        <c:axId val="245096496"/>
        <c:scaling>
          <c:orientation val="minMax"/>
        </c:scaling>
        <c:delete val="0"/>
        <c:axPos val="b"/>
        <c:numFmt formatCode="General" sourceLinked="0"/>
        <c:majorTickMark val="cross"/>
        <c:minorTickMark val="none"/>
        <c:tickLblPos val="nextTo"/>
        <c:crossAx val="245099240"/>
        <c:crosses val="autoZero"/>
        <c:auto val="1"/>
        <c:lblAlgn val="ctr"/>
        <c:lblOffset val="100"/>
        <c:noMultiLvlLbl val="0"/>
      </c:catAx>
      <c:valAx>
        <c:axId val="245099240"/>
        <c:scaling>
          <c:orientation val="minMax"/>
        </c:scaling>
        <c:delete val="1"/>
        <c:axPos val="l"/>
        <c:numFmt formatCode="0.0" sourceLinked="1"/>
        <c:majorTickMark val="out"/>
        <c:minorTickMark val="none"/>
        <c:tickLblPos val="none"/>
        <c:crossAx val="245096496"/>
        <c:crosses val="autoZero"/>
        <c:crossBetween val="between"/>
      </c:valAx>
      <c:spPr>
        <a:noFill/>
      </c:spPr>
    </c:plotArea>
    <c:legend>
      <c:legendPos val="t"/>
      <c:layout>
        <c:manualLayout>
          <c:xMode val="edge"/>
          <c:yMode val="edge"/>
          <c:x val="0.20054156241206683"/>
          <c:y val="2.0561758570035431E-2"/>
          <c:w val="0.6430830515362046"/>
          <c:h val="0.24745032187781624"/>
        </c:manualLayout>
      </c:layout>
      <c:overlay val="0"/>
    </c:legend>
    <c:plotVisOnly val="1"/>
    <c:dispBlanksAs val="gap"/>
    <c:showDLblsOverMax val="0"/>
  </c:chart>
  <c:spPr>
    <a:ln>
      <a:noFill/>
    </a:ln>
  </c:spPr>
  <c:txPr>
    <a:bodyPr/>
    <a:lstStyle/>
    <a:p>
      <a:pPr>
        <a:defRPr sz="1200" b="1">
          <a:latin typeface="Calibri" pitchFamily="34" charset="0"/>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008080"/>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invertIfNegative val="0"/>
          <c:dPt>
            <c:idx val="0"/>
            <c:invertIfNegative val="0"/>
            <c:bubble3D val="0"/>
            <c:spPr>
              <a:solidFill>
                <a:srgbClr val="009999"/>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dPt>
          <c:dPt>
            <c:idx val="1"/>
            <c:invertIfNegative val="0"/>
            <c:bubble3D val="0"/>
            <c:spPr>
              <a:solidFill>
                <a:srgbClr val="33CCCC"/>
              </a:solidFill>
              <a:ln>
                <a:noFill/>
              </a:ln>
              <a:effectLst>
                <a:outerShdw blurRad="152400" dist="317500" dir="5400000" sx="90000" sy="-19000" rotWithShape="0">
                  <a:prstClr val="black">
                    <a:alpha val="15000"/>
                  </a:prstClr>
                </a:outerShdw>
              </a:effectLst>
              <a:scene3d>
                <a:camera prst="orthographicFront"/>
                <a:lightRig rig="threePt" dir="t"/>
              </a:scene3d>
              <a:sp3d prstMaterial="plastic">
                <a:bevelT/>
                <a:bevelB/>
              </a:sp3d>
            </c:spPr>
          </c:dPt>
          <c:dPt>
            <c:idx val="2"/>
            <c:invertIfNegative val="0"/>
            <c:bubble3D val="0"/>
            <c:spPr>
              <a:solidFill>
                <a:srgbClr val="996633"/>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dPt>
          <c:dPt>
            <c:idx val="3"/>
            <c:invertIfNegative val="0"/>
            <c:bubble3D val="0"/>
            <c:spPr>
              <a:solidFill>
                <a:srgbClr val="00B050"/>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dPt>
          <c:dPt>
            <c:idx val="4"/>
            <c:invertIfNegative val="0"/>
            <c:bubble3D val="0"/>
            <c:spPr>
              <a:solidFill>
                <a:srgbClr val="990033"/>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dPt>
          <c:dLbls>
            <c:dLbl>
              <c:idx val="0"/>
              <c:layout>
                <c:manualLayout>
                  <c:x val="0"/>
                  <c:y val="-7.11099308337939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2008: 3,870 solicitudes</c:v>
                </c:pt>
                <c:pt idx="1">
                  <c:v>2009: 8,494 solicitudes</c:v>
                </c:pt>
                <c:pt idx="2">
                  <c:v>2010: 4,424 solicitudes</c:v>
                </c:pt>
                <c:pt idx="3">
                  <c:v>2011: 3,566 solicitudes</c:v>
                </c:pt>
                <c:pt idx="4">
                  <c:v>2012: 2,493 solicitudes</c:v>
                </c:pt>
              </c:strCache>
            </c:strRef>
          </c:cat>
          <c:val>
            <c:numRef>
              <c:f>Hoja1!$B$2:$B$6</c:f>
              <c:numCache>
                <c:formatCode>0.0</c:formatCode>
                <c:ptCount val="5"/>
                <c:pt idx="0">
                  <c:v>4.2878552971576136</c:v>
                </c:pt>
                <c:pt idx="1">
                  <c:v>3.7721921356251515</c:v>
                </c:pt>
                <c:pt idx="2">
                  <c:v>4.0015822784810036</c:v>
                </c:pt>
                <c:pt idx="3">
                  <c:v>3.0754346606842375</c:v>
                </c:pt>
                <c:pt idx="4">
                  <c:v>3.49338146811071</c:v>
                </c:pt>
              </c:numCache>
            </c:numRef>
          </c:val>
        </c:ser>
        <c:dLbls>
          <c:showLegendKey val="0"/>
          <c:showVal val="1"/>
          <c:showCatName val="0"/>
          <c:showSerName val="0"/>
          <c:showPercent val="0"/>
          <c:showBubbleSize val="0"/>
        </c:dLbls>
        <c:gapWidth val="150"/>
        <c:shape val="cylinder"/>
        <c:axId val="307940992"/>
        <c:axId val="307939816"/>
        <c:axId val="0"/>
      </c:bar3DChart>
      <c:catAx>
        <c:axId val="307940992"/>
        <c:scaling>
          <c:orientation val="minMax"/>
        </c:scaling>
        <c:delete val="0"/>
        <c:axPos val="b"/>
        <c:numFmt formatCode="General" sourceLinked="1"/>
        <c:majorTickMark val="cross"/>
        <c:minorTickMark val="none"/>
        <c:tickLblPos val="nextTo"/>
        <c:txPr>
          <a:bodyPr/>
          <a:lstStyle/>
          <a:p>
            <a:pPr>
              <a:defRPr sz="1100"/>
            </a:pPr>
            <a:endParaRPr lang="es-MX"/>
          </a:p>
        </c:txPr>
        <c:crossAx val="307939816"/>
        <c:crosses val="autoZero"/>
        <c:auto val="1"/>
        <c:lblAlgn val="ctr"/>
        <c:lblOffset val="100"/>
        <c:noMultiLvlLbl val="0"/>
      </c:catAx>
      <c:valAx>
        <c:axId val="307939816"/>
        <c:scaling>
          <c:orientation val="minMax"/>
          <c:max val="5"/>
          <c:min val="0"/>
        </c:scaling>
        <c:delete val="1"/>
        <c:axPos val="l"/>
        <c:numFmt formatCode="0.0" sourceLinked="1"/>
        <c:majorTickMark val="none"/>
        <c:minorTickMark val="none"/>
        <c:tickLblPos val="none"/>
        <c:crossAx val="307940992"/>
        <c:crosses val="autoZero"/>
        <c:crossBetween val="between"/>
        <c:majorUnit val="2.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sz="1200" u="sng"/>
            </a:pPr>
            <a:r>
              <a:rPr lang="es-ES" sz="1200" u="sng" dirty="0"/>
              <a:t>Porcentajes</a:t>
            </a:r>
          </a:p>
        </c:rich>
      </c:tx>
      <c:layout>
        <c:manualLayout>
          <c:xMode val="edge"/>
          <c:yMode val="edge"/>
          <c:x val="0.45363080250903576"/>
          <c:y val="0.11264651775643048"/>
        </c:manualLayout>
      </c:layout>
      <c:overlay val="1"/>
    </c:title>
    <c:autoTitleDeleted val="0"/>
    <c:plotArea>
      <c:layout>
        <c:manualLayout>
          <c:layoutTarget val="inner"/>
          <c:xMode val="edge"/>
          <c:yMode val="edge"/>
          <c:x val="1.8397598346205735E-2"/>
          <c:y val="0.33769458560502297"/>
          <c:w val="0.96320481092489563"/>
          <c:h val="0.58954572835095387"/>
        </c:manualLayout>
      </c:layout>
      <c:barChart>
        <c:barDir val="col"/>
        <c:grouping val="clustered"/>
        <c:varyColors val="0"/>
        <c:ser>
          <c:idx val="0"/>
          <c:order val="0"/>
          <c:tx>
            <c:strRef>
              <c:f>Hoja1!$B$1</c:f>
              <c:strCache>
                <c:ptCount val="1"/>
                <c:pt idx="0">
                  <c:v>2006: 6,089 solicitudes</c:v>
                </c:pt>
              </c:strCache>
            </c:strRef>
          </c:tx>
          <c:spPr>
            <a:solidFill>
              <a:srgbClr val="00B0F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Hoja1!$B$2:$B$5</c:f>
              <c:numCache>
                <c:formatCode>0.0</c:formatCode>
                <c:ptCount val="4"/>
                <c:pt idx="0">
                  <c:v>94.941698144194447</c:v>
                </c:pt>
                <c:pt idx="1">
                  <c:v>4.8448021021514212</c:v>
                </c:pt>
                <c:pt idx="2">
                  <c:v>0.2134997536541304</c:v>
                </c:pt>
              </c:numCache>
            </c:numRef>
          </c:val>
        </c:ser>
        <c:ser>
          <c:idx val="1"/>
          <c:order val="1"/>
          <c:tx>
            <c:strRef>
              <c:f>Hoja1!$C$1</c:f>
              <c:strCache>
                <c:ptCount val="1"/>
                <c:pt idx="0">
                  <c:v>2007: 19,044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dLbl>
              <c:idx val="0"/>
              <c:layout>
                <c:manualLayout>
                  <c:x val="0"/>
                  <c:y val="-3.727572476562129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Hoja1!$C$2:$C$5</c:f>
              <c:numCache>
                <c:formatCode>0.0</c:formatCode>
                <c:ptCount val="4"/>
                <c:pt idx="0">
                  <c:v>96.193026675068268</c:v>
                </c:pt>
                <c:pt idx="1">
                  <c:v>3.4761604704893929</c:v>
                </c:pt>
                <c:pt idx="2">
                  <c:v>0.11552194917034238</c:v>
                </c:pt>
                <c:pt idx="3">
                  <c:v>0.21529090527200168</c:v>
                </c:pt>
              </c:numCache>
            </c:numRef>
          </c:val>
        </c:ser>
        <c:ser>
          <c:idx val="2"/>
          <c:order val="2"/>
          <c:tx>
            <c:strRef>
              <c:f>Hoja1!$D$1</c:f>
              <c:strCache>
                <c:ptCount val="1"/>
                <c:pt idx="0">
                  <c:v>2008: 41,164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soft" dir="t"/>
            </a:scene3d>
            <a:sp3d>
              <a:bevelT/>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Hoja1!$D$2:$D$5</c:f>
              <c:numCache>
                <c:formatCode>0.0</c:formatCode>
                <c:ptCount val="4"/>
                <c:pt idx="0">
                  <c:v>97.449227480322605</c:v>
                </c:pt>
                <c:pt idx="1">
                  <c:v>2.4876105334758525</c:v>
                </c:pt>
                <c:pt idx="2">
                  <c:v>1.9434457292780098E-2</c:v>
                </c:pt>
                <c:pt idx="3">
                  <c:v>4.3727528908755225E-2</c:v>
                </c:pt>
              </c:numCache>
            </c:numRef>
          </c:val>
        </c:ser>
        <c:ser>
          <c:idx val="3"/>
          <c:order val="3"/>
          <c:tx>
            <c:strRef>
              <c:f>Hoja1!$E$1</c:f>
              <c:strCache>
                <c:ptCount val="1"/>
                <c:pt idx="0">
                  <c:v>2009: 91,523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contourClr>
                <a:srgbClr val="000000"/>
              </a:contourClr>
            </a:sp3d>
          </c:spPr>
          <c:invertIfNegative val="0"/>
          <c:dLbls>
            <c:dLbl>
              <c:idx val="0"/>
              <c:layout>
                <c:manualLayout>
                  <c:x val="1.4422096377759899E-3"/>
                  <c:y val="-5.734726887018658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Hoja1!$E$2:$E$5</c:f>
              <c:numCache>
                <c:formatCode>General</c:formatCode>
                <c:ptCount val="4"/>
                <c:pt idx="0" formatCode="0.0">
                  <c:v>100</c:v>
                </c:pt>
              </c:numCache>
            </c:numRef>
          </c:val>
        </c:ser>
        <c:ser>
          <c:idx val="4"/>
          <c:order val="4"/>
          <c:tx>
            <c:strRef>
              <c:f>Hoja1!$F$1</c:f>
              <c:strCache>
                <c:ptCount val="1"/>
                <c:pt idx="0">
                  <c:v>2010: 86,249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Hoja1!$F$2:$F$5</c:f>
              <c:numCache>
                <c:formatCode>General</c:formatCode>
                <c:ptCount val="4"/>
                <c:pt idx="0" formatCode="0.0">
                  <c:v>100</c:v>
                </c:pt>
              </c:numCache>
            </c:numRef>
          </c:val>
        </c:ser>
        <c:ser>
          <c:idx val="5"/>
          <c:order val="5"/>
          <c:tx>
            <c:strRef>
              <c:f>Hoja1!$G$1</c:f>
              <c:strCache>
                <c:ptCount val="1"/>
                <c:pt idx="0">
                  <c:v>2011: 89,610 solicitudes</c:v>
                </c:pt>
              </c:strCache>
            </c:strRef>
          </c:tx>
          <c:spPr>
            <a:effectLst>
              <a:outerShdw blurRad="76200" dir="18900000" sy="23000" kx="-1200000" algn="bl" rotWithShape="0">
                <a:prstClr val="black">
                  <a:alpha val="20000"/>
                </a:prstClr>
              </a:outerShdw>
            </a:effectLst>
          </c:spPr>
          <c:invertIfNegative val="0"/>
          <c:dPt>
            <c:idx val="0"/>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dPt>
          <c:dLbls>
            <c:dLbl>
              <c:idx val="0"/>
              <c:layout>
                <c:manualLayout>
                  <c:x val="0"/>
                  <c:y val="-5.734726887018658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Hoja1!$G$2:$G$5</c:f>
              <c:numCache>
                <c:formatCode>General</c:formatCode>
                <c:ptCount val="4"/>
                <c:pt idx="0" formatCode="0.0">
                  <c:v>100</c:v>
                </c:pt>
              </c:numCache>
            </c:numRef>
          </c:val>
        </c:ser>
        <c:ser>
          <c:idx val="6"/>
          <c:order val="6"/>
          <c:tx>
            <c:strRef>
              <c:f>Hoja1!$H$1</c:f>
              <c:strCache>
                <c:ptCount val="1"/>
                <c:pt idx="0">
                  <c:v>2012: 86,341 solicitudes</c:v>
                </c:pt>
              </c:strCache>
            </c:strRef>
          </c:tx>
          <c:spPr>
            <a:solidFill>
              <a:srgbClr val="990033"/>
            </a:solidFill>
            <a:ln>
              <a:noFill/>
            </a:ln>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Hoja1!$H$2:$H$5</c:f>
              <c:numCache>
                <c:formatCode>General</c:formatCode>
                <c:ptCount val="4"/>
                <c:pt idx="0" formatCode="0.0">
                  <c:v>100</c:v>
                </c:pt>
              </c:numCache>
            </c:numRef>
          </c:val>
        </c:ser>
        <c:dLbls>
          <c:showLegendKey val="0"/>
          <c:showVal val="1"/>
          <c:showCatName val="0"/>
          <c:showSerName val="0"/>
          <c:showPercent val="0"/>
          <c:showBubbleSize val="0"/>
        </c:dLbls>
        <c:gapWidth val="150"/>
        <c:overlap val="-25"/>
        <c:axId val="309419168"/>
        <c:axId val="309418776"/>
      </c:barChart>
      <c:catAx>
        <c:axId val="309419168"/>
        <c:scaling>
          <c:orientation val="minMax"/>
        </c:scaling>
        <c:delete val="0"/>
        <c:axPos val="b"/>
        <c:numFmt formatCode="General" sourceLinked="0"/>
        <c:majorTickMark val="cross"/>
        <c:minorTickMark val="none"/>
        <c:tickLblPos val="nextTo"/>
        <c:crossAx val="309418776"/>
        <c:crosses val="autoZero"/>
        <c:auto val="1"/>
        <c:lblAlgn val="ctr"/>
        <c:lblOffset val="50"/>
        <c:tickLblSkip val="1"/>
        <c:noMultiLvlLbl val="0"/>
      </c:catAx>
      <c:valAx>
        <c:axId val="309418776"/>
        <c:scaling>
          <c:orientation val="minMax"/>
          <c:max val="110"/>
        </c:scaling>
        <c:delete val="1"/>
        <c:axPos val="l"/>
        <c:numFmt formatCode="0.0" sourceLinked="1"/>
        <c:majorTickMark val="none"/>
        <c:minorTickMark val="none"/>
        <c:tickLblPos val="none"/>
        <c:crossAx val="309419168"/>
        <c:crosses val="autoZero"/>
        <c:crossBetween val="between"/>
      </c:valAx>
    </c:plotArea>
    <c:legend>
      <c:legendPos val="t"/>
      <c:layout>
        <c:manualLayout>
          <c:xMode val="edge"/>
          <c:yMode val="edge"/>
          <c:x val="0.67932809383492865"/>
          <c:y val="1.6180057780760065E-2"/>
          <c:w val="0.30182597367320185"/>
          <c:h val="0.46454335769613858"/>
        </c:manualLayout>
      </c:layout>
      <c:overlay val="0"/>
    </c:legend>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u="sng"/>
            </a:pPr>
            <a:r>
              <a:rPr lang="es-ES" sz="1200" u="sng" dirty="0"/>
              <a:t>Porcentajes</a:t>
            </a:r>
          </a:p>
        </c:rich>
      </c:tx>
      <c:layout>
        <c:manualLayout>
          <c:xMode val="edge"/>
          <c:yMode val="edge"/>
          <c:x val="0.43882709482348398"/>
          <c:y val="0.21608549130611929"/>
        </c:manualLayout>
      </c:layout>
      <c:overlay val="0"/>
    </c:title>
    <c:autoTitleDeleted val="0"/>
    <c:plotArea>
      <c:layout>
        <c:manualLayout>
          <c:layoutTarget val="inner"/>
          <c:xMode val="edge"/>
          <c:yMode val="edge"/>
          <c:x val="1.9555418684733671E-2"/>
          <c:y val="0.31759756162358782"/>
          <c:w val="0.96088916263053503"/>
          <c:h val="0.57624937808842613"/>
        </c:manualLayout>
      </c:layout>
      <c:barChart>
        <c:barDir val="col"/>
        <c:grouping val="clustered"/>
        <c:varyColors val="0"/>
        <c:ser>
          <c:idx val="0"/>
          <c:order val="0"/>
          <c:tx>
            <c:strRef>
              <c:f>Hoja1!$B$1</c:f>
              <c:strCache>
                <c:ptCount val="1"/>
                <c:pt idx="0">
                  <c:v>2007: 17,824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Hoja1!$B$2:$B$3</c:f>
              <c:numCache>
                <c:formatCode>0.0</c:formatCode>
                <c:ptCount val="2"/>
                <c:pt idx="0">
                  <c:v>3.4335727109515259</c:v>
                </c:pt>
                <c:pt idx="1">
                  <c:v>96.566427289048477</c:v>
                </c:pt>
              </c:numCache>
            </c:numRef>
          </c:val>
        </c:ser>
        <c:ser>
          <c:idx val="1"/>
          <c:order val="1"/>
          <c:tx>
            <c:strRef>
              <c:f>Hoja1!$C$1</c:f>
              <c:strCache>
                <c:ptCount val="1"/>
                <c:pt idx="0">
                  <c:v>2008: 38,043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Hoja1!$C$2:$C$3</c:f>
              <c:numCache>
                <c:formatCode>0.0</c:formatCode>
                <c:ptCount val="2"/>
                <c:pt idx="0">
                  <c:v>1.600820124595852</c:v>
                </c:pt>
                <c:pt idx="1">
                  <c:v>98.399179875404158</c:v>
                </c:pt>
              </c:numCache>
            </c:numRef>
          </c:val>
        </c:ser>
        <c:ser>
          <c:idx val="2"/>
          <c:order val="2"/>
          <c:tx>
            <c:strRef>
              <c:f>Hoja1!$D$1</c:f>
              <c:strCache>
                <c:ptCount val="1"/>
                <c:pt idx="0">
                  <c:v>2009: 84,182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Hoja1!$D$2:$D$3</c:f>
              <c:numCache>
                <c:formatCode>0.0</c:formatCode>
                <c:ptCount val="2"/>
                <c:pt idx="0">
                  <c:v>0.94438240954123209</c:v>
                </c:pt>
                <c:pt idx="1">
                  <c:v>99.055617590458766</c:v>
                </c:pt>
              </c:numCache>
            </c:numRef>
          </c:val>
        </c:ser>
        <c:ser>
          <c:idx val="3"/>
          <c:order val="3"/>
          <c:tx>
            <c:strRef>
              <c:f>Hoja1!$E$1</c:f>
              <c:strCache>
                <c:ptCount val="1"/>
                <c:pt idx="0">
                  <c:v>2010: 79,411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Hoja1!$E$2:$E$3</c:f>
              <c:numCache>
                <c:formatCode>0.0</c:formatCode>
                <c:ptCount val="2"/>
                <c:pt idx="0">
                  <c:v>1.8612031078817797</c:v>
                </c:pt>
                <c:pt idx="1">
                  <c:v>98.138796892118222</c:v>
                </c:pt>
              </c:numCache>
            </c:numRef>
          </c:val>
        </c:ser>
        <c:ser>
          <c:idx val="4"/>
          <c:order val="4"/>
          <c:tx>
            <c:strRef>
              <c:f>Hoja1!$F$1</c:f>
              <c:strCache>
                <c:ptCount val="1"/>
                <c:pt idx="0">
                  <c:v>2011: 81,363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Hoja1!$F$2:$F$3</c:f>
              <c:numCache>
                <c:formatCode>0.0</c:formatCode>
                <c:ptCount val="2"/>
                <c:pt idx="0">
                  <c:v>1.7391197473052862</c:v>
                </c:pt>
                <c:pt idx="1">
                  <c:v>98.260880252694719</c:v>
                </c:pt>
              </c:numCache>
            </c:numRef>
          </c:val>
        </c:ser>
        <c:ser>
          <c:idx val="5"/>
          <c:order val="5"/>
          <c:tx>
            <c:strRef>
              <c:f>Hoja1!$G$1</c:f>
              <c:strCache>
                <c:ptCount val="1"/>
                <c:pt idx="0">
                  <c:v>2012: 78,024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Hoja1!$G$2:$G$3</c:f>
              <c:numCache>
                <c:formatCode>0.0</c:formatCode>
                <c:ptCount val="2"/>
                <c:pt idx="0">
                  <c:v>2.2044499128473292</c:v>
                </c:pt>
                <c:pt idx="1">
                  <c:v>97.795550087152677</c:v>
                </c:pt>
              </c:numCache>
            </c:numRef>
          </c:val>
        </c:ser>
        <c:dLbls>
          <c:showLegendKey val="0"/>
          <c:showVal val="1"/>
          <c:showCatName val="0"/>
          <c:showSerName val="0"/>
          <c:showPercent val="0"/>
          <c:showBubbleSize val="0"/>
        </c:dLbls>
        <c:gapWidth val="150"/>
        <c:overlap val="-25"/>
        <c:axId val="309421520"/>
        <c:axId val="309419952"/>
      </c:barChart>
      <c:catAx>
        <c:axId val="309421520"/>
        <c:scaling>
          <c:orientation val="minMax"/>
        </c:scaling>
        <c:delete val="0"/>
        <c:axPos val="b"/>
        <c:numFmt formatCode="General" sourceLinked="0"/>
        <c:majorTickMark val="cross"/>
        <c:minorTickMark val="none"/>
        <c:tickLblPos val="nextTo"/>
        <c:crossAx val="309419952"/>
        <c:crosses val="autoZero"/>
        <c:auto val="1"/>
        <c:lblAlgn val="ctr"/>
        <c:lblOffset val="100"/>
        <c:noMultiLvlLbl val="0"/>
      </c:catAx>
      <c:valAx>
        <c:axId val="309419952"/>
        <c:scaling>
          <c:orientation val="minMax"/>
        </c:scaling>
        <c:delete val="1"/>
        <c:axPos val="l"/>
        <c:numFmt formatCode="0.0" sourceLinked="1"/>
        <c:majorTickMark val="none"/>
        <c:minorTickMark val="none"/>
        <c:tickLblPos val="none"/>
        <c:crossAx val="309421520"/>
        <c:crosses val="autoZero"/>
        <c:crossBetween val="between"/>
      </c:valAx>
    </c:plotArea>
    <c:legend>
      <c:legendPos val="t"/>
      <c:layout>
        <c:manualLayout>
          <c:xMode val="edge"/>
          <c:yMode val="edge"/>
          <c:x val="2.4140233489179503E-2"/>
          <c:y val="1.600547048770648E-2"/>
          <c:w val="0.94982488311542945"/>
          <c:h val="0.1290999872799963"/>
        </c:manualLayout>
      </c:layout>
      <c:overlay val="0"/>
    </c:legend>
    <c:plotVisOnly val="1"/>
    <c:dispBlanksAs val="gap"/>
    <c:showDLblsOverMax val="0"/>
  </c:chart>
  <c:txPr>
    <a:bodyPr/>
    <a:lstStyle/>
    <a:p>
      <a:pPr>
        <a:defRPr sz="1200" b="1">
          <a:latin typeface="Calibri" pitchFamily="34" charset="0"/>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u="sng"/>
            </a:pPr>
            <a:r>
              <a:rPr lang="es-ES" sz="1200" u="sng" dirty="0"/>
              <a:t>Porcentajes</a:t>
            </a:r>
          </a:p>
        </c:rich>
      </c:tx>
      <c:layout>
        <c:manualLayout>
          <c:xMode val="edge"/>
          <c:yMode val="edge"/>
          <c:x val="0.45158581916824103"/>
          <c:y val="0.21874509345549872"/>
        </c:manualLayout>
      </c:layout>
      <c:overlay val="0"/>
    </c:title>
    <c:autoTitleDeleted val="0"/>
    <c:plotArea>
      <c:layout>
        <c:manualLayout>
          <c:layoutTarget val="inner"/>
          <c:xMode val="edge"/>
          <c:yMode val="edge"/>
          <c:x val="1.6167185127578441E-2"/>
          <c:y val="0.2819115112331525"/>
          <c:w val="0.9676656297448436"/>
          <c:h val="0.58932680464887555"/>
        </c:manualLayout>
      </c:layout>
      <c:barChart>
        <c:barDir val="col"/>
        <c:grouping val="clustered"/>
        <c:varyColors val="0"/>
        <c:ser>
          <c:idx val="0"/>
          <c:order val="0"/>
          <c:tx>
            <c:strRef>
              <c:f>Hoja1!$B$1</c:f>
              <c:strCache>
                <c:ptCount val="1"/>
                <c:pt idx="0">
                  <c:v>2008: 38,043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Hoja1!$B$2:$B$5</c:f>
              <c:numCache>
                <c:formatCode>0.0</c:formatCode>
                <c:ptCount val="4"/>
                <c:pt idx="0">
                  <c:v>1.9977394001524591</c:v>
                </c:pt>
                <c:pt idx="1">
                  <c:v>4.2399390163762058</c:v>
                </c:pt>
                <c:pt idx="2">
                  <c:v>2.9519228241726467</c:v>
                </c:pt>
                <c:pt idx="3">
                  <c:v>90.810398759298693</c:v>
                </c:pt>
              </c:numCache>
            </c:numRef>
          </c:val>
        </c:ser>
        <c:ser>
          <c:idx val="1"/>
          <c:order val="1"/>
          <c:tx>
            <c:strRef>
              <c:f>Hoja1!$C$1</c:f>
              <c:strCache>
                <c:ptCount val="1"/>
                <c:pt idx="0">
                  <c:v>2009: 84,182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Hoja1!$C$2:$C$5</c:f>
              <c:numCache>
                <c:formatCode>0.0</c:formatCode>
                <c:ptCount val="4"/>
                <c:pt idx="0">
                  <c:v>2.5029103608847496</c:v>
                </c:pt>
                <c:pt idx="1">
                  <c:v>3.7787175405668672</c:v>
                </c:pt>
                <c:pt idx="2">
                  <c:v>3.096861561854078</c:v>
                </c:pt>
                <c:pt idx="3">
                  <c:v>90.621510536694302</c:v>
                </c:pt>
              </c:numCache>
            </c:numRef>
          </c:val>
        </c:ser>
        <c:ser>
          <c:idx val="2"/>
          <c:order val="2"/>
          <c:tx>
            <c:strRef>
              <c:f>Hoja1!$D$1</c:f>
              <c:strCache>
                <c:ptCount val="1"/>
                <c:pt idx="0">
                  <c:v>2010: 79,411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Hoja1!$D$2:$D$5</c:f>
              <c:numCache>
                <c:formatCode>0.0</c:formatCode>
                <c:ptCount val="4"/>
                <c:pt idx="0">
                  <c:v>2.7703970482678719</c:v>
                </c:pt>
                <c:pt idx="1">
                  <c:v>3.7047764163654904</c:v>
                </c:pt>
                <c:pt idx="2">
                  <c:v>2.6419513669390891</c:v>
                </c:pt>
                <c:pt idx="3">
                  <c:v>90.882875168427546</c:v>
                </c:pt>
              </c:numCache>
            </c:numRef>
          </c:val>
        </c:ser>
        <c:ser>
          <c:idx val="3"/>
          <c:order val="3"/>
          <c:tx>
            <c:strRef>
              <c:f>Hoja1!$E$1</c:f>
              <c:strCache>
                <c:ptCount val="1"/>
                <c:pt idx="0">
                  <c:v>2011: 81,363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Hoja1!$E$2:$E$5</c:f>
              <c:numCache>
                <c:formatCode>0.0</c:formatCode>
                <c:ptCount val="4"/>
                <c:pt idx="0">
                  <c:v>0.87140346349077591</c:v>
                </c:pt>
                <c:pt idx="1">
                  <c:v>5.4447353219522387</c:v>
                </c:pt>
                <c:pt idx="2">
                  <c:v>3.1844941804014106</c:v>
                </c:pt>
                <c:pt idx="3">
                  <c:v>90.499367034155568</c:v>
                </c:pt>
              </c:numCache>
            </c:numRef>
          </c:val>
        </c:ser>
        <c:ser>
          <c:idx val="4"/>
          <c:order val="4"/>
          <c:tx>
            <c:strRef>
              <c:f>Hoja1!$F$1</c:f>
              <c:strCache>
                <c:ptCount val="1"/>
                <c:pt idx="0">
                  <c:v>2012: 78,024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Hoja1!$F$2:$F$5</c:f>
              <c:numCache>
                <c:formatCode>0.0</c:formatCode>
                <c:ptCount val="4"/>
                <c:pt idx="0">
                  <c:v>1.5456782528452784</c:v>
                </c:pt>
                <c:pt idx="1">
                  <c:v>6.4813390751563613</c:v>
                </c:pt>
                <c:pt idx="2">
                  <c:v>3.4527837588434327</c:v>
                </c:pt>
                <c:pt idx="3">
                  <c:v>88.520198913154928</c:v>
                </c:pt>
              </c:numCache>
            </c:numRef>
          </c:val>
        </c:ser>
        <c:dLbls>
          <c:showLegendKey val="0"/>
          <c:showVal val="1"/>
          <c:showCatName val="0"/>
          <c:showSerName val="0"/>
          <c:showPercent val="0"/>
          <c:showBubbleSize val="0"/>
        </c:dLbls>
        <c:gapWidth val="150"/>
        <c:overlap val="-25"/>
        <c:axId val="309420344"/>
        <c:axId val="309420736"/>
      </c:barChart>
      <c:catAx>
        <c:axId val="309420344"/>
        <c:scaling>
          <c:orientation val="minMax"/>
        </c:scaling>
        <c:delete val="0"/>
        <c:axPos val="b"/>
        <c:numFmt formatCode="General" sourceLinked="0"/>
        <c:majorTickMark val="cross"/>
        <c:minorTickMark val="none"/>
        <c:tickLblPos val="nextTo"/>
        <c:crossAx val="309420736"/>
        <c:crosses val="autoZero"/>
        <c:auto val="1"/>
        <c:lblAlgn val="ctr"/>
        <c:lblOffset val="100"/>
        <c:noMultiLvlLbl val="0"/>
      </c:catAx>
      <c:valAx>
        <c:axId val="309420736"/>
        <c:scaling>
          <c:orientation val="minMax"/>
        </c:scaling>
        <c:delete val="1"/>
        <c:axPos val="l"/>
        <c:numFmt formatCode="0.0" sourceLinked="1"/>
        <c:majorTickMark val="none"/>
        <c:minorTickMark val="none"/>
        <c:tickLblPos val="none"/>
        <c:crossAx val="309420344"/>
        <c:crosses val="autoZero"/>
        <c:crossBetween val="between"/>
      </c:valAx>
    </c:plotArea>
    <c:legend>
      <c:legendPos val="t"/>
      <c:layout>
        <c:manualLayout>
          <c:xMode val="edge"/>
          <c:yMode val="edge"/>
          <c:x val="8.2305669740399226E-2"/>
          <c:y val="1.8932177000982413E-2"/>
          <c:w val="0.83494114079917048"/>
          <c:h val="0.13710847955562841"/>
        </c:manualLayout>
      </c:layout>
      <c:overlay val="0"/>
    </c:legend>
    <c:plotVisOnly val="1"/>
    <c:dispBlanksAs val="gap"/>
    <c:showDLblsOverMax val="0"/>
  </c:chart>
  <c:txPr>
    <a:bodyPr/>
    <a:lstStyle/>
    <a:p>
      <a:pPr>
        <a:defRPr sz="1200" b="1">
          <a:latin typeface="Calibri" pitchFamily="34"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Hoja1!$B$1</c:f>
              <c:strCache>
                <c:ptCount val="1"/>
                <c:pt idx="0">
                  <c:v>2006: 6,621
solicitudes</c:v>
                </c:pt>
              </c:strCache>
            </c:strRef>
          </c:tx>
          <c:spPr>
            <a:ln>
              <a:solidFill>
                <a:srgbClr val="00B0F0"/>
              </a:solidFill>
            </a:ln>
          </c:spPr>
          <c:marker>
            <c:symbol val="diamond"/>
            <c:size val="7"/>
            <c:spPr>
              <a:solidFill>
                <a:srgbClr val="00B0F0"/>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Hoja1!$B$2:$B$13</c:f>
              <c:numCache>
                <c:formatCode>#,##0</c:formatCode>
                <c:ptCount val="12"/>
                <c:pt idx="0">
                  <c:v>348</c:v>
                </c:pt>
                <c:pt idx="1">
                  <c:v>373</c:v>
                </c:pt>
                <c:pt idx="2">
                  <c:v>464</c:v>
                </c:pt>
                <c:pt idx="3">
                  <c:v>430</c:v>
                </c:pt>
                <c:pt idx="4">
                  <c:v>558</c:v>
                </c:pt>
                <c:pt idx="5">
                  <c:v>574</c:v>
                </c:pt>
                <c:pt idx="6">
                  <c:v>490</c:v>
                </c:pt>
                <c:pt idx="7">
                  <c:v>718</c:v>
                </c:pt>
                <c:pt idx="8">
                  <c:v>603</c:v>
                </c:pt>
                <c:pt idx="9">
                  <c:v>746</c:v>
                </c:pt>
                <c:pt idx="10">
                  <c:v>940</c:v>
                </c:pt>
                <c:pt idx="11">
                  <c:v>377</c:v>
                </c:pt>
              </c:numCache>
            </c:numRef>
          </c:val>
          <c:smooth val="0"/>
        </c:ser>
        <c:ser>
          <c:idx val="1"/>
          <c:order val="1"/>
          <c:tx>
            <c:strRef>
              <c:f>Hoja1!$C$1</c:f>
              <c:strCache>
                <c:ptCount val="1"/>
                <c:pt idx="0">
                  <c:v>2007: 19,044
solicitudes</c:v>
                </c:pt>
              </c:strCache>
            </c:strRef>
          </c:tx>
          <c:spPr>
            <a:ln>
              <a:solidFill>
                <a:schemeClr val="accent3"/>
              </a:solidFill>
            </a:ln>
          </c:spPr>
          <c:marker>
            <c:spPr>
              <a:solidFill>
                <a:schemeClr val="accent3"/>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Hoja1!$C$2:$C$13</c:f>
              <c:numCache>
                <c:formatCode>#,##0</c:formatCode>
                <c:ptCount val="12"/>
                <c:pt idx="0">
                  <c:v>1048</c:v>
                </c:pt>
                <c:pt idx="1">
                  <c:v>1287</c:v>
                </c:pt>
                <c:pt idx="2">
                  <c:v>1299</c:v>
                </c:pt>
                <c:pt idx="3">
                  <c:v>1501</c:v>
                </c:pt>
                <c:pt idx="4">
                  <c:v>1353</c:v>
                </c:pt>
                <c:pt idx="5">
                  <c:v>1332</c:v>
                </c:pt>
                <c:pt idx="6">
                  <c:v>1467</c:v>
                </c:pt>
                <c:pt idx="7">
                  <c:v>1661</c:v>
                </c:pt>
                <c:pt idx="8">
                  <c:v>1843</c:v>
                </c:pt>
                <c:pt idx="9">
                  <c:v>2999</c:v>
                </c:pt>
                <c:pt idx="10">
                  <c:v>2323</c:v>
                </c:pt>
                <c:pt idx="11">
                  <c:v>931</c:v>
                </c:pt>
              </c:numCache>
            </c:numRef>
          </c:val>
          <c:smooth val="0"/>
        </c:ser>
        <c:ser>
          <c:idx val="2"/>
          <c:order val="2"/>
          <c:tx>
            <c:strRef>
              <c:f>Hoja1!$D$1</c:f>
              <c:strCache>
                <c:ptCount val="1"/>
                <c:pt idx="0">
                  <c:v>2008: 41,164
solicitudes</c:v>
                </c:pt>
              </c:strCache>
            </c:strRef>
          </c:tx>
          <c:spPr>
            <a:ln>
              <a:solidFill>
                <a:srgbClr val="008080"/>
              </a:solidFill>
            </a:ln>
          </c:spPr>
          <c:marker>
            <c:spPr>
              <a:solidFill>
                <a:srgbClr val="008080"/>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Hoja1!$D$2:$D$13</c:f>
              <c:numCache>
                <c:formatCode>#,##0</c:formatCode>
                <c:ptCount val="12"/>
                <c:pt idx="0">
                  <c:v>2081</c:v>
                </c:pt>
                <c:pt idx="1">
                  <c:v>1831</c:v>
                </c:pt>
                <c:pt idx="2">
                  <c:v>2193</c:v>
                </c:pt>
                <c:pt idx="3">
                  <c:v>3526</c:v>
                </c:pt>
                <c:pt idx="4">
                  <c:v>4238</c:v>
                </c:pt>
                <c:pt idx="5">
                  <c:v>4996</c:v>
                </c:pt>
                <c:pt idx="6">
                  <c:v>3650</c:v>
                </c:pt>
                <c:pt idx="7">
                  <c:v>3832</c:v>
                </c:pt>
                <c:pt idx="8">
                  <c:v>3520</c:v>
                </c:pt>
                <c:pt idx="9">
                  <c:v>4149</c:v>
                </c:pt>
                <c:pt idx="10">
                  <c:v>3887</c:v>
                </c:pt>
                <c:pt idx="11">
                  <c:v>3261</c:v>
                </c:pt>
              </c:numCache>
            </c:numRef>
          </c:val>
          <c:smooth val="0"/>
        </c:ser>
        <c:ser>
          <c:idx val="3"/>
          <c:order val="3"/>
          <c:tx>
            <c:strRef>
              <c:f>Hoja1!$E$1</c:f>
              <c:strCache>
                <c:ptCount val="1"/>
                <c:pt idx="0">
                  <c:v>2009: 96,233
solicitudes</c:v>
                </c:pt>
              </c:strCache>
            </c:strRef>
          </c:tx>
          <c:spPr>
            <a:ln>
              <a:solidFill>
                <a:srgbClr val="33CCCC"/>
              </a:solidFill>
            </a:ln>
          </c:spPr>
          <c:marker>
            <c:symbol val="star"/>
            <c:size val="7"/>
            <c:spPr>
              <a:noFill/>
              <a:ln w="15875">
                <a:solidFill>
                  <a:srgbClr val="33CCCC"/>
                </a:solid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Hoja1!$E$2:$E$13</c:f>
              <c:numCache>
                <c:formatCode>#,##0</c:formatCode>
                <c:ptCount val="12"/>
                <c:pt idx="0">
                  <c:v>2942</c:v>
                </c:pt>
                <c:pt idx="1">
                  <c:v>4447</c:v>
                </c:pt>
                <c:pt idx="2">
                  <c:v>6832</c:v>
                </c:pt>
                <c:pt idx="3">
                  <c:v>8074</c:v>
                </c:pt>
                <c:pt idx="4">
                  <c:v>9151</c:v>
                </c:pt>
                <c:pt idx="5">
                  <c:v>13898</c:v>
                </c:pt>
                <c:pt idx="6">
                  <c:v>8191</c:v>
                </c:pt>
                <c:pt idx="7">
                  <c:v>9888</c:v>
                </c:pt>
                <c:pt idx="8">
                  <c:v>6665</c:v>
                </c:pt>
                <c:pt idx="9">
                  <c:v>10750</c:v>
                </c:pt>
                <c:pt idx="10">
                  <c:v>8286</c:v>
                </c:pt>
                <c:pt idx="11">
                  <c:v>7109</c:v>
                </c:pt>
              </c:numCache>
            </c:numRef>
          </c:val>
          <c:smooth val="0"/>
        </c:ser>
        <c:ser>
          <c:idx val="4"/>
          <c:order val="4"/>
          <c:tx>
            <c:strRef>
              <c:f>Hoja1!$F$1</c:f>
              <c:strCache>
                <c:ptCount val="1"/>
                <c:pt idx="0">
                  <c:v>2010: 89,571
solicitudes</c:v>
                </c:pt>
              </c:strCache>
            </c:strRef>
          </c:tx>
          <c:spPr>
            <a:ln>
              <a:solidFill>
                <a:srgbClr val="996633"/>
              </a:solidFill>
            </a:ln>
          </c:spPr>
          <c:marker>
            <c:symbol val="circle"/>
            <c:size val="8"/>
            <c:spPr>
              <a:solidFill>
                <a:srgbClr val="996633"/>
              </a:solidFill>
              <a:ln w="12700">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Hoja1!$F$2:$F$13</c:f>
              <c:numCache>
                <c:formatCode>#,##0</c:formatCode>
                <c:ptCount val="12"/>
                <c:pt idx="0">
                  <c:v>7733</c:v>
                </c:pt>
                <c:pt idx="1">
                  <c:v>7514</c:v>
                </c:pt>
                <c:pt idx="2">
                  <c:v>6814</c:v>
                </c:pt>
                <c:pt idx="3">
                  <c:v>6521</c:v>
                </c:pt>
                <c:pt idx="4">
                  <c:v>5694</c:v>
                </c:pt>
                <c:pt idx="5">
                  <c:v>10198</c:v>
                </c:pt>
                <c:pt idx="6">
                  <c:v>7680</c:v>
                </c:pt>
                <c:pt idx="7">
                  <c:v>7852</c:v>
                </c:pt>
                <c:pt idx="8">
                  <c:v>8463</c:v>
                </c:pt>
                <c:pt idx="9">
                  <c:v>7544</c:v>
                </c:pt>
                <c:pt idx="10">
                  <c:v>8478</c:v>
                </c:pt>
                <c:pt idx="11">
                  <c:v>5080</c:v>
                </c:pt>
              </c:numCache>
            </c:numRef>
          </c:val>
          <c:smooth val="0"/>
        </c:ser>
        <c:ser>
          <c:idx val="5"/>
          <c:order val="5"/>
          <c:tx>
            <c:strRef>
              <c:f>Hoja1!$G$1</c:f>
              <c:strCache>
                <c:ptCount val="1"/>
                <c:pt idx="0">
                  <c:v>2011: 94,048
solicitudes</c:v>
                </c:pt>
              </c:strCache>
            </c:strRef>
          </c:tx>
          <c:spPr>
            <a:ln>
              <a:solidFill>
                <a:srgbClr val="00B050"/>
              </a:solidFill>
            </a:ln>
          </c:spPr>
          <c:marker>
            <c:symbol val="diamond"/>
            <c:size val="7"/>
            <c:spPr>
              <a:solidFill>
                <a:srgbClr val="00B050"/>
              </a:solidFill>
              <a:ln>
                <a:solidFill>
                  <a:srgbClr val="00B050"/>
                </a:solidFill>
              </a:ln>
              <a:scene3d>
                <a:camera prst="orthographicFront"/>
                <a:lightRig rig="soft" dir="t"/>
              </a:scene3d>
              <a:sp3d>
                <a:bevelT/>
                <a:bevelB/>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Hoja1!$G$2:$G$13</c:f>
              <c:numCache>
                <c:formatCode>#,##0</c:formatCode>
                <c:ptCount val="12"/>
                <c:pt idx="0">
                  <c:v>6867</c:v>
                </c:pt>
                <c:pt idx="1">
                  <c:v>8106</c:v>
                </c:pt>
                <c:pt idx="2">
                  <c:v>10689</c:v>
                </c:pt>
                <c:pt idx="3">
                  <c:v>7339</c:v>
                </c:pt>
                <c:pt idx="4">
                  <c:v>8271</c:v>
                </c:pt>
                <c:pt idx="5">
                  <c:v>8200</c:v>
                </c:pt>
                <c:pt idx="6">
                  <c:v>4249</c:v>
                </c:pt>
                <c:pt idx="7">
                  <c:v>10445</c:v>
                </c:pt>
                <c:pt idx="8">
                  <c:v>7330</c:v>
                </c:pt>
                <c:pt idx="9">
                  <c:v>8214</c:v>
                </c:pt>
                <c:pt idx="10">
                  <c:v>9172</c:v>
                </c:pt>
                <c:pt idx="11">
                  <c:v>5166</c:v>
                </c:pt>
              </c:numCache>
            </c:numRef>
          </c:val>
          <c:smooth val="0"/>
        </c:ser>
        <c:ser>
          <c:idx val="6"/>
          <c:order val="6"/>
          <c:tx>
            <c:strRef>
              <c:f>Hoja1!$H$1</c:f>
              <c:strCache>
                <c:ptCount val="1"/>
                <c:pt idx="0">
                  <c:v>2012: 91,576
solicitudes</c:v>
                </c:pt>
              </c:strCache>
            </c:strRef>
          </c:tx>
          <c:spPr>
            <a:ln>
              <a:solidFill>
                <a:srgbClr val="990033"/>
              </a:solidFill>
            </a:ln>
          </c:spPr>
          <c:marker>
            <c:spPr>
              <a:noFill/>
              <a:ln>
                <a:solidFill>
                  <a:srgbClr val="990033"/>
                </a:solidFill>
              </a:ln>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Hoja1!$H$2:$H$13</c:f>
              <c:numCache>
                <c:formatCode>#,##0</c:formatCode>
                <c:ptCount val="12"/>
                <c:pt idx="0">
                  <c:v>8880</c:v>
                </c:pt>
                <c:pt idx="1">
                  <c:v>8502</c:v>
                </c:pt>
                <c:pt idx="2">
                  <c:v>8262</c:v>
                </c:pt>
                <c:pt idx="3">
                  <c:v>6918</c:v>
                </c:pt>
                <c:pt idx="4">
                  <c:v>8124</c:v>
                </c:pt>
                <c:pt idx="5">
                  <c:v>8677</c:v>
                </c:pt>
                <c:pt idx="6">
                  <c:v>6214</c:v>
                </c:pt>
                <c:pt idx="7">
                  <c:v>8728</c:v>
                </c:pt>
                <c:pt idx="8">
                  <c:v>5819</c:v>
                </c:pt>
                <c:pt idx="9">
                  <c:v>10105</c:v>
                </c:pt>
                <c:pt idx="10">
                  <c:v>8065</c:v>
                </c:pt>
                <c:pt idx="11">
                  <c:v>3282</c:v>
                </c:pt>
              </c:numCache>
            </c:numRef>
          </c:val>
          <c:smooth val="0"/>
        </c:ser>
        <c:dLbls>
          <c:showLegendKey val="0"/>
          <c:showVal val="0"/>
          <c:showCatName val="0"/>
          <c:showSerName val="0"/>
          <c:showPercent val="0"/>
          <c:showBubbleSize val="0"/>
        </c:dLbls>
        <c:marker val="1"/>
        <c:smooth val="0"/>
        <c:axId val="243981352"/>
        <c:axId val="243982136"/>
      </c:lineChart>
      <c:catAx>
        <c:axId val="243981352"/>
        <c:scaling>
          <c:orientation val="minMax"/>
        </c:scaling>
        <c:delete val="0"/>
        <c:axPos val="b"/>
        <c:numFmt formatCode="General" sourceLinked="1"/>
        <c:majorTickMark val="none"/>
        <c:minorTickMark val="none"/>
        <c:tickLblPos val="nextTo"/>
        <c:txPr>
          <a:bodyPr rot="0" vert="horz"/>
          <a:lstStyle/>
          <a:p>
            <a:pPr>
              <a:defRPr/>
            </a:pPr>
            <a:endParaRPr lang="es-MX"/>
          </a:p>
        </c:txPr>
        <c:crossAx val="243982136"/>
        <c:crosses val="autoZero"/>
        <c:auto val="1"/>
        <c:lblAlgn val="ctr"/>
        <c:lblOffset val="100"/>
        <c:noMultiLvlLbl val="0"/>
      </c:catAx>
      <c:valAx>
        <c:axId val="243982136"/>
        <c:scaling>
          <c:orientation val="minMax"/>
          <c:max val="15000"/>
        </c:scaling>
        <c:delete val="0"/>
        <c:axPos val="l"/>
        <c:majorGridlines/>
        <c:numFmt formatCode="#,##0" sourceLinked="0"/>
        <c:majorTickMark val="cross"/>
        <c:minorTickMark val="none"/>
        <c:tickLblPos val="nextTo"/>
        <c:crossAx val="243981352"/>
        <c:crosses val="autoZero"/>
        <c:crossBetween val="between"/>
        <c:majorUnit val="5000"/>
      </c:valAx>
      <c:dTable>
        <c:showHorzBorder val="1"/>
        <c:showVertBorder val="1"/>
        <c:showOutline val="1"/>
        <c:showKeys val="1"/>
      </c:dTable>
    </c:plotArea>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invertIfNegative val="0"/>
          <c:dPt>
            <c:idx val="1"/>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2"/>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3"/>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2009: 6,220 solicitudes</c:v>
                </c:pt>
                <c:pt idx="1">
                  <c:v>2010: 10,988 solicitudes</c:v>
                </c:pt>
                <c:pt idx="2">
                  <c:v>2011: 12,912 solicitudes</c:v>
                </c:pt>
                <c:pt idx="3">
                  <c:v>2012: 11,709 solicitudes</c:v>
                </c:pt>
              </c:strCache>
            </c:strRef>
          </c:cat>
          <c:val>
            <c:numRef>
              <c:f>Hoja1!$B$2:$B$5</c:f>
              <c:numCache>
                <c:formatCode>0.0</c:formatCode>
                <c:ptCount val="4"/>
                <c:pt idx="0">
                  <c:v>1.5033762057877811</c:v>
                </c:pt>
                <c:pt idx="1">
                  <c:v>1.4851656352384479</c:v>
                </c:pt>
                <c:pt idx="2">
                  <c:v>1.7404739776951603</c:v>
                </c:pt>
                <c:pt idx="3">
                  <c:v>1.9445725510291236</c:v>
                </c:pt>
              </c:numCache>
            </c:numRef>
          </c:val>
        </c:ser>
        <c:dLbls>
          <c:showLegendKey val="0"/>
          <c:showVal val="1"/>
          <c:showCatName val="0"/>
          <c:showSerName val="0"/>
          <c:showPercent val="0"/>
          <c:showBubbleSize val="0"/>
        </c:dLbls>
        <c:gapWidth val="150"/>
        <c:shape val="cylinder"/>
        <c:axId val="312322968"/>
        <c:axId val="312322576"/>
        <c:axId val="0"/>
      </c:bar3DChart>
      <c:catAx>
        <c:axId val="312322968"/>
        <c:scaling>
          <c:orientation val="minMax"/>
        </c:scaling>
        <c:delete val="0"/>
        <c:axPos val="b"/>
        <c:numFmt formatCode="General" sourceLinked="1"/>
        <c:majorTickMark val="cross"/>
        <c:minorTickMark val="none"/>
        <c:tickLblPos val="nextTo"/>
        <c:crossAx val="312322576"/>
        <c:crosses val="autoZero"/>
        <c:auto val="1"/>
        <c:lblAlgn val="ctr"/>
        <c:lblOffset val="100"/>
        <c:noMultiLvlLbl val="0"/>
      </c:catAx>
      <c:valAx>
        <c:axId val="312322576"/>
        <c:scaling>
          <c:orientation val="minMax"/>
          <c:max val="2.5"/>
          <c:min val="0"/>
        </c:scaling>
        <c:delete val="1"/>
        <c:axPos val="l"/>
        <c:numFmt formatCode="0.0" sourceLinked="1"/>
        <c:majorTickMark val="none"/>
        <c:minorTickMark val="none"/>
        <c:tickLblPos val="none"/>
        <c:crossAx val="312322968"/>
        <c:crosses val="autoZero"/>
        <c:crossBetween val="between"/>
        <c:majorUnit val="0.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3.3144777431751891E-2"/>
          <c:y val="0.28312304688188927"/>
          <c:w val="0.9337104451364967"/>
          <c:h val="0.61265594599647411"/>
        </c:manualLayout>
      </c:layout>
      <c:barChart>
        <c:barDir val="col"/>
        <c:grouping val="clustered"/>
        <c:varyColors val="0"/>
        <c:ser>
          <c:idx val="0"/>
          <c:order val="0"/>
          <c:tx>
            <c:strRef>
              <c:f>Hoja1!$B$1</c:f>
              <c:strCache>
                <c:ptCount val="1"/>
                <c:pt idx="0">
                  <c:v>2006: 4,974 solicitudes</c:v>
                </c:pt>
              </c:strCache>
            </c:strRef>
          </c:tx>
          <c:spPr>
            <a:solidFill>
              <a:srgbClr val="00B0F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Hoja1!$B$2:$B$4</c:f>
              <c:numCache>
                <c:formatCode>0.0</c:formatCode>
                <c:ptCount val="3"/>
                <c:pt idx="0">
                  <c:v>90.852432649778848</c:v>
                </c:pt>
                <c:pt idx="1">
                  <c:v>3.5585042219541618</c:v>
                </c:pt>
                <c:pt idx="2">
                  <c:v>5.5890631282669885</c:v>
                </c:pt>
              </c:numCache>
            </c:numRef>
          </c:val>
        </c:ser>
        <c:ser>
          <c:idx val="1"/>
          <c:order val="1"/>
          <c:tx>
            <c:strRef>
              <c:f>Hoja1!$C$1</c:f>
              <c:strCache>
                <c:ptCount val="1"/>
                <c:pt idx="0">
                  <c:v>2007: 14,521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Hoja1!$C$2:$C$4</c:f>
              <c:numCache>
                <c:formatCode>0.0</c:formatCode>
                <c:ptCount val="3"/>
                <c:pt idx="0">
                  <c:v>91.95647682666484</c:v>
                </c:pt>
                <c:pt idx="1">
                  <c:v>3.2573514220783695</c:v>
                </c:pt>
                <c:pt idx="2">
                  <c:v>4.7861717512568003</c:v>
                </c:pt>
              </c:numCache>
            </c:numRef>
          </c:val>
        </c:ser>
        <c:ser>
          <c:idx val="2"/>
          <c:order val="2"/>
          <c:tx>
            <c:strRef>
              <c:f>Hoja1!$D$1</c:f>
              <c:strCache>
                <c:ptCount val="1"/>
                <c:pt idx="0">
                  <c:v>2008: 32,621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soft" dir="t"/>
            </a:scene3d>
            <a:sp3d>
              <a:bevelT/>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Hoja1!$D$2:$D$4</c:f>
              <c:numCache>
                <c:formatCode>0.0</c:formatCode>
                <c:ptCount val="3"/>
                <c:pt idx="0">
                  <c:v>96.600349468134027</c:v>
                </c:pt>
                <c:pt idx="1">
                  <c:v>3.399650531865976</c:v>
                </c:pt>
              </c:numCache>
            </c:numRef>
          </c:val>
        </c:ser>
        <c:ser>
          <c:idx val="3"/>
          <c:order val="3"/>
          <c:tx>
            <c:strRef>
              <c:f>Hoja1!$E$1</c:f>
              <c:strCache>
                <c:ptCount val="1"/>
                <c:pt idx="0">
                  <c:v>2009: 73,452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Hoja1!$E$2:$E$4</c:f>
              <c:numCache>
                <c:formatCode>0.0</c:formatCode>
                <c:ptCount val="3"/>
                <c:pt idx="0">
                  <c:v>97.609323095354796</c:v>
                </c:pt>
                <c:pt idx="1">
                  <c:v>2.3906769046452103</c:v>
                </c:pt>
              </c:numCache>
            </c:numRef>
          </c:val>
        </c:ser>
        <c:ser>
          <c:idx val="4"/>
          <c:order val="4"/>
          <c:tx>
            <c:strRef>
              <c:f>Hoja1!$F$1</c:f>
              <c:strCache>
                <c:ptCount val="1"/>
                <c:pt idx="0">
                  <c:v>2010: 62,881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Hoja1!$F$2:$F$4</c:f>
              <c:numCache>
                <c:formatCode>0.0</c:formatCode>
                <c:ptCount val="3"/>
                <c:pt idx="0">
                  <c:v>96.31049124536824</c:v>
                </c:pt>
                <c:pt idx="1">
                  <c:v>3.6895087546317651</c:v>
                </c:pt>
              </c:numCache>
            </c:numRef>
          </c:val>
        </c:ser>
        <c:ser>
          <c:idx val="5"/>
          <c:order val="5"/>
          <c:tx>
            <c:strRef>
              <c:f>Hoja1!$G$1</c:f>
              <c:strCache>
                <c:ptCount val="1"/>
                <c:pt idx="0">
                  <c:v>2011: 60,661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Hoja1!$G$2:$G$4</c:f>
              <c:numCache>
                <c:formatCode>0.0</c:formatCode>
                <c:ptCount val="3"/>
                <c:pt idx="0">
                  <c:v>94.635762681129549</c:v>
                </c:pt>
                <c:pt idx="1">
                  <c:v>5.364237318870444</c:v>
                </c:pt>
              </c:numCache>
            </c:numRef>
          </c:val>
        </c:ser>
        <c:ser>
          <c:idx val="6"/>
          <c:order val="6"/>
          <c:tx>
            <c:strRef>
              <c:f>Hoja1!$H$1</c:f>
              <c:strCache>
                <c:ptCount val="1"/>
                <c:pt idx="0">
                  <c:v>2012: 56,840 solicitudes</c:v>
                </c:pt>
              </c:strCache>
            </c:strRef>
          </c:tx>
          <c:spPr>
            <a:solidFill>
              <a:srgbClr val="990033"/>
            </a:solidFill>
            <a:ln>
              <a:noFill/>
            </a:ln>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Hoja1!$H$2:$H$4</c:f>
              <c:numCache>
                <c:formatCode>0.0</c:formatCode>
                <c:ptCount val="3"/>
                <c:pt idx="0">
                  <c:v>94.408866995073893</c:v>
                </c:pt>
                <c:pt idx="1">
                  <c:v>5.5911330049261085</c:v>
                </c:pt>
              </c:numCache>
            </c:numRef>
          </c:val>
        </c:ser>
        <c:dLbls>
          <c:showLegendKey val="0"/>
          <c:showVal val="1"/>
          <c:showCatName val="0"/>
          <c:showSerName val="0"/>
          <c:showPercent val="0"/>
          <c:showBubbleSize val="0"/>
        </c:dLbls>
        <c:gapWidth val="150"/>
        <c:overlap val="-25"/>
        <c:axId val="312323360"/>
        <c:axId val="312324144"/>
      </c:barChart>
      <c:catAx>
        <c:axId val="312323360"/>
        <c:scaling>
          <c:orientation val="minMax"/>
        </c:scaling>
        <c:delete val="0"/>
        <c:axPos val="b"/>
        <c:numFmt formatCode="General" sourceLinked="0"/>
        <c:majorTickMark val="cross"/>
        <c:minorTickMark val="none"/>
        <c:tickLblPos val="nextTo"/>
        <c:crossAx val="312324144"/>
        <c:crosses val="autoZero"/>
        <c:auto val="1"/>
        <c:lblAlgn val="ctr"/>
        <c:lblOffset val="50"/>
        <c:noMultiLvlLbl val="0"/>
      </c:catAx>
      <c:valAx>
        <c:axId val="312324144"/>
        <c:scaling>
          <c:orientation val="minMax"/>
          <c:max val="105"/>
        </c:scaling>
        <c:delete val="1"/>
        <c:axPos val="l"/>
        <c:numFmt formatCode="0.0" sourceLinked="1"/>
        <c:majorTickMark val="none"/>
        <c:minorTickMark val="none"/>
        <c:tickLblPos val="none"/>
        <c:crossAx val="312323360"/>
        <c:crosses val="autoZero"/>
        <c:crossBetween val="between"/>
      </c:valAx>
    </c:plotArea>
    <c:legend>
      <c:legendPos val="t"/>
      <c:layout>
        <c:manualLayout>
          <c:xMode val="edge"/>
          <c:yMode val="edge"/>
          <c:x val="0.70181281796519746"/>
          <c:y val="1.4468609744048047E-2"/>
          <c:w val="0.27993048047655733"/>
          <c:h val="0.44799635317666431"/>
        </c:manualLayout>
      </c:layout>
      <c:overlay val="0"/>
    </c:legend>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886731335504407E-2"/>
          <c:y val="0.28978609606140687"/>
          <c:w val="0.97827644261851798"/>
          <c:h val="0.65108814332160325"/>
        </c:manualLayout>
      </c:layout>
      <c:barChart>
        <c:barDir val="col"/>
        <c:grouping val="clustered"/>
        <c:varyColors val="0"/>
        <c:ser>
          <c:idx val="0"/>
          <c:order val="0"/>
          <c:tx>
            <c:strRef>
              <c:f>Hoja1!$B$1</c:f>
              <c:strCache>
                <c:ptCount val="1"/>
                <c:pt idx="0">
                  <c:v>2006: 201 solicitudes</c:v>
                </c:pt>
              </c:strCache>
            </c:strRef>
          </c:tx>
          <c:spPr>
            <a:solidFill>
              <a:srgbClr val="00B0F0"/>
            </a:solidFill>
            <a:ln w="9525">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Hoja1!$B$2:$B$3</c:f>
              <c:numCache>
                <c:formatCode>0.0</c:formatCode>
                <c:ptCount val="2"/>
                <c:pt idx="0">
                  <c:v>61.691542288557208</c:v>
                </c:pt>
                <c:pt idx="1">
                  <c:v>38.308457711442784</c:v>
                </c:pt>
              </c:numCache>
            </c:numRef>
          </c:val>
        </c:ser>
        <c:ser>
          <c:idx val="1"/>
          <c:order val="1"/>
          <c:tx>
            <c:strRef>
              <c:f>Hoja1!$C$1</c:f>
              <c:strCache>
                <c:ptCount val="1"/>
                <c:pt idx="0">
                  <c:v>2007: 539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Hoja1!$C$2:$C$3</c:f>
              <c:numCache>
                <c:formatCode>0.0</c:formatCode>
                <c:ptCount val="2"/>
                <c:pt idx="0">
                  <c:v>83.302411873840441</c:v>
                </c:pt>
                <c:pt idx="1">
                  <c:v>16.697588126159555</c:v>
                </c:pt>
              </c:numCache>
            </c:numRef>
          </c:val>
        </c:ser>
        <c:ser>
          <c:idx val="2"/>
          <c:order val="2"/>
          <c:tx>
            <c:strRef>
              <c:f>Hoja1!$D$1</c:f>
              <c:strCache>
                <c:ptCount val="1"/>
                <c:pt idx="0">
                  <c:v>2008: 666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soft" dir="t"/>
            </a:scene3d>
            <a:sp3d>
              <a:bevelT/>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Hoja1!$D$2:$D$3</c:f>
              <c:numCache>
                <c:formatCode>0.0</c:formatCode>
                <c:ptCount val="2"/>
                <c:pt idx="0">
                  <c:v>77.627627627627632</c:v>
                </c:pt>
                <c:pt idx="1">
                  <c:v>22.372372372372375</c:v>
                </c:pt>
              </c:numCache>
            </c:numRef>
          </c:val>
        </c:ser>
        <c:ser>
          <c:idx val="3"/>
          <c:order val="3"/>
          <c:tx>
            <c:strRef>
              <c:f>Hoja1!$E$1</c:f>
              <c:strCache>
                <c:ptCount val="1"/>
                <c:pt idx="0">
                  <c:v>2009: 798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Hoja1!$E$2:$E$3</c:f>
              <c:numCache>
                <c:formatCode>0.0</c:formatCode>
                <c:ptCount val="2"/>
                <c:pt idx="0">
                  <c:v>52.380952380952387</c:v>
                </c:pt>
                <c:pt idx="1">
                  <c:v>47.619047619047613</c:v>
                </c:pt>
              </c:numCache>
            </c:numRef>
          </c:val>
        </c:ser>
        <c:ser>
          <c:idx val="4"/>
          <c:order val="4"/>
          <c:tx>
            <c:strRef>
              <c:f>Hoja1!$F$1</c:f>
              <c:strCache>
                <c:ptCount val="1"/>
                <c:pt idx="0">
                  <c:v>2010: 1,042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Hoja1!$F$2:$F$3</c:f>
              <c:numCache>
                <c:formatCode>0.0</c:formatCode>
                <c:ptCount val="2"/>
                <c:pt idx="0">
                  <c:v>69.865642994241838</c:v>
                </c:pt>
                <c:pt idx="1">
                  <c:v>30.134357005758154</c:v>
                </c:pt>
              </c:numCache>
            </c:numRef>
          </c:val>
        </c:ser>
        <c:ser>
          <c:idx val="5"/>
          <c:order val="5"/>
          <c:tx>
            <c:strRef>
              <c:f>Hoja1!$G$1</c:f>
              <c:strCache>
                <c:ptCount val="1"/>
                <c:pt idx="0">
                  <c:v>2011: 1,634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Hoja1!$G$2:$G$3</c:f>
              <c:numCache>
                <c:formatCode>0.0</c:formatCode>
                <c:ptCount val="2"/>
                <c:pt idx="0">
                  <c:v>60.342717258261935</c:v>
                </c:pt>
                <c:pt idx="1">
                  <c:v>39.657282741738065</c:v>
                </c:pt>
              </c:numCache>
            </c:numRef>
          </c:val>
        </c:ser>
        <c:ser>
          <c:idx val="6"/>
          <c:order val="6"/>
          <c:tx>
            <c:strRef>
              <c:f>Hoja1!$H$1</c:f>
              <c:strCache>
                <c:ptCount val="1"/>
                <c:pt idx="0">
                  <c:v>2012: 1,618 solicitudes</c:v>
                </c:pt>
              </c:strCache>
            </c:strRef>
          </c:tx>
          <c:spPr>
            <a:solidFill>
              <a:srgbClr val="990033"/>
            </a:solidFill>
            <a:ln>
              <a:noFill/>
            </a:ln>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Hoja1!$H$2:$H$3</c:f>
              <c:numCache>
                <c:formatCode>0.0</c:formatCode>
                <c:ptCount val="2"/>
                <c:pt idx="0">
                  <c:v>47.898640296662549</c:v>
                </c:pt>
                <c:pt idx="1">
                  <c:v>52.101359703337458</c:v>
                </c:pt>
              </c:numCache>
            </c:numRef>
          </c:val>
        </c:ser>
        <c:dLbls>
          <c:showLegendKey val="0"/>
          <c:showVal val="1"/>
          <c:showCatName val="0"/>
          <c:showSerName val="0"/>
          <c:showPercent val="0"/>
          <c:showBubbleSize val="0"/>
        </c:dLbls>
        <c:gapWidth val="297"/>
        <c:overlap val="-25"/>
        <c:axId val="312322184"/>
        <c:axId val="309912072"/>
      </c:barChart>
      <c:catAx>
        <c:axId val="312322184"/>
        <c:scaling>
          <c:orientation val="minMax"/>
        </c:scaling>
        <c:delete val="0"/>
        <c:axPos val="b"/>
        <c:numFmt formatCode="General" sourceLinked="0"/>
        <c:majorTickMark val="cross"/>
        <c:minorTickMark val="none"/>
        <c:tickLblPos val="nextTo"/>
        <c:crossAx val="309912072"/>
        <c:crosses val="autoZero"/>
        <c:auto val="1"/>
        <c:lblAlgn val="ctr"/>
        <c:lblOffset val="50"/>
        <c:noMultiLvlLbl val="0"/>
      </c:catAx>
      <c:valAx>
        <c:axId val="309912072"/>
        <c:scaling>
          <c:orientation val="minMax"/>
          <c:max val="105"/>
        </c:scaling>
        <c:delete val="1"/>
        <c:axPos val="l"/>
        <c:numFmt formatCode="0.0" sourceLinked="1"/>
        <c:majorTickMark val="none"/>
        <c:minorTickMark val="none"/>
        <c:tickLblPos val="none"/>
        <c:crossAx val="312322184"/>
        <c:crosses val="autoZero"/>
        <c:crossBetween val="between"/>
      </c:valAx>
    </c:plotArea>
    <c:legend>
      <c:legendPos val="t"/>
      <c:layout>
        <c:manualLayout>
          <c:xMode val="edge"/>
          <c:yMode val="edge"/>
          <c:x val="0.66268420554506235"/>
          <c:y val="2.0833916589676899E-2"/>
          <c:w val="0.31914191375148138"/>
          <c:h val="0.38134516968397886"/>
        </c:manualLayout>
      </c:layout>
      <c:overlay val="0"/>
    </c:legend>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u="sng"/>
            </a:pPr>
            <a:r>
              <a:rPr lang="es-ES" sz="1200" u="sng" dirty="0"/>
              <a:t>Porcentajes</a:t>
            </a:r>
          </a:p>
        </c:rich>
      </c:tx>
      <c:layout>
        <c:manualLayout>
          <c:xMode val="edge"/>
          <c:yMode val="edge"/>
          <c:x val="0.44210265434498447"/>
          <c:y val="0.20214294213163891"/>
        </c:manualLayout>
      </c:layout>
      <c:overlay val="0"/>
    </c:title>
    <c:autoTitleDeleted val="0"/>
    <c:plotArea>
      <c:layout>
        <c:manualLayout>
          <c:layoutTarget val="inner"/>
          <c:xMode val="edge"/>
          <c:yMode val="edge"/>
          <c:x val="3.3144777431751891E-2"/>
          <c:y val="0.2962555474940658"/>
          <c:w val="0.9337104451364967"/>
          <c:h val="0.59043853333033858"/>
        </c:manualLayout>
      </c:layout>
      <c:barChart>
        <c:barDir val="col"/>
        <c:grouping val="clustered"/>
        <c:varyColors val="0"/>
        <c:ser>
          <c:idx val="0"/>
          <c:order val="0"/>
          <c:tx>
            <c:strRef>
              <c:f>Hoja1!$B$1</c:f>
              <c:strCache>
                <c:ptCount val="1"/>
                <c:pt idx="0">
                  <c:v>2007: 13,826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Hoja1!$B$2:$B$3</c:f>
              <c:numCache>
                <c:formatCode>0.0</c:formatCode>
                <c:ptCount val="2"/>
                <c:pt idx="0">
                  <c:v>83.118761753218578</c:v>
                </c:pt>
                <c:pt idx="1">
                  <c:v>16.881238246781429</c:v>
                </c:pt>
              </c:numCache>
            </c:numRef>
          </c:val>
        </c:ser>
        <c:ser>
          <c:idx val="1"/>
          <c:order val="1"/>
          <c:tx>
            <c:strRef>
              <c:f>Hoja1!$C$1</c:f>
              <c:strCache>
                <c:ptCount val="1"/>
                <c:pt idx="0">
                  <c:v>2008: 32,621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Hoja1!$C$2:$C$3</c:f>
              <c:numCache>
                <c:formatCode>0.0</c:formatCode>
                <c:ptCount val="2"/>
                <c:pt idx="0">
                  <c:v>92.823641212715728</c:v>
                </c:pt>
                <c:pt idx="1">
                  <c:v>7.1763587872842649</c:v>
                </c:pt>
              </c:numCache>
            </c:numRef>
          </c:val>
        </c:ser>
        <c:ser>
          <c:idx val="2"/>
          <c:order val="2"/>
          <c:tx>
            <c:strRef>
              <c:f>Hoja1!$D$1</c:f>
              <c:strCache>
                <c:ptCount val="1"/>
                <c:pt idx="0">
                  <c:v>2009: 73,452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Hoja1!$D$2:$D$3</c:f>
              <c:numCache>
                <c:formatCode>0.0</c:formatCode>
                <c:ptCount val="2"/>
                <c:pt idx="0">
                  <c:v>97.804008059685231</c:v>
                </c:pt>
                <c:pt idx="1">
                  <c:v>2.1959919403147636</c:v>
                </c:pt>
              </c:numCache>
            </c:numRef>
          </c:val>
        </c:ser>
        <c:ser>
          <c:idx val="3"/>
          <c:order val="3"/>
          <c:tx>
            <c:strRef>
              <c:f>Hoja1!$E$1</c:f>
              <c:strCache>
                <c:ptCount val="1"/>
                <c:pt idx="0">
                  <c:v>2010: 62,881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Hoja1!$E$2:$E$3</c:f>
              <c:numCache>
                <c:formatCode>0.0</c:formatCode>
                <c:ptCount val="2"/>
                <c:pt idx="0">
                  <c:v>97.574784116028695</c:v>
                </c:pt>
                <c:pt idx="1">
                  <c:v>2.4252158839713109</c:v>
                </c:pt>
              </c:numCache>
            </c:numRef>
          </c:val>
        </c:ser>
        <c:ser>
          <c:idx val="4"/>
          <c:order val="4"/>
          <c:tx>
            <c:strRef>
              <c:f>Hoja1!$F$1</c:f>
              <c:strCache>
                <c:ptCount val="1"/>
                <c:pt idx="0">
                  <c:v>2011: 60,661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Hoja1!$F$2:$F$3</c:f>
              <c:numCache>
                <c:formatCode>0.0</c:formatCode>
                <c:ptCount val="2"/>
                <c:pt idx="0">
                  <c:v>96.518356110186119</c:v>
                </c:pt>
                <c:pt idx="1">
                  <c:v>3.481643889813884</c:v>
                </c:pt>
              </c:numCache>
            </c:numRef>
          </c:val>
        </c:ser>
        <c:ser>
          <c:idx val="5"/>
          <c:order val="5"/>
          <c:tx>
            <c:strRef>
              <c:f>Hoja1!$G$1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Hoja1!$G$2:$G$3</c:f>
              <c:numCache>
                <c:formatCode>0.0</c:formatCode>
                <c:ptCount val="2"/>
                <c:pt idx="0">
                  <c:v>97.287121745249834</c:v>
                </c:pt>
                <c:pt idx="1">
                  <c:v>2.712878254750176</c:v>
                </c:pt>
              </c:numCache>
            </c:numRef>
          </c:val>
        </c:ser>
        <c:dLbls>
          <c:showLegendKey val="0"/>
          <c:showVal val="1"/>
          <c:showCatName val="0"/>
          <c:showSerName val="0"/>
          <c:showPercent val="0"/>
          <c:showBubbleSize val="0"/>
        </c:dLbls>
        <c:gapWidth val="150"/>
        <c:overlap val="-25"/>
        <c:axId val="312303488"/>
        <c:axId val="312301528"/>
      </c:barChart>
      <c:catAx>
        <c:axId val="312303488"/>
        <c:scaling>
          <c:orientation val="minMax"/>
        </c:scaling>
        <c:delete val="0"/>
        <c:axPos val="b"/>
        <c:numFmt formatCode="General" sourceLinked="0"/>
        <c:majorTickMark val="cross"/>
        <c:minorTickMark val="none"/>
        <c:tickLblPos val="nextTo"/>
        <c:crossAx val="312301528"/>
        <c:crosses val="autoZero"/>
        <c:auto val="1"/>
        <c:lblAlgn val="ctr"/>
        <c:lblOffset val="100"/>
        <c:noMultiLvlLbl val="0"/>
      </c:catAx>
      <c:valAx>
        <c:axId val="312301528"/>
        <c:scaling>
          <c:orientation val="minMax"/>
        </c:scaling>
        <c:delete val="1"/>
        <c:axPos val="l"/>
        <c:numFmt formatCode="0.0" sourceLinked="1"/>
        <c:majorTickMark val="none"/>
        <c:minorTickMark val="none"/>
        <c:tickLblPos val="none"/>
        <c:crossAx val="312303488"/>
        <c:crosses val="autoZero"/>
        <c:crossBetween val="between"/>
      </c:valAx>
    </c:plotArea>
    <c:legend>
      <c:legendPos val="t"/>
      <c:layout>
        <c:manualLayout>
          <c:xMode val="edge"/>
          <c:yMode val="edge"/>
          <c:x val="1.4707357284300802E-2"/>
          <c:y val="1.8932177000982323E-2"/>
          <c:w val="0.96545433647453982"/>
          <c:h val="0.13474096419272677"/>
        </c:manualLayout>
      </c:layout>
      <c:overlay val="0"/>
    </c:legend>
    <c:plotVisOnly val="1"/>
    <c:dispBlanksAs val="gap"/>
    <c:showDLblsOverMax val="0"/>
  </c:chart>
  <c:txPr>
    <a:bodyPr/>
    <a:lstStyle/>
    <a:p>
      <a:pPr>
        <a:defRPr sz="1200" b="1">
          <a:latin typeface="Calibri" pitchFamily="34" charset="0"/>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046685325719698"/>
          <c:y val="0.20469311654945421"/>
          <c:w val="0.59058938080674206"/>
          <c:h val="0.77024261241391512"/>
        </c:manualLayout>
      </c:layout>
      <c:barChart>
        <c:barDir val="bar"/>
        <c:grouping val="clustered"/>
        <c:varyColors val="0"/>
        <c:ser>
          <c:idx val="0"/>
          <c:order val="0"/>
          <c:tx>
            <c:strRef>
              <c:f>Hoja1!$B$1</c:f>
              <c:strCache>
                <c:ptCount val="1"/>
                <c:pt idx="0">
                  <c:v>2008: 32,621 solicitudes</c:v>
                </c:pt>
              </c:strCache>
            </c:strRef>
          </c:tx>
          <c:spPr>
            <a:solidFill>
              <a:srgbClr val="008080"/>
            </a:solidFill>
            <a:ln>
              <a:noFill/>
            </a:ln>
            <a:effectLst>
              <a:outerShdw blurRad="152400" dist="317500" dir="5400000" sx="90000" sy="-19000" rotWithShape="0">
                <a:prstClr val="black">
                  <a:alpha val="15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Hoja1!$B$2:$B$6</c:f>
              <c:numCache>
                <c:formatCode>0.0</c:formatCode>
                <c:ptCount val="5"/>
                <c:pt idx="0">
                  <c:v>90.125992458845531</c:v>
                </c:pt>
                <c:pt idx="1">
                  <c:v>2.6976487538702063</c:v>
                </c:pt>
                <c:pt idx="2">
                  <c:v>4.362220655406027</c:v>
                </c:pt>
                <c:pt idx="3">
                  <c:v>0.84301523558443958</c:v>
                </c:pt>
                <c:pt idx="4">
                  <c:v>1.9711228962937983</c:v>
                </c:pt>
              </c:numCache>
            </c:numRef>
          </c:val>
        </c:ser>
        <c:ser>
          <c:idx val="1"/>
          <c:order val="1"/>
          <c:tx>
            <c:strRef>
              <c:f>Hoja1!$C$1</c:f>
              <c:strCache>
                <c:ptCount val="1"/>
                <c:pt idx="0">
                  <c:v>2009: 73,452 solicitudes</c:v>
                </c:pt>
              </c:strCache>
            </c:strRef>
          </c:tx>
          <c:spPr>
            <a:solidFill>
              <a:srgbClr val="33CCCC"/>
            </a:solidFill>
            <a:ln>
              <a:noFill/>
            </a:ln>
            <a:effectLst>
              <a:outerShdw blurRad="152400" dist="317500" dir="5400000" sx="90000" sy="-19000" rotWithShape="0">
                <a:prstClr val="black">
                  <a:alpha val="15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Hoja1!$C$2:$C$6</c:f>
              <c:numCache>
                <c:formatCode>0.0</c:formatCode>
                <c:ptCount val="5"/>
                <c:pt idx="0">
                  <c:v>96.34591297718238</c:v>
                </c:pt>
                <c:pt idx="1">
                  <c:v>1.4580950825028589</c:v>
                </c:pt>
                <c:pt idx="2">
                  <c:v>1.0455807874530305</c:v>
                </c:pt>
                <c:pt idx="3">
                  <c:v>0.37303272885694061</c:v>
                </c:pt>
                <c:pt idx="4">
                  <c:v>0.77737842400479218</c:v>
                </c:pt>
              </c:numCache>
            </c:numRef>
          </c:val>
        </c:ser>
        <c:ser>
          <c:idx val="2"/>
          <c:order val="2"/>
          <c:tx>
            <c:strRef>
              <c:f>Hoja1!$D$1</c:f>
              <c:strCache>
                <c:ptCount val="1"/>
                <c:pt idx="0">
                  <c:v>2010: 62,881 solicitudes</c:v>
                </c:pt>
              </c:strCache>
            </c:strRef>
          </c:tx>
          <c:spPr>
            <a:solidFill>
              <a:srgbClr val="996633"/>
            </a:solidFill>
            <a:ln>
              <a:noFill/>
            </a:ln>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Hoja1!$D$2:$D$6</c:f>
              <c:numCache>
                <c:formatCode>0.0</c:formatCode>
                <c:ptCount val="5"/>
                <c:pt idx="0">
                  <c:v>96.685803342822155</c:v>
                </c:pt>
                <c:pt idx="1">
                  <c:v>0.88898077320653301</c:v>
                </c:pt>
                <c:pt idx="2">
                  <c:v>1.6205213021421416</c:v>
                </c:pt>
                <c:pt idx="3">
                  <c:v>0.48663348229194825</c:v>
                </c:pt>
                <c:pt idx="4">
                  <c:v>0.31806109953722106</c:v>
                </c:pt>
              </c:numCache>
            </c:numRef>
          </c:val>
        </c:ser>
        <c:ser>
          <c:idx val="3"/>
          <c:order val="3"/>
          <c:tx>
            <c:strRef>
              <c:f>Hoja1!$E$1</c:f>
              <c:strCache>
                <c:ptCount val="1"/>
                <c:pt idx="0">
                  <c:v>2011: 60,661 solicitudes</c:v>
                </c:pt>
              </c:strCache>
            </c:strRef>
          </c:tx>
          <c:spPr>
            <a:solidFill>
              <a:srgbClr val="00B050"/>
            </a:solidFill>
            <a:ln>
              <a:noFill/>
            </a:ln>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Hoja1!$E$2:$E$6</c:f>
              <c:numCache>
                <c:formatCode>0.0</c:formatCode>
                <c:ptCount val="5"/>
                <c:pt idx="0">
                  <c:v>95.687509272844167</c:v>
                </c:pt>
                <c:pt idx="1">
                  <c:v>0.83084683734194942</c:v>
                </c:pt>
                <c:pt idx="2">
                  <c:v>2.0078798569097116</c:v>
                </c:pt>
                <c:pt idx="3">
                  <c:v>0.2357363050394817</c:v>
                </c:pt>
                <c:pt idx="4">
                  <c:v>1.2380277278646905</c:v>
                </c:pt>
              </c:numCache>
            </c:numRef>
          </c:val>
        </c:ser>
        <c:ser>
          <c:idx val="4"/>
          <c:order val="4"/>
          <c:tx>
            <c:strRef>
              <c:f>Hoja1!$F$1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Hoja1!$F$2:$F$6</c:f>
              <c:numCache>
                <c:formatCode>0.0</c:formatCode>
                <c:ptCount val="5"/>
                <c:pt idx="0">
                  <c:v>96.377551020408163</c:v>
                </c:pt>
                <c:pt idx="1">
                  <c:v>0.90957072484166079</c:v>
                </c:pt>
                <c:pt idx="2">
                  <c:v>1.6291344123856439</c:v>
                </c:pt>
                <c:pt idx="3">
                  <c:v>0.12315270935960591</c:v>
                </c:pt>
                <c:pt idx="4">
                  <c:v>0.96059113300492605</c:v>
                </c:pt>
              </c:numCache>
            </c:numRef>
          </c:val>
        </c:ser>
        <c:dLbls>
          <c:showLegendKey val="0"/>
          <c:showVal val="1"/>
          <c:showCatName val="0"/>
          <c:showSerName val="0"/>
          <c:showPercent val="0"/>
          <c:showBubbleSize val="0"/>
        </c:dLbls>
        <c:gapWidth val="150"/>
        <c:overlap val="-25"/>
        <c:axId val="312301920"/>
        <c:axId val="312300352"/>
      </c:barChart>
      <c:valAx>
        <c:axId val="312300352"/>
        <c:scaling>
          <c:orientation val="minMax"/>
        </c:scaling>
        <c:delete val="1"/>
        <c:axPos val="t"/>
        <c:numFmt formatCode="0.0" sourceLinked="1"/>
        <c:majorTickMark val="out"/>
        <c:minorTickMark val="none"/>
        <c:tickLblPos val="none"/>
        <c:crossAx val="312301920"/>
        <c:crosses val="autoZero"/>
        <c:crossBetween val="between"/>
      </c:valAx>
      <c:catAx>
        <c:axId val="312301920"/>
        <c:scaling>
          <c:orientation val="maxMin"/>
        </c:scaling>
        <c:delete val="0"/>
        <c:axPos val="l"/>
        <c:numFmt formatCode="General" sourceLinked="0"/>
        <c:majorTickMark val="cross"/>
        <c:minorTickMark val="none"/>
        <c:tickLblPos val="nextTo"/>
        <c:crossAx val="312300352"/>
        <c:crosses val="autoZero"/>
        <c:auto val="1"/>
        <c:lblAlgn val="ctr"/>
        <c:lblOffset val="100"/>
        <c:noMultiLvlLbl val="0"/>
      </c:catAx>
    </c:plotArea>
    <c:legend>
      <c:legendPos val="t"/>
      <c:layout>
        <c:manualLayout>
          <c:xMode val="edge"/>
          <c:yMode val="edge"/>
          <c:x val="3.2244187979449709E-2"/>
          <c:y val="1.6161503045234452E-2"/>
          <c:w val="0.94022541463066456"/>
          <c:h val="0.10273128359436232"/>
        </c:manualLayout>
      </c:layout>
      <c:overlay val="0"/>
    </c:legend>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u="sng"/>
            </a:pPr>
            <a:r>
              <a:rPr lang="es-ES" sz="1200" u="sng" dirty="0"/>
              <a:t>Porcentajes</a:t>
            </a:r>
          </a:p>
        </c:rich>
      </c:tx>
      <c:layout>
        <c:manualLayout>
          <c:xMode val="edge"/>
          <c:yMode val="edge"/>
          <c:x val="0.44210265434498447"/>
          <c:y val="0.20214294213163891"/>
        </c:manualLayout>
      </c:layout>
      <c:overlay val="0"/>
    </c:title>
    <c:autoTitleDeleted val="0"/>
    <c:plotArea>
      <c:layout>
        <c:manualLayout>
          <c:layoutTarget val="inner"/>
          <c:xMode val="edge"/>
          <c:yMode val="edge"/>
          <c:x val="3.3144777431751891E-2"/>
          <c:y val="0.2962555474940658"/>
          <c:w val="0.9337104451364967"/>
          <c:h val="0.59043853333033858"/>
        </c:manualLayout>
      </c:layout>
      <c:barChart>
        <c:barDir val="col"/>
        <c:grouping val="clustered"/>
        <c:varyColors val="0"/>
        <c:ser>
          <c:idx val="0"/>
          <c:order val="0"/>
          <c:tx>
            <c:strRef>
              <c:f>Hoja1!$B$1</c:f>
              <c:strCache>
                <c:ptCount val="1"/>
                <c:pt idx="0">
                  <c:v>2007: 13,826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Hoja1!$B$2:$B$3</c:f>
              <c:numCache>
                <c:formatCode>0.0</c:formatCode>
                <c:ptCount val="2"/>
                <c:pt idx="0">
                  <c:v>11.152900332706494</c:v>
                </c:pt>
                <c:pt idx="1">
                  <c:v>88.847099667293506</c:v>
                </c:pt>
              </c:numCache>
            </c:numRef>
          </c:val>
        </c:ser>
        <c:ser>
          <c:idx val="1"/>
          <c:order val="1"/>
          <c:tx>
            <c:strRef>
              <c:f>Hoja1!$C$1</c:f>
              <c:strCache>
                <c:ptCount val="1"/>
                <c:pt idx="0">
                  <c:v>2008: 32,621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Hoja1!$C$2:$C$3</c:f>
              <c:numCache>
                <c:formatCode>0.0</c:formatCode>
                <c:ptCount val="2"/>
                <c:pt idx="0">
                  <c:v>11.98307838508936</c:v>
                </c:pt>
                <c:pt idx="1">
                  <c:v>88.016921614910643</c:v>
                </c:pt>
              </c:numCache>
            </c:numRef>
          </c:val>
        </c:ser>
        <c:ser>
          <c:idx val="2"/>
          <c:order val="2"/>
          <c:tx>
            <c:strRef>
              <c:f>Hoja1!$D$1</c:f>
              <c:strCache>
                <c:ptCount val="1"/>
                <c:pt idx="0">
                  <c:v>2009: 73,452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Hoja1!$D$2:$D$3</c:f>
              <c:numCache>
                <c:formatCode>0.0</c:formatCode>
                <c:ptCount val="2"/>
                <c:pt idx="0">
                  <c:v>3.67586995588956</c:v>
                </c:pt>
                <c:pt idx="1">
                  <c:v>96.324130044110433</c:v>
                </c:pt>
              </c:numCache>
            </c:numRef>
          </c:val>
        </c:ser>
        <c:ser>
          <c:idx val="3"/>
          <c:order val="3"/>
          <c:tx>
            <c:strRef>
              <c:f>Hoja1!$E$1</c:f>
              <c:strCache>
                <c:ptCount val="1"/>
                <c:pt idx="0">
                  <c:v>2010: 62,881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Hoja1!$E$2:$E$3</c:f>
              <c:numCache>
                <c:formatCode>0.0</c:formatCode>
                <c:ptCount val="2"/>
                <c:pt idx="0">
                  <c:v>5.0444490386603267</c:v>
                </c:pt>
                <c:pt idx="1">
                  <c:v>94.955550961339668</c:v>
                </c:pt>
              </c:numCache>
            </c:numRef>
          </c:val>
        </c:ser>
        <c:ser>
          <c:idx val="4"/>
          <c:order val="4"/>
          <c:tx>
            <c:strRef>
              <c:f>Hoja1!$F$1</c:f>
              <c:strCache>
                <c:ptCount val="1"/>
                <c:pt idx="0">
                  <c:v>2011: 60,661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Hoja1!$F$2:$F$3</c:f>
              <c:numCache>
                <c:formatCode>0.0</c:formatCode>
                <c:ptCount val="2"/>
                <c:pt idx="0">
                  <c:v>5.8357099289494068</c:v>
                </c:pt>
                <c:pt idx="1">
                  <c:v>94.164290071050587</c:v>
                </c:pt>
              </c:numCache>
            </c:numRef>
          </c:val>
        </c:ser>
        <c:ser>
          <c:idx val="5"/>
          <c:order val="5"/>
          <c:tx>
            <c:strRef>
              <c:f>Hoja1!$G$1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Hoja1!$G$2:$G$3</c:f>
              <c:numCache>
                <c:formatCode>0.0</c:formatCode>
                <c:ptCount val="2"/>
                <c:pt idx="0">
                  <c:v>6.257916959887404</c:v>
                </c:pt>
                <c:pt idx="1">
                  <c:v>93.742083040112604</c:v>
                </c:pt>
              </c:numCache>
            </c:numRef>
          </c:val>
        </c:ser>
        <c:dLbls>
          <c:showLegendKey val="0"/>
          <c:showVal val="1"/>
          <c:showCatName val="0"/>
          <c:showSerName val="0"/>
          <c:showPercent val="0"/>
          <c:showBubbleSize val="0"/>
        </c:dLbls>
        <c:gapWidth val="150"/>
        <c:overlap val="-25"/>
        <c:axId val="312298000"/>
        <c:axId val="312302312"/>
      </c:barChart>
      <c:catAx>
        <c:axId val="312298000"/>
        <c:scaling>
          <c:orientation val="minMax"/>
        </c:scaling>
        <c:delete val="0"/>
        <c:axPos val="b"/>
        <c:numFmt formatCode="General" sourceLinked="0"/>
        <c:majorTickMark val="cross"/>
        <c:minorTickMark val="none"/>
        <c:tickLblPos val="nextTo"/>
        <c:crossAx val="312302312"/>
        <c:crosses val="autoZero"/>
        <c:auto val="1"/>
        <c:lblAlgn val="ctr"/>
        <c:lblOffset val="100"/>
        <c:noMultiLvlLbl val="0"/>
      </c:catAx>
      <c:valAx>
        <c:axId val="312302312"/>
        <c:scaling>
          <c:orientation val="minMax"/>
        </c:scaling>
        <c:delete val="1"/>
        <c:axPos val="l"/>
        <c:numFmt formatCode="0.0" sourceLinked="1"/>
        <c:majorTickMark val="none"/>
        <c:minorTickMark val="none"/>
        <c:tickLblPos val="none"/>
        <c:crossAx val="312298000"/>
        <c:crosses val="autoZero"/>
        <c:crossBetween val="between"/>
      </c:valAx>
    </c:plotArea>
    <c:legend>
      <c:legendPos val="t"/>
      <c:layout>
        <c:manualLayout>
          <c:xMode val="edge"/>
          <c:yMode val="edge"/>
          <c:x val="2.3479745178018756E-2"/>
          <c:y val="1.893217700098233E-2"/>
          <c:w val="0.95668194858082189"/>
          <c:h val="0.13474096419272677"/>
        </c:manualLayout>
      </c:layout>
      <c:overlay val="0"/>
    </c:legend>
    <c:plotVisOnly val="1"/>
    <c:dispBlanksAs val="gap"/>
    <c:showDLblsOverMax val="0"/>
  </c:chart>
  <c:txPr>
    <a:bodyPr/>
    <a:lstStyle/>
    <a:p>
      <a:pPr>
        <a:defRPr sz="1200" b="1">
          <a:latin typeface="Calibri" pitchFamily="34" charset="0"/>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708851777705036"/>
          <c:y val="0.25337675765782275"/>
          <c:w val="0.67919525124868274"/>
          <c:h val="0.71347846491042854"/>
        </c:manualLayout>
      </c:layout>
      <c:barChart>
        <c:barDir val="bar"/>
        <c:grouping val="clustered"/>
        <c:varyColors val="0"/>
        <c:ser>
          <c:idx val="0"/>
          <c:order val="0"/>
          <c:tx>
            <c:strRef>
              <c:f>Hoja1!$B$1</c:f>
              <c:strCache>
                <c:ptCount val="1"/>
                <c:pt idx="0">
                  <c:v>2008: 32,621 solicitudes</c:v>
                </c:pt>
              </c:strCache>
            </c:strRef>
          </c:tx>
          <c:spPr>
            <a:solidFill>
              <a:srgbClr val="008080"/>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Hoja1!$B$2:$B$4</c:f>
              <c:numCache>
                <c:formatCode>0.0</c:formatCode>
                <c:ptCount val="3"/>
                <c:pt idx="0">
                  <c:v>4.7147542993777014</c:v>
                </c:pt>
                <c:pt idx="1">
                  <c:v>7.268324085711658</c:v>
                </c:pt>
                <c:pt idx="2">
                  <c:v>88.016921614910643</c:v>
                </c:pt>
              </c:numCache>
            </c:numRef>
          </c:val>
        </c:ser>
        <c:ser>
          <c:idx val="1"/>
          <c:order val="1"/>
          <c:tx>
            <c:strRef>
              <c:f>Hoja1!$C$1</c:f>
              <c:strCache>
                <c:ptCount val="1"/>
                <c:pt idx="0">
                  <c:v>2009: 73,452 solicitudes</c:v>
                </c:pt>
              </c:strCache>
            </c:strRef>
          </c:tx>
          <c:spPr>
            <a:solidFill>
              <a:srgbClr val="33CCCC"/>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Hoja1!$C$2:$C$4</c:f>
              <c:numCache>
                <c:formatCode>0.0</c:formatCode>
                <c:ptCount val="3"/>
                <c:pt idx="0">
                  <c:v>1.3192288841692534</c:v>
                </c:pt>
                <c:pt idx="1">
                  <c:v>2.3566410717203072</c:v>
                </c:pt>
                <c:pt idx="2">
                  <c:v>96.324130044110433</c:v>
                </c:pt>
              </c:numCache>
            </c:numRef>
          </c:val>
        </c:ser>
        <c:ser>
          <c:idx val="2"/>
          <c:order val="2"/>
          <c:tx>
            <c:strRef>
              <c:f>Hoja1!$D$1</c:f>
              <c:strCache>
                <c:ptCount val="1"/>
                <c:pt idx="0">
                  <c:v>2010: 62,881 solicitudes</c:v>
                </c:pt>
              </c:strCache>
            </c:strRef>
          </c:tx>
          <c:spPr>
            <a:solidFill>
              <a:srgbClr val="9966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Hoja1!$D$2:$D$4</c:f>
              <c:numCache>
                <c:formatCode>0.0</c:formatCode>
                <c:ptCount val="3"/>
                <c:pt idx="0">
                  <c:v>1.6364243571190027</c:v>
                </c:pt>
                <c:pt idx="1">
                  <c:v>3.408024681541324</c:v>
                </c:pt>
                <c:pt idx="2">
                  <c:v>94.955550961339668</c:v>
                </c:pt>
              </c:numCache>
            </c:numRef>
          </c:val>
        </c:ser>
        <c:ser>
          <c:idx val="3"/>
          <c:order val="3"/>
          <c:tx>
            <c:strRef>
              <c:f>Hoja1!$E$1</c:f>
              <c:strCache>
                <c:ptCount val="1"/>
                <c:pt idx="0">
                  <c:v>2011: 60,661 solicitudes</c:v>
                </c:pt>
              </c:strCache>
            </c:strRef>
          </c:tx>
          <c:spPr>
            <a:solidFill>
              <a:srgbClr val="00B050"/>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Hoja1!$E$2:$E$4</c:f>
              <c:numCache>
                <c:formatCode>0.0</c:formatCode>
                <c:ptCount val="3"/>
                <c:pt idx="0">
                  <c:v>1.7622525180923492</c:v>
                </c:pt>
                <c:pt idx="1">
                  <c:v>4.073457410857058</c:v>
                </c:pt>
                <c:pt idx="2">
                  <c:v>94.164290071050587</c:v>
                </c:pt>
              </c:numCache>
            </c:numRef>
          </c:val>
        </c:ser>
        <c:ser>
          <c:idx val="4"/>
          <c:order val="4"/>
          <c:tx>
            <c:strRef>
              <c:f>Hoja1!$F$1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Hoja1!$F$2:$F$4</c:f>
              <c:numCache>
                <c:formatCode>0.0</c:formatCode>
                <c:ptCount val="3"/>
                <c:pt idx="0">
                  <c:v>1.7980295566502464</c:v>
                </c:pt>
                <c:pt idx="1">
                  <c:v>4.4598874032371567</c:v>
                </c:pt>
                <c:pt idx="2">
                  <c:v>93.742083040112604</c:v>
                </c:pt>
              </c:numCache>
            </c:numRef>
          </c:val>
        </c:ser>
        <c:dLbls>
          <c:showLegendKey val="0"/>
          <c:showVal val="1"/>
          <c:showCatName val="0"/>
          <c:showSerName val="0"/>
          <c:showPercent val="0"/>
          <c:showBubbleSize val="0"/>
        </c:dLbls>
        <c:gapWidth val="150"/>
        <c:overlap val="-25"/>
        <c:axId val="312304664"/>
        <c:axId val="312299960"/>
      </c:barChart>
      <c:valAx>
        <c:axId val="312299960"/>
        <c:scaling>
          <c:orientation val="minMax"/>
        </c:scaling>
        <c:delete val="1"/>
        <c:axPos val="t"/>
        <c:numFmt formatCode="0.0" sourceLinked="1"/>
        <c:majorTickMark val="out"/>
        <c:minorTickMark val="none"/>
        <c:tickLblPos val="none"/>
        <c:crossAx val="312304664"/>
        <c:crosses val="autoZero"/>
        <c:crossBetween val="between"/>
      </c:valAx>
      <c:catAx>
        <c:axId val="312304664"/>
        <c:scaling>
          <c:orientation val="maxMin"/>
        </c:scaling>
        <c:delete val="0"/>
        <c:axPos val="l"/>
        <c:numFmt formatCode="General" sourceLinked="0"/>
        <c:majorTickMark val="cross"/>
        <c:minorTickMark val="none"/>
        <c:tickLblPos val="nextTo"/>
        <c:crossAx val="312299960"/>
        <c:crosses val="autoZero"/>
        <c:auto val="1"/>
        <c:lblAlgn val="ctr"/>
        <c:lblOffset val="100"/>
        <c:noMultiLvlLbl val="0"/>
      </c:catAx>
    </c:plotArea>
    <c:legend>
      <c:legendPos val="t"/>
      <c:layout>
        <c:manualLayout>
          <c:xMode val="edge"/>
          <c:yMode val="edge"/>
          <c:x val="2.2024089317847037E-2"/>
          <c:y val="1.80789695082283E-2"/>
          <c:w val="0.96960954616206663"/>
          <c:h val="0.12209010193840754"/>
        </c:manualLayout>
      </c:layout>
      <c:overlay val="0"/>
    </c:legend>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43A7A7"/>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1"/>
            <c:invertIfNegative val="0"/>
            <c:bubble3D val="0"/>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2"/>
            <c:invertIfNegative val="0"/>
            <c:bubble3D val="0"/>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3"/>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4"/>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5"/>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6"/>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2006: 6,089 solicitudes</c:v>
                </c:pt>
                <c:pt idx="1">
                  <c:v>2007: 17,824 solicitudes</c:v>
                </c:pt>
                <c:pt idx="2">
                  <c:v>2008: 38,043 solicitudes</c:v>
                </c:pt>
                <c:pt idx="3">
                  <c:v>2009: 84,182 solicitudes</c:v>
                </c:pt>
                <c:pt idx="4">
                  <c:v>2010: 79,411 solicitudes</c:v>
                </c:pt>
                <c:pt idx="5">
                  <c:v>2011: 81,363 solicitudes</c:v>
                </c:pt>
                <c:pt idx="6">
                  <c:v>2012: 78,024 solicitudes</c:v>
                </c:pt>
              </c:strCache>
            </c:strRef>
          </c:cat>
          <c:val>
            <c:numRef>
              <c:f>Hoja1!$B$2:$B$8</c:f>
              <c:numCache>
                <c:formatCode>0.0</c:formatCode>
                <c:ptCount val="7"/>
                <c:pt idx="0">
                  <c:v>7.9414238791263498</c:v>
                </c:pt>
                <c:pt idx="1">
                  <c:v>8.4928186714542448</c:v>
                </c:pt>
                <c:pt idx="2">
                  <c:v>7.6597008648108256</c:v>
                </c:pt>
                <c:pt idx="3">
                  <c:v>7.4986339122377501</c:v>
                </c:pt>
                <c:pt idx="4">
                  <c:v>7.2807419627003904</c:v>
                </c:pt>
                <c:pt idx="5">
                  <c:v>7.2831631085382798</c:v>
                </c:pt>
                <c:pt idx="6">
                  <c:v>7.3977109607300635</c:v>
                </c:pt>
              </c:numCache>
            </c:numRef>
          </c:val>
        </c:ser>
        <c:dLbls>
          <c:showLegendKey val="0"/>
          <c:showVal val="1"/>
          <c:showCatName val="0"/>
          <c:showSerName val="0"/>
          <c:showPercent val="0"/>
          <c:showBubbleSize val="0"/>
        </c:dLbls>
        <c:gapWidth val="75"/>
        <c:shape val="cylinder"/>
        <c:axId val="312297216"/>
        <c:axId val="312297608"/>
        <c:axId val="0"/>
      </c:bar3DChart>
      <c:catAx>
        <c:axId val="312297216"/>
        <c:scaling>
          <c:orientation val="minMax"/>
        </c:scaling>
        <c:delete val="0"/>
        <c:axPos val="b"/>
        <c:numFmt formatCode="General" sourceLinked="1"/>
        <c:majorTickMark val="cross"/>
        <c:minorTickMark val="none"/>
        <c:tickLblPos val="nextTo"/>
        <c:crossAx val="312297608"/>
        <c:crosses val="autoZero"/>
        <c:auto val="1"/>
        <c:lblAlgn val="ctr"/>
        <c:lblOffset val="100"/>
        <c:noMultiLvlLbl val="0"/>
      </c:catAx>
      <c:valAx>
        <c:axId val="312297608"/>
        <c:scaling>
          <c:orientation val="minMax"/>
          <c:max val="10"/>
          <c:min val="0"/>
        </c:scaling>
        <c:delete val="1"/>
        <c:axPos val="l"/>
        <c:numFmt formatCode="0.0" sourceLinked="1"/>
        <c:majorTickMark val="none"/>
        <c:minorTickMark val="none"/>
        <c:tickLblPos val="none"/>
        <c:crossAx val="312297216"/>
        <c:crosses val="autoZero"/>
        <c:crossBetween val="between"/>
        <c:majorUnit val="2.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008080"/>
            </a:solidFill>
          </c:spPr>
          <c:invertIfNegative val="0"/>
          <c:dPt>
            <c:idx val="0"/>
            <c:invertIfNegative val="0"/>
            <c:bubble3D val="0"/>
            <c:spPr>
              <a:solidFill>
                <a:srgbClr val="008080"/>
              </a:solidFill>
              <a:ln>
                <a:noFill/>
              </a:ln>
              <a:effectLst>
                <a:outerShdw blurRad="152400" dist="317500" dir="5400000" sx="90000" sy="-19000" rotWithShape="0">
                  <a:prstClr val="black">
                    <a:alpha val="15000"/>
                  </a:prstClr>
                </a:outerShdw>
              </a:effectLst>
              <a:scene3d>
                <a:camera prst="orthographicFront"/>
                <a:lightRig rig="threePt" dir="t"/>
              </a:scene3d>
              <a:sp3d prstMaterial="softEdge">
                <a:bevelT/>
              </a:sp3d>
            </c:spPr>
          </c:dPt>
          <c:dPt>
            <c:idx val="1"/>
            <c:invertIfNegative val="0"/>
            <c:bubble3D val="0"/>
            <c:spPr>
              <a:solidFill>
                <a:srgbClr val="33CCCC"/>
              </a:solidFill>
              <a:ln>
                <a:noFill/>
              </a:ln>
              <a:effectLst>
                <a:outerShdw blurRad="152400" dist="317500" dir="5400000" sx="90000" sy="-19000" rotWithShape="0">
                  <a:prstClr val="black">
                    <a:alpha val="15000"/>
                  </a:prstClr>
                </a:outerShdw>
              </a:effectLst>
              <a:scene3d>
                <a:camera prst="orthographicFront"/>
                <a:lightRig rig="threePt" dir="t"/>
              </a:scene3d>
              <a:sp3d prstMaterial="softEdge">
                <a:bevelT/>
              </a:sp3d>
            </c:spPr>
          </c:dPt>
          <c:dPt>
            <c:idx val="2"/>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3"/>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4"/>
            <c:invertIfNegative val="0"/>
            <c:bubble3D val="0"/>
            <c:spPr>
              <a:solidFill>
                <a:srgbClr val="990033"/>
              </a:solidFill>
              <a:ln>
                <a:noFill/>
              </a:ln>
              <a:effectLst>
                <a:outerShdw blurRad="76200" dir="13500000" sy="23000" kx="1200000" algn="br" rotWithShape="0">
                  <a:prstClr val="black">
                    <a:alpha val="20000"/>
                  </a:prstClr>
                </a:outerShdw>
              </a:effectLst>
              <a:scene3d>
                <a:camera prst="orthographicFront"/>
                <a:lightRig rig="threePt" dir="t"/>
              </a:scene3d>
              <a:sp3d>
                <a:bevelT/>
              </a:sp3d>
            </c:spPr>
          </c:dPt>
          <c:dLbls>
            <c:dLbl>
              <c:idx val="0"/>
              <c:layout>
                <c:manualLayout>
                  <c:x val="0"/>
                  <c:y val="-2.539649528365086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222193337319466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2008: 3,496 solicitudes</c:v>
                </c:pt>
                <c:pt idx="1">
                  <c:v>2009: 7,895 solicitudes</c:v>
                </c:pt>
                <c:pt idx="2">
                  <c:v>2010: 7,240 solicitudes</c:v>
                </c:pt>
                <c:pt idx="3">
                  <c:v>2011: 7,730 solicitudes</c:v>
                </c:pt>
                <c:pt idx="4">
                  <c:v>2012: 8,957 solicitudes</c:v>
                </c:pt>
              </c:strCache>
            </c:strRef>
          </c:cat>
          <c:val>
            <c:numRef>
              <c:f>Hoja1!$B$2:$B$6</c:f>
              <c:numCache>
                <c:formatCode>0.0</c:formatCode>
                <c:ptCount val="5"/>
                <c:pt idx="0">
                  <c:v>16.578661327231124</c:v>
                </c:pt>
                <c:pt idx="1">
                  <c:v>17.084103863204501</c:v>
                </c:pt>
                <c:pt idx="2">
                  <c:v>16.921132596685016</c:v>
                </c:pt>
                <c:pt idx="3">
                  <c:v>17.830789133247041</c:v>
                </c:pt>
                <c:pt idx="4">
                  <c:v>17.68002679468578</c:v>
                </c:pt>
              </c:numCache>
            </c:numRef>
          </c:val>
        </c:ser>
        <c:dLbls>
          <c:showLegendKey val="0"/>
          <c:showVal val="1"/>
          <c:showCatName val="0"/>
          <c:showSerName val="0"/>
          <c:showPercent val="0"/>
          <c:showBubbleSize val="0"/>
        </c:dLbls>
        <c:gapWidth val="150"/>
        <c:shape val="cylinder"/>
        <c:axId val="309912856"/>
        <c:axId val="309913248"/>
        <c:axId val="0"/>
      </c:bar3DChart>
      <c:catAx>
        <c:axId val="309912856"/>
        <c:scaling>
          <c:orientation val="minMax"/>
        </c:scaling>
        <c:delete val="0"/>
        <c:axPos val="b"/>
        <c:numFmt formatCode="General" sourceLinked="1"/>
        <c:majorTickMark val="cross"/>
        <c:minorTickMark val="none"/>
        <c:tickLblPos val="nextTo"/>
        <c:crossAx val="309913248"/>
        <c:crosses val="autoZero"/>
        <c:auto val="1"/>
        <c:lblAlgn val="ctr"/>
        <c:lblOffset val="100"/>
        <c:noMultiLvlLbl val="0"/>
      </c:catAx>
      <c:valAx>
        <c:axId val="309913248"/>
        <c:scaling>
          <c:orientation val="minMax"/>
          <c:max val="20"/>
          <c:min val="0"/>
        </c:scaling>
        <c:delete val="1"/>
        <c:axPos val="l"/>
        <c:numFmt formatCode="0.0" sourceLinked="1"/>
        <c:majorTickMark val="none"/>
        <c:minorTickMark val="none"/>
        <c:tickLblPos val="none"/>
        <c:crossAx val="309912856"/>
        <c:crosses val="autoZero"/>
        <c:crossBetween val="between"/>
        <c:majorUnit val="2.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008080"/>
            </a:solidFill>
          </c:spPr>
          <c:invertIfNegative val="0"/>
          <c:dPt>
            <c:idx val="0"/>
            <c:invertIfNegative val="0"/>
            <c:bubble3D val="0"/>
            <c:spPr>
              <a:solidFill>
                <a:srgbClr val="008080"/>
              </a:solidFill>
              <a:ln>
                <a:noFill/>
              </a:ln>
              <a:effectLst>
                <a:outerShdw blurRad="152400" dist="317500" dir="5400000" sx="90000" sy="-19000" rotWithShape="0">
                  <a:prstClr val="black">
                    <a:alpha val="15000"/>
                  </a:prstClr>
                </a:outerShdw>
              </a:effectLst>
              <a:scene3d>
                <a:camera prst="orthographicFront"/>
                <a:lightRig rig="threePt" dir="t"/>
              </a:scene3d>
              <a:sp3d prstMaterial="softEdge">
                <a:bevelT/>
              </a:sp3d>
            </c:spPr>
          </c:dPt>
          <c:dPt>
            <c:idx val="1"/>
            <c:invertIfNegative val="0"/>
            <c:bubble3D val="0"/>
            <c:spPr>
              <a:solidFill>
                <a:srgbClr val="33CCCC"/>
              </a:solidFill>
              <a:ln>
                <a:noFill/>
              </a:ln>
              <a:effectLst>
                <a:outerShdw blurRad="152400" dist="317500" dir="5400000" sx="90000" sy="-19000" rotWithShape="0">
                  <a:prstClr val="black">
                    <a:alpha val="15000"/>
                  </a:prstClr>
                </a:outerShdw>
              </a:effectLst>
              <a:scene3d>
                <a:camera prst="orthographicFront"/>
                <a:lightRig rig="threePt" dir="t"/>
              </a:scene3d>
              <a:sp3d prstMaterial="softEdge">
                <a:bevelT/>
              </a:sp3d>
            </c:spPr>
          </c:dPt>
          <c:dPt>
            <c:idx val="2"/>
            <c:invertIfNegative val="0"/>
            <c:bubble3D val="0"/>
            <c:spPr>
              <a:solidFill>
                <a:srgbClr val="996633"/>
              </a:solidFill>
              <a:ln>
                <a:noFill/>
              </a:ln>
              <a:effectLst>
                <a:outerShdw blurRad="76200" dir="13500000" sy="23000" kx="1200000" algn="br" rotWithShape="0">
                  <a:prstClr val="black">
                    <a:alpha val="20000"/>
                  </a:prstClr>
                </a:outerShdw>
              </a:effectLst>
              <a:scene3d>
                <a:camera prst="orthographicFront"/>
                <a:lightRig rig="threePt" dir="t"/>
              </a:scene3d>
              <a:sp3d>
                <a:bevelT/>
              </a:sp3d>
            </c:spPr>
          </c:dPt>
          <c:dPt>
            <c:idx val="3"/>
            <c:invertIfNegative val="0"/>
            <c:bubble3D val="0"/>
            <c:spPr>
              <a:solidFill>
                <a:srgbClr val="00B050"/>
              </a:solidFill>
              <a:ln>
                <a:noFill/>
              </a:ln>
              <a:effectLst>
                <a:outerShdw blurRad="76200" dir="13500000" sy="23000" kx="1200000" algn="br" rotWithShape="0">
                  <a:prstClr val="black">
                    <a:alpha val="20000"/>
                  </a:prstClr>
                </a:outerShdw>
              </a:effectLst>
              <a:scene3d>
                <a:camera prst="orthographicFront"/>
                <a:lightRig rig="threePt" dir="t"/>
              </a:scene3d>
              <a:sp3d>
                <a:bevelT/>
              </a:sp3d>
            </c:spPr>
          </c:dPt>
          <c:dPt>
            <c:idx val="4"/>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Lbls>
            <c:dLbl>
              <c:idx val="0"/>
              <c:layout>
                <c:manualLayout>
                  <c:x val="0"/>
                  <c:y val="-3.174586907006839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9629422249596391E-3"/>
                  <c:y val="-2.857105719410721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2008: 34,547 solicitudes</c:v>
                </c:pt>
                <c:pt idx="1">
                  <c:v>2009: 76,287 solicitudes</c:v>
                </c:pt>
                <c:pt idx="2">
                  <c:v>2010: 72,171 solicitudes</c:v>
                </c:pt>
                <c:pt idx="3">
                  <c:v>2011: 73,633 solicitudes</c:v>
                </c:pt>
                <c:pt idx="4">
                  <c:v>2012: 69,067 solicitudes</c:v>
                </c:pt>
              </c:strCache>
            </c:strRef>
          </c:cat>
          <c:val>
            <c:numRef>
              <c:f>Hoja1!$B$2:$B$6</c:f>
              <c:numCache>
                <c:formatCode>0.0</c:formatCode>
                <c:ptCount val="5"/>
                <c:pt idx="0">
                  <c:v>6.7571424436275658</c:v>
                </c:pt>
                <c:pt idx="1">
                  <c:v>6.5066262928153114</c:v>
                </c:pt>
                <c:pt idx="2">
                  <c:v>6.3136439844259495</c:v>
                </c:pt>
                <c:pt idx="3">
                  <c:v>6.1758722312006249</c:v>
                </c:pt>
                <c:pt idx="4">
                  <c:v>6.0642419679441906</c:v>
                </c:pt>
              </c:numCache>
            </c:numRef>
          </c:val>
        </c:ser>
        <c:dLbls>
          <c:showLegendKey val="0"/>
          <c:showVal val="1"/>
          <c:showCatName val="0"/>
          <c:showSerName val="0"/>
          <c:showPercent val="0"/>
          <c:showBubbleSize val="0"/>
        </c:dLbls>
        <c:gapWidth val="150"/>
        <c:shape val="cylinder"/>
        <c:axId val="309422304"/>
        <c:axId val="312324536"/>
        <c:axId val="0"/>
      </c:bar3DChart>
      <c:catAx>
        <c:axId val="309422304"/>
        <c:scaling>
          <c:orientation val="minMax"/>
        </c:scaling>
        <c:delete val="0"/>
        <c:axPos val="b"/>
        <c:numFmt formatCode="General" sourceLinked="1"/>
        <c:majorTickMark val="cross"/>
        <c:minorTickMark val="none"/>
        <c:tickLblPos val="nextTo"/>
        <c:crossAx val="312324536"/>
        <c:crosses val="autoZero"/>
        <c:auto val="1"/>
        <c:lblAlgn val="ctr"/>
        <c:lblOffset val="100"/>
        <c:noMultiLvlLbl val="0"/>
      </c:catAx>
      <c:valAx>
        <c:axId val="312324536"/>
        <c:scaling>
          <c:orientation val="minMax"/>
          <c:max val="20"/>
          <c:min val="0"/>
        </c:scaling>
        <c:delete val="1"/>
        <c:axPos val="l"/>
        <c:numFmt formatCode="0.0" sourceLinked="1"/>
        <c:majorTickMark val="none"/>
        <c:minorTickMark val="none"/>
        <c:tickLblPos val="none"/>
        <c:crossAx val="309422304"/>
        <c:crosses val="autoZero"/>
        <c:crossBetween val="between"/>
        <c:majorUnit val="2.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stacked"/>
        <c:varyColors val="0"/>
        <c:ser>
          <c:idx val="0"/>
          <c:order val="0"/>
          <c:tx>
            <c:strRef>
              <c:f>Hoja1!$B$1</c:f>
              <c:strCache>
                <c:ptCount val="1"/>
                <c:pt idx="0">
                  <c:v>Columna1</c:v>
                </c:pt>
              </c:strCache>
            </c:strRef>
          </c:tx>
          <c:spPr>
            <a:solidFill>
              <a:srgbClr val="00B0F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Pt>
            <c:idx val="1"/>
            <c:invertIfNegative val="0"/>
            <c:bubble3D val="0"/>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dPt>
          <c:dPt>
            <c:idx val="2"/>
            <c:invertIfNegative val="0"/>
            <c:bubble3D val="0"/>
            <c:spPr>
              <a:solidFill>
                <a:srgbClr val="00808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dPt>
          <c:dPt>
            <c:idx val="3"/>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dPt>
          <c:dPt>
            <c:idx val="4"/>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dPt>
          <c:dPt>
            <c:idx val="5"/>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soft" dir="tl"/>
              </a:scene3d>
              <a:sp3d>
                <a:bevelT/>
                <a:bevelB/>
              </a:sp3d>
            </c:spPr>
          </c:dPt>
          <c:dPt>
            <c:idx val="6"/>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soft" dir="tl"/>
              </a:scene3d>
              <a:sp3d>
                <a:bevelT/>
                <a:bevelB/>
              </a:sp3d>
            </c:spPr>
          </c:dPt>
          <c:dLbls>
            <c:dLbl>
              <c:idx val="0"/>
              <c:layout>
                <c:manualLayout>
                  <c:x val="0"/>
                  <c:y val="-7.252419472667753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199052676507742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860312338025588E-17"/>
                  <c:y val="-0.2160916397734725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4383911705812197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772062467605118E-16"/>
                  <c:y val="-0.408819068374623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68934578280449E-3"/>
                  <c:y val="-0.426753498554733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37869156560898E-3"/>
                  <c:y val="-0.4158578669748090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Hoja1!$A$2:$A$8</c:f>
              <c:numCache>
                <c:formatCode>General</c:formatCode>
                <c:ptCount val="7"/>
                <c:pt idx="0">
                  <c:v>2006</c:v>
                </c:pt>
                <c:pt idx="1">
                  <c:v>2007</c:v>
                </c:pt>
                <c:pt idx="2">
                  <c:v>2008</c:v>
                </c:pt>
                <c:pt idx="3">
                  <c:v>2009</c:v>
                </c:pt>
                <c:pt idx="4">
                  <c:v>2010</c:v>
                </c:pt>
                <c:pt idx="5">
                  <c:v>2011</c:v>
                </c:pt>
                <c:pt idx="6">
                  <c:v>2012</c:v>
                </c:pt>
              </c:numCache>
            </c:numRef>
          </c:cat>
          <c:val>
            <c:numRef>
              <c:f>Hoja1!$B$2:$B$8</c:f>
              <c:numCache>
                <c:formatCode>#,##0</c:formatCode>
                <c:ptCount val="7"/>
                <c:pt idx="0">
                  <c:v>6621</c:v>
                </c:pt>
                <c:pt idx="1">
                  <c:v>19044</c:v>
                </c:pt>
                <c:pt idx="2">
                  <c:v>41164</c:v>
                </c:pt>
                <c:pt idx="3">
                  <c:v>91523</c:v>
                </c:pt>
                <c:pt idx="4">
                  <c:v>86249</c:v>
                </c:pt>
                <c:pt idx="5">
                  <c:v>89610</c:v>
                </c:pt>
                <c:pt idx="6">
                  <c:v>86341</c:v>
                </c:pt>
              </c:numCache>
            </c:numRef>
          </c:val>
        </c:ser>
        <c:dLbls>
          <c:showLegendKey val="0"/>
          <c:showVal val="0"/>
          <c:showCatName val="0"/>
          <c:showSerName val="0"/>
          <c:showPercent val="0"/>
          <c:showBubbleSize val="0"/>
        </c:dLbls>
        <c:gapWidth val="75"/>
        <c:overlap val="100"/>
        <c:axId val="243247232"/>
        <c:axId val="243246840"/>
      </c:barChart>
      <c:catAx>
        <c:axId val="243247232"/>
        <c:scaling>
          <c:orientation val="minMax"/>
        </c:scaling>
        <c:delete val="0"/>
        <c:axPos val="b"/>
        <c:numFmt formatCode="General" sourceLinked="1"/>
        <c:majorTickMark val="cross"/>
        <c:minorTickMark val="none"/>
        <c:tickLblPos val="nextTo"/>
        <c:crossAx val="243246840"/>
        <c:crosses val="autoZero"/>
        <c:auto val="1"/>
        <c:lblAlgn val="ctr"/>
        <c:lblOffset val="50"/>
        <c:noMultiLvlLbl val="0"/>
      </c:catAx>
      <c:valAx>
        <c:axId val="243246840"/>
        <c:scaling>
          <c:orientation val="minMax"/>
          <c:max val="100000"/>
        </c:scaling>
        <c:delete val="0"/>
        <c:axPos val="l"/>
        <c:numFmt formatCode="#,##0" sourceLinked="1"/>
        <c:majorTickMark val="cross"/>
        <c:minorTickMark val="none"/>
        <c:tickLblPos val="nextTo"/>
        <c:crossAx val="243247232"/>
        <c:crosses val="autoZero"/>
        <c:crossBetween val="between"/>
        <c:majorUnit val="20000"/>
      </c:valAx>
      <c:spPr>
        <a:noFill/>
        <a:ln w="25400">
          <a:noFill/>
        </a:ln>
        <a:scene3d>
          <a:camera prst="orthographicFront"/>
          <a:lightRig rig="threePt" dir="t"/>
        </a:scene3d>
        <a:sp3d prstMaterial="dkEdge"/>
      </c:spPr>
    </c:plotArea>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43A7A7"/>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1"/>
            <c:invertIfNegative val="0"/>
            <c:bubble3D val="0"/>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2"/>
            <c:invertIfNegative val="0"/>
            <c:bubble3D val="0"/>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3"/>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4"/>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5"/>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6"/>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2006: 6,089 solicitudes</c:v>
                </c:pt>
                <c:pt idx="1">
                  <c:v>2007: 17,824 solicitudes</c:v>
                </c:pt>
                <c:pt idx="2">
                  <c:v>2008: 38,043 solicitudes</c:v>
                </c:pt>
                <c:pt idx="3">
                  <c:v>2009: 84,182 solicitudes</c:v>
                </c:pt>
                <c:pt idx="4">
                  <c:v>2010: 79,411 solicitudes</c:v>
                </c:pt>
                <c:pt idx="5">
                  <c:v>2011: 81,363 solicitudes</c:v>
                </c:pt>
                <c:pt idx="6">
                  <c:v>2012: 78,024 solicitudes</c:v>
                </c:pt>
              </c:strCache>
            </c:strRef>
          </c:cat>
          <c:val>
            <c:numRef>
              <c:f>Hoja1!$B$2:$B$8</c:f>
              <c:numCache>
                <c:formatCode>0.0</c:formatCode>
                <c:ptCount val="7"/>
                <c:pt idx="0">
                  <c:v>2.3332238462801631</c:v>
                </c:pt>
                <c:pt idx="1">
                  <c:v>2.7032652603231573</c:v>
                </c:pt>
                <c:pt idx="2">
                  <c:v>2.7732040059932057</c:v>
                </c:pt>
                <c:pt idx="3">
                  <c:v>2.9590054881090913</c:v>
                </c:pt>
                <c:pt idx="4">
                  <c:v>3.1302212539824406</c:v>
                </c:pt>
                <c:pt idx="5">
                  <c:v>3.0198984796529094</c:v>
                </c:pt>
                <c:pt idx="6">
                  <c:v>2.9367245975597092</c:v>
                </c:pt>
              </c:numCache>
            </c:numRef>
          </c:val>
        </c:ser>
        <c:dLbls>
          <c:showLegendKey val="0"/>
          <c:showVal val="1"/>
          <c:showCatName val="0"/>
          <c:showSerName val="0"/>
          <c:showPercent val="0"/>
          <c:showBubbleSize val="0"/>
        </c:dLbls>
        <c:gapWidth val="150"/>
        <c:shape val="cylinder"/>
        <c:axId val="315126656"/>
        <c:axId val="315130576"/>
        <c:axId val="0"/>
      </c:bar3DChart>
      <c:catAx>
        <c:axId val="315126656"/>
        <c:scaling>
          <c:orientation val="minMax"/>
        </c:scaling>
        <c:delete val="0"/>
        <c:axPos val="b"/>
        <c:numFmt formatCode="General" sourceLinked="1"/>
        <c:majorTickMark val="cross"/>
        <c:minorTickMark val="none"/>
        <c:tickLblPos val="nextTo"/>
        <c:crossAx val="315130576"/>
        <c:crosses val="autoZero"/>
        <c:auto val="1"/>
        <c:lblAlgn val="ctr"/>
        <c:lblOffset val="100"/>
        <c:noMultiLvlLbl val="0"/>
      </c:catAx>
      <c:valAx>
        <c:axId val="315130576"/>
        <c:scaling>
          <c:orientation val="minMax"/>
          <c:max val="4"/>
          <c:min val="0"/>
        </c:scaling>
        <c:delete val="1"/>
        <c:axPos val="l"/>
        <c:numFmt formatCode="0.0" sourceLinked="1"/>
        <c:majorTickMark val="none"/>
        <c:minorTickMark val="none"/>
        <c:tickLblPos val="none"/>
        <c:crossAx val="315126656"/>
        <c:crosses val="autoZero"/>
        <c:crossBetween val="between"/>
        <c:majorUnit val="1"/>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sz="1200" u="sng"/>
            </a:pPr>
            <a:r>
              <a:rPr lang="es-ES" sz="1200" u="sng" dirty="0"/>
              <a:t>Porcentajes</a:t>
            </a:r>
          </a:p>
        </c:rich>
      </c:tx>
      <c:layout>
        <c:manualLayout>
          <c:xMode val="edge"/>
          <c:yMode val="edge"/>
          <c:x val="0.45239998891239702"/>
          <c:y val="5.7121507047162214E-2"/>
        </c:manualLayout>
      </c:layout>
      <c:overlay val="0"/>
    </c:title>
    <c:autoTitleDeleted val="0"/>
    <c:plotArea>
      <c:layout>
        <c:manualLayout>
          <c:layoutTarget val="inner"/>
          <c:xMode val="edge"/>
          <c:yMode val="edge"/>
          <c:x val="1.5870267774699898E-2"/>
          <c:y val="0.13689308493881197"/>
          <c:w val="0.96825946445060063"/>
          <c:h val="0.79803024169308501"/>
        </c:manualLayout>
      </c:layout>
      <c:barChart>
        <c:barDir val="col"/>
        <c:grouping val="clustered"/>
        <c:varyColors val="0"/>
        <c:ser>
          <c:idx val="0"/>
          <c:order val="0"/>
          <c:tx>
            <c:strRef>
              <c:f>Hoja1!$B$1</c:f>
              <c:strCache>
                <c:ptCount val="1"/>
                <c:pt idx="0">
                  <c:v>2006: 6,621 solicitudes</c:v>
                </c:pt>
              </c:strCache>
            </c:strRef>
          </c:tx>
          <c:spPr>
            <a:solidFill>
              <a:srgbClr val="00B0F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Hoja1!$B$2:$B$6</c:f>
              <c:numCache>
                <c:formatCode>General</c:formatCode>
                <c:ptCount val="5"/>
                <c:pt idx="0" formatCode="0.0">
                  <c:v>13.170215979459297</c:v>
                </c:pt>
                <c:pt idx="2" formatCode="0.0">
                  <c:v>32.62347077480743</c:v>
                </c:pt>
                <c:pt idx="3" formatCode="0.0">
                  <c:v>51.321552635553545</c:v>
                </c:pt>
                <c:pt idx="4" formatCode="0.0">
                  <c:v>2.8847606101797312</c:v>
                </c:pt>
              </c:numCache>
            </c:numRef>
          </c:val>
        </c:ser>
        <c:ser>
          <c:idx val="1"/>
          <c:order val="1"/>
          <c:tx>
            <c:strRef>
              <c:f>Hoja1!$C$1</c:f>
              <c:strCache>
                <c:ptCount val="1"/>
                <c:pt idx="0">
                  <c:v>2007: 19,044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dLbl>
              <c:idx val="0"/>
              <c:layout>
                <c:manualLayout>
                  <c:x val="-8.6565096952908593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Hoja1!$C$2:$C$6</c:f>
              <c:numCache>
                <c:formatCode>0.0</c:formatCode>
                <c:ptCount val="5"/>
                <c:pt idx="0">
                  <c:v>57.944759504305821</c:v>
                </c:pt>
                <c:pt idx="1">
                  <c:v>13.447805082965763</c:v>
                </c:pt>
                <c:pt idx="2">
                  <c:v>10.596513337534132</c:v>
                </c:pt>
                <c:pt idx="3">
                  <c:v>17.454316320100819</c:v>
                </c:pt>
                <c:pt idx="4">
                  <c:v>0.55660575509346777</c:v>
                </c:pt>
              </c:numCache>
            </c:numRef>
          </c:val>
        </c:ser>
        <c:ser>
          <c:idx val="2"/>
          <c:order val="2"/>
          <c:tx>
            <c:strRef>
              <c:f>Hoja1!$D$1</c:f>
              <c:strCache>
                <c:ptCount val="1"/>
                <c:pt idx="0">
                  <c:v>2008: 41,164 solicitudes</c:v>
                </c:pt>
              </c:strCache>
            </c:strRef>
          </c:tx>
          <c:spPr>
            <a:solidFill>
              <a:srgbClr val="008080"/>
            </a:solidFill>
            <a:ln w="6350">
              <a:noFill/>
            </a:ln>
            <a:effectLst>
              <a:outerShdw blurRad="76200" dir="18900000" sy="23000" kx="-1200000" algn="bl" rotWithShape="0">
                <a:prstClr val="black">
                  <a:alpha val="20000"/>
                </a:prstClr>
              </a:outerShdw>
            </a:effectLst>
            <a:scene3d>
              <a:camera prst="orthographicFront"/>
              <a:lightRig rig="soft" dir="t"/>
            </a:scene3d>
            <a:sp3d>
              <a:bevelT/>
              <a:contourClr>
                <a:srgbClr val="000000"/>
              </a:contourClr>
            </a:sp3d>
          </c:spPr>
          <c:invertIfNegative val="0"/>
          <c:dLbls>
            <c:dLbl>
              <c:idx val="0"/>
              <c:layout>
                <c:manualLayout>
                  <c:x val="5.7710064635272396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Hoja1!$D$2:$D$6</c:f>
              <c:numCache>
                <c:formatCode>0.0</c:formatCode>
                <c:ptCount val="5"/>
                <c:pt idx="0">
                  <c:v>57.533281508113888</c:v>
                </c:pt>
                <c:pt idx="1">
                  <c:v>29.173549703624523</c:v>
                </c:pt>
                <c:pt idx="2">
                  <c:v>4.6278301428432611</c:v>
                </c:pt>
                <c:pt idx="3">
                  <c:v>8.665338645418327</c:v>
                </c:pt>
              </c:numCache>
            </c:numRef>
          </c:val>
        </c:ser>
        <c:ser>
          <c:idx val="3"/>
          <c:order val="3"/>
          <c:tx>
            <c:strRef>
              <c:f>Hoja1!$E$1</c:f>
              <c:strCache>
                <c:ptCount val="1"/>
                <c:pt idx="0">
                  <c:v>2009: 91,523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Hoja1!$E$2:$E$6</c:f>
              <c:numCache>
                <c:formatCode>0.0</c:formatCode>
                <c:ptCount val="5"/>
                <c:pt idx="0">
                  <c:v>53.329764103012359</c:v>
                </c:pt>
                <c:pt idx="1">
                  <c:v>41.047605519923955</c:v>
                </c:pt>
                <c:pt idx="2">
                  <c:v>2.0847218731903454</c:v>
                </c:pt>
                <c:pt idx="3">
                  <c:v>3.5379085038733429</c:v>
                </c:pt>
              </c:numCache>
            </c:numRef>
          </c:val>
        </c:ser>
        <c:ser>
          <c:idx val="4"/>
          <c:order val="4"/>
          <c:tx>
            <c:strRef>
              <c:f>Hoja1!$F$1</c:f>
              <c:strCache>
                <c:ptCount val="1"/>
                <c:pt idx="0">
                  <c:v>2010: 86,249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Hoja1!$F$2:$F$6</c:f>
              <c:numCache>
                <c:formatCode>0.0</c:formatCode>
                <c:ptCount val="5"/>
                <c:pt idx="0">
                  <c:v>80.351076534220695</c:v>
                </c:pt>
                <c:pt idx="1">
                  <c:v>12.10448816797876</c:v>
                </c:pt>
                <c:pt idx="2">
                  <c:v>3.9061322450115363</c:v>
                </c:pt>
                <c:pt idx="3">
                  <c:v>3.6383030527890181</c:v>
                </c:pt>
              </c:numCache>
            </c:numRef>
          </c:val>
        </c:ser>
        <c:ser>
          <c:idx val="5"/>
          <c:order val="5"/>
          <c:tx>
            <c:strRef>
              <c:f>Hoja1!$G$1</c:f>
              <c:strCache>
                <c:ptCount val="1"/>
                <c:pt idx="0">
                  <c:v>2011: 89,610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Hoja1!$G$2:$G$6</c:f>
              <c:numCache>
                <c:formatCode>0.0</c:formatCode>
                <c:ptCount val="5"/>
                <c:pt idx="0">
                  <c:v>87.107465684633411</c:v>
                </c:pt>
                <c:pt idx="1">
                  <c:v>6.2292154893427067</c:v>
                </c:pt>
                <c:pt idx="2">
                  <c:v>2.0488784733846672</c:v>
                </c:pt>
                <c:pt idx="3">
                  <c:v>4.6144403526392148</c:v>
                </c:pt>
              </c:numCache>
            </c:numRef>
          </c:val>
        </c:ser>
        <c:ser>
          <c:idx val="6"/>
          <c:order val="6"/>
          <c:tx>
            <c:strRef>
              <c:f>Hoja1!$H$1</c:f>
              <c:strCache>
                <c:ptCount val="1"/>
                <c:pt idx="0">
                  <c:v>2012: 86,341 solicitudes</c:v>
                </c:pt>
              </c:strCache>
            </c:strRef>
          </c:tx>
          <c:spPr>
            <a:solidFill>
              <a:srgbClr val="990033"/>
            </a:solidFill>
            <a:ln>
              <a:noFill/>
            </a:ln>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Hoja1!$H$2:$H$6</c:f>
              <c:numCache>
                <c:formatCode>0.0</c:formatCode>
                <c:ptCount val="5"/>
                <c:pt idx="0">
                  <c:v>90.414750813634313</c:v>
                </c:pt>
                <c:pt idx="1">
                  <c:v>3.6135787169479157</c:v>
                </c:pt>
                <c:pt idx="2">
                  <c:v>1.5994718615721386</c:v>
                </c:pt>
                <c:pt idx="3">
                  <c:v>4.3721986078456352</c:v>
                </c:pt>
              </c:numCache>
            </c:numRef>
          </c:val>
        </c:ser>
        <c:dLbls>
          <c:showLegendKey val="0"/>
          <c:showVal val="1"/>
          <c:showCatName val="0"/>
          <c:showSerName val="0"/>
          <c:showPercent val="0"/>
          <c:showBubbleSize val="0"/>
        </c:dLbls>
        <c:gapWidth val="150"/>
        <c:overlap val="-25"/>
        <c:axId val="243246448"/>
        <c:axId val="245098456"/>
      </c:barChart>
      <c:catAx>
        <c:axId val="243246448"/>
        <c:scaling>
          <c:orientation val="minMax"/>
        </c:scaling>
        <c:delete val="0"/>
        <c:axPos val="b"/>
        <c:numFmt formatCode="General" sourceLinked="0"/>
        <c:majorTickMark val="cross"/>
        <c:minorTickMark val="none"/>
        <c:tickLblPos val="nextTo"/>
        <c:crossAx val="245098456"/>
        <c:crosses val="autoZero"/>
        <c:auto val="1"/>
        <c:lblAlgn val="ctr"/>
        <c:lblOffset val="50"/>
        <c:noMultiLvlLbl val="0"/>
      </c:catAx>
      <c:valAx>
        <c:axId val="245098456"/>
        <c:scaling>
          <c:orientation val="minMax"/>
          <c:max val="100"/>
        </c:scaling>
        <c:delete val="1"/>
        <c:axPos val="l"/>
        <c:numFmt formatCode="0.0" sourceLinked="1"/>
        <c:majorTickMark val="none"/>
        <c:minorTickMark val="none"/>
        <c:tickLblPos val="none"/>
        <c:crossAx val="243246448"/>
        <c:crosses val="autoZero"/>
        <c:crossBetween val="between"/>
      </c:valAx>
    </c:plotArea>
    <c:legend>
      <c:legendPos val="t"/>
      <c:layout>
        <c:manualLayout>
          <c:xMode val="edge"/>
          <c:yMode val="edge"/>
          <c:x val="0.71332502671930564"/>
          <c:y val="1.4339160184637021E-2"/>
          <c:w val="0.27741262150922302"/>
          <c:h val="0.41074869154568838"/>
        </c:manualLayout>
      </c:layout>
      <c:overlay val="0"/>
    </c:legend>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200" u="sng"/>
            </a:pPr>
            <a:r>
              <a:rPr lang="es-ES" sz="1200" u="sng" dirty="0"/>
              <a:t>Porcentajes</a:t>
            </a:r>
          </a:p>
        </c:rich>
      </c:tx>
      <c:layout>
        <c:manualLayout>
          <c:xMode val="edge"/>
          <c:yMode val="edge"/>
          <c:x val="0.44413951677419772"/>
          <c:y val="0.18806094194662162"/>
        </c:manualLayout>
      </c:layout>
      <c:overlay val="0"/>
    </c:title>
    <c:autoTitleDeleted val="0"/>
    <c:plotArea>
      <c:layout>
        <c:manualLayout>
          <c:layoutTarget val="inner"/>
          <c:xMode val="edge"/>
          <c:yMode val="edge"/>
          <c:x val="1.6209263587137684E-2"/>
          <c:y val="0.29790813841197133"/>
          <c:w val="0.96611143878843553"/>
          <c:h val="0.59645594933896107"/>
        </c:manualLayout>
      </c:layout>
      <c:barChart>
        <c:barDir val="col"/>
        <c:grouping val="clustered"/>
        <c:varyColors val="0"/>
        <c:ser>
          <c:idx val="0"/>
          <c:order val="0"/>
          <c:tx>
            <c:strRef>
              <c:f>Hoja1!$B$1</c:f>
              <c:strCache>
                <c:ptCount val="1"/>
                <c:pt idx="0">
                  <c:v>2007: 17,824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Hoja1!$B$2:$B$5</c:f>
              <c:numCache>
                <c:formatCode>0.0</c:formatCode>
                <c:ptCount val="4"/>
                <c:pt idx="0">
                  <c:v>11.276929982046678</c:v>
                </c:pt>
                <c:pt idx="1">
                  <c:v>25.095377019748653</c:v>
                </c:pt>
                <c:pt idx="2">
                  <c:v>57.085951526032318</c:v>
                </c:pt>
                <c:pt idx="3">
                  <c:v>6.5417414721723519</c:v>
                </c:pt>
              </c:numCache>
            </c:numRef>
          </c:val>
        </c:ser>
        <c:ser>
          <c:idx val="1"/>
          <c:order val="1"/>
          <c:tx>
            <c:strRef>
              <c:f>Hoja1!$C$1</c:f>
              <c:strCache>
                <c:ptCount val="1"/>
                <c:pt idx="0">
                  <c:v>2008: 38,043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Hoja1!$C$2:$C$5</c:f>
              <c:numCache>
                <c:formatCode>0.0</c:formatCode>
                <c:ptCount val="4"/>
                <c:pt idx="0">
                  <c:v>5.9511605288752207</c:v>
                </c:pt>
                <c:pt idx="1">
                  <c:v>36.67428961964093</c:v>
                </c:pt>
                <c:pt idx="2">
                  <c:v>54.717030728386298</c:v>
                </c:pt>
                <c:pt idx="3">
                  <c:v>2.6575191230975475</c:v>
                </c:pt>
              </c:numCache>
            </c:numRef>
          </c:val>
        </c:ser>
        <c:ser>
          <c:idx val="2"/>
          <c:order val="2"/>
          <c:tx>
            <c:strRef>
              <c:f>Hoja1!$D$1</c:f>
              <c:strCache>
                <c:ptCount val="1"/>
                <c:pt idx="0">
                  <c:v>2009: 84,182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Hoja1!$D$2:$D$5</c:f>
              <c:numCache>
                <c:formatCode>0.0</c:formatCode>
                <c:ptCount val="4"/>
                <c:pt idx="0">
                  <c:v>2.318785488584258</c:v>
                </c:pt>
                <c:pt idx="1">
                  <c:v>50.807773633318284</c:v>
                </c:pt>
                <c:pt idx="2">
                  <c:v>45.838777886008884</c:v>
                </c:pt>
                <c:pt idx="3">
                  <c:v>1.0346629920885702</c:v>
                </c:pt>
              </c:numCache>
            </c:numRef>
          </c:val>
        </c:ser>
        <c:ser>
          <c:idx val="3"/>
          <c:order val="3"/>
          <c:tx>
            <c:strRef>
              <c:f>Hoja1!$E$1</c:f>
              <c:strCache>
                <c:ptCount val="1"/>
                <c:pt idx="0">
                  <c:v>2010: 79,411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Hoja1!$E$2:$E$5</c:f>
              <c:numCache>
                <c:formatCode>0.0</c:formatCode>
                <c:ptCount val="4"/>
                <c:pt idx="0">
                  <c:v>2.5827656118170026</c:v>
                </c:pt>
                <c:pt idx="1">
                  <c:v>34.894410094319426</c:v>
                </c:pt>
                <c:pt idx="2">
                  <c:v>60.837919179962476</c:v>
                </c:pt>
                <c:pt idx="3">
                  <c:v>1.6849051139010969</c:v>
                </c:pt>
              </c:numCache>
            </c:numRef>
          </c:val>
        </c:ser>
        <c:ser>
          <c:idx val="4"/>
          <c:order val="4"/>
          <c:tx>
            <c:strRef>
              <c:f>Hoja1!$F$1</c:f>
              <c:strCache>
                <c:ptCount val="1"/>
                <c:pt idx="0">
                  <c:v>2011: 81,363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Hoja1!$F$2:$F$5</c:f>
              <c:numCache>
                <c:formatCode>0.0</c:formatCode>
                <c:ptCount val="4"/>
                <c:pt idx="0">
                  <c:v>6.2632892100832072</c:v>
                </c:pt>
                <c:pt idx="1">
                  <c:v>34.746752209235154</c:v>
                </c:pt>
                <c:pt idx="2">
                  <c:v>57.732630311075063</c:v>
                </c:pt>
                <c:pt idx="3">
                  <c:v>1.257328269606578</c:v>
                </c:pt>
              </c:numCache>
            </c:numRef>
          </c:val>
        </c:ser>
        <c:ser>
          <c:idx val="5"/>
          <c:order val="5"/>
          <c:tx>
            <c:strRef>
              <c:f>Hoja1!$G$1</c:f>
              <c:strCache>
                <c:ptCount val="1"/>
                <c:pt idx="0">
                  <c:v>2012: 78,024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Hoja1!$G$2:$G$5</c:f>
              <c:numCache>
                <c:formatCode>0.0</c:formatCode>
                <c:ptCount val="4"/>
                <c:pt idx="0">
                  <c:v>5.3829590895109201</c:v>
                </c:pt>
                <c:pt idx="1">
                  <c:v>31.941453911616939</c:v>
                </c:pt>
                <c:pt idx="2">
                  <c:v>61.334973854198708</c:v>
                </c:pt>
                <c:pt idx="3">
                  <c:v>1.340613144673434</c:v>
                </c:pt>
              </c:numCache>
            </c:numRef>
          </c:val>
        </c:ser>
        <c:dLbls>
          <c:showLegendKey val="0"/>
          <c:showVal val="1"/>
          <c:showCatName val="0"/>
          <c:showSerName val="0"/>
          <c:showPercent val="0"/>
          <c:showBubbleSize val="0"/>
        </c:dLbls>
        <c:gapWidth val="150"/>
        <c:overlap val="-25"/>
        <c:axId val="245097280"/>
        <c:axId val="245098848"/>
      </c:barChart>
      <c:catAx>
        <c:axId val="245097280"/>
        <c:scaling>
          <c:orientation val="minMax"/>
        </c:scaling>
        <c:delete val="0"/>
        <c:axPos val="b"/>
        <c:numFmt formatCode="General" sourceLinked="0"/>
        <c:majorTickMark val="cross"/>
        <c:minorTickMark val="none"/>
        <c:tickLblPos val="nextTo"/>
        <c:crossAx val="245098848"/>
        <c:crosses val="autoZero"/>
        <c:auto val="1"/>
        <c:lblAlgn val="ctr"/>
        <c:lblOffset val="100"/>
        <c:noMultiLvlLbl val="0"/>
      </c:catAx>
      <c:valAx>
        <c:axId val="245098848"/>
        <c:scaling>
          <c:orientation val="minMax"/>
        </c:scaling>
        <c:delete val="1"/>
        <c:axPos val="l"/>
        <c:numFmt formatCode="0.0" sourceLinked="1"/>
        <c:majorTickMark val="out"/>
        <c:minorTickMark val="none"/>
        <c:tickLblPos val="none"/>
        <c:crossAx val="245097280"/>
        <c:crosses val="autoZero"/>
        <c:crossBetween val="between"/>
      </c:valAx>
      <c:spPr>
        <a:noFill/>
      </c:spPr>
    </c:plotArea>
    <c:legend>
      <c:legendPos val="t"/>
      <c:layout>
        <c:manualLayout>
          <c:xMode val="edge"/>
          <c:yMode val="edge"/>
          <c:x val="8.2027470264844526E-2"/>
          <c:y val="1.8350154050851733E-2"/>
          <c:w val="0.83532551630012186"/>
          <c:h val="0.14247134933725331"/>
        </c:manualLayout>
      </c:layout>
      <c:overlay val="0"/>
    </c:legend>
    <c:plotVisOnly val="1"/>
    <c:dispBlanksAs val="gap"/>
    <c:showDLblsOverMax val="0"/>
  </c:chart>
  <c:spPr>
    <a:ln>
      <a:noFill/>
    </a:ln>
  </c:spPr>
  <c:txPr>
    <a:bodyPr/>
    <a:lstStyle/>
    <a:p>
      <a:pPr>
        <a:defRPr sz="1200" b="1">
          <a:latin typeface="Calibri" pitchFamily="34" charset="0"/>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200" u="sng"/>
            </a:pPr>
            <a:r>
              <a:rPr lang="es-ES" sz="1200" u="sng" dirty="0"/>
              <a:t>Porcentajes</a:t>
            </a:r>
          </a:p>
        </c:rich>
      </c:tx>
      <c:layout>
        <c:manualLayout>
          <c:xMode val="edge"/>
          <c:yMode val="edge"/>
          <c:x val="0.45393073755173724"/>
          <c:y val="0.20796920000341873"/>
        </c:manualLayout>
      </c:layout>
      <c:overlay val="0"/>
    </c:title>
    <c:autoTitleDeleted val="0"/>
    <c:plotArea>
      <c:layout>
        <c:manualLayout>
          <c:layoutTarget val="inner"/>
          <c:xMode val="edge"/>
          <c:yMode val="edge"/>
          <c:x val="1.9562205099401181E-2"/>
          <c:y val="0.28753835043969472"/>
          <c:w val="0.96380027141966584"/>
          <c:h val="0.60117444215600091"/>
        </c:manualLayout>
      </c:layout>
      <c:barChart>
        <c:barDir val="col"/>
        <c:grouping val="clustered"/>
        <c:varyColors val="0"/>
        <c:ser>
          <c:idx val="0"/>
          <c:order val="0"/>
          <c:tx>
            <c:strRef>
              <c:f>Hoja1!$B$1</c:f>
              <c:strCache>
                <c:ptCount val="1"/>
                <c:pt idx="0">
                  <c:v>2007: 13,826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Hoja1!$B$2:$B$5</c:f>
              <c:numCache>
                <c:formatCode>0.0</c:formatCode>
                <c:ptCount val="4"/>
                <c:pt idx="0">
                  <c:v>21.387241429191377</c:v>
                </c:pt>
                <c:pt idx="1">
                  <c:v>25.50267611745986</c:v>
                </c:pt>
                <c:pt idx="2">
                  <c:v>48.958484015622737</c:v>
                </c:pt>
                <c:pt idx="3">
                  <c:v>4.1515984377260233</c:v>
                </c:pt>
              </c:numCache>
            </c:numRef>
          </c:val>
        </c:ser>
        <c:ser>
          <c:idx val="1"/>
          <c:order val="1"/>
          <c:tx>
            <c:strRef>
              <c:f>Hoja1!$C$1</c:f>
              <c:strCache>
                <c:ptCount val="1"/>
                <c:pt idx="0">
                  <c:v>2008: 32,621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Hoja1!$C$2:$C$5</c:f>
              <c:numCache>
                <c:formatCode>0.0</c:formatCode>
                <c:ptCount val="4"/>
                <c:pt idx="0">
                  <c:v>14.358848594463689</c:v>
                </c:pt>
                <c:pt idx="1">
                  <c:v>33.487630667361515</c:v>
                </c:pt>
                <c:pt idx="2">
                  <c:v>50.363262928788203</c:v>
                </c:pt>
                <c:pt idx="3">
                  <c:v>1.7902578093865913</c:v>
                </c:pt>
              </c:numCache>
            </c:numRef>
          </c:val>
        </c:ser>
        <c:ser>
          <c:idx val="2"/>
          <c:order val="2"/>
          <c:tx>
            <c:strRef>
              <c:f>Hoja1!$D$1</c:f>
              <c:strCache>
                <c:ptCount val="1"/>
                <c:pt idx="0">
                  <c:v>2009: 73,452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Hoja1!$D$2:$D$5</c:f>
              <c:numCache>
                <c:formatCode>0.0</c:formatCode>
                <c:ptCount val="4"/>
                <c:pt idx="0">
                  <c:v>5.0808691390295699</c:v>
                </c:pt>
                <c:pt idx="1">
                  <c:v>47.738659260469426</c:v>
                </c:pt>
                <c:pt idx="2">
                  <c:v>46.111746446659041</c:v>
                </c:pt>
                <c:pt idx="3">
                  <c:v>1.0687251538419646</c:v>
                </c:pt>
              </c:numCache>
            </c:numRef>
          </c:val>
        </c:ser>
        <c:ser>
          <c:idx val="3"/>
          <c:order val="3"/>
          <c:tx>
            <c:strRef>
              <c:f>Hoja1!$E$1</c:f>
              <c:strCache>
                <c:ptCount val="1"/>
                <c:pt idx="0">
                  <c:v>2010: 62,881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Hoja1!$E$2:$E$5</c:f>
              <c:numCache>
                <c:formatCode>0.0</c:formatCode>
                <c:ptCount val="4"/>
                <c:pt idx="0">
                  <c:v>5.6010559628504639</c:v>
                </c:pt>
                <c:pt idx="1">
                  <c:v>37.062069623574686</c:v>
                </c:pt>
                <c:pt idx="2">
                  <c:v>55.797458691814697</c:v>
                </c:pt>
                <c:pt idx="3">
                  <c:v>1.5394157217601501</c:v>
                </c:pt>
              </c:numCache>
            </c:numRef>
          </c:val>
        </c:ser>
        <c:ser>
          <c:idx val="4"/>
          <c:order val="4"/>
          <c:tx>
            <c:strRef>
              <c:f>Hoja1!$F$1</c:f>
              <c:strCache>
                <c:ptCount val="1"/>
                <c:pt idx="0">
                  <c:v>2011: 60,661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Hoja1!$F$2:$F$5</c:f>
              <c:numCache>
                <c:formatCode>0.0</c:formatCode>
                <c:ptCount val="4"/>
                <c:pt idx="0">
                  <c:v>7.4627849854107255</c:v>
                </c:pt>
                <c:pt idx="1">
                  <c:v>28.89335817081815</c:v>
                </c:pt>
                <c:pt idx="2">
                  <c:v>62.610243813982628</c:v>
                </c:pt>
                <c:pt idx="3">
                  <c:v>1.0336130297884967</c:v>
                </c:pt>
              </c:numCache>
            </c:numRef>
          </c:val>
        </c:ser>
        <c:ser>
          <c:idx val="5"/>
          <c:order val="5"/>
          <c:tx>
            <c:strRef>
              <c:f>Hoja1!$G$1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Hoja1!$G$2:$G$5</c:f>
              <c:numCache>
                <c:formatCode>0.0</c:formatCode>
                <c:ptCount val="4"/>
                <c:pt idx="0">
                  <c:v>6.1206896551724137</c:v>
                </c:pt>
                <c:pt idx="1">
                  <c:v>22.960942997888811</c:v>
                </c:pt>
                <c:pt idx="2">
                  <c:v>69.91379310344827</c:v>
                </c:pt>
                <c:pt idx="3">
                  <c:v>1.0045742434904996</c:v>
                </c:pt>
              </c:numCache>
            </c:numRef>
          </c:val>
        </c:ser>
        <c:dLbls>
          <c:showLegendKey val="0"/>
          <c:showVal val="1"/>
          <c:showCatName val="0"/>
          <c:showSerName val="0"/>
          <c:showPercent val="0"/>
          <c:showBubbleSize val="0"/>
        </c:dLbls>
        <c:gapWidth val="150"/>
        <c:overlap val="-25"/>
        <c:axId val="245096888"/>
        <c:axId val="245096104"/>
      </c:barChart>
      <c:catAx>
        <c:axId val="245096888"/>
        <c:scaling>
          <c:orientation val="minMax"/>
        </c:scaling>
        <c:delete val="0"/>
        <c:axPos val="b"/>
        <c:numFmt formatCode="General" sourceLinked="0"/>
        <c:majorTickMark val="cross"/>
        <c:minorTickMark val="none"/>
        <c:tickLblPos val="nextTo"/>
        <c:crossAx val="245096104"/>
        <c:crosses val="autoZero"/>
        <c:auto val="1"/>
        <c:lblAlgn val="ctr"/>
        <c:lblOffset val="100"/>
        <c:noMultiLvlLbl val="0"/>
      </c:catAx>
      <c:valAx>
        <c:axId val="245096104"/>
        <c:scaling>
          <c:orientation val="minMax"/>
        </c:scaling>
        <c:delete val="1"/>
        <c:axPos val="l"/>
        <c:numFmt formatCode="0.0" sourceLinked="1"/>
        <c:majorTickMark val="out"/>
        <c:minorTickMark val="none"/>
        <c:tickLblPos val="none"/>
        <c:crossAx val="245096888"/>
        <c:crosses val="autoZero"/>
        <c:crossBetween val="between"/>
      </c:valAx>
      <c:spPr>
        <a:noFill/>
      </c:spPr>
    </c:plotArea>
    <c:legend>
      <c:legendPos val="t"/>
      <c:layout>
        <c:manualLayout>
          <c:xMode val="edge"/>
          <c:yMode val="edge"/>
          <c:x val="8.6030315821859729E-2"/>
          <c:y val="2.3724009121217495E-2"/>
          <c:w val="0.82955703969714123"/>
          <c:h val="0.12890448069872598"/>
        </c:manualLayout>
      </c:layout>
      <c:overlay val="0"/>
    </c:legend>
    <c:plotVisOnly val="1"/>
    <c:dispBlanksAs val="gap"/>
    <c:showDLblsOverMax val="0"/>
  </c:chart>
  <c:spPr>
    <a:ln>
      <a:noFill/>
    </a:ln>
  </c:spPr>
  <c:txPr>
    <a:bodyPr/>
    <a:lstStyle/>
    <a:p>
      <a:pPr>
        <a:defRPr sz="1200" b="1">
          <a:latin typeface="Calibri" pitchFamily="34" charset="0"/>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43A7A7"/>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Pt>
            <c:idx val="0"/>
            <c:invertIfNegative val="0"/>
            <c:bubble3D val="0"/>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1"/>
            <c:invertIfNegative val="0"/>
            <c:bubble3D val="0"/>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2"/>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3"/>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4"/>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5"/>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2007: 19,044 solicitudes</c:v>
                </c:pt>
                <c:pt idx="1">
                  <c:v>2008: 41,164 solicitudes</c:v>
                </c:pt>
                <c:pt idx="2">
                  <c:v>2009: 91,424 solicitudes</c:v>
                </c:pt>
                <c:pt idx="3">
                  <c:v>2010: 86,183 solicitudes</c:v>
                </c:pt>
                <c:pt idx="4">
                  <c:v>2011: 89,417 solicitudes</c:v>
                </c:pt>
                <c:pt idx="5">
                  <c:v>2012: 86,142 solicitudes</c:v>
                </c:pt>
              </c:strCache>
            </c:strRef>
          </c:cat>
          <c:val>
            <c:numRef>
              <c:f>Hoja1!$B$2:$B$7</c:f>
              <c:numCache>
                <c:formatCode>0.0</c:formatCode>
                <c:ptCount val="6"/>
                <c:pt idx="0">
                  <c:v>2.8496114261709797</c:v>
                </c:pt>
                <c:pt idx="1">
                  <c:v>2.7904722573122194</c:v>
                </c:pt>
                <c:pt idx="2">
                  <c:v>2.9936559327966408</c:v>
                </c:pt>
                <c:pt idx="3">
                  <c:v>4.0023902625808061</c:v>
                </c:pt>
                <c:pt idx="4">
                  <c:v>3.0036682062695053</c:v>
                </c:pt>
                <c:pt idx="5">
                  <c:v>3.1655406189779929</c:v>
                </c:pt>
              </c:numCache>
            </c:numRef>
          </c:val>
        </c:ser>
        <c:dLbls>
          <c:showLegendKey val="0"/>
          <c:showVal val="1"/>
          <c:showCatName val="0"/>
          <c:showSerName val="0"/>
          <c:showPercent val="0"/>
          <c:showBubbleSize val="0"/>
        </c:dLbls>
        <c:gapWidth val="150"/>
        <c:shape val="cylinder"/>
        <c:axId val="243984488"/>
        <c:axId val="307940208"/>
        <c:axId val="0"/>
      </c:bar3DChart>
      <c:catAx>
        <c:axId val="243984488"/>
        <c:scaling>
          <c:orientation val="minMax"/>
        </c:scaling>
        <c:delete val="0"/>
        <c:axPos val="b"/>
        <c:numFmt formatCode="General" sourceLinked="1"/>
        <c:majorTickMark val="cross"/>
        <c:minorTickMark val="none"/>
        <c:tickLblPos val="nextTo"/>
        <c:crossAx val="307940208"/>
        <c:crosses val="autoZero"/>
        <c:auto val="1"/>
        <c:lblAlgn val="ctr"/>
        <c:lblOffset val="100"/>
        <c:noMultiLvlLbl val="0"/>
      </c:catAx>
      <c:valAx>
        <c:axId val="307940208"/>
        <c:scaling>
          <c:orientation val="minMax"/>
          <c:max val="5"/>
          <c:min val="0"/>
        </c:scaling>
        <c:delete val="1"/>
        <c:axPos val="l"/>
        <c:numFmt formatCode="0.0" sourceLinked="1"/>
        <c:majorTickMark val="none"/>
        <c:minorTickMark val="none"/>
        <c:tickLblPos val="none"/>
        <c:crossAx val="243984488"/>
        <c:crosses val="autoZero"/>
        <c:crossBetween val="between"/>
        <c:majorUnit val="3"/>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7.6935797665369581</c:v>
                </c:pt>
                <c:pt idx="1">
                  <c:v>8.771105616389967</c:v>
                </c:pt>
                <c:pt idx="2">
                  <c:v>9.1497683993823813</c:v>
                </c:pt>
                <c:pt idx="3">
                  <c:v>8.9704472843450453</c:v>
                </c:pt>
                <c:pt idx="4">
                  <c:v>10.135783563042349</c:v>
                </c:pt>
                <c:pt idx="5">
                  <c:v>11.071550255536634</c:v>
                </c:pt>
              </c:numCache>
            </c:numRef>
          </c:val>
          <c:smooth val="0"/>
        </c:ser>
        <c:dLbls>
          <c:showLegendKey val="0"/>
          <c:showVal val="1"/>
          <c:showCatName val="0"/>
          <c:showSerName val="0"/>
          <c:showPercent val="0"/>
          <c:showBubbleSize val="0"/>
        </c:dLbls>
        <c:marker val="1"/>
        <c:smooth val="0"/>
        <c:axId val="307941384"/>
        <c:axId val="307941776"/>
      </c:lineChart>
      <c:catAx>
        <c:axId val="307941384"/>
        <c:scaling>
          <c:orientation val="minMax"/>
        </c:scaling>
        <c:delete val="0"/>
        <c:axPos val="b"/>
        <c:numFmt formatCode="General" sourceLinked="0"/>
        <c:majorTickMark val="cross"/>
        <c:minorTickMark val="none"/>
        <c:tickLblPos val="nextTo"/>
        <c:txPr>
          <a:bodyPr/>
          <a:lstStyle/>
          <a:p>
            <a:pPr>
              <a:defRPr sz="1100"/>
            </a:pPr>
            <a:endParaRPr lang="es-MX"/>
          </a:p>
        </c:txPr>
        <c:crossAx val="307941776"/>
        <c:crosses val="autoZero"/>
        <c:auto val="1"/>
        <c:lblAlgn val="ctr"/>
        <c:lblOffset val="100"/>
        <c:noMultiLvlLbl val="0"/>
      </c:catAx>
      <c:valAx>
        <c:axId val="307941776"/>
        <c:scaling>
          <c:orientation val="minMax"/>
          <c:max val="15"/>
          <c:min val="0"/>
        </c:scaling>
        <c:delete val="1"/>
        <c:axPos val="l"/>
        <c:numFmt formatCode="General" sourceLinked="0"/>
        <c:majorTickMark val="none"/>
        <c:minorTickMark val="none"/>
        <c:tickLblPos val="none"/>
        <c:crossAx val="307941384"/>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7.2</c:v>
                </c:pt>
                <c:pt idx="1">
                  <c:v>7.6</c:v>
                </c:pt>
                <c:pt idx="2">
                  <c:v>7.9</c:v>
                </c:pt>
                <c:pt idx="3">
                  <c:v>8.9</c:v>
                </c:pt>
                <c:pt idx="4">
                  <c:v>8.6</c:v>
                </c:pt>
                <c:pt idx="5">
                  <c:v>10.199999999999999</c:v>
                </c:pt>
              </c:numCache>
            </c:numRef>
          </c:val>
          <c:smooth val="0"/>
        </c:ser>
        <c:dLbls>
          <c:showLegendKey val="0"/>
          <c:showVal val="1"/>
          <c:showCatName val="0"/>
          <c:showSerName val="0"/>
          <c:showPercent val="0"/>
          <c:showBubbleSize val="0"/>
        </c:dLbls>
        <c:marker val="1"/>
        <c:smooth val="0"/>
        <c:axId val="307938640"/>
        <c:axId val="307939032"/>
      </c:lineChart>
      <c:catAx>
        <c:axId val="307938640"/>
        <c:scaling>
          <c:orientation val="minMax"/>
        </c:scaling>
        <c:delete val="1"/>
        <c:axPos val="b"/>
        <c:numFmt formatCode="General" sourceLinked="0"/>
        <c:majorTickMark val="cross"/>
        <c:minorTickMark val="none"/>
        <c:tickLblPos val="none"/>
        <c:crossAx val="307939032"/>
        <c:crosses val="autoZero"/>
        <c:auto val="1"/>
        <c:lblAlgn val="ctr"/>
        <c:lblOffset val="100"/>
        <c:noMultiLvlLbl val="0"/>
      </c:catAx>
      <c:valAx>
        <c:axId val="307939032"/>
        <c:scaling>
          <c:orientation val="minMax"/>
          <c:max val="15"/>
          <c:min val="0"/>
        </c:scaling>
        <c:delete val="1"/>
        <c:axPos val="l"/>
        <c:numFmt formatCode="General" sourceLinked="0"/>
        <c:majorTickMark val="none"/>
        <c:minorTickMark val="none"/>
        <c:tickLblPos val="none"/>
        <c:crossAx val="307938640"/>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s-MX" dirty="0"/>
          </a:p>
        </p:txBody>
      </p:sp>
      <p:sp>
        <p:nvSpPr>
          <p:cNvPr id="3" name="2 Marcador de fecha"/>
          <p:cNvSpPr>
            <a:spLocks noGrp="1"/>
          </p:cNvSpPr>
          <p:nvPr>
            <p:ph type="dt" sz="quarter" idx="1"/>
          </p:nvPr>
        </p:nvSpPr>
        <p:spPr>
          <a:xfrm>
            <a:off x="3898103" y="0"/>
            <a:ext cx="2982119" cy="464820"/>
          </a:xfrm>
          <a:prstGeom prst="rect">
            <a:avLst/>
          </a:prstGeom>
        </p:spPr>
        <p:txBody>
          <a:bodyPr vert="horz" lIns="92446" tIns="46223" rIns="92446" bIns="46223" rtlCol="0"/>
          <a:lstStyle>
            <a:lvl1pPr algn="r">
              <a:defRPr sz="1200"/>
            </a:lvl1pPr>
          </a:lstStyle>
          <a:p>
            <a:fld id="{18D792FF-21C6-40CD-BCA1-1CFA109D5AA6}" type="datetimeFigureOut">
              <a:rPr lang="es-MX" smtClean="0"/>
              <a:pPr/>
              <a:t>12/03/2013</a:t>
            </a:fld>
            <a:endParaRPr lang="es-MX" dirty="0"/>
          </a:p>
        </p:txBody>
      </p:sp>
      <p:sp>
        <p:nvSpPr>
          <p:cNvPr id="4" name="3 Marcador de pie de página"/>
          <p:cNvSpPr>
            <a:spLocks noGrp="1"/>
          </p:cNvSpPr>
          <p:nvPr>
            <p:ph type="ftr" sz="quarter" idx="2"/>
          </p:nvPr>
        </p:nvSpPr>
        <p:spPr>
          <a:xfrm>
            <a:off x="1" y="8829967"/>
            <a:ext cx="2982119" cy="464820"/>
          </a:xfrm>
          <a:prstGeom prst="rect">
            <a:avLst/>
          </a:prstGeom>
        </p:spPr>
        <p:txBody>
          <a:bodyPr vert="horz" lIns="92446" tIns="46223" rIns="92446" bIns="46223"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98103" y="8829967"/>
            <a:ext cx="2982119" cy="464820"/>
          </a:xfrm>
          <a:prstGeom prst="rect">
            <a:avLst/>
          </a:prstGeom>
        </p:spPr>
        <p:txBody>
          <a:bodyPr vert="horz" lIns="92446" tIns="46223" rIns="92446" bIns="46223" rtlCol="0" anchor="b"/>
          <a:lstStyle>
            <a:lvl1pPr algn="r">
              <a:defRPr sz="1200"/>
            </a:lvl1pPr>
          </a:lstStyle>
          <a:p>
            <a:fld id="{3A694443-C83B-4F34-B178-C8D1915BD2E2}" type="slidenum">
              <a:rPr lang="es-MX" smtClean="0"/>
              <a:pPr/>
              <a:t>‹Nº›</a:t>
            </a:fld>
            <a:endParaRPr lang="es-MX" dirty="0"/>
          </a:p>
        </p:txBody>
      </p:sp>
    </p:spTree>
    <p:extLst>
      <p:ext uri="{BB962C8B-B14F-4D97-AF65-F5344CB8AC3E}">
        <p14:creationId xmlns:p14="http://schemas.microsoft.com/office/powerpoint/2010/main" val="89560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s-MX" dirty="0"/>
          </a:p>
        </p:txBody>
      </p:sp>
      <p:sp>
        <p:nvSpPr>
          <p:cNvPr id="3" name="2 Marcador de fecha"/>
          <p:cNvSpPr>
            <a:spLocks noGrp="1"/>
          </p:cNvSpPr>
          <p:nvPr>
            <p:ph type="dt" idx="1"/>
          </p:nvPr>
        </p:nvSpPr>
        <p:spPr>
          <a:xfrm>
            <a:off x="3898103" y="0"/>
            <a:ext cx="2982119" cy="464820"/>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EA9CBCD6-C483-4257-B11E-9F2FC1093CA5}" type="datetimeFigureOut">
              <a:rPr lang="es-MX"/>
              <a:pPr>
                <a:defRPr/>
              </a:pPr>
              <a:t>12/03/2013</a:t>
            </a:fld>
            <a:endParaRPr lang="es-MX" dirty="0"/>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s-MX" noProof="0" dirty="0"/>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s-MX" dirty="0"/>
          </a:p>
        </p:txBody>
      </p:sp>
      <p:sp>
        <p:nvSpPr>
          <p:cNvPr id="7" name="6 Marcador de número de diapositiva"/>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AEF43496-A5D6-47D1-B54A-3B1A06F5E0DA}" type="slidenum">
              <a:rPr lang="es-MX"/>
              <a:pPr>
                <a:defRPr/>
              </a:pPr>
              <a:t>‹Nº›</a:t>
            </a:fld>
            <a:endParaRPr lang="es-MX" dirty="0"/>
          </a:p>
        </p:txBody>
      </p:sp>
    </p:spTree>
    <p:extLst>
      <p:ext uri="{BB962C8B-B14F-4D97-AF65-F5344CB8AC3E}">
        <p14:creationId xmlns:p14="http://schemas.microsoft.com/office/powerpoint/2010/main" val="18638856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5D5E3E-F416-40DA-AC1F-9E2E76102BB6}" type="slidenum">
              <a:rPr lang="es-MX"/>
              <a:pPr fontAlgn="base">
                <a:spcBef>
                  <a:spcPct val="0"/>
                </a:spcBef>
                <a:spcAft>
                  <a:spcPct val="0"/>
                </a:spcAft>
              </a:pPr>
              <a:t>1</a:t>
            </a:fld>
            <a:endParaRPr lang="es-MX" dirty="0"/>
          </a:p>
        </p:txBody>
      </p:sp>
    </p:spTree>
    <p:extLst>
      <p:ext uri="{BB962C8B-B14F-4D97-AF65-F5344CB8AC3E}">
        <p14:creationId xmlns:p14="http://schemas.microsoft.com/office/powerpoint/2010/main" val="405365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15</a:t>
            </a:fld>
            <a:endParaRPr lang="es-MX" dirty="0"/>
          </a:p>
        </p:txBody>
      </p:sp>
    </p:spTree>
    <p:extLst>
      <p:ext uri="{BB962C8B-B14F-4D97-AF65-F5344CB8AC3E}">
        <p14:creationId xmlns:p14="http://schemas.microsoft.com/office/powerpoint/2010/main" val="105046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16</a:t>
            </a:fld>
            <a:endParaRPr lang="es-MX" dirty="0"/>
          </a:p>
        </p:txBody>
      </p:sp>
    </p:spTree>
    <p:extLst>
      <p:ext uri="{BB962C8B-B14F-4D97-AF65-F5344CB8AC3E}">
        <p14:creationId xmlns:p14="http://schemas.microsoft.com/office/powerpoint/2010/main" val="250150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MX" sz="1200" b="0" dirty="0" smtClean="0">
                <a:latin typeface="Arial" pitchFamily="34" charset="0"/>
                <a:cs typeface="Arial" pitchFamily="34" charset="0"/>
              </a:rPr>
              <a:t>No se presenta información estadística del Fideicomiso Central de Abasto de la Ciudad de México y de la Delegación </a:t>
            </a:r>
            <a:r>
              <a:rPr lang="es-MX" sz="1200" b="0" dirty="0" err="1" smtClean="0">
                <a:latin typeface="Arial" pitchFamily="34" charset="0"/>
                <a:cs typeface="Arial" pitchFamily="34" charset="0"/>
              </a:rPr>
              <a:t>Iztacalco</a:t>
            </a:r>
            <a:r>
              <a:rPr lang="es-MX" sz="1200" b="0" dirty="0" smtClean="0">
                <a:latin typeface="Arial" pitchFamily="34" charset="0"/>
                <a:cs typeface="Arial" pitchFamily="34" charset="0"/>
              </a:rPr>
              <a:t>, correspondiente al periodo 2012, ya que dichos Entes Obligados no capturaron las solicitudes de información pública recibidas en el </a:t>
            </a:r>
            <a:r>
              <a:rPr lang="es-MX" sz="1100" b="0" i="1" kern="0" dirty="0" smtClean="0">
                <a:solidFill>
                  <a:sysClr val="windowText" lastClr="000000"/>
                </a:solidFill>
                <a:latin typeface="Arial" pitchFamily="34" charset="0"/>
                <a:cs typeface="Arial" pitchFamily="34" charset="0"/>
              </a:rPr>
              <a:t>Sistema de Captura de Reportes Estadísticos de Solicitudes de Información (SICRESI)</a:t>
            </a:r>
            <a:endParaRPr lang="es-ES" sz="1200" b="0" dirty="0" smtClean="0">
              <a:latin typeface="Arial" pitchFamily="34" charset="0"/>
              <a:cs typeface="Arial" pitchFamily="34" charset="0"/>
            </a:endParaRPr>
          </a:p>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18</a:t>
            </a:fld>
            <a:endParaRPr lang="es-MX" dirty="0"/>
          </a:p>
        </p:txBody>
      </p:sp>
    </p:spTree>
    <p:extLst>
      <p:ext uri="{BB962C8B-B14F-4D97-AF65-F5344CB8AC3E}">
        <p14:creationId xmlns:p14="http://schemas.microsoft.com/office/powerpoint/2010/main" val="164791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19</a:t>
            </a:fld>
            <a:endParaRPr lang="es-MX" dirty="0"/>
          </a:p>
        </p:txBody>
      </p:sp>
    </p:spTree>
    <p:extLst>
      <p:ext uri="{BB962C8B-B14F-4D97-AF65-F5344CB8AC3E}">
        <p14:creationId xmlns:p14="http://schemas.microsoft.com/office/powerpoint/2010/main" val="2594059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20</a:t>
            </a:fld>
            <a:endParaRPr lang="es-MX" dirty="0"/>
          </a:p>
        </p:txBody>
      </p:sp>
    </p:spTree>
    <p:extLst>
      <p:ext uri="{BB962C8B-B14F-4D97-AF65-F5344CB8AC3E}">
        <p14:creationId xmlns:p14="http://schemas.microsoft.com/office/powerpoint/2010/main" val="269291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21</a:t>
            </a:fld>
            <a:endParaRPr lang="es-MX" dirty="0"/>
          </a:p>
        </p:txBody>
      </p:sp>
    </p:spTree>
    <p:extLst>
      <p:ext uri="{BB962C8B-B14F-4D97-AF65-F5344CB8AC3E}">
        <p14:creationId xmlns:p14="http://schemas.microsoft.com/office/powerpoint/2010/main" val="335887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22</a:t>
            </a:fld>
            <a:endParaRPr lang="es-MX" dirty="0"/>
          </a:p>
        </p:txBody>
      </p:sp>
    </p:spTree>
    <p:extLst>
      <p:ext uri="{BB962C8B-B14F-4D97-AF65-F5344CB8AC3E}">
        <p14:creationId xmlns:p14="http://schemas.microsoft.com/office/powerpoint/2010/main" val="185715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23</a:t>
            </a:fld>
            <a:endParaRPr lang="es-MX" dirty="0"/>
          </a:p>
        </p:txBody>
      </p:sp>
    </p:spTree>
    <p:extLst>
      <p:ext uri="{BB962C8B-B14F-4D97-AF65-F5344CB8AC3E}">
        <p14:creationId xmlns:p14="http://schemas.microsoft.com/office/powerpoint/2010/main" val="45534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24</a:t>
            </a:fld>
            <a:endParaRPr lang="es-MX" dirty="0"/>
          </a:p>
        </p:txBody>
      </p:sp>
    </p:spTree>
    <p:extLst>
      <p:ext uri="{BB962C8B-B14F-4D97-AF65-F5344CB8AC3E}">
        <p14:creationId xmlns:p14="http://schemas.microsoft.com/office/powerpoint/2010/main" val="618452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25</a:t>
            </a:fld>
            <a:endParaRPr lang="es-MX" dirty="0"/>
          </a:p>
        </p:txBody>
      </p:sp>
    </p:spTree>
    <p:extLst>
      <p:ext uri="{BB962C8B-B14F-4D97-AF65-F5344CB8AC3E}">
        <p14:creationId xmlns:p14="http://schemas.microsoft.com/office/powerpoint/2010/main" val="399236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3</a:t>
            </a:fld>
            <a:endParaRPr lang="es-MX" dirty="0"/>
          </a:p>
        </p:txBody>
      </p:sp>
    </p:spTree>
    <p:extLst>
      <p:ext uri="{BB962C8B-B14F-4D97-AF65-F5344CB8AC3E}">
        <p14:creationId xmlns:p14="http://schemas.microsoft.com/office/powerpoint/2010/main" val="1678530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26</a:t>
            </a:fld>
            <a:endParaRPr lang="es-MX" dirty="0"/>
          </a:p>
        </p:txBody>
      </p:sp>
    </p:spTree>
    <p:extLst>
      <p:ext uri="{BB962C8B-B14F-4D97-AF65-F5344CB8AC3E}">
        <p14:creationId xmlns:p14="http://schemas.microsoft.com/office/powerpoint/2010/main" val="46919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27</a:t>
            </a:fld>
            <a:endParaRPr lang="es-MX" dirty="0"/>
          </a:p>
        </p:txBody>
      </p:sp>
    </p:spTree>
    <p:extLst>
      <p:ext uri="{BB962C8B-B14F-4D97-AF65-F5344CB8AC3E}">
        <p14:creationId xmlns:p14="http://schemas.microsoft.com/office/powerpoint/2010/main" val="2626877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28</a:t>
            </a:fld>
            <a:endParaRPr lang="es-MX" dirty="0"/>
          </a:p>
        </p:txBody>
      </p:sp>
    </p:spTree>
    <p:extLst>
      <p:ext uri="{BB962C8B-B14F-4D97-AF65-F5344CB8AC3E}">
        <p14:creationId xmlns:p14="http://schemas.microsoft.com/office/powerpoint/2010/main" val="3465076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29</a:t>
            </a:fld>
            <a:endParaRPr lang="es-MX" dirty="0"/>
          </a:p>
        </p:txBody>
      </p:sp>
    </p:spTree>
    <p:extLst>
      <p:ext uri="{BB962C8B-B14F-4D97-AF65-F5344CB8AC3E}">
        <p14:creationId xmlns:p14="http://schemas.microsoft.com/office/powerpoint/2010/main" val="1393826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30</a:t>
            </a:fld>
            <a:endParaRPr lang="es-MX" dirty="0"/>
          </a:p>
        </p:txBody>
      </p:sp>
    </p:spTree>
    <p:extLst>
      <p:ext uri="{BB962C8B-B14F-4D97-AF65-F5344CB8AC3E}">
        <p14:creationId xmlns:p14="http://schemas.microsoft.com/office/powerpoint/2010/main" val="1558510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31</a:t>
            </a:fld>
            <a:endParaRPr lang="es-MX" dirty="0"/>
          </a:p>
        </p:txBody>
      </p:sp>
    </p:spTree>
    <p:extLst>
      <p:ext uri="{BB962C8B-B14F-4D97-AF65-F5344CB8AC3E}">
        <p14:creationId xmlns:p14="http://schemas.microsoft.com/office/powerpoint/2010/main" val="2238997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33</a:t>
            </a:fld>
            <a:endParaRPr lang="es-MX" dirty="0"/>
          </a:p>
        </p:txBody>
      </p:sp>
    </p:spTree>
    <p:extLst>
      <p:ext uri="{BB962C8B-B14F-4D97-AF65-F5344CB8AC3E}">
        <p14:creationId xmlns:p14="http://schemas.microsoft.com/office/powerpoint/2010/main" val="305786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34</a:t>
            </a:fld>
            <a:endParaRPr lang="es-MX" dirty="0"/>
          </a:p>
        </p:txBody>
      </p:sp>
    </p:spTree>
    <p:extLst>
      <p:ext uri="{BB962C8B-B14F-4D97-AF65-F5344CB8AC3E}">
        <p14:creationId xmlns:p14="http://schemas.microsoft.com/office/powerpoint/2010/main" val="2486136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35</a:t>
            </a:fld>
            <a:endParaRPr lang="es-MX" dirty="0"/>
          </a:p>
        </p:txBody>
      </p:sp>
    </p:spTree>
    <p:extLst>
      <p:ext uri="{BB962C8B-B14F-4D97-AF65-F5344CB8AC3E}">
        <p14:creationId xmlns:p14="http://schemas.microsoft.com/office/powerpoint/2010/main" val="35154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36</a:t>
            </a:fld>
            <a:endParaRPr lang="es-MX" dirty="0"/>
          </a:p>
        </p:txBody>
      </p:sp>
    </p:spTree>
    <p:extLst>
      <p:ext uri="{BB962C8B-B14F-4D97-AF65-F5344CB8AC3E}">
        <p14:creationId xmlns:p14="http://schemas.microsoft.com/office/powerpoint/2010/main" val="395822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MX" sz="900" b="0" dirty="0" smtClean="0">
                <a:latin typeface="Arial" pitchFamily="34" charset="0"/>
                <a:cs typeface="Arial" pitchFamily="34" charset="0"/>
              </a:rPr>
              <a:t>Las solicitudes recibidas durante el primer semestre de 2012 fue de 49,347, mismas que se distribuyen de la siguiente manera: 44,840 corresponden a solicitudes de información pública y 2,544 a solicitudes de datos personales, ambas capturadas por los Entes Obligados en el </a:t>
            </a:r>
            <a:r>
              <a:rPr lang="es-MX" sz="900" b="0" i="1" kern="0" dirty="0" smtClean="0">
                <a:solidFill>
                  <a:sysClr val="windowText" lastClr="000000"/>
                </a:solidFill>
                <a:latin typeface="Arial" pitchFamily="34" charset="0"/>
                <a:cs typeface="Arial" pitchFamily="34" charset="0"/>
              </a:rPr>
              <a:t>SICRESI;</a:t>
            </a:r>
            <a:r>
              <a:rPr lang="es-MX" sz="900" b="0" kern="0" dirty="0" smtClean="0">
                <a:solidFill>
                  <a:sysClr val="windowText" lastClr="000000"/>
                </a:solidFill>
                <a:latin typeface="Arial" pitchFamily="34" charset="0"/>
                <a:cs typeface="Arial" pitchFamily="34" charset="0"/>
              </a:rPr>
              <a:t> completan la cifra</a:t>
            </a:r>
            <a:r>
              <a:rPr lang="es-MX" sz="900" b="0" i="1" kern="0" dirty="0" smtClean="0">
                <a:solidFill>
                  <a:sysClr val="windowText" lastClr="000000"/>
                </a:solidFill>
                <a:latin typeface="Arial" pitchFamily="34" charset="0"/>
                <a:cs typeface="Arial" pitchFamily="34" charset="0"/>
              </a:rPr>
              <a:t> </a:t>
            </a:r>
            <a:r>
              <a:rPr lang="es-MX" sz="900" b="0" kern="0" dirty="0" smtClean="0">
                <a:solidFill>
                  <a:sysClr val="windowText" lastClr="000000"/>
                </a:solidFill>
                <a:latin typeface="Arial" pitchFamily="34" charset="0"/>
                <a:cs typeface="Arial" pitchFamily="34" charset="0"/>
              </a:rPr>
              <a:t>55</a:t>
            </a:r>
            <a:r>
              <a:rPr lang="es-MX" sz="900" b="0" dirty="0" smtClean="0">
                <a:latin typeface="Arial" pitchFamily="34" charset="0"/>
                <a:cs typeface="Arial" pitchFamily="34" charset="0"/>
              </a:rPr>
              <a:t> solicitudes del Fideicomiso Central de Abasto de la Ciudad de México y 1,908 solicitudes de la Delegación </a:t>
            </a:r>
            <a:r>
              <a:rPr lang="es-MX" sz="900" b="0" dirty="0" err="1" smtClean="0">
                <a:latin typeface="Arial" pitchFamily="34" charset="0"/>
                <a:cs typeface="Arial" pitchFamily="34" charset="0"/>
              </a:rPr>
              <a:t>Iztacalco</a:t>
            </a:r>
            <a:r>
              <a:rPr lang="es-MX" sz="900" b="0" dirty="0" smtClean="0">
                <a:latin typeface="Arial" pitchFamily="34" charset="0"/>
                <a:cs typeface="Arial" pitchFamily="34" charset="0"/>
              </a:rPr>
              <a:t>, las cuales no fueron ingresadas en el </a:t>
            </a:r>
            <a:r>
              <a:rPr lang="es-MX" sz="900" b="0" i="1" kern="0" dirty="0" smtClean="0">
                <a:solidFill>
                  <a:sysClr val="windowText" lastClr="000000"/>
                </a:solidFill>
                <a:latin typeface="Arial" pitchFamily="34" charset="0"/>
                <a:cs typeface="Arial" pitchFamily="34" charset="0"/>
              </a:rPr>
              <a:t>SICRESI</a:t>
            </a:r>
            <a:r>
              <a:rPr lang="es-MX" sz="900" b="0" dirty="0" smtClean="0">
                <a:latin typeface="Arial" pitchFamily="34" charset="0"/>
                <a:cs typeface="Arial" pitchFamily="34" charset="0"/>
              </a:rPr>
              <a:t>, por lo que éstas se consultaron en el Sistema de Reportes Estadísticos INFOMEX II.</a:t>
            </a:r>
          </a:p>
          <a:p>
            <a:pPr algn="just"/>
            <a:endParaRPr lang="es-MX" sz="900" b="0" dirty="0" smtClean="0">
              <a:latin typeface="Arial" pitchFamily="34" charset="0"/>
              <a:cs typeface="Arial" pitchFamily="34" charset="0"/>
            </a:endParaRPr>
          </a:p>
          <a:p>
            <a:pPr algn="just"/>
            <a:r>
              <a:rPr lang="es-MX" sz="900" b="0" dirty="0" smtClean="0">
                <a:latin typeface="Arial" pitchFamily="34" charset="0"/>
                <a:cs typeface="Arial" pitchFamily="34" charset="0"/>
              </a:rPr>
              <a:t>En el año 2011 el total de solicitudes fue de 94,048 y está compuesto por: 89,610 solicitudes de información pública y 4,288 solicitudes de datos personales, ambas capturadas por los Entes Obligados en el </a:t>
            </a:r>
            <a:r>
              <a:rPr lang="es-MX" sz="900" b="0" i="1" kern="0" dirty="0" smtClean="0">
                <a:solidFill>
                  <a:sysClr val="windowText" lastClr="000000"/>
                </a:solidFill>
                <a:latin typeface="Arial" pitchFamily="34" charset="0"/>
                <a:cs typeface="Arial" pitchFamily="34" charset="0"/>
              </a:rPr>
              <a:t>SICRESI,</a:t>
            </a:r>
            <a:r>
              <a:rPr lang="es-MX" sz="900" b="0" kern="0" dirty="0" smtClean="0">
                <a:solidFill>
                  <a:sysClr val="windowText" lastClr="000000"/>
                </a:solidFill>
                <a:latin typeface="Arial" pitchFamily="34" charset="0"/>
                <a:cs typeface="Arial" pitchFamily="34" charset="0"/>
              </a:rPr>
              <a:t> más </a:t>
            </a:r>
            <a:r>
              <a:rPr lang="es-MX" sz="900" b="0" dirty="0" smtClean="0">
                <a:latin typeface="Arial" pitchFamily="34" charset="0"/>
                <a:cs typeface="Arial" pitchFamily="34" charset="0"/>
              </a:rPr>
              <a:t>150 solicitudes del Fideicomiso Central de Abasto de la Ciudad de México. El total de solicitudes correspondientes al Fideicomiso se consultó en el Sistema de Reportes Estadísticos INFOMEX II ya que dicho Ente no capturó sus solicitudes en el </a:t>
            </a:r>
            <a:r>
              <a:rPr lang="es-MX" sz="900" b="0" i="1" kern="0" dirty="0" smtClean="0">
                <a:solidFill>
                  <a:sysClr val="windowText" lastClr="000000"/>
                </a:solidFill>
                <a:latin typeface="Arial" pitchFamily="34" charset="0"/>
                <a:cs typeface="Arial" pitchFamily="34" charset="0"/>
              </a:rPr>
              <a:t>SICRESI</a:t>
            </a:r>
            <a:r>
              <a:rPr lang="es-MX" sz="900" b="0" dirty="0" smtClean="0">
                <a:latin typeface="Arial" pitchFamily="34" charset="0"/>
                <a:cs typeface="Arial" pitchFamily="34" charset="0"/>
              </a:rPr>
              <a:t>.</a:t>
            </a:r>
          </a:p>
          <a:p>
            <a:pPr algn="just"/>
            <a:endParaRPr lang="es-MX" sz="900" b="0" dirty="0" smtClean="0">
              <a:latin typeface="Arial" pitchFamily="34" charset="0"/>
              <a:cs typeface="Arial" pitchFamily="34" charset="0"/>
            </a:endParaRPr>
          </a:p>
          <a:p>
            <a:pPr algn="just"/>
            <a:r>
              <a:rPr lang="es-MX" sz="900" b="0" dirty="0" smtClean="0">
                <a:latin typeface="Arial" pitchFamily="34" charset="0"/>
                <a:cs typeface="Arial" pitchFamily="34" charset="0"/>
              </a:rPr>
              <a:t>Para 2010, la cifra fue de 89,571, y está compuesta por 86,249 solicitudes de información pública y 3,128 solicitudes de datos personales, además de 194 solicitudes del Fideicomiso Central de Abasto de la Ciudad de México. El total de solicitudes del Fideicomiso se consultó el Sistema de Reportes Estadísticos INFOMEX II, ya que dicho Ente público no entregó su informe estadístico de solicitudes de información pública y de datos personales de 2010. </a:t>
            </a:r>
          </a:p>
          <a:p>
            <a:pPr algn="just"/>
            <a:endParaRPr lang="es-MX" sz="900" b="0" dirty="0" smtClean="0">
              <a:latin typeface="Arial" pitchFamily="34" charset="0"/>
              <a:cs typeface="Arial" pitchFamily="34" charset="0"/>
            </a:endParaRPr>
          </a:p>
          <a:p>
            <a:pPr algn="just"/>
            <a:r>
              <a:rPr lang="es-MX" sz="900" b="0" dirty="0" smtClean="0">
                <a:latin typeface="Arial" pitchFamily="34" charset="0"/>
                <a:cs typeface="Arial" pitchFamily="34" charset="0"/>
              </a:rPr>
              <a:t>Para el año 2009, el total de solicitudes fue de 96,233 y está compuesto por: 91,523 solicitudes de información pública y 2,640 solicitudes de datos personales; completan la cifra 390 solicitudes del Fideicomiso Central de Abasto de la Ciudad de México; 345 solicitudes del Fideicomiso Museo del Estanquillo; 830 solicitudes de la Delegación Xochimilco (correspondientes al cuarto trimestre de 2009) y 505 solicitudes de la Universidad Autónoma de la Ciudad de México. Los datos para estos Entes Obligados se tomaron del Sistema de Reportes Estadísticos INFOMEX II, ya que dichos Entes públicos NO presentaron o presentaron incompleto (Delegación Xochimilco) su informe estadístico de solicitudes de información pública y de datos personales 2009.</a:t>
            </a:r>
            <a:endParaRPr lang="es-MX" sz="900" b="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8</a:t>
            </a:fld>
            <a:endParaRPr lang="es-MX" dirty="0"/>
          </a:p>
        </p:txBody>
      </p:sp>
    </p:spTree>
    <p:extLst>
      <p:ext uri="{BB962C8B-B14F-4D97-AF65-F5344CB8AC3E}">
        <p14:creationId xmlns:p14="http://schemas.microsoft.com/office/powerpoint/2010/main" val="3969832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37</a:t>
            </a:fld>
            <a:endParaRPr lang="es-MX" dirty="0"/>
          </a:p>
        </p:txBody>
      </p:sp>
    </p:spTree>
    <p:extLst>
      <p:ext uri="{BB962C8B-B14F-4D97-AF65-F5344CB8AC3E}">
        <p14:creationId xmlns:p14="http://schemas.microsoft.com/office/powerpoint/2010/main" val="2805262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38</a:t>
            </a:fld>
            <a:endParaRPr lang="es-MX" dirty="0"/>
          </a:p>
        </p:txBody>
      </p:sp>
    </p:spTree>
    <p:extLst>
      <p:ext uri="{BB962C8B-B14F-4D97-AF65-F5344CB8AC3E}">
        <p14:creationId xmlns:p14="http://schemas.microsoft.com/office/powerpoint/2010/main" val="2004356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39</a:t>
            </a:fld>
            <a:endParaRPr lang="es-MX" dirty="0"/>
          </a:p>
        </p:txBody>
      </p:sp>
    </p:spTree>
    <p:extLst>
      <p:ext uri="{BB962C8B-B14F-4D97-AF65-F5344CB8AC3E}">
        <p14:creationId xmlns:p14="http://schemas.microsoft.com/office/powerpoint/2010/main" val="992140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40</a:t>
            </a:fld>
            <a:endParaRPr lang="es-MX" dirty="0"/>
          </a:p>
        </p:txBody>
      </p:sp>
    </p:spTree>
    <p:extLst>
      <p:ext uri="{BB962C8B-B14F-4D97-AF65-F5344CB8AC3E}">
        <p14:creationId xmlns:p14="http://schemas.microsoft.com/office/powerpoint/2010/main" val="4206314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41</a:t>
            </a:fld>
            <a:endParaRPr lang="es-MX" dirty="0"/>
          </a:p>
        </p:txBody>
      </p:sp>
    </p:spTree>
    <p:extLst>
      <p:ext uri="{BB962C8B-B14F-4D97-AF65-F5344CB8AC3E}">
        <p14:creationId xmlns:p14="http://schemas.microsoft.com/office/powerpoint/2010/main" val="1357242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42</a:t>
            </a:fld>
            <a:endParaRPr lang="es-MX" dirty="0"/>
          </a:p>
        </p:txBody>
      </p:sp>
    </p:spTree>
    <p:extLst>
      <p:ext uri="{BB962C8B-B14F-4D97-AF65-F5344CB8AC3E}">
        <p14:creationId xmlns:p14="http://schemas.microsoft.com/office/powerpoint/2010/main" val="4114172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43</a:t>
            </a:fld>
            <a:endParaRPr lang="es-MX" dirty="0"/>
          </a:p>
        </p:txBody>
      </p:sp>
    </p:spTree>
    <p:extLst>
      <p:ext uri="{BB962C8B-B14F-4D97-AF65-F5344CB8AC3E}">
        <p14:creationId xmlns:p14="http://schemas.microsoft.com/office/powerpoint/2010/main" val="1883782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44</a:t>
            </a:fld>
            <a:endParaRPr lang="es-MX" dirty="0"/>
          </a:p>
        </p:txBody>
      </p:sp>
    </p:spTree>
    <p:extLst>
      <p:ext uri="{BB962C8B-B14F-4D97-AF65-F5344CB8AC3E}">
        <p14:creationId xmlns:p14="http://schemas.microsoft.com/office/powerpoint/2010/main" val="546197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45</a:t>
            </a:fld>
            <a:endParaRPr lang="es-MX" dirty="0"/>
          </a:p>
        </p:txBody>
      </p:sp>
    </p:spTree>
    <p:extLst>
      <p:ext uri="{BB962C8B-B14F-4D97-AF65-F5344CB8AC3E}">
        <p14:creationId xmlns:p14="http://schemas.microsoft.com/office/powerpoint/2010/main" val="2627810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46</a:t>
            </a:fld>
            <a:endParaRPr lang="es-MX" dirty="0"/>
          </a:p>
        </p:txBody>
      </p:sp>
    </p:spTree>
    <p:extLst>
      <p:ext uri="{BB962C8B-B14F-4D97-AF65-F5344CB8AC3E}">
        <p14:creationId xmlns:p14="http://schemas.microsoft.com/office/powerpoint/2010/main" val="49268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9</a:t>
            </a:fld>
            <a:endParaRPr lang="es-MX" dirty="0"/>
          </a:p>
        </p:txBody>
      </p:sp>
    </p:spTree>
    <p:extLst>
      <p:ext uri="{BB962C8B-B14F-4D97-AF65-F5344CB8AC3E}">
        <p14:creationId xmlns:p14="http://schemas.microsoft.com/office/powerpoint/2010/main" val="3006779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47</a:t>
            </a:fld>
            <a:endParaRPr lang="es-MX" dirty="0"/>
          </a:p>
        </p:txBody>
      </p:sp>
    </p:spTree>
    <p:extLst>
      <p:ext uri="{BB962C8B-B14F-4D97-AF65-F5344CB8AC3E}">
        <p14:creationId xmlns:p14="http://schemas.microsoft.com/office/powerpoint/2010/main" val="2302794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48</a:t>
            </a:fld>
            <a:endParaRPr lang="es-MX" dirty="0"/>
          </a:p>
        </p:txBody>
      </p:sp>
    </p:spTree>
    <p:extLst>
      <p:ext uri="{BB962C8B-B14F-4D97-AF65-F5344CB8AC3E}">
        <p14:creationId xmlns:p14="http://schemas.microsoft.com/office/powerpoint/2010/main" val="1843516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49</a:t>
            </a:fld>
            <a:endParaRPr lang="es-MX" dirty="0"/>
          </a:p>
        </p:txBody>
      </p:sp>
    </p:spTree>
    <p:extLst>
      <p:ext uri="{BB962C8B-B14F-4D97-AF65-F5344CB8AC3E}">
        <p14:creationId xmlns:p14="http://schemas.microsoft.com/office/powerpoint/2010/main" val="2887779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50</a:t>
            </a:fld>
            <a:endParaRPr lang="es-MX" dirty="0"/>
          </a:p>
        </p:txBody>
      </p:sp>
    </p:spTree>
    <p:extLst>
      <p:ext uri="{BB962C8B-B14F-4D97-AF65-F5344CB8AC3E}">
        <p14:creationId xmlns:p14="http://schemas.microsoft.com/office/powerpoint/2010/main" val="3396394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51</a:t>
            </a:fld>
            <a:endParaRPr lang="es-MX" dirty="0"/>
          </a:p>
        </p:txBody>
      </p:sp>
    </p:spTree>
    <p:extLst>
      <p:ext uri="{BB962C8B-B14F-4D97-AF65-F5344CB8AC3E}">
        <p14:creationId xmlns:p14="http://schemas.microsoft.com/office/powerpoint/2010/main" val="453846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52</a:t>
            </a:fld>
            <a:endParaRPr lang="es-MX" dirty="0"/>
          </a:p>
        </p:txBody>
      </p:sp>
    </p:spTree>
    <p:extLst>
      <p:ext uri="{BB962C8B-B14F-4D97-AF65-F5344CB8AC3E}">
        <p14:creationId xmlns:p14="http://schemas.microsoft.com/office/powerpoint/2010/main" val="28031548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53</a:t>
            </a:fld>
            <a:endParaRPr lang="es-MX" dirty="0"/>
          </a:p>
        </p:txBody>
      </p:sp>
    </p:spTree>
    <p:extLst>
      <p:ext uri="{BB962C8B-B14F-4D97-AF65-F5344CB8AC3E}">
        <p14:creationId xmlns:p14="http://schemas.microsoft.com/office/powerpoint/2010/main" val="3906701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54</a:t>
            </a:fld>
            <a:endParaRPr lang="es-MX" dirty="0"/>
          </a:p>
        </p:txBody>
      </p:sp>
    </p:spTree>
    <p:extLst>
      <p:ext uri="{BB962C8B-B14F-4D97-AF65-F5344CB8AC3E}">
        <p14:creationId xmlns:p14="http://schemas.microsoft.com/office/powerpoint/2010/main" val="2284871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55</a:t>
            </a:fld>
            <a:endParaRPr lang="es-MX" dirty="0"/>
          </a:p>
        </p:txBody>
      </p:sp>
    </p:spTree>
    <p:extLst>
      <p:ext uri="{BB962C8B-B14F-4D97-AF65-F5344CB8AC3E}">
        <p14:creationId xmlns:p14="http://schemas.microsoft.com/office/powerpoint/2010/main" val="3195265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56</a:t>
            </a:fld>
            <a:endParaRPr lang="es-MX" dirty="0"/>
          </a:p>
        </p:txBody>
      </p:sp>
    </p:spTree>
    <p:extLst>
      <p:ext uri="{BB962C8B-B14F-4D97-AF65-F5344CB8AC3E}">
        <p14:creationId xmlns:p14="http://schemas.microsoft.com/office/powerpoint/2010/main" val="184571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10</a:t>
            </a:fld>
            <a:endParaRPr lang="es-MX" dirty="0"/>
          </a:p>
        </p:txBody>
      </p:sp>
    </p:spTree>
    <p:extLst>
      <p:ext uri="{BB962C8B-B14F-4D97-AF65-F5344CB8AC3E}">
        <p14:creationId xmlns:p14="http://schemas.microsoft.com/office/powerpoint/2010/main" val="3708733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MX" sz="1200" b="0" i="0" dirty="0" smtClean="0">
                <a:latin typeface="Calibri" pitchFamily="34" charset="0"/>
              </a:rPr>
              <a:t>Es importante</a:t>
            </a:r>
            <a:r>
              <a:rPr lang="es-MX" sz="1200" b="0" i="0" baseline="0" dirty="0" smtClean="0">
                <a:latin typeface="Calibri" pitchFamily="34" charset="0"/>
              </a:rPr>
              <a:t> señalar que l</a:t>
            </a:r>
            <a:r>
              <a:rPr lang="es-MX" sz="1200" b="0" i="0" dirty="0" smtClean="0">
                <a:latin typeface="Calibri" pitchFamily="34" charset="0"/>
              </a:rPr>
              <a:t>a información relativa al perfil del solicitante no corresponde con el total de solicitudes recibidas debido a que se trata de información proporcionada de manera opcional por el solicitante.</a:t>
            </a:r>
            <a:endParaRPr lang="es-ES" sz="1200" b="0" i="0" dirty="0" smtClean="0">
              <a:latin typeface="Calibri" pitchFamily="34" charset="0"/>
            </a:endParaRPr>
          </a:p>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58</a:t>
            </a:fld>
            <a:endParaRPr lang="es-MX" dirty="0"/>
          </a:p>
        </p:txBody>
      </p:sp>
    </p:spTree>
    <p:extLst>
      <p:ext uri="{BB962C8B-B14F-4D97-AF65-F5344CB8AC3E}">
        <p14:creationId xmlns:p14="http://schemas.microsoft.com/office/powerpoint/2010/main" val="30137376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62</a:t>
            </a:fld>
            <a:endParaRPr lang="es-MX" dirty="0"/>
          </a:p>
        </p:txBody>
      </p:sp>
    </p:spTree>
    <p:extLst>
      <p:ext uri="{BB962C8B-B14F-4D97-AF65-F5344CB8AC3E}">
        <p14:creationId xmlns:p14="http://schemas.microsoft.com/office/powerpoint/2010/main" val="107204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11</a:t>
            </a:fld>
            <a:endParaRPr lang="es-MX" dirty="0"/>
          </a:p>
        </p:txBody>
      </p:sp>
    </p:spTree>
    <p:extLst>
      <p:ext uri="{BB962C8B-B14F-4D97-AF65-F5344CB8AC3E}">
        <p14:creationId xmlns:p14="http://schemas.microsoft.com/office/powerpoint/2010/main" val="2455308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12</a:t>
            </a:fld>
            <a:endParaRPr lang="es-MX" dirty="0"/>
          </a:p>
        </p:txBody>
      </p:sp>
    </p:spTree>
    <p:extLst>
      <p:ext uri="{BB962C8B-B14F-4D97-AF65-F5344CB8AC3E}">
        <p14:creationId xmlns:p14="http://schemas.microsoft.com/office/powerpoint/2010/main" val="222273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13</a:t>
            </a:fld>
            <a:endParaRPr lang="es-MX" dirty="0"/>
          </a:p>
        </p:txBody>
      </p:sp>
    </p:spTree>
    <p:extLst>
      <p:ext uri="{BB962C8B-B14F-4D97-AF65-F5344CB8AC3E}">
        <p14:creationId xmlns:p14="http://schemas.microsoft.com/office/powerpoint/2010/main" val="89777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14</a:t>
            </a:fld>
            <a:endParaRPr lang="es-MX" dirty="0"/>
          </a:p>
        </p:txBody>
      </p:sp>
    </p:spTree>
    <p:extLst>
      <p:ext uri="{BB962C8B-B14F-4D97-AF65-F5344CB8AC3E}">
        <p14:creationId xmlns:p14="http://schemas.microsoft.com/office/powerpoint/2010/main" val="281011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5 Forma libre"/>
          <p:cNvSpPr>
            <a:spLocks/>
          </p:cNvSpPr>
          <p:nvPr/>
        </p:nvSpPr>
        <p:spPr bwMode="auto">
          <a:xfrm>
            <a:off x="1687513" y="4953000"/>
            <a:ext cx="7456487" cy="487363"/>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33CCCC">
              <a:alpha val="4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6 Forma libre"/>
          <p:cNvSpPr>
            <a:spLocks/>
          </p:cNvSpPr>
          <p:nvPr/>
        </p:nvSpPr>
        <p:spPr bwMode="auto">
          <a:xfrm>
            <a:off x="36513" y="5237163"/>
            <a:ext cx="9107487" cy="78898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7 Forma libre"/>
          <p:cNvSpPr>
            <a:spLocks/>
          </p:cNvSpPr>
          <p:nvPr/>
        </p:nvSpPr>
        <p:spPr bwMode="auto">
          <a:xfrm>
            <a:off x="590" y="5000960"/>
            <a:ext cx="9143410" cy="186339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008080">
              <a:alpha val="60000"/>
            </a:srgb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9 Conector recto"/>
          <p:cNvCxnSpPr/>
          <p:nvPr/>
        </p:nvCxnSpPr>
        <p:spPr bwMode="auto">
          <a:xfrm>
            <a:off x="-3175" y="4997654"/>
            <a:ext cx="9147175" cy="78999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smtClean="0">
                <a:solidFill>
                  <a:srgbClr val="FFFFFF"/>
                </a:solidFill>
              </a:defRPr>
            </a:lvl1pPr>
            <a:extLst/>
          </a:lstStyle>
          <a:p>
            <a:pPr>
              <a:defRPr/>
            </a:pPr>
            <a:endParaRPr lang="es-MX" dirty="0"/>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MX" dirty="0"/>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extLst/>
          </a:lstStyle>
          <a:p>
            <a:pPr>
              <a:defRPr/>
            </a:pPr>
            <a:fld id="{62E9E462-A307-46A6-B24D-B23F63F85546}" type="slidenum">
              <a:rPr lang="es-MX"/>
              <a:pPr>
                <a:defRPr/>
              </a:pPr>
              <a:t>‹Nº›</a:t>
            </a:fld>
            <a:endParaRPr lang="es-MX"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MX" dirty="0"/>
          </a:p>
        </p:txBody>
      </p:sp>
      <p:sp>
        <p:nvSpPr>
          <p:cNvPr id="5" name="21 Marcador de pie de página"/>
          <p:cNvSpPr>
            <a:spLocks noGrp="1"/>
          </p:cNvSpPr>
          <p:nvPr>
            <p:ph type="ftr" sz="quarter" idx="11"/>
          </p:nvPr>
        </p:nvSpPr>
        <p:spPr/>
        <p:txBody>
          <a:bodyPr/>
          <a:lstStyle>
            <a:lvl1pPr>
              <a:defRPr/>
            </a:lvl1pPr>
          </a:lstStyle>
          <a:p>
            <a:pPr>
              <a:defRPr/>
            </a:pPr>
            <a:endParaRPr lang="es-MX" dirty="0"/>
          </a:p>
        </p:txBody>
      </p:sp>
      <p:sp>
        <p:nvSpPr>
          <p:cNvPr id="6" name="17 Marcador de número de diapositiva"/>
          <p:cNvSpPr>
            <a:spLocks noGrp="1"/>
          </p:cNvSpPr>
          <p:nvPr>
            <p:ph type="sldNum" sz="quarter" idx="12"/>
          </p:nvPr>
        </p:nvSpPr>
        <p:spPr/>
        <p:txBody>
          <a:bodyPr/>
          <a:lstStyle>
            <a:lvl1pPr>
              <a:defRPr/>
            </a:lvl1pPr>
          </a:lstStyle>
          <a:p>
            <a:pPr>
              <a:defRPr/>
            </a:pPr>
            <a:fld id="{D27718D8-60A7-4D3B-A1BE-07D8FF63E948}" type="slidenum">
              <a:rPr lang="es-MX"/>
              <a:pPr>
                <a:defRPr/>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MX" dirty="0"/>
          </a:p>
        </p:txBody>
      </p:sp>
      <p:sp>
        <p:nvSpPr>
          <p:cNvPr id="5" name="21 Marcador de pie de página"/>
          <p:cNvSpPr>
            <a:spLocks noGrp="1"/>
          </p:cNvSpPr>
          <p:nvPr>
            <p:ph type="ftr" sz="quarter" idx="11"/>
          </p:nvPr>
        </p:nvSpPr>
        <p:spPr/>
        <p:txBody>
          <a:bodyPr/>
          <a:lstStyle>
            <a:lvl1pPr>
              <a:defRPr/>
            </a:lvl1pPr>
          </a:lstStyle>
          <a:p>
            <a:pPr>
              <a:defRPr/>
            </a:pPr>
            <a:endParaRPr lang="es-MX" dirty="0"/>
          </a:p>
        </p:txBody>
      </p:sp>
      <p:sp>
        <p:nvSpPr>
          <p:cNvPr id="6" name="17 Marcador de número de diapositiva"/>
          <p:cNvSpPr>
            <a:spLocks noGrp="1"/>
          </p:cNvSpPr>
          <p:nvPr>
            <p:ph type="sldNum" sz="quarter" idx="12"/>
          </p:nvPr>
        </p:nvSpPr>
        <p:spPr/>
        <p:txBody>
          <a:bodyPr/>
          <a:lstStyle>
            <a:lvl1pPr>
              <a:defRPr/>
            </a:lvl1pPr>
          </a:lstStyle>
          <a:p>
            <a:pPr>
              <a:defRPr/>
            </a:pPr>
            <a:fld id="{10725176-2986-4C5A-83F6-3DB18051CEA1}" type="slidenum">
              <a:rPr lang="es-MX"/>
              <a:pPr>
                <a:defRPr/>
              </a:pPr>
              <a:t>‹Nº›</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6D512DE-44E2-47E4-ADDA-5F4AA3EC67DA}" type="datetimeFigureOut">
              <a:rPr lang="es-ES"/>
              <a:pPr>
                <a:defRPr/>
              </a:pPr>
              <a:t>12/03/2013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4ABD32D7-7258-4E20-99B3-F0DD4F710837}"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17 Marcador de número de diapositiva"/>
          <p:cNvSpPr>
            <a:spLocks noGrp="1"/>
          </p:cNvSpPr>
          <p:nvPr>
            <p:ph type="sldNum" sz="quarter" idx="12"/>
          </p:nvPr>
        </p:nvSpPr>
        <p:spPr>
          <a:xfrm>
            <a:off x="8752550" y="6484044"/>
            <a:ext cx="366712" cy="365125"/>
          </a:xfrm>
        </p:spPr>
        <p:txBody>
          <a:bodyPr/>
          <a:lstStyle>
            <a:lvl1pPr>
              <a:defRPr sz="1000" b="1">
                <a:solidFill>
                  <a:srgbClr val="009999"/>
                </a:solidFill>
                <a:effectLst/>
                <a:latin typeface="Calibri" pitchFamily="34" charset="0"/>
                <a:cs typeface="Calibri" pitchFamily="34" charset="0"/>
              </a:defRPr>
            </a:lvl1pPr>
          </a:lstStyle>
          <a:p>
            <a:pPr>
              <a:defRPr/>
            </a:pPr>
            <a:fld id="{BD43386B-512A-4F48-AC60-1F2A615D5642}" type="slidenum">
              <a:rPr lang="es-MX" smtClean="0"/>
              <a:pPr>
                <a:defRPr/>
              </a:pPr>
              <a:t>‹Nº›</a:t>
            </a:fld>
            <a:endParaRPr lang="es-MX" dirty="0"/>
          </a:p>
        </p:txBody>
      </p:sp>
      <p:pic>
        <p:nvPicPr>
          <p:cNvPr id="8" name="Picture 2" descr="C:\Users\JOSE~1.CAN\AppData\Local\Temp\notesFFF692\LOGOTIPO_InfoDF.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48" t="1316" r="-1" b="1316"/>
          <a:stretch/>
        </p:blipFill>
        <p:spPr bwMode="auto">
          <a:xfrm>
            <a:off x="8398608" y="174580"/>
            <a:ext cx="622006" cy="73672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4088194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425418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530602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2683576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368695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381222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4" name="2 Marcador de contenido"/>
          <p:cNvSpPr>
            <a:spLocks noGrp="1"/>
          </p:cNvSpPr>
          <p:nvPr>
            <p:ph idx="1"/>
          </p:nvPr>
        </p:nvSpPr>
        <p:spPr bwMode="auto">
          <a:xfrm>
            <a:off x="457200" y="1481138"/>
            <a:ext cx="8229600" cy="4525962"/>
          </a:xfrm>
          <a:prstGeom prst="rect">
            <a:avLst/>
          </a:prstGeom>
          <a:noFill/>
          <a:ln w="9525">
            <a:noFill/>
            <a:miter lim="800000"/>
            <a:headEnd/>
            <a:tailEnd/>
          </a:ln>
        </p:spPr>
        <p:txBody>
          <a:bodyPr/>
          <a:lstStyle>
            <a:extLst/>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Haga clic para modificar el estilo de texto del patrón</a:t>
            </a:r>
          </a:p>
          <a:p>
            <a:pPr marL="0" marR="0" lvl="1"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Segundo nivel</a:t>
            </a:r>
          </a:p>
          <a:p>
            <a:pPr marL="0" marR="0" lvl="2"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Tercer nivel</a:t>
            </a:r>
          </a:p>
          <a:p>
            <a:pPr marL="0" marR="0" lvl="3"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Cuarto nivel</a:t>
            </a:r>
          </a:p>
          <a:p>
            <a:pPr marL="0" marR="0" lvl="4"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Quinto nivel</a:t>
            </a:r>
            <a:endParaRPr kumimoji="0" lang="en-US" sz="1800" b="0" i="0" u="none" strike="noStrike" kern="0" cap="none" spc="0" normalizeH="0" baseline="0" noProof="0">
              <a:ln>
                <a:noFill/>
              </a:ln>
              <a:solidFill>
                <a:sysClr val="windowText" lastClr="000000"/>
              </a:solidFill>
              <a:effectLst/>
              <a:uLnTx/>
              <a:uFillTx/>
            </a:endParaRPr>
          </a:p>
        </p:txBody>
      </p:sp>
      <p:sp>
        <p:nvSpPr>
          <p:cNvPr id="15" name="6 Título"/>
          <p:cNvSpPr>
            <a:spLocks noGrp="1"/>
          </p:cNvSpPr>
          <p:nvPr>
            <p:ph type="title"/>
          </p:nvPr>
        </p:nvSpPr>
        <p:spPr>
          <a:xfrm>
            <a:off x="457200" y="274638"/>
            <a:ext cx="8229600" cy="1143000"/>
          </a:xfrm>
          <a:prstGeom prst="rect">
            <a:avLst/>
          </a:prstGeom>
        </p:spPr>
        <p:txBody>
          <a:bodyPr rtlCol="0"/>
          <a:lstStyle>
            <a:extLst/>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Haga clic para modificar el estilo de título del patrón</a:t>
            </a:r>
            <a:endParaRPr kumimoji="0" lang="en-US" sz="1800" b="0" i="0" u="none" strike="noStrike" kern="0" cap="none" spc="0" normalizeH="0" baseline="0" noProof="0">
              <a:ln>
                <a:noFill/>
              </a:ln>
              <a:solidFill>
                <a:sysClr val="windowText" lastClr="000000"/>
              </a:solidFill>
              <a:effectLst/>
              <a:uLnTx/>
              <a:uFillTx/>
            </a:endParaRPr>
          </a:p>
        </p:txBody>
      </p:sp>
      <p:sp>
        <p:nvSpPr>
          <p:cNvPr id="16" name="9 Marcador de fecha"/>
          <p:cNvSpPr>
            <a:spLocks noGrp="1"/>
          </p:cNvSpPr>
          <p:nvPr>
            <p:ph type="dt" sz="half" idx="10"/>
          </p:nvPr>
        </p:nvSpPr>
        <p:spPr>
          <a:xfrm>
            <a:off x="6727825" y="6408738"/>
            <a:ext cx="1919288" cy="365125"/>
          </a:xfrm>
          <a:prstGeom prst="rect">
            <a:avLst/>
          </a:prstGeo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Text" lastClr="000000"/>
              </a:solidFill>
              <a:effectLst/>
              <a:uLnTx/>
              <a:uFillTx/>
            </a:endParaRPr>
          </a:p>
        </p:txBody>
      </p:sp>
      <p:sp>
        <p:nvSpPr>
          <p:cNvPr id="17" name="21 Marcador de pie de página"/>
          <p:cNvSpPr>
            <a:spLocks noGrp="1"/>
          </p:cNvSpPr>
          <p:nvPr>
            <p:ph type="ftr" sz="quarter" idx="11"/>
          </p:nvPr>
        </p:nvSpPr>
        <p:spPr>
          <a:xfrm>
            <a:off x="4379913" y="6408738"/>
            <a:ext cx="2351087" cy="365125"/>
          </a:xfrm>
          <a:prstGeom prst="rect">
            <a:avLst/>
          </a:prstGeo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Text" lastClr="000000"/>
              </a:solidFill>
              <a:effectLst/>
              <a:uLnTx/>
              <a:uFillTx/>
            </a:endParaRPr>
          </a:p>
        </p:txBody>
      </p:sp>
      <p:sp>
        <p:nvSpPr>
          <p:cNvPr id="18" name="17 Marcador de número de diapositiva"/>
          <p:cNvSpPr>
            <a:spLocks noGrp="1"/>
          </p:cNvSpPr>
          <p:nvPr>
            <p:ph type="sldNum" sz="quarter" idx="12"/>
          </p:nvPr>
        </p:nvSpPr>
        <p:spPr>
          <a:xfrm>
            <a:off x="8647113" y="6408738"/>
            <a:ext cx="366712" cy="365125"/>
          </a:xfrm>
          <a:prstGeom prst="rect">
            <a:avLst/>
          </a:prstGeo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5178CCD4-0633-4214-8E80-4B51D2DB8650}" type="slidenum">
              <a:rPr kumimoji="0" lang="es-MX"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‹Nº›</a:t>
            </a:fld>
            <a:endParaRPr kumimoji="0" lang="es-MX" sz="1800" b="0" i="0" u="none" strike="noStrike" kern="0" cap="none" spc="0" normalizeH="0" baseline="0" noProof="0" dirty="0">
              <a:ln>
                <a:noFill/>
              </a:ln>
              <a:solidFill>
                <a:sysClr val="windowText" lastClr="000000"/>
              </a:solidFill>
              <a:effectLst/>
              <a:uLnTx/>
              <a:uFillTx/>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2244544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627390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982993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427623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240752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MX" dirty="0"/>
          </a:p>
        </p:txBody>
      </p:sp>
      <p:sp>
        <p:nvSpPr>
          <p:cNvPr id="6" name="5 Marcador de pie de página"/>
          <p:cNvSpPr>
            <a:spLocks noGrp="1"/>
          </p:cNvSpPr>
          <p:nvPr>
            <p:ph type="ftr" sz="quarter" idx="11"/>
          </p:nvPr>
        </p:nvSpPr>
        <p:spPr/>
        <p:txBody>
          <a:bodyPr/>
          <a:lstStyle>
            <a:lvl1pPr>
              <a:defRPr/>
            </a:lvl1pPr>
            <a:extLst/>
          </a:lstStyle>
          <a:p>
            <a:pPr>
              <a:defRPr/>
            </a:pPr>
            <a:endParaRPr lang="es-MX" dirty="0"/>
          </a:p>
        </p:txBody>
      </p:sp>
      <p:sp>
        <p:nvSpPr>
          <p:cNvPr id="7" name="6 Marcador de número de diapositiva"/>
          <p:cNvSpPr>
            <a:spLocks noGrp="1"/>
          </p:cNvSpPr>
          <p:nvPr>
            <p:ph type="sldNum" sz="quarter" idx="12"/>
          </p:nvPr>
        </p:nvSpPr>
        <p:spPr/>
        <p:txBody>
          <a:bodyPr/>
          <a:lstStyle>
            <a:lvl1pPr>
              <a:defRPr/>
            </a:lvl1pPr>
            <a:extLst/>
          </a:lstStyle>
          <a:p>
            <a:pPr>
              <a:defRPr/>
            </a:pPr>
            <a:fld id="{4602C97B-B95C-43E1-9C6D-9D412079AE19}" type="slidenum">
              <a:rPr lang="es-MX"/>
              <a:pPr>
                <a:defRPr/>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2 Marcador de contenido"/>
          <p:cNvSpPr>
            <a:spLocks noGrp="1"/>
          </p:cNvSpPr>
          <p:nvPr>
            <p:ph idx="1"/>
          </p:nvPr>
        </p:nvSpPr>
        <p:spPr>
          <a:xfrm>
            <a:off x="457200" y="1481138"/>
            <a:ext cx="8229600" cy="4525962"/>
          </a:xfr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6 Título"/>
          <p:cNvSpPr>
            <a:spLocks noGrp="1"/>
          </p:cNvSpPr>
          <p:nvPr>
            <p:ph type="title"/>
          </p:nvPr>
        </p:nvSpPr>
        <p:spPr>
          <a:xfrm>
            <a:off x="457200" y="274638"/>
            <a:ext cx="8229600" cy="1143000"/>
          </a:xfrm>
        </p:spPr>
        <p:txBody>
          <a:bodyPr rtlCol="0"/>
          <a:lstStyle>
            <a:extLst/>
          </a:lstStyle>
          <a:p>
            <a:r>
              <a:rPr lang="es-ES" smtClean="0"/>
              <a:t>Haga clic para modificar el estilo de título del patrón</a:t>
            </a:r>
            <a:endParaRPr lang="en-US"/>
          </a:p>
        </p:txBody>
      </p:sp>
      <p:sp>
        <p:nvSpPr>
          <p:cNvPr id="12" name="9 Marcador de fecha"/>
          <p:cNvSpPr>
            <a:spLocks noGrp="1"/>
          </p:cNvSpPr>
          <p:nvPr>
            <p:ph type="dt" sz="half" idx="10"/>
          </p:nvPr>
        </p:nvSpPr>
        <p:spPr>
          <a:xfrm>
            <a:off x="6727825" y="6408738"/>
            <a:ext cx="1919288" cy="365125"/>
          </a:xfrm>
        </p:spPr>
        <p:txBody>
          <a:bodyPr/>
          <a:lstStyle>
            <a:lvl1pPr>
              <a:defRPr/>
            </a:lvl1pPr>
          </a:lstStyle>
          <a:p>
            <a:pPr>
              <a:defRPr/>
            </a:pPr>
            <a:endParaRPr lang="es-MX" dirty="0"/>
          </a:p>
        </p:txBody>
      </p:sp>
      <p:sp>
        <p:nvSpPr>
          <p:cNvPr id="13" name="21 Marcador de pie de página"/>
          <p:cNvSpPr>
            <a:spLocks noGrp="1"/>
          </p:cNvSpPr>
          <p:nvPr>
            <p:ph type="ftr" sz="quarter" idx="11"/>
          </p:nvPr>
        </p:nvSpPr>
        <p:spPr>
          <a:xfrm>
            <a:off x="4379913" y="6408738"/>
            <a:ext cx="2351087" cy="365125"/>
          </a:xfrm>
        </p:spPr>
        <p:txBody>
          <a:bodyPr/>
          <a:lstStyle>
            <a:lvl1pPr>
              <a:defRPr/>
            </a:lvl1pPr>
          </a:lstStyle>
          <a:p>
            <a:pPr>
              <a:defRPr/>
            </a:pPr>
            <a:endParaRPr lang="es-MX" dirty="0"/>
          </a:p>
        </p:txBody>
      </p:sp>
      <p:sp>
        <p:nvSpPr>
          <p:cNvPr id="14" name="17 Marcador de número de diapositiva"/>
          <p:cNvSpPr>
            <a:spLocks noGrp="1"/>
          </p:cNvSpPr>
          <p:nvPr>
            <p:ph type="sldNum" sz="quarter" idx="12"/>
          </p:nvPr>
        </p:nvSpPr>
        <p:spPr>
          <a:xfrm>
            <a:off x="8647113" y="6408738"/>
            <a:ext cx="366712" cy="365125"/>
          </a:xfrm>
        </p:spPr>
        <p:txBody>
          <a:bodyPr/>
          <a:lstStyle>
            <a:lvl1pPr>
              <a:defRPr/>
            </a:lvl1pPr>
          </a:lstStyle>
          <a:p>
            <a:pPr>
              <a:defRPr/>
            </a:pPr>
            <a:fld id="{5178CCD4-0633-4214-8E80-4B51D2DB8650}" type="slidenum">
              <a:rPr lang="es-MX"/>
              <a:pPr>
                <a:defRPr/>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MX" dirty="0"/>
          </a:p>
        </p:txBody>
      </p:sp>
      <p:sp>
        <p:nvSpPr>
          <p:cNvPr id="4" name="3 Marcador de pie de página"/>
          <p:cNvSpPr>
            <a:spLocks noGrp="1"/>
          </p:cNvSpPr>
          <p:nvPr>
            <p:ph type="ftr" sz="quarter" idx="11"/>
          </p:nvPr>
        </p:nvSpPr>
        <p:spPr/>
        <p:txBody>
          <a:bodyPr/>
          <a:lstStyle>
            <a:lvl1pPr>
              <a:defRPr/>
            </a:lvl1pPr>
            <a:extLst/>
          </a:lstStyle>
          <a:p>
            <a:pPr>
              <a:defRPr/>
            </a:pPr>
            <a:endParaRPr lang="es-MX" dirty="0"/>
          </a:p>
        </p:txBody>
      </p:sp>
      <p:sp>
        <p:nvSpPr>
          <p:cNvPr id="5" name="4 Marcador de número de diapositiva"/>
          <p:cNvSpPr>
            <a:spLocks noGrp="1"/>
          </p:cNvSpPr>
          <p:nvPr>
            <p:ph type="sldNum" sz="quarter" idx="12"/>
          </p:nvPr>
        </p:nvSpPr>
        <p:spPr/>
        <p:txBody>
          <a:bodyPr/>
          <a:lstStyle>
            <a:lvl1pPr>
              <a:defRPr/>
            </a:lvl1pPr>
            <a:extLst/>
          </a:lstStyle>
          <a:p>
            <a:pPr>
              <a:defRPr/>
            </a:pPr>
            <a:fld id="{CF86A0AD-F5F3-4993-AC63-983DFB5D00C4}" type="slidenum">
              <a:rPr lang="es-MX"/>
              <a:pPr>
                <a:defRPr/>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MX" dirty="0"/>
          </a:p>
        </p:txBody>
      </p:sp>
      <p:sp>
        <p:nvSpPr>
          <p:cNvPr id="3" name="21 Marcador de pie de página"/>
          <p:cNvSpPr>
            <a:spLocks noGrp="1"/>
          </p:cNvSpPr>
          <p:nvPr>
            <p:ph type="ftr" sz="quarter" idx="11"/>
          </p:nvPr>
        </p:nvSpPr>
        <p:spPr/>
        <p:txBody>
          <a:bodyPr/>
          <a:lstStyle>
            <a:lvl1pPr>
              <a:defRPr/>
            </a:lvl1pPr>
          </a:lstStyle>
          <a:p>
            <a:pPr>
              <a:defRPr/>
            </a:pPr>
            <a:endParaRPr lang="es-MX" dirty="0"/>
          </a:p>
        </p:txBody>
      </p:sp>
      <p:sp>
        <p:nvSpPr>
          <p:cNvPr id="4" name="17 Marcador de número de diapositiva"/>
          <p:cNvSpPr>
            <a:spLocks noGrp="1"/>
          </p:cNvSpPr>
          <p:nvPr>
            <p:ph type="sldNum" sz="quarter" idx="12"/>
          </p:nvPr>
        </p:nvSpPr>
        <p:spPr/>
        <p:txBody>
          <a:bodyPr/>
          <a:lstStyle>
            <a:lvl1pPr>
              <a:defRPr/>
            </a:lvl1pPr>
          </a:lstStyle>
          <a:p>
            <a:pPr>
              <a:defRPr/>
            </a:pPr>
            <a:fld id="{13BBBA7F-7700-44FC-A071-6A787AE82F1F}" type="slidenum">
              <a:rPr lang="es-MX"/>
              <a:pPr>
                <a:defRPr/>
              </a:pPr>
              <a:t>‹Nº›</a:t>
            </a:fld>
            <a:endParaRPr lang="es-MX"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MX" dirty="0"/>
          </a:p>
        </p:txBody>
      </p:sp>
      <p:sp>
        <p:nvSpPr>
          <p:cNvPr id="6" name="5 Marcador de pie de página"/>
          <p:cNvSpPr>
            <a:spLocks noGrp="1"/>
          </p:cNvSpPr>
          <p:nvPr>
            <p:ph type="ftr" sz="quarter" idx="11"/>
          </p:nvPr>
        </p:nvSpPr>
        <p:spPr/>
        <p:txBody>
          <a:bodyPr/>
          <a:lstStyle>
            <a:lvl1pPr>
              <a:defRPr/>
            </a:lvl1pPr>
            <a:extLst/>
          </a:lstStyle>
          <a:p>
            <a:pPr>
              <a:defRPr/>
            </a:pPr>
            <a:endParaRPr lang="es-MX" dirty="0"/>
          </a:p>
        </p:txBody>
      </p:sp>
      <p:sp>
        <p:nvSpPr>
          <p:cNvPr id="7" name="6 Marcador de número de diapositiva"/>
          <p:cNvSpPr>
            <a:spLocks noGrp="1"/>
          </p:cNvSpPr>
          <p:nvPr>
            <p:ph type="sldNum" sz="quarter" idx="12"/>
          </p:nvPr>
        </p:nvSpPr>
        <p:spPr/>
        <p:txBody>
          <a:bodyPr/>
          <a:lstStyle>
            <a:lvl1pPr>
              <a:defRPr/>
            </a:lvl1pPr>
            <a:extLst/>
          </a:lstStyle>
          <a:p>
            <a:pPr>
              <a:defRPr/>
            </a:pPr>
            <a:fld id="{516F3146-650D-474C-86B1-C64F49665689}" type="slidenum">
              <a:rPr lang="es-MX"/>
              <a:pPr>
                <a:defRPr/>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5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smtClean="0">
                <a:solidFill>
                  <a:schemeClr val="tx1"/>
                </a:solidFill>
              </a:defRPr>
            </a:lvl1pPr>
            <a:extLst/>
          </a:lstStyle>
          <a:p>
            <a:pPr>
              <a:defRPr/>
            </a:pPr>
            <a:endParaRPr lang="es-MX" dirty="0"/>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MX" dirty="0"/>
          </a:p>
        </p:txBody>
      </p:sp>
      <p:sp>
        <p:nvSpPr>
          <p:cNvPr id="13" name="6 Marcador de número de diapositiva"/>
          <p:cNvSpPr>
            <a:spLocks noGrp="1"/>
          </p:cNvSpPr>
          <p:nvPr>
            <p:ph type="sldNum" sz="quarter" idx="12"/>
          </p:nvPr>
        </p:nvSpPr>
        <p:spPr/>
        <p:txBody>
          <a:bodyPr/>
          <a:lstStyle>
            <a:lvl1pPr>
              <a:defRPr smtClean="0">
                <a:solidFill>
                  <a:schemeClr val="tx1"/>
                </a:solidFill>
              </a:defRPr>
            </a:lvl1pPr>
            <a:extLst/>
          </a:lstStyle>
          <a:p>
            <a:pPr>
              <a:defRPr/>
            </a:pPr>
            <a:fld id="{106309B3-9598-4C5D-A074-CCA34373B81B}" type="slidenum">
              <a:rPr lang="es-MX"/>
              <a:pPr>
                <a:defRPr/>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endParaRPr lang="es-MX" dirty="0"/>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s-MX" dirty="0"/>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54FD045D-41D9-4DB0-AA6F-326B226C05DB}"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22" r:id="rId5"/>
    <p:sldLayoutId id="2147483723" r:id="rId6"/>
    <p:sldLayoutId id="2147483716" r:id="rId7"/>
    <p:sldLayoutId id="2147483724" r:id="rId8"/>
    <p:sldLayoutId id="2147483725" r:id="rId9"/>
    <p:sldLayoutId id="2147483717" r:id="rId10"/>
    <p:sldLayoutId id="2147483718" r:id="rId11"/>
    <p:sldLayoutId id="2147483738" r:id="rId12"/>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Lucida Sans Unicode"/>
              <a:ea typeface="+mn-ea"/>
              <a:cs typeface="+mn-cs"/>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marL="0" marR="18288" lvl="0" indent="0" algn="r" defTabSz="914400" rtl="0" eaLnBrk="1" fontAlgn="base" latinLnBrk="0" hangingPunct="1">
              <a:lnSpc>
                <a:spcPct val="100000"/>
              </a:lnSpc>
              <a:spcBef>
                <a:spcPts val="400"/>
              </a:spcBef>
              <a:spcAft>
                <a:spcPct val="0"/>
              </a:spcAft>
              <a:buClr>
                <a:srgbClr val="2DA2BF"/>
              </a:buClr>
              <a:buSzPct val="68000"/>
              <a:buFont typeface="Wingdings 3" pitchFamily="18" charset="2"/>
              <a:buNone/>
              <a:tabLst/>
              <a:defRPr/>
            </a:pPr>
            <a:r>
              <a:rPr kumimoji="0" lang="es-ES" sz="1400" b="0" i="0" u="none" strike="noStrike" kern="1200" cap="none" spc="0" normalizeH="0" baseline="0" noProof="0" dirty="0" smtClean="0">
                <a:ln>
                  <a:noFill/>
                </a:ln>
                <a:solidFill>
                  <a:sysClr val="window" lastClr="FFFFFF"/>
                </a:solidFill>
                <a:effectLst/>
                <a:uLnTx/>
                <a:uFillTx/>
                <a:latin typeface="Lucida Sans Unicode"/>
                <a:ea typeface="+mn-ea"/>
                <a:cs typeface="+mn-cs"/>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 lastClr="FFFFFF"/>
              </a:solidFill>
              <a:effectLst/>
              <a:uLnTx/>
              <a:uFillTx/>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 lastClr="FFFFFF"/>
              </a:solidFill>
              <a:effectLst/>
              <a:uLnTx/>
              <a:uFillTx/>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marL="0" marR="0" lvl="0" indent="0" defTabSz="914400" eaLnBrk="1" fontAlgn="auto" latinLnBrk="0" hangingPunct="1">
              <a:lnSpc>
                <a:spcPct val="100000"/>
              </a:lnSpc>
              <a:spcBef>
                <a:spcPts val="0"/>
              </a:spcBef>
              <a:spcAft>
                <a:spcPts val="0"/>
              </a:spcAft>
              <a:buClrTx/>
              <a:buSzTx/>
              <a:buFontTx/>
              <a:buNone/>
              <a:tabLst/>
              <a:defRPr/>
            </a:pPr>
            <a:fld id="{48BDAF40-ECB2-4D85-A552-915E378046FF}" type="slidenum">
              <a:rPr kumimoji="0" lang="es-MX" sz="1800" b="0" i="0" u="none" strike="noStrike" kern="0" cap="none" spc="0" normalizeH="0" baseline="0" noProof="0">
                <a:ln>
                  <a:noFill/>
                </a:ln>
                <a:solidFill>
                  <a:sysClr val="window" lastClr="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‹Nº›</a:t>
            </a:fld>
            <a:endParaRPr kumimoji="0" lang="es-MX" sz="1800" b="0" i="0" u="none" strike="noStrike" kern="0" cap="none" spc="0" normalizeH="0" baseline="0" noProof="0" dirty="0">
              <a:ln>
                <a:noFill/>
              </a:ln>
              <a:solidFill>
                <a:sysClr val="window" lastClr="FFFFFF"/>
              </a:solidFill>
              <a:effectLst/>
              <a:uLnTx/>
              <a:uFillTx/>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kern="0" dirty="0">
              <a:solidFill>
                <a:sysClr val="windowText" lastClr="000000"/>
              </a:solidFill>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algn="ctr" fontAlgn="auto">
              <a:spcBef>
                <a:spcPts val="0"/>
              </a:spcBef>
              <a:spcAft>
                <a:spcPts val="0"/>
              </a:spcAft>
              <a:defRPr/>
            </a:pPr>
            <a:endParaRPr lang="en-US" kern="0" dirty="0">
              <a:solidFill>
                <a:sysClr val="window" lastClr="FFFFFF"/>
              </a:solidFill>
              <a:latin typeface="Lucida Sans Unicode"/>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a:spcBef>
                <a:spcPts val="400"/>
              </a:spcBef>
              <a:buClr>
                <a:srgbClr val="2DA2BF"/>
              </a:buClr>
              <a:buSzPct val="68000"/>
              <a:buFont typeface="Wingdings 3" pitchFamily="18" charset="2"/>
              <a:buNone/>
              <a:defRPr/>
            </a:pPr>
            <a:r>
              <a:rPr lang="es-ES" dirty="0" smtClean="0">
                <a:solidFill>
                  <a:sysClr val="window" lastClr="FFFFFF"/>
                </a:solidFill>
                <a:latin typeface="Lucida Sans Unicode"/>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fontAlgn="auto">
              <a:spcBef>
                <a:spcPts val="0"/>
              </a:spcBef>
              <a:spcAft>
                <a:spcPts val="0"/>
              </a:spcAft>
              <a:defRPr/>
            </a:pPr>
            <a:fld id="{48BDAF40-ECB2-4D85-A552-915E378046FF}" type="slidenum">
              <a:rPr lang="es-MX" kern="0">
                <a:solidFill>
                  <a:sysClr val="window" lastClr="FFFFFF"/>
                </a:solidFill>
              </a:rPr>
              <a:pPr fontAlgn="auto">
                <a:spcBef>
                  <a:spcPts val="0"/>
                </a:spcBef>
                <a:spcAft>
                  <a:spcPts val="0"/>
                </a:spcAft>
                <a:defRPr/>
              </a:pPr>
              <a:t>‹Nº›</a:t>
            </a:fld>
            <a:endParaRPr lang="es-MX" kern="0" dirty="0">
              <a:solidFill>
                <a:sysClr val="window" lastClr="FFFFFF"/>
              </a:solidFill>
            </a:endParaRPr>
          </a:p>
        </p:txBody>
      </p:sp>
    </p:spTree>
    <p:extLst>
      <p:ext uri="{BB962C8B-B14F-4D97-AF65-F5344CB8AC3E}">
        <p14:creationId xmlns:p14="http://schemas.microsoft.com/office/powerpoint/2010/main" val="111646192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kern="0" dirty="0">
              <a:solidFill>
                <a:sysClr val="windowText" lastClr="000000"/>
              </a:solidFill>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algn="ctr" fontAlgn="auto">
              <a:spcBef>
                <a:spcPts val="0"/>
              </a:spcBef>
              <a:spcAft>
                <a:spcPts val="0"/>
              </a:spcAft>
              <a:defRPr/>
            </a:pPr>
            <a:endParaRPr lang="en-US" kern="0" dirty="0">
              <a:solidFill>
                <a:sysClr val="window" lastClr="FFFFFF"/>
              </a:solidFill>
              <a:latin typeface="Lucida Sans Unicode"/>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a:spcBef>
                <a:spcPts val="400"/>
              </a:spcBef>
              <a:buClr>
                <a:srgbClr val="2DA2BF"/>
              </a:buClr>
              <a:buSzPct val="68000"/>
              <a:buFont typeface="Wingdings 3" pitchFamily="18" charset="2"/>
              <a:buNone/>
              <a:defRPr/>
            </a:pPr>
            <a:r>
              <a:rPr lang="es-ES" dirty="0" smtClean="0">
                <a:solidFill>
                  <a:sysClr val="window" lastClr="FFFFFF"/>
                </a:solidFill>
                <a:latin typeface="Lucida Sans Unicode"/>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fontAlgn="auto">
              <a:spcBef>
                <a:spcPts val="0"/>
              </a:spcBef>
              <a:spcAft>
                <a:spcPts val="0"/>
              </a:spcAft>
              <a:defRPr/>
            </a:pPr>
            <a:fld id="{48BDAF40-ECB2-4D85-A552-915E378046FF}" type="slidenum">
              <a:rPr lang="es-MX" kern="0">
                <a:solidFill>
                  <a:sysClr val="window" lastClr="FFFFFF"/>
                </a:solidFill>
              </a:rPr>
              <a:pPr fontAlgn="auto">
                <a:spcBef>
                  <a:spcPts val="0"/>
                </a:spcBef>
                <a:spcAft>
                  <a:spcPts val="0"/>
                </a:spcAft>
                <a:defRPr/>
              </a:pPr>
              <a:t>‹Nº›</a:t>
            </a:fld>
            <a:endParaRPr lang="es-MX" kern="0" dirty="0">
              <a:solidFill>
                <a:sysClr val="window" lastClr="FFFFFF"/>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kern="0" dirty="0">
              <a:solidFill>
                <a:sysClr val="windowText" lastClr="000000"/>
              </a:solidFill>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algn="ctr" fontAlgn="auto">
              <a:spcBef>
                <a:spcPts val="0"/>
              </a:spcBef>
              <a:spcAft>
                <a:spcPts val="0"/>
              </a:spcAft>
              <a:defRPr/>
            </a:pPr>
            <a:endParaRPr lang="en-US" kern="0" dirty="0">
              <a:solidFill>
                <a:sysClr val="window" lastClr="FFFFFF"/>
              </a:solidFill>
              <a:latin typeface="Lucida Sans Unicode"/>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a:spcBef>
                <a:spcPts val="400"/>
              </a:spcBef>
              <a:buClr>
                <a:srgbClr val="2DA2BF"/>
              </a:buClr>
              <a:buSzPct val="68000"/>
              <a:buFont typeface="Wingdings 3" pitchFamily="18" charset="2"/>
              <a:buNone/>
              <a:defRPr/>
            </a:pPr>
            <a:r>
              <a:rPr lang="es-ES" dirty="0" smtClean="0">
                <a:solidFill>
                  <a:sysClr val="window" lastClr="FFFFFF"/>
                </a:solidFill>
                <a:latin typeface="Lucida Sans Unicode"/>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fontAlgn="auto">
              <a:spcBef>
                <a:spcPts val="0"/>
              </a:spcBef>
              <a:spcAft>
                <a:spcPts val="0"/>
              </a:spcAft>
              <a:defRPr/>
            </a:pPr>
            <a:fld id="{48BDAF40-ECB2-4D85-A552-915E378046FF}" type="slidenum">
              <a:rPr lang="es-MX" kern="0">
                <a:solidFill>
                  <a:sysClr val="window" lastClr="FFFFFF"/>
                </a:solidFill>
              </a:rPr>
              <a:pPr fontAlgn="auto">
                <a:spcBef>
                  <a:spcPts val="0"/>
                </a:spcBef>
                <a:spcAft>
                  <a:spcPts val="0"/>
                </a:spcAft>
                <a:defRPr/>
              </a:pPr>
              <a:t>‹Nº›</a:t>
            </a:fld>
            <a:endParaRPr lang="es-MX" kern="0" dirty="0">
              <a:solidFill>
                <a:sysClr val="window" lastClr="FFFFFF"/>
              </a:solidFill>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kern="0" dirty="0">
              <a:solidFill>
                <a:sysClr val="windowText" lastClr="000000"/>
              </a:solidFill>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algn="ctr" fontAlgn="auto">
              <a:spcBef>
                <a:spcPts val="0"/>
              </a:spcBef>
              <a:spcAft>
                <a:spcPts val="0"/>
              </a:spcAft>
              <a:defRPr/>
            </a:pPr>
            <a:endParaRPr lang="en-US" kern="0" dirty="0">
              <a:solidFill>
                <a:sysClr val="window" lastClr="FFFFFF"/>
              </a:solidFill>
              <a:latin typeface="Lucida Sans Unicode"/>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a:spcBef>
                <a:spcPts val="400"/>
              </a:spcBef>
              <a:buClr>
                <a:srgbClr val="2DA2BF"/>
              </a:buClr>
              <a:buSzPct val="68000"/>
              <a:buFont typeface="Wingdings 3" pitchFamily="18" charset="2"/>
              <a:buNone/>
              <a:defRPr/>
            </a:pPr>
            <a:r>
              <a:rPr lang="es-ES" dirty="0" smtClean="0">
                <a:solidFill>
                  <a:sysClr val="window" lastClr="FFFFFF"/>
                </a:solidFill>
                <a:latin typeface="Lucida Sans Unicode"/>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fontAlgn="auto">
              <a:spcBef>
                <a:spcPts val="0"/>
              </a:spcBef>
              <a:spcAft>
                <a:spcPts val="0"/>
              </a:spcAft>
              <a:defRPr/>
            </a:pPr>
            <a:fld id="{48BDAF40-ECB2-4D85-A552-915E378046FF}" type="slidenum">
              <a:rPr lang="es-MX" kern="0">
                <a:solidFill>
                  <a:sysClr val="window" lastClr="FFFFFF"/>
                </a:solidFill>
              </a:rPr>
              <a:pPr fontAlgn="auto">
                <a:spcBef>
                  <a:spcPts val="0"/>
                </a:spcBef>
                <a:spcAft>
                  <a:spcPts val="0"/>
                </a:spcAft>
                <a:defRPr/>
              </a:pPr>
              <a:t>‹Nº›</a:t>
            </a:fld>
            <a:endParaRPr lang="es-MX" kern="0" dirty="0">
              <a:solidFill>
                <a:sysClr val="window" lastClr="FFFFFF"/>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573214" y="989693"/>
            <a:ext cx="6070216" cy="3416320"/>
          </a:xfrm>
          <a:prstGeom prst="rect">
            <a:avLst/>
          </a:prstGeom>
        </p:spPr>
        <p:txBody>
          <a:bodyPr wrap="square">
            <a:spAutoFit/>
          </a:bodyPr>
          <a:lstStyle/>
          <a:p>
            <a:pPr algn="ctr"/>
            <a:r>
              <a:rPr lang="es-MX" sz="3600" b="1" dirty="0" smtClean="0">
                <a:latin typeface="Calibri" pitchFamily="34" charset="0"/>
              </a:rPr>
              <a:t>Informe Estadístico del Ejercicio del Derecho de Acceso a la Información Pública en el Distrito Federal</a:t>
            </a:r>
          </a:p>
          <a:p>
            <a:pPr algn="ctr"/>
            <a:endParaRPr lang="es-MX" sz="3600" b="1" dirty="0" smtClean="0">
              <a:latin typeface="Calibri" pitchFamily="34" charset="0"/>
            </a:endParaRPr>
          </a:p>
          <a:p>
            <a:pPr algn="ctr"/>
            <a:r>
              <a:rPr lang="es-MX" sz="3600" b="1" dirty="0" smtClean="0">
                <a:latin typeface="Calibri" pitchFamily="34" charset="0"/>
              </a:rPr>
              <a:t>2006 - 2012</a:t>
            </a:r>
            <a:endParaRPr lang="es-ES" sz="3600" dirty="0">
              <a:latin typeface="Calibri" pitchFamily="34" charset="0"/>
            </a:endParaRPr>
          </a:p>
        </p:txBody>
      </p:sp>
      <p:sp>
        <p:nvSpPr>
          <p:cNvPr id="7" name="6 CuadroTexto"/>
          <p:cNvSpPr txBox="1"/>
          <p:nvPr/>
        </p:nvSpPr>
        <p:spPr>
          <a:xfrm>
            <a:off x="7490230" y="6393818"/>
            <a:ext cx="1587101" cy="400110"/>
          </a:xfrm>
          <a:prstGeom prst="rect">
            <a:avLst/>
          </a:prstGeom>
          <a:noFill/>
        </p:spPr>
        <p:txBody>
          <a:bodyPr wrap="none" rtlCol="0">
            <a:spAutoFit/>
          </a:bodyPr>
          <a:lstStyle/>
          <a:p>
            <a:r>
              <a:rPr lang="es-MX" sz="2000" b="1" dirty="0" smtClean="0">
                <a:solidFill>
                  <a:schemeClr val="bg1"/>
                </a:solidFill>
                <a:latin typeface="Calibri" pitchFamily="34" charset="0"/>
                <a:cs typeface="Arial" pitchFamily="34" charset="0"/>
              </a:rPr>
              <a:t>Febrero </a:t>
            </a:r>
            <a:r>
              <a:rPr lang="es-MX" sz="2000" b="1" cap="small" dirty="0" smtClean="0">
                <a:solidFill>
                  <a:schemeClr val="bg1"/>
                </a:solidFill>
                <a:latin typeface="Calibri" pitchFamily="34" charset="0"/>
                <a:cs typeface="Arial" pitchFamily="34" charset="0"/>
              </a:rPr>
              <a:t>2013</a:t>
            </a:r>
            <a:endParaRPr lang="es-MX" sz="2000" b="1" cap="small" dirty="0">
              <a:solidFill>
                <a:schemeClr val="bg1"/>
              </a:solidFill>
              <a:latin typeface="Calibri" pitchFamily="34" charset="0"/>
              <a:cs typeface="Arial" pitchFamily="34" charset="0"/>
            </a:endParaRPr>
          </a:p>
        </p:txBody>
      </p:sp>
      <p:cxnSp>
        <p:nvCxnSpPr>
          <p:cNvPr id="8" name="7 Conector recto"/>
          <p:cNvCxnSpPr/>
          <p:nvPr/>
        </p:nvCxnSpPr>
        <p:spPr bwMode="auto">
          <a:xfrm rot="5400000">
            <a:off x="1019523" y="2711455"/>
            <a:ext cx="2786063" cy="1588"/>
          </a:xfrm>
          <a:prstGeom prst="line">
            <a:avLst/>
          </a:prstGeom>
          <a:ln w="25400">
            <a:solidFill>
              <a:srgbClr val="008080"/>
            </a:solidFill>
          </a:ln>
        </p:spPr>
        <p:style>
          <a:lnRef idx="1">
            <a:schemeClr val="accent1"/>
          </a:lnRef>
          <a:fillRef idx="0">
            <a:schemeClr val="accent1"/>
          </a:fillRef>
          <a:effectRef idx="0">
            <a:schemeClr val="accent1"/>
          </a:effectRef>
          <a:fontRef idx="minor">
            <a:schemeClr val="tx1"/>
          </a:fontRef>
        </p:style>
      </p:cxnSp>
      <p:pic>
        <p:nvPicPr>
          <p:cNvPr id="6" name="Picture 2" descr="C:\Users\JOSE~1.CAN\AppData\Local\Temp\notesFFF692\LOGOTIPO_INFODF_NUEVO-NOMB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86" y="1160268"/>
            <a:ext cx="1794942" cy="3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10</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497718798"/>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Agencia de Protección Sanitaria del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it-IT" sz="1100" b="1" i="0" u="none" strike="noStrike" dirty="0">
                          <a:solidFill>
                            <a:srgbClr val="000000"/>
                          </a:solidFill>
                          <a:effectLst/>
                          <a:latin typeface="Calibri" panose="020F0502020204030204" pitchFamily="34" charset="0"/>
                        </a:rPr>
                        <a:t>Asamblea Legislativa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Autoridad del Centro Histórico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Autoridad del Espacio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Caja de Previsión de la Policía Auxiliar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Caja de Previsión de la Policía Preventiva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Caja de Previsión para Trabajadores a Lista de Raya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Calidad de Vida, Progreso y Desarrollo para la Ciudad de México,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Centro de Atención a Emergencias y Protección Ciudadana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Comisión de Derechos Humanos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Comisión de Filmaciones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Consejería Jurídica y de Servicios Legales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Consejo de Evaluación del Desarrollo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Consejo de la Judicatura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Consejo para Prevenir y Eliminar la Discriminación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Contaduría Mayor de Hacienda de la Asamblea Legislativa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Contraloría General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Coordinación de los Centros de Transferencia Modal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Corporación Mexicana de Impresión,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Álvaro Obregón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1,497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11</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6715160"/>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Azcapotzalco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Benito Juárez</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Coyoacán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Cuajimalpa de Morelos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Cuauhtémoc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Gustavo A. Madero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a:t>
                      </a:r>
                      <a:r>
                        <a:rPr lang="es-MX" sz="1100" b="1" i="0" u="none" strike="noStrike" dirty="0" err="1">
                          <a:solidFill>
                            <a:srgbClr val="000000"/>
                          </a:solidFill>
                          <a:effectLst/>
                          <a:latin typeface="Calibri" panose="020F0502020204030204" pitchFamily="34" charset="0"/>
                        </a:rPr>
                        <a:t>Iztacalco</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Iztapalapa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La Magdalena Contreras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Miguel Hidalgo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Milpa Alta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Tláhuac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Tlalpan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Venustiano Carranza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Escuela de Administración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Central de Abasto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Centro Histórico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de Apoyo a la Infraestructura Vial y del Transporte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de Recuperación Crediticia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Educación Garantizada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98093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12</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59760683"/>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Fondo de Apoyo a la Educación y el Empleo de las y los Jóvenes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Fondo para el Desarrollo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Museo de Arte Popular Mexicano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Museo del Estanquillo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para el Fondo de Promoción para el Financiamiento del Transporte </a:t>
                      </a:r>
                      <a:r>
                        <a:rPr lang="es-MX" sz="1100" b="1" i="0" u="none" strike="noStrike" dirty="0" err="1" smtClean="0">
                          <a:solidFill>
                            <a:srgbClr val="000000"/>
                          </a:solidFill>
                          <a:effectLst/>
                          <a:latin typeface="Calibri" panose="020F0502020204030204" pitchFamily="34" charset="0"/>
                        </a:rPr>
                        <a:t>Públic</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para el Mejoramiento de las Vías de Comunicación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para la Promoción y Desarrollo del Cine Mexicano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Público Ciudad Digital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Público Complejo Ambiental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Público del Fondo de Apoyo a la Procuración de Justicia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Ambiental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de Desarrollo Económico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de Seguridad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Mixto de Promoción Turística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para el Desarrollo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para la Atención y Apoyo a las Víctimas del Delito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Heroico Cuerpo de Bomberos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Acceso a la Información Pública y Protección de Datos Personales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Asistencia e Integración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Ciencia y Tecnología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Educación Media Superior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374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1478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13</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839434034"/>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Formación Profesional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la Juventud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las Mujeres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Verificación Administrativa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Vivienda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it-IT" sz="1100" b="1" i="0" u="none" strike="noStrike" dirty="0">
                          <a:solidFill>
                            <a:srgbClr val="000000"/>
                          </a:solidFill>
                          <a:effectLst/>
                          <a:latin typeface="Calibri" panose="020F0502020204030204" pitchFamily="34" charset="0"/>
                        </a:rPr>
                        <a:t>Instituto del Deporte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Local de la Infraestructura Física Educativa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para la Atención de los Adultos Mayores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para la Atención y Prevención de las Adicciones en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para la Integración al Desarrollo de las Personas con Discapacidad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Técnico de Formación Policial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Jefatura de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Junta de Asistencia Privada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Junta Local de Conciliación y Arbitraje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Mecanismo de Seguimiento y Evaluación del Programa de Derechos Humanos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err="1">
                          <a:solidFill>
                            <a:srgbClr val="000000"/>
                          </a:solidFill>
                          <a:effectLst/>
                          <a:latin typeface="Calibri" panose="020F0502020204030204" pitchFamily="34" charset="0"/>
                        </a:rPr>
                        <a:t>Metrobús</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Oficialía Mayor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Planta de Asfalto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Policía Auxiliar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Policía Bancaria e Industrial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220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4048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14</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313850461"/>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Procuraduría Ambiental y del Ordenamiento Territorial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Procuraduría General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Procuraduría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Proyecto Metro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Red de Transporte de Pasajeros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Cultura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Desarrollo Económico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Desarrollo Rural y Equidad para las Comunidades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Desarrollo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Desarrollo Urbano y Vivienda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Educación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Finanzas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Gobierno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Obras y Servicios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Protección Civil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Salud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Seguridad Pública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Trabajo y Fomento al Empleo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Transportes y Vialidad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Turismo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del Medio Ambiente</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1,361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86286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15</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110969605"/>
              </p:ext>
            </p:extLst>
          </p:nvPr>
        </p:nvGraphicFramePr>
        <p:xfrm>
          <a:off x="157740" y="1141413"/>
          <a:ext cx="8820000" cy="5656005"/>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Servicio de Transportes Eléctricos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Servicio Público de Localización Telefónica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Servicios de Salud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Servicios Metropolitanos,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Sistema de Aguas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Sistema de Radio y Televisión Digital del Gobierno del Distrito Federal (Capital 21)</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Sistema de Transporte Colectivo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Sistema para el Desarrollo Integral de la Familia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Tribunal de lo Contencioso Administrativo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Tribunal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Tribunal Superior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Universidad Autónoma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Movimiento Ciudadano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Nueva Alianza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Acción Nacional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de la Revolución Democrática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del Trabajo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Revolucionario Institucional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Socialdemócrata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Verde Ecologista de México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algn="l" rtl="0" fontAlgn="ctr"/>
                      <a:r>
                        <a:rPr lang="es-MX" sz="1100" b="1" i="0" u="none" strike="noStrike" dirty="0">
                          <a:solidFill>
                            <a:srgbClr val="FFFFFF"/>
                          </a:solidFill>
                          <a:effectLst/>
                          <a:latin typeface="Calibri"/>
                        </a:rPr>
                        <a:t> Total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96,233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89,571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94,048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rgbClr val="FFFFFF"/>
                          </a:solidFill>
                          <a:effectLst/>
                          <a:latin typeface="Calibri"/>
                        </a:rPr>
                        <a:t>91,576</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6000">
                <a:tc>
                  <a:txBody>
                    <a:bodyPr/>
                    <a:lstStyle/>
                    <a:p>
                      <a:pPr algn="l" fontAlgn="ctr"/>
                      <a:endParaRPr lang="es-MX" sz="200" b="1" i="0" u="none" strike="noStrike" dirty="0">
                        <a:solidFill>
                          <a:srgbClr val="FFFFFF"/>
                        </a:solidFill>
                        <a:effectLst/>
                        <a:latin typeface="Calibri" panose="020F0502020204030204" pitchFamily="34" charset="0"/>
                      </a:endParaRPr>
                    </a:p>
                  </a:txBody>
                  <a:tcPr marL="36000"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algn="l" rtl="0" fontAlgn="ctr"/>
                      <a:r>
                        <a:rPr lang="es-MX" sz="1100" b="1" i="0" u="none" strike="noStrike" dirty="0">
                          <a:solidFill>
                            <a:srgbClr val="FFFFFF"/>
                          </a:solidFill>
                          <a:effectLst/>
                          <a:latin typeface="Calibri" panose="020F0502020204030204" pitchFamily="34" charset="0"/>
                        </a:rPr>
                        <a:t> Total </a:t>
                      </a:r>
                      <a:r>
                        <a:rPr lang="es-MX" sz="1100" b="1" i="0" u="none" strike="noStrike" dirty="0" smtClean="0">
                          <a:solidFill>
                            <a:srgbClr val="FFFFFF"/>
                          </a:solidFill>
                          <a:effectLst/>
                          <a:latin typeface="Calibri" panose="020F0502020204030204" pitchFamily="34" charset="0"/>
                        </a:rPr>
                        <a:t>Entes Obligados </a:t>
                      </a:r>
                      <a:r>
                        <a:rPr lang="es-MX" sz="1100" b="1" i="0" u="none" strike="noStrike" dirty="0">
                          <a:solidFill>
                            <a:srgbClr val="FFFFFF"/>
                          </a:solidFill>
                          <a:effectLst/>
                          <a:latin typeface="Calibri" panose="020F0502020204030204" pitchFamily="34" charset="0"/>
                        </a:rPr>
                        <a:t>por año</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69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86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108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111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119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119</a:t>
                      </a:r>
                      <a:endParaRPr lang="es-MX" sz="11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extLst>
      <p:ext uri="{BB962C8B-B14F-4D97-AF65-F5344CB8AC3E}">
        <p14:creationId xmlns:p14="http://schemas.microsoft.com/office/powerpoint/2010/main" val="2174033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1.4 </a:t>
            </a:r>
            <a:r>
              <a:rPr lang="es-MX" b="1" dirty="0" smtClean="0">
                <a:solidFill>
                  <a:prstClr val="black"/>
                </a:solidFill>
                <a:latin typeface="Calibri" pitchFamily="34" charset="0"/>
              </a:rPr>
              <a:t>Total de solicitudes p</a:t>
            </a:r>
            <a:r>
              <a:rPr lang="es-MX" b="1" dirty="0" smtClean="0">
                <a:latin typeface="Calibri" pitchFamily="34" charset="0"/>
              </a:rPr>
              <a:t>or Órgano de gobierno</a:t>
            </a:r>
          </a:p>
          <a:p>
            <a:pPr algn="ctr"/>
            <a:r>
              <a:rPr lang="es-MX" b="1" dirty="0">
                <a:latin typeface="Calibri" pitchFamily="34" charset="0"/>
              </a:rPr>
              <a:t>(solicitudes de información pública y de datos personales)</a:t>
            </a:r>
            <a:endParaRPr lang="es-MX" b="1" dirty="0" smtClean="0">
              <a:latin typeface="Calibri" pitchFamily="34" charset="0"/>
            </a:endParaRPr>
          </a:p>
          <a:p>
            <a:pPr algn="ctr"/>
            <a:r>
              <a:rPr lang="es-MX" sz="1400" b="1" i="1" dirty="0">
                <a:latin typeface="Calibri" pitchFamily="34" charset="0"/>
              </a:rPr>
              <a:t>2006 a </a:t>
            </a:r>
            <a:r>
              <a:rPr lang="es-MX" sz="1400" b="1" i="1" dirty="0" smtClean="0">
                <a:latin typeface="Calibri" pitchFamily="34" charset="0"/>
              </a:rPr>
              <a:t>2012</a:t>
            </a:r>
            <a:endParaRPr lang="es-ES" sz="1400" b="1" i="1" dirty="0">
              <a:latin typeface="Calibri" pitchFamily="34" charset="0"/>
            </a:endParaRP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16</a:t>
            </a:fld>
            <a:endParaRPr lang="es-MX" b="1" dirty="0">
              <a:latin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531127576"/>
              </p:ext>
            </p:extLst>
          </p:nvPr>
        </p:nvGraphicFramePr>
        <p:xfrm>
          <a:off x="74846" y="1377753"/>
          <a:ext cx="9006852" cy="4716000"/>
        </p:xfrm>
        <a:graphic>
          <a:graphicData uri="http://schemas.openxmlformats.org/drawingml/2006/table">
            <a:tbl>
              <a:tblPr/>
              <a:tblGrid>
                <a:gridCol w="89856"/>
                <a:gridCol w="1356996"/>
                <a:gridCol w="540000"/>
                <a:gridCol w="540000"/>
                <a:gridCol w="540000"/>
                <a:gridCol w="540000"/>
                <a:gridCol w="540000"/>
                <a:gridCol w="540000"/>
                <a:gridCol w="540000"/>
                <a:gridCol w="540000"/>
                <a:gridCol w="540000"/>
                <a:gridCol w="540000"/>
                <a:gridCol w="540000"/>
                <a:gridCol w="540000"/>
                <a:gridCol w="540000"/>
                <a:gridCol w="540000"/>
              </a:tblGrid>
              <a:tr h="360000">
                <a:tc rowSpan="2" gridSpan="2">
                  <a:txBody>
                    <a:bodyPr/>
                    <a:lstStyle/>
                    <a:p>
                      <a:pPr algn="ctr" fontAlgn="ctr"/>
                      <a:r>
                        <a:rPr lang="es-ES" sz="1100" b="1" i="0" u="none" strike="noStrike" dirty="0">
                          <a:solidFill>
                            <a:srgbClr val="FFFFFF"/>
                          </a:solidFill>
                          <a:latin typeface="Calibri" pitchFamily="34" charset="0"/>
                        </a:rPr>
                        <a:t>Órgano </a:t>
                      </a:r>
                      <a:r>
                        <a:rPr lang="es-ES" sz="1100" b="1" i="0" u="none" strike="noStrike" dirty="0" smtClean="0">
                          <a:solidFill>
                            <a:srgbClr val="FFFFFF"/>
                          </a:solidFill>
                          <a:latin typeface="Calibri" pitchFamily="34" charset="0"/>
                        </a:rPr>
                        <a:t>de</a:t>
                      </a:r>
                    </a:p>
                    <a:p>
                      <a:pPr algn="ctr" fontAlgn="ctr"/>
                      <a:r>
                        <a:rPr lang="es-ES" sz="1100" b="1" i="0" u="none" strike="noStrike" dirty="0" smtClean="0">
                          <a:solidFill>
                            <a:srgbClr val="FFFFFF"/>
                          </a:solidFill>
                          <a:latin typeface="Calibri" pitchFamily="34" charset="0"/>
                        </a:rPr>
                        <a:t>gobierno </a:t>
                      </a:r>
                      <a:endParaRPr lang="es-ES" sz="1100" b="1" i="0" u="none" strike="noStrike" dirty="0">
                        <a:solidFill>
                          <a:srgbClr val="FFFFFF"/>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rowSpan="2"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2007</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1B737D"/>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2008</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2009</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1B737D"/>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2010</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2011</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2012</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r>
              <a:tr h="396000">
                <a:tc gridSpan="2" vMerge="1">
                  <a:txBody>
                    <a:bodyPr/>
                    <a:lstStyle/>
                    <a:p>
                      <a:endParaRPr lang="es-ES"/>
                    </a:p>
                  </a:txBody>
                  <a:tcPr/>
                </a:tc>
                <a:tc hMerge="1" vMerge="1">
                  <a:txBody>
                    <a:bodyPr/>
                    <a:lstStyle/>
                    <a:p>
                      <a:endParaRPr lang="es-ES"/>
                    </a:p>
                  </a:txBody>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60000">
                <a:tc gridSpan="2">
                  <a:txBody>
                    <a:bodyPr/>
                    <a:lstStyle/>
                    <a:p>
                      <a:pPr algn="l" fontAlgn="ctr"/>
                      <a:r>
                        <a:rPr lang="es-ES" sz="1100" b="1" i="0" u="none" strike="noStrike" dirty="0" smtClean="0">
                          <a:solidFill>
                            <a:srgbClr val="000000"/>
                          </a:solidFill>
                          <a:latin typeface="Calibri" pitchFamily="34" charset="0"/>
                        </a:rPr>
                        <a:t> Ejecutivo </a:t>
                      </a:r>
                      <a:endParaRPr lang="es-ES" sz="1100" b="1" i="0" u="none" strike="noStrike" dirty="0">
                        <a:solidFill>
                          <a:srgbClr val="000000"/>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rtl="0" fontAlgn="ctr"/>
                      <a:r>
                        <a:rPr lang="es-MX" sz="1100" b="1" i="0" u="none" strike="noStrike" dirty="0">
                          <a:solidFill>
                            <a:srgbClr val="000000"/>
                          </a:solidFill>
                          <a:effectLst/>
                          <a:latin typeface="Calibri" pitchFamily="34" charset="0"/>
                          <a:cs typeface="Calibri" pitchFamily="34" charset="0"/>
                        </a:rPr>
                        <a:t>5,059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76.4%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15,601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34,116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80,521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74,321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79,604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dirty="0" smtClean="0">
                          <a:solidFill>
                            <a:srgbClr val="000000"/>
                          </a:solidFill>
                          <a:effectLst/>
                          <a:latin typeface="Calibri" pitchFamily="34" charset="0"/>
                          <a:cs typeface="Calibri" pitchFamily="34" charset="0"/>
                        </a:rPr>
                        <a:t>84.7%</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a:solidFill>
                            <a:srgbClr val="000000"/>
                          </a:solidFill>
                          <a:effectLst/>
                          <a:latin typeface="Calibri" panose="020F0502020204030204" pitchFamily="34" charset="0"/>
                        </a:rPr>
                        <a:t>77,458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a:solidFill>
                            <a:srgbClr val="000000"/>
                          </a:solidFill>
                          <a:effectLst/>
                          <a:latin typeface="Calibri" panose="020F0502020204030204" pitchFamily="34" charset="0"/>
                        </a:rPr>
                        <a:t>84.6%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marL="0" indent="0" algn="ctr" fontAlgn="ctr">
                        <a:tabLst/>
                      </a:pPr>
                      <a:r>
                        <a:rPr lang="es-ES" sz="1100" b="1" i="1" u="none" strike="noStrike" dirty="0" smtClean="0">
                          <a:solidFill>
                            <a:srgbClr val="000000"/>
                          </a:solidFill>
                          <a:latin typeface="Calibri" pitchFamily="34" charset="0"/>
                        </a:rPr>
                        <a:t>Administración</a:t>
                      </a:r>
                    </a:p>
                    <a:p>
                      <a:pPr marL="0" indent="0" algn="ctr" fontAlgn="ctr">
                        <a:tabLst/>
                      </a:pPr>
                      <a:r>
                        <a:rPr lang="es-ES" sz="1100" b="1" i="1" u="none" strike="noStrike" dirty="0" smtClean="0">
                          <a:solidFill>
                            <a:srgbClr val="000000"/>
                          </a:solidFill>
                          <a:latin typeface="Calibri" pitchFamily="34" charset="0"/>
                        </a:rPr>
                        <a:t>Pública Central</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Calibri" panose="020F0502020204030204" pitchFamily="34" charset="0"/>
                        </a:rPr>
                        <a:t>2,128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6,556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13,044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29,717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32,618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30,378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100" b="1" i="1" u="none" strike="noStrike" dirty="0" smtClean="0">
                          <a:solidFill>
                            <a:srgbClr val="000000"/>
                          </a:solidFill>
                          <a:latin typeface="Calibri" pitchFamily="34" charset="0"/>
                        </a:rPr>
                        <a:t>Desconcentrados y Paraestatales </a:t>
                      </a:r>
                      <a:r>
                        <a:rPr lang="es-ES" sz="1100" b="1" i="1" u="none" strike="noStrike" baseline="30000" dirty="0" smtClean="0">
                          <a:solidFill>
                            <a:srgbClr val="000000"/>
                          </a:solidFill>
                          <a:latin typeface="Calibri" pitchFamily="34" charset="0"/>
                        </a:rPr>
                        <a:t>1</a:t>
                      </a:r>
                      <a:r>
                        <a:rPr lang="es-ES" sz="1100" b="1" i="1" u="none" strike="noStrike" dirty="0" smtClean="0">
                          <a:solidFill>
                            <a:srgbClr val="000000"/>
                          </a:solidFill>
                          <a:latin typeface="Calibri" pitchFamily="34" charset="0"/>
                        </a:rPr>
                        <a:t> </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1,018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3,758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7,952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22,745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18,500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18,176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100" b="1" i="1" u="none" strike="noStrike" dirty="0" smtClean="0">
                          <a:solidFill>
                            <a:srgbClr val="000000"/>
                          </a:solidFill>
                          <a:latin typeface="Calibri" pitchFamily="34" charset="0"/>
                        </a:rPr>
                        <a:t>Delegaciones </a:t>
                      </a:r>
                    </a:p>
                    <a:p>
                      <a:pPr algn="ctr" fontAlgn="ctr"/>
                      <a:r>
                        <a:rPr lang="es-ES" sz="1100" b="1" i="1" u="none" strike="noStrike" dirty="0" smtClean="0">
                          <a:solidFill>
                            <a:srgbClr val="000000"/>
                          </a:solidFill>
                          <a:latin typeface="Calibri" pitchFamily="34" charset="0"/>
                        </a:rPr>
                        <a:t>Políticas</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5,287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13,120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29,605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26,104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27,827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Judicial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2,394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Legislativo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4,554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Autónomo</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769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1,994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5,297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5,600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gridSpan="2">
                  <a:txBody>
                    <a:bodyPr/>
                    <a:lstStyle/>
                    <a:p>
                      <a:pPr marL="0" algn="l" rtl="0" eaLnBrk="1" fontAlgn="b" latinLnBrk="0" hangingPunct="1"/>
                      <a:r>
                        <a:rPr kumimoji="0" lang="es-ES" sz="1100" b="1" i="0" u="none" strike="noStrike" kern="1200" dirty="0" smtClean="0">
                          <a:solidFill>
                            <a:srgbClr val="000000"/>
                          </a:solidFill>
                          <a:latin typeface="Calibri" pitchFamily="34" charset="0"/>
                          <a:ea typeface="+mn-ea"/>
                          <a:cs typeface="+mn-cs"/>
                        </a:rPr>
                        <a:t> Partidos</a:t>
                      </a:r>
                      <a:r>
                        <a:rPr kumimoji="0" lang="es-ES" sz="1100" b="1" i="0" u="none" strike="noStrike" kern="1200" baseline="0" dirty="0" smtClean="0">
                          <a:solidFill>
                            <a:srgbClr val="000000"/>
                          </a:solidFill>
                          <a:latin typeface="Calibri" pitchFamily="34" charset="0"/>
                          <a:ea typeface="+mn-ea"/>
                          <a:cs typeface="+mn-cs"/>
                        </a:rPr>
                        <a:t> Políticos en el</a:t>
                      </a:r>
                    </a:p>
                    <a:p>
                      <a:pPr marL="0" algn="l" rtl="0" eaLnBrk="1" fontAlgn="b" latinLnBrk="0" hangingPunct="1"/>
                      <a:r>
                        <a:rPr kumimoji="0" lang="es-ES" sz="1100" b="1" i="0" u="none" strike="noStrike" kern="1200" baseline="0" dirty="0" smtClean="0">
                          <a:solidFill>
                            <a:srgbClr val="000000"/>
                          </a:solidFill>
                          <a:latin typeface="Calibri" pitchFamily="34" charset="0"/>
                          <a:ea typeface="+mn-ea"/>
                          <a:cs typeface="+mn-cs"/>
                        </a:rPr>
                        <a:t> Distrito Federal</a:t>
                      </a:r>
                      <a:endParaRPr kumimoji="0" lang="es-ES" sz="1100" b="1" i="0" u="none" strike="noStrike" kern="1200" dirty="0">
                        <a:solidFill>
                          <a:srgbClr val="000000"/>
                        </a:solidFill>
                        <a:latin typeface="Calibri" pitchFamily="34" charset="0"/>
                        <a:ea typeface="+mn-ea"/>
                        <a:cs typeface="+mn-cs"/>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a:solidFill>
                            <a:srgbClr val="000000"/>
                          </a:solidFill>
                          <a:effectLst/>
                          <a:latin typeface="Calibri" panose="020F0502020204030204" pitchFamily="34" charset="0"/>
                        </a:rPr>
                        <a:t>1,097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2,808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1,673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1,570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chemeClr val="bg1"/>
                          </a:solidFill>
                          <a:latin typeface="Calibri" pitchFamily="34" charset="0"/>
                        </a:rPr>
                        <a:t> </a:t>
                      </a:r>
                      <a:r>
                        <a:rPr lang="es-ES" sz="1100" b="1" i="0" u="none" strike="noStrike" dirty="0">
                          <a:solidFill>
                            <a:schemeClr val="bg1"/>
                          </a:solidFill>
                          <a:latin typeface="Calibri" pitchFamily="34" charset="0"/>
                        </a:rPr>
                        <a:t>Total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b"/>
                      <a:r>
                        <a:rPr lang="es-MX" sz="1100" b="1" i="0" u="none" strike="noStrike" dirty="0">
                          <a:solidFill>
                            <a:schemeClr val="bg1"/>
                          </a:solidFill>
                          <a:effectLst/>
                          <a:latin typeface="Calibri" panose="020F0502020204030204" pitchFamily="34" charset="0"/>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96,233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89,571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94,048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91,576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7" name="Rectangle 3"/>
          <p:cNvSpPr txBox="1">
            <a:spLocks noChangeArrowheads="1"/>
          </p:cNvSpPr>
          <p:nvPr/>
        </p:nvSpPr>
        <p:spPr>
          <a:xfrm>
            <a:off x="35496" y="6106241"/>
            <a:ext cx="9001000" cy="419103"/>
          </a:xfrm>
          <a:prstGeom prst="rect">
            <a:avLst/>
          </a:prstGeom>
        </p:spPr>
        <p:txBody>
          <a:bodyPr/>
          <a:lstStyle/>
          <a:p>
            <a:pPr marL="85725" indent="-85725" algn="just" fontAlgn="auto">
              <a:spcBef>
                <a:spcPts val="0"/>
              </a:spcBef>
              <a:spcAft>
                <a:spcPts val="0"/>
              </a:spcAft>
              <a:defRPr/>
            </a:pPr>
            <a:r>
              <a:rPr lang="es-MX" sz="1000" b="1" kern="0" baseline="30000" dirty="0" smtClean="0">
                <a:solidFill>
                  <a:sysClr val="windowText" lastClr="000000"/>
                </a:solidFill>
                <a:latin typeface="Calibri" pitchFamily="34" charset="0"/>
                <a:cs typeface="Arial" pitchFamily="34" charset="0"/>
              </a:rPr>
              <a:t>1 </a:t>
            </a:r>
            <a:r>
              <a:rPr lang="es-MX" sz="1000" b="1" dirty="0" smtClean="0">
                <a:latin typeface="Calibri" pitchFamily="34" charset="0"/>
              </a:rPr>
              <a:t>Conforme al artículo 97 del Estatuto de Gobierno del D.F., la Administración Pública Paraestatal está integrada por los Organismos Descentralizados, las Empresas de Participación Estatal Mayoritaria y los Fideicomisos Públicos</a:t>
            </a:r>
            <a:r>
              <a:rPr lang="es-MX" sz="1000" b="1" kern="0" dirty="0" smtClean="0">
                <a:solidFill>
                  <a:sysClr val="windowText" lastClr="000000"/>
                </a:solidFill>
                <a:latin typeface="Calibri" pitchFamily="34" charset="0"/>
                <a:cs typeface="Arial" pitchFamily="34" charset="0"/>
              </a:rPr>
              <a:t>.</a:t>
            </a:r>
            <a:endParaRPr lang="es-MX" sz="1000" b="1"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75184" y="1988840"/>
            <a:ext cx="6380212" cy="2308324"/>
          </a:xfrm>
          <a:prstGeom prst="rect">
            <a:avLst/>
          </a:prstGeom>
        </p:spPr>
        <p:txBody>
          <a:bodyPr wrap="square">
            <a:spAutoFit/>
          </a:bodyPr>
          <a:lstStyle/>
          <a:p>
            <a:pPr algn="ctr"/>
            <a:r>
              <a:rPr lang="es-MX" sz="3600" b="1" dirty="0" smtClean="0">
                <a:solidFill>
                  <a:prstClr val="black"/>
                </a:solidFill>
                <a:latin typeface="Calibri" pitchFamily="34" charset="0"/>
              </a:rPr>
              <a:t>2. Resultados del Ejercicio del Derecho de Acceso a la Información Pública en el Distrito Federal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2.1.1 Solicitudes de información pública recibidas</a:t>
            </a:r>
          </a:p>
          <a:p>
            <a:pPr algn="ctr"/>
            <a:r>
              <a:rPr lang="es-MX" sz="1400" b="1" i="1" dirty="0" smtClean="0">
                <a:latin typeface="Calibri" pitchFamily="34" charset="0"/>
              </a:rPr>
              <a:t>2006 </a:t>
            </a:r>
            <a:r>
              <a:rPr lang="es-MX" sz="1400" b="1" i="1" dirty="0">
                <a:latin typeface="Calibri" pitchFamily="34" charset="0"/>
              </a:rPr>
              <a:t>al 2012</a:t>
            </a: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18</a:t>
            </a:fld>
            <a:endParaRPr lang="es-MX" b="1" dirty="0">
              <a:latin typeface="Calibri" pitchFamily="34" charset="0"/>
            </a:endParaRPr>
          </a:p>
        </p:txBody>
      </p:sp>
      <p:graphicFrame>
        <p:nvGraphicFramePr>
          <p:cNvPr id="9" name="8 Gráfico"/>
          <p:cNvGraphicFramePr/>
          <p:nvPr>
            <p:extLst>
              <p:ext uri="{D42A27DB-BD31-4B8C-83A1-F6EECF244321}">
                <p14:modId xmlns:p14="http://schemas.microsoft.com/office/powerpoint/2010/main" val="4198997358"/>
              </p:ext>
            </p:extLst>
          </p:nvPr>
        </p:nvGraphicFramePr>
        <p:xfrm>
          <a:off x="246758" y="2420887"/>
          <a:ext cx="8645722" cy="3825937"/>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uadroTexto"/>
          <p:cNvSpPr txBox="1"/>
          <p:nvPr/>
        </p:nvSpPr>
        <p:spPr>
          <a:xfrm>
            <a:off x="1700233" y="1268760"/>
            <a:ext cx="5729288" cy="276999"/>
          </a:xfrm>
          <a:prstGeom prst="rect">
            <a:avLst/>
          </a:prstGeom>
          <a:noFill/>
        </p:spPr>
        <p:txBody>
          <a:bodyPr wrap="square" rtlCol="0">
            <a:spAutoFit/>
          </a:bodyPr>
          <a:lstStyle/>
          <a:p>
            <a:pPr algn="ctr"/>
            <a:r>
              <a:rPr lang="es-MX" sz="1200" b="1" dirty="0" smtClean="0">
                <a:latin typeface="Calibri" pitchFamily="34" charset="0"/>
              </a:rPr>
              <a:t>Total de solicitudes de información pública, 2006 - 2012 </a:t>
            </a:r>
            <a:r>
              <a:rPr lang="es-MX" sz="1200" b="1" dirty="0">
                <a:latin typeface="Calibri" pitchFamily="34" charset="0"/>
              </a:rPr>
              <a:t>: </a:t>
            </a:r>
            <a:r>
              <a:rPr lang="es-MX" sz="1200" b="1" dirty="0" smtClean="0">
                <a:latin typeface="Calibri" pitchFamily="34" charset="0"/>
              </a:rPr>
              <a:t>420,552</a:t>
            </a:r>
            <a:endParaRPr lang="es-MX" sz="1200" b="1" dirty="0">
              <a:latin typeface="Calibri" pitchFamily="34" charset="0"/>
            </a:endParaRPr>
          </a:p>
        </p:txBody>
      </p:sp>
      <p:sp>
        <p:nvSpPr>
          <p:cNvPr id="24" name="23 CuadroTexto"/>
          <p:cNvSpPr txBox="1"/>
          <p:nvPr/>
        </p:nvSpPr>
        <p:spPr>
          <a:xfrm>
            <a:off x="1456952" y="4540699"/>
            <a:ext cx="1124220"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2006-2007: 187.6%</a:t>
            </a:r>
            <a:endParaRPr lang="es-ES" sz="1000" dirty="0">
              <a:latin typeface="Calibri" pitchFamily="34" charset="0"/>
            </a:endParaRPr>
          </a:p>
        </p:txBody>
      </p:sp>
      <p:sp>
        <p:nvSpPr>
          <p:cNvPr id="25" name="24 CuadroTexto"/>
          <p:cNvSpPr txBox="1"/>
          <p:nvPr/>
        </p:nvSpPr>
        <p:spPr>
          <a:xfrm>
            <a:off x="2592450" y="3726545"/>
            <a:ext cx="1108262"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2007-2008:</a:t>
            </a:r>
          </a:p>
          <a:p>
            <a:pPr algn="ctr"/>
            <a:r>
              <a:rPr lang="es-MX" sz="1000" b="1" dirty="0" smtClean="0">
                <a:latin typeface="Calibri" pitchFamily="34" charset="0"/>
              </a:rPr>
              <a:t>116.2%</a:t>
            </a:r>
            <a:endParaRPr lang="es-ES" sz="1000" dirty="0">
              <a:latin typeface="Calibri" pitchFamily="34" charset="0"/>
            </a:endParaRPr>
          </a:p>
        </p:txBody>
      </p:sp>
      <p:sp>
        <p:nvSpPr>
          <p:cNvPr id="26" name="25 CuadroTexto"/>
          <p:cNvSpPr txBox="1"/>
          <p:nvPr/>
        </p:nvSpPr>
        <p:spPr>
          <a:xfrm>
            <a:off x="3729275" y="1916832"/>
            <a:ext cx="1068644"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2008-2009: 122.3%</a:t>
            </a:r>
            <a:endParaRPr lang="es-ES" sz="1000" dirty="0">
              <a:latin typeface="Calibri" pitchFamily="34" charset="0"/>
            </a:endParaRPr>
          </a:p>
        </p:txBody>
      </p:sp>
      <p:sp>
        <p:nvSpPr>
          <p:cNvPr id="27" name="26 Flecha derecha"/>
          <p:cNvSpPr/>
          <p:nvPr/>
        </p:nvSpPr>
        <p:spPr>
          <a:xfrm rot="18875637">
            <a:off x="1952535" y="5494436"/>
            <a:ext cx="288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27 Flecha derecha"/>
          <p:cNvSpPr/>
          <p:nvPr/>
        </p:nvSpPr>
        <p:spPr>
          <a:xfrm rot="18001999">
            <a:off x="2975865" y="4875457"/>
            <a:ext cx="360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Flecha derecha"/>
          <p:cNvSpPr/>
          <p:nvPr/>
        </p:nvSpPr>
        <p:spPr>
          <a:xfrm rot="17076712">
            <a:off x="3949372" y="3633410"/>
            <a:ext cx="540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29 Flecha derecha"/>
          <p:cNvSpPr/>
          <p:nvPr/>
        </p:nvSpPr>
        <p:spPr>
          <a:xfrm rot="850378">
            <a:off x="5314318" y="2932822"/>
            <a:ext cx="252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30 CuadroTexto"/>
          <p:cNvSpPr txBox="1"/>
          <p:nvPr/>
        </p:nvSpPr>
        <p:spPr>
          <a:xfrm>
            <a:off x="4856199" y="1906441"/>
            <a:ext cx="1079872" cy="553998"/>
          </a:xfrm>
          <a:prstGeom prst="rect">
            <a:avLst/>
          </a:prstGeom>
          <a:noFill/>
        </p:spPr>
        <p:txBody>
          <a:bodyPr wrap="square" rtlCol="0">
            <a:spAutoFit/>
          </a:bodyPr>
          <a:lstStyle/>
          <a:p>
            <a:pPr algn="ctr"/>
            <a:r>
              <a:rPr lang="es-MX" sz="1000" b="1" dirty="0" smtClean="0">
                <a:latin typeface="Calibri" pitchFamily="34" charset="0"/>
              </a:rPr>
              <a:t>Decremento</a:t>
            </a:r>
          </a:p>
          <a:p>
            <a:pPr algn="ctr"/>
            <a:r>
              <a:rPr lang="es-MX" sz="1000" b="1" dirty="0" smtClean="0">
                <a:latin typeface="Calibri" pitchFamily="34" charset="0"/>
              </a:rPr>
              <a:t>2009-2010:</a:t>
            </a:r>
          </a:p>
          <a:p>
            <a:pPr algn="ctr"/>
            <a:r>
              <a:rPr lang="es-MX" sz="1000" b="1" dirty="0" smtClean="0">
                <a:latin typeface="Calibri" pitchFamily="34" charset="0"/>
              </a:rPr>
              <a:t>-5.8%</a:t>
            </a:r>
            <a:endParaRPr lang="es-ES" sz="1000" dirty="0">
              <a:latin typeface="Calibri" pitchFamily="34" charset="0"/>
            </a:endParaRPr>
          </a:p>
        </p:txBody>
      </p:sp>
      <p:sp>
        <p:nvSpPr>
          <p:cNvPr id="32" name="31 Flecha derecha"/>
          <p:cNvSpPr/>
          <p:nvPr/>
        </p:nvSpPr>
        <p:spPr>
          <a:xfrm rot="19006264">
            <a:off x="6415700" y="2942536"/>
            <a:ext cx="216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32 CuadroTexto"/>
          <p:cNvSpPr txBox="1"/>
          <p:nvPr/>
        </p:nvSpPr>
        <p:spPr>
          <a:xfrm>
            <a:off x="5990501" y="1906441"/>
            <a:ext cx="1031938"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2010-2011: 3.9%</a:t>
            </a:r>
            <a:endParaRPr lang="es-ES" sz="1000" dirty="0">
              <a:latin typeface="Calibri" pitchFamily="34" charset="0"/>
            </a:endParaRPr>
          </a:p>
        </p:txBody>
      </p:sp>
      <p:sp>
        <p:nvSpPr>
          <p:cNvPr id="34" name="33 CuadroTexto"/>
          <p:cNvSpPr txBox="1"/>
          <p:nvPr/>
        </p:nvSpPr>
        <p:spPr>
          <a:xfrm>
            <a:off x="7120409" y="1906441"/>
            <a:ext cx="1031938" cy="553998"/>
          </a:xfrm>
          <a:prstGeom prst="rect">
            <a:avLst/>
          </a:prstGeom>
          <a:noFill/>
        </p:spPr>
        <p:txBody>
          <a:bodyPr wrap="square" rtlCol="0">
            <a:spAutoFit/>
          </a:bodyPr>
          <a:lstStyle/>
          <a:p>
            <a:pPr algn="ctr"/>
            <a:r>
              <a:rPr lang="es-MX" sz="1000" b="1" dirty="0" smtClean="0">
                <a:latin typeface="Calibri" pitchFamily="34" charset="0"/>
              </a:rPr>
              <a:t>Decremento</a:t>
            </a:r>
          </a:p>
          <a:p>
            <a:pPr algn="ctr"/>
            <a:r>
              <a:rPr lang="es-MX" sz="1000" b="1" dirty="0" smtClean="0">
                <a:latin typeface="Calibri" pitchFamily="34" charset="0"/>
              </a:rPr>
              <a:t>2011-2012:</a:t>
            </a:r>
          </a:p>
          <a:p>
            <a:pPr algn="ctr"/>
            <a:r>
              <a:rPr lang="es-MX" sz="1000" b="1" dirty="0" smtClean="0">
                <a:latin typeface="Calibri" pitchFamily="34" charset="0"/>
              </a:rPr>
              <a:t>-3.6%</a:t>
            </a:r>
            <a:endParaRPr lang="es-ES" sz="1000" dirty="0">
              <a:latin typeface="Calibri" pitchFamily="34" charset="0"/>
            </a:endParaRPr>
          </a:p>
        </p:txBody>
      </p:sp>
      <p:sp>
        <p:nvSpPr>
          <p:cNvPr id="35" name="34 Flecha derecha"/>
          <p:cNvSpPr/>
          <p:nvPr/>
        </p:nvSpPr>
        <p:spPr>
          <a:xfrm rot="1330634">
            <a:off x="7546294" y="2960385"/>
            <a:ext cx="216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962786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19</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543753780"/>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Agencia de Protección Sanitaria del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it-IT" sz="1100" b="1" i="0" u="none" strike="noStrike" dirty="0">
                          <a:solidFill>
                            <a:srgbClr val="000000"/>
                          </a:solidFill>
                          <a:effectLst/>
                          <a:latin typeface="Calibri" panose="020F0502020204030204" pitchFamily="34" charset="0"/>
                        </a:rPr>
                        <a:t>Asamblea Legislativa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Autoridad del Centro Histórico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Autoridad del Espacio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Caja de Previsión de la Policía Auxiliar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Caja de Previsión de la Policía Preventiva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Caja de Previsión para Trabajadores a Lista de Raya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Calidad de Vida, Progreso y Desarrollo para la Ciudad de México,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Centro de Atención a Emergencias y Protección Ciudadana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Comisión de Derechos Humanos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Comisión de Filmaciones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Consejería Jurídica y de Servicios Legales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Consejo de Evaluación del Desarrollo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Consejo de la Judicatura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Consejo para Prevenir y Eliminar la Discriminación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Contaduría Mayor de Hacienda de la Asamblea Legislativa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Contraloría General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Coordinación de los Centros de Transferencia Modal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Corporación Mexicana de Impresión,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Álvaro Obregón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32887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665544" y="1412776"/>
            <a:ext cx="7798626" cy="4752528"/>
          </a:xfrm>
          <a:prstGeom prst="rect">
            <a:avLst/>
          </a:prstGeom>
        </p:spPr>
        <p:txBody>
          <a:bodyPr/>
          <a:lstStyle/>
          <a:p>
            <a:pPr algn="just" fontAlgn="auto">
              <a:spcBef>
                <a:spcPts val="0"/>
              </a:spcBef>
              <a:spcAft>
                <a:spcPts val="0"/>
              </a:spcAft>
              <a:defRPr/>
            </a:pPr>
            <a:r>
              <a:rPr lang="es-MX" sz="2000" b="1" kern="0" dirty="0" smtClean="0">
                <a:solidFill>
                  <a:sysClr val="windowText" lastClr="000000"/>
                </a:solidFill>
                <a:latin typeface="Calibri" pitchFamily="34" charset="0"/>
                <a:cs typeface="Arial" pitchFamily="34" charset="0"/>
              </a:rPr>
              <a:t>Con base en la información proporcionada por los Entes Obligados en </a:t>
            </a:r>
            <a:r>
              <a:rPr lang="es-MX" sz="2000" b="1" kern="0" dirty="0">
                <a:solidFill>
                  <a:sysClr val="windowText" lastClr="000000"/>
                </a:solidFill>
                <a:latin typeface="Calibri" pitchFamily="34" charset="0"/>
                <a:cs typeface="Arial" pitchFamily="34" charset="0"/>
              </a:rPr>
              <a:t>el </a:t>
            </a:r>
            <a:r>
              <a:rPr lang="es-MX" sz="2000" b="1" i="1" kern="0" dirty="0">
                <a:solidFill>
                  <a:sysClr val="windowText" lastClr="000000"/>
                </a:solidFill>
                <a:latin typeface="Calibri" pitchFamily="34" charset="0"/>
                <a:cs typeface="Arial" pitchFamily="34" charset="0"/>
              </a:rPr>
              <a:t>Sistema de Captura de Reportes Estadísticos de Solicitudes de </a:t>
            </a:r>
            <a:r>
              <a:rPr lang="es-MX" sz="2000" b="1" i="1" kern="0" dirty="0" smtClean="0">
                <a:solidFill>
                  <a:sysClr val="windowText" lastClr="000000"/>
                </a:solidFill>
                <a:latin typeface="Calibri" pitchFamily="34" charset="0"/>
                <a:cs typeface="Arial" pitchFamily="34" charset="0"/>
              </a:rPr>
              <a:t>Información (SICRESI)</a:t>
            </a:r>
            <a:r>
              <a:rPr lang="es-MX" sz="2000" b="1" kern="0" dirty="0" smtClean="0">
                <a:solidFill>
                  <a:sysClr val="windowText" lastClr="000000"/>
                </a:solidFill>
                <a:latin typeface="Calibri" pitchFamily="34" charset="0"/>
                <a:cs typeface="Arial" pitchFamily="34" charset="0"/>
              </a:rPr>
              <a:t>, se realizó el presente reporte con los siguientes propósitos: </a:t>
            </a:r>
          </a:p>
          <a:p>
            <a:pPr algn="just" fontAlgn="auto">
              <a:spcBef>
                <a:spcPts val="0"/>
              </a:spcBef>
              <a:spcAft>
                <a:spcPts val="0"/>
              </a:spcAft>
              <a:defRPr/>
            </a:pPr>
            <a:endParaRPr lang="es-MX" sz="900" b="1" kern="0" dirty="0" smtClean="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itchFamily="34" charset="0"/>
              <a:buChar char="•"/>
              <a:defRPr/>
            </a:pPr>
            <a:r>
              <a:rPr lang="es-MX" sz="2000" b="1" kern="0" dirty="0" smtClean="0">
                <a:solidFill>
                  <a:sysClr val="windowText" lastClr="000000"/>
                </a:solidFill>
                <a:latin typeface="Calibri" pitchFamily="34" charset="0"/>
                <a:cs typeface="Arial" pitchFamily="34" charset="0"/>
              </a:rPr>
              <a:t>Dar </a:t>
            </a:r>
            <a:r>
              <a:rPr lang="es-MX" sz="2000" b="1" kern="0" dirty="0">
                <a:solidFill>
                  <a:sysClr val="windowText" lastClr="000000"/>
                </a:solidFill>
                <a:latin typeface="Calibri" pitchFamily="34" charset="0"/>
                <a:cs typeface="Arial" pitchFamily="34" charset="0"/>
              </a:rPr>
              <a:t>a conocer </a:t>
            </a:r>
            <a:r>
              <a:rPr lang="es-MX" sz="2000" b="1" kern="0" dirty="0" smtClean="0">
                <a:solidFill>
                  <a:sysClr val="windowText" lastClr="000000"/>
                </a:solidFill>
                <a:latin typeface="Calibri" pitchFamily="34" charset="0"/>
                <a:cs typeface="Arial" pitchFamily="34" charset="0"/>
              </a:rPr>
              <a:t>el total de solicitudes de información pública y de datos personales, correspondiente al ejercicio 2012, así como los totales para los años 2006, 2007, 2008, 2009, 2010 y 2011.</a:t>
            </a:r>
          </a:p>
          <a:p>
            <a:pPr algn="just" fontAlgn="auto">
              <a:spcBef>
                <a:spcPts val="0"/>
              </a:spcBef>
              <a:spcAft>
                <a:spcPts val="0"/>
              </a:spcAft>
              <a:defRPr/>
            </a:pPr>
            <a:endParaRPr lang="es-MX" sz="900" b="1" kern="0" dirty="0" smtClean="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itchFamily="34" charset="0"/>
              <a:buChar char="•"/>
              <a:defRPr/>
            </a:pPr>
            <a:r>
              <a:rPr lang="es-MX" sz="2000" b="1" kern="0" dirty="0" smtClean="0">
                <a:solidFill>
                  <a:sysClr val="windowText" lastClr="000000"/>
                </a:solidFill>
                <a:latin typeface="Calibri" pitchFamily="34" charset="0"/>
                <a:cs typeface="Arial" pitchFamily="34" charset="0"/>
              </a:rPr>
              <a:t>Difundir la información que se obtiene mediante las variables que son observadas en el </a:t>
            </a:r>
            <a:r>
              <a:rPr lang="es-MX" sz="2000" b="1" i="1" kern="0" dirty="0" smtClean="0">
                <a:solidFill>
                  <a:sysClr val="windowText" lastClr="000000"/>
                </a:solidFill>
                <a:latin typeface="Calibri" pitchFamily="34" charset="0"/>
                <a:cs typeface="Arial" pitchFamily="34" charset="0"/>
              </a:rPr>
              <a:t>SICRESI</a:t>
            </a:r>
            <a:r>
              <a:rPr lang="es-MX" sz="2000" b="1" kern="0" dirty="0" smtClean="0">
                <a:solidFill>
                  <a:sysClr val="windowText" lastClr="000000"/>
                </a:solidFill>
                <a:latin typeface="Calibri" pitchFamily="34" charset="0"/>
                <a:cs typeface="Arial" pitchFamily="34" charset="0"/>
              </a:rPr>
              <a:t> en el periodo referido en el párrafo precedente.</a:t>
            </a:r>
          </a:p>
          <a:p>
            <a:pPr marL="342900" indent="-342900" algn="just" fontAlgn="auto">
              <a:spcBef>
                <a:spcPts val="0"/>
              </a:spcBef>
              <a:spcAft>
                <a:spcPts val="0"/>
              </a:spcAft>
              <a:buFont typeface="Arial" pitchFamily="34" charset="0"/>
              <a:buChar char="•"/>
              <a:defRPr/>
            </a:pPr>
            <a:endParaRPr lang="es-MX" sz="900" b="1" kern="0" dirty="0" smtClean="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itchFamily="34" charset="0"/>
              <a:buChar char="•"/>
              <a:defRPr/>
            </a:pPr>
            <a:r>
              <a:rPr lang="es-MX" sz="2000" b="1" kern="0" dirty="0" smtClean="0">
                <a:solidFill>
                  <a:sysClr val="windowText" lastClr="000000"/>
                </a:solidFill>
                <a:latin typeface="Calibri" pitchFamily="34" charset="0"/>
                <a:cs typeface="Arial" pitchFamily="34" charset="0"/>
              </a:rPr>
              <a:t>Brindar información para la oportuna toma de decisiones para mejorar la política pública de la transparencia y de la promoción del Ejercicio del Derecho de Acceso a la Información (EDAI) en el Distrito Federal.</a:t>
            </a:r>
            <a:endParaRPr lang="es-MX" sz="2000" b="1" kern="0" dirty="0">
              <a:solidFill>
                <a:sysClr val="windowText" lastClr="000000"/>
              </a:solidFill>
              <a:latin typeface="Calibri" pitchFamily="34" charset="0"/>
              <a:cs typeface="Arial" pitchFamily="34" charset="0"/>
            </a:endParaRPr>
          </a:p>
        </p:txBody>
      </p:sp>
      <p:sp>
        <p:nvSpPr>
          <p:cNvPr id="10" name="9 CuadroTexto"/>
          <p:cNvSpPr txBox="1"/>
          <p:nvPr/>
        </p:nvSpPr>
        <p:spPr>
          <a:xfrm>
            <a:off x="76169" y="85702"/>
            <a:ext cx="8388000" cy="864000"/>
          </a:xfrm>
          <a:prstGeom prst="rect">
            <a:avLst/>
          </a:prstGeom>
          <a:noFill/>
        </p:spPr>
        <p:txBody>
          <a:bodyPr wrap="square" rtlCol="0" anchor="ctr">
            <a:noAutofit/>
          </a:bodyPr>
          <a:lstStyle/>
          <a:p>
            <a:pPr algn="ctr"/>
            <a:r>
              <a:rPr lang="es-MX" sz="2000" b="1" dirty="0" smtClean="0">
                <a:latin typeface="Calibri" pitchFamily="34" charset="0"/>
              </a:rPr>
              <a:t>O B J E T I V O</a:t>
            </a:r>
            <a:endParaRPr lang="es-ES" sz="1400" b="1" i="1" dirty="0">
              <a:latin typeface="Calibri" pitchFamily="34" charset="0"/>
            </a:endParaRPr>
          </a:p>
        </p:txBody>
      </p:sp>
      <p:sp>
        <p:nvSpPr>
          <p:cNvPr id="11" name="10 Marcador de número de diapositiva"/>
          <p:cNvSpPr>
            <a:spLocks noGrp="1"/>
          </p:cNvSpPr>
          <p:nvPr>
            <p:ph type="sldNum" sz="quarter" idx="12"/>
          </p:nvPr>
        </p:nvSpPr>
        <p:spPr/>
        <p:txBody>
          <a:bodyPr/>
          <a:lstStyle/>
          <a:p>
            <a:pPr>
              <a:defRPr/>
            </a:pPr>
            <a:fld id="{BD43386B-512A-4F48-AC60-1F2A615D5642}" type="slidenum">
              <a:rPr lang="es-MX" b="1" smtClean="0">
                <a:latin typeface="Calibri" pitchFamily="34" charset="0"/>
              </a:rPr>
              <a:pPr>
                <a:defRPr/>
              </a:pPr>
              <a:t>2</a:t>
            </a:fld>
            <a:endParaRPr lang="es-MX"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20</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347335016"/>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Azcapotzalco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Benito Juárez</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Coyoacán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Cuajimalpa de Morelos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Cuauhtémoc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Gustavo A. Madero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a:t>
                      </a:r>
                      <a:r>
                        <a:rPr lang="es-MX" sz="1100" b="1" i="0" u="none" strike="noStrike" dirty="0" err="1">
                          <a:solidFill>
                            <a:srgbClr val="000000"/>
                          </a:solidFill>
                          <a:effectLst/>
                          <a:latin typeface="Calibri" panose="020F0502020204030204" pitchFamily="34" charset="0"/>
                        </a:rPr>
                        <a:t>Iztacalco</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Iztapalapa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La Magdalena Contreras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Miguel Hidalgo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Milpa Alta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Tláhuac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Tlalpan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Venustiano Carranza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Escuela de Administración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Central de Abasto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Centro Histórico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de Apoyo a la Infraestructura Vial y del Transporte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de Recuperación Crediticia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Educación Garantizada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86345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21</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602461481"/>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Fondo de Apoyo a la Educación y el Empleo de las y los Jóvenes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Fondo para el Desarrollo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Museo de Arte Popular Mexicano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Museo del Estanquillo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para el Fondo de Promoción para el Financiamiento del Transporte </a:t>
                      </a:r>
                      <a:r>
                        <a:rPr lang="es-MX" sz="1100" b="1" i="0" u="none" strike="noStrike" dirty="0" err="1" smtClean="0">
                          <a:solidFill>
                            <a:srgbClr val="000000"/>
                          </a:solidFill>
                          <a:effectLst/>
                          <a:latin typeface="Calibri" panose="020F0502020204030204" pitchFamily="34" charset="0"/>
                        </a:rPr>
                        <a:t>Públic</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para el Mejoramiento de las Vías de Comunicación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para la Promoción y Desarrollo del Cine Mexicano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Público Ciudad Digital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Público Complejo Ambiental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Público del Fondo de Apoyo a la Procuración de Justicia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Ambiental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de Desarrollo Económico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de Seguridad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Mixto de Promoción Turística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para el Desarrollo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para la Atención y Apoyo a las Víctimas del Delito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Heroico Cuerpo de Bomberos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Acceso a la Información Pública y Protección de Datos Personales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Asistencia e Integración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Ciencia y Tecnología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Educación Media Superior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362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88070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22</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712551350"/>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Formación Profesional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la Juventud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las Mujeres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Verificación Administrativa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Vivienda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it-IT" sz="1100" b="1" i="0" u="none" strike="noStrike" dirty="0">
                          <a:solidFill>
                            <a:srgbClr val="000000"/>
                          </a:solidFill>
                          <a:effectLst/>
                          <a:latin typeface="Calibri" panose="020F0502020204030204" pitchFamily="34" charset="0"/>
                        </a:rPr>
                        <a:t>Instituto del Deporte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Local de la Infraestructura Física Educativa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para la Atención de los Adultos Mayores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para la Atención y Prevención de las Adicciones en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para la Integración al Desarrollo de las Personas con Discapacidad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Técnico de Formación Policial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Jefatura de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Junta de Asistencia Privada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Junta Local de Conciliación y Arbitraje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Mecanismo de Seguimiento y Evaluación del Programa de Derechos Humanos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err="1">
                          <a:solidFill>
                            <a:srgbClr val="000000"/>
                          </a:solidFill>
                          <a:effectLst/>
                          <a:latin typeface="Calibri" panose="020F0502020204030204" pitchFamily="34" charset="0"/>
                        </a:rPr>
                        <a:t>Metrobús</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Oficialía Mayor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Planta de Asfalto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Policía Auxiliar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Policía Bancaria e Industrial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06759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23</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576640115"/>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l"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Procuraduría Ambiental y del Ordenamiento Territorial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Procuraduría General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Procuraduría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Proyecto Metro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Red de Transporte de Pasajeros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Cultura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Desarrollo Económico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Desarrollo Rural y Equidad para las Comunidades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Desarrollo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Desarrollo Urbano y Vivienda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Educación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Finanzas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Gobierno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Obras y Servicios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Protección Civil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Salud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Seguridad Pública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Trabajo y Fomento al Empleo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Transportes y Vialidad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Turismo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del Medio Ambiente</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1,340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68865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24</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836158655"/>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l"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Servicio de Transportes Eléctricos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Servicio Público de Localización Telefónica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Servicios de Salud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Servicios Metropolitanos,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Sistema de Aguas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Sistema de Radio y Televisión Digital del Gobierno del Distrito Federal (Capital 21)</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Sistema de Transporte Colectivo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Sistema para el Desarrollo Integral de la Familia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Tribunal de lo Contencioso Administrativo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Tribunal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Tribunal Superior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Universidad Autónoma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Movimiento Ciudadano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Nueva Alianza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Acción Nacional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de la Revolución Democrática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del Trabajo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Revolucionario Institucional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Socialdemócrata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Verde Ecologista de México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b"/>
                      <a:r>
                        <a:rPr lang="es-MX" sz="1100" b="1" i="0" u="none" strike="noStrike" dirty="0" smtClean="0">
                          <a:solidFill>
                            <a:schemeClr val="bg1"/>
                          </a:solidFill>
                          <a:effectLst/>
                          <a:latin typeface="Calibri" panose="020F0502020204030204" pitchFamily="34" charset="0"/>
                        </a:rPr>
                        <a:t> Total</a:t>
                      </a:r>
                      <a:endParaRPr lang="es-MX" sz="1100" b="1" i="0" u="none" strike="noStrike" dirty="0">
                        <a:solidFill>
                          <a:schemeClr val="bg1"/>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91,523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86,249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89,610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86,341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extLst>
      <p:ext uri="{BB962C8B-B14F-4D97-AF65-F5344CB8AC3E}">
        <p14:creationId xmlns:p14="http://schemas.microsoft.com/office/powerpoint/2010/main" val="3598809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2.1.3 Solicitudes de información pública por Órgano de gobierno</a:t>
            </a:r>
          </a:p>
          <a:p>
            <a:pPr algn="ctr"/>
            <a:r>
              <a:rPr lang="es-MX" sz="1400" b="1" i="1" dirty="0" smtClean="0">
                <a:latin typeface="Calibri" pitchFamily="34" charset="0"/>
              </a:rPr>
              <a:t>2006 </a:t>
            </a:r>
            <a:r>
              <a:rPr lang="es-MX" sz="1400" b="1" i="1" dirty="0">
                <a:latin typeface="Calibri" pitchFamily="34" charset="0"/>
              </a:rPr>
              <a:t>al 2012</a:t>
            </a: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25</a:t>
            </a:fld>
            <a:endParaRPr lang="es-MX" b="1" dirty="0">
              <a:latin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073344511"/>
              </p:ext>
            </p:extLst>
          </p:nvPr>
        </p:nvGraphicFramePr>
        <p:xfrm>
          <a:off x="74846" y="1377753"/>
          <a:ext cx="9006852" cy="4716000"/>
        </p:xfrm>
        <a:graphic>
          <a:graphicData uri="http://schemas.openxmlformats.org/drawingml/2006/table">
            <a:tbl>
              <a:tblPr/>
              <a:tblGrid>
                <a:gridCol w="89856"/>
                <a:gridCol w="1356996"/>
                <a:gridCol w="540000"/>
                <a:gridCol w="540000"/>
                <a:gridCol w="540000"/>
                <a:gridCol w="540000"/>
                <a:gridCol w="540000"/>
                <a:gridCol w="540000"/>
                <a:gridCol w="540000"/>
                <a:gridCol w="540000"/>
                <a:gridCol w="540000"/>
                <a:gridCol w="540000"/>
                <a:gridCol w="540000"/>
                <a:gridCol w="540000"/>
                <a:gridCol w="540000"/>
                <a:gridCol w="540000"/>
              </a:tblGrid>
              <a:tr h="360000">
                <a:tc rowSpan="2" gridSpan="2">
                  <a:txBody>
                    <a:bodyPr/>
                    <a:lstStyle/>
                    <a:p>
                      <a:pPr algn="ctr" fontAlgn="ctr"/>
                      <a:r>
                        <a:rPr lang="es-ES" sz="1100" b="1" i="0" u="none" strike="noStrike" dirty="0">
                          <a:solidFill>
                            <a:srgbClr val="FFFFFF"/>
                          </a:solidFill>
                          <a:latin typeface="Calibri" pitchFamily="34" charset="0"/>
                        </a:rPr>
                        <a:t>Órgano </a:t>
                      </a:r>
                      <a:r>
                        <a:rPr lang="es-ES" sz="1100" b="1" i="0" u="none" strike="noStrike" dirty="0" smtClean="0">
                          <a:solidFill>
                            <a:srgbClr val="FFFFFF"/>
                          </a:solidFill>
                          <a:latin typeface="Calibri" pitchFamily="34" charset="0"/>
                        </a:rPr>
                        <a:t>de</a:t>
                      </a:r>
                    </a:p>
                    <a:p>
                      <a:pPr algn="ctr" fontAlgn="ctr"/>
                      <a:r>
                        <a:rPr lang="es-ES" sz="1100" b="1" i="0" u="none" strike="noStrike" dirty="0" smtClean="0">
                          <a:solidFill>
                            <a:srgbClr val="FFFFFF"/>
                          </a:solidFill>
                          <a:latin typeface="Calibri" pitchFamily="34" charset="0"/>
                        </a:rPr>
                        <a:t>gobierno </a:t>
                      </a:r>
                      <a:endParaRPr lang="es-ES" sz="1100" b="1" i="0" u="none" strike="noStrike" dirty="0">
                        <a:solidFill>
                          <a:srgbClr val="FFFFFF"/>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rowSpan="2"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2007</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1B737D"/>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2008</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2009</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1B737D"/>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2010</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2011</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2012</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r>
              <a:tr h="396000">
                <a:tc gridSpan="2" vMerge="1">
                  <a:txBody>
                    <a:bodyPr/>
                    <a:lstStyle/>
                    <a:p>
                      <a:endParaRPr lang="es-ES"/>
                    </a:p>
                  </a:txBody>
                  <a:tcPr/>
                </a:tc>
                <a:tc hMerge="1" vMerge="1">
                  <a:txBody>
                    <a:bodyPr/>
                    <a:lstStyle/>
                    <a:p>
                      <a:endParaRPr lang="es-ES"/>
                    </a:p>
                  </a:txBody>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60000">
                <a:tc gridSpan="2">
                  <a:txBody>
                    <a:bodyPr/>
                    <a:lstStyle/>
                    <a:p>
                      <a:pPr algn="l" fontAlgn="ctr"/>
                      <a:r>
                        <a:rPr lang="es-ES" sz="1100" b="1" i="0" u="none" strike="noStrike" dirty="0" smtClean="0">
                          <a:solidFill>
                            <a:srgbClr val="000000"/>
                          </a:solidFill>
                          <a:latin typeface="Calibri" pitchFamily="34" charset="0"/>
                        </a:rPr>
                        <a:t> Ejecutivo </a:t>
                      </a:r>
                      <a:endParaRPr lang="es-ES" sz="1100" b="1" i="0" u="none" strike="noStrike" dirty="0">
                        <a:solidFill>
                          <a:srgbClr val="000000"/>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dirty="0">
                          <a:solidFill>
                            <a:srgbClr val="000000"/>
                          </a:solidFill>
                          <a:effectLst/>
                          <a:latin typeface="Calibri" panose="020F0502020204030204" pitchFamily="34" charset="0"/>
                        </a:rPr>
                        <a:t>5,059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15,601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34,116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76,466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71,251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75,504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72,652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marL="0" indent="0" algn="ctr" fontAlgn="ctr">
                        <a:tabLst/>
                      </a:pPr>
                      <a:r>
                        <a:rPr lang="es-ES" sz="1100" b="1" i="1" u="none" strike="noStrike" dirty="0" smtClean="0">
                          <a:solidFill>
                            <a:srgbClr val="000000"/>
                          </a:solidFill>
                          <a:latin typeface="Calibri" pitchFamily="34" charset="0"/>
                        </a:rPr>
                        <a:t>Administración</a:t>
                      </a:r>
                    </a:p>
                    <a:p>
                      <a:pPr marL="0" indent="0" algn="ctr" fontAlgn="ctr">
                        <a:tabLst/>
                      </a:pPr>
                      <a:r>
                        <a:rPr lang="es-ES" sz="1100" b="1" i="1" u="none" strike="noStrike" dirty="0" smtClean="0">
                          <a:solidFill>
                            <a:srgbClr val="000000"/>
                          </a:solidFill>
                          <a:latin typeface="Calibri" pitchFamily="34" charset="0"/>
                        </a:rPr>
                        <a:t>Pública Central</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Calibri" panose="020F0502020204030204" pitchFamily="34" charset="0"/>
                        </a:rPr>
                        <a:t>6,556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13,044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28,598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30,593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27,824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100" b="1" i="1" u="none" strike="noStrike" dirty="0" smtClean="0">
                          <a:solidFill>
                            <a:srgbClr val="000000"/>
                          </a:solidFill>
                          <a:latin typeface="Calibri" pitchFamily="34" charset="0"/>
                        </a:rPr>
                        <a:t>Desconcentrados y Paraestatales </a:t>
                      </a:r>
                      <a:r>
                        <a:rPr lang="es-ES" sz="1100" b="1" i="1" u="none" strike="noStrike" baseline="30000" dirty="0" smtClean="0">
                          <a:solidFill>
                            <a:srgbClr val="000000"/>
                          </a:solidFill>
                          <a:latin typeface="Calibri" pitchFamily="34" charset="0"/>
                        </a:rPr>
                        <a:t>1</a:t>
                      </a:r>
                      <a:r>
                        <a:rPr lang="es-ES" sz="1100" b="1" i="1" u="none" strike="noStrike" dirty="0" smtClean="0">
                          <a:solidFill>
                            <a:srgbClr val="000000"/>
                          </a:solidFill>
                          <a:latin typeface="Calibri" pitchFamily="34" charset="0"/>
                        </a:rPr>
                        <a:t> </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1,018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3,758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7,952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20,558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16,934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17,461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16,350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100" b="1" i="1" u="none" strike="noStrike" dirty="0" smtClean="0">
                          <a:solidFill>
                            <a:srgbClr val="000000"/>
                          </a:solidFill>
                          <a:latin typeface="Calibri" pitchFamily="34" charset="0"/>
                        </a:rPr>
                        <a:t>Delegaciones </a:t>
                      </a:r>
                    </a:p>
                    <a:p>
                      <a:pPr algn="ctr" fontAlgn="ctr"/>
                      <a:r>
                        <a:rPr lang="es-ES" sz="1100" b="1" i="1" u="none" strike="noStrike" dirty="0" smtClean="0">
                          <a:solidFill>
                            <a:srgbClr val="000000"/>
                          </a:solidFill>
                          <a:latin typeface="Calibri" pitchFamily="34" charset="0"/>
                        </a:rPr>
                        <a:t>Políticas</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5,287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13,120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25,719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28,478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Judicial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2,415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2,310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Legislativo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2,529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3,446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4,699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4,499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Autónomo</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769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1,994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5,992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6,083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5,095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5,347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gridSpan="2">
                  <a:txBody>
                    <a:bodyPr/>
                    <a:lstStyle/>
                    <a:p>
                      <a:pPr marL="0" algn="l" rtl="0" eaLnBrk="1" fontAlgn="b" latinLnBrk="0" hangingPunct="1"/>
                      <a:r>
                        <a:rPr kumimoji="0" lang="es-ES" sz="1100" b="1" i="0" u="none" strike="noStrike" kern="1200" dirty="0" smtClean="0">
                          <a:solidFill>
                            <a:srgbClr val="000000"/>
                          </a:solidFill>
                          <a:latin typeface="Calibri" pitchFamily="34" charset="0"/>
                          <a:ea typeface="+mn-ea"/>
                          <a:cs typeface="+mn-cs"/>
                        </a:rPr>
                        <a:t> Partidos</a:t>
                      </a:r>
                      <a:r>
                        <a:rPr kumimoji="0" lang="es-ES" sz="1100" b="1" i="0" u="none" strike="noStrike" kern="1200" baseline="0" dirty="0" smtClean="0">
                          <a:solidFill>
                            <a:srgbClr val="000000"/>
                          </a:solidFill>
                          <a:latin typeface="Calibri" pitchFamily="34" charset="0"/>
                          <a:ea typeface="+mn-ea"/>
                          <a:cs typeface="+mn-cs"/>
                        </a:rPr>
                        <a:t> Políticos en el</a:t>
                      </a:r>
                    </a:p>
                    <a:p>
                      <a:pPr marL="0" algn="l" rtl="0" eaLnBrk="1" fontAlgn="b" latinLnBrk="0" hangingPunct="1"/>
                      <a:r>
                        <a:rPr kumimoji="0" lang="es-ES" sz="1100" b="1" i="0" u="none" strike="noStrike" kern="1200" baseline="0" dirty="0" smtClean="0">
                          <a:solidFill>
                            <a:srgbClr val="000000"/>
                          </a:solidFill>
                          <a:latin typeface="Calibri" pitchFamily="34" charset="0"/>
                          <a:ea typeface="+mn-ea"/>
                          <a:cs typeface="+mn-cs"/>
                        </a:rPr>
                        <a:t> Distrito Federal</a:t>
                      </a:r>
                      <a:endParaRPr kumimoji="0" lang="es-ES" sz="1100" b="1" i="0" u="none" strike="noStrike" kern="1200" dirty="0">
                        <a:solidFill>
                          <a:srgbClr val="000000"/>
                        </a:solidFill>
                        <a:latin typeface="Calibri" pitchFamily="34" charset="0"/>
                        <a:ea typeface="+mn-ea"/>
                        <a:cs typeface="+mn-cs"/>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4,121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1,533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chemeClr val="bg1"/>
                          </a:solidFill>
                          <a:latin typeface="Calibri" pitchFamily="34" charset="0"/>
                        </a:rPr>
                        <a:t> </a:t>
                      </a:r>
                      <a:r>
                        <a:rPr lang="es-ES" sz="1100" b="1" i="0" u="none" strike="noStrike" dirty="0">
                          <a:solidFill>
                            <a:schemeClr val="bg1"/>
                          </a:solidFill>
                          <a:latin typeface="Calibri" pitchFamily="34" charset="0"/>
                        </a:rPr>
                        <a:t>Total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b"/>
                      <a:r>
                        <a:rPr lang="es-MX" sz="1100" b="1" i="0" u="none" strike="noStrike" dirty="0">
                          <a:solidFill>
                            <a:schemeClr val="bg1"/>
                          </a:solidFill>
                          <a:effectLst/>
                          <a:latin typeface="Calibri" panose="020F0502020204030204" pitchFamily="34" charset="0"/>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91,523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86,249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89,610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86,341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8" name="Rectangle 3"/>
          <p:cNvSpPr txBox="1">
            <a:spLocks noChangeArrowheads="1"/>
          </p:cNvSpPr>
          <p:nvPr/>
        </p:nvSpPr>
        <p:spPr>
          <a:xfrm>
            <a:off x="35496" y="6106241"/>
            <a:ext cx="9001000" cy="419103"/>
          </a:xfrm>
          <a:prstGeom prst="rect">
            <a:avLst/>
          </a:prstGeom>
        </p:spPr>
        <p:txBody>
          <a:bodyPr/>
          <a:lstStyle/>
          <a:p>
            <a:pPr marL="85725" indent="-85725" algn="just" fontAlgn="auto">
              <a:spcBef>
                <a:spcPts val="0"/>
              </a:spcBef>
              <a:spcAft>
                <a:spcPts val="0"/>
              </a:spcAft>
              <a:defRPr/>
            </a:pPr>
            <a:r>
              <a:rPr lang="es-MX" sz="1000" b="1" kern="0" baseline="30000" dirty="0" smtClean="0">
                <a:solidFill>
                  <a:sysClr val="windowText" lastClr="000000"/>
                </a:solidFill>
                <a:latin typeface="Calibri" pitchFamily="34" charset="0"/>
                <a:cs typeface="Arial" pitchFamily="34" charset="0"/>
              </a:rPr>
              <a:t>1 </a:t>
            </a:r>
            <a:r>
              <a:rPr lang="es-MX" sz="1000" b="1" dirty="0" smtClean="0">
                <a:latin typeface="Calibri" pitchFamily="34" charset="0"/>
              </a:rPr>
              <a:t>Conforme al artículo 97 del Estatuto de Gobierno del D.F., la Administración Pública Paraestatal está integrada por los Organismos Descentralizados, las Empresas de Participación Estatal Mayoritaria y los Fideicomisos Públicos</a:t>
            </a:r>
            <a:r>
              <a:rPr lang="es-MX" sz="1000" b="1" kern="0" dirty="0" smtClean="0">
                <a:solidFill>
                  <a:sysClr val="windowText" lastClr="000000"/>
                </a:solidFill>
                <a:latin typeface="Calibri" pitchFamily="34" charset="0"/>
                <a:cs typeface="Arial" pitchFamily="34" charset="0"/>
              </a:rPr>
              <a:t>.</a:t>
            </a:r>
            <a:endParaRPr lang="es-MX" sz="1000" b="1"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2.1.4 Entes Obligados con el mayor/menor número de solicitudes de información</a:t>
            </a:r>
          </a:p>
          <a:p>
            <a:pPr algn="ctr"/>
            <a:r>
              <a:rPr lang="es-MX" sz="1400" b="1" i="1" dirty="0" smtClean="0">
                <a:latin typeface="Calibri" pitchFamily="34" charset="0"/>
              </a:rPr>
              <a:t>2012</a:t>
            </a:r>
            <a:endParaRPr lang="es-MX" sz="1400" b="1" i="1" dirty="0">
              <a:latin typeface="Calibri" pitchFamily="34" charset="0"/>
            </a:endParaRPr>
          </a:p>
        </p:txBody>
      </p:sp>
      <p:sp>
        <p:nvSpPr>
          <p:cNvPr id="8" name="7 CuadroTexto"/>
          <p:cNvSpPr txBox="1"/>
          <p:nvPr/>
        </p:nvSpPr>
        <p:spPr>
          <a:xfrm>
            <a:off x="585760" y="1052736"/>
            <a:ext cx="3643338" cy="461665"/>
          </a:xfrm>
          <a:prstGeom prst="rect">
            <a:avLst/>
          </a:prstGeom>
          <a:noFill/>
        </p:spPr>
        <p:txBody>
          <a:bodyPr wrap="square" rtlCol="0">
            <a:spAutoFit/>
          </a:bodyPr>
          <a:lstStyle/>
          <a:p>
            <a:pPr algn="ctr"/>
            <a:r>
              <a:rPr lang="es-MX" sz="1200" b="1" dirty="0" smtClean="0">
                <a:latin typeface="Calibri" pitchFamily="34" charset="0"/>
              </a:rPr>
              <a:t>Entes Obligados con el MAYOR número de solicitudes de información pública</a:t>
            </a:r>
            <a:endParaRPr lang="es-MX" sz="1200" b="1" dirty="0">
              <a:latin typeface="Calibri" pitchFamily="34" charset="0"/>
            </a:endParaRPr>
          </a:p>
        </p:txBody>
      </p:sp>
      <p:sp>
        <p:nvSpPr>
          <p:cNvPr id="9" name="8 CuadroTexto"/>
          <p:cNvSpPr txBox="1"/>
          <p:nvPr/>
        </p:nvSpPr>
        <p:spPr>
          <a:xfrm>
            <a:off x="5023298" y="1054450"/>
            <a:ext cx="3406354" cy="461665"/>
          </a:xfrm>
          <a:prstGeom prst="rect">
            <a:avLst/>
          </a:prstGeom>
          <a:noFill/>
        </p:spPr>
        <p:txBody>
          <a:bodyPr wrap="square" rtlCol="0">
            <a:spAutoFit/>
          </a:bodyPr>
          <a:lstStyle/>
          <a:p>
            <a:pPr algn="ctr"/>
            <a:r>
              <a:rPr lang="es-MX" sz="1200" b="1" dirty="0" smtClean="0">
                <a:latin typeface="Calibri" pitchFamily="34" charset="0"/>
              </a:rPr>
              <a:t>Entes Obligados con el MENOR número de solicitudes de información pública</a:t>
            </a:r>
            <a:endParaRPr lang="es-MX" sz="1200" b="1" dirty="0">
              <a:latin typeface="Calibri" pitchFamily="34" charset="0"/>
            </a:endParaRPr>
          </a:p>
        </p:txBody>
      </p:sp>
      <p:sp>
        <p:nvSpPr>
          <p:cNvPr id="13" name="12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26</a:t>
            </a:fld>
            <a:endParaRPr lang="es-MX" b="1" dirty="0">
              <a:latin typeface="Calibri"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276956432"/>
              </p:ext>
            </p:extLst>
          </p:nvPr>
        </p:nvGraphicFramePr>
        <p:xfrm>
          <a:off x="285720" y="1691146"/>
          <a:ext cx="4212000" cy="4752000"/>
        </p:xfrm>
        <a:graphic>
          <a:graphicData uri="http://schemas.openxmlformats.org/drawingml/2006/table">
            <a:tbl>
              <a:tblPr/>
              <a:tblGrid>
                <a:gridCol w="2772000"/>
                <a:gridCol w="720000"/>
                <a:gridCol w="720000"/>
              </a:tblGrid>
              <a:tr h="216000">
                <a:tc>
                  <a:txBody>
                    <a:bodyPr/>
                    <a:lstStyle/>
                    <a:p>
                      <a:pPr algn="ctr" fontAlgn="ctr"/>
                      <a:r>
                        <a:rPr lang="es-ES" sz="1100" b="1" i="0" u="none" strike="noStrike" dirty="0" smtClean="0">
                          <a:solidFill>
                            <a:srgbClr val="FFFFFF"/>
                          </a:solidFill>
                          <a:latin typeface="Calibri"/>
                        </a:rPr>
                        <a:t>Entes Obligados</a:t>
                      </a:r>
                      <a:endParaRPr lang="es-ES" sz="1100" b="1" i="0" u="none" strike="noStrike" dirty="0">
                        <a:solidFill>
                          <a:srgbClr val="FFFFFF"/>
                        </a:solidFill>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Secretaría </a:t>
                      </a:r>
                      <a:r>
                        <a:rPr lang="es-MX" sz="1100" b="1" i="0" u="none" strike="noStrike" dirty="0">
                          <a:solidFill>
                            <a:srgbClr val="000000"/>
                          </a:solidFill>
                          <a:effectLst/>
                          <a:latin typeface="Calibri" panose="020F0502020204030204" pitchFamily="34" charset="0"/>
                        </a:rPr>
                        <a:t>de Desarrollo Urbano y Vivienda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3,145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err="1">
                          <a:solidFill>
                            <a:srgbClr val="000000"/>
                          </a:solidFill>
                          <a:effectLst/>
                          <a:latin typeface="Calibri" panose="020F0502020204030204" pitchFamily="34" charset="0"/>
                        </a:rPr>
                        <a:t>Iztacalco</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3,103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Benito Juárez</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Contaduría </a:t>
                      </a:r>
                      <a:r>
                        <a:rPr lang="es-MX" sz="1100" b="1" i="0" u="none" strike="noStrike" dirty="0">
                          <a:solidFill>
                            <a:srgbClr val="000000"/>
                          </a:solidFill>
                          <a:effectLst/>
                          <a:latin typeface="Calibri" panose="020F0502020204030204" pitchFamily="34" charset="0"/>
                        </a:rPr>
                        <a:t>Mayor de Hacienda de la </a:t>
                      </a:r>
                      <a:r>
                        <a:rPr lang="es-MX" sz="1100" b="1" i="0" u="none" strike="noStrike" dirty="0" smtClean="0">
                          <a:solidFill>
                            <a:srgbClr val="000000"/>
                          </a:solidFill>
                          <a:effectLst/>
                          <a:latin typeface="Calibri" panose="020F0502020204030204" pitchFamily="34" charset="0"/>
                        </a:rPr>
                        <a:t>ALDF</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2,574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Secretaría </a:t>
                      </a:r>
                      <a:r>
                        <a:rPr lang="es-MX" sz="1100" b="1" i="0" u="none" strike="noStrike" dirty="0">
                          <a:solidFill>
                            <a:srgbClr val="000000"/>
                          </a:solidFill>
                          <a:effectLst/>
                          <a:latin typeface="Calibri" panose="020F0502020204030204" pitchFamily="34" charset="0"/>
                        </a:rPr>
                        <a:t>de Transportes y Vialidad</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2,393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Procuraduría </a:t>
                      </a:r>
                      <a:r>
                        <a:rPr lang="es-MX" sz="1100" b="1" i="0" u="none" strike="noStrike" dirty="0">
                          <a:solidFill>
                            <a:srgbClr val="000000"/>
                          </a:solidFill>
                          <a:effectLst/>
                          <a:latin typeface="Calibri" panose="020F0502020204030204" pitchFamily="34" charset="0"/>
                        </a:rPr>
                        <a:t>General de Justicia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2,156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Secretaría </a:t>
                      </a:r>
                      <a:r>
                        <a:rPr lang="es-MX" sz="1100" b="1" i="0" u="none" strike="noStrike" dirty="0">
                          <a:solidFill>
                            <a:srgbClr val="000000"/>
                          </a:solidFill>
                          <a:effectLst/>
                          <a:latin typeface="Calibri" panose="020F0502020204030204" pitchFamily="34" charset="0"/>
                        </a:rPr>
                        <a:t>de Seguridad Pública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Miguel Hidalgo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Cuauhtémoc</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2,017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Oficialía </a:t>
                      </a:r>
                      <a:r>
                        <a:rPr lang="es-MX" sz="1100" b="1" i="0" u="none" strike="noStrike" dirty="0">
                          <a:solidFill>
                            <a:srgbClr val="000000"/>
                          </a:solidFill>
                          <a:effectLst/>
                          <a:latin typeface="Calibri" panose="020F0502020204030204" pitchFamily="34" charset="0"/>
                        </a:rPr>
                        <a:t>Mayor</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1,976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Contraloría </a:t>
                      </a:r>
                      <a:r>
                        <a:rPr lang="es-MX" sz="1100" b="1" i="0" u="none" strike="noStrike" dirty="0">
                          <a:solidFill>
                            <a:srgbClr val="000000"/>
                          </a:solidFill>
                          <a:effectLst/>
                          <a:latin typeface="Calibri" panose="020F0502020204030204" pitchFamily="34" charset="0"/>
                        </a:rPr>
                        <a:t>General del Distrito Federal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1,929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it-IT" sz="1100" b="1" i="0" u="none" strike="noStrike" dirty="0" smtClean="0">
                          <a:solidFill>
                            <a:srgbClr val="000000"/>
                          </a:solidFill>
                          <a:effectLst/>
                          <a:latin typeface="Calibri" panose="020F0502020204030204" pitchFamily="34" charset="0"/>
                        </a:rPr>
                        <a:t> Asamblea </a:t>
                      </a:r>
                      <a:r>
                        <a:rPr lang="it-IT" sz="1100" b="1" i="0" u="none" strike="noStrike" dirty="0">
                          <a:solidFill>
                            <a:srgbClr val="000000"/>
                          </a:solidFill>
                          <a:effectLst/>
                          <a:latin typeface="Calibri" panose="020F0502020204030204" pitchFamily="34" charset="0"/>
                        </a:rPr>
                        <a:t>Legislativa del Distrito Federal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1,925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Gustavo A. Madero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1,881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Coyoacán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1,865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Tlalpan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1,814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Tribunal </a:t>
                      </a:r>
                      <a:r>
                        <a:rPr lang="es-MX" sz="1100" b="1" i="0" u="none" strike="noStrike" dirty="0">
                          <a:solidFill>
                            <a:srgbClr val="000000"/>
                          </a:solidFill>
                          <a:effectLst/>
                          <a:latin typeface="Calibri" panose="020F0502020204030204" pitchFamily="34" charset="0"/>
                        </a:rPr>
                        <a:t>Superior de Justicia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1,809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Secretaría </a:t>
                      </a:r>
                      <a:r>
                        <a:rPr lang="es-MX" sz="1100" b="1" i="0" u="none" strike="noStrike" dirty="0">
                          <a:solidFill>
                            <a:srgbClr val="000000"/>
                          </a:solidFill>
                          <a:effectLst/>
                          <a:latin typeface="Calibri" panose="020F0502020204030204" pitchFamily="34" charset="0"/>
                        </a:rPr>
                        <a:t>de Finanzas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1,749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marL="0" indent="0" algn="l" fontAlgn="b"/>
                      <a:r>
                        <a:rPr lang="es-ES" sz="1100" b="1" i="0" u="none" strike="noStrike" dirty="0" smtClean="0">
                          <a:solidFill>
                            <a:srgbClr val="FFFFFF"/>
                          </a:solidFill>
                          <a:latin typeface="Calibri" pitchFamily="34" charset="0"/>
                        </a:rPr>
                        <a:t>Total</a:t>
                      </a:r>
                      <a:endParaRPr lang="es-ES" sz="1100" b="1" i="0" u="none" strike="noStrike" dirty="0">
                        <a:solidFill>
                          <a:srgbClr val="FFFFFF"/>
                        </a:solidFill>
                        <a:latin typeface="Calibri"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smtClean="0">
                          <a:solidFill>
                            <a:schemeClr val="bg1"/>
                          </a:solidFill>
                          <a:effectLst/>
                          <a:latin typeface="Calibri" pitchFamily="34" charset="0"/>
                          <a:cs typeface="Calibri" pitchFamily="34" charset="0"/>
                        </a:rPr>
                        <a:t>37,425</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smtClean="0">
                          <a:solidFill>
                            <a:schemeClr val="bg1"/>
                          </a:solidFill>
                          <a:effectLst/>
                          <a:latin typeface="Calibri" pitchFamily="34" charset="0"/>
                          <a:cs typeface="Calibri" pitchFamily="34" charset="0"/>
                        </a:rPr>
                        <a:t>43.3%</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023695943"/>
              </p:ext>
            </p:extLst>
          </p:nvPr>
        </p:nvGraphicFramePr>
        <p:xfrm>
          <a:off x="4638916" y="1691146"/>
          <a:ext cx="4212000" cy="4824000"/>
        </p:xfrm>
        <a:graphic>
          <a:graphicData uri="http://schemas.openxmlformats.org/drawingml/2006/table">
            <a:tbl>
              <a:tblPr/>
              <a:tblGrid>
                <a:gridCol w="2772000"/>
                <a:gridCol w="720000"/>
                <a:gridCol w="720000"/>
              </a:tblGrid>
              <a:tr h="216000">
                <a:tc>
                  <a:txBody>
                    <a:bodyPr/>
                    <a:lstStyle/>
                    <a:p>
                      <a:pPr algn="ctr" fontAlgn="ctr"/>
                      <a:r>
                        <a:rPr lang="es-ES" sz="1100" b="1" i="0" u="none" strike="noStrike" dirty="0" smtClean="0">
                          <a:solidFill>
                            <a:srgbClr val="FFFFFF"/>
                          </a:solidFill>
                          <a:latin typeface="Calibri"/>
                        </a:rPr>
                        <a:t>Entes Obligados</a:t>
                      </a:r>
                      <a:endParaRPr lang="es-ES" sz="1100" b="1" i="0" u="none" strike="noStrike" dirty="0">
                        <a:solidFill>
                          <a:srgbClr val="FFFFFF"/>
                        </a:solidFill>
                        <a:latin typeface="Calibri"/>
                      </a:endParaRPr>
                    </a:p>
                  </a:txBody>
                  <a:tcPr marL="8947" marR="8947" marT="894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60000">
                <a:tc>
                  <a:txBody>
                    <a:bodyPr/>
                    <a:lstStyle/>
                    <a:p>
                      <a:pPr algn="l" fontAlgn="t"/>
                      <a:r>
                        <a:rPr lang="es-MX" sz="1100" b="1" i="0" u="none" strike="noStrike" dirty="0">
                          <a:solidFill>
                            <a:srgbClr val="000000"/>
                          </a:solidFill>
                          <a:effectLst/>
                          <a:latin typeface="Calibri" panose="020F0502020204030204" pitchFamily="34" charset="0"/>
                        </a:rPr>
                        <a:t>Instituto Local de la Infraestructura Física Educativa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para el Fondo de Promoción para el Financiamiento del Transporte Público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Fondo para la Atención y Apoyo a las Víctimas del Delito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a:solidFill>
                            <a:srgbClr val="000000"/>
                          </a:solidFill>
                          <a:effectLst/>
                          <a:latin typeface="Calibri" panose="020F0502020204030204" pitchFamily="34" charset="0"/>
                        </a:rPr>
                        <a:t>Planta de Asfalto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Público Complejo Ambiental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Sistema de Radio y Televisión Digital del Gobierno del Distrito Federal (Capital 21)</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Museo de Arte Popular Mexicano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Público del Fondo de Apoyo a la Procuración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Museo del Estanquillo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para la Promoción y Desarrollo del Cine Mexicano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Fondo de Apoyo a la Educación y el Empleo de las y los Jóvenes del </a:t>
                      </a:r>
                      <a:r>
                        <a:rPr lang="es-MX" sz="1100" b="1" i="0" u="none" strike="noStrike" dirty="0" smtClean="0">
                          <a:solidFill>
                            <a:srgbClr val="000000"/>
                          </a:solidFill>
                          <a:effectLst/>
                          <a:latin typeface="Calibri" panose="020F0502020204030204" pitchFamily="34" charset="0"/>
                        </a:rPr>
                        <a:t>DF *</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Fondo para el Desarrollo Económico y Social de la Ciudad de </a:t>
                      </a:r>
                      <a:r>
                        <a:rPr lang="es-MX" sz="1100" b="1" i="0" u="none" strike="noStrike" dirty="0" smtClean="0">
                          <a:solidFill>
                            <a:srgbClr val="000000"/>
                          </a:solidFill>
                          <a:effectLst/>
                          <a:latin typeface="Calibri" panose="020F0502020204030204" pitchFamily="34" charset="0"/>
                        </a:rPr>
                        <a:t>México *</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Mecanismo de Seguimiento y Evaluación del Programa de Derechos Humanos del </a:t>
                      </a:r>
                      <a:r>
                        <a:rPr lang="es-MX" sz="1100" b="1" i="0" u="none" strike="noStrike" dirty="0" smtClean="0">
                          <a:solidFill>
                            <a:srgbClr val="000000"/>
                          </a:solidFill>
                          <a:effectLst/>
                          <a:latin typeface="Calibri" panose="020F0502020204030204" pitchFamily="34" charset="0"/>
                        </a:rPr>
                        <a:t>DF *</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b"/>
                      <a:r>
                        <a:rPr lang="es-ES" sz="1100" b="1" i="0" u="none" strike="noStrike" dirty="0" smtClean="0">
                          <a:solidFill>
                            <a:srgbClr val="FFFFFF"/>
                          </a:solidFill>
                          <a:latin typeface="Calibri"/>
                        </a:rPr>
                        <a:t> Total</a:t>
                      </a:r>
                      <a:endParaRPr lang="es-ES" sz="1100" b="1" i="0" u="none" strike="noStrike" dirty="0">
                        <a:solidFill>
                          <a:srgbClr val="FFFFFF"/>
                        </a:solidFill>
                        <a:latin typeface="Calibri"/>
                      </a:endParaRPr>
                    </a:p>
                  </a:txBody>
                  <a:tcPr marL="8947" marR="8947" marT="894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smtClean="0">
                          <a:solidFill>
                            <a:srgbClr val="FFFFFF"/>
                          </a:solidFill>
                          <a:latin typeface="Calibri"/>
                        </a:rPr>
                        <a:t>761</a:t>
                      </a:r>
                      <a:endParaRPr lang="es-ES" sz="1100" b="1" i="0" u="none" strike="noStrike" dirty="0">
                        <a:solidFill>
                          <a:srgbClr val="FFFFFF"/>
                        </a:solidFill>
                        <a:latin typeface="Calibri"/>
                      </a:endParaRPr>
                    </a:p>
                  </a:txBody>
                  <a:tcPr marL="8947" marR="8947" marT="89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smtClean="0">
                          <a:solidFill>
                            <a:srgbClr val="FFFFFF"/>
                          </a:solidFill>
                          <a:latin typeface="Calibri"/>
                        </a:rPr>
                        <a:t>0.9</a:t>
                      </a:r>
                      <a:endParaRPr lang="es-ES" sz="1100" b="1" i="0" u="none" strike="noStrike" dirty="0">
                        <a:solidFill>
                          <a:srgbClr val="FFFFFF"/>
                        </a:solidFill>
                        <a:latin typeface="Calibri"/>
                      </a:endParaRPr>
                    </a:p>
                  </a:txBody>
                  <a:tcPr marL="8947" marR="8947" marT="8947"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10" name="9 CuadroTexto"/>
          <p:cNvSpPr txBox="1"/>
          <p:nvPr/>
        </p:nvSpPr>
        <p:spPr>
          <a:xfrm>
            <a:off x="220347" y="6566908"/>
            <a:ext cx="8784976" cy="246221"/>
          </a:xfrm>
          <a:prstGeom prst="rect">
            <a:avLst/>
          </a:prstGeom>
          <a:noFill/>
        </p:spPr>
        <p:txBody>
          <a:bodyPr wrap="square" rtlCol="0">
            <a:spAutoFit/>
          </a:bodyPr>
          <a:lstStyle/>
          <a:p>
            <a:r>
              <a:rPr lang="es-MX" sz="1000" dirty="0" smtClean="0">
                <a:latin typeface="Calibri" pitchFamily="34" charset="0"/>
                <a:cs typeface="Calibri" pitchFamily="34" charset="0"/>
              </a:rPr>
              <a:t>* </a:t>
            </a:r>
            <a:r>
              <a:rPr lang="es-MX" sz="1000" b="1" dirty="0" smtClean="0">
                <a:latin typeface="Calibri" pitchFamily="34" charset="0"/>
                <a:cs typeface="Calibri" pitchFamily="34" charset="0"/>
              </a:rPr>
              <a:t>Nota:</a:t>
            </a:r>
            <a:r>
              <a:rPr lang="es-MX" sz="1000" dirty="0" smtClean="0">
                <a:latin typeface="Calibri" pitchFamily="34" charset="0"/>
                <a:cs typeface="Calibri" pitchFamily="34" charset="0"/>
              </a:rPr>
              <a:t> Entes obligados al cumplimiento de la LTAIPDF y no están dados de alta en el Sistema </a:t>
            </a:r>
            <a:r>
              <a:rPr lang="es-MX" sz="1000" dirty="0" err="1" smtClean="0">
                <a:latin typeface="Calibri" pitchFamily="34" charset="0"/>
                <a:cs typeface="Calibri" pitchFamily="34" charset="0"/>
              </a:rPr>
              <a:t>Infomex</a:t>
            </a:r>
            <a:r>
              <a:rPr lang="es-MX" sz="1000" dirty="0" smtClean="0">
                <a:latin typeface="Calibri" pitchFamily="34" charset="0"/>
                <a:cs typeface="Calibri" pitchFamily="34" charset="0"/>
              </a:rPr>
              <a:t> II</a:t>
            </a:r>
            <a:endParaRPr lang="es-MX" sz="1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2.2 Medio de presentación de las solicitudes de información pública</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18" name="17 Gráfico"/>
          <p:cNvGraphicFramePr/>
          <p:nvPr>
            <p:extLst>
              <p:ext uri="{D42A27DB-BD31-4B8C-83A1-F6EECF244321}">
                <p14:modId xmlns:p14="http://schemas.microsoft.com/office/powerpoint/2010/main" val="889418859"/>
              </p:ext>
            </p:extLst>
          </p:nvPr>
        </p:nvGraphicFramePr>
        <p:xfrm>
          <a:off x="161864" y="1196752"/>
          <a:ext cx="8802624"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27</a:t>
            </a:fld>
            <a:endParaRPr lang="es-MX" b="1"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2.3 Medio por el que se notificó la respuesta</a:t>
            </a:r>
          </a:p>
          <a:p>
            <a:pPr algn="ctr"/>
            <a:r>
              <a:rPr lang="es-MX" sz="1400" b="1" i="1" dirty="0" smtClean="0">
                <a:latin typeface="Calibri" pitchFamily="34" charset="0"/>
              </a:rPr>
              <a:t>2007 </a:t>
            </a:r>
            <a:r>
              <a:rPr lang="es-MX" sz="1400" b="1" i="1" dirty="0">
                <a:latin typeface="Calibri" pitchFamily="34" charset="0"/>
              </a:rPr>
              <a:t>al 2012</a:t>
            </a: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28</a:t>
            </a:fld>
            <a:endParaRPr lang="es-MX" b="1" dirty="0">
              <a:latin typeface="Calibri" pitchFamily="34" charset="0"/>
            </a:endParaRPr>
          </a:p>
        </p:txBody>
      </p:sp>
      <p:sp>
        <p:nvSpPr>
          <p:cNvPr id="16"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a:t>
            </a:r>
            <a:endParaRPr lang="es-ES" sz="1200" b="1" i="1" u="sng" dirty="0">
              <a:latin typeface="Calibri" pitchFamily="34" charset="0"/>
            </a:endParaRPr>
          </a:p>
        </p:txBody>
      </p:sp>
      <p:graphicFrame>
        <p:nvGraphicFramePr>
          <p:cNvPr id="6" name="5 Gráfico"/>
          <p:cNvGraphicFramePr/>
          <p:nvPr>
            <p:extLst>
              <p:ext uri="{D42A27DB-BD31-4B8C-83A1-F6EECF244321}">
                <p14:modId xmlns:p14="http://schemas.microsoft.com/office/powerpoint/2010/main" val="3901857793"/>
              </p:ext>
            </p:extLst>
          </p:nvPr>
        </p:nvGraphicFramePr>
        <p:xfrm>
          <a:off x="252544" y="1817929"/>
          <a:ext cx="8639936"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2.4 Medio por el que se entregó la información solicitada</a:t>
            </a:r>
          </a:p>
          <a:p>
            <a:pPr algn="ctr"/>
            <a:r>
              <a:rPr lang="es-MX" sz="1400" b="1" i="1" dirty="0" smtClean="0">
                <a:latin typeface="Calibri" pitchFamily="34" charset="0"/>
              </a:rPr>
              <a:t>2007 </a:t>
            </a:r>
            <a:r>
              <a:rPr lang="es-MX" sz="1400" b="1" i="1" dirty="0">
                <a:latin typeface="Calibri" pitchFamily="34" charset="0"/>
              </a:rPr>
              <a:t>al 2012</a:t>
            </a:r>
          </a:p>
        </p:txBody>
      </p:sp>
      <p:sp>
        <p:nvSpPr>
          <p:cNvPr id="17" name="1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29</a:t>
            </a:fld>
            <a:endParaRPr lang="es-MX" b="1" dirty="0">
              <a:latin typeface="Calibri" pitchFamily="34" charset="0"/>
            </a:endParaRPr>
          </a:p>
        </p:txBody>
      </p:sp>
      <p:sp>
        <p:nvSpPr>
          <p:cNvPr id="16"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graphicFrame>
        <p:nvGraphicFramePr>
          <p:cNvPr id="6" name="5 Gráfico"/>
          <p:cNvGraphicFramePr/>
          <p:nvPr>
            <p:extLst>
              <p:ext uri="{D42A27DB-BD31-4B8C-83A1-F6EECF244321}">
                <p14:modId xmlns:p14="http://schemas.microsoft.com/office/powerpoint/2010/main" val="4274317925"/>
              </p:ext>
            </p:extLst>
          </p:nvPr>
        </p:nvGraphicFramePr>
        <p:xfrm>
          <a:off x="207774" y="1798782"/>
          <a:ext cx="8684706" cy="47265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76169" y="85702"/>
            <a:ext cx="8388000" cy="864000"/>
          </a:xfrm>
          <a:prstGeom prst="rect">
            <a:avLst/>
          </a:prstGeom>
          <a:noFill/>
        </p:spPr>
        <p:txBody>
          <a:bodyPr wrap="square" rtlCol="0" anchor="ctr">
            <a:noAutofit/>
          </a:bodyPr>
          <a:lstStyle/>
          <a:p>
            <a:pPr algn="ctr"/>
            <a:r>
              <a:rPr lang="es-MX" sz="2000" b="1" dirty="0" smtClean="0">
                <a:latin typeface="Calibri" pitchFamily="34" charset="0"/>
              </a:rPr>
              <a:t>Í N D I C E</a:t>
            </a:r>
            <a:endParaRPr lang="es-ES" sz="1400" b="1" i="1" dirty="0">
              <a:latin typeface="Calibri" pitchFamily="34" charset="0"/>
            </a:endParaRPr>
          </a:p>
        </p:txBody>
      </p:sp>
      <p:sp>
        <p:nvSpPr>
          <p:cNvPr id="11" name="10 Marcador de número de diapositiva"/>
          <p:cNvSpPr>
            <a:spLocks noGrp="1"/>
          </p:cNvSpPr>
          <p:nvPr>
            <p:ph type="sldNum" sz="quarter" idx="12"/>
          </p:nvPr>
        </p:nvSpPr>
        <p:spPr/>
        <p:txBody>
          <a:bodyPr/>
          <a:lstStyle/>
          <a:p>
            <a:pPr>
              <a:defRPr/>
            </a:pPr>
            <a:fld id="{BD43386B-512A-4F48-AC60-1F2A615D5642}" type="slidenum">
              <a:rPr lang="es-MX" b="1" smtClean="0">
                <a:latin typeface="Calibri" pitchFamily="34" charset="0"/>
              </a:rPr>
              <a:pPr>
                <a:defRPr/>
              </a:pPr>
              <a:t>3</a:t>
            </a:fld>
            <a:endParaRPr lang="es-MX" b="1" dirty="0">
              <a:latin typeface="Calibri" pitchFamily="34" charset="0"/>
            </a:endParaRPr>
          </a:p>
        </p:txBody>
      </p:sp>
      <p:sp>
        <p:nvSpPr>
          <p:cNvPr id="5" name="Rectangle 3"/>
          <p:cNvSpPr txBox="1">
            <a:spLocks noChangeArrowheads="1"/>
          </p:cNvSpPr>
          <p:nvPr/>
        </p:nvSpPr>
        <p:spPr>
          <a:xfrm>
            <a:off x="814388" y="1817929"/>
            <a:ext cx="7500937" cy="4203359"/>
          </a:xfrm>
          <a:prstGeom prst="rect">
            <a:avLst/>
          </a:prstGeom>
        </p:spPr>
        <p:txBody>
          <a:bodyPr anchor="ctr"/>
          <a:lstStyle/>
          <a:p>
            <a:pPr marL="533400" indent="-533400" fontAlgn="auto">
              <a:lnSpc>
                <a:spcPct val="150000"/>
              </a:lnSpc>
              <a:spcBef>
                <a:spcPts val="0"/>
              </a:spcBef>
              <a:spcAft>
                <a:spcPts val="0"/>
              </a:spcAft>
              <a:buFont typeface="Wingdings" pitchFamily="2" charset="2"/>
              <a:buChar char="§"/>
              <a:defRPr/>
            </a:pPr>
            <a:r>
              <a:rPr lang="es-MX" sz="2000" b="1" kern="0" dirty="0" smtClean="0">
                <a:solidFill>
                  <a:sysClr val="windowText" lastClr="000000"/>
                </a:solidFill>
                <a:latin typeface="Calibri" pitchFamily="34" charset="0"/>
                <a:cs typeface="Arial" pitchFamily="34" charset="0"/>
              </a:rPr>
              <a:t>Introducción ……………………………………………………..……………..…. 4</a:t>
            </a:r>
          </a:p>
          <a:p>
            <a:pPr marL="533400" indent="-533400" fontAlgn="auto">
              <a:lnSpc>
                <a:spcPct val="150000"/>
              </a:lnSpc>
              <a:spcBef>
                <a:spcPts val="0"/>
              </a:spcBef>
              <a:spcAft>
                <a:spcPts val="0"/>
              </a:spcAft>
              <a:buFont typeface="Wingdings" pitchFamily="2" charset="2"/>
              <a:buChar char="§"/>
              <a:defRPr/>
            </a:pPr>
            <a:endParaRPr lang="es-MX" sz="2000" b="1" kern="0" dirty="0" smtClean="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a:defRPr/>
            </a:pPr>
            <a:r>
              <a:rPr lang="es-MX" sz="2000" b="1" kern="0" dirty="0" smtClean="0">
                <a:solidFill>
                  <a:sysClr val="windowText" lastClr="000000"/>
                </a:solidFill>
                <a:latin typeface="Calibri" pitchFamily="34" charset="0"/>
                <a:cs typeface="Arial" pitchFamily="34" charset="0"/>
              </a:rPr>
              <a:t>Total de solicitudes</a:t>
            </a:r>
          </a:p>
          <a:p>
            <a:pPr marL="990600" indent="-457200" fontAlgn="auto">
              <a:lnSpc>
                <a:spcPct val="150000"/>
              </a:lnSpc>
              <a:spcBef>
                <a:spcPts val="0"/>
              </a:spcBef>
              <a:spcAft>
                <a:spcPts val="0"/>
              </a:spcAft>
              <a:defRPr/>
            </a:pPr>
            <a:r>
              <a:rPr lang="es-MX" sz="2000" b="1" kern="0" dirty="0" smtClean="0">
                <a:solidFill>
                  <a:sysClr val="windowText" lastClr="000000"/>
                </a:solidFill>
                <a:latin typeface="Calibri" pitchFamily="34" charset="0"/>
                <a:cs typeface="Arial" pitchFamily="34" charset="0"/>
              </a:rPr>
              <a:t>(de Información pública y de datos personales) ……….………….. 6</a:t>
            </a:r>
          </a:p>
          <a:p>
            <a:pPr marL="533400" indent="-533400" fontAlgn="auto">
              <a:lnSpc>
                <a:spcPct val="150000"/>
              </a:lnSpc>
              <a:spcBef>
                <a:spcPts val="0"/>
              </a:spcBef>
              <a:spcAft>
                <a:spcPts val="0"/>
              </a:spcAft>
              <a:buFont typeface="Wingdings" pitchFamily="2" charset="2"/>
              <a:buChar char="§"/>
              <a:defRPr/>
            </a:pPr>
            <a:endParaRPr lang="es-MX" sz="2000" b="1" kern="0" dirty="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startAt="2"/>
              <a:defRPr/>
            </a:pPr>
            <a:r>
              <a:rPr lang="es-MX" sz="2000" b="1" kern="0" dirty="0" smtClean="0">
                <a:solidFill>
                  <a:sysClr val="windowText" lastClr="000000"/>
                </a:solidFill>
                <a:latin typeface="Calibri" pitchFamily="34" charset="0"/>
                <a:cs typeface="Arial" pitchFamily="34" charset="0"/>
              </a:rPr>
              <a:t>Resultados</a:t>
            </a:r>
            <a:r>
              <a:rPr lang="es-MX" sz="2000" b="1" kern="0" dirty="0">
                <a:solidFill>
                  <a:sysClr val="windowText" lastClr="000000"/>
                </a:solidFill>
                <a:latin typeface="Calibri" pitchFamily="34" charset="0"/>
                <a:cs typeface="Arial" pitchFamily="34" charset="0"/>
              </a:rPr>
              <a:t> del Ejercicio del Derecho de </a:t>
            </a:r>
            <a:r>
              <a:rPr lang="es-MX" sz="2000" b="1" kern="0" dirty="0" smtClean="0">
                <a:solidFill>
                  <a:sysClr val="windowText" lastClr="000000"/>
                </a:solidFill>
                <a:latin typeface="Calibri" pitchFamily="34" charset="0"/>
                <a:cs typeface="Arial" pitchFamily="34" charset="0"/>
              </a:rPr>
              <a:t>Acceso </a:t>
            </a:r>
            <a:r>
              <a:rPr lang="es-MX" sz="2000" b="1" kern="0" dirty="0">
                <a:solidFill>
                  <a:sysClr val="windowText" lastClr="000000"/>
                </a:solidFill>
                <a:latin typeface="Calibri" pitchFamily="34" charset="0"/>
                <a:cs typeface="Arial" pitchFamily="34" charset="0"/>
              </a:rPr>
              <a:t>a </a:t>
            </a:r>
            <a:r>
              <a:rPr lang="es-MX" sz="2000" b="1" kern="0" dirty="0" smtClean="0">
                <a:solidFill>
                  <a:sysClr val="windowText" lastClr="000000"/>
                </a:solidFill>
                <a:latin typeface="Calibri" pitchFamily="34" charset="0"/>
                <a:cs typeface="Arial" pitchFamily="34" charset="0"/>
              </a:rPr>
              <a:t>la</a:t>
            </a:r>
          </a:p>
          <a:p>
            <a:pPr marL="990600" indent="-457200" fontAlgn="auto">
              <a:lnSpc>
                <a:spcPct val="150000"/>
              </a:lnSpc>
              <a:spcBef>
                <a:spcPts val="0"/>
              </a:spcBef>
              <a:spcAft>
                <a:spcPts val="0"/>
              </a:spcAft>
              <a:defRPr/>
            </a:pPr>
            <a:r>
              <a:rPr lang="es-MX" sz="2000" b="1" kern="0" dirty="0" smtClean="0">
                <a:solidFill>
                  <a:sysClr val="windowText" lastClr="000000"/>
                </a:solidFill>
                <a:latin typeface="Calibri" pitchFamily="34" charset="0"/>
                <a:cs typeface="Arial" pitchFamily="34" charset="0"/>
              </a:rPr>
              <a:t>Información </a:t>
            </a:r>
            <a:r>
              <a:rPr lang="es-MX" sz="2000" b="1" kern="0" dirty="0">
                <a:solidFill>
                  <a:sysClr val="windowText" lastClr="000000"/>
                </a:solidFill>
                <a:latin typeface="Calibri" pitchFamily="34" charset="0"/>
                <a:cs typeface="Arial" pitchFamily="34" charset="0"/>
              </a:rPr>
              <a:t>Pública en </a:t>
            </a:r>
            <a:r>
              <a:rPr lang="es-MX" sz="2000" b="1" kern="0" dirty="0" smtClean="0">
                <a:solidFill>
                  <a:sysClr val="windowText" lastClr="000000"/>
                </a:solidFill>
                <a:latin typeface="Calibri" pitchFamily="34" charset="0"/>
                <a:cs typeface="Arial" pitchFamily="34" charset="0"/>
              </a:rPr>
              <a:t>el Distrito Federal  ……………………….…. 17</a:t>
            </a:r>
          </a:p>
          <a:p>
            <a:pPr marL="990600" indent="-457200" fontAlgn="auto">
              <a:lnSpc>
                <a:spcPct val="150000"/>
              </a:lnSpc>
              <a:spcBef>
                <a:spcPts val="0"/>
              </a:spcBef>
              <a:spcAft>
                <a:spcPts val="0"/>
              </a:spcAft>
              <a:buFont typeface="Wingdings" pitchFamily="2" charset="2"/>
              <a:buChar char="§"/>
              <a:defRPr/>
            </a:pPr>
            <a:endParaRPr lang="es-MX" sz="2000" b="1" kern="0" dirty="0" smtClean="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startAt="3"/>
              <a:defRPr/>
            </a:pPr>
            <a:r>
              <a:rPr lang="es-MX" sz="2000" b="1" kern="0" dirty="0" smtClean="0">
                <a:solidFill>
                  <a:sysClr val="windowText" lastClr="000000"/>
                </a:solidFill>
                <a:latin typeface="Calibri" pitchFamily="34" charset="0"/>
                <a:cs typeface="Arial" pitchFamily="34" charset="0"/>
              </a:rPr>
              <a:t>Perfil </a:t>
            </a:r>
            <a:r>
              <a:rPr lang="es-MX" sz="2000" b="1" kern="0" dirty="0" err="1" smtClean="0">
                <a:solidFill>
                  <a:sysClr val="windowText" lastClr="000000"/>
                </a:solidFill>
                <a:latin typeface="Calibri" pitchFamily="34" charset="0"/>
                <a:cs typeface="Arial" pitchFamily="34" charset="0"/>
              </a:rPr>
              <a:t>sociodemografico</a:t>
            </a:r>
            <a:r>
              <a:rPr lang="es-MX" sz="2000" b="1" kern="0" dirty="0" smtClean="0">
                <a:solidFill>
                  <a:sysClr val="windowText" lastClr="000000"/>
                </a:solidFill>
                <a:latin typeface="Calibri" pitchFamily="34" charset="0"/>
                <a:cs typeface="Arial" pitchFamily="34" charset="0"/>
              </a:rPr>
              <a:t> de los solicitantes ………………………….  57</a:t>
            </a:r>
          </a:p>
        </p:txBody>
      </p:sp>
    </p:spTree>
    <p:extLst>
      <p:ext uri="{BB962C8B-B14F-4D97-AF65-F5344CB8AC3E}">
        <p14:creationId xmlns:p14="http://schemas.microsoft.com/office/powerpoint/2010/main" val="2857605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2.5.1 Promedio de preguntas por solicitud de información pública</a:t>
            </a:r>
          </a:p>
          <a:p>
            <a:pPr algn="ctr"/>
            <a:r>
              <a:rPr lang="es-MX" sz="1400" b="1" i="1" dirty="0" smtClean="0">
                <a:latin typeface="Calibri" pitchFamily="34" charset="0"/>
              </a:rPr>
              <a:t>2007 </a:t>
            </a:r>
            <a:r>
              <a:rPr lang="es-MX" sz="1400" b="1" i="1" dirty="0">
                <a:latin typeface="Calibri" pitchFamily="34" charset="0"/>
              </a:rPr>
              <a:t>al 2012</a:t>
            </a:r>
          </a:p>
        </p:txBody>
      </p:sp>
      <p:graphicFrame>
        <p:nvGraphicFramePr>
          <p:cNvPr id="7" name="6 Gráfico"/>
          <p:cNvGraphicFramePr>
            <a:graphicFrameLocks/>
          </p:cNvGraphicFramePr>
          <p:nvPr>
            <p:extLst>
              <p:ext uri="{D42A27DB-BD31-4B8C-83A1-F6EECF244321}">
                <p14:modId xmlns:p14="http://schemas.microsoft.com/office/powerpoint/2010/main" val="4135297921"/>
              </p:ext>
            </p:extLst>
          </p:nvPr>
        </p:nvGraphicFramePr>
        <p:xfrm>
          <a:off x="187822" y="1556792"/>
          <a:ext cx="8776666" cy="4423196"/>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3460602" y="1463159"/>
            <a:ext cx="2214578" cy="276999"/>
          </a:xfrm>
          <a:prstGeom prst="rect">
            <a:avLst/>
          </a:prstGeom>
          <a:noFill/>
        </p:spPr>
        <p:txBody>
          <a:bodyPr wrap="square" rtlCol="0">
            <a:spAutoFit/>
          </a:bodyPr>
          <a:lstStyle/>
          <a:p>
            <a:pPr algn="ctr"/>
            <a:r>
              <a:rPr lang="es-MX" sz="1200" b="1" u="sng" dirty="0" smtClean="0">
                <a:latin typeface="Calibri" pitchFamily="34" charset="0"/>
              </a:rPr>
              <a:t>Promedio</a:t>
            </a:r>
            <a:endParaRPr lang="es-ES" sz="1200" b="1" u="sng" dirty="0">
              <a:latin typeface="Calibri" pitchFamily="34" charset="0"/>
            </a:endParaRP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30</a:t>
            </a:fld>
            <a:endParaRPr lang="es-MX" b="1" dirty="0">
              <a:latin typeface="Calibri" pitchFamily="34" charset="0"/>
            </a:endParaRPr>
          </a:p>
        </p:txBody>
      </p:sp>
      <p:sp>
        <p:nvSpPr>
          <p:cNvPr id="8" name="7 Rectángulo"/>
          <p:cNvSpPr/>
          <p:nvPr/>
        </p:nvSpPr>
        <p:spPr>
          <a:xfrm>
            <a:off x="279984" y="6264207"/>
            <a:ext cx="8568952" cy="276999"/>
          </a:xfrm>
          <a:prstGeom prst="rect">
            <a:avLst/>
          </a:prstGeom>
        </p:spPr>
        <p:txBody>
          <a:bodyPr wrap="square">
            <a:spAutoFit/>
          </a:bodyPr>
          <a:lstStyle/>
          <a:p>
            <a:r>
              <a:rPr lang="es-MX" sz="1200" b="1" dirty="0">
                <a:latin typeface="Calibri" pitchFamily="34" charset="0"/>
              </a:rPr>
              <a:t>Nota: Para el año </a:t>
            </a:r>
            <a:r>
              <a:rPr lang="es-MX" sz="1200" b="1" dirty="0" smtClean="0">
                <a:latin typeface="Calibri" pitchFamily="34" charset="0"/>
              </a:rPr>
              <a:t>2012 </a:t>
            </a:r>
            <a:r>
              <a:rPr lang="es-MX" sz="1200" b="1" dirty="0">
                <a:latin typeface="Calibri" pitchFamily="34" charset="0"/>
              </a:rPr>
              <a:t>se </a:t>
            </a:r>
            <a:r>
              <a:rPr lang="es-MX" sz="1200" b="1" dirty="0" smtClean="0">
                <a:latin typeface="Calibri" pitchFamily="34" charset="0"/>
              </a:rPr>
              <a:t>realizaron 199 </a:t>
            </a:r>
            <a:r>
              <a:rPr lang="es-MX" sz="1200" b="1" dirty="0">
                <a:latin typeface="Calibri" pitchFamily="34" charset="0"/>
              </a:rPr>
              <a:t>solicitudes de información pública sin requerimiento, </a:t>
            </a:r>
            <a:r>
              <a:rPr lang="es-MX" sz="1200" b="1" dirty="0" smtClean="0">
                <a:latin typeface="Calibri" pitchFamily="34" charset="0"/>
              </a:rPr>
              <a:t>193 </a:t>
            </a:r>
            <a:r>
              <a:rPr lang="es-MX" sz="1200" b="1" dirty="0">
                <a:latin typeface="Calibri" pitchFamily="34" charset="0"/>
              </a:rPr>
              <a:t>en 2011, </a:t>
            </a:r>
            <a:r>
              <a:rPr lang="es-MX" sz="1200" b="1" dirty="0" smtClean="0">
                <a:latin typeface="Calibri" pitchFamily="34" charset="0"/>
              </a:rPr>
              <a:t>66 </a:t>
            </a:r>
            <a:r>
              <a:rPr lang="es-MX" sz="1200" b="1" dirty="0">
                <a:latin typeface="Calibri" pitchFamily="34" charset="0"/>
              </a:rPr>
              <a:t>en 2010 y </a:t>
            </a:r>
            <a:r>
              <a:rPr lang="es-MX" sz="1200" b="1" dirty="0" smtClean="0">
                <a:latin typeface="Calibri" pitchFamily="34" charset="0"/>
              </a:rPr>
              <a:t>99 en </a:t>
            </a:r>
            <a:r>
              <a:rPr lang="es-MX" sz="1200" b="1" dirty="0">
                <a:latin typeface="Calibri" pitchFamily="34" charset="0"/>
              </a:rPr>
              <a:t>2009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solidFill>
                  <a:prstClr val="black"/>
                </a:solidFill>
                <a:latin typeface="Calibri" pitchFamily="34" charset="0"/>
              </a:rPr>
              <a:t>2.5.2 Número de preguntas por solicitud de información pública</a:t>
            </a:r>
          </a:p>
          <a:p>
            <a:pPr algn="ctr"/>
            <a:r>
              <a:rPr lang="es-MX" sz="1400" b="1" i="1" dirty="0" smtClean="0">
                <a:latin typeface="Calibri" pitchFamily="34" charset="0"/>
              </a:rPr>
              <a:t>2007 </a:t>
            </a:r>
            <a:r>
              <a:rPr lang="es-MX" sz="1400" b="1" i="1" dirty="0">
                <a:latin typeface="Calibri" pitchFamily="34" charset="0"/>
              </a:rPr>
              <a:t>al 2012</a:t>
            </a:r>
          </a:p>
        </p:txBody>
      </p:sp>
      <p:sp>
        <p:nvSpPr>
          <p:cNvPr id="8" name="7 CuadroTexto"/>
          <p:cNvSpPr txBox="1"/>
          <p:nvPr/>
        </p:nvSpPr>
        <p:spPr>
          <a:xfrm>
            <a:off x="2989980" y="1169569"/>
            <a:ext cx="3166196" cy="461665"/>
          </a:xfrm>
          <a:prstGeom prst="rect">
            <a:avLst/>
          </a:prstGeom>
          <a:noFill/>
        </p:spPr>
        <p:txBody>
          <a:bodyPr wrap="square" rtlCol="0">
            <a:spAutoFit/>
          </a:bodyPr>
          <a:lstStyle/>
          <a:p>
            <a:pPr algn="ctr"/>
            <a:r>
              <a:rPr lang="es-MX" sz="1200" b="1" dirty="0" smtClean="0">
                <a:latin typeface="Calibri" pitchFamily="34" charset="0"/>
              </a:rPr>
              <a:t>Distribución del número de preguntas por solicitud de información pública</a:t>
            </a:r>
            <a:endParaRPr lang="es-ES" sz="1200" b="1" dirty="0">
              <a:latin typeface="Calibri" pitchFamily="34" charset="0"/>
            </a:endParaRP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31</a:t>
            </a:fld>
            <a:endParaRPr lang="es-MX" b="1" dirty="0">
              <a:latin typeface="Calibri"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1328376745"/>
              </p:ext>
            </p:extLst>
          </p:nvPr>
        </p:nvGraphicFramePr>
        <p:xfrm>
          <a:off x="201284" y="1799999"/>
          <a:ext cx="8696000" cy="4392000"/>
        </p:xfrm>
        <a:graphic>
          <a:graphicData uri="http://schemas.openxmlformats.org/drawingml/2006/table">
            <a:tbl>
              <a:tblPr/>
              <a:tblGrid>
                <a:gridCol w="920000"/>
                <a:gridCol w="648000"/>
                <a:gridCol w="648000"/>
                <a:gridCol w="648000"/>
                <a:gridCol w="648000"/>
                <a:gridCol w="648000"/>
                <a:gridCol w="648000"/>
                <a:gridCol w="648000"/>
                <a:gridCol w="648000"/>
                <a:gridCol w="648000"/>
                <a:gridCol w="648000"/>
                <a:gridCol w="648000"/>
                <a:gridCol w="648000"/>
              </a:tblGrid>
              <a:tr h="360000">
                <a:tc rowSpan="2">
                  <a:txBody>
                    <a:bodyPr/>
                    <a:lstStyle/>
                    <a:p>
                      <a:pPr algn="ctr" fontAlgn="ctr"/>
                      <a:r>
                        <a:rPr lang="es-ES" sz="1100" b="1" i="0" u="none" strike="noStrike" dirty="0">
                          <a:solidFill>
                            <a:srgbClr val="FFFFFF"/>
                          </a:solidFill>
                          <a:latin typeface="Calibri" pitchFamily="34" charset="0"/>
                          <a:cs typeface="Calibri" pitchFamily="34" charset="0"/>
                        </a:rPr>
                        <a:t>Número de preguntas que comprende la solicitud</a:t>
                      </a:r>
                    </a:p>
                  </a:txBody>
                  <a:tcPr marL="8467" marR="8467" marT="846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2007</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tc>
                <a:tc gridSpan="2">
                  <a:txBody>
                    <a:bodyPr/>
                    <a:lstStyle/>
                    <a:p>
                      <a:pPr algn="ctr" fontAlgn="ctr"/>
                      <a:r>
                        <a:rPr lang="es-ES" sz="1100" b="1" i="0" u="none" strike="noStrike" dirty="0" smtClean="0">
                          <a:solidFill>
                            <a:srgbClr val="FFFFFF"/>
                          </a:solidFill>
                          <a:latin typeface="Calibri" pitchFamily="34" charset="0"/>
                        </a:rPr>
                        <a:t>2008</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algn="ctr" fontAlgn="ctr"/>
                      <a:r>
                        <a:rPr lang="es-ES" sz="1100" b="1" i="0" u="none" strike="noStrike" dirty="0" smtClean="0">
                          <a:solidFill>
                            <a:srgbClr val="FFFFFF"/>
                          </a:solidFill>
                          <a:latin typeface="Calibri" pitchFamily="34" charset="0"/>
                        </a:rPr>
                        <a:t>2009</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2010</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algn="ctr" fontAlgn="ctr"/>
                      <a:r>
                        <a:rPr lang="es-ES" sz="1100" b="1" i="0" u="none" strike="noStrike" dirty="0" smtClean="0">
                          <a:solidFill>
                            <a:srgbClr val="FFFFFF"/>
                          </a:solidFill>
                          <a:latin typeface="Calibri" pitchFamily="34" charset="0"/>
                        </a:rPr>
                        <a:t>2011</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2012</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r>
              <a:tr h="360000">
                <a:tc vMerge="1">
                  <a:txBody>
                    <a:bodyPr/>
                    <a:lstStyle/>
                    <a:p>
                      <a:endParaRPr lang="es-ES"/>
                    </a:p>
                  </a:txBody>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9,965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23,124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47,672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40,732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42,286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37,398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5,962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14,467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15,255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15,052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3,960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10,441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8,932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11,064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6,347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6,358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6,586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4,418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4,309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4,945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2,586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2,819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2,769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1,850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16 o más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3,328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l" fontAlgn="b"/>
                      <a:r>
                        <a:rPr lang="es-MX" sz="1100" b="1" i="0" u="none" strike="noStrike" dirty="0" smtClean="0">
                          <a:solidFill>
                            <a:schemeClr val="bg1"/>
                          </a:solidFill>
                          <a:latin typeface="Calibri" pitchFamily="34" charset="0"/>
                          <a:cs typeface="Calibri" pitchFamily="34" charset="0"/>
                        </a:rPr>
                        <a:t> Total</a:t>
                      </a:r>
                      <a:endParaRPr lang="es-MX" sz="1100" b="1" i="0" u="none" strike="noStrike" dirty="0">
                        <a:solidFill>
                          <a:schemeClr val="bg1"/>
                        </a:solidFill>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91,424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86,183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89,417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86,142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9" name="8 Rectángulo"/>
          <p:cNvSpPr/>
          <p:nvPr/>
        </p:nvSpPr>
        <p:spPr>
          <a:xfrm>
            <a:off x="107504" y="6279123"/>
            <a:ext cx="8352928" cy="246221"/>
          </a:xfrm>
          <a:prstGeom prst="rect">
            <a:avLst/>
          </a:prstGeom>
        </p:spPr>
        <p:txBody>
          <a:bodyPr wrap="square">
            <a:spAutoFit/>
          </a:bodyPr>
          <a:lstStyle/>
          <a:p>
            <a:r>
              <a:rPr lang="es-MX" sz="1000" b="1" dirty="0">
                <a:latin typeface="Calibri" pitchFamily="34" charset="0"/>
              </a:rPr>
              <a:t>Nota: Para el año 2012 se realizaron 199 solicitudes de información pública sin requerimiento, 193 en 2011, 66 en 2010 y 99 en 2009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p:nvPr>
            <p:extLst>
              <p:ext uri="{D42A27DB-BD31-4B8C-83A1-F6EECF244321}">
                <p14:modId xmlns:p14="http://schemas.microsoft.com/office/powerpoint/2010/main" val="1656011419"/>
              </p:ext>
            </p:extLst>
          </p:nvPr>
        </p:nvGraphicFramePr>
        <p:xfrm>
          <a:off x="1403648" y="5517232"/>
          <a:ext cx="7571726" cy="1152128"/>
        </p:xfrm>
        <a:graphic>
          <a:graphicData uri="http://schemas.openxmlformats.org/drawingml/2006/chart">
            <c:chart xmlns:c="http://schemas.openxmlformats.org/drawingml/2006/chart" xmlns:r="http://schemas.openxmlformats.org/officeDocument/2006/relationships" r:id="rId2"/>
          </a:graphicData>
        </a:graphic>
      </p:graphicFrame>
      <p:sp>
        <p:nvSpPr>
          <p:cNvPr id="7" name="10 Marcador de número de diapositiva"/>
          <p:cNvSpPr>
            <a:spLocks noGrp="1"/>
          </p:cNvSpPr>
          <p:nvPr>
            <p:ph type="sldNum" sz="quarter" idx="12"/>
          </p:nvPr>
        </p:nvSpPr>
        <p:spPr>
          <a:xfrm>
            <a:off x="8647113" y="6408738"/>
            <a:ext cx="366712" cy="365125"/>
          </a:xfrm>
        </p:spPr>
        <p:txBody>
          <a:bodyPr/>
          <a:lstStyle/>
          <a:p>
            <a:pPr>
              <a:defRPr/>
            </a:pPr>
            <a:fld id="{BD43386B-512A-4F48-AC60-1F2A615D5642}" type="slidenum">
              <a:rPr lang="es-MX" b="1" smtClean="0">
                <a:latin typeface="Calibri" pitchFamily="34" charset="0"/>
              </a:rPr>
              <a:pPr>
                <a:defRPr/>
              </a:pPr>
              <a:t>32</a:t>
            </a:fld>
            <a:endParaRPr lang="es-MX" b="1" dirty="0">
              <a:latin typeface="Calibri" pitchFamily="34" charset="0"/>
            </a:endParaRPr>
          </a:p>
        </p:txBody>
      </p:sp>
      <p:sp>
        <p:nvSpPr>
          <p:cNvPr id="13" name="1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2.5.3 Tiempo promedio de respuesta de acuerdo al número de preguntas que comprende la solicitud de información</a:t>
            </a:r>
          </a:p>
          <a:p>
            <a:pPr algn="ctr"/>
            <a:r>
              <a:rPr lang="es-MX" sz="1400" b="1" i="1" dirty="0" smtClean="0">
                <a:latin typeface="Calibri" pitchFamily="34" charset="0"/>
              </a:rPr>
              <a:t>2007 </a:t>
            </a:r>
            <a:r>
              <a:rPr lang="es-MX" sz="1400" b="1" i="1" dirty="0">
                <a:latin typeface="Calibri" pitchFamily="34" charset="0"/>
              </a:rPr>
              <a:t>al 2012</a:t>
            </a:r>
          </a:p>
        </p:txBody>
      </p:sp>
      <p:sp>
        <p:nvSpPr>
          <p:cNvPr id="14" name="13 CuadroTexto"/>
          <p:cNvSpPr txBox="1"/>
          <p:nvPr/>
        </p:nvSpPr>
        <p:spPr>
          <a:xfrm>
            <a:off x="976288" y="1096928"/>
            <a:ext cx="7167612" cy="738664"/>
          </a:xfrm>
          <a:prstGeom prst="rect">
            <a:avLst/>
          </a:prstGeom>
          <a:noFill/>
        </p:spPr>
        <p:txBody>
          <a:bodyPr wrap="square" rtlCol="0">
            <a:spAutoFit/>
          </a:bodyPr>
          <a:lstStyle/>
          <a:p>
            <a:pPr algn="ctr"/>
            <a:r>
              <a:rPr lang="es-MX" sz="1200" b="1" dirty="0" smtClean="0">
                <a:latin typeface="Calibri" pitchFamily="34" charset="0"/>
              </a:rPr>
              <a:t>Promedio de días hábiles transcurridos por número de preguntas que comprende la solicitud</a:t>
            </a:r>
          </a:p>
          <a:p>
            <a:pPr algn="ctr"/>
            <a:r>
              <a:rPr lang="es-MX" sz="1000" b="1" i="1" dirty="0" smtClean="0">
                <a:latin typeface="Calibri" pitchFamily="34" charset="0"/>
              </a:rPr>
              <a:t>(Sólo solicitudes “Tramitadas y atendidas”)</a:t>
            </a:r>
          </a:p>
          <a:p>
            <a:pPr algn="ctr"/>
            <a:endParaRPr lang="es-MX" sz="1000" b="1" i="1" u="sng" dirty="0">
              <a:latin typeface="Calibri" pitchFamily="34" charset="0"/>
            </a:endParaRPr>
          </a:p>
          <a:p>
            <a:pPr algn="ctr"/>
            <a:r>
              <a:rPr lang="es-MX" sz="1000" b="1" i="1" u="sng" dirty="0" smtClean="0">
                <a:latin typeface="Calibri" pitchFamily="34" charset="0"/>
              </a:rPr>
              <a:t>PROMEDIO 2012: 7.4</a:t>
            </a:r>
            <a:endParaRPr lang="es-ES" sz="1000" b="1" i="1" u="sng" dirty="0">
              <a:latin typeface="Calibri" pitchFamily="34" charset="0"/>
            </a:endParaRPr>
          </a:p>
        </p:txBody>
      </p:sp>
      <p:sp>
        <p:nvSpPr>
          <p:cNvPr id="2" name="1 Rectángulo"/>
          <p:cNvSpPr/>
          <p:nvPr/>
        </p:nvSpPr>
        <p:spPr>
          <a:xfrm>
            <a:off x="179512" y="5589240"/>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2007:</a:t>
            </a:r>
          </a:p>
          <a:p>
            <a:pPr algn="ctr"/>
            <a:r>
              <a:rPr lang="es-MX" sz="1100" b="1" dirty="0">
                <a:latin typeface="Calibri" pitchFamily="34" charset="0"/>
                <a:cs typeface="Calibri" pitchFamily="34" charset="0"/>
              </a:rPr>
              <a:t>17,824</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graphicFrame>
        <p:nvGraphicFramePr>
          <p:cNvPr id="15" name="14 Gráfico"/>
          <p:cNvGraphicFramePr/>
          <p:nvPr>
            <p:extLst>
              <p:ext uri="{D42A27DB-BD31-4B8C-83A1-F6EECF244321}">
                <p14:modId xmlns:p14="http://schemas.microsoft.com/office/powerpoint/2010/main" val="2153254551"/>
              </p:ext>
            </p:extLst>
          </p:nvPr>
        </p:nvGraphicFramePr>
        <p:xfrm>
          <a:off x="1403648" y="4847388"/>
          <a:ext cx="7571726" cy="702502"/>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Rectángulo"/>
          <p:cNvSpPr/>
          <p:nvPr/>
        </p:nvSpPr>
        <p:spPr>
          <a:xfrm>
            <a:off x="175318" y="4847388"/>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2008:</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38,043</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graphicFrame>
        <p:nvGraphicFramePr>
          <p:cNvPr id="18" name="17 Gráfico"/>
          <p:cNvGraphicFramePr/>
          <p:nvPr>
            <p:extLst>
              <p:ext uri="{D42A27DB-BD31-4B8C-83A1-F6EECF244321}">
                <p14:modId xmlns:p14="http://schemas.microsoft.com/office/powerpoint/2010/main" val="2164529095"/>
              </p:ext>
            </p:extLst>
          </p:nvPr>
        </p:nvGraphicFramePr>
        <p:xfrm>
          <a:off x="1403648" y="4164160"/>
          <a:ext cx="7571726" cy="637186"/>
        </p:xfrm>
        <a:graphic>
          <a:graphicData uri="http://schemas.openxmlformats.org/drawingml/2006/chart">
            <c:chart xmlns:c="http://schemas.openxmlformats.org/drawingml/2006/chart" xmlns:r="http://schemas.openxmlformats.org/officeDocument/2006/relationships" r:id="rId4"/>
          </a:graphicData>
        </a:graphic>
      </p:graphicFrame>
      <p:sp>
        <p:nvSpPr>
          <p:cNvPr id="19" name="18 Rectángulo"/>
          <p:cNvSpPr/>
          <p:nvPr/>
        </p:nvSpPr>
        <p:spPr>
          <a:xfrm>
            <a:off x="175318" y="4164160"/>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2009:</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84,182</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graphicFrame>
        <p:nvGraphicFramePr>
          <p:cNvPr id="20" name="19 Gráfico"/>
          <p:cNvGraphicFramePr/>
          <p:nvPr>
            <p:extLst>
              <p:ext uri="{D42A27DB-BD31-4B8C-83A1-F6EECF244321}">
                <p14:modId xmlns:p14="http://schemas.microsoft.com/office/powerpoint/2010/main" val="1463505054"/>
              </p:ext>
            </p:extLst>
          </p:nvPr>
        </p:nvGraphicFramePr>
        <p:xfrm>
          <a:off x="1407842" y="3356992"/>
          <a:ext cx="7571726" cy="691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21 Gráfico"/>
          <p:cNvGraphicFramePr/>
          <p:nvPr>
            <p:extLst>
              <p:ext uri="{D42A27DB-BD31-4B8C-83A1-F6EECF244321}">
                <p14:modId xmlns:p14="http://schemas.microsoft.com/office/powerpoint/2010/main" val="1331684065"/>
              </p:ext>
            </p:extLst>
          </p:nvPr>
        </p:nvGraphicFramePr>
        <p:xfrm>
          <a:off x="1407842" y="2564904"/>
          <a:ext cx="7571726" cy="726772"/>
        </p:xfrm>
        <a:graphic>
          <a:graphicData uri="http://schemas.openxmlformats.org/drawingml/2006/chart">
            <c:chart xmlns:c="http://schemas.openxmlformats.org/drawingml/2006/chart" xmlns:r="http://schemas.openxmlformats.org/officeDocument/2006/relationships" r:id="rId6"/>
          </a:graphicData>
        </a:graphic>
      </p:graphicFrame>
      <p:sp>
        <p:nvSpPr>
          <p:cNvPr id="21" name="20 Rectángulo"/>
          <p:cNvSpPr/>
          <p:nvPr/>
        </p:nvSpPr>
        <p:spPr>
          <a:xfrm>
            <a:off x="179512" y="3422308"/>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2010:</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79,411</a:t>
            </a:r>
            <a:endParaRPr lang="es-MX" sz="1100" b="1" dirty="0" smtClean="0">
              <a:latin typeface="Calibri" pitchFamily="34" charset="0"/>
              <a:cs typeface="Calibri" pitchFamily="34" charset="0"/>
            </a:endParaRP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sp>
        <p:nvSpPr>
          <p:cNvPr id="23" name="22 Rectángulo"/>
          <p:cNvSpPr/>
          <p:nvPr/>
        </p:nvSpPr>
        <p:spPr>
          <a:xfrm>
            <a:off x="179512" y="2643604"/>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2011:</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81,363</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graphicFrame>
        <p:nvGraphicFramePr>
          <p:cNvPr id="24" name="23 Gráfico"/>
          <p:cNvGraphicFramePr/>
          <p:nvPr>
            <p:extLst>
              <p:ext uri="{D42A27DB-BD31-4B8C-83A1-F6EECF244321}">
                <p14:modId xmlns:p14="http://schemas.microsoft.com/office/powerpoint/2010/main" val="1141628421"/>
              </p:ext>
            </p:extLst>
          </p:nvPr>
        </p:nvGraphicFramePr>
        <p:xfrm>
          <a:off x="1407842" y="1835592"/>
          <a:ext cx="7571726" cy="707540"/>
        </p:xfrm>
        <a:graphic>
          <a:graphicData uri="http://schemas.openxmlformats.org/drawingml/2006/chart">
            <c:chart xmlns:c="http://schemas.openxmlformats.org/drawingml/2006/chart" xmlns:r="http://schemas.openxmlformats.org/officeDocument/2006/relationships" r:id="rId7"/>
          </a:graphicData>
        </a:graphic>
      </p:graphicFrame>
      <p:sp>
        <p:nvSpPr>
          <p:cNvPr id="25" name="24 Rectángulo"/>
          <p:cNvSpPr/>
          <p:nvPr/>
        </p:nvSpPr>
        <p:spPr>
          <a:xfrm>
            <a:off x="179512" y="1895060"/>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2012:</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78,024</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spTree>
    <p:extLst>
      <p:ext uri="{BB962C8B-B14F-4D97-AF65-F5344CB8AC3E}">
        <p14:creationId xmlns:p14="http://schemas.microsoft.com/office/powerpoint/2010/main" val="514881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902703819"/>
              </p:ext>
            </p:extLst>
          </p:nvPr>
        </p:nvGraphicFramePr>
        <p:xfrm>
          <a:off x="180210" y="1124744"/>
          <a:ext cx="8784278"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5" name="17 Marcador de número de diapositiva"/>
          <p:cNvSpPr>
            <a:spLocks noGrp="1"/>
          </p:cNvSpPr>
          <p:nvPr>
            <p:ph type="sldNum" sz="quarter" idx="12"/>
          </p:nvPr>
        </p:nvSpPr>
        <p:spPr>
          <a:xfrm>
            <a:off x="8643966" y="6439217"/>
            <a:ext cx="441297" cy="365125"/>
          </a:xfrm>
        </p:spPr>
        <p:txBody>
          <a:bodyPr/>
          <a:lstStyle>
            <a:lvl1pPr>
              <a:defRPr sz="1000" b="1">
                <a:latin typeface="Calibri" pitchFamily="34" charset="0"/>
              </a:defRPr>
            </a:lvl1pPr>
          </a:lstStyle>
          <a:p>
            <a:pPr>
              <a:defRPr/>
            </a:pPr>
            <a:fld id="{BD43386B-512A-4F48-AC60-1F2A615D5642}" type="slidenum">
              <a:rPr lang="es-MX" smtClean="0"/>
              <a:pPr>
                <a:defRPr/>
              </a:pPr>
              <a:t>33</a:t>
            </a:fld>
            <a:endParaRPr lang="es-MX" dirty="0"/>
          </a:p>
        </p:txBody>
      </p:sp>
      <p:sp>
        <p:nvSpPr>
          <p:cNvPr id="6" name="5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2.6. Temática de las solicitudes de información pública</a:t>
            </a:r>
          </a:p>
          <a:p>
            <a:pPr algn="ctr"/>
            <a:r>
              <a:rPr lang="es-MX" sz="1400" b="1" i="1" dirty="0" smtClean="0">
                <a:latin typeface="Calibri" pitchFamily="34" charset="0"/>
              </a:rPr>
              <a:t>2006 </a:t>
            </a:r>
            <a:r>
              <a:rPr lang="es-MX" sz="1400" b="1" i="1" dirty="0">
                <a:latin typeface="Calibri" pitchFamily="34" charset="0"/>
              </a:rPr>
              <a:t>al 2012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2.7 Área de interés del solicitante</a:t>
            </a:r>
          </a:p>
          <a:p>
            <a:pPr algn="ctr"/>
            <a:r>
              <a:rPr lang="es-MX" sz="1400" b="1" i="1" dirty="0" smtClean="0">
                <a:latin typeface="Calibri" pitchFamily="34" charset="0"/>
              </a:rPr>
              <a:t>2009 </a:t>
            </a:r>
            <a:r>
              <a:rPr lang="es-MX" sz="1400" b="1" i="1" dirty="0">
                <a:latin typeface="Calibri" pitchFamily="34" charset="0"/>
              </a:rPr>
              <a:t>al 2012</a:t>
            </a: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34</a:t>
            </a:fld>
            <a:endParaRPr lang="es-MX" b="1" dirty="0">
              <a:latin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994739499"/>
              </p:ext>
            </p:extLst>
          </p:nvPr>
        </p:nvGraphicFramePr>
        <p:xfrm>
          <a:off x="240634" y="1108755"/>
          <a:ext cx="8604000" cy="5616000"/>
        </p:xfrm>
        <a:graphic>
          <a:graphicData uri="http://schemas.openxmlformats.org/drawingml/2006/table">
            <a:tbl>
              <a:tblPr>
                <a:tableStyleId>{5C22544A-7EE6-4342-B048-85BDC9FD1C3A}</a:tableStyleId>
              </a:tblPr>
              <a:tblGrid>
                <a:gridCol w="3708000"/>
                <a:gridCol w="612000"/>
                <a:gridCol w="612000"/>
                <a:gridCol w="612000"/>
                <a:gridCol w="612000"/>
                <a:gridCol w="612000"/>
                <a:gridCol w="612000"/>
                <a:gridCol w="612000"/>
                <a:gridCol w="612000"/>
              </a:tblGrid>
              <a:tr h="216000">
                <a:tc rowSpan="2">
                  <a:txBody>
                    <a:bodyPr/>
                    <a:lstStyle/>
                    <a:p>
                      <a:pPr algn="ctr" fontAlgn="ctr"/>
                      <a:r>
                        <a:rPr lang="es-MX" sz="1100" b="1" u="none" strike="noStrike" dirty="0" smtClean="0">
                          <a:solidFill>
                            <a:schemeClr val="bg1"/>
                          </a:solidFill>
                          <a:effectLst/>
                          <a:latin typeface="Calibri" pitchFamily="34" charset="0"/>
                          <a:cs typeface="Calibri" pitchFamily="34" charset="0"/>
                        </a:rPr>
                        <a:t>Área</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2009</a:t>
                      </a:r>
                      <a:endParaRPr lang="es-ES" sz="1100" b="1" i="0" u="none" strike="noStrike" dirty="0">
                        <a:solidFill>
                          <a:srgbClr val="FFFFFF"/>
                        </a:solidFill>
                        <a:latin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100" b="1" i="0" u="none" strike="noStrike" dirty="0" smtClean="0">
                        <a:solidFill>
                          <a:srgbClr val="FFFFFF"/>
                        </a:solidFill>
                        <a:latin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12700"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16000">
                <a:tc vMerge="1">
                  <a:txBody>
                    <a:bodyPr/>
                    <a:lstStyle/>
                    <a:p>
                      <a:pPr algn="l" fontAlgn="t"/>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SIP</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SIP</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SIP</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SIP</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Actuación </a:t>
                      </a:r>
                      <a:r>
                        <a:rPr lang="es-MX" sz="1100" b="1" i="0" u="none" strike="noStrike" dirty="0">
                          <a:solidFill>
                            <a:srgbClr val="000000"/>
                          </a:solidFill>
                          <a:effectLst/>
                          <a:latin typeface="Calibri" pitchFamily="34" charset="0"/>
                          <a:cs typeface="Calibri" pitchFamily="34" charset="0"/>
                        </a:rPr>
                        <a:t>de Asociaciones Políticas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1,864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Control </a:t>
                      </a:r>
                      <a:r>
                        <a:rPr lang="es-MX" sz="1100" b="1" i="0" u="none" strike="noStrike" dirty="0">
                          <a:solidFill>
                            <a:srgbClr val="000000"/>
                          </a:solidFill>
                          <a:effectLst/>
                          <a:latin typeface="Calibri" pitchFamily="34" charset="0"/>
                          <a:cs typeface="Calibri" pitchFamily="34" charset="0"/>
                        </a:rPr>
                        <a:t>y vigilancia de recursos públicos (en general)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31,820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20,536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17,065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Cultura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Deporte</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Derechos </a:t>
                      </a:r>
                      <a:r>
                        <a:rPr lang="es-MX" sz="1100" b="1" i="0" u="none" strike="noStrike" dirty="0">
                          <a:solidFill>
                            <a:srgbClr val="000000"/>
                          </a:solidFill>
                          <a:effectLst/>
                          <a:latin typeface="Calibri" pitchFamily="34" charset="0"/>
                          <a:cs typeface="Calibri" pitchFamily="34" charset="0"/>
                        </a:rPr>
                        <a:t>Humanos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Educación</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Empleo</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Fomento </a:t>
                      </a:r>
                      <a:r>
                        <a:rPr lang="es-MX" sz="1100" b="1" i="0" u="none" strike="noStrike" dirty="0">
                          <a:solidFill>
                            <a:srgbClr val="000000"/>
                          </a:solidFill>
                          <a:effectLst/>
                          <a:latin typeface="Calibri" pitchFamily="34" charset="0"/>
                          <a:cs typeface="Calibri" pitchFamily="34" charset="0"/>
                        </a:rPr>
                        <a:t>a las actividades económicas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Impartición </a:t>
                      </a:r>
                      <a:r>
                        <a:rPr lang="es-MX" sz="1100" b="1" i="0" u="none" strike="noStrike" dirty="0">
                          <a:solidFill>
                            <a:srgbClr val="000000"/>
                          </a:solidFill>
                          <a:effectLst/>
                          <a:latin typeface="Calibri" pitchFamily="34" charset="0"/>
                          <a:cs typeface="Calibri" pitchFamily="34" charset="0"/>
                        </a:rPr>
                        <a:t>de justicia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Legislación</a:t>
                      </a:r>
                      <a:r>
                        <a:rPr lang="es-MX" sz="1100" b="1" i="0" u="none" strike="noStrike" dirty="0">
                          <a:solidFill>
                            <a:srgbClr val="000000"/>
                          </a:solidFill>
                          <a:effectLst/>
                          <a:latin typeface="Calibri" pitchFamily="34" charset="0"/>
                          <a:cs typeface="Calibri" pitchFamily="34" charset="0"/>
                        </a:rPr>
                        <a:t>, Desarrollo legislativo (en general)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Medio </a:t>
                      </a:r>
                      <a:r>
                        <a:rPr lang="es-MX" sz="1100" b="1" i="0" u="none" strike="noStrike" dirty="0">
                          <a:solidFill>
                            <a:srgbClr val="000000"/>
                          </a:solidFill>
                          <a:effectLst/>
                          <a:latin typeface="Calibri" pitchFamily="34" charset="0"/>
                          <a:cs typeface="Calibri" pitchFamily="34" charset="0"/>
                        </a:rPr>
                        <a:t>ambiente</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Movilizaciones</a:t>
                      </a:r>
                      <a:r>
                        <a:rPr lang="es-MX" sz="1100" b="1" i="0" u="none" strike="noStrike" dirty="0">
                          <a:solidFill>
                            <a:srgbClr val="000000"/>
                          </a:solidFill>
                          <a:effectLst/>
                          <a:latin typeface="Calibri" pitchFamily="34" charset="0"/>
                          <a:cs typeface="Calibri" pitchFamily="34" charset="0"/>
                        </a:rPr>
                        <a:t>, conflictos sociales y políticos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Obra </a:t>
                      </a:r>
                      <a:r>
                        <a:rPr lang="es-MX" sz="1100" b="1" i="0" u="none" strike="noStrike" dirty="0">
                          <a:solidFill>
                            <a:srgbClr val="000000"/>
                          </a:solidFill>
                          <a:effectLst/>
                          <a:latin typeface="Calibri" pitchFamily="34" charset="0"/>
                          <a:cs typeface="Calibri" pitchFamily="34" charset="0"/>
                        </a:rPr>
                        <a:t>pública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Procesos </a:t>
                      </a:r>
                      <a:r>
                        <a:rPr lang="es-MX" sz="1100" b="1" i="0" u="none" strike="noStrike" dirty="0">
                          <a:solidFill>
                            <a:srgbClr val="000000"/>
                          </a:solidFill>
                          <a:effectLst/>
                          <a:latin typeface="Calibri" pitchFamily="34" charset="0"/>
                          <a:cs typeface="Calibri" pitchFamily="34" charset="0"/>
                        </a:rPr>
                        <a:t>electorales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Programas </a:t>
                      </a:r>
                      <a:r>
                        <a:rPr lang="es-MX" sz="1100" b="1" i="0" u="none" strike="noStrike" dirty="0">
                          <a:solidFill>
                            <a:srgbClr val="000000"/>
                          </a:solidFill>
                          <a:effectLst/>
                          <a:latin typeface="Calibri" pitchFamily="34" charset="0"/>
                          <a:cs typeface="Calibri" pitchFamily="34" charset="0"/>
                        </a:rPr>
                        <a:t>de desarrollo urbano (uso de suelo)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pt-BR" sz="1100" b="1" i="0" u="none" strike="noStrike" dirty="0" smtClean="0">
                          <a:solidFill>
                            <a:srgbClr val="000000"/>
                          </a:solidFill>
                          <a:effectLst/>
                          <a:latin typeface="Calibri" pitchFamily="34" charset="0"/>
                          <a:cs typeface="Calibri" pitchFamily="34" charset="0"/>
                        </a:rPr>
                        <a:t> Programas </a:t>
                      </a:r>
                      <a:r>
                        <a:rPr lang="pt-BR" sz="1100" b="1" i="0" u="none" strike="noStrike" dirty="0">
                          <a:solidFill>
                            <a:srgbClr val="000000"/>
                          </a:solidFill>
                          <a:effectLst/>
                          <a:latin typeface="Calibri" pitchFamily="34" charset="0"/>
                          <a:cs typeface="Calibri" pitchFamily="34" charset="0"/>
                        </a:rPr>
                        <a:t>sociales de transferencia o subsidio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Salud</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Seguridad </a:t>
                      </a:r>
                      <a:r>
                        <a:rPr lang="es-MX" sz="1100" b="1" i="0" u="none" strike="noStrike" dirty="0">
                          <a:solidFill>
                            <a:srgbClr val="000000"/>
                          </a:solidFill>
                          <a:effectLst/>
                          <a:latin typeface="Calibri" pitchFamily="34" charset="0"/>
                          <a:cs typeface="Calibri" pitchFamily="34" charset="0"/>
                        </a:rPr>
                        <a:t>pública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Servicios </a:t>
                      </a:r>
                      <a:r>
                        <a:rPr lang="es-MX" sz="1100" b="1" i="0" u="none" strike="noStrike" dirty="0">
                          <a:solidFill>
                            <a:srgbClr val="000000"/>
                          </a:solidFill>
                          <a:effectLst/>
                          <a:latin typeface="Calibri" pitchFamily="34" charset="0"/>
                          <a:cs typeface="Calibri" pitchFamily="34" charset="0"/>
                        </a:rPr>
                        <a:t>Urbanos (limpieza, jardines, alumbrado público, etc.)</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Turismo</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Vialidad </a:t>
                      </a:r>
                      <a:r>
                        <a:rPr lang="es-MX" sz="1100" b="1" i="0" u="none" strike="noStrike" dirty="0">
                          <a:solidFill>
                            <a:srgbClr val="000000"/>
                          </a:solidFill>
                          <a:effectLst/>
                          <a:latin typeface="Calibri" pitchFamily="34" charset="0"/>
                          <a:cs typeface="Calibri" pitchFamily="34" charset="0"/>
                        </a:rPr>
                        <a:t>y transporte público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Vivienda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Otro</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28,069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33,076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27,327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28,084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a:solidFill>
                            <a:schemeClr val="bg1"/>
                          </a:solidFill>
                          <a:effectLst/>
                          <a:latin typeface="Calibri" pitchFamily="34" charset="0"/>
                          <a:cs typeface="Calibri" pitchFamily="34" charset="0"/>
                        </a:rPr>
                        <a:t> </a:t>
                      </a:r>
                      <a:r>
                        <a:rPr lang="es-MX" sz="1100" b="1" i="0" u="none" strike="noStrike" dirty="0" smtClean="0">
                          <a:solidFill>
                            <a:schemeClr val="bg1"/>
                          </a:solidFill>
                          <a:effectLst/>
                          <a:latin typeface="Calibri" pitchFamily="34" charset="0"/>
                          <a:cs typeface="Calibri" pitchFamily="34" charset="0"/>
                        </a:rPr>
                        <a:t>Total</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91,523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89,610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86,341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2.8. Información pública de oficio</a:t>
            </a:r>
          </a:p>
          <a:p>
            <a:pPr algn="ctr"/>
            <a:r>
              <a:rPr lang="es-MX" sz="1400" b="1" i="1" dirty="0" smtClean="0">
                <a:latin typeface="Calibri" pitchFamily="34" charset="0"/>
              </a:rPr>
              <a:t>2008 </a:t>
            </a:r>
            <a:r>
              <a:rPr lang="es-MX" sz="1400" b="1" i="1" dirty="0">
                <a:latin typeface="Calibri" pitchFamily="34" charset="0"/>
              </a:rPr>
              <a:t>al 2012</a:t>
            </a: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35</a:t>
            </a:fld>
            <a:endParaRPr lang="es-MX" b="1" dirty="0">
              <a:latin typeface="Calibri" pitchFamily="34" charset="0"/>
            </a:endParaRPr>
          </a:p>
        </p:txBody>
      </p:sp>
      <p:graphicFrame>
        <p:nvGraphicFramePr>
          <p:cNvPr id="6" name="5 Gráfico"/>
          <p:cNvGraphicFramePr/>
          <p:nvPr>
            <p:extLst>
              <p:ext uri="{D42A27DB-BD31-4B8C-83A1-F6EECF244321}">
                <p14:modId xmlns:p14="http://schemas.microsoft.com/office/powerpoint/2010/main" val="866707652"/>
              </p:ext>
            </p:extLst>
          </p:nvPr>
        </p:nvGraphicFramePr>
        <p:xfrm>
          <a:off x="76169" y="1268760"/>
          <a:ext cx="4468936"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5080749" y="1941954"/>
            <a:ext cx="3286148" cy="1015663"/>
          </a:xfrm>
          <a:prstGeom prst="rect">
            <a:avLst/>
          </a:prstGeom>
          <a:noFill/>
        </p:spPr>
        <p:txBody>
          <a:bodyPr wrap="square" rtlCol="0">
            <a:spAutoFit/>
          </a:bodyPr>
          <a:lstStyle/>
          <a:p>
            <a:pPr algn="ctr"/>
            <a:r>
              <a:rPr lang="es-MX" sz="1200" b="1" i="1" u="sng" dirty="0" smtClean="0">
                <a:latin typeface="Calibri" pitchFamily="34" charset="0"/>
              </a:rPr>
              <a:t>(Sólo solicitudes con información total de oficio y “Tramitadas y atendidas” )</a:t>
            </a:r>
            <a:endParaRPr lang="es-MX" sz="1200" b="1" dirty="0" smtClean="0">
              <a:latin typeface="Calibri" pitchFamily="34" charset="0"/>
            </a:endParaRPr>
          </a:p>
          <a:p>
            <a:pPr algn="ctr"/>
            <a:endParaRPr lang="es-MX" sz="1200" b="1" dirty="0" smtClean="0">
              <a:latin typeface="Calibri" pitchFamily="34" charset="0"/>
            </a:endParaRPr>
          </a:p>
          <a:p>
            <a:pPr algn="ctr"/>
            <a:r>
              <a:rPr lang="es-MX" sz="1200" b="1" dirty="0" smtClean="0">
                <a:latin typeface="Calibri" pitchFamily="34" charset="0"/>
              </a:rPr>
              <a:t>Promedio de días hábiles transcurridos  para las solicitudes de información pública de oficio</a:t>
            </a:r>
          </a:p>
        </p:txBody>
      </p:sp>
      <p:graphicFrame>
        <p:nvGraphicFramePr>
          <p:cNvPr id="10" name="9 Gráfico"/>
          <p:cNvGraphicFramePr>
            <a:graphicFrameLocks/>
          </p:cNvGraphicFramePr>
          <p:nvPr>
            <p:extLst>
              <p:ext uri="{D42A27DB-BD31-4B8C-83A1-F6EECF244321}">
                <p14:modId xmlns:p14="http://schemas.microsoft.com/office/powerpoint/2010/main" val="4245389686"/>
              </p:ext>
            </p:extLst>
          </p:nvPr>
        </p:nvGraphicFramePr>
        <p:xfrm>
          <a:off x="4323319" y="3212976"/>
          <a:ext cx="4824535" cy="2800968"/>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Rectángulo"/>
          <p:cNvSpPr/>
          <p:nvPr/>
        </p:nvSpPr>
        <p:spPr>
          <a:xfrm>
            <a:off x="4627174" y="1799078"/>
            <a:ext cx="4193298" cy="4357718"/>
          </a:xfrm>
          <a:prstGeom prst="rect">
            <a:avLst/>
          </a:prstGeom>
          <a:noFill/>
          <a:ln w="38100">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2.9 Tipo de solicitud</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7" name="6 Gráfico"/>
          <p:cNvGraphicFramePr/>
          <p:nvPr>
            <p:extLst>
              <p:ext uri="{D42A27DB-BD31-4B8C-83A1-F6EECF244321}">
                <p14:modId xmlns:p14="http://schemas.microsoft.com/office/powerpoint/2010/main" val="3299567678"/>
              </p:ext>
            </p:extLst>
          </p:nvPr>
        </p:nvGraphicFramePr>
        <p:xfrm>
          <a:off x="158556" y="1285860"/>
          <a:ext cx="8805932" cy="4429156"/>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777022" y="6000768"/>
            <a:ext cx="7572428" cy="707886"/>
          </a:xfrm>
          <a:prstGeom prst="rect">
            <a:avLst/>
          </a:prstGeom>
          <a:noFill/>
          <a:ln w="9525" cap="flat" cmpd="sng" algn="ctr">
            <a:noFill/>
            <a:prstDash val="solid"/>
          </a:ln>
          <a:effectLst/>
        </p:spPr>
        <p:txBody>
          <a:bodyPr wrap="square" anchor="ctr" anchorCtr="0">
            <a:spAutoFit/>
          </a:bodyPr>
          <a:lstStyle/>
          <a:p>
            <a:pPr fontAlgn="auto">
              <a:spcBef>
                <a:spcPts val="0"/>
              </a:spcBef>
              <a:spcAft>
                <a:spcPts val="0"/>
              </a:spcAf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2</a:t>
            </a: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  </a:t>
            </a:r>
            <a:r>
              <a:rPr lang="es-MX" sz="1000" b="1" kern="0" dirty="0" smtClean="0">
                <a:solidFill>
                  <a:sysClr val="windowText" lastClr="000000"/>
                </a:solidFill>
                <a:latin typeface="Calibri" pitchFamily="34" charset="0"/>
              </a:rPr>
              <a:t>En el año 2006, el tipo de solicitud se obtenía  de las solicitudes de información pública “Tramitadas y atendidas”</a:t>
            </a:r>
          </a:p>
          <a:p>
            <a:pPr fontAlgn="auto">
              <a:spcBef>
                <a:spcPts val="0"/>
              </a:spcBef>
              <a:spcAft>
                <a:spcPts val="0"/>
              </a:spcAft>
              <a:defRPr/>
            </a:pPr>
            <a:r>
              <a:rPr lang="es-MX" sz="1000" b="1" kern="0" baseline="30000" dirty="0" smtClean="0">
                <a:solidFill>
                  <a:sysClr val="windowText" lastClr="000000"/>
                </a:solidFill>
                <a:latin typeface="Calibri" pitchFamily="34" charset="0"/>
              </a:rPr>
              <a:t>3</a:t>
            </a:r>
            <a:r>
              <a:rPr lang="es-MX" sz="1000" b="1" kern="0" dirty="0" smtClean="0">
                <a:solidFill>
                  <a:sysClr val="windowText" lastClr="000000"/>
                </a:solidFill>
                <a:latin typeface="Calibri" pitchFamily="34" charset="0"/>
              </a:rPr>
              <a:t>  Para el año 2009, únicamente se presenta información estadística de las solicitudes de información pública, respecto a datos personales,</a:t>
            </a:r>
          </a:p>
          <a:p>
            <a:pPr fontAlgn="auto">
              <a:spcBef>
                <a:spcPts val="0"/>
              </a:spcBef>
              <a:spcAft>
                <a:spcPts val="0"/>
              </a:spcAft>
              <a:defRPr/>
            </a:pPr>
            <a:r>
              <a:rPr lang="es-MX" sz="1000" b="1" kern="0" dirty="0" smtClean="0">
                <a:solidFill>
                  <a:sysClr val="windowText" lastClr="000000"/>
                </a:solidFill>
                <a:latin typeface="Calibri" pitchFamily="34" charset="0"/>
              </a:rPr>
              <a:t>   esta se describe en su propio informe</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4</a:t>
            </a: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 En el año 2007, se</a:t>
            </a:r>
            <a:r>
              <a:rPr kumimoji="0" lang="es-MX" sz="1000" b="1" i="0" u="none" strike="noStrike" kern="0" cap="none" spc="0" normalizeH="0" noProof="0" dirty="0" smtClean="0">
                <a:ln>
                  <a:noFill/>
                </a:ln>
                <a:solidFill>
                  <a:sysClr val="windowText" lastClr="000000"/>
                </a:solidFill>
                <a:effectLst/>
                <a:uLnTx/>
                <a:uFillTx/>
                <a:latin typeface="Calibri" pitchFamily="34" charset="0"/>
                <a:ea typeface="+mn-ea"/>
                <a:cs typeface="+mn-cs"/>
              </a:rPr>
              <a:t> incorpora esta </a:t>
            </a:r>
            <a:r>
              <a:rPr lang="es-MX" sz="1000" b="1" kern="0" dirty="0" smtClean="0">
                <a:solidFill>
                  <a:sysClr val="windowText" lastClr="000000"/>
                </a:solidFill>
                <a:latin typeface="Calibri" pitchFamily="34" charset="0"/>
              </a:rPr>
              <a:t>clasificación en el Tipo de solicitud</a:t>
            </a:r>
            <a:endPar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endParaRPr>
          </a:p>
        </p:txBody>
      </p:sp>
      <p:sp>
        <p:nvSpPr>
          <p:cNvPr id="6" name="5 CuadroTexto"/>
          <p:cNvSpPr txBox="1"/>
          <p:nvPr/>
        </p:nvSpPr>
        <p:spPr>
          <a:xfrm>
            <a:off x="8183520" y="1340768"/>
            <a:ext cx="428628" cy="261610"/>
          </a:xfrm>
          <a:prstGeom prst="rect">
            <a:avLst/>
          </a:prstGeom>
          <a:noFill/>
        </p:spPr>
        <p:txBody>
          <a:bodyPr wrap="square" rtlCol="0">
            <a:spAutoFit/>
          </a:bodyPr>
          <a:lstStyle/>
          <a:p>
            <a:r>
              <a:rPr lang="es-MX" sz="1100" b="1" dirty="0" smtClean="0">
                <a:latin typeface="Calibri" pitchFamily="34" charset="0"/>
              </a:rPr>
              <a:t>2</a:t>
            </a:r>
            <a:endParaRPr lang="es-MX" sz="1100" b="1" dirty="0">
              <a:latin typeface="Calibri" pitchFamily="34" charset="0"/>
            </a:endParaRPr>
          </a:p>
        </p:txBody>
      </p:sp>
      <p:sp>
        <p:nvSpPr>
          <p:cNvPr id="9" name="8 CuadroTexto"/>
          <p:cNvSpPr txBox="1"/>
          <p:nvPr/>
        </p:nvSpPr>
        <p:spPr>
          <a:xfrm>
            <a:off x="8277152" y="2215750"/>
            <a:ext cx="428628" cy="261610"/>
          </a:xfrm>
          <a:prstGeom prst="rect">
            <a:avLst/>
          </a:prstGeom>
          <a:noFill/>
        </p:spPr>
        <p:txBody>
          <a:bodyPr wrap="square" rtlCol="0">
            <a:spAutoFit/>
          </a:bodyPr>
          <a:lstStyle/>
          <a:p>
            <a:r>
              <a:rPr lang="es-MX" sz="1100" b="1" dirty="0" smtClean="0">
                <a:latin typeface="Calibri" pitchFamily="34" charset="0"/>
              </a:rPr>
              <a:t>3</a:t>
            </a:r>
            <a:endParaRPr lang="es-MX" sz="1100" b="1" dirty="0">
              <a:latin typeface="Calibri" pitchFamily="34" charset="0"/>
            </a:endParaRPr>
          </a:p>
        </p:txBody>
      </p:sp>
      <p:sp>
        <p:nvSpPr>
          <p:cNvPr id="13" name="12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36</a:t>
            </a:fld>
            <a:endParaRPr lang="es-MX" b="1" dirty="0">
              <a:latin typeface="Calibri" pitchFamily="34" charset="0"/>
            </a:endParaRPr>
          </a:p>
        </p:txBody>
      </p:sp>
      <p:sp>
        <p:nvSpPr>
          <p:cNvPr id="8" name="7 CuadroTexto"/>
          <p:cNvSpPr txBox="1"/>
          <p:nvPr/>
        </p:nvSpPr>
        <p:spPr>
          <a:xfrm>
            <a:off x="8017498" y="5357276"/>
            <a:ext cx="428628" cy="261610"/>
          </a:xfrm>
          <a:prstGeom prst="rect">
            <a:avLst/>
          </a:prstGeom>
          <a:noFill/>
        </p:spPr>
        <p:txBody>
          <a:bodyPr wrap="square" rtlCol="0">
            <a:spAutoFit/>
          </a:bodyPr>
          <a:lstStyle/>
          <a:p>
            <a:r>
              <a:rPr lang="es-MX" sz="1100" b="1" dirty="0" smtClean="0">
                <a:latin typeface="Calibri" pitchFamily="34" charset="0"/>
              </a:rPr>
              <a:t>4</a:t>
            </a:r>
            <a:endParaRPr lang="es-MX" sz="1100" b="1"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2.10 Atención a las solicitudes de información</a:t>
            </a:r>
          </a:p>
          <a:p>
            <a:pPr algn="ctr"/>
            <a:r>
              <a:rPr lang="es-MX" sz="1400" b="1" i="1" dirty="0" smtClean="0">
                <a:latin typeface="Calibri" pitchFamily="34" charset="0"/>
              </a:rPr>
              <a:t>2006 </a:t>
            </a:r>
            <a:r>
              <a:rPr lang="es-MX" sz="1400" b="1" i="1" dirty="0">
                <a:latin typeface="Calibri" pitchFamily="34" charset="0"/>
              </a:rPr>
              <a:t>al 2012</a:t>
            </a:r>
          </a:p>
        </p:txBody>
      </p:sp>
      <p:sp>
        <p:nvSpPr>
          <p:cNvPr id="7" name="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37</a:t>
            </a:fld>
            <a:endParaRPr lang="es-MX" b="1" dirty="0">
              <a:latin typeface="Calibri" pitchFamily="34" charset="0"/>
            </a:endParaRPr>
          </a:p>
        </p:txBody>
      </p:sp>
      <p:sp>
        <p:nvSpPr>
          <p:cNvPr id="8" name="7 Rectángulo"/>
          <p:cNvSpPr/>
          <p:nvPr/>
        </p:nvSpPr>
        <p:spPr>
          <a:xfrm>
            <a:off x="167924" y="5537271"/>
            <a:ext cx="7572428" cy="246221"/>
          </a:xfrm>
          <a:prstGeom prst="rect">
            <a:avLst/>
          </a:prstGeom>
          <a:noFill/>
          <a:ln w="9525" cap="flat" cmpd="sng" algn="ctr">
            <a:noFill/>
            <a:prstDash val="solid"/>
          </a:ln>
          <a:effec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5 </a:t>
            </a: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E</a:t>
            </a:r>
            <a:r>
              <a:rPr lang="es-MX" sz="1000" b="1" kern="0" dirty="0" smtClean="0">
                <a:solidFill>
                  <a:sysClr val="windowText" lastClr="000000"/>
                </a:solidFill>
                <a:latin typeface="Calibri" pitchFamily="34" charset="0"/>
              </a:rPr>
              <a:t>stas clasificaciones se incluyeron en el  año 2007, mientras que en 2006 se denominaban en el rubro “Cancelada”</a:t>
            </a:r>
            <a:endPar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endParaRPr>
          </a:p>
        </p:txBody>
      </p:sp>
      <p:graphicFrame>
        <p:nvGraphicFramePr>
          <p:cNvPr id="6" name="5 Tabla"/>
          <p:cNvGraphicFramePr>
            <a:graphicFrameLocks noGrp="1"/>
          </p:cNvGraphicFramePr>
          <p:nvPr>
            <p:extLst>
              <p:ext uri="{D42A27DB-BD31-4B8C-83A1-F6EECF244321}">
                <p14:modId xmlns:p14="http://schemas.microsoft.com/office/powerpoint/2010/main" val="1696277235"/>
              </p:ext>
            </p:extLst>
          </p:nvPr>
        </p:nvGraphicFramePr>
        <p:xfrm>
          <a:off x="197920" y="2061791"/>
          <a:ext cx="8683674" cy="3456000"/>
        </p:xfrm>
        <a:graphic>
          <a:graphicData uri="http://schemas.openxmlformats.org/drawingml/2006/table">
            <a:tbl>
              <a:tblPr/>
              <a:tblGrid>
                <a:gridCol w="1548000"/>
                <a:gridCol w="509691"/>
                <a:gridCol w="509691"/>
                <a:gridCol w="509691"/>
                <a:gridCol w="509691"/>
                <a:gridCol w="509691"/>
                <a:gridCol w="509691"/>
                <a:gridCol w="509691"/>
                <a:gridCol w="509691"/>
                <a:gridCol w="509691"/>
                <a:gridCol w="509691"/>
                <a:gridCol w="509691"/>
                <a:gridCol w="509691"/>
                <a:gridCol w="509691"/>
                <a:gridCol w="509691"/>
              </a:tblGrid>
              <a:tr h="396000">
                <a:tc rowSpan="2">
                  <a:txBody>
                    <a:bodyPr/>
                    <a:lstStyle/>
                    <a:p>
                      <a:pPr algn="ctr" fontAlgn="ctr"/>
                      <a:r>
                        <a:rPr lang="es-MX" sz="1100" b="1" i="0" u="none" strike="noStrike" dirty="0">
                          <a:solidFill>
                            <a:srgbClr val="FFFFFF"/>
                          </a:solidFill>
                          <a:latin typeface="Calibri"/>
                        </a:rPr>
                        <a:t>Estado en el que se encontraba la solicitud al final del </a:t>
                      </a:r>
                      <a:r>
                        <a:rPr lang="es-MX" sz="1100" b="1" i="0" u="none" strike="noStrike" baseline="0" dirty="0" smtClean="0">
                          <a:solidFill>
                            <a:srgbClr val="FFFFFF"/>
                          </a:solidFill>
                          <a:latin typeface="Calibri"/>
                        </a:rPr>
                        <a:t> periodo</a:t>
                      </a:r>
                      <a:endParaRPr lang="es-MX" sz="1100" b="1" i="0" u="none" strike="noStrike" dirty="0">
                        <a:solidFill>
                          <a:srgbClr val="FFFFFF"/>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2007</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2008</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r>
              <a:tr h="396000">
                <a:tc vMerge="1">
                  <a:txBody>
                    <a:bodyPr/>
                    <a:lstStyle/>
                    <a:p>
                      <a:endParaRPr lang="es-ES"/>
                    </a:p>
                  </a:txBody>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96000">
                <a:tc>
                  <a:txBody>
                    <a:bodyPr/>
                    <a:lstStyle/>
                    <a:p>
                      <a:pPr marL="44450" indent="0" algn="l" fontAlgn="ctr"/>
                      <a:r>
                        <a:rPr lang="es-ES" sz="1100" b="1" i="0" u="none" strike="noStrike" dirty="0" smtClean="0">
                          <a:solidFill>
                            <a:srgbClr val="000000"/>
                          </a:solidFill>
                          <a:latin typeface="Calibri"/>
                        </a:rPr>
                        <a:t>Tramitada </a:t>
                      </a:r>
                      <a:r>
                        <a:rPr lang="es-ES" sz="1100" b="1" i="0" u="none" strike="noStrike" dirty="0">
                          <a:solidFill>
                            <a:srgbClr val="000000"/>
                          </a:solidFill>
                          <a:latin typeface="Calibri"/>
                        </a:rPr>
                        <a:t>y atendida</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6,089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17,824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38,043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84,182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79,411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81,363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78,024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marL="44450" indent="0" algn="l" fontAlgn="ctr"/>
                      <a:r>
                        <a:rPr lang="es-ES" sz="1100" b="1" i="0" u="none" strike="noStrike" dirty="0">
                          <a:solidFill>
                            <a:srgbClr val="000000"/>
                          </a:solidFill>
                          <a:latin typeface="Calibri"/>
                        </a:rPr>
                        <a:t>Pendiente</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marL="44450" indent="0" algn="l" fontAlgn="ctr"/>
                      <a:r>
                        <a:rPr lang="es-ES" sz="1100" b="1" i="0" u="none" strike="noStrike" dirty="0">
                          <a:solidFill>
                            <a:srgbClr val="000000"/>
                          </a:solidFill>
                          <a:latin typeface="Calibri"/>
                        </a:rPr>
                        <a:t>Prevenida</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marL="44450" indent="0" algn="l" fontAlgn="ctr"/>
                      <a:r>
                        <a:rPr lang="es-MX" sz="1100" b="1" i="0" u="none" strike="noStrike" dirty="0">
                          <a:solidFill>
                            <a:srgbClr val="000000"/>
                          </a:solidFill>
                          <a:latin typeface="Calibri"/>
                        </a:rPr>
                        <a:t>Cancelada porque el solicitante no atendió la </a:t>
                      </a:r>
                      <a:r>
                        <a:rPr lang="es-MX" sz="1100" b="1" i="0" u="none" strike="noStrike" dirty="0" smtClean="0">
                          <a:solidFill>
                            <a:srgbClr val="000000"/>
                          </a:solidFill>
                          <a:latin typeface="Calibri"/>
                        </a:rPr>
                        <a:t>prevención </a:t>
                      </a:r>
                      <a:r>
                        <a:rPr lang="es-MX" sz="1100" b="1" i="0" u="none" strike="noStrike" baseline="30000" dirty="0" smtClean="0">
                          <a:solidFill>
                            <a:srgbClr val="000000"/>
                          </a:solidFill>
                          <a:latin typeface="Calibri"/>
                        </a:rPr>
                        <a:t>5</a:t>
                      </a:r>
                      <a:endParaRPr lang="es-MX" sz="1100" b="1" i="0" u="none" strike="noStrike" baseline="30000" dirty="0">
                        <a:solidFill>
                          <a:srgbClr val="000000"/>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es-MX" sz="1100" b="1" i="0" u="none" strike="noStrike" dirty="0" smtClean="0">
                          <a:solidFill>
                            <a:srgbClr val="000000"/>
                          </a:solidFill>
                          <a:effectLst/>
                          <a:latin typeface="Calibri" panose="020F0502020204030204" pitchFamily="34" charset="0"/>
                        </a:rPr>
                        <a:t>251</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es-MX" sz="1100" b="1" i="0" u="none" strike="noStrike" dirty="0">
                          <a:solidFill>
                            <a:srgbClr val="000000"/>
                          </a:solidFill>
                          <a:effectLst/>
                          <a:latin typeface="Calibri" panose="020F0502020204030204" pitchFamily="34" charset="0"/>
                        </a:rPr>
                        <a:t>3.8</a:t>
                      </a:r>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marL="44450" indent="0" algn="l" fontAlgn="ctr"/>
                      <a:r>
                        <a:rPr lang="es-MX" sz="1100" b="1" i="0" u="none" strike="noStrike" dirty="0">
                          <a:solidFill>
                            <a:srgbClr val="000000"/>
                          </a:solidFill>
                          <a:latin typeface="Calibri"/>
                        </a:rPr>
                        <a:t>Cancelada a petición del </a:t>
                      </a:r>
                      <a:r>
                        <a:rPr lang="es-MX" sz="1100" b="1" i="0" u="none" strike="noStrike" dirty="0" smtClean="0">
                          <a:solidFill>
                            <a:srgbClr val="000000"/>
                          </a:solidFill>
                          <a:latin typeface="Calibri"/>
                        </a:rPr>
                        <a:t>solicitante </a:t>
                      </a:r>
                      <a:r>
                        <a:rPr lang="es-MX" sz="1100" b="1" i="0" u="none" strike="noStrike" baseline="30000" dirty="0" smtClean="0">
                          <a:solidFill>
                            <a:srgbClr val="000000"/>
                          </a:solidFill>
                          <a:latin typeface="Calibri"/>
                        </a:rPr>
                        <a:t>5</a:t>
                      </a:r>
                      <a:endParaRPr lang="es-MX" sz="1100" b="1" i="0" u="none" strike="noStrike" dirty="0">
                        <a:solidFill>
                          <a:srgbClr val="000000"/>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t"/>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t"/>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0.04%</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0.04%</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marL="44450" indent="0" algn="l" fontAlgn="ctr"/>
                      <a:r>
                        <a:rPr lang="es-ES" sz="1100" b="1" i="0" u="none" strike="noStrike" dirty="0">
                          <a:solidFill>
                            <a:srgbClr val="FFFFFF"/>
                          </a:solidFill>
                          <a:latin typeface="Calibri"/>
                        </a:rPr>
                        <a:t>  Total </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91,523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89,610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86,341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2.11 ¿Hubo prevención al solicitante antes de darle trámite a la solicitud?</a:t>
            </a:r>
          </a:p>
          <a:p>
            <a:pPr algn="ctr"/>
            <a:r>
              <a:rPr lang="es-MX" sz="1400" b="1" i="1" dirty="0" smtClean="0">
                <a:latin typeface="Calibri" pitchFamily="34" charset="0"/>
              </a:rPr>
              <a:t>2007 </a:t>
            </a:r>
            <a:r>
              <a:rPr lang="es-MX" sz="1400" b="1" i="1" dirty="0">
                <a:latin typeface="Calibri" pitchFamily="34" charset="0"/>
              </a:rPr>
              <a:t>al 2012</a:t>
            </a:r>
          </a:p>
        </p:txBody>
      </p:sp>
      <p:graphicFrame>
        <p:nvGraphicFramePr>
          <p:cNvPr id="8" name="7 Gráfico"/>
          <p:cNvGraphicFramePr/>
          <p:nvPr>
            <p:extLst>
              <p:ext uri="{D42A27DB-BD31-4B8C-83A1-F6EECF244321}">
                <p14:modId xmlns:p14="http://schemas.microsoft.com/office/powerpoint/2010/main" val="3701747708"/>
              </p:ext>
            </p:extLst>
          </p:nvPr>
        </p:nvGraphicFramePr>
        <p:xfrm>
          <a:off x="1000100" y="1628800"/>
          <a:ext cx="7143800"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13" name="11 CuadroTexto"/>
          <p:cNvSpPr txBox="1"/>
          <p:nvPr/>
        </p:nvSpPr>
        <p:spPr>
          <a:xfrm>
            <a:off x="2112118" y="1152510"/>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38</a:t>
            </a:fld>
            <a:endParaRPr lang="es-MX" b="1"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2.12 ¿Se notificó al solicitante ampliación del plazo para entregar la información?</a:t>
            </a:r>
          </a:p>
          <a:p>
            <a:pPr algn="ctr"/>
            <a:r>
              <a:rPr lang="es-MX" sz="1400" b="1" i="1" dirty="0" smtClean="0">
                <a:latin typeface="Calibri" pitchFamily="34" charset="0"/>
              </a:rPr>
              <a:t>2008 </a:t>
            </a:r>
            <a:r>
              <a:rPr lang="es-MX" sz="1400" b="1" i="1" dirty="0">
                <a:latin typeface="Calibri" pitchFamily="34" charset="0"/>
              </a:rPr>
              <a:t>al 2012</a:t>
            </a: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39</a:t>
            </a:fld>
            <a:endParaRPr lang="es-MX" b="1" dirty="0">
              <a:latin typeface="Calibri" pitchFamily="34" charset="0"/>
            </a:endParaRPr>
          </a:p>
        </p:txBody>
      </p:sp>
      <p:sp>
        <p:nvSpPr>
          <p:cNvPr id="10" name="11 CuadroTexto"/>
          <p:cNvSpPr txBox="1"/>
          <p:nvPr/>
        </p:nvSpPr>
        <p:spPr>
          <a:xfrm>
            <a:off x="2112118" y="1152510"/>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graphicFrame>
        <p:nvGraphicFramePr>
          <p:cNvPr id="6" name="5 Gráfico"/>
          <p:cNvGraphicFramePr/>
          <p:nvPr>
            <p:extLst>
              <p:ext uri="{D42A27DB-BD31-4B8C-83A1-F6EECF244321}">
                <p14:modId xmlns:p14="http://schemas.microsoft.com/office/powerpoint/2010/main" val="1432315376"/>
              </p:ext>
            </p:extLst>
          </p:nvPr>
        </p:nvGraphicFramePr>
        <p:xfrm>
          <a:off x="251520" y="1700808"/>
          <a:ext cx="8640960" cy="45857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69" y="85702"/>
            <a:ext cx="8388000" cy="864000"/>
          </a:xfrm>
          <a:prstGeom prst="rect">
            <a:avLst/>
          </a:prstGeom>
          <a:noFill/>
        </p:spPr>
        <p:txBody>
          <a:bodyPr wrap="square" rtlCol="0" anchor="ctr">
            <a:noAutofit/>
          </a:bodyPr>
          <a:lstStyle/>
          <a:p>
            <a:pPr algn="ctr"/>
            <a:r>
              <a:rPr lang="es-MX" sz="2400" b="1" dirty="0" smtClean="0">
                <a:latin typeface="Calibri" pitchFamily="34" charset="0"/>
              </a:rPr>
              <a:t>Introducción</a:t>
            </a:r>
            <a:endParaRPr lang="es-ES" sz="2400" b="1" i="1" dirty="0">
              <a:latin typeface="Calibri" pitchFamily="34" charset="0"/>
            </a:endParaRP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a:t>
            </a:fld>
            <a:endParaRPr lang="es-MX" b="1" dirty="0">
              <a:latin typeface="Calibri" pitchFamily="34" charset="0"/>
            </a:endParaRPr>
          </a:p>
        </p:txBody>
      </p:sp>
      <p:sp>
        <p:nvSpPr>
          <p:cNvPr id="4" name="3 Rectángulo"/>
          <p:cNvSpPr/>
          <p:nvPr/>
        </p:nvSpPr>
        <p:spPr>
          <a:xfrm>
            <a:off x="251520" y="1268760"/>
            <a:ext cx="8640960" cy="5016758"/>
          </a:xfrm>
          <a:prstGeom prst="rect">
            <a:avLst/>
          </a:prstGeom>
        </p:spPr>
        <p:txBody>
          <a:bodyPr wrap="square">
            <a:spAutoFit/>
          </a:bodyPr>
          <a:lstStyle/>
          <a:p>
            <a:pPr algn="just"/>
            <a:r>
              <a:rPr lang="es-ES" sz="1600" b="1" dirty="0" smtClean="0">
                <a:latin typeface="Calibri" pitchFamily="34" charset="0"/>
                <a:cs typeface="Calibri" pitchFamily="34" charset="0"/>
              </a:rPr>
              <a:t>El principal indicador sobre la forma en </a:t>
            </a:r>
            <a:r>
              <a:rPr lang="es-ES" sz="1600" b="1" dirty="0">
                <a:latin typeface="Calibri" pitchFamily="34" charset="0"/>
                <a:cs typeface="Calibri" pitchFamily="34" charset="0"/>
              </a:rPr>
              <a:t>que se ejerce el </a:t>
            </a:r>
            <a:r>
              <a:rPr lang="es-ES" sz="1600" b="1" dirty="0" smtClean="0">
                <a:latin typeface="Calibri" pitchFamily="34" charset="0"/>
                <a:cs typeface="Calibri" pitchFamily="34" charset="0"/>
              </a:rPr>
              <a:t>Derecho </a:t>
            </a:r>
            <a:r>
              <a:rPr lang="es-ES" sz="1600" b="1" dirty="0">
                <a:latin typeface="Calibri" pitchFamily="34" charset="0"/>
                <a:cs typeface="Calibri" pitchFamily="34" charset="0"/>
              </a:rPr>
              <a:t>de </a:t>
            </a:r>
            <a:r>
              <a:rPr lang="es-ES" sz="1600" b="1" dirty="0" smtClean="0">
                <a:latin typeface="Calibri" pitchFamily="34" charset="0"/>
                <a:cs typeface="Calibri" pitchFamily="34" charset="0"/>
              </a:rPr>
              <a:t>Acceso </a:t>
            </a:r>
            <a:r>
              <a:rPr lang="es-ES" sz="1600" b="1" dirty="0">
                <a:latin typeface="Calibri" pitchFamily="34" charset="0"/>
                <a:cs typeface="Calibri" pitchFamily="34" charset="0"/>
              </a:rPr>
              <a:t>a la </a:t>
            </a:r>
            <a:r>
              <a:rPr lang="es-ES" sz="1600" b="1" dirty="0" smtClean="0">
                <a:latin typeface="Calibri" pitchFamily="34" charset="0"/>
                <a:cs typeface="Calibri" pitchFamily="34" charset="0"/>
              </a:rPr>
              <a:t>Información Pública, </a:t>
            </a:r>
            <a:r>
              <a:rPr lang="es-ES" sz="1600" b="1" dirty="0">
                <a:latin typeface="Calibri" pitchFamily="34" charset="0"/>
                <a:cs typeface="Calibri" pitchFamily="34" charset="0"/>
              </a:rPr>
              <a:t>es </a:t>
            </a:r>
            <a:r>
              <a:rPr lang="es-ES" sz="1600" b="1" dirty="0" smtClean="0">
                <a:latin typeface="Calibri" pitchFamily="34" charset="0"/>
                <a:cs typeface="Calibri" pitchFamily="34" charset="0"/>
              </a:rPr>
              <a:t>el comportamiento de las Solicitudes de Información. Para contar con referentes sobre este derecho, el InfoDF desarrolló, entre los años de 2006 y 2010, el </a:t>
            </a:r>
            <a:r>
              <a:rPr lang="es-ES" sz="1600" b="1" i="1" dirty="0" smtClean="0">
                <a:latin typeface="Calibri" pitchFamily="34" charset="0"/>
                <a:cs typeface="Calibri" pitchFamily="34" charset="0"/>
              </a:rPr>
              <a:t>Formato Estadístico de Solicitudes de Información Pública</a:t>
            </a:r>
            <a:r>
              <a:rPr lang="es-ES" sz="1600" b="1" dirty="0" smtClean="0">
                <a:latin typeface="Calibri" pitchFamily="34" charset="0"/>
                <a:cs typeface="Calibri" pitchFamily="34" charset="0"/>
              </a:rPr>
              <a:t>, el cual utilizaron </a:t>
            </a:r>
            <a:r>
              <a:rPr lang="es-ES" sz="1600" b="1" dirty="0">
                <a:latin typeface="Calibri" pitchFamily="34" charset="0"/>
                <a:cs typeface="Calibri" pitchFamily="34" charset="0"/>
              </a:rPr>
              <a:t>los Entes </a:t>
            </a:r>
            <a:r>
              <a:rPr lang="es-ES" sz="1600" b="1" dirty="0" smtClean="0">
                <a:latin typeface="Calibri" pitchFamily="34" charset="0"/>
                <a:cs typeface="Calibri" pitchFamily="34" charset="0"/>
              </a:rPr>
              <a:t>Obligados </a:t>
            </a:r>
            <a:r>
              <a:rPr lang="es-ES" sz="1600" b="1" dirty="0">
                <a:latin typeface="Calibri" pitchFamily="34" charset="0"/>
                <a:cs typeface="Calibri" pitchFamily="34" charset="0"/>
              </a:rPr>
              <a:t>para reportar las variables estadísticas de las solicitudes de información pública y de datos </a:t>
            </a:r>
            <a:r>
              <a:rPr lang="es-ES" sz="1600" b="1" dirty="0" smtClean="0">
                <a:latin typeface="Calibri" pitchFamily="34" charset="0"/>
                <a:cs typeface="Calibri" pitchFamily="34" charset="0"/>
              </a:rPr>
              <a:t>personales.</a:t>
            </a:r>
          </a:p>
          <a:p>
            <a:pPr algn="just"/>
            <a:endParaRPr lang="es-ES" sz="1000" b="1" dirty="0" smtClean="0">
              <a:latin typeface="Calibri" pitchFamily="34" charset="0"/>
              <a:cs typeface="Calibri" pitchFamily="34" charset="0"/>
            </a:endParaRPr>
          </a:p>
          <a:p>
            <a:pPr algn="just"/>
            <a:r>
              <a:rPr lang="es-ES" sz="1600" b="1" dirty="0" smtClean="0">
                <a:latin typeface="Calibri" pitchFamily="34" charset="0"/>
                <a:cs typeface="Calibri" pitchFamily="34" charset="0"/>
              </a:rPr>
              <a:t>A partir de 2011, con información contenida en la base de datos del Sistema INFOMEX II, se creó el </a:t>
            </a:r>
            <a:r>
              <a:rPr lang="es-ES" sz="1600" b="1" i="1" dirty="0">
                <a:latin typeface="Calibri" pitchFamily="34" charset="0"/>
                <a:cs typeface="Calibri" pitchFamily="34" charset="0"/>
              </a:rPr>
              <a:t>Sistema de Captura de Reportes Estadísticos de Solicitudes de Información</a:t>
            </a:r>
            <a:r>
              <a:rPr lang="es-ES" sz="1600" b="1" dirty="0">
                <a:latin typeface="Calibri" pitchFamily="34" charset="0"/>
                <a:cs typeface="Calibri" pitchFamily="34" charset="0"/>
              </a:rPr>
              <a:t> (SICRESI</a:t>
            </a:r>
            <a:r>
              <a:rPr lang="es-ES" sz="1600" b="1" dirty="0" smtClean="0">
                <a:latin typeface="Calibri" pitchFamily="34" charset="0"/>
                <a:cs typeface="Calibri" pitchFamily="34" charset="0"/>
              </a:rPr>
              <a:t>), el cual es una herramienta que agiliza la generación de reportes sobre la forma en que se gestionaron las Solicitudes de Información Pública y de Protección de Datos Personales requeridas a los Entes Obligados.</a:t>
            </a:r>
            <a:endParaRPr lang="es-MX" sz="1600" b="1" dirty="0">
              <a:latin typeface="Calibri" pitchFamily="34" charset="0"/>
              <a:cs typeface="Calibri" pitchFamily="34" charset="0"/>
            </a:endParaRPr>
          </a:p>
          <a:p>
            <a:pPr algn="just"/>
            <a:r>
              <a:rPr lang="es-ES" sz="1600" b="1" dirty="0">
                <a:latin typeface="Calibri" pitchFamily="34" charset="0"/>
                <a:cs typeface="Calibri" pitchFamily="34" charset="0"/>
              </a:rPr>
              <a:t> </a:t>
            </a:r>
            <a:endParaRPr lang="es-MX" sz="1000" b="1" dirty="0">
              <a:latin typeface="Calibri" pitchFamily="34" charset="0"/>
              <a:cs typeface="Calibri" pitchFamily="34" charset="0"/>
            </a:endParaRPr>
          </a:p>
          <a:p>
            <a:pPr algn="just"/>
            <a:r>
              <a:rPr lang="es-ES" sz="1600" b="1" dirty="0" smtClean="0">
                <a:latin typeface="Calibri" pitchFamily="34" charset="0"/>
                <a:cs typeface="Calibri" pitchFamily="34" charset="0"/>
              </a:rPr>
              <a:t>La evolución del instrumento que capta la información de las Solicitudes de Información ha sido muy dinámica. Cabe mencionar que el </a:t>
            </a:r>
            <a:r>
              <a:rPr lang="es-ES" sz="1600" b="1" dirty="0">
                <a:latin typeface="Calibri" pitchFamily="34" charset="0"/>
                <a:cs typeface="Calibri" pitchFamily="34" charset="0"/>
              </a:rPr>
              <a:t>primer cambio importante que tuvo el formato de captura de solicitudes fue en 2007, al pasar de 13 a 24 </a:t>
            </a:r>
            <a:r>
              <a:rPr lang="es-ES" sz="1600" b="1" dirty="0" smtClean="0">
                <a:latin typeface="Calibri" pitchFamily="34" charset="0"/>
                <a:cs typeface="Calibri" pitchFamily="34" charset="0"/>
              </a:rPr>
              <a:t>variables, siendo aprobado </a:t>
            </a:r>
            <a:r>
              <a:rPr lang="es-ES" sz="1600" b="1" dirty="0">
                <a:latin typeface="Calibri" pitchFamily="34" charset="0"/>
                <a:cs typeface="Calibri" pitchFamily="34" charset="0"/>
              </a:rPr>
              <a:t>por el Pleno del InfoDF el 8 de mayo de </a:t>
            </a:r>
            <a:r>
              <a:rPr lang="es-ES" sz="1600" b="1" dirty="0" smtClean="0">
                <a:latin typeface="Calibri" pitchFamily="34" charset="0"/>
                <a:cs typeface="Calibri" pitchFamily="34" charset="0"/>
              </a:rPr>
              <a:t>2007, </a:t>
            </a:r>
            <a:r>
              <a:rPr lang="es-ES" sz="1600" b="1" dirty="0">
                <a:latin typeface="Calibri" pitchFamily="34" charset="0"/>
                <a:cs typeface="Calibri" pitchFamily="34" charset="0"/>
              </a:rPr>
              <a:t>mediante acuerdo 082/SE/08-05/2007.</a:t>
            </a:r>
            <a:endParaRPr lang="es-MX" sz="1600" b="1" dirty="0">
              <a:latin typeface="Calibri" pitchFamily="34" charset="0"/>
              <a:cs typeface="Calibri" pitchFamily="34" charset="0"/>
            </a:endParaRPr>
          </a:p>
          <a:p>
            <a:pPr algn="just"/>
            <a:r>
              <a:rPr lang="es-ES" sz="1600" b="1" dirty="0">
                <a:latin typeface="Calibri" pitchFamily="34" charset="0"/>
                <a:cs typeface="Calibri" pitchFamily="34" charset="0"/>
              </a:rPr>
              <a:t> </a:t>
            </a:r>
            <a:endParaRPr lang="es-MX" sz="1000" b="1" dirty="0">
              <a:latin typeface="Calibri" pitchFamily="34" charset="0"/>
              <a:cs typeface="Calibri" pitchFamily="34" charset="0"/>
            </a:endParaRPr>
          </a:p>
          <a:p>
            <a:pPr algn="just"/>
            <a:r>
              <a:rPr lang="es-ES" sz="1600" b="1" dirty="0">
                <a:latin typeface="Calibri" pitchFamily="34" charset="0"/>
                <a:cs typeface="Calibri" pitchFamily="34" charset="0"/>
              </a:rPr>
              <a:t>El segundo cambio realizado al formato de captura fue en el año 2008, y de 24 variables pasa a </a:t>
            </a:r>
            <a:r>
              <a:rPr lang="es-ES" sz="1600" b="1" dirty="0" smtClean="0">
                <a:latin typeface="Calibri" pitchFamily="34" charset="0"/>
                <a:cs typeface="Calibri" pitchFamily="34" charset="0"/>
              </a:rPr>
              <a:t>28, siendo aprobado </a:t>
            </a:r>
            <a:r>
              <a:rPr lang="es-ES" sz="1600" b="1" dirty="0">
                <a:latin typeface="Calibri" pitchFamily="34" charset="0"/>
                <a:cs typeface="Calibri" pitchFamily="34" charset="0"/>
              </a:rPr>
              <a:t>por el Pleno del </a:t>
            </a:r>
            <a:r>
              <a:rPr lang="es-ES" sz="1600" b="1" dirty="0" smtClean="0">
                <a:latin typeface="Calibri" pitchFamily="34" charset="0"/>
                <a:cs typeface="Calibri" pitchFamily="34" charset="0"/>
              </a:rPr>
              <a:t>InfoDF </a:t>
            </a:r>
            <a:r>
              <a:rPr lang="es-ES" sz="1600" b="1" dirty="0">
                <a:latin typeface="Calibri" pitchFamily="34" charset="0"/>
                <a:cs typeface="Calibri" pitchFamily="34" charset="0"/>
              </a:rPr>
              <a:t>el 15 de abril de </a:t>
            </a:r>
            <a:r>
              <a:rPr lang="es-ES" sz="1600" b="1" dirty="0" smtClean="0">
                <a:latin typeface="Calibri" pitchFamily="34" charset="0"/>
                <a:cs typeface="Calibri" pitchFamily="34" charset="0"/>
              </a:rPr>
              <a:t>2008, </a:t>
            </a:r>
            <a:r>
              <a:rPr lang="es-ES" sz="1600" b="1" dirty="0">
                <a:latin typeface="Calibri" pitchFamily="34" charset="0"/>
                <a:cs typeface="Calibri" pitchFamily="34" charset="0"/>
              </a:rPr>
              <a:t>mediante acuerdo 143/SE/15-04/2008</a:t>
            </a:r>
            <a:r>
              <a:rPr lang="es-ES" sz="1600" b="1" dirty="0" smtClean="0">
                <a:latin typeface="Calibri" pitchFamily="34" charset="0"/>
                <a:cs typeface="Calibri" pitchFamily="34" charset="0"/>
              </a:rPr>
              <a:t>.</a:t>
            </a:r>
            <a:endParaRPr lang="es-MX" sz="1600" b="1" dirty="0">
              <a:latin typeface="Calibri" pitchFamily="34" charset="0"/>
              <a:cs typeface="Calibri" pitchFamily="34" charset="0"/>
            </a:endParaRPr>
          </a:p>
        </p:txBody>
      </p:sp>
    </p:spTree>
    <p:extLst>
      <p:ext uri="{BB962C8B-B14F-4D97-AF65-F5344CB8AC3E}">
        <p14:creationId xmlns:p14="http://schemas.microsoft.com/office/powerpoint/2010/main" val="3546573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2.13 Tipo de respuesta</a:t>
            </a:r>
          </a:p>
          <a:p>
            <a:pPr algn="ctr"/>
            <a:r>
              <a:rPr lang="es-MX" sz="1400" b="1" i="1" dirty="0" smtClean="0">
                <a:latin typeface="Calibri" pitchFamily="34" charset="0"/>
              </a:rPr>
              <a:t>2006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40</a:t>
            </a:fld>
            <a:endParaRPr lang="es-MX" b="1" dirty="0">
              <a:latin typeface="Calibri" pitchFamily="34" charset="0"/>
            </a:endParaRPr>
          </a:p>
        </p:txBody>
      </p:sp>
      <p:sp>
        <p:nvSpPr>
          <p:cNvPr id="19" name="11 CuadroTexto"/>
          <p:cNvSpPr txBox="1"/>
          <p:nvPr/>
        </p:nvSpPr>
        <p:spPr>
          <a:xfrm>
            <a:off x="2112118" y="1335273"/>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a:t>
            </a:r>
          </a:p>
        </p:txBody>
      </p:sp>
      <p:graphicFrame>
        <p:nvGraphicFramePr>
          <p:cNvPr id="8" name="7 Tabla"/>
          <p:cNvGraphicFramePr>
            <a:graphicFrameLocks noGrp="1"/>
          </p:cNvGraphicFramePr>
          <p:nvPr>
            <p:extLst>
              <p:ext uri="{D42A27DB-BD31-4B8C-83A1-F6EECF244321}">
                <p14:modId xmlns:p14="http://schemas.microsoft.com/office/powerpoint/2010/main" val="2368674743"/>
              </p:ext>
            </p:extLst>
          </p:nvPr>
        </p:nvGraphicFramePr>
        <p:xfrm>
          <a:off x="130524" y="2116221"/>
          <a:ext cx="8854965" cy="3564000"/>
        </p:xfrm>
        <a:graphic>
          <a:graphicData uri="http://schemas.openxmlformats.org/drawingml/2006/table">
            <a:tbl>
              <a:tblPr/>
              <a:tblGrid>
                <a:gridCol w="1719291"/>
                <a:gridCol w="509691"/>
                <a:gridCol w="509691"/>
                <a:gridCol w="509691"/>
                <a:gridCol w="509691"/>
                <a:gridCol w="509691"/>
                <a:gridCol w="509691"/>
                <a:gridCol w="509691"/>
                <a:gridCol w="509691"/>
                <a:gridCol w="509691"/>
                <a:gridCol w="509691"/>
                <a:gridCol w="509691"/>
                <a:gridCol w="509691"/>
                <a:gridCol w="509691"/>
                <a:gridCol w="509691"/>
              </a:tblGrid>
              <a:tr h="396000">
                <a:tc rowSpan="2">
                  <a:txBody>
                    <a:bodyPr/>
                    <a:lstStyle/>
                    <a:p>
                      <a:pPr algn="ctr" fontAlgn="ctr"/>
                      <a:r>
                        <a:rPr lang="es-MX" sz="1100" b="1" i="0" u="none" strike="noStrike" dirty="0" smtClean="0">
                          <a:solidFill>
                            <a:srgbClr val="FFFFFF"/>
                          </a:solidFill>
                          <a:latin typeface="Calibri"/>
                        </a:rPr>
                        <a:t>Tipo de respuesta</a:t>
                      </a:r>
                      <a:endParaRPr lang="es-MX" sz="1100" b="1" i="0" u="none" strike="noStrike" dirty="0">
                        <a:solidFill>
                          <a:srgbClr val="FFFFFF"/>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2007</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2008</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r>
              <a:tr h="396000">
                <a:tc vMerge="1">
                  <a:txBody>
                    <a:bodyPr/>
                    <a:lstStyle/>
                    <a:p>
                      <a:endParaRPr lang="es-ES"/>
                    </a:p>
                  </a:txBody>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Aceptada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4,974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14,521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32,621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73,452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62,881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60,661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56,840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Acceso restringido </a:t>
                      </a:r>
                      <a:r>
                        <a:rPr lang="es-MX" sz="1100" b="1" i="0" u="none" strike="noStrike" baseline="30000" dirty="0" smtClean="0">
                          <a:solidFill>
                            <a:srgbClr val="000000"/>
                          </a:solidFill>
                          <a:effectLst/>
                          <a:latin typeface="Calibri" pitchFamily="34" charset="0"/>
                          <a:cs typeface="Calibri" pitchFamily="34" charset="0"/>
                        </a:rPr>
                        <a:t>6</a:t>
                      </a:r>
                      <a:endParaRPr lang="es-MX" sz="1100" b="1" i="0" u="none" strike="noStrike" baseline="30000"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Inexistencia </a:t>
                      </a:r>
                      <a:r>
                        <a:rPr lang="es-MX" sz="1100" b="1" i="0" u="none" strike="noStrike" dirty="0">
                          <a:solidFill>
                            <a:srgbClr val="000000"/>
                          </a:solidFill>
                          <a:effectLst/>
                          <a:latin typeface="Calibri" pitchFamily="34" charset="0"/>
                          <a:cs typeface="Calibri" pitchFamily="34" charset="0"/>
                        </a:rPr>
                        <a:t>de información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Orientada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Turnada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r>
                        <a:rPr lang="es-MX" sz="1100" b="1" i="0" u="none" strike="noStrike" dirty="0">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6,220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10,988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12,912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11,709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Improcedente</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 </a:t>
                      </a:r>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6,089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17,824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38,043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84,182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79,411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81,363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78,024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
        <p:nvSpPr>
          <p:cNvPr id="10" name="9 Rectángulo"/>
          <p:cNvSpPr/>
          <p:nvPr/>
        </p:nvSpPr>
        <p:spPr>
          <a:xfrm>
            <a:off x="76169" y="5805264"/>
            <a:ext cx="7572428" cy="246221"/>
          </a:xfrm>
          <a:prstGeom prst="rect">
            <a:avLst/>
          </a:prstGeom>
          <a:noFill/>
          <a:ln w="9525" cap="flat" cmpd="sng" algn="ctr">
            <a:noFill/>
            <a:prstDash val="solid"/>
          </a:ln>
          <a:effec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6 </a:t>
            </a: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Se cambió el</a:t>
            </a:r>
            <a:r>
              <a:rPr kumimoji="0" lang="es-MX" sz="1000" b="1" i="0" u="none" strike="noStrike" kern="0" cap="none" spc="0" normalizeH="0" noProof="0" dirty="0" smtClean="0">
                <a:ln>
                  <a:noFill/>
                </a:ln>
                <a:solidFill>
                  <a:sysClr val="windowText" lastClr="000000"/>
                </a:solidFill>
                <a:effectLst/>
                <a:uLnTx/>
                <a:uFillTx/>
                <a:latin typeface="Calibri" pitchFamily="34" charset="0"/>
                <a:ea typeface="+mn-ea"/>
                <a:cs typeface="+mn-cs"/>
              </a:rPr>
              <a:t> nombre de e</a:t>
            </a:r>
            <a:r>
              <a:rPr lang="es-MX" sz="1000" b="1" kern="0" dirty="0" smtClean="0">
                <a:solidFill>
                  <a:sysClr val="windowText" lastClr="000000"/>
                </a:solidFill>
                <a:latin typeface="Calibri" pitchFamily="34" charset="0"/>
              </a:rPr>
              <a:t>sta clasificación en el  año 2007, en 2006 se denominaba “Negada”</a:t>
            </a:r>
            <a:endPar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457013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2.14.1 Promedio de Entes Obligados a los que se turnó la solicitud</a:t>
            </a:r>
          </a:p>
          <a:p>
            <a:pPr algn="ctr"/>
            <a:r>
              <a:rPr lang="es-MX" sz="1400" b="1" i="1" dirty="0" smtClean="0">
                <a:latin typeface="Calibri" pitchFamily="34" charset="0"/>
              </a:rPr>
              <a:t>2009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41</a:t>
            </a:fld>
            <a:endParaRPr lang="es-MX" b="1" dirty="0">
              <a:latin typeface="Calibri" pitchFamily="34" charset="0"/>
            </a:endParaRPr>
          </a:p>
        </p:txBody>
      </p:sp>
      <p:sp>
        <p:nvSpPr>
          <p:cNvPr id="19" name="11 CuadroTexto"/>
          <p:cNvSpPr txBox="1"/>
          <p:nvPr/>
        </p:nvSpPr>
        <p:spPr>
          <a:xfrm>
            <a:off x="2112118" y="1267930"/>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“Turnadas” </a:t>
            </a:r>
          </a:p>
        </p:txBody>
      </p:sp>
      <p:graphicFrame>
        <p:nvGraphicFramePr>
          <p:cNvPr id="8" name="7 Gráfico"/>
          <p:cNvGraphicFramePr>
            <a:graphicFrameLocks/>
          </p:cNvGraphicFramePr>
          <p:nvPr>
            <p:extLst>
              <p:ext uri="{D42A27DB-BD31-4B8C-83A1-F6EECF244321}">
                <p14:modId xmlns:p14="http://schemas.microsoft.com/office/powerpoint/2010/main" val="3521706025"/>
              </p:ext>
            </p:extLst>
          </p:nvPr>
        </p:nvGraphicFramePr>
        <p:xfrm>
          <a:off x="928056" y="2089625"/>
          <a:ext cx="7244344" cy="4143380"/>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3458708" y="1877616"/>
            <a:ext cx="2214578" cy="276999"/>
          </a:xfrm>
          <a:prstGeom prst="rect">
            <a:avLst/>
          </a:prstGeom>
          <a:noFill/>
        </p:spPr>
        <p:txBody>
          <a:bodyPr wrap="square" rtlCol="0">
            <a:spAutoFit/>
          </a:bodyPr>
          <a:lstStyle/>
          <a:p>
            <a:pPr algn="ctr"/>
            <a:r>
              <a:rPr lang="es-MX" sz="1200" b="1" u="sng" dirty="0" smtClean="0">
                <a:latin typeface="Calibri" pitchFamily="34" charset="0"/>
              </a:rPr>
              <a:t>Promedio</a:t>
            </a:r>
            <a:endParaRPr lang="es-ES" sz="1200" b="1" u="sng" dirty="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2.14.2 Número de Entes Obligados a los que se turnó la solicitud</a:t>
            </a:r>
          </a:p>
          <a:p>
            <a:pPr algn="ctr"/>
            <a:r>
              <a:rPr lang="es-MX" sz="1400" b="1" i="1" dirty="0" smtClean="0">
                <a:latin typeface="Calibri" pitchFamily="34" charset="0"/>
              </a:rPr>
              <a:t>2009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42</a:t>
            </a:fld>
            <a:endParaRPr lang="es-MX" b="1" dirty="0">
              <a:latin typeface="Calibri" pitchFamily="34" charset="0"/>
            </a:endParaRPr>
          </a:p>
        </p:txBody>
      </p:sp>
      <p:sp>
        <p:nvSpPr>
          <p:cNvPr id="19" name="11 CuadroTexto"/>
          <p:cNvSpPr txBox="1"/>
          <p:nvPr/>
        </p:nvSpPr>
        <p:spPr>
          <a:xfrm>
            <a:off x="2112118" y="1267930"/>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“Turnadas” </a:t>
            </a:r>
          </a:p>
        </p:txBody>
      </p:sp>
      <p:sp>
        <p:nvSpPr>
          <p:cNvPr id="9" name="8 CuadroTexto"/>
          <p:cNvSpPr txBox="1"/>
          <p:nvPr/>
        </p:nvSpPr>
        <p:spPr>
          <a:xfrm>
            <a:off x="3109988" y="1875294"/>
            <a:ext cx="2905146" cy="461665"/>
          </a:xfrm>
          <a:prstGeom prst="rect">
            <a:avLst/>
          </a:prstGeom>
          <a:noFill/>
        </p:spPr>
        <p:txBody>
          <a:bodyPr wrap="square" rtlCol="0">
            <a:spAutoFit/>
          </a:bodyPr>
          <a:lstStyle/>
          <a:p>
            <a:pPr algn="ctr"/>
            <a:r>
              <a:rPr lang="es-MX" sz="1200" b="1" dirty="0" smtClean="0">
                <a:latin typeface="Calibri" pitchFamily="34" charset="0"/>
              </a:rPr>
              <a:t>Distribución del número de Entes Obligados a los que se turnó la solicitud</a:t>
            </a:r>
            <a:endParaRPr lang="es-ES" sz="1200" b="1" dirty="0">
              <a:latin typeface="Calibri"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3933336976"/>
              </p:ext>
            </p:extLst>
          </p:nvPr>
        </p:nvGraphicFramePr>
        <p:xfrm>
          <a:off x="1475656" y="2500299"/>
          <a:ext cx="6156000" cy="3888000"/>
        </p:xfrm>
        <a:graphic>
          <a:graphicData uri="http://schemas.openxmlformats.org/drawingml/2006/table">
            <a:tbl>
              <a:tblPr/>
              <a:tblGrid>
                <a:gridCol w="1260000"/>
                <a:gridCol w="612000"/>
                <a:gridCol w="612000"/>
                <a:gridCol w="612000"/>
                <a:gridCol w="612000"/>
                <a:gridCol w="612000"/>
                <a:gridCol w="612000"/>
                <a:gridCol w="612000"/>
                <a:gridCol w="612000"/>
              </a:tblGrid>
              <a:tr h="432000">
                <a:tc rowSpan="2">
                  <a:txBody>
                    <a:bodyPr/>
                    <a:lstStyle/>
                    <a:p>
                      <a:pPr algn="ctr" fontAlgn="ctr"/>
                      <a:r>
                        <a:rPr lang="es-MX" sz="1100" b="1" i="0" u="none" strike="noStrike" dirty="0" smtClean="0">
                          <a:solidFill>
                            <a:srgbClr val="FFFFFF"/>
                          </a:solidFill>
                          <a:latin typeface="Calibri" pitchFamily="34" charset="0"/>
                        </a:rPr>
                        <a:t>Número de Entes O</a:t>
                      </a:r>
                      <a:r>
                        <a:rPr lang="es-MX" sz="1100" b="1" i="0" u="none" strike="noStrike" baseline="0" dirty="0" smtClean="0">
                          <a:solidFill>
                            <a:srgbClr val="FFFFFF"/>
                          </a:solidFill>
                          <a:latin typeface="Calibri" pitchFamily="34" charset="0"/>
                        </a:rPr>
                        <a:t>bligados </a:t>
                      </a:r>
                      <a:r>
                        <a:rPr lang="es-MX" sz="1100" b="1" i="0" u="none" strike="noStrike" dirty="0" smtClean="0">
                          <a:solidFill>
                            <a:srgbClr val="FFFFFF"/>
                          </a:solidFill>
                          <a:latin typeface="Calibri" pitchFamily="34" charset="0"/>
                        </a:rPr>
                        <a:t>a los que se turnó la solicitud</a:t>
                      </a:r>
                      <a:endParaRPr lang="es-ES" sz="1100" b="1" i="0" u="none" strike="noStrike" dirty="0">
                        <a:solidFill>
                          <a:srgbClr val="FFFFFF"/>
                        </a:solidFill>
                        <a:latin typeface="Calibri" pitchFamily="34" charset="0"/>
                      </a:endParaRPr>
                    </a:p>
                  </a:txBody>
                  <a:tcPr marL="8467" marR="8467" marT="846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r>
              <a:tr h="432000">
                <a:tc vMerge="1">
                  <a:txBody>
                    <a:bodyPr/>
                    <a:lstStyle/>
                    <a:p>
                      <a:endParaRPr lang="es-ES"/>
                    </a:p>
                  </a:txBody>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252000">
                <a:tc>
                  <a:txBody>
                    <a:bodyPr/>
                    <a:lstStyle/>
                    <a:p>
                      <a:pPr algn="ctr" fontAlgn="b"/>
                      <a:r>
                        <a:rPr lang="es-MX" sz="1100" b="1" i="0" u="none" strike="noStrike" dirty="0">
                          <a:solidFill>
                            <a:srgbClr val="000000"/>
                          </a:solidFill>
                          <a:latin typeface="Calibri"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5,342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8,900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smtClean="0">
                          <a:solidFill>
                            <a:srgbClr val="000000"/>
                          </a:solidFill>
                          <a:latin typeface="Calibri" pitchFamily="34" charset="0"/>
                        </a:rPr>
                        <a:t>9</a:t>
                      </a:r>
                      <a:endParaRPr lang="es-MX" sz="1100" b="1" i="0" u="none" strike="noStrike" dirty="0">
                        <a:solidFill>
                          <a:srgbClr val="000000"/>
                        </a:solidFill>
                        <a:latin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smtClean="0">
                          <a:solidFill>
                            <a:srgbClr val="000000"/>
                          </a:solidFill>
                          <a:effectLst/>
                          <a:latin typeface="Calibri" panose="020F0502020204030204" pitchFamily="34" charset="0"/>
                        </a:rPr>
                        <a:t>-</a:t>
                      </a:r>
                      <a:r>
                        <a:rPr lang="es-MX" sz="1100" b="1" i="0" u="none" strike="noStrike" dirty="0">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smtClean="0">
                          <a:solidFill>
                            <a:srgbClr val="000000"/>
                          </a:solidFill>
                          <a:latin typeface="Calibri" pitchFamily="34" charset="0"/>
                        </a:rPr>
                        <a:t>10</a:t>
                      </a:r>
                      <a:endParaRPr lang="es-MX" sz="1100" b="1" i="0" u="none" strike="noStrike" dirty="0">
                        <a:solidFill>
                          <a:srgbClr val="000000"/>
                        </a:solidFill>
                        <a:latin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 </a:t>
                      </a:r>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smtClean="0">
                          <a:solidFill>
                            <a:srgbClr val="000000"/>
                          </a:solidFill>
                          <a:latin typeface="Calibri" pitchFamily="34" charset="0"/>
                        </a:rPr>
                        <a:t>11 o más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b"/>
                      <a:r>
                        <a:rPr lang="es-MX" sz="1100" b="1" i="0" u="none" strike="noStrike" dirty="0" smtClean="0">
                          <a:solidFill>
                            <a:schemeClr val="bg1"/>
                          </a:solidFill>
                          <a:latin typeface="Calibri" pitchFamily="34" charset="0"/>
                        </a:rPr>
                        <a:t> Total</a:t>
                      </a:r>
                      <a:endParaRPr lang="es-MX" sz="1100" b="1" i="0" u="none" strike="noStrike" dirty="0">
                        <a:solidFill>
                          <a:schemeClr val="bg1"/>
                        </a:solidFill>
                        <a:latin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6,220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10,988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12,912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11,709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Tree>
    <p:extLst>
      <p:ext uri="{BB962C8B-B14F-4D97-AF65-F5344CB8AC3E}">
        <p14:creationId xmlns:p14="http://schemas.microsoft.com/office/powerpoint/2010/main" val="309228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2.15.1 Modalidad de respuesta. “Aceptadas”</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7" name="6 Gráfico"/>
          <p:cNvGraphicFramePr/>
          <p:nvPr>
            <p:extLst>
              <p:ext uri="{D42A27DB-BD31-4B8C-83A1-F6EECF244321}">
                <p14:modId xmlns:p14="http://schemas.microsoft.com/office/powerpoint/2010/main" val="575870730"/>
              </p:ext>
            </p:extLst>
          </p:nvPr>
        </p:nvGraphicFramePr>
        <p:xfrm>
          <a:off x="323528" y="1704457"/>
          <a:ext cx="8496606" cy="4819537"/>
        </p:xfrm>
        <a:graphic>
          <a:graphicData uri="http://schemas.openxmlformats.org/drawingml/2006/chart">
            <c:chart xmlns:c="http://schemas.openxmlformats.org/drawingml/2006/chart" xmlns:r="http://schemas.openxmlformats.org/officeDocument/2006/relationships" r:id="rId3"/>
          </a:graphicData>
        </a:graphic>
      </p:graphicFrame>
      <p:sp>
        <p:nvSpPr>
          <p:cNvPr id="14" name="13 CuadroTexto"/>
          <p:cNvSpPr txBox="1"/>
          <p:nvPr/>
        </p:nvSpPr>
        <p:spPr>
          <a:xfrm>
            <a:off x="3951668" y="1988840"/>
            <a:ext cx="1231864" cy="276999"/>
          </a:xfrm>
          <a:prstGeom prst="rect">
            <a:avLst/>
          </a:prstGeom>
          <a:noFill/>
        </p:spPr>
        <p:txBody>
          <a:bodyPr wrap="square" rtlCol="0">
            <a:spAutoFit/>
          </a:bodyPr>
          <a:lstStyle/>
          <a:p>
            <a:pPr algn="ctr"/>
            <a:r>
              <a:rPr lang="es-MX" sz="1200" b="1" u="sng" dirty="0" smtClean="0">
                <a:latin typeface="Calibri" pitchFamily="34" charset="0"/>
              </a:rPr>
              <a:t>Porcentajes</a:t>
            </a:r>
            <a:endParaRPr lang="es-ES" sz="1200" b="1" u="sng" dirty="0">
              <a:latin typeface="Calibri" pitchFamily="34" charset="0"/>
            </a:endParaRPr>
          </a:p>
        </p:txBody>
      </p:sp>
      <p:sp>
        <p:nvSpPr>
          <p:cNvPr id="25" name="24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43</a:t>
            </a:fld>
            <a:endParaRPr lang="es-MX" b="1" dirty="0">
              <a:latin typeface="Calibri" pitchFamily="34" charset="0"/>
            </a:endParaRPr>
          </a:p>
        </p:txBody>
      </p:sp>
      <p:sp>
        <p:nvSpPr>
          <p:cNvPr id="20" name="11 CuadroTexto"/>
          <p:cNvSpPr txBox="1"/>
          <p:nvPr/>
        </p:nvSpPr>
        <p:spPr>
          <a:xfrm>
            <a:off x="2424460" y="1134580"/>
            <a:ext cx="4286280"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a:t>
            </a:r>
          </a:p>
        </p:txBody>
      </p:sp>
      <p:sp>
        <p:nvSpPr>
          <p:cNvPr id="8" name="7 Rectángulo"/>
          <p:cNvSpPr/>
          <p:nvPr/>
        </p:nvSpPr>
        <p:spPr>
          <a:xfrm>
            <a:off x="76168" y="6374636"/>
            <a:ext cx="8388001" cy="400110"/>
          </a:xfrm>
          <a:prstGeom prst="rect">
            <a:avLst/>
          </a:prstGeom>
          <a:noFill/>
          <a:ln w="9525" cap="flat" cmpd="sng" algn="ctr">
            <a:noFill/>
            <a:prstDash val="solid"/>
          </a:ln>
          <a:effectLst/>
        </p:spPr>
        <p:txBody>
          <a:bodyPr wrap="square" anchor="ctr" anchorCtr="0">
            <a:spAutoFit/>
          </a:bodyPr>
          <a:lstStyle/>
          <a:p>
            <a:pPr fontAlgn="auto">
              <a:spcBef>
                <a:spcPts val="0"/>
              </a:spcBef>
              <a:spcAft>
                <a:spcPts val="0"/>
              </a:spcAf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7 </a:t>
            </a:r>
            <a:r>
              <a:rPr lang="es-MX" sz="1000" b="1" kern="0" dirty="0" smtClean="0">
                <a:solidFill>
                  <a:sysClr val="windowText" lastClr="000000"/>
                </a:solidFill>
                <a:latin typeface="Calibri" pitchFamily="34" charset="0"/>
              </a:rPr>
              <a:t>A partir del año 2008 se quitó como modalidad de respuesta </a:t>
            </a:r>
            <a:r>
              <a:rPr lang="es-MX" sz="1000" b="1" i="1" kern="0" dirty="0" smtClean="0">
                <a:solidFill>
                  <a:sysClr val="windowText" lastClr="000000"/>
                </a:solidFill>
                <a:latin typeface="Calibri" pitchFamily="34" charset="0"/>
              </a:rPr>
              <a:t>ACEPTADA</a:t>
            </a:r>
            <a:r>
              <a:rPr lang="es-MX" sz="1000" b="1" kern="0" dirty="0" smtClean="0">
                <a:solidFill>
                  <a:sysClr val="windowText" lastClr="000000"/>
                </a:solidFill>
                <a:latin typeface="Calibri" pitchFamily="34" charset="0"/>
              </a:rPr>
              <a:t> y se incorporó en la variable de entrega de información. En 2007 se nombró como </a:t>
            </a:r>
            <a:r>
              <a:rPr lang="es-MX" sz="1000" b="1" i="1" kern="0" dirty="0" smtClean="0">
                <a:solidFill>
                  <a:sysClr val="windowText" lastClr="000000"/>
                </a:solidFill>
                <a:latin typeface="Calibri" pitchFamily="34" charset="0"/>
              </a:rPr>
              <a:t>Sin entrega por no pagar cuota de reproducción</a:t>
            </a:r>
            <a:r>
              <a:rPr lang="es-MX" sz="1000" b="1" kern="0" dirty="0" smtClean="0">
                <a:solidFill>
                  <a:sysClr val="windowText" lastClr="000000"/>
                </a:solidFill>
                <a:latin typeface="Calibri" pitchFamily="34" charset="0"/>
              </a:rPr>
              <a:t>, </a:t>
            </a:r>
            <a:r>
              <a:rPr lang="es-MX" sz="1000" b="1" kern="0" dirty="0">
                <a:solidFill>
                  <a:sysClr val="windowText" lastClr="000000"/>
                </a:solidFill>
                <a:latin typeface="Calibri" pitchFamily="34" charset="0"/>
              </a:rPr>
              <a:t>en 2006 se registraba como "Sin recoger por el solicitante"</a:t>
            </a:r>
          </a:p>
        </p:txBody>
      </p:sp>
      <p:sp>
        <p:nvSpPr>
          <p:cNvPr id="9" name="8 Rectángulo"/>
          <p:cNvSpPr/>
          <p:nvPr/>
        </p:nvSpPr>
        <p:spPr>
          <a:xfrm>
            <a:off x="7572395" y="5837922"/>
            <a:ext cx="238975" cy="246221"/>
          </a:xfrm>
          <a:prstGeom prst="rect">
            <a:avLst/>
          </a:prstGeom>
          <a:noFill/>
          <a:ln w="9525" cap="flat" cmpd="sng" algn="ctr">
            <a:noFill/>
            <a:prstDash val="solid"/>
          </a:ln>
          <a:effec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2.15.2 Modalidad de respuesta. “Acceso restringido”</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9" name="8 Gráfico"/>
          <p:cNvGraphicFramePr/>
          <p:nvPr>
            <p:extLst>
              <p:ext uri="{D42A27DB-BD31-4B8C-83A1-F6EECF244321}">
                <p14:modId xmlns:p14="http://schemas.microsoft.com/office/powerpoint/2010/main" val="2262157738"/>
              </p:ext>
            </p:extLst>
          </p:nvPr>
        </p:nvGraphicFramePr>
        <p:xfrm>
          <a:off x="814606" y="1740138"/>
          <a:ext cx="7501810" cy="4929222"/>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CuadroTexto"/>
          <p:cNvSpPr txBox="1"/>
          <p:nvPr/>
        </p:nvSpPr>
        <p:spPr>
          <a:xfrm>
            <a:off x="3930398" y="1988840"/>
            <a:ext cx="1268466" cy="276999"/>
          </a:xfrm>
          <a:prstGeom prst="rect">
            <a:avLst/>
          </a:prstGeom>
          <a:noFill/>
        </p:spPr>
        <p:txBody>
          <a:bodyPr wrap="square" rtlCol="0">
            <a:spAutoFit/>
          </a:bodyPr>
          <a:lstStyle/>
          <a:p>
            <a:pPr algn="ctr"/>
            <a:r>
              <a:rPr lang="es-MX" sz="1200" b="1" u="sng" dirty="0" smtClean="0">
                <a:latin typeface="Calibri" pitchFamily="34" charset="0"/>
              </a:rPr>
              <a:t>Porcentajes</a:t>
            </a:r>
            <a:endParaRPr lang="es-ES" sz="1200" b="1" u="sng" dirty="0">
              <a:latin typeface="Calibri" pitchFamily="34" charset="0"/>
            </a:endParaRPr>
          </a:p>
        </p:txBody>
      </p:sp>
      <p:sp>
        <p:nvSpPr>
          <p:cNvPr id="25" name="24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44</a:t>
            </a:fld>
            <a:endParaRPr lang="es-MX" b="1" dirty="0">
              <a:latin typeface="Calibri" pitchFamily="34" charset="0"/>
            </a:endParaRPr>
          </a:p>
        </p:txBody>
      </p:sp>
      <p:sp>
        <p:nvSpPr>
          <p:cNvPr id="26" name="11 CuadroTexto"/>
          <p:cNvSpPr txBox="1"/>
          <p:nvPr/>
        </p:nvSpPr>
        <p:spPr>
          <a:xfrm>
            <a:off x="1674148" y="1134019"/>
            <a:ext cx="5778172"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“Acceso restringido”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2.16.1 ¿El solicitante recogió la información o le fue enviada por otro medio?</a:t>
            </a:r>
          </a:p>
          <a:p>
            <a:pPr algn="ctr"/>
            <a:r>
              <a:rPr lang="es-MX" sz="1400" b="1" i="1" dirty="0" smtClean="0">
                <a:latin typeface="Calibri" pitchFamily="34" charset="0"/>
              </a:rPr>
              <a:t>2007 </a:t>
            </a:r>
            <a:r>
              <a:rPr lang="es-MX" sz="1400" b="1" i="1" dirty="0">
                <a:latin typeface="Calibri" pitchFamily="34" charset="0"/>
              </a:rPr>
              <a:t>al 2012</a:t>
            </a:r>
          </a:p>
        </p:txBody>
      </p:sp>
      <p:sp>
        <p:nvSpPr>
          <p:cNvPr id="7"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45</a:t>
            </a:fld>
            <a:endParaRPr lang="es-MX" b="1" dirty="0">
              <a:latin typeface="Calibri" pitchFamily="34" charset="0"/>
            </a:endParaRPr>
          </a:p>
        </p:txBody>
      </p:sp>
      <p:graphicFrame>
        <p:nvGraphicFramePr>
          <p:cNvPr id="10" name="9 Gráfico"/>
          <p:cNvGraphicFramePr/>
          <p:nvPr>
            <p:extLst>
              <p:ext uri="{D42A27DB-BD31-4B8C-83A1-F6EECF244321}">
                <p14:modId xmlns:p14="http://schemas.microsoft.com/office/powerpoint/2010/main" val="3385846196"/>
              </p:ext>
            </p:extLst>
          </p:nvPr>
        </p:nvGraphicFramePr>
        <p:xfrm>
          <a:off x="933778" y="1928802"/>
          <a:ext cx="7238622" cy="4572032"/>
        </p:xfrm>
        <a:graphic>
          <a:graphicData uri="http://schemas.openxmlformats.org/drawingml/2006/chart">
            <c:chart xmlns:c="http://schemas.openxmlformats.org/drawingml/2006/chart" xmlns:r="http://schemas.openxmlformats.org/officeDocument/2006/relationships" r:id="rId3"/>
          </a:graphicData>
        </a:graphic>
      </p:graphicFrame>
      <p:sp>
        <p:nvSpPr>
          <p:cNvPr id="13" name="11 CuadroTexto"/>
          <p:cNvSpPr txBox="1"/>
          <p:nvPr/>
        </p:nvSpPr>
        <p:spPr>
          <a:xfrm>
            <a:off x="3811955" y="1584036"/>
            <a:ext cx="149207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u="sng" dirty="0" smtClean="0">
                <a:latin typeface="Calibri" pitchFamily="34" charset="0"/>
              </a:rPr>
              <a:t>GENERAL</a:t>
            </a:r>
            <a:endParaRPr lang="es-ES" sz="1200" b="1" u="sng" dirty="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46</a:t>
            </a:fld>
            <a:endParaRPr lang="es-MX" b="1" dirty="0">
              <a:latin typeface="Calibri" pitchFamily="34" charset="0"/>
            </a:endParaRPr>
          </a:p>
        </p:txBody>
      </p:sp>
      <p:sp>
        <p:nvSpPr>
          <p:cNvPr id="14" name="11 CuadroTexto"/>
          <p:cNvSpPr txBox="1"/>
          <p:nvPr/>
        </p:nvSpPr>
        <p:spPr>
          <a:xfrm>
            <a:off x="3817279" y="1535112"/>
            <a:ext cx="149207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u="sng" dirty="0" smtClean="0">
                <a:latin typeface="Calibri" pitchFamily="34" charset="0"/>
              </a:rPr>
              <a:t>DESGLOSE</a:t>
            </a:r>
            <a:endParaRPr lang="es-ES" sz="1200" b="1" u="sng" dirty="0">
              <a:latin typeface="Calibri" pitchFamily="34" charset="0"/>
            </a:endParaRPr>
          </a:p>
        </p:txBody>
      </p:sp>
      <p:sp>
        <p:nvSpPr>
          <p:cNvPr id="15" name="14 CuadroTexto"/>
          <p:cNvSpPr txBox="1"/>
          <p:nvPr/>
        </p:nvSpPr>
        <p:spPr>
          <a:xfrm>
            <a:off x="3779912" y="2467496"/>
            <a:ext cx="1571636" cy="276999"/>
          </a:xfrm>
          <a:prstGeom prst="rect">
            <a:avLst/>
          </a:prstGeom>
          <a:noFill/>
        </p:spPr>
        <p:txBody>
          <a:bodyPr wrap="square" rtlCol="0">
            <a:spAutoFit/>
          </a:bodyPr>
          <a:lstStyle/>
          <a:p>
            <a:pPr algn="ctr"/>
            <a:r>
              <a:rPr lang="es-MX" sz="1200" b="1" u="sng" dirty="0" smtClean="0">
                <a:latin typeface="Calibri" pitchFamily="34" charset="0"/>
              </a:rPr>
              <a:t>Porcentajes</a:t>
            </a:r>
            <a:endParaRPr lang="es-MX" sz="1200" b="1" u="sng" dirty="0">
              <a:latin typeface="Calibri" pitchFamily="34" charset="0"/>
            </a:endParaRPr>
          </a:p>
        </p:txBody>
      </p:sp>
      <p:graphicFrame>
        <p:nvGraphicFramePr>
          <p:cNvPr id="16" name="15 Gráfico"/>
          <p:cNvGraphicFramePr/>
          <p:nvPr>
            <p:extLst>
              <p:ext uri="{D42A27DB-BD31-4B8C-83A1-F6EECF244321}">
                <p14:modId xmlns:p14="http://schemas.microsoft.com/office/powerpoint/2010/main" val="179940091"/>
              </p:ext>
            </p:extLst>
          </p:nvPr>
        </p:nvGraphicFramePr>
        <p:xfrm>
          <a:off x="712436" y="1857364"/>
          <a:ext cx="7675988" cy="4884004"/>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2.16.2 ¿El solicitante recogió la información o le fue enviada por otro medio?</a:t>
            </a:r>
          </a:p>
          <a:p>
            <a:pPr algn="ctr"/>
            <a:r>
              <a:rPr lang="es-MX" sz="1400" b="1" i="1" dirty="0" smtClean="0">
                <a:latin typeface="Calibri" pitchFamily="34" charset="0"/>
              </a:rPr>
              <a:t>2008 </a:t>
            </a:r>
            <a:r>
              <a:rPr lang="es-MX" sz="1400" b="1" i="1" dirty="0">
                <a:latin typeface="Calibri" pitchFamily="34" charset="0"/>
              </a:rPr>
              <a:t>al 2012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2.17.1 Para la entrega de información, ¿se le requirió al solicitante algún monto por concepto de reproducción?</a:t>
            </a:r>
          </a:p>
          <a:p>
            <a:pPr algn="ctr"/>
            <a:r>
              <a:rPr lang="es-MX" sz="1400" b="1" i="1" dirty="0" smtClean="0">
                <a:latin typeface="Calibri" pitchFamily="34" charset="0"/>
              </a:rPr>
              <a:t>2007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47</a:t>
            </a:fld>
            <a:endParaRPr lang="es-MX" b="1" dirty="0">
              <a:latin typeface="Calibri" pitchFamily="34" charset="0"/>
            </a:endParaRPr>
          </a:p>
        </p:txBody>
      </p:sp>
      <p:sp>
        <p:nvSpPr>
          <p:cNvPr id="10"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sp>
        <p:nvSpPr>
          <p:cNvPr id="14" name="11 CuadroTexto"/>
          <p:cNvSpPr txBox="1"/>
          <p:nvPr/>
        </p:nvSpPr>
        <p:spPr>
          <a:xfrm>
            <a:off x="3815869" y="1584036"/>
            <a:ext cx="149207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u="sng" dirty="0" smtClean="0">
                <a:latin typeface="Calibri" pitchFamily="34" charset="0"/>
              </a:rPr>
              <a:t>GENERAL</a:t>
            </a:r>
            <a:endParaRPr lang="es-ES" sz="1200" b="1" u="sng" dirty="0">
              <a:latin typeface="Calibri" pitchFamily="34" charset="0"/>
            </a:endParaRPr>
          </a:p>
        </p:txBody>
      </p:sp>
      <p:graphicFrame>
        <p:nvGraphicFramePr>
          <p:cNvPr id="16" name="15 Gráfico"/>
          <p:cNvGraphicFramePr/>
          <p:nvPr>
            <p:extLst>
              <p:ext uri="{D42A27DB-BD31-4B8C-83A1-F6EECF244321}">
                <p14:modId xmlns:p14="http://schemas.microsoft.com/office/powerpoint/2010/main" val="573939630"/>
              </p:ext>
            </p:extLst>
          </p:nvPr>
        </p:nvGraphicFramePr>
        <p:xfrm>
          <a:off x="933778" y="1928802"/>
          <a:ext cx="7238622" cy="45720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2.17.2 Para la entrega de información, ¿se le requirió al solicitante algún monto por concepto de reproducción?</a:t>
            </a:r>
          </a:p>
          <a:p>
            <a:pPr algn="ctr"/>
            <a:r>
              <a:rPr lang="es-MX" sz="1400" b="1" i="1" dirty="0" smtClean="0">
                <a:latin typeface="Calibri" pitchFamily="34" charset="0"/>
              </a:rPr>
              <a:t>2008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48</a:t>
            </a:fld>
            <a:endParaRPr lang="es-MX" b="1" dirty="0">
              <a:latin typeface="Calibri" pitchFamily="34" charset="0"/>
            </a:endParaRPr>
          </a:p>
        </p:txBody>
      </p:sp>
      <p:sp>
        <p:nvSpPr>
          <p:cNvPr id="10"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graphicFrame>
        <p:nvGraphicFramePr>
          <p:cNvPr id="13" name="12 Gráfico"/>
          <p:cNvGraphicFramePr/>
          <p:nvPr>
            <p:extLst>
              <p:ext uri="{D42A27DB-BD31-4B8C-83A1-F6EECF244321}">
                <p14:modId xmlns:p14="http://schemas.microsoft.com/office/powerpoint/2010/main" val="1848483767"/>
              </p:ext>
            </p:extLst>
          </p:nvPr>
        </p:nvGraphicFramePr>
        <p:xfrm>
          <a:off x="866532" y="2071678"/>
          <a:ext cx="7377876" cy="4525674"/>
        </p:xfrm>
        <a:graphic>
          <a:graphicData uri="http://schemas.openxmlformats.org/drawingml/2006/chart">
            <c:chart xmlns:c="http://schemas.openxmlformats.org/drawingml/2006/chart" xmlns:r="http://schemas.openxmlformats.org/officeDocument/2006/relationships" r:id="rId3"/>
          </a:graphicData>
        </a:graphic>
      </p:graphicFrame>
      <p:sp>
        <p:nvSpPr>
          <p:cNvPr id="15" name="11 CuadroTexto"/>
          <p:cNvSpPr txBox="1"/>
          <p:nvPr/>
        </p:nvSpPr>
        <p:spPr>
          <a:xfrm>
            <a:off x="3822319" y="1589542"/>
            <a:ext cx="149207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u="sng" dirty="0" smtClean="0">
                <a:latin typeface="Calibri" pitchFamily="34" charset="0"/>
              </a:rPr>
              <a:t>DESGLOSE</a:t>
            </a:r>
            <a:endParaRPr lang="es-ES" sz="1200" b="1" u="sng" dirty="0">
              <a:latin typeface="Calibri" pitchFamily="34" charset="0"/>
            </a:endParaRPr>
          </a:p>
        </p:txBody>
      </p:sp>
      <p:sp>
        <p:nvSpPr>
          <p:cNvPr id="9" name="8 CuadroTexto"/>
          <p:cNvSpPr txBox="1"/>
          <p:nvPr/>
        </p:nvSpPr>
        <p:spPr>
          <a:xfrm>
            <a:off x="3779912" y="2783106"/>
            <a:ext cx="1571636" cy="276999"/>
          </a:xfrm>
          <a:prstGeom prst="rect">
            <a:avLst/>
          </a:prstGeom>
          <a:noFill/>
        </p:spPr>
        <p:txBody>
          <a:bodyPr wrap="square" rtlCol="0">
            <a:spAutoFit/>
          </a:bodyPr>
          <a:lstStyle/>
          <a:p>
            <a:pPr algn="ctr"/>
            <a:r>
              <a:rPr lang="es-MX" sz="1200" b="1" u="sng" dirty="0" smtClean="0">
                <a:latin typeface="Calibri" pitchFamily="34" charset="0"/>
              </a:rPr>
              <a:t>Porcentajes</a:t>
            </a:r>
            <a:endParaRPr lang="es-MX" sz="1200" b="1" u="sng" dirty="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2.18.1 Promedio de días hábiles transcurridos entre la recepción y la respuesta</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5" name="4 Gráfico"/>
          <p:cNvGraphicFramePr>
            <a:graphicFrameLocks/>
          </p:cNvGraphicFramePr>
          <p:nvPr>
            <p:extLst>
              <p:ext uri="{D42A27DB-BD31-4B8C-83A1-F6EECF244321}">
                <p14:modId xmlns:p14="http://schemas.microsoft.com/office/powerpoint/2010/main" val="3369810335"/>
              </p:ext>
            </p:extLst>
          </p:nvPr>
        </p:nvGraphicFramePr>
        <p:xfrm>
          <a:off x="231836" y="1988840"/>
          <a:ext cx="8660644" cy="4440556"/>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uadroTexto"/>
          <p:cNvSpPr txBox="1"/>
          <p:nvPr/>
        </p:nvSpPr>
        <p:spPr>
          <a:xfrm>
            <a:off x="2862457" y="1578162"/>
            <a:ext cx="3405212" cy="276999"/>
          </a:xfrm>
          <a:prstGeom prst="rect">
            <a:avLst/>
          </a:prstGeom>
          <a:noFill/>
        </p:spPr>
        <p:txBody>
          <a:bodyPr wrap="square" rtlCol="0">
            <a:spAutoFit/>
          </a:bodyPr>
          <a:lstStyle/>
          <a:p>
            <a:pPr algn="ctr"/>
            <a:r>
              <a:rPr lang="es-MX" sz="1200" b="1" dirty="0" smtClean="0">
                <a:latin typeface="Calibri" pitchFamily="34" charset="0"/>
              </a:rPr>
              <a:t>Promedio de días hábiles transcurridos</a:t>
            </a:r>
            <a:endParaRPr lang="es-ES" sz="1200" b="1" dirty="0">
              <a:latin typeface="Calibri" pitchFamily="34" charset="0"/>
            </a:endParaRPr>
          </a:p>
        </p:txBody>
      </p:sp>
      <p:sp>
        <p:nvSpPr>
          <p:cNvPr id="12" name="11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10" name="9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49</a:t>
            </a:fld>
            <a:endParaRPr lang="es-MX"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a:t>
            </a:fld>
            <a:endParaRPr lang="es-MX" b="1" dirty="0">
              <a:latin typeface="Calibri" pitchFamily="34" charset="0"/>
            </a:endParaRPr>
          </a:p>
        </p:txBody>
      </p:sp>
      <p:sp>
        <p:nvSpPr>
          <p:cNvPr id="4" name="3 Rectángulo"/>
          <p:cNvSpPr/>
          <p:nvPr/>
        </p:nvSpPr>
        <p:spPr>
          <a:xfrm>
            <a:off x="251520" y="1268760"/>
            <a:ext cx="8640960" cy="5262979"/>
          </a:xfrm>
          <a:prstGeom prst="rect">
            <a:avLst/>
          </a:prstGeom>
        </p:spPr>
        <p:txBody>
          <a:bodyPr wrap="square">
            <a:spAutoFit/>
          </a:bodyPr>
          <a:lstStyle/>
          <a:p>
            <a:pPr algn="just"/>
            <a:r>
              <a:rPr lang="es-ES" sz="1600" b="1" dirty="0" smtClean="0">
                <a:latin typeface="Calibri" pitchFamily="34" charset="0"/>
                <a:cs typeface="Calibri" pitchFamily="34" charset="0"/>
              </a:rPr>
              <a:t>Con la aprobación de la Ley </a:t>
            </a:r>
            <a:r>
              <a:rPr lang="es-ES" sz="1600" b="1" dirty="0">
                <a:latin typeface="Calibri" pitchFamily="34" charset="0"/>
                <a:cs typeface="Calibri" pitchFamily="34" charset="0"/>
              </a:rPr>
              <a:t>de Protección de Datos Personales para el Distrito </a:t>
            </a:r>
            <a:r>
              <a:rPr lang="es-ES" sz="1600" b="1" dirty="0" smtClean="0">
                <a:latin typeface="Calibri" pitchFamily="34" charset="0"/>
                <a:cs typeface="Calibri" pitchFamily="34" charset="0"/>
              </a:rPr>
              <a:t>Federal, </a:t>
            </a:r>
            <a:r>
              <a:rPr lang="es-ES" sz="1600" b="1" dirty="0">
                <a:latin typeface="Calibri" pitchFamily="34" charset="0"/>
                <a:cs typeface="Calibri" pitchFamily="34" charset="0"/>
              </a:rPr>
              <a:t>el formato de captura de solicitudes cambia en </a:t>
            </a:r>
            <a:r>
              <a:rPr lang="es-ES" sz="1600" b="1" dirty="0" smtClean="0">
                <a:latin typeface="Calibri" pitchFamily="34" charset="0"/>
                <a:cs typeface="Calibri" pitchFamily="34" charset="0"/>
              </a:rPr>
              <a:t>2009</a:t>
            </a:r>
            <a:r>
              <a:rPr lang="es-ES" sz="1600" b="1" dirty="0">
                <a:latin typeface="Calibri" pitchFamily="34" charset="0"/>
                <a:cs typeface="Calibri" pitchFamily="34" charset="0"/>
              </a:rPr>
              <a:t>, y se presentan </a:t>
            </a:r>
            <a:r>
              <a:rPr lang="es-ES" sz="1600" b="1" dirty="0" smtClean="0">
                <a:latin typeface="Calibri" pitchFamily="34" charset="0"/>
                <a:cs typeface="Calibri" pitchFamily="34" charset="0"/>
              </a:rPr>
              <a:t>a la consideración del </a:t>
            </a:r>
            <a:r>
              <a:rPr lang="es-ES" sz="1600" b="1" dirty="0">
                <a:latin typeface="Calibri" pitchFamily="34" charset="0"/>
                <a:cs typeface="Calibri" pitchFamily="34" charset="0"/>
              </a:rPr>
              <a:t>Pleno del InfoDF dos formatos, uno para capturar las solicitudes de información pública (29 variables) y otro formato para capturar las solicitudes de datos personales (25 variables</a:t>
            </a:r>
            <a:r>
              <a:rPr lang="es-ES" sz="1600" b="1" dirty="0" smtClean="0">
                <a:latin typeface="Calibri" pitchFamily="34" charset="0"/>
                <a:cs typeface="Calibri" pitchFamily="34" charset="0"/>
              </a:rPr>
              <a:t>), mismos que fueron aprobados </a:t>
            </a:r>
            <a:r>
              <a:rPr lang="es-ES" sz="1600" b="1" dirty="0">
                <a:latin typeface="Calibri" pitchFamily="34" charset="0"/>
                <a:cs typeface="Calibri" pitchFamily="34" charset="0"/>
              </a:rPr>
              <a:t>por el Pleno del InfoDF el 20 de mayo de </a:t>
            </a:r>
            <a:r>
              <a:rPr lang="es-ES" sz="1600" b="1" dirty="0" smtClean="0">
                <a:latin typeface="Calibri" pitchFamily="34" charset="0"/>
                <a:cs typeface="Calibri" pitchFamily="34" charset="0"/>
              </a:rPr>
              <a:t>2009, </a:t>
            </a:r>
            <a:r>
              <a:rPr lang="es-ES" sz="1600" b="1" dirty="0">
                <a:latin typeface="Calibri" pitchFamily="34" charset="0"/>
                <a:cs typeface="Calibri" pitchFamily="34" charset="0"/>
              </a:rPr>
              <a:t>mediante acuerdo 243/SO/20-05/2009</a:t>
            </a:r>
            <a:endParaRPr lang="es-MX" sz="1600" b="1" dirty="0">
              <a:latin typeface="Calibri" pitchFamily="34" charset="0"/>
              <a:cs typeface="Calibri" pitchFamily="34" charset="0"/>
            </a:endParaRPr>
          </a:p>
          <a:p>
            <a:pPr algn="just"/>
            <a:r>
              <a:rPr lang="es-ES" sz="1600" b="1" dirty="0">
                <a:latin typeface="Calibri" pitchFamily="34" charset="0"/>
                <a:cs typeface="Calibri" pitchFamily="34" charset="0"/>
              </a:rPr>
              <a:t> </a:t>
            </a:r>
            <a:endParaRPr lang="es-MX" sz="1600" b="1" dirty="0">
              <a:latin typeface="Calibri" pitchFamily="34" charset="0"/>
              <a:cs typeface="Calibri" pitchFamily="34" charset="0"/>
            </a:endParaRPr>
          </a:p>
          <a:p>
            <a:pPr algn="just"/>
            <a:r>
              <a:rPr lang="es-ES" sz="1600" b="1" dirty="0" smtClean="0">
                <a:latin typeface="Calibri" pitchFamily="34" charset="0"/>
                <a:cs typeface="Calibri" pitchFamily="34" charset="0"/>
              </a:rPr>
              <a:t>En 2010</a:t>
            </a:r>
            <a:r>
              <a:rPr lang="es-ES" sz="1600" b="1" dirty="0">
                <a:latin typeface="Calibri" pitchFamily="34" charset="0"/>
                <a:cs typeface="Calibri" pitchFamily="34" charset="0"/>
              </a:rPr>
              <a:t>, la Dirección de Evaluación y Estudios con apoyo de la Dirección de Tecnologías de la </a:t>
            </a:r>
            <a:r>
              <a:rPr lang="es-ES" sz="1600" b="1" dirty="0" smtClean="0">
                <a:latin typeface="Calibri" pitchFamily="34" charset="0"/>
                <a:cs typeface="Calibri" pitchFamily="34" charset="0"/>
              </a:rPr>
              <a:t>Información, transformó los formatos </a:t>
            </a:r>
            <a:r>
              <a:rPr lang="es-ES" sz="1600" b="1" dirty="0">
                <a:latin typeface="Calibri" pitchFamily="34" charset="0"/>
                <a:cs typeface="Calibri" pitchFamily="34" charset="0"/>
              </a:rPr>
              <a:t>de captura y se </a:t>
            </a:r>
            <a:r>
              <a:rPr lang="es-ES" sz="1600" b="1" dirty="0" smtClean="0">
                <a:latin typeface="Calibri" pitchFamily="34" charset="0"/>
                <a:cs typeface="Calibri" pitchFamily="34" charset="0"/>
              </a:rPr>
              <a:t>creó </a:t>
            </a:r>
            <a:r>
              <a:rPr lang="es-ES" sz="1600" b="1" dirty="0">
                <a:latin typeface="Calibri" pitchFamily="34" charset="0"/>
                <a:cs typeface="Calibri" pitchFamily="34" charset="0"/>
              </a:rPr>
              <a:t>el </a:t>
            </a:r>
            <a:r>
              <a:rPr lang="es-ES" sz="1600" b="1" i="1" dirty="0">
                <a:latin typeface="Calibri" pitchFamily="34" charset="0"/>
                <a:cs typeface="Calibri" pitchFamily="34" charset="0"/>
              </a:rPr>
              <a:t>Sistema de Captura de Reportes Estadísticos de Solicitudes de Información</a:t>
            </a:r>
            <a:r>
              <a:rPr lang="es-ES" sz="1600" b="1" dirty="0">
                <a:latin typeface="Calibri" pitchFamily="34" charset="0"/>
                <a:cs typeface="Calibri" pitchFamily="34" charset="0"/>
              </a:rPr>
              <a:t> (SICRESI). Con este sistema, a partir </a:t>
            </a:r>
            <a:r>
              <a:rPr lang="es-ES" sz="1600" b="1" dirty="0" smtClean="0">
                <a:latin typeface="Calibri" pitchFamily="34" charset="0"/>
                <a:cs typeface="Calibri" pitchFamily="34" charset="0"/>
              </a:rPr>
              <a:t>de 2011</a:t>
            </a:r>
            <a:r>
              <a:rPr lang="es-ES" sz="1600" b="1" dirty="0">
                <a:latin typeface="Calibri" pitchFamily="34" charset="0"/>
                <a:cs typeface="Calibri" pitchFamily="34" charset="0"/>
              </a:rPr>
              <a:t>, los Entes obligados </a:t>
            </a:r>
            <a:r>
              <a:rPr lang="es-ES" sz="1600" b="1" dirty="0" smtClean="0">
                <a:latin typeface="Calibri" pitchFamily="34" charset="0"/>
                <a:cs typeface="Calibri" pitchFamily="34" charset="0"/>
              </a:rPr>
              <a:t>estuvieron en condiciones de </a:t>
            </a:r>
            <a:r>
              <a:rPr lang="es-ES" sz="1600" b="1" dirty="0">
                <a:latin typeface="Calibri" pitchFamily="34" charset="0"/>
                <a:cs typeface="Calibri" pitchFamily="34" charset="0"/>
              </a:rPr>
              <a:t>capturar directamente esta </a:t>
            </a:r>
            <a:r>
              <a:rPr lang="es-ES" sz="1600" b="1" dirty="0" smtClean="0">
                <a:latin typeface="Calibri" pitchFamily="34" charset="0"/>
                <a:cs typeface="Calibri" pitchFamily="34" charset="0"/>
              </a:rPr>
              <a:t>información </a:t>
            </a:r>
            <a:r>
              <a:rPr lang="es-ES" sz="1600" b="1" dirty="0">
                <a:latin typeface="Calibri" pitchFamily="34" charset="0"/>
                <a:cs typeface="Calibri" pitchFamily="34" charset="0"/>
              </a:rPr>
              <a:t>vía </a:t>
            </a:r>
            <a:r>
              <a:rPr lang="es-ES" sz="1600" b="1" dirty="0" smtClean="0">
                <a:latin typeface="Calibri" pitchFamily="34" charset="0"/>
                <a:cs typeface="Calibri" pitchFamily="34" charset="0"/>
              </a:rPr>
              <a:t>internet, logrando los siguientes beneficios: validación expedita de la información, ahorro de </a:t>
            </a:r>
            <a:r>
              <a:rPr lang="es-ES" sz="1600" b="1" dirty="0">
                <a:latin typeface="Calibri" pitchFamily="34" charset="0"/>
                <a:cs typeface="Calibri" pitchFamily="34" charset="0"/>
              </a:rPr>
              <a:t>trabajo a las Oficinas de Información </a:t>
            </a:r>
            <a:r>
              <a:rPr lang="es-ES" sz="1600" b="1" dirty="0" smtClean="0">
                <a:latin typeface="Calibri" pitchFamily="34" charset="0"/>
                <a:cs typeface="Calibri" pitchFamily="34" charset="0"/>
              </a:rPr>
              <a:t>Pública, al tiempo de contar con </a:t>
            </a:r>
            <a:r>
              <a:rPr lang="es-ES" sz="1600" b="1" dirty="0">
                <a:latin typeface="Calibri" pitchFamily="34" charset="0"/>
                <a:cs typeface="Calibri" pitchFamily="34" charset="0"/>
              </a:rPr>
              <a:t>esta información de manera </a:t>
            </a:r>
            <a:r>
              <a:rPr lang="es-ES" sz="1600" b="1" dirty="0" smtClean="0">
                <a:latin typeface="Calibri" pitchFamily="34" charset="0"/>
                <a:cs typeface="Calibri" pitchFamily="34" charset="0"/>
              </a:rPr>
              <a:t>oportuna</a:t>
            </a:r>
            <a:r>
              <a:rPr lang="es-ES" sz="1600" b="1" dirty="0">
                <a:latin typeface="Calibri" pitchFamily="34" charset="0"/>
                <a:cs typeface="Calibri" pitchFamily="34" charset="0"/>
              </a:rPr>
              <a:t>. El uso de este sistema se aprobó por el Pleno del </a:t>
            </a:r>
            <a:r>
              <a:rPr lang="es-ES" sz="1600" b="1" dirty="0" err="1">
                <a:latin typeface="Calibri" pitchFamily="34" charset="0"/>
                <a:cs typeface="Calibri" pitchFamily="34" charset="0"/>
              </a:rPr>
              <a:t>InfoDF</a:t>
            </a:r>
            <a:r>
              <a:rPr lang="es-ES" sz="1600" b="1" dirty="0">
                <a:latin typeface="Calibri" pitchFamily="34" charset="0"/>
                <a:cs typeface="Calibri" pitchFamily="34" charset="0"/>
              </a:rPr>
              <a:t> el 6 de abril de </a:t>
            </a:r>
            <a:r>
              <a:rPr lang="es-ES" sz="1600" b="1" dirty="0" smtClean="0">
                <a:latin typeface="Calibri" pitchFamily="34" charset="0"/>
                <a:cs typeface="Calibri" pitchFamily="34" charset="0"/>
              </a:rPr>
              <a:t>2011, </a:t>
            </a:r>
            <a:r>
              <a:rPr lang="es-ES" sz="1600" b="1" dirty="0">
                <a:latin typeface="Calibri" pitchFamily="34" charset="0"/>
                <a:cs typeface="Calibri" pitchFamily="34" charset="0"/>
              </a:rPr>
              <a:t>mediante acuerdo 0383/SO/06-04/2011.</a:t>
            </a:r>
            <a:endParaRPr lang="es-MX" sz="1600" b="1" dirty="0">
              <a:latin typeface="Calibri" pitchFamily="34" charset="0"/>
              <a:cs typeface="Calibri" pitchFamily="34" charset="0"/>
            </a:endParaRPr>
          </a:p>
          <a:p>
            <a:pPr algn="just"/>
            <a:r>
              <a:rPr lang="es-MX" sz="1600" b="1" dirty="0">
                <a:latin typeface="Calibri" pitchFamily="34" charset="0"/>
                <a:cs typeface="Calibri" pitchFamily="34" charset="0"/>
              </a:rPr>
              <a:t> </a:t>
            </a:r>
          </a:p>
          <a:p>
            <a:pPr algn="just"/>
            <a:r>
              <a:rPr lang="es-ES" sz="1600" b="1" dirty="0" smtClean="0">
                <a:latin typeface="Calibri" pitchFamily="34" charset="0"/>
                <a:cs typeface="Calibri" pitchFamily="34" charset="0"/>
              </a:rPr>
              <a:t>De </a:t>
            </a:r>
            <a:r>
              <a:rPr lang="es-ES" sz="1600" b="1" dirty="0">
                <a:latin typeface="Calibri" pitchFamily="34" charset="0"/>
                <a:cs typeface="Calibri" pitchFamily="34" charset="0"/>
              </a:rPr>
              <a:t>2007 a la fecha, la Dirección de Evaluación y </a:t>
            </a:r>
            <a:r>
              <a:rPr lang="es-ES" sz="1600" b="1" dirty="0" smtClean="0">
                <a:latin typeface="Calibri" pitchFamily="34" charset="0"/>
                <a:cs typeface="Calibri" pitchFamily="34" charset="0"/>
              </a:rPr>
              <a:t>Estudios junto con las </a:t>
            </a:r>
            <a:r>
              <a:rPr lang="es-ES" sz="1600" b="1" dirty="0">
                <a:latin typeface="Calibri" pitchFamily="34" charset="0"/>
                <a:cs typeface="Calibri" pitchFamily="34" charset="0"/>
              </a:rPr>
              <a:t>Oficinas de Información </a:t>
            </a:r>
            <a:r>
              <a:rPr lang="es-ES" sz="1600" b="1" dirty="0" smtClean="0">
                <a:latin typeface="Calibri" pitchFamily="34" charset="0"/>
                <a:cs typeface="Calibri" pitchFamily="34" charset="0"/>
              </a:rPr>
              <a:t>Pública, </a:t>
            </a:r>
            <a:r>
              <a:rPr lang="es-ES" sz="1600" b="1" dirty="0">
                <a:latin typeface="Calibri" pitchFamily="34" charset="0"/>
                <a:cs typeface="Calibri" pitchFamily="34" charset="0"/>
              </a:rPr>
              <a:t>han venido realizando de manera </a:t>
            </a:r>
            <a:r>
              <a:rPr lang="es-ES" sz="1600" b="1" dirty="0" smtClean="0">
                <a:latin typeface="Calibri" pitchFamily="34" charset="0"/>
                <a:cs typeface="Calibri" pitchFamily="34" charset="0"/>
              </a:rPr>
              <a:t>trimestral, </a:t>
            </a:r>
            <a:r>
              <a:rPr lang="es-ES" sz="1600" b="1" dirty="0">
                <a:latin typeface="Calibri" pitchFamily="34" charset="0"/>
                <a:cs typeface="Calibri" pitchFamily="34" charset="0"/>
              </a:rPr>
              <a:t>el llenado de los informes y la publicación de los resultados del Ejercicio del Derecho de Acceso a la </a:t>
            </a:r>
            <a:r>
              <a:rPr lang="es-ES" sz="1600" b="1" dirty="0" smtClean="0">
                <a:latin typeface="Calibri" pitchFamily="34" charset="0"/>
                <a:cs typeface="Calibri" pitchFamily="34" charset="0"/>
              </a:rPr>
              <a:t>Información con el propósito de </a:t>
            </a:r>
            <a:r>
              <a:rPr lang="es-ES" sz="1600" b="1" dirty="0">
                <a:latin typeface="Calibri" pitchFamily="34" charset="0"/>
                <a:cs typeface="Calibri" pitchFamily="34" charset="0"/>
              </a:rPr>
              <a:t>obtener datos más precisos para dar seguimiento al cumplimiento de diversos aspectos de la Ley de Transparencia y Acceso a la Información Pública del Distrito Federal (LTAIPDF) y de la Ley de Protección de Datos Personales para el Distrito Federal (LPDPDF</a:t>
            </a:r>
            <a:r>
              <a:rPr lang="es-ES" sz="1600" b="1" dirty="0" smtClean="0">
                <a:latin typeface="Calibri" pitchFamily="34" charset="0"/>
                <a:cs typeface="Calibri" pitchFamily="34" charset="0"/>
              </a:rPr>
              <a:t>).</a:t>
            </a:r>
            <a:endParaRPr lang="es-MX" sz="1600" b="1" dirty="0">
              <a:latin typeface="Calibri" pitchFamily="34" charset="0"/>
              <a:cs typeface="Calibri" pitchFamily="34" charset="0"/>
            </a:endParaRPr>
          </a:p>
        </p:txBody>
      </p:sp>
      <p:sp>
        <p:nvSpPr>
          <p:cNvPr id="7" name="6 CuadroTexto"/>
          <p:cNvSpPr txBox="1"/>
          <p:nvPr/>
        </p:nvSpPr>
        <p:spPr>
          <a:xfrm>
            <a:off x="76169" y="85702"/>
            <a:ext cx="8388000" cy="864000"/>
          </a:xfrm>
          <a:prstGeom prst="rect">
            <a:avLst/>
          </a:prstGeom>
          <a:noFill/>
        </p:spPr>
        <p:txBody>
          <a:bodyPr wrap="square" rtlCol="0" anchor="ctr">
            <a:noAutofit/>
          </a:bodyPr>
          <a:lstStyle/>
          <a:p>
            <a:pPr algn="ctr"/>
            <a:r>
              <a:rPr lang="es-MX" sz="2400" b="1" dirty="0" smtClean="0">
                <a:latin typeface="Calibri" pitchFamily="34" charset="0"/>
              </a:rPr>
              <a:t>Introducción</a:t>
            </a:r>
            <a:endParaRPr lang="es-ES" sz="2400" b="1" i="1" dirty="0">
              <a:latin typeface="Calibri" pitchFamily="34" charset="0"/>
            </a:endParaRPr>
          </a:p>
        </p:txBody>
      </p:sp>
    </p:spTree>
    <p:extLst>
      <p:ext uri="{BB962C8B-B14F-4D97-AF65-F5344CB8AC3E}">
        <p14:creationId xmlns:p14="http://schemas.microsoft.com/office/powerpoint/2010/main" val="1205606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2.18.2 Días hábiles transcurridos entre la recepción y la respuesta</a:t>
            </a:r>
          </a:p>
          <a:p>
            <a:pPr algn="ctr"/>
            <a:r>
              <a:rPr lang="es-MX" sz="1400" b="1" i="1" dirty="0" smtClean="0">
                <a:latin typeface="Calibri" pitchFamily="34" charset="0"/>
              </a:rPr>
              <a:t>2006 </a:t>
            </a:r>
            <a:r>
              <a:rPr lang="es-MX" sz="1400" b="1" i="1" dirty="0">
                <a:latin typeface="Calibri" pitchFamily="34" charset="0"/>
              </a:rPr>
              <a:t>al 2012</a:t>
            </a:r>
          </a:p>
        </p:txBody>
      </p:sp>
      <p:sp>
        <p:nvSpPr>
          <p:cNvPr id="14" name="13 CuadroTexto"/>
          <p:cNvSpPr txBox="1"/>
          <p:nvPr/>
        </p:nvSpPr>
        <p:spPr>
          <a:xfrm>
            <a:off x="2750291" y="1571612"/>
            <a:ext cx="3624288" cy="276999"/>
          </a:xfrm>
          <a:prstGeom prst="rect">
            <a:avLst/>
          </a:prstGeom>
          <a:noFill/>
        </p:spPr>
        <p:txBody>
          <a:bodyPr wrap="square" rtlCol="0">
            <a:spAutoFit/>
          </a:bodyPr>
          <a:lstStyle/>
          <a:p>
            <a:pPr algn="ctr"/>
            <a:r>
              <a:rPr lang="es-MX" sz="1200" b="1" dirty="0" smtClean="0">
                <a:latin typeface="Calibri" pitchFamily="34" charset="0"/>
              </a:rPr>
              <a:t>Distribución de días hábiles transcurridos</a:t>
            </a:r>
          </a:p>
        </p:txBody>
      </p:sp>
      <p:sp>
        <p:nvSpPr>
          <p:cNvPr id="12" name="11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10" name="9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50</a:t>
            </a:fld>
            <a:endParaRPr lang="es-MX" b="1" dirty="0">
              <a:latin typeface="Calibr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669904155"/>
              </p:ext>
            </p:extLst>
          </p:nvPr>
        </p:nvGraphicFramePr>
        <p:xfrm>
          <a:off x="161934" y="2050905"/>
          <a:ext cx="8784000" cy="4572000"/>
        </p:xfrm>
        <a:graphic>
          <a:graphicData uri="http://schemas.openxmlformats.org/drawingml/2006/table">
            <a:tbl>
              <a:tblPr/>
              <a:tblGrid>
                <a:gridCol w="720000"/>
                <a:gridCol w="576000"/>
                <a:gridCol w="576000"/>
                <a:gridCol w="576000"/>
                <a:gridCol w="576000"/>
                <a:gridCol w="576000"/>
                <a:gridCol w="576000"/>
                <a:gridCol w="576000"/>
                <a:gridCol w="576000"/>
                <a:gridCol w="576000"/>
                <a:gridCol w="576000"/>
                <a:gridCol w="576000"/>
                <a:gridCol w="576000"/>
                <a:gridCol w="576000"/>
                <a:gridCol w="576000"/>
              </a:tblGrid>
              <a:tr h="216000">
                <a:tc rowSpan="2">
                  <a:txBody>
                    <a:bodyPr/>
                    <a:lstStyle/>
                    <a:p>
                      <a:pPr algn="ctr" fontAlgn="ctr"/>
                      <a:r>
                        <a:rPr lang="es-ES" sz="1100" b="1" i="0" u="none" strike="noStrike" dirty="0" smtClean="0">
                          <a:solidFill>
                            <a:srgbClr val="FFFFFF"/>
                          </a:solidFill>
                          <a:latin typeface="Calibri"/>
                        </a:rPr>
                        <a:t>Días</a:t>
                      </a:r>
                    </a:p>
                    <a:p>
                      <a:pPr algn="ctr" fontAlgn="ctr"/>
                      <a:r>
                        <a:rPr lang="es-ES" sz="1100" b="1" i="0" u="none" strike="noStrike" dirty="0" smtClean="0">
                          <a:solidFill>
                            <a:srgbClr val="FFFFFF"/>
                          </a:solidFill>
                          <a:latin typeface="Calibri"/>
                        </a:rPr>
                        <a:t>hábiles</a:t>
                      </a:r>
                      <a:endParaRPr lang="es-ES" sz="1100" b="1" i="0" u="none" strike="noStrike" dirty="0">
                        <a:solidFill>
                          <a:srgbClr val="FFFFFF"/>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2007</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2008</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r>
              <a:tr h="216000">
                <a:tc vMerge="1">
                  <a:txBody>
                    <a:bodyPr/>
                    <a:lstStyle/>
                    <a:p>
                      <a:endParaRPr lang="es-ES"/>
                    </a:p>
                  </a:txBody>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180000">
                <a:tc>
                  <a:txBody>
                    <a:bodyPr/>
                    <a:lstStyle/>
                    <a:p>
                      <a:pPr algn="ctr" fontAlgn="b"/>
                      <a:r>
                        <a:rPr lang="es-ES" sz="1100" b="1" i="0" u="none" strike="noStrike" dirty="0">
                          <a:solidFill>
                            <a:srgbClr val="000000"/>
                          </a:solidFill>
                          <a:latin typeface="Calibri"/>
                        </a:rPr>
                        <a:t>0</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2</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3</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2,221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4</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5</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10,746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10,718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6</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7</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8</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9</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5,943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10</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7,040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18,881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16,965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17,021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11</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12</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13</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14</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15</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16</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17</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18</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19</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20</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21 o más</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marL="44450" indent="0" algn="l" fontAlgn="ctr"/>
                      <a:r>
                        <a:rPr lang="es-ES" sz="1100" b="1" i="0" u="none" strike="noStrike" dirty="0">
                          <a:solidFill>
                            <a:srgbClr val="FFFFFF"/>
                          </a:solidFill>
                          <a:latin typeface="Calibri"/>
                        </a:rPr>
                        <a:t>  Total </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6,089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17,824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38,043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84,182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79,411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81,363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78,024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2.18.3 Días hábiles transcurridos entre la recepción y la respuesta </a:t>
            </a:r>
          </a:p>
          <a:p>
            <a:pPr algn="ctr"/>
            <a:r>
              <a:rPr lang="es-MX" b="1" i="1" dirty="0" smtClean="0">
                <a:latin typeface="Calibri" pitchFamily="34" charset="0"/>
              </a:rPr>
              <a:t>(Promedio por Órgano de gobierno)</a:t>
            </a:r>
          </a:p>
          <a:p>
            <a:pPr algn="ctr"/>
            <a:r>
              <a:rPr lang="es-MX" sz="1400" b="1" i="1" dirty="0" smtClean="0">
                <a:latin typeface="Calibri" pitchFamily="34" charset="0"/>
              </a:rPr>
              <a:t>2006 </a:t>
            </a:r>
            <a:r>
              <a:rPr lang="es-MX" sz="1400" b="1" i="1" dirty="0">
                <a:latin typeface="Calibri" pitchFamily="34" charset="0"/>
              </a:rPr>
              <a:t>al 2012</a:t>
            </a:r>
          </a:p>
        </p:txBody>
      </p:sp>
      <p:sp>
        <p:nvSpPr>
          <p:cNvPr id="8" name="7 CuadroTexto"/>
          <p:cNvSpPr txBox="1"/>
          <p:nvPr/>
        </p:nvSpPr>
        <p:spPr>
          <a:xfrm>
            <a:off x="1762106" y="1118700"/>
            <a:ext cx="5595976" cy="446276"/>
          </a:xfrm>
          <a:prstGeom prst="rect">
            <a:avLst/>
          </a:prstGeom>
          <a:noFill/>
        </p:spPr>
        <p:txBody>
          <a:bodyPr wrap="square" rtlCol="0">
            <a:spAutoFit/>
          </a:bodyPr>
          <a:lstStyle/>
          <a:p>
            <a:pPr algn="ctr"/>
            <a:r>
              <a:rPr lang="es-MX" sz="1200" b="1" dirty="0" smtClean="0">
                <a:latin typeface="Calibri" pitchFamily="34" charset="0"/>
              </a:rPr>
              <a:t>Promedio de días hábiles transcurridos por Órgano de gobierno</a:t>
            </a:r>
          </a:p>
          <a:p>
            <a:pPr algn="ctr"/>
            <a:r>
              <a:rPr lang="es-MX" sz="1000" b="1" i="1" dirty="0" smtClean="0">
                <a:latin typeface="Calibri" pitchFamily="34" charset="0"/>
              </a:rPr>
              <a:t>(Sólo solicitudes “Tramitadas y atendidas”)</a:t>
            </a:r>
            <a:endParaRPr lang="es-ES" sz="1000" b="1" i="1" u="sng" dirty="0">
              <a:latin typeface="Calibri" pitchFamily="34" charset="0"/>
            </a:endParaRPr>
          </a:p>
        </p:txBody>
      </p:sp>
      <p:sp>
        <p:nvSpPr>
          <p:cNvPr id="7" name="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51</a:t>
            </a:fld>
            <a:endParaRPr lang="es-MX" b="1" dirty="0">
              <a:latin typeface="Calibri"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359128567"/>
              </p:ext>
            </p:extLst>
          </p:nvPr>
        </p:nvGraphicFramePr>
        <p:xfrm>
          <a:off x="384650" y="1834744"/>
          <a:ext cx="8335167" cy="4320000"/>
        </p:xfrm>
        <a:graphic>
          <a:graphicData uri="http://schemas.openxmlformats.org/drawingml/2006/table">
            <a:tbl>
              <a:tblPr/>
              <a:tblGrid>
                <a:gridCol w="91167"/>
                <a:gridCol w="1440000"/>
                <a:gridCol w="972000"/>
                <a:gridCol w="972000"/>
                <a:gridCol w="972000"/>
                <a:gridCol w="972000"/>
                <a:gridCol w="972000"/>
                <a:gridCol w="972000"/>
                <a:gridCol w="972000"/>
              </a:tblGrid>
              <a:tr h="360000">
                <a:tc gridSpan="2">
                  <a:txBody>
                    <a:bodyPr/>
                    <a:lstStyle/>
                    <a:p>
                      <a:pPr algn="ctr" fontAlgn="ctr"/>
                      <a:r>
                        <a:rPr lang="es-ES" sz="1200" b="1" i="0" u="none" strike="noStrike" dirty="0">
                          <a:solidFill>
                            <a:srgbClr val="FFFFFF"/>
                          </a:solidFill>
                          <a:latin typeface="Calibri" pitchFamily="34" charset="0"/>
                          <a:cs typeface="Calibri" pitchFamily="34" charset="0"/>
                        </a:rPr>
                        <a:t>Órgano de </a:t>
                      </a:r>
                      <a:r>
                        <a:rPr lang="es-ES" sz="1200" b="1" i="0" u="none" strike="noStrike" dirty="0" smtClean="0">
                          <a:solidFill>
                            <a:srgbClr val="FFFFFF"/>
                          </a:solidFill>
                          <a:latin typeface="Calibri" pitchFamily="34" charset="0"/>
                          <a:cs typeface="Calibri" pitchFamily="34" charset="0"/>
                        </a:rPr>
                        <a:t>gobierno </a:t>
                      </a:r>
                      <a:endParaRPr lang="es-ES" sz="1200" b="1" i="0" u="none" strike="noStrike" dirty="0">
                        <a:solidFill>
                          <a:srgbClr val="FFFFFF"/>
                        </a:solidFill>
                        <a:latin typeface="Calibri" pitchFamily="34" charset="0"/>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2006</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2007</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2008</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2009</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2010</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2011</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2012</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Ejecutivo </a:t>
                      </a:r>
                      <a:endParaRPr lang="es-ES" sz="1200" b="1" i="0" u="none" strike="noStrike" dirty="0">
                        <a:solidFill>
                          <a:srgbClr val="000000"/>
                        </a:solidFill>
                        <a:latin typeface="Calibri" pitchFamily="34" charset="0"/>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200" b="1" i="0" u="none" strike="noStrike" dirty="0">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dirty="0">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marL="0" indent="0" algn="ctr" fontAlgn="ctr">
                        <a:tabLst>
                          <a:tab pos="1165225" algn="l"/>
                        </a:tabLst>
                      </a:pPr>
                      <a:r>
                        <a:rPr lang="es-ES" sz="1200" b="1" i="1" u="none" strike="noStrike" dirty="0" smtClean="0">
                          <a:solidFill>
                            <a:srgbClr val="000000"/>
                          </a:solidFill>
                          <a:latin typeface="Calibri" pitchFamily="34" charset="0"/>
                          <a:cs typeface="Calibri" pitchFamily="34" charset="0"/>
                        </a:rPr>
                        <a:t> Administración</a:t>
                      </a:r>
                    </a:p>
                    <a:p>
                      <a:pPr algn="ctr" fontAlgn="ctr">
                        <a:tabLst/>
                      </a:pPr>
                      <a:r>
                        <a:rPr lang="es-ES" sz="1200" b="1" i="1" u="none" strike="noStrike" dirty="0" smtClean="0">
                          <a:solidFill>
                            <a:srgbClr val="000000"/>
                          </a:solidFill>
                          <a:latin typeface="Calibri" pitchFamily="34" charset="0"/>
                          <a:cs typeface="Calibri" pitchFamily="34" charset="0"/>
                        </a:rPr>
                        <a:t> Pública Central</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dirty="0">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200" b="1" i="1" u="none" strike="noStrike" dirty="0" smtClean="0">
                          <a:solidFill>
                            <a:srgbClr val="000000"/>
                          </a:solidFill>
                          <a:latin typeface="Calibri" pitchFamily="34" charset="0"/>
                          <a:cs typeface="Calibri" pitchFamily="34" charset="0"/>
                        </a:rPr>
                        <a:t> Desconcentrados y Paraestatales </a:t>
                      </a:r>
                      <a:r>
                        <a:rPr lang="es-ES" sz="1200" b="1" i="1" u="none" strike="noStrike" baseline="30000" dirty="0" smtClean="0">
                          <a:solidFill>
                            <a:srgbClr val="000000"/>
                          </a:solidFill>
                          <a:latin typeface="Calibri" pitchFamily="34" charset="0"/>
                          <a:cs typeface="Calibri" pitchFamily="34" charset="0"/>
                        </a:rPr>
                        <a:t>1</a:t>
                      </a:r>
                      <a:r>
                        <a:rPr lang="es-ES" sz="1200" b="1" i="1" u="none" strike="noStrike" dirty="0" smtClean="0">
                          <a:solidFill>
                            <a:srgbClr val="000000"/>
                          </a:solidFill>
                          <a:latin typeface="Calibri" pitchFamily="34" charset="0"/>
                          <a:cs typeface="Calibri" pitchFamily="34" charset="0"/>
                        </a:rPr>
                        <a:t> </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200" b="1" i="1" u="none" strike="noStrike" dirty="0" smtClean="0">
                          <a:solidFill>
                            <a:srgbClr val="000000"/>
                          </a:solidFill>
                          <a:latin typeface="Calibri" pitchFamily="34" charset="0"/>
                          <a:cs typeface="Calibri" pitchFamily="34" charset="0"/>
                        </a:rPr>
                        <a:t> Delegaciones </a:t>
                      </a:r>
                    </a:p>
                    <a:p>
                      <a:pPr algn="ctr" fontAlgn="ctr"/>
                      <a:r>
                        <a:rPr lang="es-ES" sz="1200" b="1" i="1" u="none" strike="noStrike" dirty="0" smtClean="0">
                          <a:solidFill>
                            <a:srgbClr val="000000"/>
                          </a:solidFill>
                          <a:latin typeface="Calibri" pitchFamily="34" charset="0"/>
                          <a:cs typeface="Calibri" pitchFamily="34" charset="0"/>
                        </a:rPr>
                        <a:t> Políticas</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Judicial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Legislativo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Autónomo</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gridSpan="2">
                  <a:txBody>
                    <a:bodyPr/>
                    <a:lstStyle/>
                    <a:p>
                      <a:pPr marL="0" algn="l" rtl="0" eaLnBrk="1" fontAlgn="b" latinLnBrk="0" hangingPunct="1"/>
                      <a:r>
                        <a:rPr kumimoji="0" lang="es-ES" sz="1200" b="1" i="0" u="none" strike="noStrike" kern="1200" dirty="0" smtClean="0">
                          <a:solidFill>
                            <a:srgbClr val="000000"/>
                          </a:solidFill>
                          <a:latin typeface="Calibri" pitchFamily="34" charset="0"/>
                          <a:ea typeface="+mn-ea"/>
                          <a:cs typeface="Calibri" pitchFamily="34" charset="0"/>
                        </a:rPr>
                        <a:t> Partidos</a:t>
                      </a:r>
                      <a:r>
                        <a:rPr kumimoji="0" lang="es-ES" sz="1200" b="1" i="0" u="none" strike="noStrike" kern="1200" baseline="0" dirty="0" smtClean="0">
                          <a:solidFill>
                            <a:srgbClr val="000000"/>
                          </a:solidFill>
                          <a:latin typeface="Calibri" pitchFamily="34" charset="0"/>
                          <a:ea typeface="+mn-ea"/>
                          <a:cs typeface="Calibri" pitchFamily="34" charset="0"/>
                        </a:rPr>
                        <a:t> Políticos en el</a:t>
                      </a:r>
                    </a:p>
                    <a:p>
                      <a:pPr marL="0" algn="l" rtl="0" eaLnBrk="1" fontAlgn="b" latinLnBrk="0" hangingPunct="1"/>
                      <a:r>
                        <a:rPr kumimoji="0" lang="es-ES" sz="1200" b="1" i="0" u="none" strike="noStrike" kern="1200" baseline="0" dirty="0" smtClean="0">
                          <a:solidFill>
                            <a:srgbClr val="000000"/>
                          </a:solidFill>
                          <a:latin typeface="Calibri" pitchFamily="34" charset="0"/>
                          <a:ea typeface="+mn-ea"/>
                          <a:cs typeface="Calibri" pitchFamily="34" charset="0"/>
                        </a:rPr>
                        <a:t> Distrito Federal</a:t>
                      </a:r>
                      <a:endParaRPr kumimoji="0" lang="es-ES" sz="1200" b="1" i="0" u="none" strike="noStrike" kern="1200" dirty="0">
                        <a:solidFill>
                          <a:srgbClr val="000000"/>
                        </a:solidFill>
                        <a:latin typeface="Calibri" pitchFamily="34" charset="0"/>
                        <a:ea typeface="+mn-ea"/>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t"/>
                      <a:r>
                        <a:rPr lang="es-MX" sz="1200" b="1" i="0" u="none" strike="noStrike" dirty="0" smtClean="0">
                          <a:solidFill>
                            <a:srgbClr val="000000"/>
                          </a:solidFill>
                          <a:effectLst/>
                          <a:latin typeface="Calibri" panose="020F0502020204030204" pitchFamily="34" charset="0"/>
                        </a:rPr>
                        <a:t>-</a:t>
                      </a:r>
                      <a:r>
                        <a:rPr lang="es-MX" sz="1200" b="1" i="0" u="none" strike="noStrike" dirty="0">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dirty="0" smtClean="0">
                          <a:solidFill>
                            <a:srgbClr val="000000"/>
                          </a:solidFill>
                          <a:effectLst/>
                          <a:latin typeface="Calibri" panose="020F0502020204030204" pitchFamily="34" charset="0"/>
                        </a:rPr>
                        <a:t>-</a:t>
                      </a:r>
                      <a:endParaRPr lang="es-MX" sz="12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dirty="0">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chemeClr val="bg1"/>
                          </a:solidFill>
                          <a:latin typeface="Calibri" pitchFamily="34" charset="0"/>
                          <a:cs typeface="Calibri" pitchFamily="34" charset="0"/>
                        </a:rPr>
                        <a:t> </a:t>
                      </a:r>
                      <a:r>
                        <a:rPr lang="es-ES" sz="1200" b="1" i="0" u="none" strike="noStrike" dirty="0">
                          <a:solidFill>
                            <a:schemeClr val="bg1"/>
                          </a:solidFill>
                          <a:latin typeface="Calibri" pitchFamily="34" charset="0"/>
                          <a:cs typeface="Calibri" pitchFamily="34" charset="0"/>
                        </a:rPr>
                        <a:t>Total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b"/>
                      <a:r>
                        <a:rPr lang="es-MX" sz="1200" b="1" i="0" u="none" strike="noStrike" dirty="0" smtClean="0">
                          <a:solidFill>
                            <a:schemeClr val="bg1"/>
                          </a:solidFill>
                          <a:effectLst/>
                          <a:latin typeface="Calibri" panose="020F0502020204030204" pitchFamily="34" charset="0"/>
                        </a:rPr>
                        <a:t>7.9</a:t>
                      </a:r>
                      <a:endParaRPr lang="es-MX" sz="1200" b="1"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8.5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7.7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7.5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7.3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7.3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dirty="0">
                          <a:solidFill>
                            <a:schemeClr val="bg1"/>
                          </a:solidFill>
                          <a:effectLst/>
                          <a:latin typeface="Calibri" panose="020F0502020204030204" pitchFamily="34" charset="0"/>
                        </a:rPr>
                        <a:t>7.4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11" name="Rectangle 3"/>
          <p:cNvSpPr txBox="1">
            <a:spLocks noChangeArrowheads="1"/>
          </p:cNvSpPr>
          <p:nvPr/>
        </p:nvSpPr>
        <p:spPr>
          <a:xfrm>
            <a:off x="395536" y="6250257"/>
            <a:ext cx="8352928" cy="419103"/>
          </a:xfrm>
          <a:prstGeom prst="rect">
            <a:avLst/>
          </a:prstGeom>
        </p:spPr>
        <p:txBody>
          <a:bodyPr/>
          <a:lstStyle/>
          <a:p>
            <a:pPr marL="85725" indent="-85725" algn="just" fontAlgn="auto">
              <a:spcBef>
                <a:spcPts val="0"/>
              </a:spcBef>
              <a:spcAft>
                <a:spcPts val="0"/>
              </a:spcAft>
              <a:defRPr/>
            </a:pPr>
            <a:r>
              <a:rPr lang="es-MX" sz="1000" b="1" kern="0" baseline="30000" dirty="0" smtClean="0">
                <a:solidFill>
                  <a:sysClr val="windowText" lastClr="000000"/>
                </a:solidFill>
                <a:latin typeface="Calibri" pitchFamily="34" charset="0"/>
                <a:cs typeface="Arial" pitchFamily="34" charset="0"/>
              </a:rPr>
              <a:t>1 </a:t>
            </a:r>
            <a:r>
              <a:rPr lang="es-MX" sz="1000" b="1" dirty="0" smtClean="0">
                <a:latin typeface="Calibri" pitchFamily="34" charset="0"/>
              </a:rPr>
              <a:t>Conforme al artículo 97 del Estatuto de Gobierno del D.F., la Administración Pública Paraestatal está integrada por los Organismos Descentralizados, las Empresas de Participación Estatal Mayoritaria y los Fideicomisos Públicos</a:t>
            </a:r>
            <a:r>
              <a:rPr lang="es-MX" sz="1000" b="1" kern="0" dirty="0" smtClean="0">
                <a:solidFill>
                  <a:sysClr val="windowText" lastClr="000000"/>
                </a:solidFill>
                <a:latin typeface="Calibri" pitchFamily="34" charset="0"/>
                <a:cs typeface="Arial" pitchFamily="34" charset="0"/>
              </a:rPr>
              <a:t>.</a:t>
            </a:r>
            <a:endParaRPr lang="es-MX" sz="1000" b="1"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2.18.4.1 Días hábiles transcurridos entre la recepción y la respuesta</a:t>
            </a:r>
          </a:p>
          <a:p>
            <a:pPr algn="ctr"/>
            <a:r>
              <a:rPr lang="es-MX" b="1" i="1" dirty="0" smtClean="0">
                <a:latin typeface="Calibri" pitchFamily="34" charset="0"/>
              </a:rPr>
              <a:t>(Quienes solicitaron ampliación de plazo)</a:t>
            </a:r>
          </a:p>
          <a:p>
            <a:pPr algn="ctr"/>
            <a:r>
              <a:rPr lang="es-MX" sz="1400" b="1" i="1" dirty="0" smtClean="0">
                <a:latin typeface="Calibri" pitchFamily="34" charset="0"/>
              </a:rPr>
              <a:t>2008 </a:t>
            </a:r>
            <a:r>
              <a:rPr lang="es-MX" sz="1400" b="1" i="1" dirty="0">
                <a:latin typeface="Calibri" pitchFamily="34" charset="0"/>
              </a:rPr>
              <a:t>al 2012</a:t>
            </a:r>
          </a:p>
        </p:txBody>
      </p:sp>
      <p:sp>
        <p:nvSpPr>
          <p:cNvPr id="12" name="11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10" name="9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52</a:t>
            </a:fld>
            <a:endParaRPr lang="es-MX" b="1" dirty="0">
              <a:latin typeface="Calibri" pitchFamily="34" charset="0"/>
            </a:endParaRPr>
          </a:p>
        </p:txBody>
      </p:sp>
      <p:graphicFrame>
        <p:nvGraphicFramePr>
          <p:cNvPr id="9" name="8 Gráfico"/>
          <p:cNvGraphicFramePr>
            <a:graphicFrameLocks/>
          </p:cNvGraphicFramePr>
          <p:nvPr>
            <p:extLst>
              <p:ext uri="{D42A27DB-BD31-4B8C-83A1-F6EECF244321}">
                <p14:modId xmlns:p14="http://schemas.microsoft.com/office/powerpoint/2010/main" val="1365019160"/>
              </p:ext>
            </p:extLst>
          </p:nvPr>
        </p:nvGraphicFramePr>
        <p:xfrm>
          <a:off x="960714" y="2420888"/>
          <a:ext cx="7200800" cy="4000552"/>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CuadroTexto"/>
          <p:cNvSpPr txBox="1"/>
          <p:nvPr/>
        </p:nvSpPr>
        <p:spPr>
          <a:xfrm>
            <a:off x="2700920" y="1757110"/>
            <a:ext cx="3743070" cy="461665"/>
          </a:xfrm>
          <a:prstGeom prst="rect">
            <a:avLst/>
          </a:prstGeom>
          <a:noFill/>
        </p:spPr>
        <p:txBody>
          <a:bodyPr wrap="square" rtlCol="0">
            <a:spAutoFit/>
          </a:bodyPr>
          <a:lstStyle/>
          <a:p>
            <a:pPr algn="ctr"/>
            <a:r>
              <a:rPr lang="es-MX" sz="1200" b="1" dirty="0" smtClean="0">
                <a:latin typeface="Calibri" pitchFamily="34" charset="0"/>
              </a:rPr>
              <a:t>Promedio de días hábiles transcurridos</a:t>
            </a:r>
          </a:p>
          <a:p>
            <a:pPr algn="ctr"/>
            <a:r>
              <a:rPr lang="es-MX" sz="1200" b="1" dirty="0" smtClean="0">
                <a:latin typeface="Calibri" pitchFamily="34" charset="0"/>
              </a:rPr>
              <a:t>(sólo quienes solicitaron ampliación de plazo)</a:t>
            </a:r>
            <a:endParaRPr lang="es-ES" sz="1100" b="1" dirty="0">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2.18.4.2 Días hábiles transcurridos entre la recepción y la respuesta</a:t>
            </a:r>
          </a:p>
          <a:p>
            <a:pPr algn="ctr"/>
            <a:r>
              <a:rPr lang="es-MX" b="1" i="1" dirty="0" smtClean="0">
                <a:latin typeface="Calibri" pitchFamily="34" charset="0"/>
              </a:rPr>
              <a:t>(Quienes solicitaron ampliación de plazo)</a:t>
            </a:r>
          </a:p>
          <a:p>
            <a:pPr algn="ctr"/>
            <a:r>
              <a:rPr lang="es-MX" sz="1400" b="1" i="1" dirty="0" smtClean="0">
                <a:latin typeface="Calibri" pitchFamily="34" charset="0"/>
              </a:rPr>
              <a:t>2008 </a:t>
            </a:r>
            <a:r>
              <a:rPr lang="es-MX" sz="1400" b="1" i="1" dirty="0">
                <a:latin typeface="Calibri" pitchFamily="34" charset="0"/>
              </a:rPr>
              <a:t>al 2012</a:t>
            </a:r>
          </a:p>
        </p:txBody>
      </p:sp>
      <p:sp>
        <p:nvSpPr>
          <p:cNvPr id="12" name="11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10" name="9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53</a:t>
            </a:fld>
            <a:endParaRPr lang="es-MX" b="1" dirty="0">
              <a:latin typeface="Calibri" pitchFamily="34" charset="0"/>
            </a:endParaRPr>
          </a:p>
        </p:txBody>
      </p:sp>
      <p:sp>
        <p:nvSpPr>
          <p:cNvPr id="16" name="15 CuadroTexto"/>
          <p:cNvSpPr txBox="1"/>
          <p:nvPr/>
        </p:nvSpPr>
        <p:spPr>
          <a:xfrm>
            <a:off x="2507714" y="1762772"/>
            <a:ext cx="4115110" cy="461665"/>
          </a:xfrm>
          <a:prstGeom prst="rect">
            <a:avLst/>
          </a:prstGeom>
          <a:noFill/>
        </p:spPr>
        <p:txBody>
          <a:bodyPr wrap="square" rtlCol="0">
            <a:spAutoFit/>
          </a:bodyPr>
          <a:lstStyle/>
          <a:p>
            <a:pPr algn="ctr"/>
            <a:r>
              <a:rPr lang="es-MX" sz="1200" b="1" dirty="0" smtClean="0">
                <a:latin typeface="Calibri" pitchFamily="34" charset="0"/>
              </a:rPr>
              <a:t>Promedio de días hábiles transcurridos</a:t>
            </a:r>
          </a:p>
          <a:p>
            <a:pPr algn="ctr"/>
            <a:r>
              <a:rPr lang="es-MX" sz="1200" b="1" dirty="0" smtClean="0">
                <a:latin typeface="Calibri" pitchFamily="34" charset="0"/>
              </a:rPr>
              <a:t>(sólo quienes NO solicitaron ampliación de plazo)</a:t>
            </a:r>
            <a:endParaRPr lang="es-ES" sz="1100" b="1" dirty="0">
              <a:latin typeface="Calibri" pitchFamily="34" charset="0"/>
            </a:endParaRPr>
          </a:p>
        </p:txBody>
      </p:sp>
      <p:graphicFrame>
        <p:nvGraphicFramePr>
          <p:cNvPr id="17" name="16 Gráfico"/>
          <p:cNvGraphicFramePr>
            <a:graphicFrameLocks/>
          </p:cNvGraphicFramePr>
          <p:nvPr>
            <p:extLst>
              <p:ext uri="{D42A27DB-BD31-4B8C-83A1-F6EECF244321}">
                <p14:modId xmlns:p14="http://schemas.microsoft.com/office/powerpoint/2010/main" val="2761914036"/>
              </p:ext>
            </p:extLst>
          </p:nvPr>
        </p:nvGraphicFramePr>
        <p:xfrm>
          <a:off x="971600" y="2428868"/>
          <a:ext cx="7200801" cy="4000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891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2.19.1 Promedio de servidores públicos involucrados en la respuesta</a:t>
            </a:r>
          </a:p>
          <a:p>
            <a:pPr algn="ctr"/>
            <a:r>
              <a:rPr lang="es-MX" sz="1400" b="1" i="1" dirty="0" smtClean="0">
                <a:latin typeface="Calibri" pitchFamily="34" charset="0"/>
              </a:rPr>
              <a:t>2006 </a:t>
            </a:r>
            <a:r>
              <a:rPr lang="es-MX" sz="1400" b="1" i="1" dirty="0">
                <a:latin typeface="Calibri" pitchFamily="34" charset="0"/>
              </a:rPr>
              <a:t>al 2012</a:t>
            </a:r>
          </a:p>
        </p:txBody>
      </p:sp>
      <p:sp>
        <p:nvSpPr>
          <p:cNvPr id="11" name="10 CuadroTexto"/>
          <p:cNvSpPr txBox="1"/>
          <p:nvPr/>
        </p:nvSpPr>
        <p:spPr>
          <a:xfrm>
            <a:off x="2687092" y="1928802"/>
            <a:ext cx="3762402" cy="276999"/>
          </a:xfrm>
          <a:prstGeom prst="rect">
            <a:avLst/>
          </a:prstGeom>
          <a:noFill/>
        </p:spPr>
        <p:txBody>
          <a:bodyPr wrap="square" rtlCol="0">
            <a:spAutoFit/>
          </a:bodyPr>
          <a:lstStyle/>
          <a:p>
            <a:pPr algn="ctr"/>
            <a:r>
              <a:rPr lang="es-MX" sz="1200" b="1" dirty="0" smtClean="0">
                <a:latin typeface="Calibri" pitchFamily="34" charset="0"/>
              </a:rPr>
              <a:t>Promedio de servidores públicos involucrados</a:t>
            </a:r>
            <a:endParaRPr lang="es-ES" sz="1200" b="1" dirty="0">
              <a:latin typeface="Calibri" pitchFamily="34" charset="0"/>
            </a:endParaRPr>
          </a:p>
        </p:txBody>
      </p:sp>
      <p:sp>
        <p:nvSpPr>
          <p:cNvPr id="12" name="11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54</a:t>
            </a:fld>
            <a:endParaRPr lang="es-MX" b="1" dirty="0">
              <a:latin typeface="Calibri" pitchFamily="34" charset="0"/>
            </a:endParaRPr>
          </a:p>
        </p:txBody>
      </p:sp>
      <p:sp>
        <p:nvSpPr>
          <p:cNvPr id="10" name="9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050" b="1" i="1" u="sng" dirty="0">
              <a:latin typeface="Calibri" pitchFamily="34" charset="0"/>
            </a:endParaRPr>
          </a:p>
        </p:txBody>
      </p:sp>
      <p:graphicFrame>
        <p:nvGraphicFramePr>
          <p:cNvPr id="7" name="6 Gráfico"/>
          <p:cNvGraphicFramePr>
            <a:graphicFrameLocks/>
          </p:cNvGraphicFramePr>
          <p:nvPr>
            <p:extLst>
              <p:ext uri="{D42A27DB-BD31-4B8C-83A1-F6EECF244321}">
                <p14:modId xmlns:p14="http://schemas.microsoft.com/office/powerpoint/2010/main" val="2890404694"/>
              </p:ext>
            </p:extLst>
          </p:nvPr>
        </p:nvGraphicFramePr>
        <p:xfrm>
          <a:off x="231836" y="1988840"/>
          <a:ext cx="8660644" cy="44405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2.19.2 Servidores públicos involucrados en la respuesta</a:t>
            </a:r>
          </a:p>
          <a:p>
            <a:pPr algn="ctr"/>
            <a:r>
              <a:rPr lang="es-MX" sz="1400" b="1" i="1" dirty="0" smtClean="0">
                <a:latin typeface="Calibri" pitchFamily="34" charset="0"/>
              </a:rPr>
              <a:t>2006 </a:t>
            </a:r>
            <a:r>
              <a:rPr lang="es-MX" sz="1400" b="1" i="1" dirty="0">
                <a:latin typeface="Calibri" pitchFamily="34" charset="0"/>
              </a:rPr>
              <a:t>al 2012</a:t>
            </a:r>
          </a:p>
        </p:txBody>
      </p:sp>
      <p:sp>
        <p:nvSpPr>
          <p:cNvPr id="9" name="8 CuadroTexto"/>
          <p:cNvSpPr txBox="1"/>
          <p:nvPr/>
        </p:nvSpPr>
        <p:spPr>
          <a:xfrm>
            <a:off x="2833638" y="1981795"/>
            <a:ext cx="3500462" cy="276999"/>
          </a:xfrm>
          <a:prstGeom prst="rect">
            <a:avLst/>
          </a:prstGeom>
          <a:noFill/>
        </p:spPr>
        <p:txBody>
          <a:bodyPr wrap="square" rtlCol="0">
            <a:spAutoFit/>
          </a:bodyPr>
          <a:lstStyle/>
          <a:p>
            <a:pPr algn="ctr"/>
            <a:r>
              <a:rPr lang="es-MX" sz="1200" b="1" dirty="0" smtClean="0">
                <a:latin typeface="Calibri" pitchFamily="34" charset="0"/>
              </a:rPr>
              <a:t>Número de servidores públicos involucrados</a:t>
            </a:r>
            <a:endParaRPr lang="es-ES" sz="1050" b="1" i="1" u="sng" dirty="0">
              <a:latin typeface="Calibri" pitchFamily="34" charset="0"/>
            </a:endParaRPr>
          </a:p>
        </p:txBody>
      </p:sp>
      <p:sp>
        <p:nvSpPr>
          <p:cNvPr id="12" name="11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55</a:t>
            </a:fld>
            <a:endParaRPr lang="es-MX" b="1" dirty="0">
              <a:latin typeface="Calibri" pitchFamily="34" charset="0"/>
            </a:endParaRPr>
          </a:p>
        </p:txBody>
      </p:sp>
      <p:sp>
        <p:nvSpPr>
          <p:cNvPr id="10" name="9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050" b="1" i="1" u="sng" dirty="0">
              <a:latin typeface="Calibr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511904076"/>
              </p:ext>
            </p:extLst>
          </p:nvPr>
        </p:nvGraphicFramePr>
        <p:xfrm>
          <a:off x="161934" y="1916832"/>
          <a:ext cx="8784000" cy="4032000"/>
        </p:xfrm>
        <a:graphic>
          <a:graphicData uri="http://schemas.openxmlformats.org/drawingml/2006/table">
            <a:tbl>
              <a:tblPr/>
              <a:tblGrid>
                <a:gridCol w="720000"/>
                <a:gridCol w="576000"/>
                <a:gridCol w="576000"/>
                <a:gridCol w="576000"/>
                <a:gridCol w="576000"/>
                <a:gridCol w="576000"/>
                <a:gridCol w="576000"/>
                <a:gridCol w="576000"/>
                <a:gridCol w="576000"/>
                <a:gridCol w="576000"/>
                <a:gridCol w="576000"/>
                <a:gridCol w="576000"/>
                <a:gridCol w="576000"/>
                <a:gridCol w="576000"/>
                <a:gridCol w="576000"/>
              </a:tblGrid>
              <a:tr h="288000">
                <a:tc rowSpan="2">
                  <a:txBody>
                    <a:bodyPr/>
                    <a:lstStyle/>
                    <a:p>
                      <a:pPr algn="ctr" fontAlgn="ctr"/>
                      <a:r>
                        <a:rPr lang="es-ES" sz="1100" b="1" i="0" u="none" strike="noStrike" dirty="0" smtClean="0">
                          <a:solidFill>
                            <a:srgbClr val="FFFFFF"/>
                          </a:solidFill>
                          <a:latin typeface="Calibri"/>
                        </a:rPr>
                        <a:t>Servidores públicos</a:t>
                      </a:r>
                      <a:endParaRPr lang="es-ES" sz="1100" b="1" i="0" u="none" strike="noStrike" dirty="0">
                        <a:solidFill>
                          <a:srgbClr val="FFFFFF"/>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2007</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2008</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r>
              <a:tr h="288000">
                <a:tc vMerge="1">
                  <a:txBody>
                    <a:bodyPr/>
                    <a:lstStyle/>
                    <a:p>
                      <a:endParaRPr lang="es-ES"/>
                    </a:p>
                  </a:txBody>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88000">
                <a:tc>
                  <a:txBody>
                    <a:bodyPr/>
                    <a:lstStyle/>
                    <a:p>
                      <a:pPr algn="ctr" fontAlgn="b"/>
                      <a:r>
                        <a:rPr lang="es-ES" sz="1100" b="1" i="0" u="none" strike="noStrike" dirty="0">
                          <a:solidFill>
                            <a:srgbClr val="000000"/>
                          </a:solidFill>
                          <a:latin typeface="Calibri"/>
                        </a:rPr>
                        <a:t>1</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2,178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13,734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13,627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14,574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14,756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2</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7,508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16,244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31,579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29,004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28,369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3</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7,722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16,078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12,613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15,495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15,033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4</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8,013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9,064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7,779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5</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7,762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6</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7</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8</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9</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10</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smtClean="0">
                          <a:solidFill>
                            <a:srgbClr val="000000"/>
                          </a:solidFill>
                          <a:latin typeface="Calibri"/>
                        </a:rPr>
                        <a:t>11 </a:t>
                      </a:r>
                      <a:r>
                        <a:rPr lang="es-ES" sz="1100" b="1" i="0" u="none" strike="noStrike" dirty="0">
                          <a:solidFill>
                            <a:srgbClr val="000000"/>
                          </a:solidFill>
                          <a:latin typeface="Calibri"/>
                        </a:rPr>
                        <a:t>o más</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marL="44450" indent="0" algn="l" fontAlgn="ctr"/>
                      <a:r>
                        <a:rPr lang="es-ES" sz="1100" b="1" i="0" u="none" strike="noStrike" dirty="0">
                          <a:solidFill>
                            <a:srgbClr val="FFFFFF"/>
                          </a:solidFill>
                          <a:latin typeface="Calibri"/>
                        </a:rPr>
                        <a:t>  Total </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6,089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17,824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38,043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84,182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79,411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81,363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78,024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2.19.3 Servidores públicos involucrados en la respuesta</a:t>
            </a:r>
          </a:p>
          <a:p>
            <a:pPr algn="ctr"/>
            <a:r>
              <a:rPr lang="es-MX" b="1" i="1" dirty="0" smtClean="0">
                <a:latin typeface="Calibri" pitchFamily="34" charset="0"/>
              </a:rPr>
              <a:t>(Promedio por Órgano de gobierno)</a:t>
            </a:r>
          </a:p>
          <a:p>
            <a:pPr algn="ctr"/>
            <a:r>
              <a:rPr lang="es-MX" sz="1400" b="1" i="1" dirty="0" smtClean="0">
                <a:latin typeface="Calibri" pitchFamily="34" charset="0"/>
              </a:rPr>
              <a:t>2006 </a:t>
            </a:r>
            <a:r>
              <a:rPr lang="es-MX" sz="1400" b="1" i="1" dirty="0">
                <a:latin typeface="Calibri" pitchFamily="34" charset="0"/>
              </a:rPr>
              <a:t>al 2012</a:t>
            </a:r>
          </a:p>
        </p:txBody>
      </p:sp>
      <p:sp>
        <p:nvSpPr>
          <p:cNvPr id="8" name="7 CuadroTexto"/>
          <p:cNvSpPr txBox="1"/>
          <p:nvPr/>
        </p:nvSpPr>
        <p:spPr>
          <a:xfrm>
            <a:off x="1619230" y="1118700"/>
            <a:ext cx="5881728" cy="446276"/>
          </a:xfrm>
          <a:prstGeom prst="rect">
            <a:avLst/>
          </a:prstGeom>
          <a:noFill/>
        </p:spPr>
        <p:txBody>
          <a:bodyPr wrap="square" rtlCol="0">
            <a:spAutoFit/>
          </a:bodyPr>
          <a:lstStyle/>
          <a:p>
            <a:pPr algn="ctr"/>
            <a:r>
              <a:rPr lang="es-MX" sz="1200" b="1" dirty="0" smtClean="0">
                <a:latin typeface="Calibri" pitchFamily="34" charset="0"/>
              </a:rPr>
              <a:t>Promedio de servidores públicos involucrados por Órgano de Gobierno</a:t>
            </a:r>
            <a:endParaRPr lang="es-ES" sz="1400" b="1" dirty="0" smtClean="0">
              <a:latin typeface="Calibri" pitchFamily="34" charset="0"/>
            </a:endParaRPr>
          </a:p>
          <a:p>
            <a:pPr algn="ctr"/>
            <a:r>
              <a:rPr lang="es-MX" sz="1000" b="1" i="1" dirty="0" smtClean="0">
                <a:latin typeface="Calibri" pitchFamily="34" charset="0"/>
              </a:rPr>
              <a:t>(Sólo solicitudes “Tramitadas y atendidas”)</a:t>
            </a:r>
            <a:endParaRPr lang="es-ES" sz="1000" b="1" i="1" u="sng" dirty="0">
              <a:latin typeface="Calibri" pitchFamily="34" charset="0"/>
            </a:endParaRPr>
          </a:p>
        </p:txBody>
      </p:sp>
      <p:sp>
        <p:nvSpPr>
          <p:cNvPr id="7" name="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56</a:t>
            </a:fld>
            <a:endParaRPr lang="es-MX" b="1" dirty="0">
              <a:latin typeface="Calibri"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1841436222"/>
              </p:ext>
            </p:extLst>
          </p:nvPr>
        </p:nvGraphicFramePr>
        <p:xfrm>
          <a:off x="384650" y="1834744"/>
          <a:ext cx="8335167" cy="4320000"/>
        </p:xfrm>
        <a:graphic>
          <a:graphicData uri="http://schemas.openxmlformats.org/drawingml/2006/table">
            <a:tbl>
              <a:tblPr/>
              <a:tblGrid>
                <a:gridCol w="91167"/>
                <a:gridCol w="1440000"/>
                <a:gridCol w="972000"/>
                <a:gridCol w="972000"/>
                <a:gridCol w="972000"/>
                <a:gridCol w="972000"/>
                <a:gridCol w="972000"/>
                <a:gridCol w="972000"/>
                <a:gridCol w="972000"/>
              </a:tblGrid>
              <a:tr h="360000">
                <a:tc gridSpan="2">
                  <a:txBody>
                    <a:bodyPr/>
                    <a:lstStyle/>
                    <a:p>
                      <a:pPr algn="ctr" fontAlgn="ctr"/>
                      <a:r>
                        <a:rPr lang="es-ES" sz="1200" b="1" i="0" u="none" strike="noStrike" dirty="0">
                          <a:solidFill>
                            <a:srgbClr val="FFFFFF"/>
                          </a:solidFill>
                          <a:latin typeface="Calibri" pitchFamily="34" charset="0"/>
                          <a:cs typeface="Calibri" pitchFamily="34" charset="0"/>
                        </a:rPr>
                        <a:t>Órgano de </a:t>
                      </a:r>
                      <a:r>
                        <a:rPr lang="es-ES" sz="1200" b="1" i="0" u="none" strike="noStrike" dirty="0" smtClean="0">
                          <a:solidFill>
                            <a:srgbClr val="FFFFFF"/>
                          </a:solidFill>
                          <a:latin typeface="Calibri" pitchFamily="34" charset="0"/>
                          <a:cs typeface="Calibri" pitchFamily="34" charset="0"/>
                        </a:rPr>
                        <a:t>gobierno </a:t>
                      </a:r>
                      <a:endParaRPr lang="es-ES" sz="1200" b="1" i="0" u="none" strike="noStrike" dirty="0">
                        <a:solidFill>
                          <a:srgbClr val="FFFFFF"/>
                        </a:solidFill>
                        <a:latin typeface="Calibri" pitchFamily="34" charset="0"/>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2006</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2007</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2008</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2009</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2010</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2011</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2012</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Ejecutivo </a:t>
                      </a:r>
                      <a:endParaRPr lang="es-ES" sz="1200" b="1" i="0" u="none" strike="noStrike" dirty="0">
                        <a:solidFill>
                          <a:srgbClr val="000000"/>
                        </a:solidFill>
                        <a:latin typeface="Calibri" pitchFamily="34" charset="0"/>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200" b="1" i="0" u="none" strike="noStrike" dirty="0">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dirty="0">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marL="0" indent="0" algn="ctr" fontAlgn="ctr">
                        <a:tabLst>
                          <a:tab pos="1165225" algn="l"/>
                        </a:tabLst>
                      </a:pPr>
                      <a:r>
                        <a:rPr lang="es-ES" sz="1200" b="1" i="1" u="none" strike="noStrike" dirty="0" smtClean="0">
                          <a:solidFill>
                            <a:srgbClr val="000000"/>
                          </a:solidFill>
                          <a:latin typeface="Calibri" pitchFamily="34" charset="0"/>
                          <a:cs typeface="Calibri" pitchFamily="34" charset="0"/>
                        </a:rPr>
                        <a:t> Administración</a:t>
                      </a:r>
                    </a:p>
                    <a:p>
                      <a:pPr algn="ctr" fontAlgn="ctr">
                        <a:tabLst/>
                      </a:pPr>
                      <a:r>
                        <a:rPr lang="es-ES" sz="1200" b="1" i="1" u="none" strike="noStrike" dirty="0" smtClean="0">
                          <a:solidFill>
                            <a:srgbClr val="000000"/>
                          </a:solidFill>
                          <a:latin typeface="Calibri" pitchFamily="34" charset="0"/>
                          <a:cs typeface="Calibri" pitchFamily="34" charset="0"/>
                        </a:rPr>
                        <a:t> Pública Central</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dirty="0">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200" b="1" i="1" u="none" strike="noStrike" dirty="0" smtClean="0">
                          <a:solidFill>
                            <a:srgbClr val="000000"/>
                          </a:solidFill>
                          <a:latin typeface="Calibri" pitchFamily="34" charset="0"/>
                          <a:cs typeface="Calibri" pitchFamily="34" charset="0"/>
                        </a:rPr>
                        <a:t> Desconcentrados y Paraestatales </a:t>
                      </a:r>
                      <a:r>
                        <a:rPr lang="es-ES" sz="1200" b="1" i="1" u="none" strike="noStrike" baseline="30000" dirty="0" smtClean="0">
                          <a:solidFill>
                            <a:srgbClr val="000000"/>
                          </a:solidFill>
                          <a:latin typeface="Calibri" pitchFamily="34" charset="0"/>
                          <a:cs typeface="Calibri" pitchFamily="34" charset="0"/>
                        </a:rPr>
                        <a:t>1</a:t>
                      </a:r>
                      <a:r>
                        <a:rPr lang="es-ES" sz="1200" b="1" i="1" u="none" strike="noStrike" dirty="0" smtClean="0">
                          <a:solidFill>
                            <a:srgbClr val="000000"/>
                          </a:solidFill>
                          <a:latin typeface="Calibri" pitchFamily="34" charset="0"/>
                          <a:cs typeface="Calibri" pitchFamily="34" charset="0"/>
                        </a:rPr>
                        <a:t> </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200" b="1" i="1" u="none" strike="noStrike" dirty="0" smtClean="0">
                          <a:solidFill>
                            <a:srgbClr val="000000"/>
                          </a:solidFill>
                          <a:latin typeface="Calibri" pitchFamily="34" charset="0"/>
                          <a:cs typeface="Calibri" pitchFamily="34" charset="0"/>
                        </a:rPr>
                        <a:t> Delegaciones </a:t>
                      </a:r>
                    </a:p>
                    <a:p>
                      <a:pPr algn="ctr" fontAlgn="ctr"/>
                      <a:r>
                        <a:rPr lang="es-ES" sz="1200" b="1" i="1" u="none" strike="noStrike" dirty="0" smtClean="0">
                          <a:solidFill>
                            <a:srgbClr val="000000"/>
                          </a:solidFill>
                          <a:latin typeface="Calibri" pitchFamily="34" charset="0"/>
                          <a:cs typeface="Calibri" pitchFamily="34" charset="0"/>
                        </a:rPr>
                        <a:t> Políticas</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Judicial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Legislativo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Autónomo</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gridSpan="2">
                  <a:txBody>
                    <a:bodyPr/>
                    <a:lstStyle/>
                    <a:p>
                      <a:pPr marL="0" algn="l" rtl="0" eaLnBrk="1" fontAlgn="b" latinLnBrk="0" hangingPunct="1"/>
                      <a:r>
                        <a:rPr kumimoji="0" lang="es-ES" sz="1200" b="1" i="0" u="none" strike="noStrike" kern="1200" dirty="0" smtClean="0">
                          <a:solidFill>
                            <a:srgbClr val="000000"/>
                          </a:solidFill>
                          <a:latin typeface="Calibri" pitchFamily="34" charset="0"/>
                          <a:ea typeface="+mn-ea"/>
                          <a:cs typeface="Calibri" pitchFamily="34" charset="0"/>
                        </a:rPr>
                        <a:t> Partidos</a:t>
                      </a:r>
                      <a:r>
                        <a:rPr kumimoji="0" lang="es-ES" sz="1200" b="1" i="0" u="none" strike="noStrike" kern="1200" baseline="0" dirty="0" smtClean="0">
                          <a:solidFill>
                            <a:srgbClr val="000000"/>
                          </a:solidFill>
                          <a:latin typeface="Calibri" pitchFamily="34" charset="0"/>
                          <a:ea typeface="+mn-ea"/>
                          <a:cs typeface="Calibri" pitchFamily="34" charset="0"/>
                        </a:rPr>
                        <a:t> Políticos en el</a:t>
                      </a:r>
                    </a:p>
                    <a:p>
                      <a:pPr marL="0" algn="l" rtl="0" eaLnBrk="1" fontAlgn="b" latinLnBrk="0" hangingPunct="1"/>
                      <a:r>
                        <a:rPr kumimoji="0" lang="es-ES" sz="1200" b="1" i="0" u="none" strike="noStrike" kern="1200" baseline="0" dirty="0" smtClean="0">
                          <a:solidFill>
                            <a:srgbClr val="000000"/>
                          </a:solidFill>
                          <a:latin typeface="Calibri" pitchFamily="34" charset="0"/>
                          <a:ea typeface="+mn-ea"/>
                          <a:cs typeface="Calibri" pitchFamily="34" charset="0"/>
                        </a:rPr>
                        <a:t> Distrito Federal</a:t>
                      </a:r>
                      <a:endParaRPr kumimoji="0" lang="es-ES" sz="1200" b="1" i="0" u="none" strike="noStrike" kern="1200" dirty="0">
                        <a:solidFill>
                          <a:srgbClr val="000000"/>
                        </a:solidFill>
                        <a:latin typeface="Calibri" pitchFamily="34" charset="0"/>
                        <a:ea typeface="+mn-ea"/>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t"/>
                      <a:r>
                        <a:rPr lang="es-MX" sz="1200" b="1" i="0" u="none" strike="noStrike">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dirty="0">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chemeClr val="bg1"/>
                          </a:solidFill>
                          <a:latin typeface="Calibri" pitchFamily="34" charset="0"/>
                          <a:cs typeface="Calibri" pitchFamily="34" charset="0"/>
                        </a:rPr>
                        <a:t> </a:t>
                      </a:r>
                      <a:r>
                        <a:rPr lang="es-ES" sz="1200" b="1" i="0" u="none" strike="noStrike" dirty="0">
                          <a:solidFill>
                            <a:schemeClr val="bg1"/>
                          </a:solidFill>
                          <a:latin typeface="Calibri" pitchFamily="34" charset="0"/>
                          <a:cs typeface="Calibri" pitchFamily="34" charset="0"/>
                        </a:rPr>
                        <a:t>Total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b"/>
                      <a:r>
                        <a:rPr lang="es-MX" sz="1200" b="1" i="0" u="none" strike="noStrike" dirty="0">
                          <a:solidFill>
                            <a:schemeClr val="bg1"/>
                          </a:solidFill>
                          <a:effectLst/>
                          <a:latin typeface="Calibri" panose="020F0502020204030204" pitchFamily="34"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2.7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2.8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3.0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3.1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3.0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dirty="0">
                          <a:solidFill>
                            <a:schemeClr val="bg1"/>
                          </a:solidFill>
                          <a:effectLst/>
                          <a:latin typeface="Calibri" panose="020F0502020204030204" pitchFamily="34" charset="0"/>
                        </a:rPr>
                        <a:t>2.9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04862" y="1919624"/>
            <a:ext cx="7139038" cy="2954655"/>
          </a:xfrm>
          <a:prstGeom prst="rect">
            <a:avLst/>
          </a:prstGeom>
        </p:spPr>
        <p:txBody>
          <a:bodyPr wrap="square" anchor="ctr">
            <a:spAutoFit/>
          </a:bodyPr>
          <a:lstStyle/>
          <a:p>
            <a:pPr algn="ctr"/>
            <a:r>
              <a:rPr lang="es-MX" sz="3600" b="1" dirty="0" smtClean="0">
                <a:solidFill>
                  <a:prstClr val="black"/>
                </a:solidFill>
                <a:latin typeface="Calibri" pitchFamily="34" charset="0"/>
              </a:rPr>
              <a:t>3. Perfil sociodemográfico de los solicitantes</a:t>
            </a:r>
          </a:p>
          <a:p>
            <a:pPr algn="ctr"/>
            <a:endParaRPr lang="es-MX" sz="3600" b="1" dirty="0" smtClean="0">
              <a:solidFill>
                <a:prstClr val="black"/>
              </a:solidFill>
              <a:latin typeface="Calibri" pitchFamily="34" charset="0"/>
            </a:endParaRPr>
          </a:p>
          <a:p>
            <a:pPr algn="ctr"/>
            <a:endParaRPr lang="es-MX" sz="3600" b="1" dirty="0" smtClean="0">
              <a:solidFill>
                <a:prstClr val="black"/>
              </a:solidFill>
              <a:latin typeface="Calibri" pitchFamily="34" charset="0"/>
            </a:endParaRPr>
          </a:p>
          <a:p>
            <a:pPr algn="just"/>
            <a:r>
              <a:rPr lang="es-MX" sz="1400" b="1" i="1" dirty="0" smtClean="0">
                <a:solidFill>
                  <a:prstClr val="black"/>
                </a:solidFill>
                <a:latin typeface="Calibri" pitchFamily="34" charset="0"/>
              </a:rPr>
              <a:t>La información relativa al perfil del solicitante no corresponde con el total de solicitudes recibidas debido a que se trata de información proporcionada de manera opcional por el solicitante</a:t>
            </a:r>
            <a:endParaRPr lang="es-ES" sz="1400" dirty="0">
              <a:solidFill>
                <a:prstClr val="black"/>
              </a:solidFill>
              <a:latin typeface="Calibri" pitchFamily="34" charset="0"/>
            </a:endParaRPr>
          </a:p>
        </p:txBody>
      </p:sp>
    </p:spTree>
    <p:extLst>
      <p:ext uri="{BB962C8B-B14F-4D97-AF65-F5344CB8AC3E}">
        <p14:creationId xmlns:p14="http://schemas.microsoft.com/office/powerpoint/2010/main" val="1265491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16" name="1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58</a:t>
            </a:fld>
            <a:endParaRPr lang="es-MX" b="1" dirty="0">
              <a:latin typeface="Calibri"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400654280"/>
              </p:ext>
            </p:extLst>
          </p:nvPr>
        </p:nvGraphicFramePr>
        <p:xfrm>
          <a:off x="191366" y="2457112"/>
          <a:ext cx="8712000" cy="1980000"/>
        </p:xfrm>
        <a:graphic>
          <a:graphicData uri="http://schemas.openxmlformats.org/drawingml/2006/table">
            <a:tbl>
              <a:tblPr>
                <a:tableStyleId>{5C22544A-7EE6-4342-B048-85BDC9FD1C3A}</a:tableStyleId>
              </a:tblPr>
              <a:tblGrid>
                <a:gridCol w="720000"/>
                <a:gridCol w="720000"/>
                <a:gridCol w="612000"/>
                <a:gridCol w="720000"/>
                <a:gridCol w="612000"/>
                <a:gridCol w="720000"/>
                <a:gridCol w="612000"/>
                <a:gridCol w="720000"/>
                <a:gridCol w="612000"/>
                <a:gridCol w="720000"/>
                <a:gridCol w="612000"/>
                <a:gridCol w="720000"/>
                <a:gridCol w="612000"/>
              </a:tblGrid>
              <a:tr h="396000">
                <a:tc rowSpan="2">
                  <a:txBody>
                    <a:bodyPr/>
                    <a:lstStyle/>
                    <a:p>
                      <a:pPr algn="ctr" rtl="0" fontAlgn="ctr"/>
                      <a:r>
                        <a:rPr lang="es-MX" sz="1100" b="1" u="none" strike="noStrike" dirty="0">
                          <a:solidFill>
                            <a:schemeClr val="bg1"/>
                          </a:solidFill>
                          <a:effectLst/>
                          <a:latin typeface="Calibri" pitchFamily="34" charset="0"/>
                          <a:cs typeface="Calibri" pitchFamily="34" charset="0"/>
                        </a:rPr>
                        <a:t>Sexo del solicitante</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2011</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2012</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396000">
                <a:tc vMerge="1">
                  <a:txBody>
                    <a:bodyPr/>
                    <a:lstStyle/>
                    <a:p>
                      <a:endParaRPr lang="es-MX"/>
                    </a:p>
                  </a:txBody>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96000">
                <a:tc>
                  <a:txBody>
                    <a:bodyPr/>
                    <a:lstStyle/>
                    <a:p>
                      <a:pPr algn="l" rtl="0" fontAlgn="ctr"/>
                      <a:r>
                        <a:rPr lang="es-MX" sz="1100" b="1" u="none" strike="noStrike" dirty="0">
                          <a:effectLst/>
                          <a:latin typeface="Calibri" pitchFamily="34" charset="0"/>
                          <a:cs typeface="Calibri" pitchFamily="34" charset="0"/>
                        </a:rPr>
                        <a:t> Femenino</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5,752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34.2%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9,566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35.7%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4,824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40.4%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4,515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43.1%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6,707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42.0%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panose="020F0502020204030204" pitchFamily="34" charset="0"/>
                        </a:rPr>
                        <a:t>5,950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42.5%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Masculino</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11,056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65.8%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17,193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64.3%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59.6%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5,961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56.9%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9,244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58.0%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8,035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57.5%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ctr" rtl="0" fontAlgn="ctr"/>
                      <a:r>
                        <a:rPr lang="es-MX" sz="1100" b="1" u="none" strike="noStrike" dirty="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16,808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26,759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11,931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10,476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15,951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13,985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100%</a:t>
                      </a:r>
                      <a:endParaRPr lang="es-MX" sz="11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59</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73842307"/>
              </p:ext>
            </p:extLst>
          </p:nvPr>
        </p:nvGraphicFramePr>
        <p:xfrm>
          <a:off x="63960" y="1845264"/>
          <a:ext cx="9000000" cy="3960000"/>
        </p:xfrm>
        <a:graphic>
          <a:graphicData uri="http://schemas.openxmlformats.org/drawingml/2006/table">
            <a:tbl>
              <a:tblPr>
                <a:tableStyleId>{5C22544A-7EE6-4342-B048-85BDC9FD1C3A}</a:tableStyleId>
              </a:tblPr>
              <a:tblGrid>
                <a:gridCol w="1008000"/>
                <a:gridCol w="720000"/>
                <a:gridCol w="612000"/>
                <a:gridCol w="720000"/>
                <a:gridCol w="612000"/>
                <a:gridCol w="720000"/>
                <a:gridCol w="612000"/>
                <a:gridCol w="720000"/>
                <a:gridCol w="612000"/>
                <a:gridCol w="720000"/>
                <a:gridCol w="612000"/>
                <a:gridCol w="720000"/>
                <a:gridCol w="612000"/>
              </a:tblGrid>
              <a:tr h="396000">
                <a:tc rowSpan="2">
                  <a:txBody>
                    <a:bodyPr/>
                    <a:lstStyle/>
                    <a:p>
                      <a:pPr algn="ctr" rtl="0" fontAlgn="ctr"/>
                      <a:r>
                        <a:rPr lang="es-MX" sz="1100" b="1" u="none" strike="noStrike" dirty="0">
                          <a:solidFill>
                            <a:schemeClr val="bg1"/>
                          </a:solidFill>
                          <a:effectLst/>
                          <a:latin typeface="Calibri" pitchFamily="34" charset="0"/>
                          <a:cs typeface="Calibri" pitchFamily="34" charset="0"/>
                        </a:rPr>
                        <a:t>Grupos de edad</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2011</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2012</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396000">
                <a:tc vMerge="1">
                  <a:txBody>
                    <a:bodyPr/>
                    <a:lstStyle/>
                    <a:p>
                      <a:endParaRPr lang="es-MX"/>
                    </a:p>
                  </a:txBody>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96000">
                <a:tc>
                  <a:txBody>
                    <a:bodyPr/>
                    <a:lstStyle/>
                    <a:p>
                      <a:pPr algn="l" rtl="0" fontAlgn="ctr"/>
                      <a:r>
                        <a:rPr lang="es-MX" sz="1100" b="1" u="none" strike="noStrike" dirty="0">
                          <a:effectLst/>
                          <a:latin typeface="Calibri" pitchFamily="34" charset="0"/>
                          <a:cs typeface="Calibri" pitchFamily="34" charset="0"/>
                        </a:rPr>
                        <a:t> Hasta 19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3.4%</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20 a 29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15.8%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1,676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33.2%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1,801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29.7%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2,616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29.8%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29.7%</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30 a 39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28.3%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18.8%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27.7%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1,816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29.9%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2,353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26.8%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28.5%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40 a 49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23.7%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22.1%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20.1%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21.7%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1,623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20.8%</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50 a 59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17.0%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1,012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878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11.3%</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60 a 69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4.7%</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70 o más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17.9%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ctr" rtl="0" fontAlgn="ctr"/>
                      <a:r>
                        <a:rPr lang="es-MX" sz="1100" b="1" u="none" strike="noStrike" dirty="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591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836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5,049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6,072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8,769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7,796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100%</a:t>
                      </a:r>
                      <a:endParaRPr lang="es-MX" sz="11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5" name="4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0964" y="2332037"/>
            <a:ext cx="7762576" cy="1384995"/>
          </a:xfrm>
          <a:prstGeom prst="rect">
            <a:avLst/>
          </a:prstGeom>
        </p:spPr>
        <p:txBody>
          <a:bodyPr wrap="square">
            <a:spAutoFit/>
          </a:bodyPr>
          <a:lstStyle/>
          <a:p>
            <a:pPr algn="ctr"/>
            <a:r>
              <a:rPr lang="es-MX" sz="3600" b="1" dirty="0" smtClean="0">
                <a:solidFill>
                  <a:prstClr val="black"/>
                </a:solidFill>
                <a:latin typeface="Calibri" pitchFamily="34" charset="0"/>
              </a:rPr>
              <a:t>1. Total de solicitudes</a:t>
            </a:r>
          </a:p>
          <a:p>
            <a:pPr algn="ctr"/>
            <a:endParaRPr lang="es-MX" sz="1600" b="1" i="1" dirty="0" smtClean="0">
              <a:solidFill>
                <a:prstClr val="black"/>
              </a:solidFill>
              <a:latin typeface="Calibri" pitchFamily="34" charset="0"/>
            </a:endParaRPr>
          </a:p>
          <a:p>
            <a:pPr algn="ctr"/>
            <a:endParaRPr lang="es-MX" sz="1600" b="1" i="1" dirty="0" smtClean="0">
              <a:solidFill>
                <a:prstClr val="black"/>
              </a:solidFill>
              <a:latin typeface="Calibri" pitchFamily="34" charset="0"/>
            </a:endParaRPr>
          </a:p>
          <a:p>
            <a:pPr algn="ctr"/>
            <a:r>
              <a:rPr lang="es-MX" sz="1600" b="1" i="1" dirty="0" smtClean="0">
                <a:solidFill>
                  <a:prstClr val="black"/>
                </a:solidFill>
                <a:latin typeface="Calibri" pitchFamily="34" charset="0"/>
              </a:rPr>
              <a:t>(Solicitudes de Información Pública y de Datos Personales)</a:t>
            </a:r>
            <a:endParaRPr lang="es-ES" sz="1200" i="1" dirty="0" smtClean="0">
              <a:solidFill>
                <a:prstClr val="black"/>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60</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141733831"/>
              </p:ext>
            </p:extLst>
          </p:nvPr>
        </p:nvGraphicFramePr>
        <p:xfrm>
          <a:off x="96618" y="2007662"/>
          <a:ext cx="8928000" cy="3564000"/>
        </p:xfrm>
        <a:graphic>
          <a:graphicData uri="http://schemas.openxmlformats.org/drawingml/2006/table">
            <a:tbl>
              <a:tblPr>
                <a:tableStyleId>{5C22544A-7EE6-4342-B048-85BDC9FD1C3A}</a:tableStyleId>
              </a:tblPr>
              <a:tblGrid>
                <a:gridCol w="936000"/>
                <a:gridCol w="720000"/>
                <a:gridCol w="612000"/>
                <a:gridCol w="720000"/>
                <a:gridCol w="612000"/>
                <a:gridCol w="720000"/>
                <a:gridCol w="612000"/>
                <a:gridCol w="720000"/>
                <a:gridCol w="612000"/>
                <a:gridCol w="720000"/>
                <a:gridCol w="612000"/>
                <a:gridCol w="720000"/>
                <a:gridCol w="612000"/>
              </a:tblGrid>
              <a:tr h="396000">
                <a:tc rowSpan="2">
                  <a:txBody>
                    <a:bodyPr/>
                    <a:lstStyle/>
                    <a:p>
                      <a:pPr algn="ctr" rtl="0" fontAlgn="ctr"/>
                      <a:r>
                        <a:rPr lang="es-MX" sz="1100" b="1" u="none" strike="noStrike" dirty="0">
                          <a:solidFill>
                            <a:schemeClr val="bg1"/>
                          </a:solidFill>
                          <a:effectLst/>
                          <a:latin typeface="Calibri" pitchFamily="34" charset="0"/>
                          <a:cs typeface="Calibri" pitchFamily="34" charset="0"/>
                        </a:rPr>
                        <a:t>Escolaridad del solicitante</a:t>
                      </a:r>
                      <a:endParaRPr lang="es-MX" sz="1100" b="1" i="0" u="none" strike="noStrike" dirty="0">
                        <a:solidFill>
                          <a:schemeClr val="bg1"/>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2011</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2012</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396000">
                <a:tc vMerge="1">
                  <a:txBody>
                    <a:bodyPr/>
                    <a:lstStyle/>
                    <a:p>
                      <a:endParaRPr lang="es-MX"/>
                    </a:p>
                  </a:txBody>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96000">
                <a:tc>
                  <a:txBody>
                    <a:bodyPr/>
                    <a:lstStyle/>
                    <a:p>
                      <a:pPr algn="l" rtl="0" fontAlgn="ctr"/>
                      <a:r>
                        <a:rPr lang="es-MX" sz="1100" b="1" u="none" strike="noStrike" dirty="0">
                          <a:effectLst/>
                          <a:latin typeface="Calibri" pitchFamily="34" charset="0"/>
                          <a:cs typeface="Calibri" pitchFamily="34" charset="0"/>
                        </a:rPr>
                        <a:t> Sin estudios</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1.0%</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Primaria</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9.5%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1.8%</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Secundaria</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7.4%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7.1%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375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4.6%</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Bachillerato </a:t>
                      </a:r>
                      <a:r>
                        <a:rPr lang="es-MX" sz="1100" b="1" u="none" strike="noStrike" dirty="0" smtClean="0">
                          <a:effectLst/>
                          <a:latin typeface="Calibri" pitchFamily="34" charset="0"/>
                          <a:cs typeface="Calibri" pitchFamily="34" charset="0"/>
                        </a:rPr>
                        <a:t>o</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carrera técnica</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14.8%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17.5%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18.0%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1,843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16.6%</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Licenciatura</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61.3%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3,187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60.9%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3,903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60.8%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5,750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60.6%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5,064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61.7%</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Maestría </a:t>
                      </a:r>
                      <a:r>
                        <a:rPr lang="es-MX" sz="1100" b="1" u="none" strike="noStrike" dirty="0" smtClean="0">
                          <a:effectLst/>
                          <a:latin typeface="Calibri" pitchFamily="34" charset="0"/>
                          <a:cs typeface="Calibri" pitchFamily="34" charset="0"/>
                        </a:rPr>
                        <a:t>o</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doctorado</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12.2%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1,183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12.5%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14.3%</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ctr" rtl="0" fontAlgn="ctr"/>
                      <a:r>
                        <a:rPr lang="es-MX" sz="1100" b="1" u="none" strike="noStrike" dirty="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825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991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5,237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6,421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9,483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8,204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6" name="5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61</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469567493"/>
              </p:ext>
            </p:extLst>
          </p:nvPr>
        </p:nvGraphicFramePr>
        <p:xfrm>
          <a:off x="135968" y="1363100"/>
          <a:ext cx="8856000" cy="5040000"/>
        </p:xfrm>
        <a:graphic>
          <a:graphicData uri="http://schemas.openxmlformats.org/drawingml/2006/table">
            <a:tbl>
              <a:tblPr>
                <a:tableStyleId>{5C22544A-7EE6-4342-B048-85BDC9FD1C3A}</a:tableStyleId>
              </a:tblPr>
              <a:tblGrid>
                <a:gridCol w="864000"/>
                <a:gridCol w="720000"/>
                <a:gridCol w="612000"/>
                <a:gridCol w="720000"/>
                <a:gridCol w="612000"/>
                <a:gridCol w="720000"/>
                <a:gridCol w="612000"/>
                <a:gridCol w="720000"/>
                <a:gridCol w="612000"/>
                <a:gridCol w="720000"/>
                <a:gridCol w="612000"/>
                <a:gridCol w="720000"/>
                <a:gridCol w="612000"/>
              </a:tblGrid>
              <a:tr h="360000">
                <a:tc rowSpan="2">
                  <a:txBody>
                    <a:bodyPr/>
                    <a:lstStyle/>
                    <a:p>
                      <a:pPr algn="ctr" rtl="0" fontAlgn="ctr"/>
                      <a:r>
                        <a:rPr lang="es-MX" sz="1100" b="1" u="none" strike="noStrike" dirty="0">
                          <a:solidFill>
                            <a:schemeClr val="bg1"/>
                          </a:solidFill>
                          <a:effectLst/>
                          <a:latin typeface="Calibri" pitchFamily="34" charset="0"/>
                          <a:cs typeface="Calibri" pitchFamily="34" charset="0"/>
                        </a:rPr>
                        <a:t>Ocupación del solicitante</a:t>
                      </a:r>
                      <a:endParaRPr lang="es-MX" sz="11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2011</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2012</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360000">
                <a:tc vMerge="1">
                  <a:txBody>
                    <a:bodyPr/>
                    <a:lstStyle/>
                    <a:p>
                      <a:endParaRPr lang="es-MX"/>
                    </a:p>
                  </a:txBody>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96000">
                <a:tc>
                  <a:txBody>
                    <a:bodyPr/>
                    <a:lstStyle/>
                    <a:p>
                      <a:pPr algn="l" rtl="0" fontAlgn="ctr"/>
                      <a:r>
                        <a:rPr lang="es-MX" sz="1100" b="1" u="none" strike="noStrike" dirty="0">
                          <a:effectLst/>
                          <a:latin typeface="Calibri" pitchFamily="34" charset="0"/>
                          <a:cs typeface="Calibri" pitchFamily="34" charset="0"/>
                        </a:rPr>
                        <a:t> Empresario</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panose="020F0502020204030204" pitchFamily="34" charset="0"/>
                        </a:rPr>
                        <a:t>684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8.7%</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Medios </a:t>
                      </a:r>
                      <a:r>
                        <a:rPr lang="es-MX" sz="1100" b="1" u="none" strike="noStrike" dirty="0" smtClean="0">
                          <a:effectLst/>
                          <a:latin typeface="Calibri" pitchFamily="34" charset="0"/>
                          <a:cs typeface="Calibri" pitchFamily="34" charset="0"/>
                        </a:rPr>
                        <a:t>de</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comunicación</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14.5%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2.9%</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Comerciante</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7.7%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494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6.3%</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a:t>
                      </a:r>
                      <a:r>
                        <a:rPr lang="es-MX" sz="1100" b="1" u="none" strike="noStrike" dirty="0" smtClean="0">
                          <a:effectLst/>
                          <a:latin typeface="Calibri" pitchFamily="34" charset="0"/>
                          <a:cs typeface="Calibri" pitchFamily="34" charset="0"/>
                        </a:rPr>
                        <a:t>Servidor</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público</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9.3%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790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10.0%</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ONG</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2.8%</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Académico </a:t>
                      </a:r>
                      <a:r>
                        <a:rPr lang="es-MX" sz="1100" b="1" u="none" strike="noStrike" dirty="0" smtClean="0">
                          <a:effectLst/>
                          <a:latin typeface="Calibri" pitchFamily="34" charset="0"/>
                          <a:cs typeface="Calibri" pitchFamily="34" charset="0"/>
                        </a:rPr>
                        <a:t>o</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estudiante</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15.9%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2,380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30.2%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1,781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28.5%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2,768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30.3%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2,453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31.1%</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Empleado </a:t>
                      </a:r>
                      <a:r>
                        <a:rPr lang="es-MX" sz="1100" b="1" u="none" strike="noStrike" dirty="0" smtClean="0">
                          <a:effectLst/>
                          <a:latin typeface="Calibri" pitchFamily="34" charset="0"/>
                          <a:cs typeface="Calibri" pitchFamily="34" charset="0"/>
                        </a:rPr>
                        <a:t>u</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obrero</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9.9%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897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36.7%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21.1%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21.2%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1,680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21.3%</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a:t>
                      </a:r>
                      <a:r>
                        <a:rPr lang="es-MX" sz="1100" b="1" u="none" strike="noStrike" dirty="0" smtClean="0">
                          <a:effectLst/>
                          <a:latin typeface="Calibri" pitchFamily="34" charset="0"/>
                          <a:cs typeface="Calibri" pitchFamily="34" charset="0"/>
                        </a:rPr>
                        <a:t>Asociación</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política</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1.0%</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Hogar</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2.4%</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Otro</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26.4%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21.1%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1,112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14.1%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855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13.7%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13.4%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1,067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13.5%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60000">
                <a:tc>
                  <a:txBody>
                    <a:bodyPr/>
                    <a:lstStyle/>
                    <a:p>
                      <a:pPr algn="ctr" rtl="0" fontAlgn="ctr"/>
                      <a:r>
                        <a:rPr lang="es-MX" sz="1100" b="1" u="none" strike="noStrike" dirty="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1,501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2,446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7,893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6,247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9,144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7,891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100%</a:t>
                      </a:r>
                      <a:endParaRPr lang="es-MX" sz="11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6" name="5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CuadroTexto"/>
          <p:cNvSpPr txBox="1"/>
          <p:nvPr/>
        </p:nvSpPr>
        <p:spPr>
          <a:xfrm>
            <a:off x="2438418" y="2876548"/>
            <a:ext cx="357158" cy="276999"/>
          </a:xfrm>
          <a:prstGeom prst="rect">
            <a:avLst/>
          </a:prstGeom>
          <a:noFill/>
        </p:spPr>
        <p:txBody>
          <a:bodyPr wrap="square" rtlCol="0">
            <a:spAutoFit/>
          </a:bodyPr>
          <a:lstStyle/>
          <a:p>
            <a:r>
              <a:rPr lang="es-MX" sz="1200" dirty="0" smtClean="0">
                <a:solidFill>
                  <a:schemeClr val="bg1"/>
                </a:solidFill>
                <a:latin typeface="Calibri" pitchFamily="34" charset="0"/>
              </a:rPr>
              <a:t>30</a:t>
            </a:r>
            <a:endParaRPr lang="es-ES" sz="1200" dirty="0">
              <a:solidFill>
                <a:schemeClr val="bg1"/>
              </a:solidFill>
              <a:latin typeface="Calibri" pitchFamily="34" charset="0"/>
            </a:endParaRPr>
          </a:p>
        </p:txBody>
      </p:sp>
      <p:sp>
        <p:nvSpPr>
          <p:cNvPr id="22" name="21 CuadroTexto"/>
          <p:cNvSpPr txBox="1"/>
          <p:nvPr/>
        </p:nvSpPr>
        <p:spPr>
          <a:xfrm>
            <a:off x="2433654" y="3209150"/>
            <a:ext cx="423833" cy="276999"/>
          </a:xfrm>
          <a:prstGeom prst="rect">
            <a:avLst/>
          </a:prstGeom>
          <a:noFill/>
        </p:spPr>
        <p:txBody>
          <a:bodyPr wrap="square" rtlCol="0">
            <a:spAutoFit/>
          </a:bodyPr>
          <a:lstStyle/>
          <a:p>
            <a:r>
              <a:rPr lang="es-MX" sz="1200" dirty="0" smtClean="0">
                <a:solidFill>
                  <a:schemeClr val="bg1"/>
                </a:solidFill>
                <a:latin typeface="Calibri" pitchFamily="34" charset="0"/>
              </a:rPr>
              <a:t>127</a:t>
            </a:r>
            <a:endParaRPr lang="es-ES" sz="1200" dirty="0">
              <a:solidFill>
                <a:schemeClr val="bg1"/>
              </a:solidFill>
              <a:latin typeface="Calibri" pitchFamily="34" charset="0"/>
            </a:endParaRPr>
          </a:p>
        </p:txBody>
      </p:sp>
      <p:sp>
        <p:nvSpPr>
          <p:cNvPr id="23" name="22 CuadroTexto"/>
          <p:cNvSpPr txBox="1"/>
          <p:nvPr/>
        </p:nvSpPr>
        <p:spPr>
          <a:xfrm>
            <a:off x="2433623" y="3537769"/>
            <a:ext cx="357158" cy="276999"/>
          </a:xfrm>
          <a:prstGeom prst="rect">
            <a:avLst/>
          </a:prstGeom>
          <a:noFill/>
        </p:spPr>
        <p:txBody>
          <a:bodyPr wrap="square" rtlCol="0">
            <a:spAutoFit/>
          </a:bodyPr>
          <a:lstStyle/>
          <a:p>
            <a:r>
              <a:rPr lang="es-MX" sz="1200" dirty="0" smtClean="0">
                <a:solidFill>
                  <a:schemeClr val="bg1"/>
                </a:solidFill>
                <a:latin typeface="Calibri" pitchFamily="34" charset="0"/>
              </a:rPr>
              <a:t>31</a:t>
            </a:r>
            <a:endParaRPr lang="es-ES" sz="1200" dirty="0">
              <a:solidFill>
                <a:schemeClr val="bg1"/>
              </a:solidFill>
              <a:latin typeface="Calibri" pitchFamily="34" charset="0"/>
            </a:endParaRPr>
          </a:p>
        </p:txBody>
      </p:sp>
      <p:sp>
        <p:nvSpPr>
          <p:cNvPr id="24" name="23 CuadroTexto"/>
          <p:cNvSpPr txBox="1"/>
          <p:nvPr/>
        </p:nvSpPr>
        <p:spPr>
          <a:xfrm>
            <a:off x="2428860" y="3871917"/>
            <a:ext cx="357158" cy="276999"/>
          </a:xfrm>
          <a:prstGeom prst="rect">
            <a:avLst/>
          </a:prstGeom>
          <a:noFill/>
        </p:spPr>
        <p:txBody>
          <a:bodyPr wrap="square" rtlCol="0">
            <a:spAutoFit/>
          </a:bodyPr>
          <a:lstStyle/>
          <a:p>
            <a:r>
              <a:rPr lang="es-MX" sz="1200" dirty="0" smtClean="0">
                <a:solidFill>
                  <a:schemeClr val="bg1"/>
                </a:solidFill>
                <a:latin typeface="Calibri" pitchFamily="34" charset="0"/>
              </a:rPr>
              <a:t>49</a:t>
            </a:r>
            <a:endParaRPr lang="es-ES" sz="1200" dirty="0">
              <a:solidFill>
                <a:schemeClr val="bg1"/>
              </a:solidFill>
              <a:latin typeface="Calibri" pitchFamily="34" charset="0"/>
            </a:endParaRPr>
          </a:p>
        </p:txBody>
      </p:sp>
      <p:sp>
        <p:nvSpPr>
          <p:cNvPr id="25" name="24 CuadroTexto"/>
          <p:cNvSpPr txBox="1"/>
          <p:nvPr/>
        </p:nvSpPr>
        <p:spPr>
          <a:xfrm>
            <a:off x="2386000" y="4210055"/>
            <a:ext cx="357158" cy="246221"/>
          </a:xfrm>
          <a:prstGeom prst="rect">
            <a:avLst/>
          </a:prstGeom>
          <a:noFill/>
        </p:spPr>
        <p:txBody>
          <a:bodyPr wrap="square" rtlCol="0">
            <a:spAutoFit/>
          </a:bodyPr>
          <a:lstStyle/>
          <a:p>
            <a:r>
              <a:rPr lang="es-MX" sz="1000" dirty="0" smtClean="0">
                <a:solidFill>
                  <a:schemeClr val="bg1"/>
                </a:solidFill>
                <a:latin typeface="Calibri" pitchFamily="34" charset="0"/>
              </a:rPr>
              <a:t>15</a:t>
            </a:r>
            <a:endParaRPr lang="es-ES" sz="1000" dirty="0">
              <a:solidFill>
                <a:schemeClr val="bg1"/>
              </a:solidFill>
              <a:latin typeface="Calibri" pitchFamily="34" charset="0"/>
            </a:endParaRPr>
          </a:p>
        </p:txBody>
      </p:sp>
      <p:sp>
        <p:nvSpPr>
          <p:cNvPr id="26" name="25 CuadroTexto"/>
          <p:cNvSpPr txBox="1"/>
          <p:nvPr/>
        </p:nvSpPr>
        <p:spPr>
          <a:xfrm>
            <a:off x="2433623" y="4533138"/>
            <a:ext cx="423833" cy="276999"/>
          </a:xfrm>
          <a:prstGeom prst="rect">
            <a:avLst/>
          </a:prstGeom>
          <a:noFill/>
        </p:spPr>
        <p:txBody>
          <a:bodyPr wrap="square" rtlCol="0">
            <a:spAutoFit/>
          </a:bodyPr>
          <a:lstStyle/>
          <a:p>
            <a:r>
              <a:rPr lang="es-MX" sz="1200" dirty="0" smtClean="0">
                <a:solidFill>
                  <a:schemeClr val="bg1"/>
                </a:solidFill>
                <a:latin typeface="Calibri" pitchFamily="34" charset="0"/>
              </a:rPr>
              <a:t>133</a:t>
            </a:r>
            <a:endParaRPr lang="es-ES" sz="1200" dirty="0">
              <a:solidFill>
                <a:schemeClr val="bg1"/>
              </a:solidFill>
              <a:latin typeface="Calibri" pitchFamily="34" charset="0"/>
            </a:endParaRPr>
          </a:p>
        </p:txBody>
      </p:sp>
      <p:sp>
        <p:nvSpPr>
          <p:cNvPr id="27" name="26 CuadroTexto"/>
          <p:cNvSpPr txBox="1"/>
          <p:nvPr/>
        </p:nvSpPr>
        <p:spPr>
          <a:xfrm>
            <a:off x="2433623" y="4866513"/>
            <a:ext cx="423833" cy="276999"/>
          </a:xfrm>
          <a:prstGeom prst="rect">
            <a:avLst/>
          </a:prstGeom>
          <a:noFill/>
        </p:spPr>
        <p:txBody>
          <a:bodyPr wrap="square" rtlCol="0">
            <a:spAutoFit/>
          </a:bodyPr>
          <a:lstStyle/>
          <a:p>
            <a:r>
              <a:rPr lang="es-MX" sz="1200" dirty="0" smtClean="0">
                <a:solidFill>
                  <a:schemeClr val="bg1"/>
                </a:solidFill>
                <a:latin typeface="Calibri" pitchFamily="34" charset="0"/>
              </a:rPr>
              <a:t>75</a:t>
            </a:r>
            <a:endParaRPr lang="es-ES" sz="1200" dirty="0">
              <a:solidFill>
                <a:schemeClr val="bg1"/>
              </a:solidFill>
              <a:latin typeface="Calibri" pitchFamily="34" charset="0"/>
            </a:endParaRPr>
          </a:p>
        </p:txBody>
      </p:sp>
      <p:sp>
        <p:nvSpPr>
          <p:cNvPr id="28" name="27 CuadroTexto"/>
          <p:cNvSpPr txBox="1"/>
          <p:nvPr/>
        </p:nvSpPr>
        <p:spPr>
          <a:xfrm>
            <a:off x="2390788" y="5540233"/>
            <a:ext cx="357158" cy="246221"/>
          </a:xfrm>
          <a:prstGeom prst="rect">
            <a:avLst/>
          </a:prstGeom>
          <a:noFill/>
        </p:spPr>
        <p:txBody>
          <a:bodyPr wrap="square" rtlCol="0">
            <a:spAutoFit/>
          </a:bodyPr>
          <a:lstStyle/>
          <a:p>
            <a:r>
              <a:rPr lang="es-MX" sz="1000" dirty="0" smtClean="0">
                <a:solidFill>
                  <a:schemeClr val="bg1"/>
                </a:solidFill>
                <a:latin typeface="Calibri" pitchFamily="34" charset="0"/>
              </a:rPr>
              <a:t>15</a:t>
            </a:r>
            <a:endParaRPr lang="es-ES" sz="1000" dirty="0">
              <a:solidFill>
                <a:schemeClr val="bg1"/>
              </a:solidFill>
              <a:latin typeface="Calibri" pitchFamily="34" charset="0"/>
            </a:endParaRPr>
          </a:p>
        </p:txBody>
      </p:sp>
      <p:sp>
        <p:nvSpPr>
          <p:cNvPr id="30" name="29 CuadroTexto"/>
          <p:cNvSpPr txBox="1"/>
          <p:nvPr/>
        </p:nvSpPr>
        <p:spPr>
          <a:xfrm>
            <a:off x="2428860" y="5861882"/>
            <a:ext cx="423833" cy="276999"/>
          </a:xfrm>
          <a:prstGeom prst="rect">
            <a:avLst/>
          </a:prstGeom>
          <a:noFill/>
        </p:spPr>
        <p:txBody>
          <a:bodyPr wrap="square" rtlCol="0">
            <a:spAutoFit/>
          </a:bodyPr>
          <a:lstStyle/>
          <a:p>
            <a:r>
              <a:rPr lang="es-MX" sz="1200" dirty="0" smtClean="0">
                <a:solidFill>
                  <a:schemeClr val="bg1"/>
                </a:solidFill>
                <a:latin typeface="Calibri" pitchFamily="34" charset="0"/>
              </a:rPr>
              <a:t>571</a:t>
            </a:r>
            <a:endParaRPr lang="es-ES" sz="1200" dirty="0">
              <a:solidFill>
                <a:schemeClr val="bg1"/>
              </a:solidFill>
              <a:latin typeface="Calibri" pitchFamily="34" charset="0"/>
            </a:endParaRPr>
          </a:p>
        </p:txBody>
      </p:sp>
      <p:sp>
        <p:nvSpPr>
          <p:cNvPr id="17" name="1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62</a:t>
            </a:fld>
            <a:endParaRPr lang="es-MX" b="1" dirty="0">
              <a:latin typeface="Calibri" pitchFamily="34" charset="0"/>
            </a:endParaRPr>
          </a:p>
        </p:txBody>
      </p:sp>
      <p:graphicFrame>
        <p:nvGraphicFramePr>
          <p:cNvPr id="15" name="14 Tabla"/>
          <p:cNvGraphicFramePr>
            <a:graphicFrameLocks noGrp="1"/>
          </p:cNvGraphicFramePr>
          <p:nvPr>
            <p:extLst>
              <p:ext uri="{D42A27DB-BD31-4B8C-83A1-F6EECF244321}">
                <p14:modId xmlns:p14="http://schemas.microsoft.com/office/powerpoint/2010/main" val="172917836"/>
              </p:ext>
            </p:extLst>
          </p:nvPr>
        </p:nvGraphicFramePr>
        <p:xfrm>
          <a:off x="53074" y="1301094"/>
          <a:ext cx="9036000" cy="5274486"/>
        </p:xfrm>
        <a:graphic>
          <a:graphicData uri="http://schemas.openxmlformats.org/drawingml/2006/table">
            <a:tbl>
              <a:tblPr/>
              <a:tblGrid>
                <a:gridCol w="1260000"/>
                <a:gridCol w="648000"/>
                <a:gridCol w="648000"/>
                <a:gridCol w="648000"/>
                <a:gridCol w="648000"/>
                <a:gridCol w="648000"/>
                <a:gridCol w="648000"/>
                <a:gridCol w="648000"/>
                <a:gridCol w="648000"/>
                <a:gridCol w="648000"/>
                <a:gridCol w="648000"/>
                <a:gridCol w="648000"/>
                <a:gridCol w="648000"/>
              </a:tblGrid>
              <a:tr h="106947">
                <a:tc rowSpan="2">
                  <a:txBody>
                    <a:bodyPr/>
                    <a:lstStyle/>
                    <a:p>
                      <a:pPr algn="ctr" fontAlgn="ctr"/>
                      <a:r>
                        <a:rPr lang="es-MX" sz="900" b="1" i="0" u="none" strike="noStrike" dirty="0">
                          <a:solidFill>
                            <a:srgbClr val="FFFFFF"/>
                          </a:solidFill>
                          <a:latin typeface="Calibri" pitchFamily="34" charset="0"/>
                        </a:rPr>
                        <a:t>Estado de la República</a:t>
                      </a:r>
                    </a:p>
                  </a:txBody>
                  <a:tcPr marL="5347" marR="5347" marT="534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fontAlgn="ctr"/>
                      <a:r>
                        <a:rPr lang="es-MX" sz="900" b="1" i="0" u="none" strike="noStrike" dirty="0">
                          <a:solidFill>
                            <a:srgbClr val="FFFFFF"/>
                          </a:solidFill>
                          <a:latin typeface="Calibri" pitchFamily="34" charset="0"/>
                        </a:rPr>
                        <a:t>2007</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MX" sz="900" b="1" i="0" u="none" strike="noStrike" dirty="0">
                          <a:solidFill>
                            <a:srgbClr val="FFFFFF"/>
                          </a:solidFill>
                          <a:latin typeface="Calibri" pitchFamily="34" charset="0"/>
                        </a:rPr>
                        <a:t>2008</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MX" sz="900" b="1" i="0" u="none" strike="noStrike" dirty="0">
                          <a:solidFill>
                            <a:srgbClr val="FFFFFF"/>
                          </a:solidFill>
                          <a:latin typeface="Calibri" pitchFamily="34" charset="0"/>
                        </a:rPr>
                        <a:t>2009</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MX" sz="900" b="1" i="0" u="none" strike="noStrike" dirty="0" smtClean="0">
                          <a:solidFill>
                            <a:srgbClr val="FFFFFF"/>
                          </a:solidFill>
                          <a:latin typeface="Calibri" pitchFamily="34" charset="0"/>
                        </a:rPr>
                        <a:t>2010</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MX" sz="900" b="1" i="0" u="none" strike="noStrike" dirty="0" smtClean="0">
                          <a:solidFill>
                            <a:srgbClr val="FFFFFF"/>
                          </a:solidFill>
                          <a:latin typeface="Calibri" pitchFamily="34" charset="0"/>
                        </a:rPr>
                        <a:t>2011</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FFFFFF"/>
                          </a:solidFill>
                          <a:latin typeface="Calibri" pitchFamily="34" charset="0"/>
                          <a:cs typeface="Calibri" pitchFamily="34" charset="0"/>
                        </a:rPr>
                        <a:t>2012</a:t>
                      </a:r>
                      <a:r>
                        <a:rPr lang="es-MX" sz="900" b="1" u="none" strike="noStrike" dirty="0" smtClean="0">
                          <a:solidFill>
                            <a:schemeClr val="bg1"/>
                          </a:solidFill>
                          <a:effectLst/>
                          <a:latin typeface="Calibri" pitchFamily="34" charset="0"/>
                          <a:cs typeface="Calibri" pitchFamily="34" charset="0"/>
                        </a:rPr>
                        <a:t> </a:t>
                      </a:r>
                      <a:endParaRPr lang="es-MX" sz="9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106947">
                <a:tc vMerge="1">
                  <a:txBody>
                    <a:bodyPr/>
                    <a:lstStyle/>
                    <a:p>
                      <a:endParaRPr lang="es-MX"/>
                    </a:p>
                  </a:txBody>
                  <a:tcPr/>
                </a:tc>
                <a:tc>
                  <a:txBody>
                    <a:bodyPr/>
                    <a:lstStyle/>
                    <a:p>
                      <a:pPr algn="ctr" fontAlgn="ctr"/>
                      <a:r>
                        <a:rPr lang="es-MX" sz="900" b="1" i="0" u="none" strike="noStrike" dirty="0" smtClean="0">
                          <a:solidFill>
                            <a:srgbClr val="FFFFFF"/>
                          </a:solidFill>
                          <a:latin typeface="Calibri" pitchFamily="34" charset="0"/>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latin typeface="Calibri" pitchFamily="34" charset="0"/>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latin typeface="Calibri" pitchFamily="34" charset="0"/>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900" b="1" u="none" strike="noStrike" dirty="0">
                          <a:solidFill>
                            <a:schemeClr val="bg1"/>
                          </a:solidFill>
                          <a:effectLst/>
                          <a:latin typeface="Calibri" pitchFamily="34" charset="0"/>
                          <a:cs typeface="Calibri" pitchFamily="34" charset="0"/>
                        </a:rPr>
                        <a:t>Solicitantes</a:t>
                      </a:r>
                      <a:endParaRPr lang="es-MX" sz="9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900" b="1" u="none" strike="noStrike" dirty="0">
                          <a:solidFill>
                            <a:schemeClr val="bg1"/>
                          </a:solidFill>
                          <a:effectLst/>
                          <a:latin typeface="Calibri" pitchFamily="34" charset="0"/>
                          <a:cs typeface="Calibri" pitchFamily="34" charset="0"/>
                        </a:rPr>
                        <a:t>%</a:t>
                      </a:r>
                      <a:endParaRPr lang="es-MX" sz="9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106947">
                <a:tc>
                  <a:txBody>
                    <a:bodyPr/>
                    <a:lstStyle/>
                    <a:p>
                      <a:pPr algn="l" rtl="0" fontAlgn="ctr"/>
                      <a:r>
                        <a:rPr lang="es-MX" sz="900" b="1" i="0" u="none" strike="noStrike" dirty="0">
                          <a:solidFill>
                            <a:srgbClr val="000000"/>
                          </a:solidFill>
                          <a:effectLst/>
                          <a:latin typeface="Calibri"/>
                        </a:rPr>
                        <a:t> Aguascalientes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Baja California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Baja California Sur</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Campeche</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Coahuila de Zaragoza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0.09%</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Colima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0.06%</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Chiapas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Chihuahua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0.21%</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Distrito Federal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12,034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83.41%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21,625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89.18%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33,406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86.85%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85.42%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6,527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84.05%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5,900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83.88%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Durango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0.38%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Guanajuato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0.45%</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Guerrero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Hidalgo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0.31%</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Jalisco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0.49%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0.53%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0.45%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0.58%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Estado de México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2,039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14.13%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2,074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8.55%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4,002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10.40%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8.91%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655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9.31%</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Michoacán de Ocampo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Morelos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0.28%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Nayarit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0.01%</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Nuevo León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Oaxaca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0.09%</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Puebla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0.58%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0.70%</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Querétaro de Arteaga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Quintana Roo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0.10%</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San Luis Potosí</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1.50%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0.80%</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Sinaloa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Sonora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0.23%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Tabasco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0.44%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Tamaulipas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Tlaxcala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0.10%</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Veracruz</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0.34%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Yucatán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Zacatecas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0.06%</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Otro país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0.53%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0.73%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FFFFFF"/>
                          </a:solidFill>
                          <a:effectLst/>
                          <a:latin typeface="Calibri"/>
                        </a:rPr>
                        <a:t> Total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14,427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24,249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38,465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6,194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7,766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anose="020F0502020204030204" pitchFamily="34" charset="0"/>
                        </a:rPr>
                        <a:t>7,034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anose="020F0502020204030204" pitchFamily="34" charset="0"/>
                        </a:rPr>
                        <a:t>100%</a:t>
                      </a:r>
                      <a:endParaRPr lang="es-MX" sz="9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16" name="15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69" y="85702"/>
            <a:ext cx="8388000" cy="864000"/>
          </a:xfrm>
          <a:prstGeom prst="rect">
            <a:avLst/>
          </a:prstGeom>
          <a:noFill/>
        </p:spPr>
        <p:txBody>
          <a:bodyPr wrap="square" rtlCol="0" anchor="ctr">
            <a:noAutofit/>
          </a:bodyPr>
          <a:lstStyle/>
          <a:p>
            <a:r>
              <a:rPr lang="es-MX" b="1" dirty="0" smtClean="0">
                <a:latin typeface="Calibri" pitchFamily="34" charset="0"/>
              </a:rPr>
              <a:t>NOTA</a:t>
            </a:r>
            <a:endParaRPr lang="es-ES" sz="1400" b="1" i="1" dirty="0">
              <a:latin typeface="Calibri" pitchFamily="34" charset="0"/>
            </a:endParaRP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7</a:t>
            </a:fld>
            <a:endParaRPr lang="es-MX" b="1" dirty="0">
              <a:latin typeface="Calibri" pitchFamily="34" charset="0"/>
            </a:endParaRPr>
          </a:p>
        </p:txBody>
      </p:sp>
      <p:sp>
        <p:nvSpPr>
          <p:cNvPr id="5" name="4 Rectángulo"/>
          <p:cNvSpPr/>
          <p:nvPr/>
        </p:nvSpPr>
        <p:spPr>
          <a:xfrm>
            <a:off x="304032" y="1403623"/>
            <a:ext cx="8516440" cy="4893647"/>
          </a:xfrm>
          <a:prstGeom prst="rect">
            <a:avLst/>
          </a:prstGeom>
        </p:spPr>
        <p:txBody>
          <a:bodyPr wrap="square" anchor="ctr">
            <a:spAutoFit/>
          </a:bodyPr>
          <a:lstStyle/>
          <a:p>
            <a:pPr algn="just"/>
            <a:r>
              <a:rPr lang="es-MX" sz="1300" b="1" dirty="0" smtClean="0">
                <a:latin typeface="Calibri" pitchFamily="34" charset="0"/>
                <a:cs typeface="Calibri" pitchFamily="34" charset="0"/>
              </a:rPr>
              <a:t>El total de solicitudes recibidas durante 2012 fue de 91,576, mismas que se distribuyen de la siguiente manera: 86,341 corresponden a solicitudes de información pública y 5,235 a solicitudes de datos personales, ambas capturadas por los Entes Obligados en el </a:t>
            </a:r>
            <a:r>
              <a:rPr lang="es-MX" sz="1300" b="1" i="1" kern="0" dirty="0" smtClean="0">
                <a:solidFill>
                  <a:sysClr val="windowText" lastClr="000000"/>
                </a:solidFill>
                <a:latin typeface="Calibri" pitchFamily="34" charset="0"/>
                <a:cs typeface="Arial" pitchFamily="34" charset="0"/>
              </a:rPr>
              <a:t>Sistema de Captura de Reportes Estadísticos de Solicitudes de Información (SICRESI);</a:t>
            </a:r>
            <a:r>
              <a:rPr lang="es-MX" sz="1300" b="1" kern="0" dirty="0" smtClean="0">
                <a:solidFill>
                  <a:sysClr val="windowText" lastClr="000000"/>
                </a:solidFill>
                <a:latin typeface="Calibri" pitchFamily="34" charset="0"/>
                <a:cs typeface="Arial" pitchFamily="34" charset="0"/>
              </a:rPr>
              <a:t> es importante mencionar que el </a:t>
            </a:r>
            <a:r>
              <a:rPr lang="es-MX" sz="1300" b="1" dirty="0">
                <a:latin typeface="Calibri" pitchFamily="34" charset="0"/>
                <a:cs typeface="Calibri" pitchFamily="34" charset="0"/>
              </a:rPr>
              <a:t>Fideicomiso Central de Abasto de la Ciudad de México y el Fideicomiso Fondo de Apoyo a la Educación y el Empleo de las y los Jóvenes del </a:t>
            </a:r>
            <a:r>
              <a:rPr lang="es-MX" sz="1300" b="1" dirty="0" smtClean="0">
                <a:latin typeface="Calibri" pitchFamily="34" charset="0"/>
                <a:cs typeface="Calibri" pitchFamily="34" charset="0"/>
              </a:rPr>
              <a:t>Distrito Federal no presentaron su informe estadístico de solicitudes de información pública y de datos personales.</a:t>
            </a:r>
          </a:p>
          <a:p>
            <a:pPr algn="just"/>
            <a:endParaRPr lang="es-MX" sz="1300" b="1" dirty="0" smtClean="0">
              <a:latin typeface="Calibri" pitchFamily="34" charset="0"/>
              <a:cs typeface="Calibri" pitchFamily="34" charset="0"/>
            </a:endParaRPr>
          </a:p>
          <a:p>
            <a:pPr algn="just"/>
            <a:r>
              <a:rPr lang="es-MX" sz="1300" b="1" dirty="0" smtClean="0">
                <a:latin typeface="Calibri" pitchFamily="34" charset="0"/>
                <a:cs typeface="Calibri" pitchFamily="34" charset="0"/>
              </a:rPr>
              <a:t>En el año </a:t>
            </a:r>
            <a:r>
              <a:rPr lang="es-MX" sz="1300" b="1" dirty="0">
                <a:latin typeface="Calibri" pitchFamily="34" charset="0"/>
                <a:cs typeface="Calibri" pitchFamily="34" charset="0"/>
              </a:rPr>
              <a:t>2011 </a:t>
            </a:r>
            <a:r>
              <a:rPr lang="es-MX" sz="1300" b="1" dirty="0" smtClean="0">
                <a:latin typeface="Calibri" pitchFamily="34" charset="0"/>
                <a:cs typeface="Calibri" pitchFamily="34" charset="0"/>
              </a:rPr>
              <a:t>el total de solicitudes fue </a:t>
            </a:r>
            <a:r>
              <a:rPr lang="es-MX" sz="1300" b="1" dirty="0">
                <a:latin typeface="Calibri" pitchFamily="34" charset="0"/>
                <a:cs typeface="Calibri" pitchFamily="34" charset="0"/>
              </a:rPr>
              <a:t>de </a:t>
            </a:r>
            <a:r>
              <a:rPr lang="es-MX" sz="1300" b="1" dirty="0" smtClean="0">
                <a:latin typeface="Calibri" pitchFamily="34" charset="0"/>
                <a:cs typeface="Calibri" pitchFamily="34" charset="0"/>
              </a:rPr>
              <a:t>94,048 </a:t>
            </a:r>
            <a:r>
              <a:rPr lang="es-MX" sz="1300" b="1" dirty="0">
                <a:latin typeface="Calibri" pitchFamily="34" charset="0"/>
                <a:cs typeface="Calibri" pitchFamily="34" charset="0"/>
              </a:rPr>
              <a:t>y está compuesto </a:t>
            </a:r>
            <a:r>
              <a:rPr lang="es-MX" sz="1300" b="1" dirty="0" smtClean="0">
                <a:latin typeface="Calibri" pitchFamily="34" charset="0"/>
                <a:cs typeface="Calibri" pitchFamily="34" charset="0"/>
              </a:rPr>
              <a:t>por: </a:t>
            </a:r>
            <a:r>
              <a:rPr lang="es-MX" sz="1300" b="1" dirty="0">
                <a:latin typeface="Calibri" pitchFamily="34" charset="0"/>
                <a:cs typeface="Calibri" pitchFamily="34" charset="0"/>
              </a:rPr>
              <a:t>89,610 solicitudes de información </a:t>
            </a:r>
            <a:r>
              <a:rPr lang="es-MX" sz="1300" b="1" dirty="0" smtClean="0">
                <a:latin typeface="Calibri" pitchFamily="34" charset="0"/>
                <a:cs typeface="Calibri" pitchFamily="34" charset="0"/>
              </a:rPr>
              <a:t>pública y </a:t>
            </a:r>
            <a:r>
              <a:rPr lang="es-MX" sz="1300" b="1" dirty="0">
                <a:latin typeface="Calibri" pitchFamily="34" charset="0"/>
                <a:cs typeface="Calibri" pitchFamily="34" charset="0"/>
              </a:rPr>
              <a:t>4,288 solicitudes de datos </a:t>
            </a:r>
            <a:r>
              <a:rPr lang="es-MX" sz="1300" b="1" dirty="0" smtClean="0">
                <a:latin typeface="Calibri" pitchFamily="34" charset="0"/>
                <a:cs typeface="Calibri" pitchFamily="34" charset="0"/>
              </a:rPr>
              <a:t>personales, ambas capturadas por los Entes Obligados en el </a:t>
            </a:r>
            <a:r>
              <a:rPr lang="es-MX" sz="1300" b="1" i="1" kern="0" dirty="0" smtClean="0">
                <a:solidFill>
                  <a:sysClr val="windowText" lastClr="000000"/>
                </a:solidFill>
                <a:latin typeface="Calibri" pitchFamily="34" charset="0"/>
                <a:cs typeface="Arial" pitchFamily="34" charset="0"/>
              </a:rPr>
              <a:t>SICRESI,</a:t>
            </a:r>
            <a:r>
              <a:rPr lang="es-MX" sz="1300" b="1" kern="0" dirty="0" smtClean="0">
                <a:solidFill>
                  <a:sysClr val="windowText" lastClr="000000"/>
                </a:solidFill>
                <a:latin typeface="Calibri" pitchFamily="34" charset="0"/>
                <a:cs typeface="Arial" pitchFamily="34" charset="0"/>
              </a:rPr>
              <a:t> más </a:t>
            </a:r>
            <a:r>
              <a:rPr lang="es-MX" sz="1300" b="1" dirty="0" smtClean="0">
                <a:latin typeface="Calibri" pitchFamily="34" charset="0"/>
                <a:cs typeface="Calibri" pitchFamily="34" charset="0"/>
              </a:rPr>
              <a:t>150 </a:t>
            </a:r>
            <a:r>
              <a:rPr lang="es-MX" sz="1300" b="1" dirty="0">
                <a:latin typeface="Calibri" pitchFamily="34" charset="0"/>
                <a:cs typeface="Calibri" pitchFamily="34" charset="0"/>
              </a:rPr>
              <a:t>solicitudes del Fideicomiso Central de Abasto de la Ciudad de </a:t>
            </a:r>
            <a:r>
              <a:rPr lang="es-MX" sz="1300" b="1" dirty="0" smtClean="0">
                <a:latin typeface="Calibri" pitchFamily="34" charset="0"/>
                <a:cs typeface="Calibri" pitchFamily="34" charset="0"/>
              </a:rPr>
              <a:t>México. El </a:t>
            </a:r>
            <a:r>
              <a:rPr lang="es-MX" sz="1300" b="1" dirty="0">
                <a:latin typeface="Calibri" pitchFamily="34" charset="0"/>
                <a:cs typeface="Calibri" pitchFamily="34" charset="0"/>
              </a:rPr>
              <a:t>total de solicitudes </a:t>
            </a:r>
            <a:r>
              <a:rPr lang="es-MX" sz="1300" b="1" dirty="0" smtClean="0">
                <a:latin typeface="Calibri" pitchFamily="34" charset="0"/>
                <a:cs typeface="Calibri" pitchFamily="34" charset="0"/>
              </a:rPr>
              <a:t>correspondientes al Fideicomiso </a:t>
            </a:r>
            <a:r>
              <a:rPr lang="es-MX" sz="1300" b="1" dirty="0">
                <a:latin typeface="Calibri" pitchFamily="34" charset="0"/>
                <a:cs typeface="Calibri" pitchFamily="34" charset="0"/>
              </a:rPr>
              <a:t>se consultó en el Sistema de Reportes Estadísticos INFOMEX II ya que </a:t>
            </a:r>
            <a:r>
              <a:rPr lang="es-MX" sz="1300" b="1" dirty="0" smtClean="0">
                <a:latin typeface="Calibri" pitchFamily="34" charset="0"/>
                <a:cs typeface="Calibri" pitchFamily="34" charset="0"/>
              </a:rPr>
              <a:t>dicho </a:t>
            </a:r>
            <a:r>
              <a:rPr lang="es-MX" sz="1300" b="1" dirty="0">
                <a:latin typeface="Calibri" pitchFamily="34" charset="0"/>
                <a:cs typeface="Calibri" pitchFamily="34" charset="0"/>
              </a:rPr>
              <a:t>Ente </a:t>
            </a:r>
            <a:r>
              <a:rPr lang="es-MX" sz="1300" b="1" dirty="0" smtClean="0">
                <a:latin typeface="Calibri" pitchFamily="34" charset="0"/>
                <a:cs typeface="Calibri" pitchFamily="34" charset="0"/>
              </a:rPr>
              <a:t> no capturó sus solicitudes </a:t>
            </a:r>
            <a:r>
              <a:rPr lang="es-MX" sz="1300" b="1" dirty="0">
                <a:latin typeface="Calibri" pitchFamily="34" charset="0"/>
                <a:cs typeface="Calibri" pitchFamily="34" charset="0"/>
              </a:rPr>
              <a:t>en el </a:t>
            </a:r>
            <a:r>
              <a:rPr lang="es-MX" sz="1300" b="1" i="1" kern="0" dirty="0" smtClean="0">
                <a:solidFill>
                  <a:sysClr val="windowText" lastClr="000000"/>
                </a:solidFill>
                <a:latin typeface="Calibri" pitchFamily="34" charset="0"/>
                <a:cs typeface="Arial" pitchFamily="34" charset="0"/>
              </a:rPr>
              <a:t>SICRESI</a:t>
            </a:r>
            <a:r>
              <a:rPr lang="es-MX" sz="1300" b="1" dirty="0" smtClean="0">
                <a:latin typeface="Calibri" pitchFamily="34" charset="0"/>
                <a:cs typeface="Calibri" pitchFamily="34" charset="0"/>
              </a:rPr>
              <a:t>.</a:t>
            </a:r>
            <a:endParaRPr lang="es-MX" sz="1300" b="1" dirty="0">
              <a:latin typeface="Calibri" pitchFamily="34" charset="0"/>
              <a:cs typeface="Calibri" pitchFamily="34" charset="0"/>
            </a:endParaRPr>
          </a:p>
          <a:p>
            <a:pPr algn="just"/>
            <a:endParaRPr lang="es-MX" sz="1300" b="1" dirty="0">
              <a:latin typeface="Calibri" pitchFamily="34" charset="0"/>
              <a:cs typeface="Calibri" pitchFamily="34" charset="0"/>
            </a:endParaRPr>
          </a:p>
          <a:p>
            <a:pPr algn="just"/>
            <a:r>
              <a:rPr lang="es-MX" sz="1300" b="1" dirty="0" smtClean="0">
                <a:latin typeface="Calibri" pitchFamily="34" charset="0"/>
                <a:cs typeface="Calibri" pitchFamily="34" charset="0"/>
              </a:rPr>
              <a:t>Para 2010, la cifra fue </a:t>
            </a:r>
            <a:r>
              <a:rPr lang="es-MX" sz="1300" b="1" dirty="0">
                <a:latin typeface="Calibri" pitchFamily="34" charset="0"/>
                <a:cs typeface="Calibri" pitchFamily="34" charset="0"/>
              </a:rPr>
              <a:t>de </a:t>
            </a:r>
            <a:r>
              <a:rPr lang="es-MX" sz="1300" b="1" dirty="0" smtClean="0">
                <a:latin typeface="Calibri" pitchFamily="34" charset="0"/>
                <a:cs typeface="Calibri" pitchFamily="34" charset="0"/>
              </a:rPr>
              <a:t>89,571, </a:t>
            </a:r>
            <a:r>
              <a:rPr lang="es-MX" sz="1300" b="1" dirty="0">
                <a:latin typeface="Calibri" pitchFamily="34" charset="0"/>
                <a:cs typeface="Calibri" pitchFamily="34" charset="0"/>
              </a:rPr>
              <a:t>y está </a:t>
            </a:r>
            <a:r>
              <a:rPr lang="es-MX" sz="1300" b="1" dirty="0" smtClean="0">
                <a:latin typeface="Calibri" pitchFamily="34" charset="0"/>
                <a:cs typeface="Calibri" pitchFamily="34" charset="0"/>
              </a:rPr>
              <a:t>compuesta por </a:t>
            </a:r>
            <a:r>
              <a:rPr lang="es-MX" sz="1300" b="1" dirty="0">
                <a:latin typeface="Calibri" pitchFamily="34" charset="0"/>
                <a:cs typeface="Calibri" pitchFamily="34" charset="0"/>
              </a:rPr>
              <a:t>86,249 solicitudes de información </a:t>
            </a:r>
            <a:r>
              <a:rPr lang="es-MX" sz="1300" b="1" dirty="0" smtClean="0">
                <a:latin typeface="Calibri" pitchFamily="34" charset="0"/>
                <a:cs typeface="Calibri" pitchFamily="34" charset="0"/>
              </a:rPr>
              <a:t>pública y 3,128 </a:t>
            </a:r>
            <a:r>
              <a:rPr lang="es-MX" sz="1300" b="1" dirty="0">
                <a:latin typeface="Calibri" pitchFamily="34" charset="0"/>
                <a:cs typeface="Calibri" pitchFamily="34" charset="0"/>
              </a:rPr>
              <a:t>solicitudes de datos </a:t>
            </a:r>
            <a:r>
              <a:rPr lang="es-MX" sz="1300" b="1" dirty="0" smtClean="0">
                <a:latin typeface="Calibri" pitchFamily="34" charset="0"/>
                <a:cs typeface="Calibri" pitchFamily="34" charset="0"/>
              </a:rPr>
              <a:t>personales, además de 194 </a:t>
            </a:r>
            <a:r>
              <a:rPr lang="es-MX" sz="1300" b="1" dirty="0">
                <a:latin typeface="Calibri" pitchFamily="34" charset="0"/>
                <a:cs typeface="Calibri" pitchFamily="34" charset="0"/>
              </a:rPr>
              <a:t>solicitudes del Fideicomiso Central de Abasto de la Ciudad de </a:t>
            </a:r>
            <a:r>
              <a:rPr lang="es-MX" sz="1300" b="1" dirty="0" smtClean="0">
                <a:latin typeface="Calibri" pitchFamily="34" charset="0"/>
                <a:cs typeface="Calibri" pitchFamily="34" charset="0"/>
              </a:rPr>
              <a:t>México. El </a:t>
            </a:r>
            <a:r>
              <a:rPr lang="es-MX" sz="1300" b="1" dirty="0">
                <a:latin typeface="Calibri" pitchFamily="34" charset="0"/>
                <a:cs typeface="Calibri" pitchFamily="34" charset="0"/>
              </a:rPr>
              <a:t>total de solicitudes del </a:t>
            </a:r>
            <a:r>
              <a:rPr lang="es-MX" sz="1300" b="1" dirty="0" smtClean="0">
                <a:latin typeface="Calibri" pitchFamily="34" charset="0"/>
                <a:cs typeface="Calibri" pitchFamily="34" charset="0"/>
              </a:rPr>
              <a:t>Fideicomiso se </a:t>
            </a:r>
            <a:r>
              <a:rPr lang="es-MX" sz="1300" b="1" dirty="0">
                <a:latin typeface="Calibri" pitchFamily="34" charset="0"/>
                <a:cs typeface="Calibri" pitchFamily="34" charset="0"/>
              </a:rPr>
              <a:t>consultó el Sistema de Reportes Estadísticos INFOMEX </a:t>
            </a:r>
            <a:r>
              <a:rPr lang="es-MX" sz="1300" b="1" dirty="0" smtClean="0">
                <a:latin typeface="Calibri" pitchFamily="34" charset="0"/>
                <a:cs typeface="Calibri" pitchFamily="34" charset="0"/>
              </a:rPr>
              <a:t>II, </a:t>
            </a:r>
            <a:r>
              <a:rPr lang="es-MX" sz="1300" b="1" dirty="0">
                <a:latin typeface="Calibri" pitchFamily="34" charset="0"/>
                <a:cs typeface="Calibri" pitchFamily="34" charset="0"/>
              </a:rPr>
              <a:t>ya que dicho Ente público no entregó su informe estadístico de solicitudes de información pública y de datos personales </a:t>
            </a:r>
            <a:r>
              <a:rPr lang="es-MX" sz="1300" b="1" dirty="0" smtClean="0">
                <a:latin typeface="Calibri" pitchFamily="34" charset="0"/>
                <a:cs typeface="Calibri" pitchFamily="34" charset="0"/>
              </a:rPr>
              <a:t>de 2010</a:t>
            </a:r>
            <a:r>
              <a:rPr lang="es-MX" sz="1300" b="1" dirty="0">
                <a:latin typeface="Calibri" pitchFamily="34" charset="0"/>
                <a:cs typeface="Calibri" pitchFamily="34" charset="0"/>
              </a:rPr>
              <a:t>. </a:t>
            </a:r>
            <a:endParaRPr lang="es-MX" sz="1300" b="1" dirty="0" smtClean="0">
              <a:latin typeface="Calibri" pitchFamily="34" charset="0"/>
              <a:cs typeface="Calibri" pitchFamily="34" charset="0"/>
            </a:endParaRPr>
          </a:p>
          <a:p>
            <a:pPr algn="just"/>
            <a:endParaRPr lang="es-MX" sz="1300" b="1" dirty="0">
              <a:latin typeface="Calibri" pitchFamily="34" charset="0"/>
              <a:cs typeface="Calibri" pitchFamily="34" charset="0"/>
            </a:endParaRPr>
          </a:p>
          <a:p>
            <a:pPr algn="just"/>
            <a:r>
              <a:rPr lang="es-MX" sz="1300" b="1" dirty="0">
                <a:latin typeface="Calibri" pitchFamily="34" charset="0"/>
                <a:cs typeface="Calibri" pitchFamily="34" charset="0"/>
              </a:rPr>
              <a:t>Para el año 2009, </a:t>
            </a:r>
            <a:r>
              <a:rPr lang="es-MX" sz="1300" b="1" dirty="0" smtClean="0">
                <a:latin typeface="Calibri" pitchFamily="34" charset="0"/>
                <a:cs typeface="Calibri" pitchFamily="34" charset="0"/>
              </a:rPr>
              <a:t>el total de solicitudes fue de 96,233 y está compuesto por: 91,523 solicitudes de información pública y 2,640 solicitudes de datos personales; completan la cifra 390 solicitudes del Fideicomiso </a:t>
            </a:r>
            <a:r>
              <a:rPr lang="es-MX" sz="1300" b="1" dirty="0">
                <a:latin typeface="Calibri" pitchFamily="34" charset="0"/>
                <a:cs typeface="Calibri" pitchFamily="34" charset="0"/>
              </a:rPr>
              <a:t>Central de Abasto de la Ciudad de </a:t>
            </a:r>
            <a:r>
              <a:rPr lang="es-MX" sz="1300" b="1" dirty="0" smtClean="0">
                <a:latin typeface="Calibri" pitchFamily="34" charset="0"/>
                <a:cs typeface="Calibri" pitchFamily="34" charset="0"/>
              </a:rPr>
              <a:t>México; 345 solicitudes del </a:t>
            </a:r>
            <a:r>
              <a:rPr lang="es-MX" sz="1300" b="1" dirty="0">
                <a:latin typeface="Calibri" pitchFamily="34" charset="0"/>
                <a:cs typeface="Calibri" pitchFamily="34" charset="0"/>
              </a:rPr>
              <a:t>Fideicomiso Museo del </a:t>
            </a:r>
            <a:r>
              <a:rPr lang="es-MX" sz="1300" b="1" dirty="0" smtClean="0">
                <a:latin typeface="Calibri" pitchFamily="34" charset="0"/>
                <a:cs typeface="Calibri" pitchFamily="34" charset="0"/>
              </a:rPr>
              <a:t>Estanquillo; </a:t>
            </a:r>
            <a:r>
              <a:rPr lang="es-MX" sz="1300" b="1" dirty="0">
                <a:latin typeface="Calibri" pitchFamily="34" charset="0"/>
                <a:cs typeface="Calibri" pitchFamily="34" charset="0"/>
              </a:rPr>
              <a:t>830 </a:t>
            </a:r>
            <a:r>
              <a:rPr lang="es-MX" sz="1300" b="1" dirty="0" smtClean="0">
                <a:latin typeface="Calibri" pitchFamily="34" charset="0"/>
                <a:cs typeface="Calibri" pitchFamily="34" charset="0"/>
              </a:rPr>
              <a:t>solicitudes de </a:t>
            </a:r>
            <a:r>
              <a:rPr lang="es-MX" sz="1300" b="1" dirty="0">
                <a:latin typeface="Calibri" pitchFamily="34" charset="0"/>
                <a:cs typeface="Calibri" pitchFamily="34" charset="0"/>
              </a:rPr>
              <a:t>la Delegación </a:t>
            </a:r>
            <a:r>
              <a:rPr lang="es-MX" sz="1300" b="1" dirty="0" smtClean="0">
                <a:latin typeface="Calibri" pitchFamily="34" charset="0"/>
                <a:cs typeface="Calibri" pitchFamily="34" charset="0"/>
              </a:rPr>
              <a:t>Xochimilco (correspondientes al cuarto trimestre de 2009) y 505 solicitudes de </a:t>
            </a:r>
            <a:r>
              <a:rPr lang="es-MX" sz="1300" b="1" dirty="0">
                <a:latin typeface="Calibri" pitchFamily="34" charset="0"/>
                <a:cs typeface="Calibri" pitchFamily="34" charset="0"/>
              </a:rPr>
              <a:t>la Universidad Autónoma de la Ciudad de </a:t>
            </a:r>
            <a:r>
              <a:rPr lang="es-MX" sz="1300" b="1" dirty="0" smtClean="0">
                <a:latin typeface="Calibri" pitchFamily="34" charset="0"/>
                <a:cs typeface="Calibri" pitchFamily="34" charset="0"/>
              </a:rPr>
              <a:t>México. Los datos para estos Entes Obligados se </a:t>
            </a:r>
            <a:r>
              <a:rPr lang="es-MX" sz="1300" b="1" dirty="0">
                <a:latin typeface="Calibri" pitchFamily="34" charset="0"/>
                <a:cs typeface="Calibri" pitchFamily="34" charset="0"/>
              </a:rPr>
              <a:t>tomaron del Sistema de Reportes Estadísticos INFOMEX II, ya que dichos Entes públicos NO </a:t>
            </a:r>
            <a:r>
              <a:rPr lang="es-MX" sz="1300" b="1" dirty="0" smtClean="0">
                <a:latin typeface="Calibri" pitchFamily="34" charset="0"/>
                <a:cs typeface="Calibri" pitchFamily="34" charset="0"/>
              </a:rPr>
              <a:t>presentaron o presentaron incompleto (Delegación Xochimilco) su </a:t>
            </a:r>
            <a:r>
              <a:rPr lang="es-MX" sz="1300" b="1" dirty="0">
                <a:latin typeface="Calibri" pitchFamily="34" charset="0"/>
                <a:cs typeface="Calibri" pitchFamily="34" charset="0"/>
              </a:rPr>
              <a:t>informe estadístico de solicitudes de información pública y de datos personales </a:t>
            </a:r>
            <a:r>
              <a:rPr lang="es-MX" sz="1300" b="1" dirty="0" smtClean="0">
                <a:latin typeface="Calibri" pitchFamily="34" charset="0"/>
                <a:cs typeface="Calibri" pitchFamily="34" charset="0"/>
              </a:rPr>
              <a:t>2009.</a:t>
            </a:r>
            <a:endParaRPr lang="es-MX" sz="1300" b="1" dirty="0">
              <a:latin typeface="Calibri" pitchFamily="34" charset="0"/>
              <a:cs typeface="Calibri" pitchFamily="34" charset="0"/>
            </a:endParaRPr>
          </a:p>
        </p:txBody>
      </p:sp>
    </p:spTree>
    <p:extLst>
      <p:ext uri="{BB962C8B-B14F-4D97-AF65-F5344CB8AC3E}">
        <p14:creationId xmlns:p14="http://schemas.microsoft.com/office/powerpoint/2010/main" val="3555889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CuadroTexto"/>
          <p:cNvSpPr txBox="1"/>
          <p:nvPr/>
        </p:nvSpPr>
        <p:spPr>
          <a:xfrm>
            <a:off x="1700233" y="1268760"/>
            <a:ext cx="5729288" cy="276999"/>
          </a:xfrm>
          <a:prstGeom prst="rect">
            <a:avLst/>
          </a:prstGeom>
          <a:noFill/>
        </p:spPr>
        <p:txBody>
          <a:bodyPr wrap="square" rtlCol="0">
            <a:spAutoFit/>
          </a:bodyPr>
          <a:lstStyle/>
          <a:p>
            <a:pPr algn="ctr"/>
            <a:r>
              <a:rPr lang="es-MX" sz="1200" b="1" dirty="0" smtClean="0">
                <a:latin typeface="Calibri" pitchFamily="34" charset="0"/>
              </a:rPr>
              <a:t>Total de solicitudes, 2004-2012: 445,291</a:t>
            </a:r>
            <a:endParaRPr lang="es-MX" sz="1200" b="1" dirty="0">
              <a:latin typeface="Calibri" pitchFamily="34" charset="0"/>
            </a:endParaRPr>
          </a:p>
        </p:txBody>
      </p:sp>
      <p:graphicFrame>
        <p:nvGraphicFramePr>
          <p:cNvPr id="24" name="23 Gráfico"/>
          <p:cNvGraphicFramePr/>
          <p:nvPr>
            <p:extLst>
              <p:ext uri="{D42A27DB-BD31-4B8C-83A1-F6EECF244321}">
                <p14:modId xmlns:p14="http://schemas.microsoft.com/office/powerpoint/2010/main" val="2169308849"/>
              </p:ext>
            </p:extLst>
          </p:nvPr>
        </p:nvGraphicFramePr>
        <p:xfrm>
          <a:off x="76740" y="1844824"/>
          <a:ext cx="8959756" cy="4126522"/>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3135220" y="5982232"/>
            <a:ext cx="888687"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2006-2007: 187.6%</a:t>
            </a:r>
            <a:endParaRPr lang="es-ES" sz="1000" dirty="0">
              <a:latin typeface="Calibri" pitchFamily="34" charset="0"/>
            </a:endParaRPr>
          </a:p>
        </p:txBody>
      </p:sp>
      <p:sp>
        <p:nvSpPr>
          <p:cNvPr id="10" name="9 CuadroTexto"/>
          <p:cNvSpPr txBox="1"/>
          <p:nvPr/>
        </p:nvSpPr>
        <p:spPr>
          <a:xfrm>
            <a:off x="4049552" y="5981000"/>
            <a:ext cx="828510"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2007-2008: 116.2%</a:t>
            </a:r>
            <a:endParaRPr lang="es-ES" sz="1000" dirty="0">
              <a:latin typeface="Calibri" pitchFamily="34" charset="0"/>
            </a:endParaRPr>
          </a:p>
        </p:txBody>
      </p:sp>
      <p:sp>
        <p:nvSpPr>
          <p:cNvPr id="11" name="17 Marcador de número de diapositiva"/>
          <p:cNvSpPr>
            <a:spLocks noGrp="1"/>
          </p:cNvSpPr>
          <p:nvPr>
            <p:ph type="sldNum" sz="quarter" idx="12"/>
          </p:nvPr>
        </p:nvSpPr>
        <p:spPr>
          <a:xfrm>
            <a:off x="8643966" y="6439217"/>
            <a:ext cx="441297" cy="365125"/>
          </a:xfrm>
        </p:spPr>
        <p:txBody>
          <a:bodyPr/>
          <a:lstStyle>
            <a:lvl1pPr>
              <a:defRPr sz="1000" b="1">
                <a:latin typeface="Calibri" pitchFamily="34" charset="0"/>
              </a:defRPr>
            </a:lvl1pPr>
          </a:lstStyle>
          <a:p>
            <a:pPr>
              <a:defRPr/>
            </a:pPr>
            <a:fld id="{BD43386B-512A-4F48-AC60-1F2A615D5642}" type="slidenum">
              <a:rPr lang="es-MX" smtClean="0"/>
              <a:pPr>
                <a:defRPr/>
              </a:pPr>
              <a:t>8</a:t>
            </a:fld>
            <a:endParaRPr lang="es-MX" dirty="0"/>
          </a:p>
        </p:txBody>
      </p:sp>
      <p:sp>
        <p:nvSpPr>
          <p:cNvPr id="15" name="14 CuadroTexto"/>
          <p:cNvSpPr txBox="1"/>
          <p:nvPr/>
        </p:nvSpPr>
        <p:spPr>
          <a:xfrm>
            <a:off x="4924534" y="5970114"/>
            <a:ext cx="879195"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2008-2009: 133.8%</a:t>
            </a:r>
            <a:endParaRPr lang="es-ES" sz="1000" dirty="0">
              <a:latin typeface="Calibri" pitchFamily="34" charset="0"/>
            </a:endParaRPr>
          </a:p>
        </p:txBody>
      </p:sp>
      <p:sp>
        <p:nvSpPr>
          <p:cNvPr id="16" name="15 CuadroTexto"/>
          <p:cNvSpPr txBox="1"/>
          <p:nvPr/>
        </p:nvSpPr>
        <p:spPr>
          <a:xfrm>
            <a:off x="76169" y="85702"/>
            <a:ext cx="8388888" cy="864000"/>
          </a:xfrm>
          <a:prstGeom prst="rect">
            <a:avLst/>
          </a:prstGeom>
          <a:noFill/>
        </p:spPr>
        <p:txBody>
          <a:bodyPr wrap="square" rtlCol="0" anchor="ctr">
            <a:noAutofit/>
          </a:bodyPr>
          <a:lstStyle/>
          <a:p>
            <a:pPr algn="ctr"/>
            <a:r>
              <a:rPr lang="es-MX" b="1" dirty="0" smtClean="0">
                <a:latin typeface="Calibri" pitchFamily="34" charset="0"/>
              </a:rPr>
              <a:t>1.1 Total de solicitudes a los Entes Obligados del Distrito Federal</a:t>
            </a:r>
          </a:p>
          <a:p>
            <a:pPr algn="ctr"/>
            <a:r>
              <a:rPr lang="es-MX" b="1" dirty="0" smtClean="0">
                <a:latin typeface="Calibri" pitchFamily="34" charset="0"/>
              </a:rPr>
              <a:t>(solicitudes de información pública y de datos personales)</a:t>
            </a:r>
          </a:p>
          <a:p>
            <a:pPr algn="ctr"/>
            <a:r>
              <a:rPr lang="es-MX" sz="1400" b="1" i="1" dirty="0" smtClean="0">
                <a:latin typeface="Calibri" pitchFamily="34" charset="0"/>
              </a:rPr>
              <a:t>2004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20" name="19 CuadroTexto"/>
          <p:cNvSpPr txBox="1"/>
          <p:nvPr/>
        </p:nvSpPr>
        <p:spPr>
          <a:xfrm>
            <a:off x="1314062" y="5976806"/>
            <a:ext cx="951916" cy="553998"/>
          </a:xfrm>
          <a:prstGeom prst="rect">
            <a:avLst/>
          </a:prstGeom>
          <a:noFill/>
        </p:spPr>
        <p:txBody>
          <a:bodyPr wrap="square" rtlCol="0">
            <a:spAutoFit/>
          </a:bodyPr>
          <a:lstStyle/>
          <a:p>
            <a:pPr algn="ctr"/>
            <a:r>
              <a:rPr lang="es-MX" sz="1000" b="1" dirty="0" smtClean="0">
                <a:latin typeface="Calibri" pitchFamily="34" charset="0"/>
              </a:rPr>
              <a:t>Incremento 2004-2005: 63.6%</a:t>
            </a:r>
            <a:endParaRPr lang="es-ES" sz="1000" dirty="0">
              <a:latin typeface="Calibri" pitchFamily="34" charset="0"/>
            </a:endParaRPr>
          </a:p>
        </p:txBody>
      </p:sp>
      <p:sp>
        <p:nvSpPr>
          <p:cNvPr id="21" name="20 CuadroTexto"/>
          <p:cNvSpPr txBox="1"/>
          <p:nvPr/>
        </p:nvSpPr>
        <p:spPr>
          <a:xfrm>
            <a:off x="2242660" y="5980706"/>
            <a:ext cx="902670"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2005-2006: 51.9%</a:t>
            </a:r>
            <a:endParaRPr lang="es-ES" sz="1000" dirty="0">
              <a:latin typeface="Calibri" pitchFamily="34" charset="0"/>
            </a:endParaRPr>
          </a:p>
        </p:txBody>
      </p:sp>
      <p:sp>
        <p:nvSpPr>
          <p:cNvPr id="17" name="16 CuadroTexto"/>
          <p:cNvSpPr txBox="1"/>
          <p:nvPr/>
        </p:nvSpPr>
        <p:spPr>
          <a:xfrm>
            <a:off x="5799516" y="5981000"/>
            <a:ext cx="910432" cy="553998"/>
          </a:xfrm>
          <a:prstGeom prst="rect">
            <a:avLst/>
          </a:prstGeom>
          <a:noFill/>
        </p:spPr>
        <p:txBody>
          <a:bodyPr wrap="square" rtlCol="0">
            <a:spAutoFit/>
          </a:bodyPr>
          <a:lstStyle/>
          <a:p>
            <a:pPr algn="ctr"/>
            <a:r>
              <a:rPr lang="es-MX" sz="1000" b="1" dirty="0" smtClean="0">
                <a:latin typeface="Calibri" pitchFamily="34" charset="0"/>
              </a:rPr>
              <a:t>Decremento</a:t>
            </a:r>
          </a:p>
          <a:p>
            <a:pPr algn="ctr"/>
            <a:r>
              <a:rPr lang="es-MX" sz="1000" b="1" dirty="0" smtClean="0">
                <a:latin typeface="Calibri" pitchFamily="34" charset="0"/>
              </a:rPr>
              <a:t>2009-2010:</a:t>
            </a:r>
          </a:p>
          <a:p>
            <a:pPr algn="ctr"/>
            <a:r>
              <a:rPr lang="es-MX" sz="1000" b="1" dirty="0" smtClean="0">
                <a:latin typeface="Calibri" pitchFamily="34" charset="0"/>
              </a:rPr>
              <a:t>-6.9%</a:t>
            </a:r>
            <a:endParaRPr lang="es-ES" sz="1000" dirty="0">
              <a:latin typeface="Calibri" pitchFamily="34" charset="0"/>
            </a:endParaRPr>
          </a:p>
        </p:txBody>
      </p:sp>
      <p:sp>
        <p:nvSpPr>
          <p:cNvPr id="19" name="18 CuadroTexto"/>
          <p:cNvSpPr txBox="1"/>
          <p:nvPr/>
        </p:nvSpPr>
        <p:spPr>
          <a:xfrm>
            <a:off x="6707156" y="5976806"/>
            <a:ext cx="877774"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2010-2011: 5.0%</a:t>
            </a:r>
            <a:endParaRPr lang="es-ES" sz="1000" dirty="0">
              <a:latin typeface="Calibri" pitchFamily="34" charset="0"/>
            </a:endParaRPr>
          </a:p>
        </p:txBody>
      </p:sp>
      <p:sp>
        <p:nvSpPr>
          <p:cNvPr id="14" name="13 CuadroTexto"/>
          <p:cNvSpPr txBox="1"/>
          <p:nvPr/>
        </p:nvSpPr>
        <p:spPr>
          <a:xfrm>
            <a:off x="7587283" y="5971346"/>
            <a:ext cx="877774" cy="553998"/>
          </a:xfrm>
          <a:prstGeom prst="rect">
            <a:avLst/>
          </a:prstGeom>
          <a:noFill/>
        </p:spPr>
        <p:txBody>
          <a:bodyPr wrap="square" rtlCol="0">
            <a:spAutoFit/>
          </a:bodyPr>
          <a:lstStyle/>
          <a:p>
            <a:pPr algn="ctr"/>
            <a:r>
              <a:rPr lang="es-MX" sz="1000" b="1" dirty="0" smtClean="0">
                <a:latin typeface="Calibri" pitchFamily="34" charset="0"/>
              </a:rPr>
              <a:t>Decremento</a:t>
            </a:r>
          </a:p>
          <a:p>
            <a:pPr algn="ctr"/>
            <a:r>
              <a:rPr lang="es-MX" sz="1000" b="1" dirty="0" smtClean="0">
                <a:latin typeface="Calibri" pitchFamily="34" charset="0"/>
              </a:rPr>
              <a:t>2011-2012:</a:t>
            </a:r>
          </a:p>
          <a:p>
            <a:pPr algn="ctr"/>
            <a:r>
              <a:rPr lang="es-MX" sz="1000" b="1" dirty="0" smtClean="0">
                <a:latin typeface="Calibri" pitchFamily="34" charset="0"/>
              </a:rPr>
              <a:t>-2.6%</a:t>
            </a:r>
            <a:endParaRPr lang="es-ES" sz="1000" dirty="0">
              <a:latin typeface="Calibri" pitchFamily="34" charset="0"/>
            </a:endParaRPr>
          </a:p>
        </p:txBody>
      </p:sp>
    </p:spTree>
    <p:extLst>
      <p:ext uri="{BB962C8B-B14F-4D97-AF65-F5344CB8AC3E}">
        <p14:creationId xmlns:p14="http://schemas.microsoft.com/office/powerpoint/2010/main" val="3220689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1.2 Total de solicitudes por año y mes</a:t>
            </a:r>
          </a:p>
          <a:p>
            <a:pPr algn="ctr"/>
            <a:r>
              <a:rPr lang="es-MX" b="1" dirty="0" smtClean="0">
                <a:latin typeface="Calibri" pitchFamily="34" charset="0"/>
              </a:rPr>
              <a:t>(solicitudes de información pública y de datos 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7" name="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9</a:t>
            </a:fld>
            <a:endParaRPr lang="es-MX" b="1" dirty="0">
              <a:latin typeface="Calibri" pitchFamily="34" charset="0"/>
            </a:endParaRPr>
          </a:p>
        </p:txBody>
      </p:sp>
      <p:graphicFrame>
        <p:nvGraphicFramePr>
          <p:cNvPr id="6" name="6 Gráfico"/>
          <p:cNvGraphicFramePr>
            <a:graphicFrameLocks/>
          </p:cNvGraphicFramePr>
          <p:nvPr>
            <p:extLst>
              <p:ext uri="{D42A27DB-BD31-4B8C-83A1-F6EECF244321}">
                <p14:modId xmlns:p14="http://schemas.microsoft.com/office/powerpoint/2010/main" val="3306081767"/>
              </p:ext>
            </p:extLst>
          </p:nvPr>
        </p:nvGraphicFramePr>
        <p:xfrm>
          <a:off x="214313" y="1714488"/>
          <a:ext cx="8715375" cy="4882864"/>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1700233" y="1268760"/>
            <a:ext cx="5729288" cy="276999"/>
          </a:xfrm>
          <a:prstGeom prst="rect">
            <a:avLst/>
          </a:prstGeom>
          <a:noFill/>
        </p:spPr>
        <p:txBody>
          <a:bodyPr wrap="square" rtlCol="0">
            <a:spAutoFit/>
          </a:bodyPr>
          <a:lstStyle/>
          <a:p>
            <a:pPr algn="ctr"/>
            <a:r>
              <a:rPr lang="es-MX" sz="1200" b="1" dirty="0" smtClean="0">
                <a:latin typeface="Calibri" pitchFamily="34" charset="0"/>
              </a:rPr>
              <a:t>Total de solicitudes, 2006-2012: 438,257</a:t>
            </a:r>
            <a:endParaRPr lang="es-MX" sz="1200" b="1"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3.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1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1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5.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6.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6.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7.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8.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9.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18160</TotalTime>
  <Words>11249</Words>
  <Application>Microsoft Office PowerPoint</Application>
  <PresentationFormat>Presentación en pantalla (4:3)</PresentationFormat>
  <Paragraphs>5478</Paragraphs>
  <Slides>62</Slides>
  <Notes>51</Notes>
  <HiddenSlides>0</HiddenSlides>
  <MMClips>0</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62</vt:i4>
      </vt:variant>
    </vt:vector>
  </HeadingPairs>
  <TitlesOfParts>
    <vt:vector size="75" baseType="lpstr">
      <vt:lpstr>Arial</vt:lpstr>
      <vt:lpstr>Calibri</vt:lpstr>
      <vt:lpstr>Lucida Sans Unicode</vt:lpstr>
      <vt:lpstr>Verdana</vt:lpstr>
      <vt:lpstr>Wingdings</vt:lpstr>
      <vt:lpstr>Wingdings 2</vt:lpstr>
      <vt:lpstr>Wingdings 3</vt:lpstr>
      <vt:lpstr>Concurrencia</vt:lpstr>
      <vt:lpstr>Diseño personalizado</vt:lpstr>
      <vt:lpstr>1_Diseño personalizado</vt:lpstr>
      <vt:lpstr>2_Diseño personalizado</vt:lpstr>
      <vt:lpstr>3_Diseño personalizado</vt:lpstr>
      <vt:lpstr>4_Diseño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Mondragón Centeno</dc:creator>
  <cp:lastModifiedBy>César M. Ortega</cp:lastModifiedBy>
  <cp:revision>3143</cp:revision>
  <cp:lastPrinted>2012-11-23T21:00:22Z</cp:lastPrinted>
  <dcterms:created xsi:type="dcterms:W3CDTF">2007-08-06T19:42:12Z</dcterms:created>
  <dcterms:modified xsi:type="dcterms:W3CDTF">2013-03-12T16:46:38Z</dcterms:modified>
</cp:coreProperties>
</file>