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22.xml" ContentType="application/vnd.openxmlformats-officedocument.presentationml.notesSlide+xml"/>
  <Override PartName="/ppt/charts/chart6.xml" ContentType="application/vnd.openxmlformats-officedocument.drawingml.chart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8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9.xml" ContentType="application/vnd.openxmlformats-officedocument.drawingml.chart+xml"/>
  <Override PartName="/ppt/notesSlides/notesSlide28.xml" ContentType="application/vnd.openxmlformats-officedocument.presentationml.notesSlide+xml"/>
  <Override PartName="/ppt/charts/chart10.xml" ContentType="application/vnd.openxmlformats-officedocument.drawingml.chart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6" r:id="rId2"/>
    <p:sldMasterId id="2147483739" r:id="rId3"/>
  </p:sldMasterIdLst>
  <p:notesMasterIdLst>
    <p:notesMasterId r:id="rId48"/>
  </p:notesMasterIdLst>
  <p:handoutMasterIdLst>
    <p:handoutMasterId r:id="rId49"/>
  </p:handoutMasterIdLst>
  <p:sldIdLst>
    <p:sldId id="258" r:id="rId4"/>
    <p:sldId id="341" r:id="rId5"/>
    <p:sldId id="459" r:id="rId6"/>
    <p:sldId id="460" r:id="rId7"/>
    <p:sldId id="461" r:id="rId8"/>
    <p:sldId id="388" r:id="rId9"/>
    <p:sldId id="499" r:id="rId10"/>
    <p:sldId id="444" r:id="rId11"/>
    <p:sldId id="424" r:id="rId12"/>
    <p:sldId id="425" r:id="rId13"/>
    <p:sldId id="579" r:id="rId14"/>
    <p:sldId id="580" r:id="rId15"/>
    <p:sldId id="581" r:id="rId16"/>
    <p:sldId id="582" r:id="rId17"/>
    <p:sldId id="583" r:id="rId18"/>
    <p:sldId id="489" r:id="rId19"/>
    <p:sldId id="430" r:id="rId20"/>
    <p:sldId id="584" r:id="rId21"/>
    <p:sldId id="58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599" r:id="rId36"/>
    <p:sldId id="600" r:id="rId37"/>
    <p:sldId id="601" r:id="rId38"/>
    <p:sldId id="602" r:id="rId39"/>
    <p:sldId id="603" r:id="rId40"/>
    <p:sldId id="604" r:id="rId41"/>
    <p:sldId id="605" r:id="rId42"/>
    <p:sldId id="606" r:id="rId43"/>
    <p:sldId id="607" r:id="rId44"/>
    <p:sldId id="608" r:id="rId45"/>
    <p:sldId id="609" r:id="rId46"/>
    <p:sldId id="610" r:id="rId47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  <a:srgbClr val="996633"/>
    <a:srgbClr val="990033"/>
    <a:srgbClr val="7F7F7F"/>
    <a:srgbClr val="FF66CC"/>
    <a:srgbClr val="FF99FF"/>
    <a:srgbClr val="F5F5F5"/>
    <a:srgbClr val="9933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38" autoAdjust="0"/>
    <p:restoredTop sz="68633" autoAdjust="0"/>
  </p:normalViewPr>
  <p:slideViewPr>
    <p:cSldViewPr>
      <p:cViewPr varScale="1">
        <p:scale>
          <a:sx n="92" d="100"/>
          <a:sy n="92" d="100"/>
        </p:scale>
        <p:origin x="-18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5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RT.22_FIV\Copia%20de%20Cuadros%20y%20gr&#225;ficas%20cap%204%20y%205%2013_05_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RT.22_FIV\Copia%20de%20Cuadros%20y%20gr&#225;ficas%20cap%204%20y%205%2013_05_2014.xlsx" TargetMode="External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RT.22_FIV\Copia%20de%20Cuadros%20y%20gr&#225;ficas%20cap%204%20y%205%2013_05_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RT.22_FIV\Copia%20de%20Cuadros%20y%20gr&#225;ficas%20cap%204%20y%205%2013_05_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RT.22_FIV\Copia%20de%20Cuadros%20y%20gr&#225;ficas%20cap%204%20y%205%2013_05_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RT.22_FIV\Copia%20de%20Cuadros%20y%20gr&#225;ficas%20cap%204%20y%205%2013_05_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RT.22_FIV\Copia%20de%20Cuadros%20y%20gr&#225;ficas%20cap%204%20y%205%2013_05_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RT.22_FIV\Copia%20de%20Cuadros%20y%20gr&#225;ficas%20cap%204%20y%205%2013_05_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228988825142125E-2"/>
          <c:y val="6.5743672712394952E-2"/>
          <c:w val="0.97652304667141776"/>
          <c:h val="0.8285899664151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  <c:spPr>
              <a:solidFill>
                <a:srgbClr val="39639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Hoja1!$B$2:$B$12</c:f>
              <c:numCache>
                <c:formatCode>#,##0</c:formatCode>
                <c:ptCount val="11"/>
                <c:pt idx="0">
                  <c:v>2665</c:v>
                </c:pt>
                <c:pt idx="1">
                  <c:v>4359</c:v>
                </c:pt>
                <c:pt idx="2">
                  <c:v>6621</c:v>
                </c:pt>
                <c:pt idx="3">
                  <c:v>19044</c:v>
                </c:pt>
                <c:pt idx="4">
                  <c:v>41164</c:v>
                </c:pt>
                <c:pt idx="5">
                  <c:v>96233</c:v>
                </c:pt>
                <c:pt idx="6">
                  <c:v>89571</c:v>
                </c:pt>
                <c:pt idx="7">
                  <c:v>94048</c:v>
                </c:pt>
                <c:pt idx="8">
                  <c:v>91576</c:v>
                </c:pt>
                <c:pt idx="9">
                  <c:v>103470</c:v>
                </c:pt>
                <c:pt idx="10">
                  <c:v>111964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47921792"/>
        <c:axId val="109114880"/>
      </c:barChart>
      <c:catAx>
        <c:axId val="4792179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09114880"/>
        <c:crosses val="autoZero"/>
        <c:auto val="1"/>
        <c:lblAlgn val="ctr"/>
        <c:lblOffset val="100"/>
        <c:noMultiLvlLbl val="0"/>
      </c:catAx>
      <c:valAx>
        <c:axId val="109114880"/>
        <c:scaling>
          <c:orientation val="minMax"/>
          <c:max val="120000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47921792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'Gráfica 4.7'!$B$3</c:f>
              <c:strCache>
                <c:ptCount val="1"/>
                <c:pt idx="0">
                  <c:v>Servidores públicos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scene3d>
                <a:camera prst="orthographicFront"/>
                <a:lightRig rig="soft" dir="t"/>
              </a:scene3d>
              <a:sp3d prstMaterial="metal"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soft" dir="t"/>
              </a:scene3d>
              <a:sp3d prstMaterial="metal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9BBB59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effectLst/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4.7'!$A$4:$A$9</c:f>
              <c:strCache>
                <c:ptCount val="6"/>
                <c:pt idx="0">
                  <c:v>2009: 2,203 solicitudes ARCO</c:v>
                </c:pt>
                <c:pt idx="1">
                  <c:v>2010: 2,543 solicitudes ARCO</c:v>
                </c:pt>
                <c:pt idx="2">
                  <c:v>2011: 3,598 solicitudes ARCO</c:v>
                </c:pt>
                <c:pt idx="3">
                  <c:v>2012: 4,397 solicitudes ARCO</c:v>
                </c:pt>
                <c:pt idx="4">
                  <c:v>2013: 5,404 solicitudes ARCO</c:v>
                </c:pt>
                <c:pt idx="5">
                  <c:v>2014: 6,798 solicitudes ARCO</c:v>
                </c:pt>
              </c:strCache>
            </c:strRef>
          </c:cat>
          <c:val>
            <c:numRef>
              <c:f>'Gráfica 4.7'!$B$4:$B$9</c:f>
              <c:numCache>
                <c:formatCode>0.0</c:formatCode>
                <c:ptCount val="6"/>
                <c:pt idx="0">
                  <c:v>3.9518837948252377</c:v>
                </c:pt>
                <c:pt idx="1">
                  <c:v>3.4506488399528101</c:v>
                </c:pt>
                <c:pt idx="2">
                  <c:v>2.4435797665369781</c:v>
                </c:pt>
                <c:pt idx="3">
                  <c:v>2.2999999999999998</c:v>
                </c:pt>
                <c:pt idx="4">
                  <c:v>2.2886750555144362</c:v>
                </c:pt>
                <c:pt idx="5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9516672"/>
        <c:axId val="109518208"/>
      </c:barChart>
      <c:catAx>
        <c:axId val="1095166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09518208"/>
        <c:crosses val="autoZero"/>
        <c:auto val="1"/>
        <c:lblAlgn val="ctr"/>
        <c:lblOffset val="100"/>
        <c:noMultiLvlLbl val="0"/>
      </c:catAx>
      <c:valAx>
        <c:axId val="109518208"/>
        <c:scaling>
          <c:orientation val="minMax"/>
          <c:max val="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09516672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2006: 6,621
solicitudes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diamond"/>
            <c:size val="7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348</c:v>
                </c:pt>
                <c:pt idx="1">
                  <c:v>373</c:v>
                </c:pt>
                <c:pt idx="2">
                  <c:v>464</c:v>
                </c:pt>
                <c:pt idx="3">
                  <c:v>430</c:v>
                </c:pt>
                <c:pt idx="4">
                  <c:v>558</c:v>
                </c:pt>
                <c:pt idx="5">
                  <c:v>574</c:v>
                </c:pt>
                <c:pt idx="6">
                  <c:v>490</c:v>
                </c:pt>
                <c:pt idx="7">
                  <c:v>718</c:v>
                </c:pt>
                <c:pt idx="8">
                  <c:v>603</c:v>
                </c:pt>
                <c:pt idx="9">
                  <c:v>746</c:v>
                </c:pt>
                <c:pt idx="10">
                  <c:v>940</c:v>
                </c:pt>
                <c:pt idx="11">
                  <c:v>377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2007: 19,044
solicitudes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Hoja1!$C$2:$C$13</c:f>
              <c:numCache>
                <c:formatCode>#,##0</c:formatCode>
                <c:ptCount val="12"/>
                <c:pt idx="0">
                  <c:v>1048</c:v>
                </c:pt>
                <c:pt idx="1">
                  <c:v>1287</c:v>
                </c:pt>
                <c:pt idx="2">
                  <c:v>1299</c:v>
                </c:pt>
                <c:pt idx="3">
                  <c:v>1501</c:v>
                </c:pt>
                <c:pt idx="4">
                  <c:v>1353</c:v>
                </c:pt>
                <c:pt idx="5">
                  <c:v>1332</c:v>
                </c:pt>
                <c:pt idx="6">
                  <c:v>1467</c:v>
                </c:pt>
                <c:pt idx="7">
                  <c:v>1661</c:v>
                </c:pt>
                <c:pt idx="8">
                  <c:v>1843</c:v>
                </c:pt>
                <c:pt idx="9">
                  <c:v>2999</c:v>
                </c:pt>
                <c:pt idx="10">
                  <c:v>2323</c:v>
                </c:pt>
                <c:pt idx="11">
                  <c:v>931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2008: 41,164
solicitudes</c:v>
                </c:pt>
              </c:strCache>
            </c:strRef>
          </c:tx>
          <c:spPr>
            <a:ln>
              <a:solidFill>
                <a:srgbClr val="008080"/>
              </a:solidFill>
            </a:ln>
          </c:spPr>
          <c:marker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Hoja1!$D$2:$D$13</c:f>
              <c:numCache>
                <c:formatCode>#,##0</c:formatCode>
                <c:ptCount val="12"/>
                <c:pt idx="0">
                  <c:v>2081</c:v>
                </c:pt>
                <c:pt idx="1">
                  <c:v>1831</c:v>
                </c:pt>
                <c:pt idx="2">
                  <c:v>2193</c:v>
                </c:pt>
                <c:pt idx="3">
                  <c:v>3526</c:v>
                </c:pt>
                <c:pt idx="4">
                  <c:v>4238</c:v>
                </c:pt>
                <c:pt idx="5">
                  <c:v>4996</c:v>
                </c:pt>
                <c:pt idx="6">
                  <c:v>3650</c:v>
                </c:pt>
                <c:pt idx="7">
                  <c:v>3832</c:v>
                </c:pt>
                <c:pt idx="8">
                  <c:v>3520</c:v>
                </c:pt>
                <c:pt idx="9">
                  <c:v>4149</c:v>
                </c:pt>
                <c:pt idx="10">
                  <c:v>3887</c:v>
                </c:pt>
                <c:pt idx="11">
                  <c:v>3261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2009: 96,233
solicitudes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ymbol val="star"/>
            <c:size val="7"/>
            <c:spPr>
              <a:noFill/>
              <a:ln w="15875"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Hoja1!$E$2:$E$13</c:f>
              <c:numCache>
                <c:formatCode>#,##0</c:formatCode>
                <c:ptCount val="12"/>
                <c:pt idx="0">
                  <c:v>2942</c:v>
                </c:pt>
                <c:pt idx="1">
                  <c:v>4447</c:v>
                </c:pt>
                <c:pt idx="2">
                  <c:v>6832</c:v>
                </c:pt>
                <c:pt idx="3">
                  <c:v>8074</c:v>
                </c:pt>
                <c:pt idx="4">
                  <c:v>9151</c:v>
                </c:pt>
                <c:pt idx="5">
                  <c:v>13898</c:v>
                </c:pt>
                <c:pt idx="6">
                  <c:v>8191</c:v>
                </c:pt>
                <c:pt idx="7">
                  <c:v>9888</c:v>
                </c:pt>
                <c:pt idx="8">
                  <c:v>6665</c:v>
                </c:pt>
                <c:pt idx="9">
                  <c:v>10750</c:v>
                </c:pt>
                <c:pt idx="10">
                  <c:v>8286</c:v>
                </c:pt>
                <c:pt idx="11">
                  <c:v>7109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2010: 89,571
solicitudes</c:v>
                </c:pt>
              </c:strCache>
            </c:strRef>
          </c:tx>
          <c:spPr>
            <a:ln>
              <a:solidFill>
                <a:srgbClr val="996633"/>
              </a:solidFill>
            </a:ln>
          </c:spPr>
          <c:marker>
            <c:symbol val="circle"/>
            <c:size val="8"/>
            <c:spPr>
              <a:solidFill>
                <a:srgbClr val="996633"/>
              </a:solidFill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Hoja1!$F$2:$F$13</c:f>
              <c:numCache>
                <c:formatCode>#,##0</c:formatCode>
                <c:ptCount val="12"/>
                <c:pt idx="0">
                  <c:v>7733</c:v>
                </c:pt>
                <c:pt idx="1">
                  <c:v>7514</c:v>
                </c:pt>
                <c:pt idx="2">
                  <c:v>6814</c:v>
                </c:pt>
                <c:pt idx="3">
                  <c:v>6521</c:v>
                </c:pt>
                <c:pt idx="4">
                  <c:v>5694</c:v>
                </c:pt>
                <c:pt idx="5">
                  <c:v>10198</c:v>
                </c:pt>
                <c:pt idx="6">
                  <c:v>7680</c:v>
                </c:pt>
                <c:pt idx="7">
                  <c:v>7852</c:v>
                </c:pt>
                <c:pt idx="8">
                  <c:v>8463</c:v>
                </c:pt>
                <c:pt idx="9">
                  <c:v>7544</c:v>
                </c:pt>
                <c:pt idx="10">
                  <c:v>8478</c:v>
                </c:pt>
                <c:pt idx="11">
                  <c:v>5080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2011: 94,048
solicitudes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Hoja1!$G$2:$G$13</c:f>
              <c:numCache>
                <c:formatCode>#,##0</c:formatCode>
                <c:ptCount val="12"/>
                <c:pt idx="0">
                  <c:v>6867</c:v>
                </c:pt>
                <c:pt idx="1">
                  <c:v>8106</c:v>
                </c:pt>
                <c:pt idx="2">
                  <c:v>10689</c:v>
                </c:pt>
                <c:pt idx="3">
                  <c:v>7339</c:v>
                </c:pt>
                <c:pt idx="4">
                  <c:v>8271</c:v>
                </c:pt>
                <c:pt idx="5">
                  <c:v>8200</c:v>
                </c:pt>
                <c:pt idx="6">
                  <c:v>4249</c:v>
                </c:pt>
                <c:pt idx="7">
                  <c:v>10445</c:v>
                </c:pt>
                <c:pt idx="8">
                  <c:v>7330</c:v>
                </c:pt>
                <c:pt idx="9">
                  <c:v>8214</c:v>
                </c:pt>
                <c:pt idx="10">
                  <c:v>9172</c:v>
                </c:pt>
                <c:pt idx="11">
                  <c:v>5166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2012: 91,576
solicitudes</c:v>
                </c:pt>
              </c:strCache>
            </c:strRef>
          </c:tx>
          <c:spPr>
            <a:ln>
              <a:solidFill>
                <a:srgbClr val="990033"/>
              </a:solidFill>
            </a:ln>
          </c:spPr>
          <c:marker>
            <c:spPr>
              <a:noFill/>
              <a:ln>
                <a:solidFill>
                  <a:srgbClr val="990033"/>
                </a:solidFill>
              </a:ln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Hoja1!$H$2:$H$13</c:f>
              <c:numCache>
                <c:formatCode>#,##0</c:formatCode>
                <c:ptCount val="12"/>
                <c:pt idx="0">
                  <c:v>8880</c:v>
                </c:pt>
                <c:pt idx="1">
                  <c:v>8502</c:v>
                </c:pt>
                <c:pt idx="2">
                  <c:v>8262</c:v>
                </c:pt>
                <c:pt idx="3">
                  <c:v>6918</c:v>
                </c:pt>
                <c:pt idx="4">
                  <c:v>8124</c:v>
                </c:pt>
                <c:pt idx="5">
                  <c:v>8677</c:v>
                </c:pt>
                <c:pt idx="6">
                  <c:v>6214</c:v>
                </c:pt>
                <c:pt idx="7">
                  <c:v>8728</c:v>
                </c:pt>
                <c:pt idx="8">
                  <c:v>5819</c:v>
                </c:pt>
                <c:pt idx="9">
                  <c:v>10105</c:v>
                </c:pt>
                <c:pt idx="10">
                  <c:v>8065</c:v>
                </c:pt>
                <c:pt idx="11">
                  <c:v>3282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2013: 103,470
solicitudes</c:v>
                </c:pt>
              </c:strCache>
            </c:strRef>
          </c:tx>
          <c:marker>
            <c:symbol val="x"/>
            <c:size val="7"/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Hoja1!$I$2:$I$13</c:f>
              <c:numCache>
                <c:formatCode>#,##0</c:formatCode>
                <c:ptCount val="12"/>
                <c:pt idx="0">
                  <c:v>10596</c:v>
                </c:pt>
                <c:pt idx="1">
                  <c:v>8346</c:v>
                </c:pt>
                <c:pt idx="2">
                  <c:v>6157</c:v>
                </c:pt>
                <c:pt idx="3">
                  <c:v>10621</c:v>
                </c:pt>
                <c:pt idx="4">
                  <c:v>8988</c:v>
                </c:pt>
                <c:pt idx="5">
                  <c:v>9991</c:v>
                </c:pt>
                <c:pt idx="6">
                  <c:v>6531</c:v>
                </c:pt>
                <c:pt idx="7">
                  <c:v>10800</c:v>
                </c:pt>
                <c:pt idx="8">
                  <c:v>7511</c:v>
                </c:pt>
                <c:pt idx="9">
                  <c:v>10270</c:v>
                </c:pt>
                <c:pt idx="10">
                  <c:v>8674</c:v>
                </c:pt>
                <c:pt idx="11">
                  <c:v>4985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2014: 111,964
solicitudes</c:v>
                </c:pt>
              </c:strCache>
            </c:strRef>
          </c:tx>
          <c:spPr>
            <a:ln>
              <a:solidFill>
                <a:sysClr val="window" lastClr="FFFFFF">
                  <a:lumMod val="50000"/>
                </a:sysClr>
              </a:solidFill>
            </a:ln>
          </c:spPr>
          <c:marker>
            <c:symbol val="square"/>
            <c:size val="7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Hoja1!$J$2:$J$13</c:f>
              <c:numCache>
                <c:formatCode>#,##0</c:formatCode>
                <c:ptCount val="12"/>
                <c:pt idx="0">
                  <c:v>11398</c:v>
                </c:pt>
                <c:pt idx="1">
                  <c:v>9738</c:v>
                </c:pt>
                <c:pt idx="2">
                  <c:v>10790</c:v>
                </c:pt>
                <c:pt idx="3">
                  <c:v>8214</c:v>
                </c:pt>
                <c:pt idx="4">
                  <c:v>8515</c:v>
                </c:pt>
                <c:pt idx="5">
                  <c:v>9721</c:v>
                </c:pt>
                <c:pt idx="6">
                  <c:v>5863</c:v>
                </c:pt>
                <c:pt idx="7">
                  <c:v>11069</c:v>
                </c:pt>
                <c:pt idx="8">
                  <c:v>9141</c:v>
                </c:pt>
                <c:pt idx="9">
                  <c:v>11553</c:v>
                </c:pt>
                <c:pt idx="10">
                  <c:v>10000</c:v>
                </c:pt>
                <c:pt idx="11">
                  <c:v>5962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604096"/>
        <c:axId val="47606016"/>
      </c:lineChart>
      <c:catAx>
        <c:axId val="4760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47606016"/>
        <c:crosses val="autoZero"/>
        <c:auto val="1"/>
        <c:lblAlgn val="ctr"/>
        <c:lblOffset val="100"/>
        <c:noMultiLvlLbl val="0"/>
      </c:catAx>
      <c:valAx>
        <c:axId val="47606016"/>
        <c:scaling>
          <c:orientation val="minMax"/>
          <c:max val="1500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crossAx val="47604096"/>
        <c:crosses val="autoZero"/>
        <c:crossBetween val="between"/>
        <c:majorUnit val="50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  <c:spPr>
        <a:solidFill>
          <a:schemeClr val="bg1">
            <a:lumMod val="50000"/>
          </a:schemeClr>
        </a:solidFill>
      </c:spPr>
    </c:floor>
    <c:side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  <a:ln w="3175"/>
      </c:spPr>
    </c:sideWall>
    <c:backWall>
      <c:thickness val="0"/>
      <c:spPr>
        <a:blipFill>
          <a:blip xmlns:r="http://schemas.openxmlformats.org/officeDocument/2006/relationships" r:embed="rId2"/>
          <a:stretch>
            <a:fillRect/>
          </a:stretch>
        </a:blipFill>
        <a:ln w="3175"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50800" dir="5400000" algn="ctr" rotWithShape="0">
                <a:schemeClr val="accent6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 prstMaterial="metal">
              <a:bevelT prst="relaxedInset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relaxedInset"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relaxedInset"/>
                <a:contourClr>
                  <a:srgbClr val="00000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relaxedInset"/>
                <a:contourClr>
                  <a:srgbClr val="000000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relaxedInset"/>
                <a:contourClr>
                  <a:srgbClr val="000000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relaxedInset"/>
                <a:contourClr>
                  <a:srgbClr val="000000"/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relaxedInset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 Sol. ARCO GRAFICA 4.1'!$B$3:$B$8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 Sol. ARCO GRAFICA 4.1'!$C$3:$C$8</c:f>
              <c:numCache>
                <c:formatCode>#,##0</c:formatCode>
                <c:ptCount val="6"/>
                <c:pt idx="0">
                  <c:v>2640</c:v>
                </c:pt>
                <c:pt idx="1">
                  <c:v>3128</c:v>
                </c:pt>
                <c:pt idx="2">
                  <c:v>4288</c:v>
                </c:pt>
                <c:pt idx="3">
                  <c:v>5235</c:v>
                </c:pt>
                <c:pt idx="4">
                  <c:v>6094</c:v>
                </c:pt>
                <c:pt idx="5">
                  <c:v>7656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300736"/>
        <c:axId val="107302272"/>
        <c:axId val="0"/>
      </c:bar3DChart>
      <c:catAx>
        <c:axId val="1073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107302272"/>
        <c:crosses val="autoZero"/>
        <c:auto val="1"/>
        <c:lblAlgn val="ctr"/>
        <c:lblOffset val="100"/>
        <c:noMultiLvlLbl val="0"/>
      </c:catAx>
      <c:valAx>
        <c:axId val="107302272"/>
        <c:scaling>
          <c:orientation val="minMax"/>
          <c:max val="7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crossAx val="107300736"/>
        <c:crosses val="autoZero"/>
        <c:crossBetween val="between"/>
        <c:majorUnit val="1000"/>
      </c:valAx>
      <c:spPr>
        <a:noFill/>
      </c:spPr>
    </c:plotArea>
    <c:plotVisOnly val="1"/>
    <c:dispBlanksAs val="gap"/>
    <c:showDLblsOverMax val="0"/>
  </c:chart>
  <c:spPr>
    <a:noFill/>
    <a:ln cmpd="thickThin">
      <a:noFill/>
    </a:ln>
  </c:sp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000" u="sng"/>
            </a:pPr>
            <a:r>
              <a:rPr lang="es-MX" sz="1000" u="sng"/>
              <a:t>Porcentaje</a:t>
            </a:r>
          </a:p>
        </c:rich>
      </c:tx>
      <c:layout>
        <c:manualLayout>
          <c:xMode val="edge"/>
          <c:yMode val="edge"/>
          <c:x val="0.42903511736450817"/>
          <c:y val="0.23120345374684531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2.5730994152046785E-2"/>
          <c:y val="0.25367576986761214"/>
          <c:w val="0.94853801169590668"/>
          <c:h val="0.61698791783258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'Gráfica 4. 4'!$B$3</c:f>
              <c:strCache>
                <c:ptCount val="1"/>
                <c:pt idx="0">
                  <c:v>2009: 2,640 solicitudes ARCO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4'!$A$4:$A$7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'Gráfica 4. 4'!$B$4:$B$7</c:f>
              <c:numCache>
                <c:formatCode>#,##0.00</c:formatCode>
                <c:ptCount val="4"/>
                <c:pt idx="0">
                  <c:v>76.628787878787662</c:v>
                </c:pt>
                <c:pt idx="1">
                  <c:v>0</c:v>
                </c:pt>
                <c:pt idx="2">
                  <c:v>1.7045454545454544</c:v>
                </c:pt>
                <c:pt idx="3">
                  <c:v>21.666666666666668</c:v>
                </c:pt>
              </c:numCache>
            </c:numRef>
          </c:val>
        </c:ser>
        <c:ser>
          <c:idx val="1"/>
          <c:order val="1"/>
          <c:tx>
            <c:strRef>
              <c:f>'Gráfica 4. 4'!$C$3</c:f>
              <c:strCache>
                <c:ptCount val="1"/>
                <c:pt idx="0">
                  <c:v>2010: 3,128 solicitudes ARCO</c:v>
                </c:pt>
              </c:strCache>
            </c:strRef>
          </c:tx>
          <c:spPr>
            <a:solidFill>
              <a:srgbClr val="CC0066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4'!$A$4:$A$7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'Gráfica 4. 4'!$C$4:$C$7</c:f>
              <c:numCache>
                <c:formatCode>#,##0.00</c:formatCode>
                <c:ptCount val="4"/>
                <c:pt idx="0">
                  <c:v>54.124040920716105</c:v>
                </c:pt>
                <c:pt idx="1">
                  <c:v>1.6943734015345282</c:v>
                </c:pt>
                <c:pt idx="2">
                  <c:v>0.70332480818414389</c:v>
                </c:pt>
                <c:pt idx="3">
                  <c:v>43.478260869565204</c:v>
                </c:pt>
              </c:numCache>
            </c:numRef>
          </c:val>
        </c:ser>
        <c:ser>
          <c:idx val="2"/>
          <c:order val="2"/>
          <c:tx>
            <c:strRef>
              <c:f>'Gráfica 4. 4'!$D$3</c:f>
              <c:strCache>
                <c:ptCount val="1"/>
                <c:pt idx="0">
                  <c:v>2011: 4,288 solicitudes ARCO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4'!$A$4:$A$7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'Gráfica 4. 4'!$D$4:$D$7</c:f>
              <c:numCache>
                <c:formatCode>#,##0.00</c:formatCode>
                <c:ptCount val="4"/>
                <c:pt idx="0">
                  <c:v>66.907649253731336</c:v>
                </c:pt>
                <c:pt idx="1">
                  <c:v>4.6408582089552182</c:v>
                </c:pt>
                <c:pt idx="2">
                  <c:v>0.27985074626865702</c:v>
                </c:pt>
                <c:pt idx="3">
                  <c:v>28.171641791044795</c:v>
                </c:pt>
              </c:numCache>
            </c:numRef>
          </c:val>
        </c:ser>
        <c:ser>
          <c:idx val="3"/>
          <c:order val="3"/>
          <c:tx>
            <c:strRef>
              <c:f>'Gráfica 4. 4'!$E$3</c:f>
              <c:strCache>
                <c:ptCount val="1"/>
                <c:pt idx="0">
                  <c:v>2012: 5,235 solicitudes ARCO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4'!$A$4:$A$7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'Gráfica 4. 4'!$E$4:$E$7</c:f>
              <c:numCache>
                <c:formatCode>#,##0.00</c:formatCode>
                <c:ptCount val="4"/>
                <c:pt idx="0">
                  <c:v>63.170964660936001</c:v>
                </c:pt>
                <c:pt idx="1">
                  <c:v>6.0936007640878724</c:v>
                </c:pt>
                <c:pt idx="2">
                  <c:v>0.26743075453677173</c:v>
                </c:pt>
                <c:pt idx="3">
                  <c:v>30.468003820439314</c:v>
                </c:pt>
              </c:numCache>
            </c:numRef>
          </c:val>
        </c:ser>
        <c:ser>
          <c:idx val="4"/>
          <c:order val="4"/>
          <c:tx>
            <c:strRef>
              <c:f>'Gráfica 4. 4'!$F$3</c:f>
              <c:strCache>
                <c:ptCount val="1"/>
                <c:pt idx="0">
                  <c:v>2013: 6,094 solicitudes ARCO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4'!$A$4:$A$7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'Gráfica 4. 4'!$F$4:$F$7</c:f>
              <c:numCache>
                <c:formatCode>#,##0.00</c:formatCode>
                <c:ptCount val="4"/>
                <c:pt idx="0">
                  <c:v>46.914998359041633</c:v>
                </c:pt>
                <c:pt idx="1">
                  <c:v>4.0203478831637725</c:v>
                </c:pt>
                <c:pt idx="2">
                  <c:v>0.52510666229077785</c:v>
                </c:pt>
                <c:pt idx="3">
                  <c:v>48.539547095503771</c:v>
                </c:pt>
              </c:numCache>
            </c:numRef>
          </c:val>
        </c:ser>
        <c:ser>
          <c:idx val="5"/>
          <c:order val="5"/>
          <c:tx>
            <c:strRef>
              <c:f>'Gráfica 4. 4'!$G$3</c:f>
              <c:strCache>
                <c:ptCount val="1"/>
                <c:pt idx="0">
                  <c:v>2014: 7,656 solicitudes ARCO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'Gráfica 4. 4'!$A$4:$A$7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'Gráfica 4. 4'!$G$4:$G$7</c:f>
              <c:numCache>
                <c:formatCode>#,##0.00</c:formatCode>
                <c:ptCount val="4"/>
                <c:pt idx="0">
                  <c:v>38.18</c:v>
                </c:pt>
                <c:pt idx="1">
                  <c:v>4.51</c:v>
                </c:pt>
                <c:pt idx="2">
                  <c:v>0.51</c:v>
                </c:pt>
                <c:pt idx="3">
                  <c:v>56.809999999999995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8653568"/>
        <c:axId val="108679936"/>
      </c:barChart>
      <c:catAx>
        <c:axId val="1086535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08679936"/>
        <c:crosses val="autoZero"/>
        <c:auto val="1"/>
        <c:lblAlgn val="ctr"/>
        <c:lblOffset val="100"/>
        <c:noMultiLvlLbl val="0"/>
      </c:catAx>
      <c:valAx>
        <c:axId val="10867993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08653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2194985261945472E-2"/>
          <c:y val="1.8437244109060481E-2"/>
          <c:w val="0.82868573848252092"/>
          <c:h val="0.1825149129086136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000" u="sng"/>
            </a:pPr>
            <a:r>
              <a:rPr lang="es-MX" sz="1000" u="sng"/>
              <a:t>Porcentajes</a:t>
            </a:r>
          </a:p>
        </c:rich>
      </c:tx>
      <c:layout>
        <c:manualLayout>
          <c:xMode val="edge"/>
          <c:yMode val="edge"/>
          <c:x val="0.46998113896024585"/>
          <c:y val="0.2231097753161098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958702064896755E-2"/>
          <c:y val="0.31790637281451312"/>
          <c:w val="0.94808259587020138"/>
          <c:h val="0.55788970823091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'Gráfica 4. 5'!$B$3</c:f>
              <c:strCache>
                <c:ptCount val="1"/>
                <c:pt idx="0">
                  <c:v>2009: 2,203 solicitudes ARCO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5'!$A$4:$A$7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'Gráfica 4. 5'!$B$4:$B$7</c:f>
              <c:numCache>
                <c:formatCode>#,##0.00</c:formatCode>
                <c:ptCount val="4"/>
                <c:pt idx="0">
                  <c:v>21.970040853381718</c:v>
                </c:pt>
                <c:pt idx="1">
                  <c:v>14.026327734906946</c:v>
                </c:pt>
                <c:pt idx="2">
                  <c:v>61.552428506581933</c:v>
                </c:pt>
                <c:pt idx="3">
                  <c:v>2.451202905129366</c:v>
                </c:pt>
              </c:numCache>
            </c:numRef>
          </c:val>
        </c:ser>
        <c:ser>
          <c:idx val="1"/>
          <c:order val="1"/>
          <c:tx>
            <c:strRef>
              <c:f>'Gráfica 4. 5'!$C$3</c:f>
              <c:strCache>
                <c:ptCount val="1"/>
                <c:pt idx="0">
                  <c:v>2010: 2,543 solicitudes ARCO</c:v>
                </c:pt>
              </c:strCache>
            </c:strRef>
          </c:tx>
          <c:spPr>
            <a:solidFill>
              <a:srgbClr val="CC0066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5'!$A$4:$A$7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'Gráfica 4. 5'!$C$4:$C$7</c:f>
              <c:numCache>
                <c:formatCode>#,##0.00</c:formatCode>
                <c:ptCount val="4"/>
                <c:pt idx="0">
                  <c:v>51.553283523397468</c:v>
                </c:pt>
                <c:pt idx="1">
                  <c:v>19.38655131734172</c:v>
                </c:pt>
                <c:pt idx="2">
                  <c:v>27.211954384585134</c:v>
                </c:pt>
                <c:pt idx="3">
                  <c:v>1.8482107746755811</c:v>
                </c:pt>
              </c:numCache>
            </c:numRef>
          </c:val>
        </c:ser>
        <c:ser>
          <c:idx val="2"/>
          <c:order val="2"/>
          <c:tx>
            <c:strRef>
              <c:f>'Gráfica 4. 5'!$D$3</c:f>
              <c:strCache>
                <c:ptCount val="1"/>
                <c:pt idx="0">
                  <c:v>2011: 3,598 solicitudes ARCO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5'!$A$4:$A$7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'Gráfica 4. 5'!$D$4:$D$7</c:f>
              <c:numCache>
                <c:formatCode>#,##0.00</c:formatCode>
                <c:ptCount val="4"/>
                <c:pt idx="0">
                  <c:v>58.226792662590363</c:v>
                </c:pt>
                <c:pt idx="1">
                  <c:v>18.649249583101689</c:v>
                </c:pt>
                <c:pt idx="2">
                  <c:v>19.705391884380184</c:v>
                </c:pt>
                <c:pt idx="3">
                  <c:v>3.4185658699277379</c:v>
                </c:pt>
              </c:numCache>
            </c:numRef>
          </c:val>
        </c:ser>
        <c:ser>
          <c:idx val="3"/>
          <c:order val="3"/>
          <c:tx>
            <c:strRef>
              <c:f>'Gráfica 4. 5'!$E$3</c:f>
              <c:strCache>
                <c:ptCount val="1"/>
                <c:pt idx="0">
                  <c:v>2012: 4,397 solicitudes ARCO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5'!$A$4:$A$7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'Gráfica 4. 5'!$E$4:$E$7</c:f>
              <c:numCache>
                <c:formatCode>#,##0.00</c:formatCode>
                <c:ptCount val="4"/>
                <c:pt idx="0">
                  <c:v>67.637025244484818</c:v>
                </c:pt>
                <c:pt idx="1">
                  <c:v>21.219012963384124</c:v>
                </c:pt>
                <c:pt idx="2">
                  <c:v>8.460313850352513</c:v>
                </c:pt>
                <c:pt idx="3">
                  <c:v>2.6836479417784855</c:v>
                </c:pt>
              </c:numCache>
            </c:numRef>
          </c:val>
        </c:ser>
        <c:ser>
          <c:idx val="4"/>
          <c:order val="4"/>
          <c:tx>
            <c:strRef>
              <c:f>'Gráfica 4. 5'!$F$3</c:f>
              <c:strCache>
                <c:ptCount val="1"/>
                <c:pt idx="0">
                  <c:v>2013: 5,404 solicitudes ARCO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'Gráfica 4. 5'!$A$4:$A$7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'Gráfica 4. 5'!$F$4:$F$7</c:f>
              <c:numCache>
                <c:formatCode>#,##0.00</c:formatCode>
                <c:ptCount val="4"/>
                <c:pt idx="0">
                  <c:v>64.082161361954078</c:v>
                </c:pt>
                <c:pt idx="1">
                  <c:v>24.796447076239794</c:v>
                </c:pt>
                <c:pt idx="2">
                  <c:v>8.6972612879348468</c:v>
                </c:pt>
                <c:pt idx="3">
                  <c:v>2.4241302738712087</c:v>
                </c:pt>
              </c:numCache>
            </c:numRef>
          </c:val>
        </c:ser>
        <c:ser>
          <c:idx val="5"/>
          <c:order val="5"/>
          <c:tx>
            <c:strRef>
              <c:f>'Gráfica 4. 5'!$G$3</c:f>
              <c:strCache>
                <c:ptCount val="1"/>
                <c:pt idx="0">
                  <c:v>2014: 6,798 solicitudes ARCO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'Gráfica 4. 5'!$A$4:$A$7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'Gráfica 4. 5'!$G$4:$G$7</c:f>
              <c:numCache>
                <c:formatCode>#,##0.00</c:formatCode>
                <c:ptCount val="4"/>
                <c:pt idx="0">
                  <c:v>71.3</c:v>
                </c:pt>
                <c:pt idx="1">
                  <c:v>20.6</c:v>
                </c:pt>
                <c:pt idx="2">
                  <c:v>6.7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8753280"/>
        <c:axId val="108755968"/>
      </c:barChart>
      <c:catAx>
        <c:axId val="1087532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08755968"/>
        <c:crosses val="autoZero"/>
        <c:auto val="1"/>
        <c:lblAlgn val="ctr"/>
        <c:lblOffset val="100"/>
        <c:noMultiLvlLbl val="0"/>
      </c:catAx>
      <c:valAx>
        <c:axId val="10875596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08753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440283529632942"/>
          <c:y val="2.9549873610231842E-2"/>
          <c:w val="0.64814950308912289"/>
          <c:h val="0.1845674009849894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619005701053456E-2"/>
          <c:y val="9.0443245156153235E-2"/>
          <c:w val="0.93006926917244748"/>
          <c:h val="0.81951434722345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4.1.3'!$P$4</c:f>
              <c:strCache>
                <c:ptCount val="1"/>
                <c:pt idx="0">
                  <c:v>2009: 2,640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4.1.3'!$B$5:$B$8</c:f>
              <c:strCache>
                <c:ptCount val="4"/>
                <c:pt idx="0">
                  <c:v>Acceso a datos personales</c:v>
                </c:pt>
                <c:pt idx="1">
                  <c:v>Rectificación de datos personales</c:v>
                </c:pt>
                <c:pt idx="2">
                  <c:v>Cancelación de datos personales</c:v>
                </c:pt>
                <c:pt idx="3">
                  <c:v>Oposición de datos personales</c:v>
                </c:pt>
              </c:strCache>
            </c:strRef>
          </c:cat>
          <c:val>
            <c:numRef>
              <c:f>'Cuadro 4.1.3'!$D$5:$D$8</c:f>
              <c:numCache>
                <c:formatCode>0.0</c:formatCode>
                <c:ptCount val="4"/>
                <c:pt idx="0">
                  <c:v>98.8</c:v>
                </c:pt>
                <c:pt idx="1">
                  <c:v>0.8</c:v>
                </c:pt>
                <c:pt idx="2">
                  <c:v>0.2</c:v>
                </c:pt>
                <c:pt idx="3">
                  <c:v>0.30000000000000027</c:v>
                </c:pt>
              </c:numCache>
            </c:numRef>
          </c:val>
        </c:ser>
        <c:ser>
          <c:idx val="1"/>
          <c:order val="1"/>
          <c:tx>
            <c:strRef>
              <c:f>'Cuadro 4.1.3'!$P$5</c:f>
              <c:strCache>
                <c:ptCount val="1"/>
                <c:pt idx="0">
                  <c:v>2010: 3,128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4.1.3'!$B$5:$B$8</c:f>
              <c:strCache>
                <c:ptCount val="4"/>
                <c:pt idx="0">
                  <c:v>Acceso a datos personales</c:v>
                </c:pt>
                <c:pt idx="1">
                  <c:v>Rectificación de datos personales</c:v>
                </c:pt>
                <c:pt idx="2">
                  <c:v>Cancelación de datos personales</c:v>
                </c:pt>
                <c:pt idx="3">
                  <c:v>Oposición de datos personales</c:v>
                </c:pt>
              </c:strCache>
            </c:strRef>
          </c:cat>
          <c:val>
            <c:numRef>
              <c:f>'Cuadro 4.1.3'!$F$5:$F$8</c:f>
              <c:numCache>
                <c:formatCode>0.0</c:formatCode>
                <c:ptCount val="4"/>
                <c:pt idx="0">
                  <c:v>97.8</c:v>
                </c:pt>
                <c:pt idx="1">
                  <c:v>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'Cuadro 4.1.3'!$P$6</c:f>
              <c:strCache>
                <c:ptCount val="1"/>
                <c:pt idx="0">
                  <c:v>2011: 4,288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4.1.3'!$B$5:$B$8</c:f>
              <c:strCache>
                <c:ptCount val="4"/>
                <c:pt idx="0">
                  <c:v>Acceso a datos personales</c:v>
                </c:pt>
                <c:pt idx="1">
                  <c:v>Rectificación de datos personales</c:v>
                </c:pt>
                <c:pt idx="2">
                  <c:v>Cancelación de datos personales</c:v>
                </c:pt>
                <c:pt idx="3">
                  <c:v>Oposición de datos personales</c:v>
                </c:pt>
              </c:strCache>
            </c:strRef>
          </c:cat>
          <c:val>
            <c:numRef>
              <c:f>'Cuadro 4.1.3'!$H$5:$H$8</c:f>
              <c:numCache>
                <c:formatCode>0.0</c:formatCode>
                <c:ptCount val="4"/>
                <c:pt idx="0">
                  <c:v>96</c:v>
                </c:pt>
                <c:pt idx="1">
                  <c:v>2.7</c:v>
                </c:pt>
                <c:pt idx="2">
                  <c:v>0.5</c:v>
                </c:pt>
                <c:pt idx="3">
                  <c:v>0.70000000000000051</c:v>
                </c:pt>
              </c:numCache>
            </c:numRef>
          </c:val>
        </c:ser>
        <c:ser>
          <c:idx val="3"/>
          <c:order val="3"/>
          <c:tx>
            <c:strRef>
              <c:f>'Cuadro 4.1.3'!$P$7</c:f>
              <c:strCache>
                <c:ptCount val="1"/>
                <c:pt idx="0">
                  <c:v>2012: 5,235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4.1.3'!$B$5:$B$8</c:f>
              <c:strCache>
                <c:ptCount val="4"/>
                <c:pt idx="0">
                  <c:v>Acceso a datos personales</c:v>
                </c:pt>
                <c:pt idx="1">
                  <c:v>Rectificación de datos personales</c:v>
                </c:pt>
                <c:pt idx="2">
                  <c:v>Cancelación de datos personales</c:v>
                </c:pt>
                <c:pt idx="3">
                  <c:v>Oposición de datos personales</c:v>
                </c:pt>
              </c:strCache>
            </c:strRef>
          </c:cat>
          <c:val>
            <c:numRef>
              <c:f>'Cuadro 4.1.3'!$J$5:$J$8</c:f>
              <c:numCache>
                <c:formatCode>0.0</c:formatCode>
                <c:ptCount val="4"/>
                <c:pt idx="0">
                  <c:v>96.6</c:v>
                </c:pt>
                <c:pt idx="1">
                  <c:v>2.2000000000000002</c:v>
                </c:pt>
                <c:pt idx="2">
                  <c:v>0.9</c:v>
                </c:pt>
                <c:pt idx="3">
                  <c:v>0.30000000000000027</c:v>
                </c:pt>
              </c:numCache>
            </c:numRef>
          </c:val>
        </c:ser>
        <c:ser>
          <c:idx val="4"/>
          <c:order val="4"/>
          <c:tx>
            <c:strRef>
              <c:f>'Cuadro 4.1.3'!$P$8</c:f>
              <c:strCache>
                <c:ptCount val="1"/>
                <c:pt idx="0">
                  <c:v>2013: 6,094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4.1.3'!$B$5:$B$8</c:f>
              <c:strCache>
                <c:ptCount val="4"/>
                <c:pt idx="0">
                  <c:v>Acceso a datos personales</c:v>
                </c:pt>
                <c:pt idx="1">
                  <c:v>Rectificación de datos personales</c:v>
                </c:pt>
                <c:pt idx="2">
                  <c:v>Cancelación de datos personales</c:v>
                </c:pt>
                <c:pt idx="3">
                  <c:v>Oposición de datos personales</c:v>
                </c:pt>
              </c:strCache>
            </c:strRef>
          </c:cat>
          <c:val>
            <c:numRef>
              <c:f>'Cuadro 4.1.3'!$L$5:$L$8</c:f>
              <c:numCache>
                <c:formatCode>0.0</c:formatCode>
                <c:ptCount val="4"/>
                <c:pt idx="0">
                  <c:v>94.2</c:v>
                </c:pt>
                <c:pt idx="1">
                  <c:v>2.9</c:v>
                </c:pt>
                <c:pt idx="2">
                  <c:v>2.2999999999999998</c:v>
                </c:pt>
                <c:pt idx="3">
                  <c:v>0.60000000000000053</c:v>
                </c:pt>
              </c:numCache>
            </c:numRef>
          </c:val>
        </c:ser>
        <c:ser>
          <c:idx val="5"/>
          <c:order val="5"/>
          <c:tx>
            <c:strRef>
              <c:f>'Cuadro 4.1.3'!$P$9</c:f>
              <c:strCache>
                <c:ptCount val="1"/>
                <c:pt idx="0">
                  <c:v>2014: 7,656 solicitudes ARCO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'Cuadro 4.1.3'!$B$5:$B$8</c:f>
              <c:strCache>
                <c:ptCount val="4"/>
                <c:pt idx="0">
                  <c:v>Acceso a datos personales</c:v>
                </c:pt>
                <c:pt idx="1">
                  <c:v>Rectificación de datos personales</c:v>
                </c:pt>
                <c:pt idx="2">
                  <c:v>Cancelación de datos personales</c:v>
                </c:pt>
                <c:pt idx="3">
                  <c:v>Oposición de datos personales</c:v>
                </c:pt>
              </c:strCache>
            </c:strRef>
          </c:cat>
          <c:val>
            <c:numRef>
              <c:f>'Cuadro 4.1.3'!$N$5:$N$8</c:f>
              <c:numCache>
                <c:formatCode>0.0</c:formatCode>
                <c:ptCount val="4"/>
                <c:pt idx="0">
                  <c:v>89.9</c:v>
                </c:pt>
                <c:pt idx="1">
                  <c:v>4.8</c:v>
                </c:pt>
                <c:pt idx="2">
                  <c:v>5.0999999999999996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09792"/>
        <c:axId val="107411328"/>
      </c:barChart>
      <c:catAx>
        <c:axId val="10740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107411328"/>
        <c:crossesAt val="0"/>
        <c:auto val="1"/>
        <c:lblAlgn val="ctr"/>
        <c:lblOffset val="100"/>
        <c:noMultiLvlLbl val="0"/>
      </c:catAx>
      <c:valAx>
        <c:axId val="107411328"/>
        <c:scaling>
          <c:orientation val="minMax"/>
          <c:max val="10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107409792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67316053823406463"/>
          <c:y val="3.2958801498127382E-2"/>
          <c:w val="0.32683945873351866"/>
          <c:h val="0.23270659706862484"/>
        </c:manualLayout>
      </c:layout>
      <c:overlay val="0"/>
      <c:txPr>
        <a:bodyPr/>
        <a:lstStyle/>
        <a:p>
          <a:pPr>
            <a:defRPr b="1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000" u="sng">
                <a:latin typeface="Arial" pitchFamily="34" charset="0"/>
                <a:cs typeface="Arial" pitchFamily="34" charset="0"/>
              </a:defRPr>
            </a:pPr>
            <a:r>
              <a:rPr lang="es-MX" sz="1000" u="sng">
                <a:latin typeface="Arial" pitchFamily="34" charset="0"/>
                <a:cs typeface="Arial" pitchFamily="34" charset="0"/>
              </a:rPr>
              <a:t>Porcentaje</a:t>
            </a:r>
          </a:p>
        </c:rich>
      </c:tx>
      <c:layout>
        <c:manualLayout>
          <c:xMode val="edge"/>
          <c:yMode val="edge"/>
          <c:x val="0.50785151126396677"/>
          <c:y val="0.1298871881337627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81472589035644"/>
          <c:y val="0.16490642373407041"/>
          <c:w val="0.83038015206082461"/>
          <c:h val="0.809226439287681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'Cuadro 4.4 y Gráfica 4.3'!$B$4</c:f>
              <c:strCache>
                <c:ptCount val="1"/>
                <c:pt idx="0">
                  <c:v>2009: 2,640 solicitudes ARCO</c:v>
                </c:pt>
              </c:strCache>
            </c:strRef>
          </c:tx>
          <c:spPr>
            <a:solidFill>
              <a:schemeClr val="accent6"/>
            </a:solidFill>
            <a:ln w="25400"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4.4 y Gráfica 4.3'!$A$5:$A$14</c:f>
              <c:strCache>
                <c:ptCount val="10"/>
                <c:pt idx="0">
                  <c:v>Datos de identificación</c:v>
                </c:pt>
                <c:pt idx="1">
                  <c:v>Datos laborales</c:v>
                </c:pt>
                <c:pt idx="2">
                  <c:v>Datos patrimoniales</c:v>
                </c:pt>
                <c:pt idx="3">
                  <c:v>Datos sobre procedimientos 
administrativos seguidos
 en forma de juicio
 y/o jurisdiccionales</c:v>
                </c:pt>
                <c:pt idx="4">
                  <c:v>Datos académicos</c:v>
                </c:pt>
                <c:pt idx="5">
                  <c:v>Datos de tránsito y 
movimientos migratorios</c:v>
                </c:pt>
                <c:pt idx="6">
                  <c:v>Datos sobre la
 salud de las personas</c:v>
                </c:pt>
                <c:pt idx="7">
                  <c:v>Datos ideológicos</c:v>
                </c:pt>
                <c:pt idx="8">
                  <c:v>Datos electrónicos</c:v>
                </c:pt>
                <c:pt idx="9">
                  <c:v>Otros</c:v>
                </c:pt>
              </c:strCache>
            </c:strRef>
          </c:cat>
          <c:val>
            <c:numRef>
              <c:f>'Cuadro 4.4 y Gráfica 4.3'!$B$5:$B$14</c:f>
              <c:numCache>
                <c:formatCode>0.0</c:formatCode>
                <c:ptCount val="10"/>
                <c:pt idx="0">
                  <c:v>8</c:v>
                </c:pt>
                <c:pt idx="1">
                  <c:v>60.6</c:v>
                </c:pt>
                <c:pt idx="2">
                  <c:v>5.0999999999999996</c:v>
                </c:pt>
                <c:pt idx="3">
                  <c:v>9.3000000000000007</c:v>
                </c:pt>
                <c:pt idx="4">
                  <c:v>0.9</c:v>
                </c:pt>
                <c:pt idx="5">
                  <c:v>0.4</c:v>
                </c:pt>
                <c:pt idx="6">
                  <c:v>5.6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'Cuadro 4.4 y Gráfica 4.3'!$C$4</c:f>
              <c:strCache>
                <c:ptCount val="1"/>
                <c:pt idx="0">
                  <c:v>2010: 3,128 solicitudes ARCO</c:v>
                </c:pt>
              </c:strCache>
            </c:strRef>
          </c:tx>
          <c:spPr>
            <a:solidFill>
              <a:srgbClr val="CC0066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4.4 y Gráfica 4.3'!$A$5:$A$14</c:f>
              <c:strCache>
                <c:ptCount val="10"/>
                <c:pt idx="0">
                  <c:v>Datos de identificación</c:v>
                </c:pt>
                <c:pt idx="1">
                  <c:v>Datos laborales</c:v>
                </c:pt>
                <c:pt idx="2">
                  <c:v>Datos patrimoniales</c:v>
                </c:pt>
                <c:pt idx="3">
                  <c:v>Datos sobre procedimientos 
administrativos seguidos
 en forma de juicio
 y/o jurisdiccionales</c:v>
                </c:pt>
                <c:pt idx="4">
                  <c:v>Datos académicos</c:v>
                </c:pt>
                <c:pt idx="5">
                  <c:v>Datos de tránsito y 
movimientos migratorios</c:v>
                </c:pt>
                <c:pt idx="6">
                  <c:v>Datos sobre la
 salud de las personas</c:v>
                </c:pt>
                <c:pt idx="7">
                  <c:v>Datos ideológicos</c:v>
                </c:pt>
                <c:pt idx="8">
                  <c:v>Datos electrónicos</c:v>
                </c:pt>
                <c:pt idx="9">
                  <c:v>Otros</c:v>
                </c:pt>
              </c:strCache>
            </c:strRef>
          </c:cat>
          <c:val>
            <c:numRef>
              <c:f>'Cuadro 4.4 y Gráfica 4.3'!$C$5:$C$14</c:f>
              <c:numCache>
                <c:formatCode>0.0</c:formatCode>
                <c:ptCount val="10"/>
                <c:pt idx="0">
                  <c:v>6.4</c:v>
                </c:pt>
                <c:pt idx="1">
                  <c:v>56</c:v>
                </c:pt>
                <c:pt idx="2">
                  <c:v>6.1</c:v>
                </c:pt>
                <c:pt idx="3">
                  <c:v>8.2000000000000011</c:v>
                </c:pt>
                <c:pt idx="4">
                  <c:v>0.9</c:v>
                </c:pt>
                <c:pt idx="5">
                  <c:v>0.2</c:v>
                </c:pt>
                <c:pt idx="6">
                  <c:v>7.7</c:v>
                </c:pt>
                <c:pt idx="7">
                  <c:v>0.1</c:v>
                </c:pt>
                <c:pt idx="8">
                  <c:v>0.2</c:v>
                </c:pt>
                <c:pt idx="9">
                  <c:v>14.4</c:v>
                </c:pt>
              </c:numCache>
            </c:numRef>
          </c:val>
        </c:ser>
        <c:ser>
          <c:idx val="2"/>
          <c:order val="2"/>
          <c:tx>
            <c:strRef>
              <c:f>'Cuadro 4.4 y Gráfica 4.3'!$D$4</c:f>
              <c:strCache>
                <c:ptCount val="1"/>
                <c:pt idx="0">
                  <c:v>2011: 4,288 solicitudes ARCO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4.4 y Gráfica 4.3'!$A$5:$A$14</c:f>
              <c:strCache>
                <c:ptCount val="10"/>
                <c:pt idx="0">
                  <c:v>Datos de identificación</c:v>
                </c:pt>
                <c:pt idx="1">
                  <c:v>Datos laborales</c:v>
                </c:pt>
                <c:pt idx="2">
                  <c:v>Datos patrimoniales</c:v>
                </c:pt>
                <c:pt idx="3">
                  <c:v>Datos sobre procedimientos 
administrativos seguidos
 en forma de juicio
 y/o jurisdiccionales</c:v>
                </c:pt>
                <c:pt idx="4">
                  <c:v>Datos académicos</c:v>
                </c:pt>
                <c:pt idx="5">
                  <c:v>Datos de tránsito y 
movimientos migratorios</c:v>
                </c:pt>
                <c:pt idx="6">
                  <c:v>Datos sobre la
 salud de las personas</c:v>
                </c:pt>
                <c:pt idx="7">
                  <c:v>Datos ideológicos</c:v>
                </c:pt>
                <c:pt idx="8">
                  <c:v>Datos electrónicos</c:v>
                </c:pt>
                <c:pt idx="9">
                  <c:v>Otros</c:v>
                </c:pt>
              </c:strCache>
            </c:strRef>
          </c:cat>
          <c:val>
            <c:numRef>
              <c:f>'Cuadro 4.4 y Gráfica 4.3'!$D$5:$D$14</c:f>
              <c:numCache>
                <c:formatCode>0.0</c:formatCode>
                <c:ptCount val="10"/>
                <c:pt idx="0">
                  <c:v>8.2000000000000011</c:v>
                </c:pt>
                <c:pt idx="1">
                  <c:v>54.5</c:v>
                </c:pt>
                <c:pt idx="2">
                  <c:v>8</c:v>
                </c:pt>
                <c:pt idx="3">
                  <c:v>4.0999999999999996</c:v>
                </c:pt>
                <c:pt idx="4">
                  <c:v>1.2</c:v>
                </c:pt>
                <c:pt idx="5">
                  <c:v>0.30000000000000027</c:v>
                </c:pt>
                <c:pt idx="6">
                  <c:v>12</c:v>
                </c:pt>
                <c:pt idx="7">
                  <c:v>0.1</c:v>
                </c:pt>
                <c:pt idx="8">
                  <c:v>0</c:v>
                </c:pt>
                <c:pt idx="9">
                  <c:v>11.4</c:v>
                </c:pt>
              </c:numCache>
            </c:numRef>
          </c:val>
        </c:ser>
        <c:ser>
          <c:idx val="3"/>
          <c:order val="3"/>
          <c:tx>
            <c:strRef>
              <c:f>'Cuadro 4.4 y Gráfica 4.3'!$E$4</c:f>
              <c:strCache>
                <c:ptCount val="1"/>
                <c:pt idx="0">
                  <c:v>2012: 5,235 solicitudes ARCO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metal"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4.4 y Gráfica 4.3'!$A$5:$A$14</c:f>
              <c:strCache>
                <c:ptCount val="10"/>
                <c:pt idx="0">
                  <c:v>Datos de identificación</c:v>
                </c:pt>
                <c:pt idx="1">
                  <c:v>Datos laborales</c:v>
                </c:pt>
                <c:pt idx="2">
                  <c:v>Datos patrimoniales</c:v>
                </c:pt>
                <c:pt idx="3">
                  <c:v>Datos sobre procedimientos 
administrativos seguidos
 en forma de juicio
 y/o jurisdiccionales</c:v>
                </c:pt>
                <c:pt idx="4">
                  <c:v>Datos académicos</c:v>
                </c:pt>
                <c:pt idx="5">
                  <c:v>Datos de tránsito y 
movimientos migratorios</c:v>
                </c:pt>
                <c:pt idx="6">
                  <c:v>Datos sobre la
 salud de las personas</c:v>
                </c:pt>
                <c:pt idx="7">
                  <c:v>Datos ideológicos</c:v>
                </c:pt>
                <c:pt idx="8">
                  <c:v>Datos electrónicos</c:v>
                </c:pt>
                <c:pt idx="9">
                  <c:v>Otros</c:v>
                </c:pt>
              </c:strCache>
            </c:strRef>
          </c:cat>
          <c:val>
            <c:numRef>
              <c:f>'Cuadro 4.4 y Gráfica 4.3'!$E$5:$E$14</c:f>
              <c:numCache>
                <c:formatCode>0.0</c:formatCode>
                <c:ptCount val="10"/>
                <c:pt idx="0">
                  <c:v>7.6</c:v>
                </c:pt>
                <c:pt idx="1">
                  <c:v>54.8</c:v>
                </c:pt>
                <c:pt idx="2">
                  <c:v>5.7</c:v>
                </c:pt>
                <c:pt idx="3">
                  <c:v>4.4000000000000004</c:v>
                </c:pt>
                <c:pt idx="4">
                  <c:v>0.70000000000000051</c:v>
                </c:pt>
                <c:pt idx="5">
                  <c:v>0.2</c:v>
                </c:pt>
                <c:pt idx="6">
                  <c:v>14</c:v>
                </c:pt>
                <c:pt idx="7">
                  <c:v>0.1</c:v>
                </c:pt>
                <c:pt idx="8">
                  <c:v>0.2</c:v>
                </c:pt>
                <c:pt idx="9">
                  <c:v>12.3</c:v>
                </c:pt>
              </c:numCache>
            </c:numRef>
          </c:val>
        </c:ser>
        <c:ser>
          <c:idx val="4"/>
          <c:order val="4"/>
          <c:tx>
            <c:strRef>
              <c:f>'Cuadro 4.4 y Gráfica 4.3'!$F$4</c:f>
              <c:strCache>
                <c:ptCount val="1"/>
                <c:pt idx="0">
                  <c:v>2013: 6,094 solicitudes ARCO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4.4 y Gráfica 4.3'!$A$5:$A$14</c:f>
              <c:strCache>
                <c:ptCount val="10"/>
                <c:pt idx="0">
                  <c:v>Datos de identificación</c:v>
                </c:pt>
                <c:pt idx="1">
                  <c:v>Datos laborales</c:v>
                </c:pt>
                <c:pt idx="2">
                  <c:v>Datos patrimoniales</c:v>
                </c:pt>
                <c:pt idx="3">
                  <c:v>Datos sobre procedimientos 
administrativos seguidos
 en forma de juicio
 y/o jurisdiccionales</c:v>
                </c:pt>
                <c:pt idx="4">
                  <c:v>Datos académicos</c:v>
                </c:pt>
                <c:pt idx="5">
                  <c:v>Datos de tránsito y 
movimientos migratorios</c:v>
                </c:pt>
                <c:pt idx="6">
                  <c:v>Datos sobre la
 salud de las personas</c:v>
                </c:pt>
                <c:pt idx="7">
                  <c:v>Datos ideológicos</c:v>
                </c:pt>
                <c:pt idx="8">
                  <c:v>Datos electrónicos</c:v>
                </c:pt>
                <c:pt idx="9">
                  <c:v>Otros</c:v>
                </c:pt>
              </c:strCache>
            </c:strRef>
          </c:cat>
          <c:val>
            <c:numRef>
              <c:f>'Cuadro 4.4 y Gráfica 4.3'!$F$5:$F$14</c:f>
              <c:numCache>
                <c:formatCode>0.0</c:formatCode>
                <c:ptCount val="10"/>
                <c:pt idx="0">
                  <c:v>11.6</c:v>
                </c:pt>
                <c:pt idx="1">
                  <c:v>48.6</c:v>
                </c:pt>
                <c:pt idx="2">
                  <c:v>5.0999999999999996</c:v>
                </c:pt>
                <c:pt idx="3">
                  <c:v>4.5999999999999996</c:v>
                </c:pt>
                <c:pt idx="4">
                  <c:v>0.70000000000000051</c:v>
                </c:pt>
                <c:pt idx="5">
                  <c:v>0.2</c:v>
                </c:pt>
                <c:pt idx="6">
                  <c:v>20.3</c:v>
                </c:pt>
                <c:pt idx="7">
                  <c:v>0.4</c:v>
                </c:pt>
                <c:pt idx="8">
                  <c:v>0.2</c:v>
                </c:pt>
                <c:pt idx="9">
                  <c:v>8.1</c:v>
                </c:pt>
              </c:numCache>
            </c:numRef>
          </c:val>
        </c:ser>
        <c:ser>
          <c:idx val="5"/>
          <c:order val="5"/>
          <c:tx>
            <c:strRef>
              <c:f>'Cuadro 4.4 y Gráfica 4.3'!$G$4</c:f>
              <c:strCache>
                <c:ptCount val="1"/>
                <c:pt idx="0">
                  <c:v>2014: 5,532 solicitudes ARCO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'Cuadro 4.4 y Gráfica 4.3'!$A$5:$A$14</c:f>
              <c:strCache>
                <c:ptCount val="10"/>
                <c:pt idx="0">
                  <c:v>Datos de identificación</c:v>
                </c:pt>
                <c:pt idx="1">
                  <c:v>Datos laborales</c:v>
                </c:pt>
                <c:pt idx="2">
                  <c:v>Datos patrimoniales</c:v>
                </c:pt>
                <c:pt idx="3">
                  <c:v>Datos sobre procedimientos 
administrativos seguidos
 en forma de juicio
 y/o jurisdiccionales</c:v>
                </c:pt>
                <c:pt idx="4">
                  <c:v>Datos académicos</c:v>
                </c:pt>
                <c:pt idx="5">
                  <c:v>Datos de tránsito y 
movimientos migratorios</c:v>
                </c:pt>
                <c:pt idx="6">
                  <c:v>Datos sobre la
 salud de las personas</c:v>
                </c:pt>
                <c:pt idx="7">
                  <c:v>Datos ideológicos</c:v>
                </c:pt>
                <c:pt idx="8">
                  <c:v>Datos electrónicos</c:v>
                </c:pt>
                <c:pt idx="9">
                  <c:v>Otros</c:v>
                </c:pt>
              </c:strCache>
            </c:strRef>
          </c:cat>
          <c:val>
            <c:numRef>
              <c:f>'Cuadro 4.4 y Gráfica 4.3'!$G$5:$G$14</c:f>
              <c:numCache>
                <c:formatCode>0.0</c:formatCode>
                <c:ptCount val="10"/>
                <c:pt idx="0">
                  <c:v>13.1</c:v>
                </c:pt>
                <c:pt idx="1">
                  <c:v>46.9</c:v>
                </c:pt>
                <c:pt idx="2">
                  <c:v>3.1</c:v>
                </c:pt>
                <c:pt idx="3">
                  <c:v>3.4</c:v>
                </c:pt>
                <c:pt idx="4">
                  <c:v>4.0999999999999996</c:v>
                </c:pt>
                <c:pt idx="5">
                  <c:v>0.2</c:v>
                </c:pt>
                <c:pt idx="6">
                  <c:v>21.8</c:v>
                </c:pt>
                <c:pt idx="7">
                  <c:v>0.2</c:v>
                </c:pt>
                <c:pt idx="8">
                  <c:v>0.70000000000000051</c:v>
                </c:pt>
                <c:pt idx="9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9189760"/>
        <c:axId val="109216128"/>
      </c:barChart>
      <c:catAx>
        <c:axId val="10918976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</c:spPr>
        <c:txPr>
          <a:bodyPr rot="0"/>
          <a:lstStyle/>
          <a:p>
            <a:pPr>
              <a:defRPr sz="600"/>
            </a:pPr>
            <a:endParaRPr lang="es-MX"/>
          </a:p>
        </c:txPr>
        <c:crossAx val="109216128"/>
        <c:crosses val="autoZero"/>
        <c:auto val="1"/>
        <c:lblAlgn val="ctr"/>
        <c:lblOffset val="100"/>
        <c:noMultiLvlLbl val="0"/>
      </c:catAx>
      <c:valAx>
        <c:axId val="109216128"/>
        <c:scaling>
          <c:orientation val="minMax"/>
          <c:max val="70"/>
        </c:scaling>
        <c:delete val="1"/>
        <c:axPos val="t"/>
        <c:numFmt formatCode="0.0" sourceLinked="1"/>
        <c:majorTickMark val="out"/>
        <c:minorTickMark val="none"/>
        <c:tickLblPos val="none"/>
        <c:crossAx val="109189760"/>
        <c:crosses val="autoZero"/>
        <c:crossBetween val="between"/>
        <c:majorUnit val="1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1938818653630801"/>
          <c:y val="2.468649383737995E-2"/>
          <c:w val="0.66018351493725558"/>
          <c:h val="6.758046991028667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scene3d>
      <a:camera prst="orthographicFront"/>
      <a:lightRig rig="threePt" dir="t"/>
    </a:scene3d>
    <a:sp3d prstMaterial="matte"/>
  </c:spPr>
  <c:txPr>
    <a:bodyPr/>
    <a:lstStyle/>
    <a:p>
      <a:pPr>
        <a:defRPr sz="1000" b="1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'Solciitudes ARCO % proc impro'!$A$2</c:f>
              <c:strCache>
                <c:ptCount val="1"/>
                <c:pt idx="0">
                  <c:v>2009: 2, 203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'Solciitudes ARCO % proc impro'!$B$1:$C$1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'Solciitudes ARCO % proc impro'!$B$2:$C$2</c:f>
              <c:numCache>
                <c:formatCode>General</c:formatCode>
                <c:ptCount val="2"/>
                <c:pt idx="0">
                  <c:v>1.7</c:v>
                </c:pt>
                <c:pt idx="1">
                  <c:v>98.3</c:v>
                </c:pt>
              </c:numCache>
            </c:numRef>
          </c:val>
        </c:ser>
        <c:ser>
          <c:idx val="1"/>
          <c:order val="1"/>
          <c:tx>
            <c:strRef>
              <c:f>'Solciitudes ARCO % proc impro'!$A$3</c:f>
              <c:strCache>
                <c:ptCount val="1"/>
                <c:pt idx="0">
                  <c:v>2010: 2, 543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'Solciitudes ARCO % proc impro'!$B$1:$C$1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'Solciitudes ARCO % proc impro'!$B$3:$C$3</c:f>
              <c:numCache>
                <c:formatCode>General</c:formatCode>
                <c:ptCount val="2"/>
                <c:pt idx="0">
                  <c:v>1.3</c:v>
                </c:pt>
                <c:pt idx="1">
                  <c:v>98.7</c:v>
                </c:pt>
              </c:numCache>
            </c:numRef>
          </c:val>
        </c:ser>
        <c:ser>
          <c:idx val="2"/>
          <c:order val="2"/>
          <c:tx>
            <c:strRef>
              <c:f>'Solciitudes ARCO % proc impro'!$A$4</c:f>
              <c:strCache>
                <c:ptCount val="1"/>
                <c:pt idx="0">
                  <c:v>2011: 3, 598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'Solciitudes ARCO % proc impro'!$B$1:$C$1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'Solciitudes ARCO % proc impro'!$B$4:$C$4</c:f>
              <c:numCache>
                <c:formatCode>General</c:formatCode>
                <c:ptCount val="2"/>
                <c:pt idx="0">
                  <c:v>2.2999999999999998</c:v>
                </c:pt>
                <c:pt idx="1">
                  <c:v>97.7</c:v>
                </c:pt>
              </c:numCache>
            </c:numRef>
          </c:val>
        </c:ser>
        <c:ser>
          <c:idx val="3"/>
          <c:order val="3"/>
          <c:tx>
            <c:strRef>
              <c:f>'Solciitudes ARCO % proc impro'!$A$5</c:f>
              <c:strCache>
                <c:ptCount val="1"/>
                <c:pt idx="0">
                  <c:v>2012: 4, 397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'Solciitudes ARCO % proc impro'!$B$1:$C$1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'Solciitudes ARCO % proc impro'!$B$5:$C$5</c:f>
              <c:numCache>
                <c:formatCode>General</c:formatCode>
                <c:ptCount val="2"/>
                <c:pt idx="0">
                  <c:v>1.6</c:v>
                </c:pt>
                <c:pt idx="1">
                  <c:v>98.4</c:v>
                </c:pt>
              </c:numCache>
            </c:numRef>
          </c:val>
        </c:ser>
        <c:ser>
          <c:idx val="4"/>
          <c:order val="4"/>
          <c:tx>
            <c:strRef>
              <c:f>'Solciitudes ARCO % proc impro'!$A$6</c:f>
              <c:strCache>
                <c:ptCount val="1"/>
                <c:pt idx="0">
                  <c:v>2013: 5, 404 solicitudes ARCO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'Solciitudes ARCO % proc impro'!$B$1:$C$1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'Solciitudes ARCO % proc impro'!$B$6:$C$6</c:f>
              <c:numCache>
                <c:formatCode>General</c:formatCode>
                <c:ptCount val="2"/>
                <c:pt idx="0">
                  <c:v>0.8</c:v>
                </c:pt>
                <c:pt idx="1">
                  <c:v>99.2</c:v>
                </c:pt>
              </c:numCache>
            </c:numRef>
          </c:val>
        </c:ser>
        <c:ser>
          <c:idx val="5"/>
          <c:order val="5"/>
          <c:tx>
            <c:strRef>
              <c:f>'Solciitudes ARCO % proc impro'!$A$7</c:f>
              <c:strCache>
                <c:ptCount val="1"/>
                <c:pt idx="0">
                  <c:v>2014: 6,798 solicitudes ARCO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'Solciitudes ARCO % proc impro'!$B$1:$C$1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'Solciitudes ARCO % proc impro'!$B$7:$C$7</c:f>
              <c:numCache>
                <c:formatCode>General</c:formatCode>
                <c:ptCount val="2"/>
                <c:pt idx="0">
                  <c:v>1.1100000000000001</c:v>
                </c:pt>
                <c:pt idx="1">
                  <c:v>98.88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53056"/>
        <c:axId val="109054592"/>
      </c:barChart>
      <c:catAx>
        <c:axId val="10905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109054592"/>
        <c:crosses val="autoZero"/>
        <c:auto val="1"/>
        <c:lblAlgn val="ctr"/>
        <c:lblOffset val="100"/>
        <c:noMultiLvlLbl val="0"/>
      </c:catAx>
      <c:valAx>
        <c:axId val="10905459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09053056"/>
        <c:crosses val="autoZero"/>
        <c:crossBetween val="between"/>
        <c:majorUnit val="20"/>
      </c:valAx>
      <c:spPr>
        <a:noFill/>
      </c:spPr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11214953271212E-3"/>
          <c:y val="0.125"/>
          <c:w val="0.92523364485981308"/>
          <c:h val="0.76522346165062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'Gráfica 4. 6 '!$B$3</c:f>
              <c:strCache>
                <c:ptCount val="1"/>
                <c:pt idx="0">
                  <c:v>Días hábiles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'Gráfica 4. 6 '!$A$4:$A$9</c:f>
              <c:strCache>
                <c:ptCount val="6"/>
                <c:pt idx="0">
                  <c:v>2009: 2,203 solicitudes ARCO</c:v>
                </c:pt>
                <c:pt idx="1">
                  <c:v>2010: 2,543 solicitudes ARCO</c:v>
                </c:pt>
                <c:pt idx="2">
                  <c:v>2011: 3,598 solicitudes ARCO</c:v>
                </c:pt>
                <c:pt idx="3">
                  <c:v>2012: 4,397 solicitudes ARCO</c:v>
                </c:pt>
                <c:pt idx="4">
                  <c:v>2013: 5,404 solicitudes ARCO</c:v>
                </c:pt>
                <c:pt idx="5">
                  <c:v>2014: 6,798 solicitudes ARCO</c:v>
                </c:pt>
              </c:strCache>
            </c:strRef>
          </c:cat>
          <c:val>
            <c:numRef>
              <c:f>'Gráfica 4. 6 '!$B$4:$B$9</c:f>
              <c:numCache>
                <c:formatCode>0.0</c:formatCode>
                <c:ptCount val="6"/>
                <c:pt idx="0">
                  <c:v>11.743531547889258</c:v>
                </c:pt>
                <c:pt idx="1">
                  <c:v>11.291388124262681</c:v>
                </c:pt>
                <c:pt idx="2">
                  <c:v>10.547526403557541</c:v>
                </c:pt>
                <c:pt idx="3">
                  <c:v>9.9</c:v>
                </c:pt>
                <c:pt idx="4">
                  <c:v>10.486121391561801</c:v>
                </c:pt>
                <c:pt idx="5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9138304"/>
        <c:axId val="109139840"/>
      </c:barChart>
      <c:catAx>
        <c:axId val="1091383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09139840"/>
        <c:crosses val="autoZero"/>
        <c:auto val="1"/>
        <c:lblAlgn val="ctr"/>
        <c:lblOffset val="100"/>
        <c:noMultiLvlLbl val="0"/>
      </c:catAx>
      <c:valAx>
        <c:axId val="109139840"/>
        <c:scaling>
          <c:orientation val="minMax"/>
          <c:max val="12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09138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0.29412</cdr:y>
    </cdr:from>
    <cdr:to>
      <cdr:x>0.54244</cdr:x>
      <cdr:y>0.36363</cdr:y>
    </cdr:to>
    <cdr:sp macro="" textlink="">
      <cdr:nvSpPr>
        <cdr:cNvPr id="2" name="1 Elipse"/>
        <cdr:cNvSpPr/>
      </cdr:nvSpPr>
      <cdr:spPr>
        <a:xfrm xmlns:a="http://schemas.openxmlformats.org/drawingml/2006/main">
          <a:off x="4214842" y="1428760"/>
          <a:ext cx="357727" cy="337655"/>
        </a:xfrm>
        <a:prstGeom xmlns:a="http://schemas.openxmlformats.org/drawingml/2006/main" prst="ellipse">
          <a:avLst/>
        </a:prstGeom>
        <a:solidFill xmlns:a="http://schemas.openxmlformats.org/drawingml/2006/main">
          <a:srgbClr val="00CC66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s-MX"/>
        </a:p>
      </cdr:txBody>
    </cdr:sp>
  </cdr:relSizeAnchor>
  <cdr:relSizeAnchor xmlns:cdr="http://schemas.openxmlformats.org/drawingml/2006/chartDrawing">
    <cdr:from>
      <cdr:x>0.34746</cdr:x>
      <cdr:y>0.44118</cdr:y>
    </cdr:from>
    <cdr:to>
      <cdr:x>0.38989</cdr:x>
      <cdr:y>0.51068</cdr:y>
    </cdr:to>
    <cdr:sp macro="" textlink="">
      <cdr:nvSpPr>
        <cdr:cNvPr id="3" name="2 Elipse"/>
        <cdr:cNvSpPr/>
      </cdr:nvSpPr>
      <cdr:spPr>
        <a:xfrm xmlns:a="http://schemas.openxmlformats.org/drawingml/2006/main">
          <a:off x="2928958" y="2143140"/>
          <a:ext cx="357726" cy="337655"/>
        </a:xfrm>
        <a:prstGeom xmlns:a="http://schemas.openxmlformats.org/drawingml/2006/main" prst="ellipse">
          <a:avLst/>
        </a:prstGeom>
        <a:solidFill xmlns:a="http://schemas.openxmlformats.org/drawingml/2006/main">
          <a:srgbClr val="00CC66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s-MX"/>
        </a:p>
      </cdr:txBody>
    </cdr:sp>
  </cdr:relSizeAnchor>
  <cdr:relSizeAnchor xmlns:cdr="http://schemas.openxmlformats.org/drawingml/2006/chartDrawing">
    <cdr:from>
      <cdr:x>0.80508</cdr:x>
      <cdr:y>0.11765</cdr:y>
    </cdr:from>
    <cdr:to>
      <cdr:x>0.84752</cdr:x>
      <cdr:y>0.18716</cdr:y>
    </cdr:to>
    <cdr:sp macro="" textlink="">
      <cdr:nvSpPr>
        <cdr:cNvPr id="4" name="3 Elipse"/>
        <cdr:cNvSpPr/>
      </cdr:nvSpPr>
      <cdr:spPr>
        <a:xfrm xmlns:a="http://schemas.openxmlformats.org/drawingml/2006/main">
          <a:off x="6786610" y="571504"/>
          <a:ext cx="357727" cy="337655"/>
        </a:xfrm>
        <a:prstGeom xmlns:a="http://schemas.openxmlformats.org/drawingml/2006/main" prst="ellipse">
          <a:avLst/>
        </a:prstGeom>
        <a:solidFill xmlns:a="http://schemas.openxmlformats.org/drawingml/2006/main">
          <a:srgbClr val="00CC66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s-MX"/>
        </a:p>
      </cdr:txBody>
    </cdr:sp>
  </cdr:relSizeAnchor>
  <cdr:relSizeAnchor xmlns:cdr="http://schemas.openxmlformats.org/drawingml/2006/chartDrawing">
    <cdr:from>
      <cdr:x>0.65254</cdr:x>
      <cdr:y>0.20588</cdr:y>
    </cdr:from>
    <cdr:to>
      <cdr:x>0.69498</cdr:x>
      <cdr:y>0.27539</cdr:y>
    </cdr:to>
    <cdr:sp macro="" textlink="">
      <cdr:nvSpPr>
        <cdr:cNvPr id="5" name="4 Elipse"/>
        <cdr:cNvSpPr/>
      </cdr:nvSpPr>
      <cdr:spPr>
        <a:xfrm xmlns:a="http://schemas.openxmlformats.org/drawingml/2006/main">
          <a:off x="5500726" y="1000132"/>
          <a:ext cx="357727" cy="337655"/>
        </a:xfrm>
        <a:prstGeom xmlns:a="http://schemas.openxmlformats.org/drawingml/2006/main" prst="ellipse">
          <a:avLst/>
        </a:prstGeom>
        <a:solidFill xmlns:a="http://schemas.openxmlformats.org/drawingml/2006/main">
          <a:srgbClr val="00CC66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s-MX"/>
        </a:p>
      </cdr:txBody>
    </cdr:sp>
  </cdr:relSizeAnchor>
  <cdr:relSizeAnchor xmlns:cdr="http://schemas.openxmlformats.org/drawingml/2006/chartDrawing">
    <cdr:from>
      <cdr:x>0.21451</cdr:x>
      <cdr:y>0.57811</cdr:y>
    </cdr:from>
    <cdr:to>
      <cdr:x>0.22732</cdr:x>
      <cdr:y>0.60034</cdr:y>
    </cdr:to>
    <cdr:sp macro="" textlink="">
      <cdr:nvSpPr>
        <cdr:cNvPr id="6" name="5 Flecha derecha"/>
        <cdr:cNvSpPr/>
      </cdr:nvSpPr>
      <cdr:spPr>
        <a:xfrm xmlns:a="http://schemas.openxmlformats.org/drawingml/2006/main" rot="18720000">
          <a:off x="1808213" y="2808344"/>
          <a:ext cx="108000" cy="10800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 w="25400" cap="flat" cmpd="sng" algn="ctr">
          <a:solidFill>
            <a:schemeClr val="tx1"/>
          </a:solidFill>
          <a:prstDash val="solid"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s-MX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0.35807</cdr:x>
      <cdr:y>0.46247</cdr:y>
    </cdr:from>
    <cdr:to>
      <cdr:x>0.37515</cdr:x>
      <cdr:y>0.4847</cdr:y>
    </cdr:to>
    <cdr:sp macro="" textlink="">
      <cdr:nvSpPr>
        <cdr:cNvPr id="7" name="6 Flecha derecha"/>
        <cdr:cNvSpPr/>
      </cdr:nvSpPr>
      <cdr:spPr>
        <a:xfrm xmlns:a="http://schemas.openxmlformats.org/drawingml/2006/main" rot="-2160000">
          <a:off x="3018385" y="2246585"/>
          <a:ext cx="144000" cy="10800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0.66315</cdr:x>
      <cdr:y>0.22718</cdr:y>
    </cdr:from>
    <cdr:to>
      <cdr:x>0.68023</cdr:x>
      <cdr:y>0.24941</cdr:y>
    </cdr:to>
    <cdr:sp macro="" textlink="">
      <cdr:nvSpPr>
        <cdr:cNvPr id="8" name="1 Flecha derecha"/>
        <cdr:cNvSpPr/>
      </cdr:nvSpPr>
      <cdr:spPr>
        <a:xfrm xmlns:a="http://schemas.openxmlformats.org/drawingml/2006/main" rot="-2160000">
          <a:off x="5590154" y="1103578"/>
          <a:ext cx="144000" cy="108000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E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0.01708</cdr:x>
      <cdr:y>0.02223</cdr:y>
    </cdr:to>
    <cdr:sp macro="" textlink="">
      <cdr:nvSpPr>
        <cdr:cNvPr id="9" name="1 Flecha derecha"/>
        <cdr:cNvSpPr/>
      </cdr:nvSpPr>
      <cdr:spPr>
        <a:xfrm xmlns:a="http://schemas.openxmlformats.org/drawingml/2006/main" rot="-2160000">
          <a:off x="0" y="0"/>
          <a:ext cx="144000" cy="108000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E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0.81569</cdr:x>
      <cdr:y>0.13894</cdr:y>
    </cdr:from>
    <cdr:to>
      <cdr:x>0.83278</cdr:x>
      <cdr:y>0.16117</cdr:y>
    </cdr:to>
    <cdr:sp macro="" textlink="">
      <cdr:nvSpPr>
        <cdr:cNvPr id="10" name="1 Flecha derecha"/>
        <cdr:cNvSpPr/>
      </cdr:nvSpPr>
      <cdr:spPr>
        <a:xfrm xmlns:a="http://schemas.openxmlformats.org/drawingml/2006/main" rot="-2160000">
          <a:off x="6876038" y="674949"/>
          <a:ext cx="144000" cy="108000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E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0.01708</cdr:x>
      <cdr:y>0.02223</cdr:y>
    </cdr:to>
    <cdr:sp macro="" textlink="">
      <cdr:nvSpPr>
        <cdr:cNvPr id="11" name="1 Flecha derecha"/>
        <cdr:cNvSpPr/>
      </cdr:nvSpPr>
      <cdr:spPr>
        <a:xfrm xmlns:a="http://schemas.openxmlformats.org/drawingml/2006/main" rot="-2160000">
          <a:off x="0" y="0"/>
          <a:ext cx="144000" cy="108000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E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0.51061</cdr:x>
      <cdr:y>0.31541</cdr:y>
    </cdr:from>
    <cdr:to>
      <cdr:x>0.52769</cdr:x>
      <cdr:y>0.33764</cdr:y>
    </cdr:to>
    <cdr:sp macro="" textlink="">
      <cdr:nvSpPr>
        <cdr:cNvPr id="12" name="1 Flecha derecha"/>
        <cdr:cNvSpPr/>
      </cdr:nvSpPr>
      <cdr:spPr>
        <a:xfrm xmlns:a="http://schemas.openxmlformats.org/drawingml/2006/main" rot="-2160000">
          <a:off x="4304269" y="1532205"/>
          <a:ext cx="144000" cy="108000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E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0.14407</cdr:x>
      <cdr:y>0.41176</cdr:y>
    </cdr:from>
    <cdr:to>
      <cdr:x>0.27752</cdr:x>
      <cdr:y>0.53531</cdr:y>
    </cdr:to>
    <cdr:sp macro="" textlink="">
      <cdr:nvSpPr>
        <cdr:cNvPr id="14" name="24 CuadroTexto"/>
        <cdr:cNvSpPr txBox="1"/>
      </cdr:nvSpPr>
      <cdr:spPr>
        <a:xfrm xmlns:a="http://schemas.openxmlformats.org/drawingml/2006/main">
          <a:off x="1214446" y="2000264"/>
          <a:ext cx="1124962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Incremento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2009-2010: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18.5%</a:t>
          </a:r>
          <a:endParaRPr lang="es-ES" sz="1100" dirty="0">
            <a:solidFill>
              <a:prstClr val="black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0.27966</cdr:x>
      <cdr:y>0.29412</cdr:y>
    </cdr:from>
    <cdr:to>
      <cdr:x>0.41311</cdr:x>
      <cdr:y>0.41766</cdr:y>
    </cdr:to>
    <cdr:sp macro="" textlink="">
      <cdr:nvSpPr>
        <cdr:cNvPr id="15" name="25 CuadroTexto"/>
        <cdr:cNvSpPr txBox="1"/>
      </cdr:nvSpPr>
      <cdr:spPr>
        <a:xfrm xmlns:a="http://schemas.openxmlformats.org/drawingml/2006/main">
          <a:off x="2357454" y="1428760"/>
          <a:ext cx="1124962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Incremento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2010-2011: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37.1%</a:t>
          </a:r>
          <a:endParaRPr lang="es-ES" sz="1100" dirty="0">
            <a:solidFill>
              <a:prstClr val="black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0.44068</cdr:x>
      <cdr:y>0.14706</cdr:y>
    </cdr:from>
    <cdr:to>
      <cdr:x>0.57413</cdr:x>
      <cdr:y>0.27061</cdr:y>
    </cdr:to>
    <cdr:sp macro="" textlink="">
      <cdr:nvSpPr>
        <cdr:cNvPr id="16" name="26 CuadroTexto"/>
        <cdr:cNvSpPr txBox="1"/>
      </cdr:nvSpPr>
      <cdr:spPr>
        <a:xfrm xmlns:a="http://schemas.openxmlformats.org/drawingml/2006/main">
          <a:off x="3714776" y="714380"/>
          <a:ext cx="1124962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Incremento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2011-2012: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22.1%</a:t>
          </a:r>
          <a:endParaRPr lang="es-ES" sz="1100" dirty="0">
            <a:solidFill>
              <a:prstClr val="black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0.59322</cdr:x>
      <cdr:y>0.07353</cdr:y>
    </cdr:from>
    <cdr:to>
      <cdr:x>0.72667</cdr:x>
      <cdr:y>0.19708</cdr:y>
    </cdr:to>
    <cdr:sp macro="" textlink="">
      <cdr:nvSpPr>
        <cdr:cNvPr id="17" name="27 CuadroTexto"/>
        <cdr:cNvSpPr txBox="1"/>
      </cdr:nvSpPr>
      <cdr:spPr>
        <a:xfrm xmlns:a="http://schemas.openxmlformats.org/drawingml/2006/main">
          <a:off x="5000660" y="357190"/>
          <a:ext cx="1124962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Incremento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2012-2013: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16.4%</a:t>
          </a:r>
          <a:endParaRPr lang="es-ES" sz="1100" dirty="0">
            <a:solidFill>
              <a:prstClr val="black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0.74578</cdr:x>
      <cdr:y>0</cdr:y>
    </cdr:from>
    <cdr:to>
      <cdr:x>0.87923</cdr:x>
      <cdr:y>0.12355</cdr:y>
    </cdr:to>
    <cdr:sp macro="" textlink="">
      <cdr:nvSpPr>
        <cdr:cNvPr id="18" name="27 CuadroTexto"/>
        <cdr:cNvSpPr txBox="1"/>
      </cdr:nvSpPr>
      <cdr:spPr>
        <a:xfrm xmlns:a="http://schemas.openxmlformats.org/drawingml/2006/main">
          <a:off x="6286663" y="0"/>
          <a:ext cx="1124962" cy="6178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Incremento</a:t>
          </a:r>
        </a:p>
        <a:p xmlns:a="http://schemas.openxmlformats.org/drawingml/2006/main">
          <a:pPr algn="ctr"/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2013-2014:</a:t>
          </a:r>
        </a:p>
        <a:p xmlns:a="http://schemas.openxmlformats.org/drawingml/2006/main">
          <a:pPr algn="ctr"/>
          <a:r>
            <a:rPr lang="es-MX" b="1" dirty="0" smtClean="0">
              <a:solidFill>
                <a:prstClr val="black"/>
              </a:solidFill>
              <a:latin typeface="Calibri" pitchFamily="34" charset="0"/>
            </a:rPr>
            <a:t>25.6</a:t>
          </a:r>
          <a:r>
            <a:rPr lang="es-MX" sz="1100" b="1" dirty="0" smtClean="0">
              <a:solidFill>
                <a:prstClr val="black"/>
              </a:solidFill>
              <a:latin typeface="Calibri" pitchFamily="34" charset="0"/>
            </a:rPr>
            <a:t>%</a:t>
          </a:r>
          <a:endParaRPr lang="es-ES" sz="1100" dirty="0">
            <a:solidFill>
              <a:prstClr val="black"/>
            </a:solidFill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8D792FF-21C6-40CD-BCA1-1CFA109D5AA6}" type="datetimeFigureOut">
              <a:rPr lang="es-MX" smtClean="0"/>
              <a:pPr/>
              <a:t>05/03/2015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A694443-C83B-4F34-B178-C8D1915BD2E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560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9CBCD6-C483-4257-B11E-9F2FC1093CA5}" type="datetimeFigureOut">
              <a:rPr lang="es-MX"/>
              <a:pPr>
                <a:defRPr/>
              </a:pPr>
              <a:t>05/03/2015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F43496-A5D6-47D1-B54A-3B1A06F5E0D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3885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5D5E3E-F416-40DA-AC1F-9E2E76102BB6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7888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0350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9981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5D5E3E-F416-40DA-AC1F-9E2E76102BB6}" type="slidenum">
              <a:rPr lang="es-MX">
                <a:solidFill>
                  <a:prstClr val="black"/>
                </a:solidFill>
              </a:rPr>
              <a:pPr/>
              <a:t>18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888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20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21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22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23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24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25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26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6899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27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28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29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30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31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32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33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34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5A17A-A735-4DA9-BD93-83BE3B85C669}" type="slidenum">
              <a:rPr lang="es-MX">
                <a:solidFill>
                  <a:prstClr val="black"/>
                </a:solidFill>
              </a:rPr>
              <a:pPr/>
              <a:t>36</a:t>
            </a:fld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5D5E3E-F416-40DA-AC1F-9E2E76102BB6}" type="slidenum">
              <a:rPr lang="es-MX">
                <a:solidFill>
                  <a:prstClr val="black"/>
                </a:solidFill>
              </a:rPr>
              <a:pPr/>
              <a:t>38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88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660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6384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222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4022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166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420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5A17A-A735-4DA9-BD93-83BE3B85C669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060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1687513" y="4953000"/>
            <a:ext cx="7456487" cy="4873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rgbClr val="33CCCC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>
            <a:off x="36513" y="5237163"/>
            <a:ext cx="9107487" cy="7889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90" y="5000960"/>
            <a:ext cx="9143410" cy="1863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008080">
              <a:alpha val="60000"/>
            </a:srgbClr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9 Conector recto"/>
          <p:cNvCxnSpPr/>
          <p:nvPr/>
        </p:nvCxnSpPr>
        <p:spPr bwMode="auto">
          <a:xfrm>
            <a:off x="-3175" y="4997654"/>
            <a:ext cx="9147175" cy="78999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E9E462-A307-46A6-B24D-B23F63F8554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18D8-60A7-4D3B-A1BE-07D8FF63E94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5176-2986-4C5A-83F6-3DB18051CEA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512DE-44E2-47E4-ADDA-5F4AA3EC67DA}" type="datetimeFigureOut">
              <a:rPr lang="es-ES"/>
              <a:pPr>
                <a:defRPr/>
              </a:pPr>
              <a:t>05/03/2015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D32D7-7258-4E20-99B3-F0DD4F71083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1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1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3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752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7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2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11661" y="6441012"/>
            <a:ext cx="366712" cy="365125"/>
          </a:xfrm>
        </p:spPr>
        <p:txBody>
          <a:bodyPr/>
          <a:lstStyle>
            <a:lvl1pPr>
              <a:defRPr>
                <a:solidFill>
                  <a:srgbClr val="009999"/>
                </a:solidFill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8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 redondeado"/>
          <p:cNvSpPr/>
          <p:nvPr userDrawn="1"/>
        </p:nvSpPr>
        <p:spPr>
          <a:xfrm>
            <a:off x="62473" y="62122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2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50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01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343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9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2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6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95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16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Haga clic para modificar el estilo de texto del patrón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Segundo nivel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Tercer nivel</a:t>
            </a:r>
          </a:p>
          <a:p>
            <a:pPr marL="0" marR="0" lvl="3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Cuarto nivel</a:t>
            </a:r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Quinto nivel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Haga clic para modificar el estilo de título del patrón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9 Marcador de fecha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2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78CCD4-0633-4214-8E80-4B51D2DB8650}" type="slidenum">
              <a: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33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3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9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2419" y="6441012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386B-512A-4F48-AC60-1F2A615D5642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74580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Rectángulo redondeado"/>
          <p:cNvSpPr/>
          <p:nvPr userDrawn="1"/>
        </p:nvSpPr>
        <p:spPr>
          <a:xfrm>
            <a:off x="71422" y="55718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4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02C97B-B95C-43E1-9C6D-9D412079AE1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948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181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024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7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9 Marcador de fecha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3" name="2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CCD4-0633-4214-8E80-4B51D2DB865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50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221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443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902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939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231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86A0AD-F5F3-4993-AC63-983DFB5D00C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BA7F-7700-44FC-A071-6A787AE82F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6F3146-650D-474C-86B1-C64F4966568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06309B3-9598-4C5D-A074-CCA34373B81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4FD045D-41D9-4DB0-AA6F-326B226C05D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  <p:sldLayoutId id="2147483738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  <p:sldLayoutId id="2147483758" r:id="rId20"/>
    <p:sldLayoutId id="2147483759" r:id="rId21"/>
    <p:sldLayoutId id="2147483760" r:id="rId22"/>
    <p:sldLayoutId id="2147483761" r:id="rId23"/>
    <p:sldLayoutId id="2147483762" r:id="rId24"/>
    <p:sldLayoutId id="2147483763" r:id="rId25"/>
    <p:sldLayoutId id="2147483764" r:id="rId26"/>
    <p:sldLayoutId id="2147483765" r:id="rId27"/>
    <p:sldLayoutId id="2147483766" r:id="rId28"/>
    <p:sldLayoutId id="2147483767" r:id="rId29"/>
    <p:sldLayoutId id="2147483768" r:id="rId30"/>
    <p:sldLayoutId id="2147483769" r:id="rId31"/>
    <p:sldLayoutId id="2147483770" r:id="rId32"/>
    <p:sldLayoutId id="2147483771" r:id="rId33"/>
    <p:sldLayoutId id="2147483772" r:id="rId3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</a:endParaRPr>
          </a:p>
        </p:txBody>
      </p:sp>
      <p:sp>
        <p:nvSpPr>
          <p:cNvPr id="15" name="14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008080">
              <a:alpha val="60000"/>
            </a:srgbClr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rgbClr val="2DA2BF">
                      <a:shade val="20000"/>
                      <a:satMod val="176000"/>
                      <a:alpha val="100000"/>
                    </a:srgbClr>
                  </a:gs>
                  <a:gs pos="18000">
                    <a:srgbClr val="2DA2BF">
                      <a:shade val="48000"/>
                      <a:satMod val="153000"/>
                      <a:alpha val="100000"/>
                    </a:srgbClr>
                  </a:gs>
                  <a:gs pos="43000">
                    <a:srgbClr val="2DA2BF">
                      <a:tint val="86000"/>
                      <a:satMod val="149000"/>
                      <a:alpha val="100000"/>
                    </a:srgbClr>
                  </a:gs>
                  <a:gs pos="45000">
                    <a:srgbClr val="2DA2BF">
                      <a:tint val="85000"/>
                      <a:satMod val="150000"/>
                      <a:alpha val="100000"/>
                    </a:srgbClr>
                  </a:gs>
                  <a:gs pos="50000">
                    <a:srgbClr val="2DA2BF">
                      <a:tint val="86000"/>
                      <a:satMod val="149000"/>
                      <a:alpha val="100000"/>
                    </a:srgbClr>
                  </a:gs>
                  <a:gs pos="79000">
                    <a:srgbClr val="2DA2BF">
                      <a:shade val="53000"/>
                      <a:satMod val="150000"/>
                      <a:alpha val="100000"/>
                    </a:srgbClr>
                  </a:gs>
                  <a:gs pos="100000">
                    <a:srgbClr val="2DA2BF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anchor="ctr"/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2DA2BF">
                    <a:tint val="70000"/>
                    <a:satMod val="110000"/>
                  </a:srgbClr>
                </a:gs>
                <a:gs pos="15000">
                  <a:srgbClr val="2DA2BF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7" name="3 Marcador de texto"/>
          <p:cNvSpPr txBox="1">
            <a:spLocks/>
          </p:cNvSpPr>
          <p:nvPr/>
        </p:nvSpPr>
        <p:spPr bwMode="auto">
          <a:xfrm>
            <a:off x="1141232" y="5443402"/>
            <a:ext cx="7162800" cy="64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18288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Haga clic para modificar el estilo de texto del patrón</a:t>
            </a:r>
          </a:p>
        </p:txBody>
      </p:sp>
      <p:sp>
        <p:nvSpPr>
          <p:cNvPr id="18" name="4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19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0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DAF40-ECB2-4D85-A552-915E378046FF}" type="slidenum">
              <a: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15" name="14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008080">
              <a:alpha val="60000"/>
            </a:srgbClr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rgbClr val="2DA2BF">
                      <a:shade val="20000"/>
                      <a:satMod val="176000"/>
                      <a:alpha val="100000"/>
                    </a:srgbClr>
                  </a:gs>
                  <a:gs pos="18000">
                    <a:srgbClr val="2DA2BF">
                      <a:shade val="48000"/>
                      <a:satMod val="153000"/>
                      <a:alpha val="100000"/>
                    </a:srgbClr>
                  </a:gs>
                  <a:gs pos="43000">
                    <a:srgbClr val="2DA2BF">
                      <a:tint val="86000"/>
                      <a:satMod val="149000"/>
                      <a:alpha val="100000"/>
                    </a:srgbClr>
                  </a:gs>
                  <a:gs pos="45000">
                    <a:srgbClr val="2DA2BF">
                      <a:tint val="85000"/>
                      <a:satMod val="150000"/>
                      <a:alpha val="100000"/>
                    </a:srgbClr>
                  </a:gs>
                  <a:gs pos="50000">
                    <a:srgbClr val="2DA2BF">
                      <a:tint val="86000"/>
                      <a:satMod val="149000"/>
                      <a:alpha val="100000"/>
                    </a:srgbClr>
                  </a:gs>
                  <a:gs pos="79000">
                    <a:srgbClr val="2DA2BF">
                      <a:shade val="53000"/>
                      <a:satMod val="150000"/>
                      <a:alpha val="100000"/>
                    </a:srgbClr>
                  </a:gs>
                  <a:gs pos="100000">
                    <a:srgbClr val="2DA2BF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Lucida Sans Unicode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2DA2BF">
                    <a:tint val="70000"/>
                    <a:satMod val="110000"/>
                  </a:srgbClr>
                </a:gs>
                <a:gs pos="15000">
                  <a:srgbClr val="2DA2BF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7" name="3 Marcador de texto"/>
          <p:cNvSpPr txBox="1">
            <a:spLocks/>
          </p:cNvSpPr>
          <p:nvPr/>
        </p:nvSpPr>
        <p:spPr bwMode="auto">
          <a:xfrm>
            <a:off x="1141232" y="5443402"/>
            <a:ext cx="7162800" cy="64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  <a:defRPr/>
            </a:pPr>
            <a:r>
              <a:rPr lang="es-ES" dirty="0" smtClean="0">
                <a:solidFill>
                  <a:sysClr val="window" lastClr="FFFFFF"/>
                </a:solidFill>
                <a:latin typeface="Lucida Sans Unicode"/>
              </a:rPr>
              <a:t>Haga clic para modificar el estilo de texto del patrón</a:t>
            </a:r>
          </a:p>
        </p:txBody>
      </p:sp>
      <p:sp>
        <p:nvSpPr>
          <p:cNvPr id="18" name="4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kern="0" dirty="0">
              <a:solidFill>
                <a:sysClr val="window" lastClr="FFFFFF"/>
              </a:solidFill>
            </a:endParaRPr>
          </a:p>
        </p:txBody>
      </p:sp>
      <p:sp>
        <p:nvSpPr>
          <p:cNvPr id="19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kern="0" dirty="0">
              <a:solidFill>
                <a:sysClr val="window" lastClr="FFFFFF"/>
              </a:solidFill>
            </a:endParaRPr>
          </a:p>
        </p:txBody>
      </p:sp>
      <p:sp>
        <p:nvSpPr>
          <p:cNvPr id="20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8BDAF40-ECB2-4D85-A552-915E378046FF}" type="slidenum">
              <a:rPr lang="es-MX" kern="0">
                <a:solidFill>
                  <a:sysClr val="window" lastClr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MX" kern="0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6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2573214" y="989693"/>
            <a:ext cx="60702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Informe Estadístico del Ejercicio del Derecho de Acceso </a:t>
            </a:r>
            <a:r>
              <a:rPr lang="es-MX" sz="3600" b="1" dirty="0">
                <a:latin typeface="Calibri" pitchFamily="34" charset="0"/>
              </a:rPr>
              <a:t>Rectificación, Cancelación u Oposición de Datos Personales en el Distrito </a:t>
            </a:r>
            <a:r>
              <a:rPr lang="es-MX" sz="3600" b="1" dirty="0" smtClean="0">
                <a:latin typeface="Calibri" pitchFamily="34" charset="0"/>
              </a:rPr>
              <a:t>Federal</a:t>
            </a:r>
            <a:endParaRPr lang="es-MX" sz="3600" b="1" dirty="0" smtClean="0">
              <a:latin typeface="Calibri" pitchFamily="34" charset="0"/>
            </a:endParaRPr>
          </a:p>
          <a:p>
            <a:pPr algn="ctr"/>
            <a:r>
              <a:rPr lang="es-MX" sz="3600" b="1" dirty="0" smtClean="0">
                <a:latin typeface="Calibri" pitchFamily="34" charset="0"/>
              </a:rPr>
              <a:t>2009 </a:t>
            </a:r>
            <a:r>
              <a:rPr lang="es-MX" sz="3600" b="1" dirty="0" smtClean="0">
                <a:latin typeface="Calibri" pitchFamily="34" charset="0"/>
              </a:rPr>
              <a:t>- 2014</a:t>
            </a:r>
            <a:endParaRPr lang="es-ES" sz="3600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484978" y="6393818"/>
            <a:ext cx="1561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cap="small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Febrero 2015</a:t>
            </a:r>
            <a:endParaRPr lang="es-MX" sz="2000" b="1" cap="small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 rot="5400000">
            <a:off x="1019523" y="2711455"/>
            <a:ext cx="2786063" cy="1588"/>
          </a:xfrm>
          <a:prstGeom prst="line">
            <a:avLst/>
          </a:prstGeom>
          <a:ln w="254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" y="1294950"/>
            <a:ext cx="2277688" cy="2832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1.3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</a:t>
            </a:r>
            <a:r>
              <a:rPr lang="es-MX" b="1" dirty="0" smtClean="0">
                <a:latin typeface="Calibri" pitchFamily="34" charset="0"/>
              </a:rPr>
              <a:t>por Ente obligado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10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42061"/>
              </p:ext>
            </p:extLst>
          </p:nvPr>
        </p:nvGraphicFramePr>
        <p:xfrm>
          <a:off x="108496" y="1068571"/>
          <a:ext cx="8928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para Trabajadores a Lista de Raya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Calidad de Vida, Progreso y Desarrollo para la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1.3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</a:t>
            </a:r>
            <a:r>
              <a:rPr lang="es-MX" b="1" dirty="0" smtClean="0">
                <a:latin typeface="Calibri" pitchFamily="34" charset="0"/>
              </a:rPr>
              <a:t>por Ente obligado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11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21314"/>
              </p:ext>
            </p:extLst>
          </p:nvPr>
        </p:nvGraphicFramePr>
        <p:xfrm>
          <a:off x="108496" y="1068571"/>
          <a:ext cx="8928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los Centros de Transferencia Modal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4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1.3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</a:t>
            </a:r>
            <a:r>
              <a:rPr lang="es-MX" b="1" dirty="0" smtClean="0">
                <a:latin typeface="Calibri" pitchFamily="34" charset="0"/>
              </a:rPr>
              <a:t>por Ente obligado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12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32053"/>
              </p:ext>
            </p:extLst>
          </p:nvPr>
        </p:nvGraphicFramePr>
        <p:xfrm>
          <a:off x="108496" y="1068571"/>
          <a:ext cx="8928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Apoyo a la Infraestructura Vial y del Transporte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Mejoramiento de las Vías de Comunicación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1.3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</a:t>
            </a:r>
            <a:r>
              <a:rPr lang="es-MX" b="1" dirty="0" smtClean="0">
                <a:latin typeface="Calibri" pitchFamily="34" charset="0"/>
              </a:rPr>
              <a:t>por Ente obligado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13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30638"/>
              </p:ext>
            </p:extLst>
          </p:nvPr>
        </p:nvGraphicFramePr>
        <p:xfrm>
          <a:off x="108496" y="1068571"/>
          <a:ext cx="8928000" cy="57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Local de la Infraestructura Física Educativa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de los Adultos Mayores en 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1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1.3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</a:t>
            </a:r>
            <a:r>
              <a:rPr lang="es-MX" b="1" dirty="0" smtClean="0">
                <a:latin typeface="Calibri" pitchFamily="34" charset="0"/>
              </a:rPr>
              <a:t>por Ente obligado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14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62355"/>
              </p:ext>
            </p:extLst>
          </p:nvPr>
        </p:nvGraphicFramePr>
        <p:xfrm>
          <a:off x="108496" y="1068571"/>
          <a:ext cx="8928000" cy="56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Seguridad de las Construcciones en 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Metrobús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Ambiental y del Ordenamiento Territorial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3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1.3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</a:t>
            </a:r>
            <a:r>
              <a:rPr lang="es-MX" b="1" dirty="0" smtClean="0">
                <a:latin typeface="Calibri" pitchFamily="34" charset="0"/>
              </a:rPr>
              <a:t>por Ente obligado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15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120912"/>
              </p:ext>
            </p:extLst>
          </p:nvPr>
        </p:nvGraphicFramePr>
        <p:xfrm>
          <a:off x="108496" y="1068571"/>
          <a:ext cx="8928000" cy="56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Radio y Televisión Digital del Gobierno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5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1.3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</a:t>
            </a:r>
            <a:r>
              <a:rPr lang="es-MX" b="1" dirty="0" smtClean="0">
                <a:latin typeface="Calibri" pitchFamily="34" charset="0"/>
              </a:rPr>
              <a:t>por Ente obligado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16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4670"/>
              </p:ext>
            </p:extLst>
          </p:nvPr>
        </p:nvGraphicFramePr>
        <p:xfrm>
          <a:off x="108496" y="1068571"/>
          <a:ext cx="8928000" cy="439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Encuentro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en el Distrito Federal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Movimiento Regeneración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 en el Distrito Federal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Humanista en el Distrito Federal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Entes obligados por año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1.4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Total de solicitudes p</a:t>
            </a:r>
            <a:r>
              <a:rPr lang="es-MX" b="1" dirty="0" smtClean="0">
                <a:latin typeface="Calibri" pitchFamily="34" charset="0"/>
              </a:rPr>
              <a:t>or Órgano de gobierno</a:t>
            </a:r>
          </a:p>
          <a:p>
            <a:pPr algn="ctr"/>
            <a:r>
              <a:rPr lang="es-MX" b="1" dirty="0">
                <a:latin typeface="Calibri" pitchFamily="34" charset="0"/>
              </a:rPr>
              <a:t>(solicitudes de información pública y de datos personales)</a:t>
            </a:r>
            <a:endParaRPr lang="es-MX" b="1" dirty="0" smtClean="0">
              <a:latin typeface="Calibri" pitchFamily="34" charset="0"/>
            </a:endParaRPr>
          </a:p>
          <a:p>
            <a:pPr algn="ctr"/>
            <a:r>
              <a:rPr lang="es-MX" sz="1400" b="1" i="1" dirty="0">
                <a:latin typeface="Calibri" pitchFamily="34" charset="0"/>
              </a:rPr>
              <a:t>2006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17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84262"/>
              </p:ext>
            </p:extLst>
          </p:nvPr>
        </p:nvGraphicFramePr>
        <p:xfrm>
          <a:off x="583816" y="1351654"/>
          <a:ext cx="7970396" cy="4500000"/>
        </p:xfrm>
        <a:graphic>
          <a:graphicData uri="http://schemas.openxmlformats.org/drawingml/2006/table">
            <a:tbl>
              <a:tblPr/>
              <a:tblGrid>
                <a:gridCol w="248682"/>
                <a:gridCol w="1241714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1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3" y="5905736"/>
            <a:ext cx="824411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Rectángulo"/>
          <p:cNvSpPr/>
          <p:nvPr/>
        </p:nvSpPr>
        <p:spPr>
          <a:xfrm>
            <a:off x="1357290" y="1571612"/>
            <a:ext cx="63802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2. Resultados del Ejercicio del Derechos de Acceso, Rectificación, Cancelación y Oposición de </a:t>
            </a:r>
            <a:r>
              <a:rPr lang="es-MX" sz="3600" b="1" smtClean="0">
                <a:solidFill>
                  <a:prstClr val="black"/>
                </a:solidFill>
                <a:latin typeface="Calibri" pitchFamily="34" charset="0"/>
              </a:rPr>
              <a:t>Datos Personales </a:t>
            </a:r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en el Distrito Federal</a:t>
            </a:r>
          </a:p>
        </p:txBody>
      </p:sp>
    </p:spTree>
    <p:extLst>
      <p:ext uri="{BB962C8B-B14F-4D97-AF65-F5344CB8AC3E}">
        <p14:creationId xmlns:p14="http://schemas.microsoft.com/office/powerpoint/2010/main" val="33139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CuadroTexto"/>
          <p:cNvSpPr txBox="1"/>
          <p:nvPr/>
        </p:nvSpPr>
        <p:spPr>
          <a:xfrm>
            <a:off x="1259632" y="966605"/>
            <a:ext cx="630668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solidFill>
                  <a:prstClr val="black"/>
                </a:solidFill>
                <a:latin typeface="Calibri" pitchFamily="34" charset="0"/>
              </a:rPr>
              <a:t>Total de solicitudes ARCO de datos personales, 2009 a 2014: 29,041</a:t>
            </a:r>
            <a:endParaRPr lang="es-ES" sz="13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3966" y="6439217"/>
            <a:ext cx="441297" cy="365125"/>
          </a:xfrm>
        </p:spPr>
        <p:txBody>
          <a:bodyPr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6168" y="85702"/>
            <a:ext cx="849635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2.1 Solicitudes de acceso, rectificación, cancelación u oposición de datos personales recibidas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5" name="Flecha derecha 30"/>
          <p:cNvSpPr/>
          <p:nvPr/>
        </p:nvSpPr>
        <p:spPr>
          <a:xfrm rot="18720000">
            <a:off x="3453844" y="3603074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Flecha derecha 30"/>
          <p:cNvSpPr/>
          <p:nvPr/>
        </p:nvSpPr>
        <p:spPr>
          <a:xfrm rot="18720000">
            <a:off x="4580414" y="285891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Flecha derecha 30"/>
          <p:cNvSpPr/>
          <p:nvPr/>
        </p:nvSpPr>
        <p:spPr>
          <a:xfrm rot="18720000">
            <a:off x="5804800" y="2162929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8" name="1 Gráfico"/>
          <p:cNvGraphicFramePr>
            <a:graphicFrameLocks/>
          </p:cNvGraphicFramePr>
          <p:nvPr/>
        </p:nvGraphicFramePr>
        <p:xfrm>
          <a:off x="428596" y="1428736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Elipse 25"/>
          <p:cNvSpPr/>
          <p:nvPr/>
        </p:nvSpPr>
        <p:spPr>
          <a:xfrm>
            <a:off x="2071670" y="4214818"/>
            <a:ext cx="356400" cy="3384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1 Flecha derecha"/>
          <p:cNvSpPr/>
          <p:nvPr/>
        </p:nvSpPr>
        <p:spPr>
          <a:xfrm rot="-2160000">
            <a:off x="2161098" y="4318263"/>
            <a:ext cx="144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5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26956" y="1185866"/>
            <a:ext cx="7511232" cy="5472608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 base en las solicitudes de información pública capturadas por los Entes Obligados en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</a:t>
            </a:r>
            <a:r>
              <a:rPr lang="es-MX" sz="2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(SICRESI)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, se realizó el presente reporte a fin de: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conocer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total de solicitudes de información pública (SIP) y de datos personales (SDP) correspondiente al ejercicio 2014, así como los totales para los años 2006, 2007, 2008, 2009, 2010, 2011, 2012 y 2013.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Difundir la información que se obtiene mediante las variables que son observadas en el </a:t>
            </a:r>
            <a:r>
              <a:rPr lang="es-MX" sz="2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en el periodo referido en el párrafo precedente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Brindar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para la oportuna toma de decisiones para mejorar la política pública de la transparencia y de la promoción del Ejercicio del Derecho de Acceso a la Información (EDAI) en el Distrito Federal.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sz="2000" b="1" dirty="0" smtClean="0">
                <a:latin typeface="Calibri" pitchFamily="34" charset="0"/>
              </a:rPr>
              <a:t>Objetivo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</a:t>
            </a:fld>
            <a:endParaRPr lang="es-MX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2.2 Solicitudes de acceso, rectificación, cancelación u oposición de datos personales recibidas por Ente obligado. </a:t>
            </a:r>
            <a:r>
              <a:rPr lang="es-MX" sz="1600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</a:p>
          <a:p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20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71470" y="1071546"/>
          <a:ext cx="7786743" cy="5519207"/>
        </p:xfrm>
        <a:graphic>
          <a:graphicData uri="http://schemas.openxmlformats.org/drawingml/2006/table">
            <a:tbl>
              <a:tblPr/>
              <a:tblGrid>
                <a:gridCol w="4366756"/>
                <a:gridCol w="579659"/>
                <a:gridCol w="579659"/>
                <a:gridCol w="579659"/>
                <a:gridCol w="579659"/>
                <a:gridCol w="579659"/>
                <a:gridCol w="521692"/>
              </a:tblGrid>
              <a:tr h="10127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Entes obligados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Agencia de Protección Sanitaria del Gobierno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Asamblea Legislativa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Auditoría Superior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9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Autoridad del Centro Histórico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Autoridad del Espacio Público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Caja de Previsión de la Policía Auxiliar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Caja de Previsión de la Policía Preventiva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Caja de Previsión para Trabajadores a Lista de Raya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Calidad de Vida, Progreso y Desarrollo para la Ciudad de México, S.A. de C.V.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Centro de Atención a Emergencias y Protección Ciudadana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Comisión de Derechos Humanos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Comisión de Filmaciones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Consejería Jurídica y de Servicios Legales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Consejo de Evaluación del Desarrollo Social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Consejo de la Judicatura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Consejo Económico y Social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Consejo para Prevenir y Eliminar la Discriminación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Contraloría General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4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Coordinación de los Centros de Transferencia Modal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Corporación Mexicana de Impresión, S.A. de C.V.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Álvaro Obregón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Azcapotzalco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0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Benito Juárez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2.2 Solicitudes de acceso, rectificación, cancelación u oposición de datos personales recibidas por Ente obligado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21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00032" y="1000108"/>
          <a:ext cx="8001057" cy="5325328"/>
        </p:xfrm>
        <a:graphic>
          <a:graphicData uri="http://schemas.openxmlformats.org/drawingml/2006/table">
            <a:tbl>
              <a:tblPr/>
              <a:tblGrid>
                <a:gridCol w="4500633"/>
                <a:gridCol w="593292"/>
                <a:gridCol w="593292"/>
                <a:gridCol w="593292"/>
                <a:gridCol w="593292"/>
                <a:gridCol w="593292"/>
                <a:gridCol w="533964"/>
              </a:tblGrid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Coyoacán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Cuajimalpa de Morelos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Cuauhtémoc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Gustavo A. Madero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Iztacalco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Iztapalapa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La Magdalena Contreras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Delegación Miguel Hidalgo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Milpa Alta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Tláhuac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Tlalpan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Venustiano Carranza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Delegación Xochimilco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Escuela de Administración Pública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Fideicomiso Central de Abasto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S/D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S/D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S/D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Fideicomiso Centro Histórico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Fideicomiso de Recuperación Crediticia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Fideicomiso Educación Garantizada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Fideicomiso Fondo de Apoyo a la Educación y el Empleo de las y los Jóvenes del DF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S/D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Fideicomiso Museo de Arte Popular Mexicano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Fideicomiso Museo del Estanquillo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S/D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Fideicomiso para el Fondo de Promoción para el Financiamiento del Transporte Público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Fideicomiso para el Mejoramiento de las Vías de Comunicación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Fideicomiso para la Promoción y Desarrollo del Cine Mexicano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Fideicomiso Público Ciudad Digital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Fideicomiso Público Complejo Ambiental Xochimilco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Fideicomiso Público del Fondo de Apoyo a la Procuración de Justicia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6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Fondo Ambiental Público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4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2.2 Solicitudes de acceso, rectificación, cancelación u oposición de datos personales recibidas por Ente obligado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22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00035" y="1178408"/>
          <a:ext cx="7715304" cy="5108110"/>
        </p:xfrm>
        <a:graphic>
          <a:graphicData uri="http://schemas.openxmlformats.org/drawingml/2006/table">
            <a:tbl>
              <a:tblPr/>
              <a:tblGrid>
                <a:gridCol w="4326693"/>
                <a:gridCol w="574341"/>
                <a:gridCol w="574341"/>
                <a:gridCol w="574341"/>
                <a:gridCol w="574341"/>
                <a:gridCol w="574341"/>
                <a:gridCol w="516906"/>
              </a:tblGrid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Fondo de Desarrollo Económico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Fondo de Seguridad Pública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Fondo Mixto de Promoción Turística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Fondo para el Desarrollo Social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Fondo para la Atención y Apoyo a las Víctimas del Delito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Heroico Cuerpo de Bomberos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Instituto de Acceso a la Información Pública y Protección de Datos Personales del DF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 Ciencia y Tecnología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 Educación Media Superior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 Formación Profesional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 la Juventud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 las Mujeres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 Verificación Administrativa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 Vivienda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del Deporte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Electoral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Local de la Infraestructura Física Educativa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para la Atención de los Adultos Mayores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para la Integración al Desarrollo de las Personas con Discapacidad del DF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para la Atención y Prevención de las Adicciones en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Instituto Técnico de Formación Policial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Jefatura de Gobierno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Junta de Asistencia Privada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Junta Local de Conciliación y Arbitraje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Metrobús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9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2.2 Solicitudes de acceso, rectificación, cancelación u oposición de datos personales recibidas por Ente obligado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23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2910" y="1500174"/>
          <a:ext cx="7929619" cy="4714918"/>
        </p:xfrm>
        <a:graphic>
          <a:graphicData uri="http://schemas.openxmlformats.org/drawingml/2006/table">
            <a:tbl>
              <a:tblPr/>
              <a:tblGrid>
                <a:gridCol w="4460444"/>
                <a:gridCol w="587996"/>
                <a:gridCol w="587996"/>
                <a:gridCol w="587996"/>
                <a:gridCol w="587996"/>
                <a:gridCol w="587996"/>
                <a:gridCol w="529195"/>
              </a:tblGrid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Oficialía Mayor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Planta de Asfalto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Policía Auxiliar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Policía Bancaria e Industrial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Procuraduría Ambiental y del Ordenamiento Territorial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Procuraduría General de Justicia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Procuraduría Social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Proyecto Metro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Red de Transporte de Pasajeros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Cultura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Desarrollo Económico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Desarrollo Rural y Equidad para las Comunidades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Desarrollo Social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Desarrollo Urbano y Vivienda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Educación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Finanzas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Gobierno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Obras y Servicios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Protección Civil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Salud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Seguridad Pública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2315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Secretaría de Trabajo y Fomento al Empleo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Secretaría de Transportes y Vialidad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Secretaría de Turismo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Secretaría del Medio Ambiente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24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2.2 Solicitudes de acceso, rectificación, cancelación u oposición de datos personales recibidas por Ente obligado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85786" y="6000768"/>
            <a:ext cx="7708593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s-MX" sz="11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S/D. Sin Dato. Entes obligados que no presentaron su informe estadístico de solicitudes de datos personales, y por lo tanto, </a:t>
            </a:r>
            <a:r>
              <a:rPr lang="es-MX" sz="11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incumplieron con </a:t>
            </a:r>
            <a:r>
              <a:rPr lang="es-MX" sz="11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lo establecido en los Lineamientos para la Protección de Datos Personales en el Distrito Federal, numeral 37, fracciones I y II, referentes a la fracción III, Artículo 21 de la </a:t>
            </a:r>
            <a:r>
              <a:rPr lang="es-MX" sz="11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LPDPDF</a:t>
            </a:r>
            <a:endParaRPr lang="es-MX" sz="11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2907" y="1357294"/>
          <a:ext cx="7786744" cy="4572035"/>
        </p:xfrm>
        <a:graphic>
          <a:graphicData uri="http://schemas.openxmlformats.org/drawingml/2006/table">
            <a:tbl>
              <a:tblPr/>
              <a:tblGrid>
                <a:gridCol w="4366756"/>
                <a:gridCol w="579659"/>
                <a:gridCol w="579659"/>
                <a:gridCol w="579659"/>
                <a:gridCol w="579659"/>
                <a:gridCol w="579659"/>
                <a:gridCol w="521693"/>
              </a:tblGrid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de Transporte Colectivo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S/D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Movimiento Ciudadano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Nueva Alianza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 Acción Nacional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Partido de la Revolución Democrática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Partido del Trabajo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Partido Revolucionario Institucional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Partido Socialdemócrata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Partido Verde Ecologista de México en el Distrito Federal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Total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2,640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3,128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4,288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5,235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6,094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7,656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  <a:tr h="3142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72" marR="5672" marT="5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72" marR="5672" marT="5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72" marR="5672" marT="5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72" marR="5672" marT="5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Total Entes obligados por año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2.3 Solicitudes de acceso, rectificación, cancelación u oposición de datos personales recibidas por Órgano de gobierno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25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5733256"/>
            <a:ext cx="7128792" cy="4445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</a:t>
            </a: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s-MX" sz="1000" b="1" dirty="0" smtClean="0">
                <a:solidFill>
                  <a:prstClr val="black"/>
                </a:solidFill>
                <a:latin typeface="Calibri" pitchFamily="34" charset="0"/>
              </a:rPr>
              <a:t>Conforme al artículo 97 del Estatuto de Gobierno del Distrito Federal,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253041"/>
              </p:ext>
            </p:extLst>
          </p:nvPr>
        </p:nvGraphicFramePr>
        <p:xfrm>
          <a:off x="76169" y="1536508"/>
          <a:ext cx="8888319" cy="3904151"/>
        </p:xfrm>
        <a:graphic>
          <a:graphicData uri="http://schemas.openxmlformats.org/drawingml/2006/table">
            <a:tbl>
              <a:tblPr/>
              <a:tblGrid>
                <a:gridCol w="1183463"/>
                <a:gridCol w="720080"/>
                <a:gridCol w="490226"/>
                <a:gridCol w="811819"/>
                <a:gridCol w="442810"/>
                <a:gridCol w="885620"/>
                <a:gridCol w="590414"/>
                <a:gridCol w="811819"/>
                <a:gridCol w="442810"/>
                <a:gridCol w="738017"/>
                <a:gridCol w="516612"/>
                <a:gridCol w="738017"/>
                <a:gridCol w="516612"/>
              </a:tblGrid>
              <a:tr h="2314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Órgano de gobierno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4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2314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Ejecutivo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2,490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2,876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91.9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3,950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4,806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5,585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7,208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583221">
                <a:tc>
                  <a:txBody>
                    <a:bodyPr/>
                    <a:lstStyle/>
                    <a:p>
                      <a:pPr lvl="0" algn="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  <a:p>
                      <a:pPr lvl="0" algn="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Pública Central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1,119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2,025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47.2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2,554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2,912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3,797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49.5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9">
                <a:tc>
                  <a:txBody>
                    <a:bodyPr/>
                    <a:lstStyle/>
                    <a:p>
                      <a:pPr algn="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Desconcentrados y </a:t>
                      </a:r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Paraestatales</a:t>
                      </a:r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1,452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55.0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1,372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43.9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1,548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1,826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34.9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2,276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2,790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36.4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96">
                <a:tc>
                  <a:txBody>
                    <a:bodyPr/>
                    <a:lstStyle/>
                    <a:p>
                      <a:pPr algn="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Delegaciones Políticas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621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Judicial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2314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Legislativo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2314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Autónomo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583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Partidos Políticos en el Distrito Federal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2314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2,640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3,128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4,288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5,235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6,094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7,656</a:t>
                      </a:r>
                      <a:endParaRPr lang="es-MX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117" marR="6117" marT="6117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4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2.4 Entes obligados con el mayor número de solicitudes de acceso, rectificación, cancelación u oposición de datos personales </a:t>
            </a:r>
            <a:r>
              <a:rPr lang="es-ES" sz="1400" b="1" i="1" dirty="0" smtClean="0">
                <a:solidFill>
                  <a:prstClr val="black"/>
                </a:solidFill>
                <a:latin typeface="Calibri" pitchFamily="34" charset="0"/>
              </a:rPr>
              <a:t>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26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1" y="1000108"/>
          <a:ext cx="7286678" cy="5584194"/>
        </p:xfrm>
        <a:graphic>
          <a:graphicData uri="http://schemas.openxmlformats.org/drawingml/2006/table">
            <a:tbl>
              <a:tblPr/>
              <a:tblGrid>
                <a:gridCol w="4774032"/>
                <a:gridCol w="1256323"/>
                <a:gridCol w="1256323"/>
              </a:tblGrid>
              <a:tr h="1680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Entes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obligados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48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Solicitudes ARCO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de Salud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2315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30.2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Policía Auxiliar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1153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9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9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de Seguridad Pública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Delegación Xochimilco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8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Movilidad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Oficialía Mayor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Finanzas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9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9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9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de Gobierno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9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Delegación Miguel Hidalgo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Desarrollo Social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726" marR="4726" marT="47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4726" marR="4726" marT="4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6,734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87.4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42C9E"/>
                    </a:solidFill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26" marR="4726" marT="47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26" marR="4726" marT="47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26" marR="4726" marT="47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9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 de solicitudes ARCO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7,656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4726" marR="4726" marT="472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6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2.5 Medio por el que se presentó la solicitud de acceso, rectificación, cancelación u oposición de datos personales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27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/>
        </p:nvGraphicFramePr>
        <p:xfrm>
          <a:off x="285720" y="1142984"/>
          <a:ext cx="842968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15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2.6 Medio por el que se notificó la respuesta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28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390588" y="1152510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Sólo solicitudes ARCO de datos personales “Procedentes” o “Improcedentes”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357158" y="1714488"/>
          <a:ext cx="850112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34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2.7 Derecho objeto de la solicitud de acceso, rectificación, cancelación u oposición de datos personales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29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390588" y="1152510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Porcentaje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4 Gráfico"/>
          <p:cNvGraphicFramePr/>
          <p:nvPr/>
        </p:nvGraphicFramePr>
        <p:xfrm>
          <a:off x="357158" y="1714488"/>
          <a:ext cx="8143932" cy="4476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74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sz="2000" b="1" dirty="0" smtClean="0">
                <a:latin typeface="Calibri" pitchFamily="34" charset="0"/>
              </a:rPr>
              <a:t>Índice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4388" y="1817929"/>
            <a:ext cx="7500937" cy="4203359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Introducción ……………………………………………………..……………..…. 4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Total de solicitudes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(de Información pública y de datos personales) ……….………….. 6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Resultados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del Ejercicio del Derecho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Acceso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Pública en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Distrito Federal  ……………………….…. 18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Perfil sociodemográfico de los solicitantes ………………………….  60</a:t>
            </a:r>
          </a:p>
        </p:txBody>
      </p:sp>
    </p:spTree>
    <p:extLst>
      <p:ext uri="{BB962C8B-B14F-4D97-AF65-F5344CB8AC3E}">
        <p14:creationId xmlns:p14="http://schemas.microsoft.com/office/powerpoint/2010/main" val="41061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3966" y="6439217"/>
            <a:ext cx="441297" cy="365125"/>
          </a:xfrm>
        </p:spPr>
        <p:txBody>
          <a:bodyPr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0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2.8 Categoría de datos personales sobre las que recae la solicitud de acceso, rectificación, cancelación u oposición de datos personales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</a:p>
        </p:txBody>
      </p:sp>
      <p:graphicFrame>
        <p:nvGraphicFramePr>
          <p:cNvPr id="7" name="5 Gráfico"/>
          <p:cNvGraphicFramePr>
            <a:graphicFrameLocks/>
          </p:cNvGraphicFramePr>
          <p:nvPr/>
        </p:nvGraphicFramePr>
        <p:xfrm>
          <a:off x="214282" y="1071546"/>
          <a:ext cx="8703764" cy="5581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77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31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2.9 Estado en que se encontraba la solicitud ARCO de datos personales al final del periodo del corte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67451"/>
              </p:ext>
            </p:extLst>
          </p:nvPr>
        </p:nvGraphicFramePr>
        <p:xfrm>
          <a:off x="76169" y="1340770"/>
          <a:ext cx="8960329" cy="5040560"/>
        </p:xfrm>
        <a:graphic>
          <a:graphicData uri="http://schemas.openxmlformats.org/drawingml/2006/table">
            <a:tbl>
              <a:tblPr/>
              <a:tblGrid>
                <a:gridCol w="2479699"/>
                <a:gridCol w="589148"/>
                <a:gridCol w="580355"/>
                <a:gridCol w="580355"/>
                <a:gridCol w="589148"/>
                <a:gridCol w="589148"/>
                <a:gridCol w="527596"/>
                <a:gridCol w="527596"/>
                <a:gridCol w="527596"/>
                <a:gridCol w="527596"/>
                <a:gridCol w="553974"/>
                <a:gridCol w="553974"/>
                <a:gridCol w="334144"/>
              </a:tblGrid>
              <a:tr h="483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Estado de la solicitud a la fecha de corte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87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Procedente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1,875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2,964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69.1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3,584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4,272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5,707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74.5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Improcedente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1,091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 trámite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Prevenida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53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Cancelada porque el solicitante no atendió la prevención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Cancelada a petición del solicitante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2,640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3,128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4,288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5,235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6,094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7,656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694" marR="6694" marT="6694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0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2.10 ¿Se previno al solicitante  antes de tramitar y atender esta solicitud acceso, rectificación, cancelación u oposición de datos personales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11 CuadroTexto"/>
          <p:cNvSpPr txBox="1"/>
          <p:nvPr/>
        </p:nvSpPr>
        <p:spPr>
          <a:xfrm>
            <a:off x="1390588" y="1006316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Sólo solicitudes ARCO de datos personales “Procedentes” e “Improcedentes”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32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/>
        </p:nvGraphicFramePr>
        <p:xfrm>
          <a:off x="357158" y="1514474"/>
          <a:ext cx="8215370" cy="491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8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2.11 </a:t>
            </a:r>
            <a:r>
              <a:rPr lang="es-MX" b="1" dirty="0">
                <a:solidFill>
                  <a:prstClr val="black"/>
                </a:solidFill>
                <a:latin typeface="Calibri" pitchFamily="34" charset="0"/>
              </a:rPr>
              <a:t>Sentido de la repuesta de las solicitudes </a:t>
            </a:r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ARCO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11 CuadroTexto"/>
          <p:cNvSpPr txBox="1"/>
          <p:nvPr/>
        </p:nvSpPr>
        <p:spPr>
          <a:xfrm>
            <a:off x="1390588" y="1152510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Sólo solicitudes ARCO de datos personales “Procedentes” e “Improcedentes”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33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75685"/>
              </p:ext>
            </p:extLst>
          </p:nvPr>
        </p:nvGraphicFramePr>
        <p:xfrm>
          <a:off x="179514" y="1556795"/>
          <a:ext cx="8856982" cy="4680516"/>
        </p:xfrm>
        <a:graphic>
          <a:graphicData uri="http://schemas.openxmlformats.org/drawingml/2006/table">
            <a:tbl>
              <a:tblPr/>
              <a:tblGrid>
                <a:gridCol w="1765762"/>
                <a:gridCol w="629288"/>
                <a:gridCol w="629288"/>
                <a:gridCol w="629288"/>
                <a:gridCol w="629288"/>
                <a:gridCol w="629288"/>
                <a:gridCol w="563540"/>
                <a:gridCol w="563540"/>
                <a:gridCol w="563540"/>
                <a:gridCol w="563540"/>
                <a:gridCol w="563540"/>
                <a:gridCol w="563540"/>
                <a:gridCol w="563540"/>
              </a:tblGrid>
              <a:tr h="5219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Sentido de la respuesta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872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Solicitudes ARCO 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5219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Procedente con información total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1,799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81.7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1,945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76.5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2,798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77.8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4,091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75.7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5,584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509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Procedente con información parcial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3,381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76.9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Improcedente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743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1,072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1,021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Inexistencia de información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Redireccionada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2,203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2,543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100.1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3,598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4,397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5,404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6,798</a:t>
                      </a:r>
                      <a:endParaRPr lang="es-MX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7169" marR="7169" marT="7169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2.12 Días hábiles transcurridos entre la recepción y la respuesta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71802" y="1428736"/>
            <a:ext cx="3624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solidFill>
                  <a:prstClr val="black"/>
                </a:solidFill>
                <a:latin typeface="Calibri" pitchFamily="34" charset="0"/>
              </a:rPr>
              <a:t>Distribución de días hábiles transcurridos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34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357290" y="1071546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Sólo solicitudes ARCO de datos personales “Procedentes” e “Improcedentes”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09" y="1785924"/>
          <a:ext cx="8501132" cy="4857779"/>
        </p:xfrm>
        <a:graphic>
          <a:graphicData uri="http://schemas.openxmlformats.org/drawingml/2006/table">
            <a:tbl>
              <a:tblPr/>
              <a:tblGrid>
                <a:gridCol w="703916"/>
                <a:gridCol w="649768"/>
                <a:gridCol w="649768"/>
                <a:gridCol w="649768"/>
                <a:gridCol w="649768"/>
                <a:gridCol w="649768"/>
                <a:gridCol w="649768"/>
                <a:gridCol w="649768"/>
                <a:gridCol w="649768"/>
                <a:gridCol w="649768"/>
                <a:gridCol w="649768"/>
                <a:gridCol w="649768"/>
                <a:gridCol w="649768"/>
              </a:tblGrid>
              <a:tr h="196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Días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hábiles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66"/>
                    </a:solidFill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9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5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o más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2,203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2,543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3,598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4,397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5,404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6798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31840" y="1606850"/>
            <a:ext cx="3405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solidFill>
                  <a:prstClr val="black"/>
                </a:solidFill>
                <a:latin typeface="Calibri" pitchFamily="34" charset="0"/>
              </a:rPr>
              <a:t>Promedio de días hábiles transcurridos</a:t>
            </a:r>
            <a:endParaRPr lang="es-ES" sz="13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90588" y="1152510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Sólo solicitudes ARCO de datos personales “Procedentes” e “Improcedentes”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2.12 Días hábiles transcurridos entre la recepción y la respuesta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/>
        </p:nvGraphicFramePr>
        <p:xfrm>
          <a:off x="714348" y="2071687"/>
          <a:ext cx="7715304" cy="414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19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2.13 Número de servidores públicos involucrados en la respuesta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1468700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alibri" pitchFamily="34" charset="0"/>
              </a:rPr>
              <a:t>Número de servidores públicos involucrados</a:t>
            </a:r>
            <a:endParaRPr lang="es-ES" sz="14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36</a:t>
            </a:fld>
            <a:endParaRPr lang="es-MX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390588" y="1152510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Sólo solicitudes ARCO de datos personales “Procedentes” e “Improcedentes”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8596" y="1928802"/>
          <a:ext cx="8215367" cy="4357724"/>
        </p:xfrm>
        <a:graphic>
          <a:graphicData uri="http://schemas.openxmlformats.org/drawingml/2006/table">
            <a:tbl>
              <a:tblPr/>
              <a:tblGrid>
                <a:gridCol w="1046801"/>
                <a:gridCol w="636150"/>
                <a:gridCol w="636150"/>
                <a:gridCol w="636150"/>
                <a:gridCol w="636150"/>
                <a:gridCol w="636150"/>
                <a:gridCol w="569688"/>
                <a:gridCol w="569688"/>
                <a:gridCol w="569688"/>
                <a:gridCol w="569688"/>
                <a:gridCol w="569688"/>
                <a:gridCol w="569688"/>
                <a:gridCol w="569688"/>
              </a:tblGrid>
              <a:tr h="3112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Servidores públicos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2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ARCO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-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o más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2,203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2,543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3,598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4,397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5,404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6,798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3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771800" y="1444898"/>
            <a:ext cx="3762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alibri" pitchFamily="34" charset="0"/>
              </a:rPr>
              <a:t>Promedio de servidores públicos involucrados</a:t>
            </a:r>
            <a:endParaRPr lang="es-ES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90588" y="1152510"/>
            <a:ext cx="63497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solidFill>
                  <a:prstClr val="black"/>
                </a:solidFill>
                <a:latin typeface="Calibri" pitchFamily="34" charset="0"/>
              </a:rPr>
              <a:t>Sólo solicitudes ARCO de datos personales “Procedentes” e “Improcedentes”</a:t>
            </a:r>
            <a:endParaRPr lang="es-ES" sz="13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  <a:latin typeface="Calibri" pitchFamily="34" charset="0"/>
              </a:rPr>
              <a:t>2.13 Número de servidores públicos involucrados en la respuesta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i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928662" y="1714488"/>
          <a:ext cx="7421590" cy="464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69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4862" y="2372687"/>
            <a:ext cx="7139038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Perfil sociodemográfico de los solicitantes</a:t>
            </a:r>
            <a:endParaRPr lang="es-ES" sz="16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4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</a:rPr>
              <a:t>Sociodemográficos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73945"/>
              </p:ext>
            </p:extLst>
          </p:nvPr>
        </p:nvGraphicFramePr>
        <p:xfrm>
          <a:off x="76169" y="2132856"/>
          <a:ext cx="8960327" cy="2146982"/>
        </p:xfrm>
        <a:graphic>
          <a:graphicData uri="http://schemas.openxmlformats.org/drawingml/2006/table">
            <a:tbl>
              <a:tblPr/>
              <a:tblGrid>
                <a:gridCol w="1382896"/>
                <a:gridCol w="802722"/>
                <a:gridCol w="478055"/>
                <a:gridCol w="782697"/>
                <a:gridCol w="569235"/>
                <a:gridCol w="782697"/>
                <a:gridCol w="498080"/>
                <a:gridCol w="831778"/>
                <a:gridCol w="449000"/>
                <a:gridCol w="696516"/>
                <a:gridCol w="441953"/>
                <a:gridCol w="812650"/>
                <a:gridCol w="432048"/>
              </a:tblGrid>
              <a:tr h="3213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Sexo del solicitante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67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32135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Femenino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2,441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2,994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Masculino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2,528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3,212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3,960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56.94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2,310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1,895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2,473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4,775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5,653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6,954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213474">
                <a:tc>
                  <a:txBody>
                    <a:bodyPr/>
                    <a:lstStyle/>
                    <a:p>
                      <a:pPr algn="l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35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Solicitudes ARCO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2,640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3,128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60.6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4,288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57.7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5,235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91.2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6,094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7,656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90.83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  <p:sp>
        <p:nvSpPr>
          <p:cNvPr id="6" name="11 CuadroTexto"/>
          <p:cNvSpPr txBox="1"/>
          <p:nvPr/>
        </p:nvSpPr>
        <p:spPr>
          <a:xfrm>
            <a:off x="1390588" y="1476179"/>
            <a:ext cx="634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b="1" i="1" u="sng" dirty="0" smtClean="0">
                <a:solidFill>
                  <a:prstClr val="black"/>
                </a:solidFill>
                <a:latin typeface="Calibri" pitchFamily="34" charset="0"/>
              </a:rPr>
              <a:t>Sexo del solicitante</a:t>
            </a:r>
            <a:endParaRPr lang="es-ES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sz="2000" b="1" dirty="0" smtClean="0">
                <a:latin typeface="Calibri" pitchFamily="34" charset="0"/>
              </a:rPr>
              <a:t>Introducción</a:t>
            </a:r>
            <a:endParaRPr lang="es-ES" sz="2000" b="1" i="1" dirty="0">
              <a:latin typeface="Calibri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1268760"/>
            <a:ext cx="86409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principal indicador sobre la forma en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se ejerce 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Derecho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Pública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comportamiento de las Solicitudes de Información Pública. Para contar con referentes sobre este derecho, el INFODF desarrolló, entre los años de 2006 y 2010, el </a:t>
            </a:r>
            <a:r>
              <a:rPr lang="es-ES" sz="1600" b="1" i="1" dirty="0" smtClean="0">
                <a:latin typeface="Calibri" pitchFamily="34" charset="0"/>
                <a:cs typeface="Calibri" pitchFamily="34" charset="0"/>
              </a:rPr>
              <a:t>Formato Estadístico de Solicitudes de Información Pública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, el cual utilizaron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para reportar las variables estadísticas de las solicitudes de información pública y de datos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personales.</a:t>
            </a:r>
          </a:p>
          <a:p>
            <a:pPr algn="just"/>
            <a:endParaRPr lang="es-ES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partir de 2011, con información contenida en la base de datos del Sistema INFOMEX II, se creó 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el cual es una herramienta que agiliza la generación de reportes sobre la forma en que se gestionaron las Solicitudes de Información Pública y de Protección de Datos Personales requeridas a los Entes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1600" b="1" u="sng" dirty="0" smtClean="0">
                <a:latin typeface="Calibri" pitchFamily="34" charset="0"/>
                <a:cs typeface="Calibri" pitchFamily="34" charset="0"/>
              </a:rPr>
              <a:t>Mejoras </a:t>
            </a:r>
            <a:r>
              <a:rPr lang="es-ES" sz="1600" b="1" u="sng" dirty="0">
                <a:latin typeface="Calibri" pitchFamily="34" charset="0"/>
                <a:cs typeface="Calibri" pitchFamily="34" charset="0"/>
              </a:rPr>
              <a:t>en el instrumento de captura de solicitudes</a:t>
            </a: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La evolución del instrumento que capta la información de las Solicitudes de Información ha sido muy dinámica. Cabe mencionar que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primer cambio importante que tuvo el formato de captura de solicitudes fue en 2007, al pasar de 13 a 24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variables,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8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2007,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082/SE/08-05/2007.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El segundo cambio realizado al formato de captura fue en el año 2008, y de 24 variables pasa 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28,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15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2008,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143/SE/15-04/2008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err="1" smtClean="0">
                <a:solidFill>
                  <a:prstClr val="black"/>
                </a:solidFill>
              </a:rPr>
              <a:t>Sociodemográficos</a:t>
            </a:r>
            <a:endParaRPr lang="es-MX" b="1" dirty="0" smtClean="0">
              <a:solidFill>
                <a:prstClr val="black"/>
              </a:solidFill>
            </a:endParaRP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</a:t>
            </a:r>
            <a:r>
              <a:rPr lang="es-MX" sz="1400" b="1" i="1" dirty="0">
                <a:solidFill>
                  <a:prstClr val="black"/>
                </a:solidFill>
                <a:latin typeface="Calibri" pitchFamily="34" charset="0"/>
              </a:rPr>
              <a:t>a </a:t>
            </a:r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2014</a:t>
            </a:r>
          </a:p>
          <a:p>
            <a:endParaRPr lang="es-ES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11 CuadroTexto"/>
          <p:cNvSpPr txBox="1"/>
          <p:nvPr/>
        </p:nvSpPr>
        <p:spPr>
          <a:xfrm>
            <a:off x="1390588" y="1268760"/>
            <a:ext cx="634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b="1" i="1" u="sng" dirty="0" smtClean="0">
                <a:solidFill>
                  <a:prstClr val="black"/>
                </a:solidFill>
                <a:latin typeface="Calibri" pitchFamily="34" charset="0"/>
              </a:rPr>
              <a:t>Grupo de edad del solicitante</a:t>
            </a:r>
            <a:endParaRPr lang="es-ES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74194"/>
              </p:ext>
            </p:extLst>
          </p:nvPr>
        </p:nvGraphicFramePr>
        <p:xfrm>
          <a:off x="72006" y="1916828"/>
          <a:ext cx="9036498" cy="3861453"/>
        </p:xfrm>
        <a:graphic>
          <a:graphicData uri="http://schemas.openxmlformats.org/drawingml/2006/table">
            <a:tbl>
              <a:tblPr/>
              <a:tblGrid>
                <a:gridCol w="1120225"/>
                <a:gridCol w="896182"/>
                <a:gridCol w="522773"/>
                <a:gridCol w="896182"/>
                <a:gridCol w="522773"/>
                <a:gridCol w="967643"/>
                <a:gridCol w="451312"/>
                <a:gridCol w="896182"/>
                <a:gridCol w="495243"/>
                <a:gridCol w="798632"/>
                <a:gridCol w="335360"/>
                <a:gridCol w="766652"/>
                <a:gridCol w="367339"/>
              </a:tblGrid>
              <a:tr h="327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Grupos de edad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Hasta 19 años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20 a 29 años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30 a 39 años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40 a 49 años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50 a 59 años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60 a 69 años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o más años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867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1,881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2,193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2,190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217347">
                <a:tc>
                  <a:txBody>
                    <a:bodyPr/>
                    <a:lstStyle/>
                    <a:p>
                      <a:pPr algn="l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Solicitudes ARCO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2,640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17.6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3,128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4,288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5,235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35.9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6,094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7,656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28.6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</a:rPr>
              <a:t>Sociodemográficos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</a:t>
            </a:r>
            <a:r>
              <a:rPr lang="es-MX" sz="1400" b="1" i="1" dirty="0">
                <a:solidFill>
                  <a:prstClr val="black"/>
                </a:solidFill>
                <a:latin typeface="Calibri" pitchFamily="34" charset="0"/>
              </a:rPr>
              <a:t>a </a:t>
            </a:r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2014</a:t>
            </a:r>
            <a:endParaRPr lang="es-ES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03822"/>
              </p:ext>
            </p:extLst>
          </p:nvPr>
        </p:nvGraphicFramePr>
        <p:xfrm>
          <a:off x="76171" y="1772820"/>
          <a:ext cx="8672293" cy="3765132"/>
        </p:xfrm>
        <a:graphic>
          <a:graphicData uri="http://schemas.openxmlformats.org/drawingml/2006/table">
            <a:tbl>
              <a:tblPr/>
              <a:tblGrid>
                <a:gridCol w="1399485"/>
                <a:gridCol w="786133"/>
                <a:gridCol w="438003"/>
                <a:gridCol w="792088"/>
                <a:gridCol w="432048"/>
                <a:gridCol w="792088"/>
                <a:gridCol w="360040"/>
                <a:gridCol w="864096"/>
                <a:gridCol w="360040"/>
                <a:gridCol w="864096"/>
                <a:gridCol w="360040"/>
                <a:gridCol w="792088"/>
                <a:gridCol w="432048"/>
              </a:tblGrid>
              <a:tr h="3210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Escolaridad del solicitante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10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estudios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Primaria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Secundaria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34.38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Bachillerato o carrera técnica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Licenciatura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Maestría o doctorado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892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946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1,279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1,573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1,495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213246">
                <a:tc>
                  <a:txBody>
                    <a:bodyPr/>
                    <a:lstStyle/>
                    <a:p>
                      <a:pPr algn="l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Solicitudes ARCO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2,640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15.6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3,128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4,288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5,235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6,094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7,656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19.52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  <p:sp>
        <p:nvSpPr>
          <p:cNvPr id="6" name="11 CuadroTexto"/>
          <p:cNvSpPr txBox="1"/>
          <p:nvPr/>
        </p:nvSpPr>
        <p:spPr>
          <a:xfrm>
            <a:off x="1377201" y="1157741"/>
            <a:ext cx="6349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600" b="1" i="1" u="sng" dirty="0" smtClean="0">
                <a:solidFill>
                  <a:prstClr val="black"/>
                </a:solidFill>
                <a:latin typeface="Calibri" pitchFamily="34" charset="0"/>
              </a:rPr>
              <a:t>Escolaridad del solicitante</a:t>
            </a:r>
            <a:endParaRPr lang="es-ES" sz="1600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</a:rPr>
              <a:t>Sociodemográficos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</a:t>
            </a:r>
            <a:r>
              <a:rPr lang="es-MX" sz="1400" b="1" i="1" dirty="0">
                <a:solidFill>
                  <a:prstClr val="black"/>
                </a:solidFill>
                <a:latin typeface="Calibri" pitchFamily="34" charset="0"/>
              </a:rPr>
              <a:t>a </a:t>
            </a:r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2014</a:t>
            </a:r>
            <a:endParaRPr lang="es-ES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94298"/>
              </p:ext>
            </p:extLst>
          </p:nvPr>
        </p:nvGraphicFramePr>
        <p:xfrm>
          <a:off x="467544" y="1628788"/>
          <a:ext cx="8240245" cy="4176476"/>
        </p:xfrm>
        <a:graphic>
          <a:graphicData uri="http://schemas.openxmlformats.org/drawingml/2006/table">
            <a:tbl>
              <a:tblPr/>
              <a:tblGrid>
                <a:gridCol w="1399485"/>
                <a:gridCol w="792088"/>
                <a:gridCol w="288032"/>
                <a:gridCol w="720080"/>
                <a:gridCol w="432048"/>
                <a:gridCol w="792088"/>
                <a:gridCol w="360040"/>
                <a:gridCol w="792088"/>
                <a:gridCol w="360040"/>
                <a:gridCol w="792088"/>
                <a:gridCol w="360040"/>
                <a:gridCol w="792088"/>
                <a:gridCol w="360040"/>
              </a:tblGrid>
              <a:tr h="2848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Ocupación del solicitante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480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Empresario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4.12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Medios de comunicación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Comerciante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Servidor público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Académico o estudiante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Empleado u obrero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+mn-lt"/>
                        </a:rPr>
                        <a:t>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30.71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Asociación política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latin typeface="+mn-lt"/>
                        </a:rPr>
                        <a:t>-</a:t>
                      </a:r>
                      <a:endParaRPr lang="es-ES" sz="105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Hogar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40.5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46.2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1,285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1,361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1,457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1260</a:t>
                      </a:r>
                      <a:endParaRPr lang="es-MX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s-MX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189192">
                <a:tc>
                  <a:txBody>
                    <a:bodyPr/>
                    <a:lstStyle/>
                    <a:p>
                      <a:pPr algn="l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8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Solicitudes ARCO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2,640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48.7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3,128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4,288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22.2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5,235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26.0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6,094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23.9</a:t>
                      </a: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7656</a:t>
                      </a:r>
                      <a:endParaRPr lang="es-MX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</a:t>
                      </a:r>
                      <a:endParaRPr lang="es-MX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456" marR="6456" marT="6456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  <p:sp>
        <p:nvSpPr>
          <p:cNvPr id="6" name="11 CuadroTexto"/>
          <p:cNvSpPr txBox="1"/>
          <p:nvPr/>
        </p:nvSpPr>
        <p:spPr>
          <a:xfrm>
            <a:off x="1377201" y="1124744"/>
            <a:ext cx="634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b="1" i="1" u="sng" dirty="0" smtClean="0">
                <a:solidFill>
                  <a:prstClr val="black"/>
                </a:solidFill>
                <a:latin typeface="Calibri" pitchFamily="34" charset="0"/>
              </a:rPr>
              <a:t>Ocupación del solicitante</a:t>
            </a:r>
            <a:endParaRPr lang="es-ES" b="1" i="1" u="sng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169" y="113558"/>
            <a:ext cx="8388000" cy="60699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solidFill>
                  <a:prstClr val="black"/>
                </a:solidFill>
              </a:rPr>
              <a:t>Sociodemográficos (Estado de la República del Solicitante)</a:t>
            </a:r>
          </a:p>
          <a:p>
            <a:r>
              <a:rPr lang="es-MX" sz="1400" b="1" i="1" dirty="0" smtClean="0">
                <a:solidFill>
                  <a:prstClr val="black"/>
                </a:solidFill>
                <a:latin typeface="Calibri" pitchFamily="34" charset="0"/>
              </a:rPr>
              <a:t>2009 a 2014</a:t>
            </a:r>
            <a:endParaRPr lang="es-ES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48025"/>
              </p:ext>
            </p:extLst>
          </p:nvPr>
        </p:nvGraphicFramePr>
        <p:xfrm>
          <a:off x="428596" y="984353"/>
          <a:ext cx="8072495" cy="5653640"/>
        </p:xfrm>
        <a:graphic>
          <a:graphicData uri="http://schemas.openxmlformats.org/drawingml/2006/table">
            <a:tbl>
              <a:tblPr/>
              <a:tblGrid>
                <a:gridCol w="1384513"/>
                <a:gridCol w="618202"/>
                <a:gridCol w="343137"/>
                <a:gridCol w="620962"/>
                <a:gridCol w="413974"/>
                <a:gridCol w="827949"/>
                <a:gridCol w="344978"/>
                <a:gridCol w="758953"/>
                <a:gridCol w="344978"/>
                <a:gridCol w="689957"/>
                <a:gridCol w="551965"/>
                <a:gridCol w="795753"/>
                <a:gridCol w="377174"/>
              </a:tblGrid>
              <a:tr h="1358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Estado de la </a:t>
                      </a:r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República 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0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Solicitantes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Aguascalientes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Campeche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Coahuila de Zaragoza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Colima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Chiapas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Chihuahua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Distrito Federal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80.34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2,026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1,779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Durango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de México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Guanajuato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Guerrero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Hidalgo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Jalisco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Michoacán de Ocampo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Morelos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Nayarit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Nuevo León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Oaxaca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Puebla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Querétaro de Arteaga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Quintana Roo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Luis Potosí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Sinaloa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Sonora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Tabasco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Tamaulipas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Tlaxcala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Veracruz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Yucatán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Zacatecas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 país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México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1,938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843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1,007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1,702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2,224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1,910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42C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  <a:tr h="135825">
                <a:tc>
                  <a:txBody>
                    <a:bodyPr/>
                    <a:lstStyle/>
                    <a:p>
                      <a:pPr algn="l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Solicitudes ARCO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2,640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73.4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3,128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27.0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4,288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23.5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5,235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32.5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6,094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36.5</a:t>
                      </a: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7,656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24.94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181" marR="4181" marT="4181" marB="0" anchor="ctr">
                    <a:lnL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2C9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5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uadroTexto"/>
          <p:cNvSpPr txBox="1"/>
          <p:nvPr/>
        </p:nvSpPr>
        <p:spPr>
          <a:xfrm>
            <a:off x="2438418" y="2876548"/>
            <a:ext cx="357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prstClr val="white"/>
                </a:solidFill>
                <a:latin typeface="Calibri" pitchFamily="34" charset="0"/>
              </a:rPr>
              <a:t>30</a:t>
            </a:r>
            <a:endParaRPr lang="es-ES" sz="12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433654" y="3209150"/>
            <a:ext cx="423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prstClr val="white"/>
                </a:solidFill>
                <a:latin typeface="Calibri" pitchFamily="34" charset="0"/>
              </a:rPr>
              <a:t>127</a:t>
            </a:r>
            <a:endParaRPr lang="es-ES" sz="12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433623" y="3537769"/>
            <a:ext cx="357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prstClr val="white"/>
                </a:solidFill>
                <a:latin typeface="Calibri" pitchFamily="34" charset="0"/>
              </a:rPr>
              <a:t>31</a:t>
            </a:r>
            <a:endParaRPr lang="es-ES" sz="12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428860" y="3871917"/>
            <a:ext cx="357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prstClr val="white"/>
                </a:solidFill>
                <a:latin typeface="Calibri" pitchFamily="34" charset="0"/>
              </a:rPr>
              <a:t>49</a:t>
            </a:r>
            <a:endParaRPr lang="es-ES" sz="12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386000" y="4210055"/>
            <a:ext cx="357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solidFill>
                  <a:prstClr val="white"/>
                </a:solidFill>
                <a:latin typeface="Calibri" pitchFamily="34" charset="0"/>
              </a:rPr>
              <a:t>15</a:t>
            </a:r>
            <a:endParaRPr lang="es-ES" sz="10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433623" y="4533138"/>
            <a:ext cx="423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prstClr val="white"/>
                </a:solidFill>
                <a:latin typeface="Calibri" pitchFamily="34" charset="0"/>
              </a:rPr>
              <a:t>133</a:t>
            </a:r>
            <a:endParaRPr lang="es-ES" sz="12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433623" y="4866513"/>
            <a:ext cx="423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prstClr val="white"/>
                </a:solidFill>
                <a:latin typeface="Calibri" pitchFamily="34" charset="0"/>
              </a:rPr>
              <a:t>75</a:t>
            </a:r>
            <a:endParaRPr lang="es-ES" sz="12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390788" y="5540233"/>
            <a:ext cx="357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solidFill>
                  <a:prstClr val="white"/>
                </a:solidFill>
                <a:latin typeface="Calibri" pitchFamily="34" charset="0"/>
              </a:rPr>
              <a:t>15</a:t>
            </a:r>
            <a:endParaRPr lang="es-ES" sz="10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428860" y="5861882"/>
            <a:ext cx="423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prstClr val="white"/>
                </a:solidFill>
                <a:latin typeface="Calibri" pitchFamily="34" charset="0"/>
              </a:rPr>
              <a:t>571</a:t>
            </a:r>
            <a:endParaRPr lang="es-ES" sz="12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44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4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prstClr val="black"/>
                </a:solidFill>
                <a:latin typeface="Calibri" pitchFamily="34" charset="0"/>
              </a:rPr>
              <a:t>Actualización de la información</a:t>
            </a:r>
            <a:endParaRPr lang="es-ES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411760" y="2413338"/>
            <a:ext cx="4320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333333"/>
                </a:solidFill>
                <a:latin typeface="Arial" panose="020B0604020202020204" pitchFamily="34" charset="0"/>
              </a:rPr>
              <a:t>Unidad Administrativa responsable de emitir la información: Dirección de </a:t>
            </a:r>
            <a:r>
              <a:rPr lang="es-MX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Datos Personales</a:t>
            </a:r>
          </a:p>
          <a:p>
            <a:pPr algn="ctr"/>
            <a:r>
              <a:rPr lang="es-MX" b="1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s-MX" b="1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</a:rPr>
              <a:t>Fecha de actualización: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31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</a:rPr>
              <a:t>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diciembre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</a:rPr>
              <a:t>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2014</a:t>
            </a:r>
          </a:p>
          <a:p>
            <a:pPr algn="ctr"/>
            <a:endParaRPr lang="es-MX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</a:rPr>
              <a:t>Fecha de validación: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18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</a:rPr>
              <a:t>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febrero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</a:rPr>
              <a:t>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2015</a:t>
            </a:r>
            <a:endParaRPr lang="es-MX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126876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Con la aprobación de la Ley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Protección de Datos Personales para el Distrito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Federal (LPDPDF),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formato de captura de solicitudes cambia en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y se presentan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la consideración del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formatos, uno para capturar las solicitudes de información pública (29 variables) y otro formato para capturar las solicitudes de datos personales (25 variables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mismos que fueron aprobados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InfoDF el 20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243/SO/20-05/2009.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En 2010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la Dirección de Evaluación y Estudios con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apoyo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la Dirección de Tecnologías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Información, transformó los formatos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captura y se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creó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(SICRESI). Con este sistema, a partir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2011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los Entes obligados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estuvieron en condiciones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capturar directamente esta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vía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internet, logrando los siguientes beneficios: validación expedita de la información, ahorro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trabajo a las 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al tiempo de contar con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esta información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oportuna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. El uso de este sistema se aprobó 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6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2011,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0383/SO/06-04/2011.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6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2007 a la fecha, la Dirección de Evaluación y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Estudios junto con las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han venido realizando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trimestral,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llenado de los informes y la publicación de los resultados del Ejercicio del Derecho de Acceso 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con el propósito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obtener datos más precisos para dar seguimiento al cumplimiento de diversos aspectos de la Ley de Transparencia y Acceso a la Información Pública del Distrito Federal (LTAIPDF) y de la Ley de Protección de Datos Personales para el Distrito Federal (LPDPDF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sz="2000" b="1" dirty="0" smtClean="0">
                <a:latin typeface="Calibri" pitchFamily="34" charset="0"/>
              </a:rPr>
              <a:t>Introducción</a:t>
            </a:r>
            <a:endParaRPr lang="es-ES" sz="2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680964" y="2332037"/>
            <a:ext cx="7762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1. Total de solicitudes</a:t>
            </a: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solidFill>
                  <a:prstClr val="black"/>
                </a:solidFill>
                <a:latin typeface="Calibri" pitchFamily="34" charset="0"/>
              </a:rPr>
              <a:t>(Solicitudes de Información Pública y de Datos Personales)</a:t>
            </a:r>
            <a:endParaRPr lang="es-ES" sz="1200" i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Nota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7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4918" y="1146517"/>
            <a:ext cx="8516440" cy="5509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  <a:cs typeface="Calibri" pitchFamily="34" charset="0"/>
              </a:rPr>
              <a:t>Para el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ejercicio 2014,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el total de solicitudes fue 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111,964,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las cuales se distribuyen de la siguiente manera: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104,308 corresponden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7,656 a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1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1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s-MX" sz="11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ejercicio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2013, el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total de solicitudes fue 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103,470, las cuales se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distribuyen de la siguiente manera: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97,376 corresponden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6,094 a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1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1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s-MX" sz="11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Consejo Económico y Social de la Ciudad de </a:t>
            </a:r>
            <a:r>
              <a:rPr lang="es-MX" sz="11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México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 y el Fideicomiso Fondo de Apoyo a la Educación y el Empleo de las y los Jóvenes del Distrito Federal no presentaron su informe estadístico de solicitudes de información pública y 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datos personales.</a:t>
            </a:r>
            <a:endParaRPr lang="es-MX" sz="11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1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En el 2012, el total de solicitudes fue de 91,576, mismas que se distribuyen de la siguiente manera: 86,341 corresponden a solicitudes de información pública y 5,235 a solicitudes de datos personales, ambas capturadas por los Entes Obligados en el </a:t>
            </a:r>
            <a:r>
              <a:rPr lang="es-MX" sz="11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SICRESI;</a:t>
            </a:r>
            <a:r>
              <a:rPr lang="es-MX" sz="11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Fideicomiso Central de Abasto de la Ciudad de México y el Fideicomiso Fondo de Apoyo a la Educación y el Empleo de las y los Jóvenes del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Distrito Federal no presentaron su informe estadístico de solicitudes de información pública y de datos personales.</a:t>
            </a:r>
          </a:p>
          <a:p>
            <a:pPr algn="just"/>
            <a:endParaRPr lang="es-MX" sz="11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En el año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2011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el total de solicitudes fue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94,048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y está compuesto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por: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89,610 solicitudes de información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pública y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4,288 solicitudes de datos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personales, ambas capturadas por los Entes Obligados en el </a:t>
            </a:r>
            <a:r>
              <a:rPr lang="es-MX" sz="11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11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más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150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total de solicitudes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correspondientes al Fideicomiso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se consultó en el Sistema de Reportes Estadísticos INFOMEX II ya que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dicho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Ente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 no capturó sus solicitudes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1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1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1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Para 2010, la cifra fue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89,571,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y está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compuesta por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86,249 solicitudes de información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pública y 3,128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solicitudes de datos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personales, además de 194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total de solicitudes del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Fideicomiso se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consultó el Sistema de Reportes Estadísticos INFOMEX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II,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ya que dicho Ente público no entregó su informe estadístico de solicitudes de información pública y de datos personales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de 2010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. </a:t>
            </a:r>
            <a:endParaRPr lang="es-MX" sz="11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1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100" b="1" dirty="0">
                <a:latin typeface="Calibri" pitchFamily="34" charset="0"/>
                <a:cs typeface="Calibri" pitchFamily="34" charset="0"/>
              </a:rPr>
              <a:t>Para el año 2009,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el total de solicitudes fue de 96,233 y está compuesto por: 91,523 solicitudes de información pública y 2,640 solicitudes de datos personales; completan la cifra 390 solicitudes del Fideicomiso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Central de Abasto de la Ciudad 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México; 345 solicitudes del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Fideicomiso Museo del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Estanquillo;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830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solicitudes de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la Delegación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Xochimilco (correspondientes al cuarto trimestre de 2009) y 505 solicitudes de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la Universidad Autónoma de la Ciudad de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México. Los datos para estos Entes Obligados se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tomaron del Sistema de Reportes Estadísticos INFOMEX II, ya que dichos Entes públicos NO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presentaron o presentaron incompleto (Delegación Xochimilco) su </a:t>
            </a:r>
            <a:r>
              <a:rPr lang="es-MX" sz="1100" b="1" dirty="0">
                <a:latin typeface="Calibri" pitchFamily="34" charset="0"/>
                <a:cs typeface="Calibri" pitchFamily="34" charset="0"/>
              </a:rPr>
              <a:t>informe estadístico de solicitudes de información pública y de datos personales </a:t>
            </a:r>
            <a:r>
              <a:rPr lang="es-MX" sz="1100" b="1" dirty="0" smtClean="0">
                <a:latin typeface="Calibri" pitchFamily="34" charset="0"/>
                <a:cs typeface="Calibri" pitchFamily="34" charset="0"/>
              </a:rPr>
              <a:t>2009.</a:t>
            </a:r>
            <a:endParaRPr lang="es-MX" sz="11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2004-2014: 660,715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24" name="23 Gráfico"/>
          <p:cNvGraphicFramePr/>
          <p:nvPr>
            <p:extLst>
              <p:ext uri="{D42A27DB-BD31-4B8C-83A1-F6EECF244321}">
                <p14:modId xmlns:p14="http://schemas.microsoft.com/office/powerpoint/2010/main" val="2599907637"/>
              </p:ext>
            </p:extLst>
          </p:nvPr>
        </p:nvGraphicFramePr>
        <p:xfrm>
          <a:off x="146854" y="1844824"/>
          <a:ext cx="8856984" cy="4126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164414" y="6047548"/>
            <a:ext cx="888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2006-2007: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187.6%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974080" y="6043354"/>
            <a:ext cx="8285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2007-2008: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116.2%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11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3966" y="6439217"/>
            <a:ext cx="441297" cy="365125"/>
          </a:xfrm>
        </p:spPr>
        <p:txBody>
          <a:bodyPr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36368" y="6043354"/>
            <a:ext cx="8791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2008-2009: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133.8%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6168" y="85702"/>
            <a:ext cx="8534432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1.1 Total de solicitudes a los Entes obligados del Distrito Federal</a:t>
            </a:r>
          </a:p>
          <a:p>
            <a:pPr algn="ctr"/>
            <a:r>
              <a:rPr lang="es-MX" b="1" dirty="0" smtClean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>
                <a:latin typeface="Calibri" pitchFamily="34" charset="0"/>
              </a:rPr>
              <a:t>2004 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22446" y="6039160"/>
            <a:ext cx="805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 2004-2005: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63.6%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376520" y="6043354"/>
            <a:ext cx="902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2005-2006: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51.9%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499992" y="6043354"/>
            <a:ext cx="910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2009-2010: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-6.9%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331430" y="6043354"/>
            <a:ext cx="87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2010-2011: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5.0%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13" name="18 CuadroTexto"/>
          <p:cNvSpPr txBox="1"/>
          <p:nvPr/>
        </p:nvSpPr>
        <p:spPr>
          <a:xfrm>
            <a:off x="6095054" y="6043354"/>
            <a:ext cx="87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2011-2012: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-2.6%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5597690" y="5135420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6396009" y="5138666"/>
            <a:ext cx="288000" cy="288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Flecha derecha 21"/>
          <p:cNvSpPr/>
          <p:nvPr/>
        </p:nvSpPr>
        <p:spPr>
          <a:xfrm rot="2460000">
            <a:off x="6495729" y="5222343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Flecha derecha 24"/>
          <p:cNvSpPr/>
          <p:nvPr/>
        </p:nvSpPr>
        <p:spPr>
          <a:xfrm rot="18720000">
            <a:off x="5685753" y="5217914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/>
          <p:cNvSpPr/>
          <p:nvPr/>
        </p:nvSpPr>
        <p:spPr>
          <a:xfrm>
            <a:off x="882014" y="5145390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Flecha derecha 26"/>
          <p:cNvSpPr/>
          <p:nvPr/>
        </p:nvSpPr>
        <p:spPr>
          <a:xfrm rot="18720000">
            <a:off x="970077" y="5227884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/>
          <p:cNvSpPr/>
          <p:nvPr/>
        </p:nvSpPr>
        <p:spPr>
          <a:xfrm>
            <a:off x="1678328" y="5141196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derecha 28"/>
          <p:cNvSpPr/>
          <p:nvPr/>
        </p:nvSpPr>
        <p:spPr>
          <a:xfrm rot="18720000">
            <a:off x="1766391" y="522369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2474642" y="5144564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 rot="18720000">
            <a:off x="2562705" y="5227058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/>
          <p:cNvSpPr/>
          <p:nvPr/>
        </p:nvSpPr>
        <p:spPr>
          <a:xfrm>
            <a:off x="3254084" y="5148331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Flecha derecha 32"/>
          <p:cNvSpPr/>
          <p:nvPr/>
        </p:nvSpPr>
        <p:spPr>
          <a:xfrm rot="18720000">
            <a:off x="3342147" y="523082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/>
          <p:cNvSpPr/>
          <p:nvPr/>
        </p:nvSpPr>
        <p:spPr>
          <a:xfrm>
            <a:off x="4027888" y="5138762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Flecha derecha 34"/>
          <p:cNvSpPr/>
          <p:nvPr/>
        </p:nvSpPr>
        <p:spPr>
          <a:xfrm rot="18720000">
            <a:off x="4115951" y="5221256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/>
          <p:cNvSpPr/>
          <p:nvPr/>
        </p:nvSpPr>
        <p:spPr>
          <a:xfrm>
            <a:off x="4809796" y="5138762"/>
            <a:ext cx="288000" cy="288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Flecha derecha 36"/>
          <p:cNvSpPr/>
          <p:nvPr/>
        </p:nvSpPr>
        <p:spPr>
          <a:xfrm rot="2460000">
            <a:off x="4909516" y="5222439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/>
          <p:cNvSpPr/>
          <p:nvPr/>
        </p:nvSpPr>
        <p:spPr>
          <a:xfrm>
            <a:off x="7168514" y="5146306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lecha derecha 38"/>
          <p:cNvSpPr/>
          <p:nvPr/>
        </p:nvSpPr>
        <p:spPr>
          <a:xfrm rot="18720000">
            <a:off x="7256577" y="522880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18 CuadroTexto"/>
          <p:cNvSpPr txBox="1"/>
          <p:nvPr/>
        </p:nvSpPr>
        <p:spPr>
          <a:xfrm>
            <a:off x="6891042" y="6043060"/>
            <a:ext cx="87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13.0%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7956408" y="5146306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Flecha derecha 41"/>
          <p:cNvSpPr/>
          <p:nvPr/>
        </p:nvSpPr>
        <p:spPr>
          <a:xfrm rot="18720000">
            <a:off x="8044471" y="522880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18 CuadroTexto"/>
          <p:cNvSpPr txBox="1"/>
          <p:nvPr/>
        </p:nvSpPr>
        <p:spPr>
          <a:xfrm>
            <a:off x="7664953" y="6042639"/>
            <a:ext cx="87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1000" b="1" dirty="0" smtClean="0">
                <a:latin typeface="Calibri" pitchFamily="34" charset="0"/>
              </a:rPr>
              <a:t>8.2%</a:t>
            </a:r>
            <a:endParaRPr lang="es-E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CuadroTexto"/>
          <p:cNvSpPr txBox="1"/>
          <p:nvPr/>
        </p:nvSpPr>
        <p:spPr>
          <a:xfrm>
            <a:off x="76168" y="85702"/>
            <a:ext cx="852827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1.2 Total de solicitudes por año y mes</a:t>
            </a:r>
          </a:p>
          <a:p>
            <a:pPr algn="ctr"/>
            <a:r>
              <a:rPr lang="es-MX" b="1" dirty="0" smtClean="0"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MX" sz="1400" b="1" i="1" dirty="0" smtClean="0">
                <a:latin typeface="Calibri" pitchFamily="34" charset="0"/>
              </a:rPr>
              <a:t>2006 </a:t>
            </a:r>
            <a:r>
              <a:rPr lang="es-MX" sz="1400" b="1" i="1" dirty="0">
                <a:latin typeface="Calibri" pitchFamily="34" charset="0"/>
              </a:rPr>
              <a:t>a </a:t>
            </a:r>
            <a:r>
              <a:rPr lang="es-MX" sz="1400" b="1" i="1" dirty="0" smtClean="0">
                <a:latin typeface="Calibri" pitchFamily="34" charset="0"/>
              </a:rPr>
              <a:t>2014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9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2006-2014: 653,691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6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612525"/>
              </p:ext>
            </p:extLst>
          </p:nvPr>
        </p:nvGraphicFramePr>
        <p:xfrm>
          <a:off x="214313" y="1530369"/>
          <a:ext cx="8715375" cy="513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20432</TotalTime>
  <Words>8515</Words>
  <Application>Microsoft Office PowerPoint</Application>
  <PresentationFormat>Presentación en pantalla (4:3)</PresentationFormat>
  <Paragraphs>4600</Paragraphs>
  <Slides>44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44</vt:i4>
      </vt:variant>
    </vt:vector>
  </HeadingPairs>
  <TitlesOfParts>
    <vt:vector size="47" baseType="lpstr">
      <vt:lpstr>Concurrencia</vt:lpstr>
      <vt:lpstr>Diseño personalizado</vt:lpstr>
      <vt:lpstr>1_Diseño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Mondragón Centeno</dc:creator>
  <cp:lastModifiedBy>Andrés Espinosa</cp:lastModifiedBy>
  <cp:revision>3479</cp:revision>
  <cp:lastPrinted>2015-02-05T03:29:40Z</cp:lastPrinted>
  <dcterms:created xsi:type="dcterms:W3CDTF">2007-08-06T19:42:12Z</dcterms:created>
  <dcterms:modified xsi:type="dcterms:W3CDTF">2015-03-05T19:30:53Z</dcterms:modified>
</cp:coreProperties>
</file>