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.xml" ContentType="application/vnd.openxmlformats-officedocument.drawingml.chartshapes+xml"/>
  <Override PartName="/ppt/charts/chart2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8" r:id="rId2"/>
    <p:sldId id="293" r:id="rId3"/>
    <p:sldId id="294" r:id="rId4"/>
    <p:sldId id="295" r:id="rId5"/>
    <p:sldId id="296" r:id="rId6"/>
    <p:sldId id="349" r:id="rId7"/>
    <p:sldId id="298" r:id="rId8"/>
    <p:sldId id="282" r:id="rId9"/>
    <p:sldId id="291" r:id="rId10"/>
    <p:sldId id="292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299" r:id="rId19"/>
    <p:sldId id="350" r:id="rId20"/>
    <p:sldId id="308" r:id="rId21"/>
    <p:sldId id="309" r:id="rId22"/>
    <p:sldId id="368" r:id="rId23"/>
    <p:sldId id="369" r:id="rId24"/>
    <p:sldId id="370" r:id="rId25"/>
    <p:sldId id="371" r:id="rId26"/>
    <p:sldId id="372" r:id="rId27"/>
    <p:sldId id="373" r:id="rId28"/>
    <p:sldId id="316" r:id="rId29"/>
    <p:sldId id="318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401" r:id="rId58"/>
    <p:sldId id="402" r:id="rId59"/>
    <p:sldId id="403" r:id="rId60"/>
    <p:sldId id="404" r:id="rId61"/>
    <p:sldId id="351" r:id="rId62"/>
    <p:sldId id="405" r:id="rId63"/>
    <p:sldId id="406" r:id="rId64"/>
    <p:sldId id="407" r:id="rId65"/>
    <p:sldId id="408" r:id="rId66"/>
    <p:sldId id="409" r:id="rId67"/>
  </p:sldIdLst>
  <p:sldSz cx="9144000" cy="6858000" type="screen4x3"/>
  <p:notesSz cx="6797675" cy="987425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EB641B"/>
    <a:srgbClr val="33CCCC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25" autoAdjust="0"/>
    <p:restoredTop sz="96522" autoAdjust="0"/>
  </p:normalViewPr>
  <p:slideViewPr>
    <p:cSldViewPr>
      <p:cViewPr varScale="1">
        <p:scale>
          <a:sx n="88" d="100"/>
          <a:sy n="88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3.303120122101711E-2"/>
          <c:w val="0.97652304667141776"/>
          <c:h val="0.876171807861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Hoja1!$A$2:$A$13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Hoja1!$B$2:$B$13</c:f>
              <c:numCache>
                <c:formatCode>#,##0</c:formatCode>
                <c:ptCount val="12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  <c:pt idx="11">
                  <c:v>106525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41713840"/>
        <c:axId val="341707176"/>
      </c:barChart>
      <c:catAx>
        <c:axId val="3417138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41707176"/>
        <c:crosses val="autoZero"/>
        <c:auto val="1"/>
        <c:lblAlgn val="ctr"/>
        <c:lblOffset val="100"/>
        <c:noMultiLvlLbl val="0"/>
      </c:catAx>
      <c:valAx>
        <c:axId val="341707176"/>
        <c:scaling>
          <c:orientation val="minMax"/>
          <c:max val="120000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41713840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63895973733415E-2"/>
          <c:y val="3.7308888755950197E-2"/>
          <c:w val="0.9587220805253317"/>
          <c:h val="0.74778096237170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8762690670303945E-3"/>
                  <c:y val="-1.864643244767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2,493
solicitudes</c:v>
                </c:pt>
                <c:pt idx="1">
                  <c:v>2013:
1,632
solicitudes</c:v>
                </c:pt>
                <c:pt idx="2">
                  <c:v>2014:
1,682
solicitudes</c:v>
                </c:pt>
                <c:pt idx="3">
                  <c:v>2015:
893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3.5</c:v>
                </c:pt>
                <c:pt idx="1">
                  <c:v>4.5999999999999996</c:v>
                </c:pt>
                <c:pt idx="2">
                  <c:v>3.9</c:v>
                </c:pt>
                <c:pt idx="3">
                  <c:v>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94843008"/>
        <c:axId val="394846536"/>
        <c:axId val="0"/>
      </c:bar3DChart>
      <c:catAx>
        <c:axId val="3948430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94846536"/>
        <c:crosses val="autoZero"/>
        <c:auto val="1"/>
        <c:lblAlgn val="ctr"/>
        <c:lblOffset val="100"/>
        <c:noMultiLvlLbl val="0"/>
      </c:catAx>
      <c:valAx>
        <c:axId val="394846536"/>
        <c:scaling>
          <c:orientation val="minMax"/>
          <c:max val="5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94843008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3882709482348375"/>
          <c:y val="0.24420233500625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1759756162358782"/>
          <c:w val="0.96088916263053525"/>
          <c:h val="0.6094783751885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2.2000000000000002</c:v>
                </c:pt>
                <c:pt idx="1">
                  <c:v>97.8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2</c:v>
                </c:pt>
                <c:pt idx="1">
                  <c:v>98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2.4</c:v>
                </c:pt>
                <c:pt idx="1">
                  <c:v>97.6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1.8</c:v>
                </c:pt>
                <c:pt idx="1">
                  <c:v>98.2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4846144"/>
        <c:axId val="394848496"/>
      </c:barChart>
      <c:catAx>
        <c:axId val="3948461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4848496"/>
        <c:crosses val="autoZero"/>
        <c:auto val="1"/>
        <c:lblAlgn val="ctr"/>
        <c:lblOffset val="100"/>
        <c:noMultiLvlLbl val="0"/>
      </c:catAx>
      <c:valAx>
        <c:axId val="39484849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948461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028038425609637"/>
          <c:y val="2.9201124140000475E-2"/>
          <c:w val="0.80233105140610406"/>
          <c:h val="0.148031715975937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50"/>
      <c:rotY val="114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256872621870743"/>
          <c:y val="0.17107454517632212"/>
          <c:w val="0.56152430482434057"/>
          <c:h val="0.556554250785552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</c:spPr>
          <c:explosion val="4"/>
          <c:dPt>
            <c:idx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1.5193605391102125E-2"/>
                  <c:y val="9.94821330124743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296403359497933"/>
                      <c:h val="0.251043385116538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5781870692553095E-2"/>
                  <c:y val="-0.166131174104344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309582888064258"/>
                      <c:h val="0.23773249513156819"/>
                    </c:manualLayout>
                  </c15:layout>
                </c:ext>
              </c:extLst>
            </c:dLbl>
            <c:dLbl>
              <c:idx val="7"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535</c:v>
                </c:pt>
                <c:pt idx="1">
                  <c:v>175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>
          <a:latin typeface="+mj-lt"/>
        </a:defRPr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5158581916824125"/>
          <c:y val="0.218745093455498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167185127578441E-2"/>
          <c:y val="0.30334511946337683"/>
          <c:w val="0.9676656297448436"/>
          <c:h val="0.5678930199382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-2.9394882050142578E-3"/>
                  <c:y val="-7.668230100037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1.5</c:v>
                </c:pt>
                <c:pt idx="1">
                  <c:v>6.5</c:v>
                </c:pt>
                <c:pt idx="2">
                  <c:v>3.5</c:v>
                </c:pt>
                <c:pt idx="3">
                  <c:v>88.5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1.1000000000000001</c:v>
                </c:pt>
                <c:pt idx="1">
                  <c:v>8.6</c:v>
                </c:pt>
                <c:pt idx="2">
                  <c:v>4.4000000000000004</c:v>
                </c:pt>
                <c:pt idx="3">
                  <c:v>85.9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dLbl>
              <c:idx val="3"/>
              <c:layout>
                <c:manualLayout>
                  <c:x val="-4.409232307521516E-3"/>
                  <c:y val="-5.112153400024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1</c:v>
                </c:pt>
                <c:pt idx="1">
                  <c:v>8.4</c:v>
                </c:pt>
                <c:pt idx="2">
                  <c:v>5.8</c:v>
                </c:pt>
                <c:pt idx="3">
                  <c:v>84.7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1.2</c:v>
                </c:pt>
                <c:pt idx="1">
                  <c:v>8.3000000000000007</c:v>
                </c:pt>
                <c:pt idx="2">
                  <c:v>6.7</c:v>
                </c:pt>
                <c:pt idx="3">
                  <c:v>83.8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4847712"/>
        <c:axId val="394847320"/>
      </c:barChart>
      <c:catAx>
        <c:axId val="3948477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4847320"/>
        <c:crosses val="autoZero"/>
        <c:auto val="1"/>
        <c:lblAlgn val="ctr"/>
        <c:lblOffset val="100"/>
        <c:noMultiLvlLbl val="0"/>
      </c:catAx>
      <c:valAx>
        <c:axId val="39484732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94847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9060798800133312E-2"/>
          <c:y val="1.893217700098242E-2"/>
          <c:w val="0.79946950338851241"/>
          <c:h val="0.154120355387243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7544975767391487E-3"/>
                  <c:y val="-2.758617360705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758617360705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448113040027941E-3"/>
                  <c:y val="-1.839078240470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112028260006985E-3"/>
                  <c:y val="-2.145591280548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11,709
solicitudes</c:v>
                </c:pt>
                <c:pt idx="1">
                  <c:v>2013:
15,255
solicitudes</c:v>
                </c:pt>
                <c:pt idx="2">
                  <c:v>2014:
13,861
solicitudes</c:v>
                </c:pt>
                <c:pt idx="3">
                  <c:v>2015:
12,768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1.9</c:v>
                </c:pt>
                <c:pt idx="1">
                  <c:v>1.7</c:v>
                </c:pt>
                <c:pt idx="2">
                  <c:v>2.0013236267372649</c:v>
                </c:pt>
                <c:pt idx="3">
                  <c:v>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03644416"/>
        <c:axId val="403643240"/>
        <c:axId val="0"/>
      </c:bar3DChart>
      <c:catAx>
        <c:axId val="4036444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3643240"/>
        <c:crosses val="autoZero"/>
        <c:auto val="1"/>
        <c:lblAlgn val="ctr"/>
        <c:lblOffset val="100"/>
        <c:noMultiLvlLbl val="0"/>
      </c:catAx>
      <c:valAx>
        <c:axId val="403643240"/>
        <c:scaling>
          <c:orientation val="minMax"/>
          <c:max val="2.5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3644416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 smtClean="0"/>
              <a:t>Porcentajes</a:t>
            </a:r>
            <a:endParaRPr lang="es-ES" sz="1300" u="sng" dirty="0"/>
          </a:p>
        </c:rich>
      </c:tx>
      <c:layout>
        <c:manualLayout>
          <c:xMode val="edge"/>
          <c:yMode val="edge"/>
          <c:x val="0.43785329330256861"/>
          <c:y val="0.248991942071795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5733379330382E-2"/>
          <c:y val="0.35315193736643635"/>
          <c:w val="0.98133244783459717"/>
          <c:h val="0.61641006391446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94.4</c:v>
                </c:pt>
                <c:pt idx="1">
                  <c:v>5.6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94.4</c:v>
                </c:pt>
                <c:pt idx="1">
                  <c:v>5.6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94.4</c:v>
                </c:pt>
                <c:pt idx="1">
                  <c:v>5.6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93.4</c:v>
                </c:pt>
                <c:pt idx="1">
                  <c:v>6.6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9"/>
        <c:overlap val="-25"/>
        <c:axId val="403637752"/>
        <c:axId val="403638144"/>
      </c:barChart>
      <c:catAx>
        <c:axId val="40363775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3638144"/>
        <c:crosses val="autoZero"/>
        <c:auto val="1"/>
        <c:lblAlgn val="ctr"/>
        <c:lblOffset val="50"/>
        <c:noMultiLvlLbl val="0"/>
      </c:catAx>
      <c:valAx>
        <c:axId val="403638144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03637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9174469638198218E-2"/>
          <c:y val="2.8703517515843994E-2"/>
          <c:w val="0.8008981923659898"/>
          <c:h val="0.17844973924465912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 smtClean="0"/>
              <a:t>Porcentajes</a:t>
            </a:r>
            <a:endParaRPr lang="es-ES" sz="1300" u="sng" dirty="0"/>
          </a:p>
        </c:rich>
      </c:tx>
      <c:layout>
        <c:manualLayout>
          <c:xMode val="edge"/>
          <c:yMode val="edge"/>
          <c:x val="0.43244337436291552"/>
          <c:y val="0.250716302606784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886731335504414E-2"/>
          <c:y val="0.28978609606140687"/>
          <c:w val="0.97827644261851843"/>
          <c:h val="0.7000411018209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1,618 solicitudes</c:v>
                </c:pt>
              </c:strCache>
            </c:strRef>
          </c:tx>
          <c:spPr>
            <a:solidFill>
              <a:srgbClr val="00B0F0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47.9</c:v>
                </c:pt>
                <c:pt idx="1">
                  <c:v>52.1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2,397 solicitudes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71.900000000000006</c:v>
                </c:pt>
                <c:pt idx="1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1,291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47.2</c:v>
                </c:pt>
                <c:pt idx="1">
                  <c:v>52.8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1,101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47.5</c:v>
                </c:pt>
                <c:pt idx="1">
                  <c:v>52.5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7"/>
        <c:overlap val="-25"/>
        <c:axId val="403638536"/>
        <c:axId val="403642848"/>
      </c:barChart>
      <c:catAx>
        <c:axId val="4036385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3642848"/>
        <c:crosses val="autoZero"/>
        <c:auto val="1"/>
        <c:lblAlgn val="ctr"/>
        <c:lblOffset val="50"/>
        <c:noMultiLvlLbl val="0"/>
      </c:catAx>
      <c:valAx>
        <c:axId val="403642848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03638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9252040465108896E-2"/>
          <c:y val="2.0833916589676912E-2"/>
          <c:w val="0.8012203140255838"/>
          <c:h val="0.17986394368879649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92590580424613"/>
          <c:y val="0.23269828382653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744167314742806E-2"/>
          <c:y val="0.2962555474940658"/>
          <c:w val="0.97603905121653145"/>
          <c:h val="0.6012079530501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97.256628445641809</c:v>
                </c:pt>
                <c:pt idx="1">
                  <c:v>2.7433715543581827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97.9</c:v>
                </c:pt>
                <c:pt idx="1">
                  <c:v>2.1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3638928"/>
        <c:axId val="403643632"/>
      </c:barChart>
      <c:catAx>
        <c:axId val="40363892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3643632"/>
        <c:crosses val="autoZero"/>
        <c:auto val="1"/>
        <c:lblAlgn val="ctr"/>
        <c:lblOffset val="100"/>
        <c:noMultiLvlLbl val="0"/>
      </c:catAx>
      <c:valAx>
        <c:axId val="40364363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03638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9318547939117874E-2"/>
          <c:y val="1.893217700098233E-2"/>
          <c:w val="0.8001867848016887"/>
          <c:h val="0.18440706451748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411633785774619"/>
          <c:y val="1.4869357191353651E-2"/>
          <c:w val="0.61955737815119061"/>
          <c:h val="0.96006637177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96.4</c:v>
                </c:pt>
                <c:pt idx="1">
                  <c:v>0.9</c:v>
                </c:pt>
                <c:pt idx="2">
                  <c:v>1.6</c:v>
                </c:pt>
                <c:pt idx="3">
                  <c:v>0.1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96.3</c:v>
                </c:pt>
                <c:pt idx="1">
                  <c:v>0.6</c:v>
                </c:pt>
                <c:pt idx="2">
                  <c:v>1.2</c:v>
                </c:pt>
                <c:pt idx="3">
                  <c:v>0.2</c:v>
                </c:pt>
                <c:pt idx="4">
                  <c:v>1.7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Hoja1!$D$2:$D$6</c:f>
              <c:numCache>
                <c:formatCode>0.0</c:formatCode>
                <c:ptCount val="5"/>
                <c:pt idx="0">
                  <c:v>97.6</c:v>
                </c:pt>
                <c:pt idx="1">
                  <c:v>0.28938534552610257</c:v>
                </c:pt>
                <c:pt idx="2">
                  <c:v>1.2</c:v>
                </c:pt>
                <c:pt idx="3">
                  <c:v>0.1</c:v>
                </c:pt>
                <c:pt idx="4">
                  <c:v>0.81027896747308714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Hoja1!$E$2:$E$6</c:f>
              <c:numCache>
                <c:formatCode>0.0</c:formatCode>
                <c:ptCount val="5"/>
                <c:pt idx="0">
                  <c:v>97.3</c:v>
                </c:pt>
                <c:pt idx="1">
                  <c:v>0.7</c:v>
                </c:pt>
                <c:pt idx="2">
                  <c:v>1.1000000000000001</c:v>
                </c:pt>
                <c:pt idx="3">
                  <c:v>0.1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403639712"/>
        <c:axId val="403639320"/>
      </c:barChart>
      <c:valAx>
        <c:axId val="40363932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03639712"/>
        <c:crosses val="autoZero"/>
        <c:crossBetween val="between"/>
      </c:valAx>
      <c:catAx>
        <c:axId val="403639712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03639320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67491025259549653"/>
          <c:y val="0.44118693125753755"/>
          <c:w val="0.30523562569404744"/>
          <c:h val="0.507024449073566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5262951981744642"/>
          <c:y val="0.2493648338419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6781468725697E-2"/>
          <c:y val="0.36014402348889946"/>
          <c:w val="0.97956643706254865"/>
          <c:h val="0.534883395391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6.3</c:v>
                </c:pt>
                <c:pt idx="1">
                  <c:v>93.7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6.2</c:v>
                </c:pt>
                <c:pt idx="1">
                  <c:v>93.8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5.0999999999999996</c:v>
                </c:pt>
                <c:pt idx="1">
                  <c:v>94.9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6.3</c:v>
                </c:pt>
                <c:pt idx="1">
                  <c:v>93.7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0352976"/>
        <c:axId val="402303904"/>
      </c:barChart>
      <c:catAx>
        <c:axId val="39035297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2303904"/>
        <c:crosses val="autoZero"/>
        <c:auto val="1"/>
        <c:lblAlgn val="ctr"/>
        <c:lblOffset val="100"/>
        <c:noMultiLvlLbl val="0"/>
      </c:catAx>
      <c:valAx>
        <c:axId val="4023039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903529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9263276302633041E-2"/>
          <c:y val="1.8932177000982341E-2"/>
          <c:w val="0.80019636707032549"/>
          <c:h val="0.214962406212379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39639D"/>
              </a:solidFill>
            </a:ln>
          </c:spPr>
          <c:marker>
            <c:spPr>
              <a:solidFill>
                <a:srgbClr val="39639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A6A6A6"/>
              </a:solidFill>
            </a:ln>
          </c:spPr>
          <c:marker>
            <c:symbol val="circle"/>
            <c:size val="7"/>
            <c:spPr>
              <a:solidFill>
                <a:srgbClr val="A6A6A6"/>
              </a:solidFill>
              <a:ln w="158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star"/>
            <c:size val="8"/>
            <c:spPr>
              <a:noFill/>
              <a:ln w="12700">
                <a:solidFill>
                  <a:srgbClr val="99663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spPr>
            <a:ln>
              <a:solidFill>
                <a:srgbClr val="EB641B"/>
              </a:solidFill>
            </a:ln>
          </c:spPr>
          <c:marker>
            <c:symbol val="triangle"/>
            <c:size val="7"/>
            <c:spPr>
              <a:solidFill>
                <a:srgbClr val="EB64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rgbClr val="009999"/>
              </a:solidFill>
            </a:ln>
          </c:spPr>
          <c:marker>
            <c:symbol val="circle"/>
            <c:size val="7"/>
            <c:spPr>
              <a:solidFill>
                <a:srgbClr val="0099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2015: 106,525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Hoja1!$K$2:$K$13</c:f>
              <c:numCache>
                <c:formatCode>#,##0</c:formatCode>
                <c:ptCount val="12"/>
                <c:pt idx="0">
                  <c:v>8076</c:v>
                </c:pt>
                <c:pt idx="1">
                  <c:v>9099</c:v>
                </c:pt>
                <c:pt idx="2">
                  <c:v>10401</c:v>
                </c:pt>
                <c:pt idx="3">
                  <c:v>9123</c:v>
                </c:pt>
                <c:pt idx="4">
                  <c:v>7903</c:v>
                </c:pt>
                <c:pt idx="5">
                  <c:v>8815</c:v>
                </c:pt>
                <c:pt idx="6">
                  <c:v>5363</c:v>
                </c:pt>
                <c:pt idx="7">
                  <c:v>13039</c:v>
                </c:pt>
                <c:pt idx="8">
                  <c:v>7755</c:v>
                </c:pt>
                <c:pt idx="9">
                  <c:v>10815</c:v>
                </c:pt>
                <c:pt idx="10">
                  <c:v>10930</c:v>
                </c:pt>
                <c:pt idx="11">
                  <c:v>5206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668624"/>
        <c:axId val="283671368"/>
      </c:lineChart>
      <c:catAx>
        <c:axId val="2836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283671368"/>
        <c:crosses val="autoZero"/>
        <c:auto val="1"/>
        <c:lblAlgn val="ctr"/>
        <c:lblOffset val="100"/>
        <c:noMultiLvlLbl val="0"/>
      </c:catAx>
      <c:valAx>
        <c:axId val="283671368"/>
        <c:scaling>
          <c:orientation val="minMax"/>
          <c:max val="15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283668624"/>
        <c:crosses val="autoZero"/>
        <c:crossBetween val="between"/>
        <c:majorUnit val="50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 smtClean="0"/>
              <a:t>Porcentajes</a:t>
            </a:r>
            <a:endParaRPr lang="es-ES" sz="1300" u="sng" dirty="0"/>
          </a:p>
        </c:rich>
      </c:tx>
      <c:layout>
        <c:manualLayout>
          <c:xMode val="edge"/>
          <c:yMode val="edge"/>
          <c:x val="0.43785621042106432"/>
          <c:y val="0.2467171688770330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08851777705058"/>
          <c:y val="0.33648152484093236"/>
          <c:w val="0.6791952512486833"/>
          <c:h val="0.630373715675077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1.8</c:v>
                </c:pt>
                <c:pt idx="1">
                  <c:v>4.5</c:v>
                </c:pt>
                <c:pt idx="2">
                  <c:v>93.7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1.9</c:v>
                </c:pt>
                <c:pt idx="1">
                  <c:v>4.4000000000000004</c:v>
                </c:pt>
                <c:pt idx="2">
                  <c:v>93.8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1.4</c:v>
                </c:pt>
                <c:pt idx="1">
                  <c:v>3.7</c:v>
                </c:pt>
                <c:pt idx="2">
                  <c:v>94.9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2</c:v>
                </c:pt>
                <c:pt idx="1">
                  <c:v>4.3</c:v>
                </c:pt>
                <c:pt idx="2">
                  <c:v>93.7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2303120"/>
        <c:axId val="402306648"/>
      </c:barChart>
      <c:valAx>
        <c:axId val="40230664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02303120"/>
        <c:crosses val="autoZero"/>
        <c:crossBetween val="between"/>
      </c:valAx>
      <c:catAx>
        <c:axId val="402303120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0230664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9.8906927008110213E-2"/>
          <c:y val="1.5396479302070217E-2"/>
          <c:w val="0.80007013109654501"/>
          <c:h val="0.18713905029763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78,024
solicitudes</c:v>
                </c:pt>
                <c:pt idx="1">
                  <c:v>2013:
87,625
solicitudes</c:v>
                </c:pt>
                <c:pt idx="2">
                  <c:v>2014:
94,276
solicitudes</c:v>
                </c:pt>
                <c:pt idx="3">
                  <c:v>2015:
85,912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7.4</c:v>
                </c:pt>
                <c:pt idx="1">
                  <c:v>7.8</c:v>
                </c:pt>
                <c:pt idx="2">
                  <c:v>7.8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2303512"/>
        <c:axId val="402309000"/>
        <c:axId val="0"/>
      </c:bar3DChart>
      <c:catAx>
        <c:axId val="4023035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2309000"/>
        <c:crosses val="autoZero"/>
        <c:auto val="1"/>
        <c:lblAlgn val="ctr"/>
        <c:lblOffset val="100"/>
        <c:noMultiLvlLbl val="0"/>
      </c:catAx>
      <c:valAx>
        <c:axId val="402309000"/>
        <c:scaling>
          <c:orientation val="minMax"/>
          <c:max val="10"/>
          <c:min val="0"/>
        </c:scaling>
        <c:delete val="1"/>
        <c:axPos val="l"/>
        <c:numFmt formatCode="0.0" sourceLinked="1"/>
        <c:majorTickMark val="none"/>
        <c:minorTickMark val="none"/>
        <c:tickLblPos val="none"/>
        <c:crossAx val="402303512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8,957
solicitudes</c:v>
                </c:pt>
                <c:pt idx="1">
                  <c:v>2013:
12,363
solicitudes</c:v>
                </c:pt>
                <c:pt idx="2">
                  <c:v>2014:
14,396
solicitudes</c:v>
                </c:pt>
                <c:pt idx="3">
                  <c:v>2015:
13,943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17.7</c:v>
                </c:pt>
                <c:pt idx="1">
                  <c:v>17.7</c:v>
                </c:pt>
                <c:pt idx="2">
                  <c:v>17.7</c:v>
                </c:pt>
                <c:pt idx="3">
                  <c:v>17.7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2302336"/>
        <c:axId val="402305080"/>
        <c:axId val="0"/>
      </c:bar3DChart>
      <c:catAx>
        <c:axId val="4023023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2305080"/>
        <c:crosses val="autoZero"/>
        <c:auto val="1"/>
        <c:lblAlgn val="ctr"/>
        <c:lblOffset val="100"/>
        <c:noMultiLvlLbl val="0"/>
      </c:catAx>
      <c:valAx>
        <c:axId val="402305080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2302336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69,067
solicitudes</c:v>
                </c:pt>
                <c:pt idx="1">
                  <c:v>2013:
75,262
solicitudes</c:v>
                </c:pt>
                <c:pt idx="2">
                  <c:v>2014:
79,880
solicitudes</c:v>
                </c:pt>
                <c:pt idx="3">
                  <c:v>2015:
71,969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6.1</c:v>
                </c:pt>
                <c:pt idx="1">
                  <c:v>6.2</c:v>
                </c:pt>
                <c:pt idx="2">
                  <c:v>6.1</c:v>
                </c:pt>
                <c:pt idx="3">
                  <c:v>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2307824"/>
        <c:axId val="402308216"/>
        <c:axId val="0"/>
      </c:bar3DChart>
      <c:catAx>
        <c:axId val="4023078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2308216"/>
        <c:crosses val="autoZero"/>
        <c:auto val="1"/>
        <c:lblAlgn val="ctr"/>
        <c:lblOffset val="100"/>
        <c:noMultiLvlLbl val="0"/>
      </c:catAx>
      <c:valAx>
        <c:axId val="402308216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2307824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78,024
solicitudes</c:v>
                </c:pt>
                <c:pt idx="1">
                  <c:v>2013:
87,625
solicitudes</c:v>
                </c:pt>
                <c:pt idx="2">
                  <c:v>2014:
94,276
solicitudes</c:v>
                </c:pt>
                <c:pt idx="3">
                  <c:v>2015:
85,912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2.9181791921428748</c:v>
                </c:pt>
                <c:pt idx="1">
                  <c:v>2.8542237727385866</c:v>
                </c:pt>
                <c:pt idx="2">
                  <c:v>2.9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2305472"/>
        <c:axId val="402308608"/>
        <c:axId val="0"/>
      </c:bar3DChart>
      <c:catAx>
        <c:axId val="4023054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2308608"/>
        <c:crosses val="autoZero"/>
        <c:auto val="1"/>
        <c:lblAlgn val="ctr"/>
        <c:lblOffset val="100"/>
        <c:noMultiLvlLbl val="0"/>
      </c:catAx>
      <c:valAx>
        <c:axId val="402308608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2305472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sng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1200" u="sng" dirty="0" smtClean="0"/>
              <a:t>Porcentaje</a:t>
            </a:r>
            <a:endParaRPr lang="es-MX" sz="1200" u="sng" dirty="0"/>
          </a:p>
        </c:rich>
      </c:tx>
      <c:layout>
        <c:manualLayout>
          <c:xMode val="edge"/>
          <c:yMode val="edge"/>
          <c:x val="0.45058293899547958"/>
          <c:y val="0.10918099047195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sng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6.7496266893132595E-2"/>
          <c:y val="0.18988697023082091"/>
          <c:w val="0.91606252789237941"/>
          <c:h val="0.65274192624430616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Femenino</c:v>
                </c:pt>
              </c:strCache>
            </c:strRef>
          </c:tx>
          <c:spPr>
            <a:ln w="38100" cap="flat">
              <a:solidFill>
                <a:srgbClr val="FF99FF"/>
              </a:solidFill>
              <a:bevel/>
            </a:ln>
            <a:effectLst/>
          </c:spPr>
          <c:marker>
            <c:symbol val="diamond"/>
            <c:size val="8"/>
            <c:spPr>
              <a:solidFill>
                <a:srgbClr val="FF99FF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Hoja1!$B$1:$J$1</c:f>
              <c:strCache>
                <c:ptCount val="9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</c:strCache>
            </c:strRef>
          </c:cat>
          <c:val>
            <c:numRef>
              <c:f>Hoja1!$B$2:$J$2</c:f>
              <c:numCache>
                <c:formatCode>0.0</c:formatCode>
                <c:ptCount val="9"/>
                <c:pt idx="0">
                  <c:v>34.221799143265109</c:v>
                </c:pt>
                <c:pt idx="1">
                  <c:v>35.748720056803322</c:v>
                </c:pt>
                <c:pt idx="2">
                  <c:v>40.432486799094796</c:v>
                </c:pt>
                <c:pt idx="3">
                  <c:v>43.098510882016036</c:v>
                </c:pt>
                <c:pt idx="4">
                  <c:v>42.047520531628116</c:v>
                </c:pt>
                <c:pt idx="5">
                  <c:v>42.545584554880229</c:v>
                </c:pt>
                <c:pt idx="6">
                  <c:v>44.058630994734592</c:v>
                </c:pt>
                <c:pt idx="7">
                  <c:v>46.995349946345534</c:v>
                </c:pt>
                <c:pt idx="8">
                  <c:v>44.063512125760326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Masculino</c:v>
                </c:pt>
              </c:strCache>
            </c:strRef>
          </c:tx>
          <c:spPr>
            <a:ln w="44450" cap="flat">
              <a:solidFill>
                <a:schemeClr val="accent4"/>
              </a:solidFill>
              <a:miter lim="800000"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Hoja1!$B$1:$J$1</c:f>
              <c:strCache>
                <c:ptCount val="9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</c:strCache>
            </c:strRef>
          </c:cat>
          <c:val>
            <c:numRef>
              <c:f>Hoja1!$B$3:$J$3</c:f>
              <c:numCache>
                <c:formatCode>0.0</c:formatCode>
                <c:ptCount val="9"/>
                <c:pt idx="0">
                  <c:v>65.778200856734884</c:v>
                </c:pt>
                <c:pt idx="1">
                  <c:v>64.251279943196678</c:v>
                </c:pt>
                <c:pt idx="2">
                  <c:v>59.567513200905211</c:v>
                </c:pt>
                <c:pt idx="3">
                  <c:v>56.901489117983964</c:v>
                </c:pt>
                <c:pt idx="4">
                  <c:v>57.952479468371884</c:v>
                </c:pt>
                <c:pt idx="5">
                  <c:v>57.454415445119764</c:v>
                </c:pt>
                <c:pt idx="6">
                  <c:v>55.941369005265408</c:v>
                </c:pt>
                <c:pt idx="7">
                  <c:v>53.004650053654466</c:v>
                </c:pt>
                <c:pt idx="8">
                  <c:v>55.936487874239674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307432"/>
        <c:axId val="403640104"/>
      </c:lineChart>
      <c:catAx>
        <c:axId val="402307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403640104"/>
        <c:crosses val="autoZero"/>
        <c:auto val="1"/>
        <c:lblAlgn val="ctr"/>
        <c:lblOffset val="100"/>
        <c:noMultiLvlLbl val="0"/>
      </c:catAx>
      <c:valAx>
        <c:axId val="4036401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4023074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09314878384532"/>
          <c:y val="1.5512018760992769E-2"/>
          <c:w val="0.33981358474293927"/>
          <c:h val="5.30085580743924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5828036108494E-2"/>
          <c:y val="3.1791201397010527E-2"/>
          <c:w val="0.96768343927783063"/>
          <c:h val="0.893055900446979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6177696925299007E-17"/>
                  <c:y val="-0.362293782742434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648600521564784E-3"/>
                  <c:y val="-0.401896608003973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0.4275148091927137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402794271375702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Hoja1!$B$2:$B$5</c:f>
              <c:numCache>
                <c:formatCode>#,##0</c:formatCode>
                <c:ptCount val="4"/>
                <c:pt idx="0">
                  <c:v>86341</c:v>
                </c:pt>
                <c:pt idx="1">
                  <c:v>97376</c:v>
                </c:pt>
                <c:pt idx="2">
                  <c:v>104308</c:v>
                </c:pt>
                <c:pt idx="3">
                  <c:v>96260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1"/>
        <c:overlap val="100"/>
        <c:axId val="283670192"/>
        <c:axId val="192930744"/>
      </c:barChart>
      <c:catAx>
        <c:axId val="28367019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92930744"/>
        <c:crosses val="autoZero"/>
        <c:auto val="1"/>
        <c:lblAlgn val="ctr"/>
        <c:lblOffset val="50"/>
        <c:noMultiLvlLbl val="0"/>
      </c:catAx>
      <c:valAx>
        <c:axId val="192930744"/>
        <c:scaling>
          <c:orientation val="minMax"/>
          <c:max val="12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283670192"/>
        <c:crosses val="autoZero"/>
        <c:crossBetween val="between"/>
        <c:majorUnit val="20000"/>
      </c:valAx>
      <c:spPr>
        <a:noFill/>
        <a:ln w="25400">
          <a:noFill/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390072577519168"/>
          <c:y val="0.233490799348017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70267774699898E-2"/>
          <c:y val="0.28668618250940203"/>
          <c:w val="0.96825946445060063"/>
          <c:h val="0.645821126419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5.2900281473767544E-17"/>
                  <c:y val="-7.24805310825434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90.4</c:v>
                </c:pt>
                <c:pt idx="1">
                  <c:v>3.6</c:v>
                </c:pt>
                <c:pt idx="2">
                  <c:v>1.6</c:v>
                </c:pt>
                <c:pt idx="3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8.6565096952908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542012927054528E-2"/>
                  <c:y val="-2.4160177027514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7710064635272448E-3"/>
                  <c:y val="-2.4160177027514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90.9</c:v>
                </c:pt>
                <c:pt idx="1">
                  <c:v>3.7</c:v>
                </c:pt>
                <c:pt idx="2">
                  <c:v>1.6</c:v>
                </c:pt>
                <c:pt idx="3">
                  <c:v>3.8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8080"/>
            </a:solidFill>
            <a:ln w="63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3"/>
              <c:layout>
                <c:manualLayout>
                  <c:x val="1.1542012927054476E-2"/>
                  <c:y val="-2.4160177027514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89.6</c:v>
                </c:pt>
                <c:pt idx="1">
                  <c:v>4.7</c:v>
                </c:pt>
                <c:pt idx="2">
                  <c:v>2</c:v>
                </c:pt>
                <c:pt idx="3">
                  <c:v>3.7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92.4</c:v>
                </c:pt>
                <c:pt idx="1">
                  <c:v>1.8</c:v>
                </c:pt>
                <c:pt idx="2">
                  <c:v>2.2000000000000002</c:v>
                </c:pt>
                <c:pt idx="3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185800"/>
        <c:axId val="390355720"/>
      </c:barChart>
      <c:catAx>
        <c:axId val="28218580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0355720"/>
        <c:crosses val="autoZero"/>
        <c:auto val="1"/>
        <c:lblAlgn val="ctr"/>
        <c:lblOffset val="50"/>
        <c:noMultiLvlLbl val="0"/>
      </c:catAx>
      <c:valAx>
        <c:axId val="390355720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one"/>
        <c:crossAx val="282185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022509952907063"/>
          <c:y val="1.4339160184637021E-2"/>
          <c:w val="0.77553892395100965"/>
          <c:h val="0.13623200922880715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380010812243048"/>
          <c:y val="0.206316923457933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679234151268944E-2"/>
          <c:y val="0.29790813841197133"/>
          <c:w val="0.96464153169746492"/>
          <c:h val="0.6186897659359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5.4</c:v>
                </c:pt>
                <c:pt idx="1">
                  <c:v>31.9</c:v>
                </c:pt>
                <c:pt idx="2">
                  <c:v>61.3</c:v>
                </c:pt>
                <c:pt idx="3">
                  <c:v>1.3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5.6</c:v>
                </c:pt>
                <c:pt idx="1">
                  <c:v>30.7</c:v>
                </c:pt>
                <c:pt idx="2">
                  <c:v>62.2</c:v>
                </c:pt>
                <c:pt idx="3">
                  <c:v>1.4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4.7</c:v>
                </c:pt>
                <c:pt idx="1">
                  <c:v>31.6</c:v>
                </c:pt>
                <c:pt idx="2">
                  <c:v>61.9</c:v>
                </c:pt>
                <c:pt idx="3">
                  <c:v>1.8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5.7</c:v>
                </c:pt>
                <c:pt idx="1">
                  <c:v>29.5</c:v>
                </c:pt>
                <c:pt idx="2">
                  <c:v>63.4</c:v>
                </c:pt>
                <c:pt idx="3">
                  <c:v>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0354936"/>
        <c:axId val="390355328"/>
      </c:barChart>
      <c:catAx>
        <c:axId val="3903549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0355328"/>
        <c:crosses val="autoZero"/>
        <c:auto val="1"/>
        <c:lblAlgn val="ctr"/>
        <c:lblOffset val="100"/>
        <c:noMultiLvlLbl val="0"/>
      </c:catAx>
      <c:valAx>
        <c:axId val="3903553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90354936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11357582886740686"/>
          <c:y val="1.8350154050851733E-2"/>
          <c:w val="0.76940100494029773"/>
          <c:h val="0.1598585442195115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282152410415931"/>
          <c:y val="0.204909013377598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898541187731276E-2"/>
          <c:y val="0.30308478796473659"/>
          <c:w val="0.96163740887764604"/>
          <c:h val="0.60895541835220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 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6.1</c:v>
                </c:pt>
                <c:pt idx="1">
                  <c:v>23</c:v>
                </c:pt>
                <c:pt idx="2">
                  <c:v>69.900000000000006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5.4777446124577693</c:v>
                </c:pt>
                <c:pt idx="1">
                  <c:v>19</c:v>
                </c:pt>
                <c:pt idx="2">
                  <c:v>74.599999999999994</c:v>
                </c:pt>
                <c:pt idx="3">
                  <c:v>0.8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4.4941544160203728</c:v>
                </c:pt>
                <c:pt idx="1">
                  <c:v>19.600000000000001</c:v>
                </c:pt>
                <c:pt idx="2">
                  <c:v>75</c:v>
                </c:pt>
                <c:pt idx="3">
                  <c:v>0.9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5.3</c:v>
                </c:pt>
                <c:pt idx="1">
                  <c:v>19.100000000000001</c:v>
                </c:pt>
                <c:pt idx="2">
                  <c:v>74.599999999999994</c:v>
                </c:pt>
                <c:pt idx="3">
                  <c:v>1.1000000000000001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0354544"/>
        <c:axId val="390354152"/>
      </c:barChart>
      <c:catAx>
        <c:axId val="3903545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0354152"/>
        <c:crosses val="autoZero"/>
        <c:auto val="1"/>
        <c:lblAlgn val="ctr"/>
        <c:lblOffset val="100"/>
        <c:noMultiLvlLbl val="0"/>
      </c:catAx>
      <c:valAx>
        <c:axId val="3903541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90354544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11413141595378293"/>
          <c:y val="1.8350154050851733E-2"/>
          <c:w val="0.76586388905506231"/>
          <c:h val="0.1584505316402752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114709476724809E-2"/>
          <c:y val="3.9914304178022525E-2"/>
          <c:w val="0.93977058104655042"/>
          <c:h val="0.72193110617852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4470187198646958E-3"/>
                  <c:y val="-1.72273622964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70187198646958E-3"/>
                  <c:y val="-1.435613524700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58410434446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40374397293917E-3"/>
                  <c:y val="-3.1583497543405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2012:
86,142
solicitudes</c:v>
                </c:pt>
                <c:pt idx="1">
                  <c:v>2013:
97,237
solicitudes</c:v>
                </c:pt>
                <c:pt idx="2">
                  <c:v>2014:
104,250
solicitudes</c:v>
                </c:pt>
                <c:pt idx="3">
                  <c:v>2015:
96,189
solicitudes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3.21</c:v>
                </c:pt>
                <c:pt idx="1">
                  <c:v>3.1</c:v>
                </c:pt>
                <c:pt idx="2">
                  <c:v>3.32</c:v>
                </c:pt>
                <c:pt idx="3">
                  <c:v>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82181488"/>
        <c:axId val="283670584"/>
        <c:axId val="0"/>
      </c:bar3DChart>
      <c:catAx>
        <c:axId val="2821814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283670584"/>
        <c:crosses val="autoZero"/>
        <c:auto val="1"/>
        <c:lblAlgn val="ctr"/>
        <c:lblOffset val="100"/>
        <c:noMultiLvlLbl val="0"/>
      </c:catAx>
      <c:valAx>
        <c:axId val="283670584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282181488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 smtClean="0"/>
              <a:t>Porcentajes</a:t>
            </a:r>
            <a:endParaRPr lang="es-ES" sz="1300" u="sng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6989206275175307"/>
          <c:y val="6.2309005047259163E-2"/>
          <c:w val="0.42444196658217331"/>
          <c:h val="0.926021932865405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10.199999999999999</c:v>
                </c:pt>
                <c:pt idx="1">
                  <c:v>7.8</c:v>
                </c:pt>
                <c:pt idx="2">
                  <c:v>24</c:v>
                </c:pt>
                <c:pt idx="3">
                  <c:v>12.3</c:v>
                </c:pt>
                <c:pt idx="4">
                  <c:v>13.6</c:v>
                </c:pt>
                <c:pt idx="5">
                  <c:v>20.100000000000001</c:v>
                </c:pt>
                <c:pt idx="6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11.4</c:v>
                </c:pt>
                <c:pt idx="1">
                  <c:v>7.1</c:v>
                </c:pt>
                <c:pt idx="2">
                  <c:v>22.2</c:v>
                </c:pt>
                <c:pt idx="3">
                  <c:v>10.9</c:v>
                </c:pt>
                <c:pt idx="4">
                  <c:v>12.7</c:v>
                </c:pt>
                <c:pt idx="5">
                  <c:v>26.4</c:v>
                </c:pt>
                <c:pt idx="6">
                  <c:v>9.1999999999999993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14.1</c:v>
                </c:pt>
                <c:pt idx="1">
                  <c:v>7.2</c:v>
                </c:pt>
                <c:pt idx="2">
                  <c:v>21.4</c:v>
                </c:pt>
                <c:pt idx="3">
                  <c:v>10.9</c:v>
                </c:pt>
                <c:pt idx="4">
                  <c:v>12.1</c:v>
                </c:pt>
                <c:pt idx="5">
                  <c:v>25.7</c:v>
                </c:pt>
                <c:pt idx="6">
                  <c:v>8.6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9.6999999999999993</c:v>
                </c:pt>
                <c:pt idx="1">
                  <c:v>7.1</c:v>
                </c:pt>
                <c:pt idx="2">
                  <c:v>21.7</c:v>
                </c:pt>
                <c:pt idx="3">
                  <c:v>10.1</c:v>
                </c:pt>
                <c:pt idx="4">
                  <c:v>14.8</c:v>
                </c:pt>
                <c:pt idx="5">
                  <c:v>27.4</c:v>
                </c:pt>
                <c:pt idx="6">
                  <c:v>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394845752"/>
        <c:axId val="394845360"/>
      </c:barChart>
      <c:valAx>
        <c:axId val="39484536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394845752"/>
        <c:crosses val="autoZero"/>
        <c:crossBetween val="between"/>
      </c:valAx>
      <c:catAx>
        <c:axId val="394845752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39484536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81753389940946097"/>
          <c:y val="0.24042300503882127"/>
          <c:w val="0.17157782289316112"/>
          <c:h val="0.530535109319780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3840468259147403"/>
          <c:y val="0.20652797837277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476517101964514E-2"/>
          <c:y val="0.27675744361737575"/>
          <c:w val="0.95671507513657905"/>
          <c:h val="0.63993776926020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3</c:v>
                </c:pt>
                <c:pt idx="1">
                  <c:v>0.3</c:v>
                </c:pt>
                <c:pt idx="2">
                  <c:v>96.7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1.9</c:v>
                </c:pt>
                <c:pt idx="1">
                  <c:v>0.2</c:v>
                </c:pt>
                <c:pt idx="2">
                  <c:v>97.8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1.7</c:v>
                </c:pt>
                <c:pt idx="1">
                  <c:v>0.2</c:v>
                </c:pt>
                <c:pt idx="2">
                  <c:v>98.2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</c:v>
                </c:pt>
                <c:pt idx="1">
                  <c:v>0.2</c:v>
                </c:pt>
                <c:pt idx="2">
                  <c:v>98.9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4844968"/>
        <c:axId val="394849280"/>
      </c:barChart>
      <c:catAx>
        <c:axId val="3948449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4849280"/>
        <c:crosses val="autoZero"/>
        <c:auto val="1"/>
        <c:lblAlgn val="ctr"/>
        <c:lblOffset val="100"/>
        <c:noMultiLvlLbl val="0"/>
      </c:catAx>
      <c:valAx>
        <c:axId val="3948492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9484496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9.9474225086101542E-2"/>
          <c:y val="1.5662611561678339E-2"/>
          <c:w val="0.79838490167759124"/>
          <c:h val="0.137399856806033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0.24134</cdr:x>
      <cdr:y>0</cdr:y>
    </cdr:from>
    <cdr:to>
      <cdr:x>0.75866</cdr:x>
      <cdr:y>0.06584</cdr:y>
    </cdr:to>
    <cdr:sp macro="" textlink="">
      <cdr:nvSpPr>
        <cdr:cNvPr id="2" name="10 CuadroTexto"/>
        <cdr:cNvSpPr txBox="1"/>
      </cdr:nvSpPr>
      <cdr:spPr>
        <a:xfrm xmlns:a="http://schemas.openxmlformats.org/drawingml/2006/main">
          <a:off x="1755203" y="0"/>
          <a:ext cx="376240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300" b="1" dirty="0" smtClean="0">
              <a:latin typeface="Calibri" pitchFamily="34" charset="0"/>
            </a:rPr>
            <a:t>Promedio de servidores públicos involucrados</a:t>
          </a:r>
          <a:endParaRPr lang="es-ES" sz="1300" b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43" cy="494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64" y="1"/>
            <a:ext cx="2946443" cy="494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AFCC80-CC64-4477-893C-008284F3E21F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552" y="4690945"/>
            <a:ext cx="5436572" cy="444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514"/>
            <a:ext cx="2946443" cy="494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64" y="9378514"/>
            <a:ext cx="2946443" cy="494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447A02-E474-4962-995F-1F4C7E41EFE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8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4BACC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DEE5-9B63-4300-8681-4304F48AA04A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18A8-176F-4C5B-9B67-2D00E18256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D205-C2E9-4095-B8A4-50DD071F751B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8611-941A-47D5-A3D4-182DCF08FD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4F-2E51-4025-9264-2491E162BCA0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5548-B256-482C-9A68-4062988238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763"/>
            <a:ext cx="9144000" cy="686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4CF-A3ED-4113-95FF-A312E26CEC00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C2A-65CB-4327-AB5E-FD1211BC3B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BC9B-C2DF-44A6-BAEC-A79F9DFF15E0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C8A3-52B5-467F-978A-C4FF805F4D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BF24-0CA2-4825-A7BA-BD8A9F070734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0021-A5DF-4469-981C-0ED0D7FAE7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8D2-E6BD-4F1F-9E0D-EC4198901816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2A37-E739-4E76-9EE4-33E8236D0772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3" y="31406"/>
            <a:ext cx="9064736" cy="900000"/>
          </a:xfrm>
          <a:prstGeom prst="roundRect">
            <a:avLst>
              <a:gd name="adj" fmla="val 18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43230"/>
          <a:stretch/>
        </p:blipFill>
        <p:spPr>
          <a:xfrm>
            <a:off x="8086353" y="31406"/>
            <a:ext cx="1011221" cy="900000"/>
          </a:xfrm>
          <a:prstGeom prst="roundRect">
            <a:avLst>
              <a:gd name="adj" fmla="val 145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/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9" y="95954"/>
            <a:ext cx="576000" cy="716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627A-C309-4C56-867B-905C711AACD4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36A5-0911-4D01-BC38-B0F99AC03A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CE1-6A84-449B-B566-ED6A2D69E63B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68BFD-9D21-446E-B63F-53D7C92DCD3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20FA-AED8-4E7A-97B7-7C15F783BA3F}" type="datetimeFigureOut">
              <a:rPr lang="es-ES"/>
              <a:pPr>
                <a:defRPr/>
              </a:pPr>
              <a:t>18/02/2016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AA4104F-2690-4610-8930-35A730557D8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516216" y="5998428"/>
            <a:ext cx="1307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Febrero 2016</a:t>
            </a:r>
            <a:endParaRPr lang="es-MX" sz="1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804" y="1856254"/>
            <a:ext cx="2196000" cy="2731723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570524" y="4653136"/>
            <a:ext cx="2097330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Segundo Pleno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4788024" y="1987490"/>
            <a:ext cx="385540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Informe Estadístico del Ejercicio del Derecho de Acceso a la Información Pública en el Distrito Federal</a:t>
            </a:r>
          </a:p>
          <a:p>
            <a:pPr algn="ctr"/>
            <a:endParaRPr lang="es-MX" sz="2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2006 - 2015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405050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Agencia de Protección Sanitaria del Gobierno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de Previsión para Trabajadores a Lista de Raya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de Evaluación del Desarrollo Social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7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65240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Coordinación de los Centros de Transferencia Modal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4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13013"/>
              </p:ext>
            </p:extLst>
          </p:nvPr>
        </p:nvGraphicFramePr>
        <p:xfrm>
          <a:off x="66940" y="1068571"/>
          <a:ext cx="900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76931"/>
              </p:ext>
            </p:extLst>
          </p:nvPr>
        </p:nvGraphicFramePr>
        <p:xfrm>
          <a:off x="66940" y="1068571"/>
          <a:ext cx="9000000" cy="55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Capacitación para el Trabajo de la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Ciudad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5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39381"/>
              </p:ext>
            </p:extLst>
          </p:nvPr>
        </p:nvGraphicFramePr>
        <p:xfrm>
          <a:off x="66940" y="1068571"/>
          <a:ext cx="9000000" cy="55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Local de la Infraestructura Física Educativa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Atención de los Adultos Mayores en 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Seguridad de las Construcciones en 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Metrobús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8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25324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2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25455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para el Desarrollo Integral de la Familia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Tribunal de lo Contencioso Administrativo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35519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Total Entes obligados por año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4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1.4 Total de solicitudes por Órgano de gobierno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2015</a:t>
            </a: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97154"/>
              </p:ext>
            </p:extLst>
          </p:nvPr>
        </p:nvGraphicFramePr>
        <p:xfrm>
          <a:off x="241129" y="1257874"/>
          <a:ext cx="8676000" cy="4860000"/>
        </p:xfrm>
        <a:graphic>
          <a:graphicData uri="http://schemas.openxmlformats.org/drawingml/2006/table">
            <a:tbl>
              <a:tblPr/>
              <a:tblGrid>
                <a:gridCol w="252000"/>
                <a:gridCol w="1152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92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Ente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6171996"/>
            <a:ext cx="871296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86070" y="1999726"/>
            <a:ext cx="6380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 de Acceso a la Información Pública en el Distrito Federal</a:t>
            </a:r>
          </a:p>
        </p:txBody>
      </p:sp>
    </p:spTree>
    <p:extLst>
      <p:ext uri="{BB962C8B-B14F-4D97-AF65-F5344CB8AC3E}">
        <p14:creationId xmlns:p14="http://schemas.microsoft.com/office/powerpoint/2010/main" val="3800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816565" y="1268760"/>
            <a:ext cx="7511232" cy="5256584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capturadas por los Entes Obligados en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</a:t>
            </a:r>
            <a:r>
              <a:rPr lang="es-MX" sz="2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(SICRESI)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, se realizó el presente reporte a fin de: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conocer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total de solicitudes de información pública (SIP) y de datos personales (SDP)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correspondiente al ejercicio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2015, así como los totales para los años 2006, 2007, 2008, 2009, 2010, 2011, 2012, 2013 y 2014.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para los periodos 2012, 2013, 2014 y 2015.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para la oportuna toma de decisiones para mejorar la política pública de la transparencia y de la promoción del Ejercicio del Derecho de Acceso a la Información (EDAI) en el Distrito Federal.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Objetivo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2.1.1 Solicitudes de información pública recibidas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4266902529"/>
              </p:ext>
            </p:extLst>
          </p:nvPr>
        </p:nvGraphicFramePr>
        <p:xfrm>
          <a:off x="971600" y="1789666"/>
          <a:ext cx="7196038" cy="399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0 CuadroTexto"/>
          <p:cNvSpPr txBox="1"/>
          <p:nvPr/>
        </p:nvSpPr>
        <p:spPr>
          <a:xfrm>
            <a:off x="1700233" y="1259247"/>
            <a:ext cx="5729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anose="020F0502020204030204" pitchFamily="34" charset="0"/>
              </a:rPr>
              <a:t>Total de solicitudes de información pública, 2012-2015: 384,285</a:t>
            </a:r>
            <a:endParaRPr lang="es-MX" sz="1300" b="1" dirty="0">
              <a:latin typeface="Calibri" panose="020F0502020204030204" pitchFamily="34" charset="0"/>
            </a:endParaRPr>
          </a:p>
        </p:txBody>
      </p:sp>
      <p:sp>
        <p:nvSpPr>
          <p:cNvPr id="8" name="33 CuadroTexto"/>
          <p:cNvSpPr txBox="1"/>
          <p:nvPr/>
        </p:nvSpPr>
        <p:spPr>
          <a:xfrm>
            <a:off x="2209900" y="5811035"/>
            <a:ext cx="120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12.8%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136163" y="4911934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2460000">
            <a:off x="6248572" y="5024777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32 CuadroTexto"/>
          <p:cNvSpPr txBox="1"/>
          <p:nvPr/>
        </p:nvSpPr>
        <p:spPr>
          <a:xfrm>
            <a:off x="3923856" y="5811035"/>
            <a:ext cx="129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7.1%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387149" y="4916635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derecha 12"/>
          <p:cNvSpPr/>
          <p:nvPr/>
        </p:nvSpPr>
        <p:spPr>
          <a:xfrm rot="18720000">
            <a:off x="4504405" y="5009425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33 CuadroTexto"/>
          <p:cNvSpPr txBox="1"/>
          <p:nvPr/>
        </p:nvSpPr>
        <p:spPr>
          <a:xfrm>
            <a:off x="5668400" y="5807005"/>
            <a:ext cx="1279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-7.7%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2645362" y="4930282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derecha 15"/>
          <p:cNvSpPr/>
          <p:nvPr/>
        </p:nvSpPr>
        <p:spPr>
          <a:xfrm rot="18720000">
            <a:off x="2762618" y="5023072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26156"/>
              </p:ext>
            </p:extLst>
          </p:nvPr>
        </p:nvGraphicFramePr>
        <p:xfrm>
          <a:off x="784040" y="1098456"/>
          <a:ext cx="756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97"/>
              </p:ext>
            </p:extLst>
          </p:nvPr>
        </p:nvGraphicFramePr>
        <p:xfrm>
          <a:off x="784040" y="1098456"/>
          <a:ext cx="756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73859"/>
              </p:ext>
            </p:extLst>
          </p:nvPr>
        </p:nvGraphicFramePr>
        <p:xfrm>
          <a:off x="784040" y="1098456"/>
          <a:ext cx="7560000" cy="55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Apoyo a la Infraestructura Vial y del Transporte en 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Mejoramiento de las Vías de Comunicación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la Promoción y Desarrollo del Cine Mexicano en 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2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65326"/>
              </p:ext>
            </p:extLst>
          </p:nvPr>
        </p:nvGraphicFramePr>
        <p:xfrm>
          <a:off x="784040" y="1098456"/>
          <a:ext cx="756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3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569596"/>
              </p:ext>
            </p:extLst>
          </p:nvPr>
        </p:nvGraphicFramePr>
        <p:xfrm>
          <a:off x="784040" y="1098456"/>
          <a:ext cx="756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Metrobús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Ambiental y del Ordenamiento Territorial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25729"/>
              </p:ext>
            </p:extLst>
          </p:nvPr>
        </p:nvGraphicFramePr>
        <p:xfrm>
          <a:off x="784040" y="1098456"/>
          <a:ext cx="756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1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88732"/>
              </p:ext>
            </p:extLst>
          </p:nvPr>
        </p:nvGraphicFramePr>
        <p:xfrm>
          <a:off x="784040" y="1098456"/>
          <a:ext cx="7560000" cy="57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0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solicitudes de información</a:t>
                      </a:r>
                      <a:r>
                        <a:rPr lang="es-MX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pública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Entes Obligados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0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2.1.3 Solicitudes de información pública por Órgano de gobierno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2012 - 2015</a:t>
            </a: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76892"/>
              </p:ext>
            </p:extLst>
          </p:nvPr>
        </p:nvGraphicFramePr>
        <p:xfrm>
          <a:off x="1516597" y="1268760"/>
          <a:ext cx="6110912" cy="4860000"/>
        </p:xfrm>
        <a:graphic>
          <a:graphicData uri="http://schemas.openxmlformats.org/drawingml/2006/table">
            <a:tbl>
              <a:tblPr/>
              <a:tblGrid>
                <a:gridCol w="198168"/>
                <a:gridCol w="1592744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Ente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87624" y="6178249"/>
            <a:ext cx="6696744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2.1.4 Entes obligados con el mayor/menor número de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467544" y="1209875"/>
            <a:ext cx="3643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Entes obligados con el MAYOR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5" name="8 CuadroTexto"/>
          <p:cNvSpPr txBox="1"/>
          <p:nvPr/>
        </p:nvSpPr>
        <p:spPr>
          <a:xfrm>
            <a:off x="5018971" y="1215104"/>
            <a:ext cx="3406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Entes obligados con el MENOR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7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71168"/>
              </p:ext>
            </p:extLst>
          </p:nvPr>
        </p:nvGraphicFramePr>
        <p:xfrm>
          <a:off x="251520" y="1786492"/>
          <a:ext cx="4212000" cy="4536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Entes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General de Justicia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Espacio Público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44450" indent="0"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40,062</a:t>
                      </a:r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41.7%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45513"/>
              </p:ext>
            </p:extLst>
          </p:nvPr>
        </p:nvGraphicFramePr>
        <p:xfrm>
          <a:off x="4716016" y="1775549"/>
          <a:ext cx="4212000" cy="4644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Entes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y Evaluación del Programa de Derechos Humanos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la Promoción y Desarrollo del Cine Mexicano en 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del Fondo de Apoyo a la Procuración de Justicia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562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0.92%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8" y="1817929"/>
            <a:ext cx="7500937" cy="4203359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solicitudes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Distrito Federal  ……………………….…. 19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solicitantes ………………………….  61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Índice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2.2 Medio de presentación de las solicitudes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7 Gráfico"/>
          <p:cNvGraphicFramePr/>
          <p:nvPr>
            <p:extLst/>
          </p:nvPr>
        </p:nvGraphicFramePr>
        <p:xfrm>
          <a:off x="827584" y="1196752"/>
          <a:ext cx="74711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5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2.3 Medio por el que se notificó la respuesta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/>
          </p:nvPr>
        </p:nvGraphicFramePr>
        <p:xfrm>
          <a:off x="828608" y="1628800"/>
          <a:ext cx="7487808" cy="486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7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2.4 Medio por el que se entregó la información solicitada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/>
          </p:nvPr>
        </p:nvGraphicFramePr>
        <p:xfrm>
          <a:off x="827584" y="1628800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5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2.5.1 Promedio de preguntas por solicitud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3460602" y="1463159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 smtClean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/>
          </p:nvPr>
        </p:nvGraphicFramePr>
        <p:xfrm>
          <a:off x="1187625" y="2200538"/>
          <a:ext cx="6749006" cy="35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9 Rectángulo"/>
          <p:cNvSpPr/>
          <p:nvPr/>
        </p:nvSpPr>
        <p:spPr>
          <a:xfrm>
            <a:off x="967491" y="6093296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</a:t>
            </a:r>
            <a:r>
              <a:rPr lang="es-MX" sz="1100" b="1" dirty="0" smtClean="0">
                <a:latin typeface="Calibri" pitchFamily="34" charset="0"/>
              </a:rPr>
              <a:t>En el ejercicio 2015 se realizaron 71 solicitudes de información </a:t>
            </a:r>
            <a:r>
              <a:rPr lang="es-MX" sz="1100" b="1" dirty="0">
                <a:latin typeface="Calibri" pitchFamily="34" charset="0"/>
              </a:rPr>
              <a:t>pública sin </a:t>
            </a:r>
            <a:r>
              <a:rPr lang="es-MX" sz="1100" b="1" dirty="0" smtClean="0">
                <a:latin typeface="Calibri" pitchFamily="34" charset="0"/>
              </a:rPr>
              <a:t>requerimiento, 58 en 2014, 139 en 2013 y 199 </a:t>
            </a:r>
            <a:r>
              <a:rPr lang="es-MX" sz="1100" b="1" dirty="0">
                <a:latin typeface="Calibri" pitchFamily="34" charset="0"/>
              </a:rPr>
              <a:t>en </a:t>
            </a:r>
            <a:r>
              <a:rPr lang="es-MX" sz="1100" b="1" dirty="0" smtClean="0">
                <a:latin typeface="Calibri" pitchFamily="34" charset="0"/>
              </a:rPr>
              <a:t>2012</a:t>
            </a:r>
            <a:r>
              <a:rPr lang="es-MX" sz="1100" b="1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2.5.2 Número de preguntas por solicitud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89980" y="1169569"/>
            <a:ext cx="3166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Distribución del número de preguntas por solicitud de información pública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9" name="9 Tabla"/>
          <p:cNvGraphicFramePr>
            <a:graphicFrameLocks noGrp="1"/>
          </p:cNvGraphicFramePr>
          <p:nvPr>
            <p:extLst/>
          </p:nvPr>
        </p:nvGraphicFramePr>
        <p:xfrm>
          <a:off x="973078" y="1772816"/>
          <a:ext cx="7200000" cy="4392000"/>
        </p:xfrm>
        <a:graphic>
          <a:graphicData uri="http://schemas.openxmlformats.org/drawingml/2006/table">
            <a:tbl>
              <a:tblPr/>
              <a:tblGrid>
                <a:gridCol w="144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que comprende la solicitud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45,029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16,279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14,553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12,025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12,076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10,975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6,586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6,664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7,645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6,595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4,945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86,142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97,237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104,250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96,189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9 Rectángulo"/>
          <p:cNvSpPr/>
          <p:nvPr/>
        </p:nvSpPr>
        <p:spPr>
          <a:xfrm>
            <a:off x="967491" y="6310481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</a:t>
            </a:r>
            <a:r>
              <a:rPr lang="es-MX" sz="1100" b="1" dirty="0" smtClean="0">
                <a:latin typeface="Calibri" pitchFamily="34" charset="0"/>
              </a:rPr>
              <a:t>En el ejercicio 2015 se realizaron 71 solicitudes de información </a:t>
            </a:r>
            <a:r>
              <a:rPr lang="es-MX" sz="1100" b="1" dirty="0">
                <a:latin typeface="Calibri" pitchFamily="34" charset="0"/>
              </a:rPr>
              <a:t>pública sin </a:t>
            </a:r>
            <a:r>
              <a:rPr lang="es-MX" sz="1100" b="1" dirty="0" smtClean="0">
                <a:latin typeface="Calibri" pitchFamily="34" charset="0"/>
              </a:rPr>
              <a:t>requerimiento, 58 en 2014, 139 en 2013 y 199 </a:t>
            </a:r>
            <a:r>
              <a:rPr lang="es-MX" sz="1100" b="1" dirty="0">
                <a:latin typeface="Calibri" pitchFamily="34" charset="0"/>
              </a:rPr>
              <a:t>en </a:t>
            </a:r>
            <a:r>
              <a:rPr lang="es-MX" sz="1100" b="1" dirty="0" smtClean="0">
                <a:latin typeface="Calibri" pitchFamily="34" charset="0"/>
              </a:rPr>
              <a:t>2012</a:t>
            </a:r>
            <a:r>
              <a:rPr lang="es-MX" sz="1100" b="1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7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2.5.3 Tiempo promedio de respuesta de acuerdo al número de preguntas que comprende la solicitud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3 CuadroTexto"/>
          <p:cNvSpPr txBox="1"/>
          <p:nvPr/>
        </p:nvSpPr>
        <p:spPr>
          <a:xfrm>
            <a:off x="987174" y="1340768"/>
            <a:ext cx="7167612" cy="109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Promedio de días hábiles transcurridos por número de preguntas que comprende la solicitud</a:t>
            </a:r>
          </a:p>
          <a:p>
            <a:pPr algn="ctr"/>
            <a:r>
              <a:rPr lang="es-MX" sz="1300" b="1" i="1" dirty="0" smtClean="0">
                <a:latin typeface="Calibri" pitchFamily="34" charset="0"/>
              </a:rPr>
              <a:t>(Sólo solicitudes “Tramitadas y atendidas”)</a:t>
            </a:r>
          </a:p>
          <a:p>
            <a:pPr algn="ctr"/>
            <a:endParaRPr lang="es-MX" sz="1300" b="1" i="1" dirty="0" smtClean="0">
              <a:latin typeface="Calibri" pitchFamily="34" charset="0"/>
            </a:endParaRPr>
          </a:p>
          <a:p>
            <a:pPr algn="ctr"/>
            <a:endParaRPr lang="es-MX" sz="1300" b="1" i="1" u="sng" dirty="0">
              <a:latin typeface="Calibri" pitchFamily="34" charset="0"/>
            </a:endParaRPr>
          </a:p>
          <a:p>
            <a:pPr algn="ctr"/>
            <a:r>
              <a:rPr lang="es-MX" sz="1300" b="1" i="1" u="sng" dirty="0" smtClean="0">
                <a:latin typeface="Calibri" pitchFamily="34" charset="0"/>
              </a:rPr>
              <a:t>PROMEDIO 2015: 8.0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49230"/>
              </p:ext>
            </p:extLst>
          </p:nvPr>
        </p:nvGraphicFramePr>
        <p:xfrm>
          <a:off x="610157" y="2708920"/>
          <a:ext cx="7921645" cy="34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645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Una</a:t>
                      </a:r>
                    </a:p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Dos</a:t>
                      </a:r>
                    </a:p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Tres</a:t>
                      </a:r>
                    </a:p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Cuatro</a:t>
                      </a:r>
                    </a:p>
                    <a:p>
                      <a:pPr algn="ctr" fontAlgn="t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cinco </a:t>
                      </a:r>
                      <a:r>
                        <a:rPr lang="pt-BR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pt-BR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 preguntas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Once o más 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85,875</a:t>
                      </a:r>
                      <a:b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94,261</a:t>
                      </a:r>
                      <a:b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87,561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77,977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4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2.6 Temática de las solicitudes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8" name="15 Gráfico"/>
          <p:cNvGraphicFramePr/>
          <p:nvPr>
            <p:extLst>
              <p:ext uri="{D42A27DB-BD31-4B8C-83A1-F6EECF244321}">
                <p14:modId xmlns:p14="http://schemas.microsoft.com/office/powerpoint/2010/main" val="602862580"/>
              </p:ext>
            </p:extLst>
          </p:nvPr>
        </p:nvGraphicFramePr>
        <p:xfrm>
          <a:off x="683568" y="1052737"/>
          <a:ext cx="792088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2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2.7 Área de interés del solicitante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/>
          </p:nvPr>
        </p:nvGraphicFramePr>
        <p:xfrm>
          <a:off x="252480" y="1125473"/>
          <a:ext cx="8640000" cy="5614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</a:tblGrid>
              <a:tr h="21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Área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15319">
                <a:tc vMerge="1">
                  <a:txBody>
                    <a:bodyPr/>
                    <a:lstStyle/>
                    <a:p>
                      <a:pPr algn="l" fontAlgn="t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Actuación de Asociaciones Políticas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y vigilancia de recursos públicos (en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17,065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19,602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22,453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17,015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39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Humanos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3,132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3,111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las actividades económicas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Impartición de justicia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3,639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Legislación, Desarrollo legislativo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Movilizaciones, conflictos sociales y políticos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electorales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urbano (uso de suelo)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6,061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sociales de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4,969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Urbanos (limpieza, jardines,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bacheo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Vialidad y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28,084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37,402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36,435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2.8.1 Información pública de oficio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441583909"/>
              </p:ext>
            </p:extLst>
          </p:nvPr>
        </p:nvGraphicFramePr>
        <p:xfrm>
          <a:off x="971600" y="1268760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5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2.8.2 Tiempo promedio de respuesta para las solicitudes de información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pública de oficio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Rectángulo"/>
          <p:cNvSpPr/>
          <p:nvPr/>
        </p:nvSpPr>
        <p:spPr>
          <a:xfrm>
            <a:off x="971600" y="1268760"/>
            <a:ext cx="7200800" cy="5040560"/>
          </a:xfrm>
          <a:prstGeom prst="rect">
            <a:avLst/>
          </a:prstGeom>
          <a:noFill/>
          <a:ln w="38100"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0972" y="1423662"/>
            <a:ext cx="64633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 smtClean="0">
                <a:latin typeface="Calibri" pitchFamily="34" charset="0"/>
              </a:rPr>
              <a:t>(Sólo solicitudes con información total de oficio y “Tramitadas y atendidas” )</a:t>
            </a:r>
            <a:endParaRPr lang="es-MX" sz="1300" b="1" dirty="0" smtClean="0">
              <a:latin typeface="Calibri" pitchFamily="34" charset="0"/>
            </a:endParaRPr>
          </a:p>
          <a:p>
            <a:pPr algn="ctr"/>
            <a:endParaRPr lang="es-MX" sz="1300" b="1" dirty="0" smtClean="0">
              <a:latin typeface="Calibri" pitchFamily="34" charset="0"/>
            </a:endParaRPr>
          </a:p>
          <a:p>
            <a:pPr algn="ctr"/>
            <a:r>
              <a:rPr lang="es-MX" sz="1300" b="1" dirty="0" smtClean="0">
                <a:latin typeface="Calibri" pitchFamily="34" charset="0"/>
              </a:rPr>
              <a:t>Promedio de días hábiles transcurridos para las solicitudes de información pública de oficio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60602" y="2416532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 smtClean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/>
          </p:nvPr>
        </p:nvGraphicFramePr>
        <p:xfrm>
          <a:off x="1187624" y="2708920"/>
          <a:ext cx="676875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6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3 Rectángulo"/>
          <p:cNvSpPr/>
          <p:nvPr/>
        </p:nvSpPr>
        <p:spPr>
          <a:xfrm>
            <a:off x="251520" y="1268760"/>
            <a:ext cx="8640960" cy="53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Entes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2.9 Atención a las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481613"/>
              </p:ext>
            </p:extLst>
          </p:nvPr>
        </p:nvGraphicFramePr>
        <p:xfrm>
          <a:off x="889201" y="1789314"/>
          <a:ext cx="7380000" cy="3852000"/>
        </p:xfrm>
        <a:graphic>
          <a:graphicData uri="http://schemas.openxmlformats.org/drawingml/2006/table">
            <a:tbl>
              <a:tblPr/>
              <a:tblGrid>
                <a:gridCol w="16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Tramitada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atendida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Pendiente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2,029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3,241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4,172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5,074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Cancelada porque el solicitante no atendió la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prevención</a:t>
                      </a:r>
                      <a:endParaRPr lang="es-MX" sz="13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5,811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5,775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5,323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5,086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Cancelada a petición del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solicitante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7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2.10.1 ¿Hubo prevención al solicitante antes de darle trámite a la solicitud?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7 Gráfico"/>
          <p:cNvGraphicFramePr/>
          <p:nvPr>
            <p:extLst>
              <p:ext uri="{D42A27DB-BD31-4B8C-83A1-F6EECF244321}">
                <p14:modId xmlns:p14="http://schemas.microsoft.com/office/powerpoint/2010/main" val="563662236"/>
              </p:ext>
            </p:extLst>
          </p:nvPr>
        </p:nvGraphicFramePr>
        <p:xfrm>
          <a:off x="971600" y="1628800"/>
          <a:ext cx="7172300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9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2.10.2 Tipo y número prevenciones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11 Rectángulo"/>
          <p:cNvSpPr/>
          <p:nvPr/>
        </p:nvSpPr>
        <p:spPr>
          <a:xfrm>
            <a:off x="4683358" y="1844825"/>
            <a:ext cx="4104455" cy="4752528"/>
          </a:xfrm>
          <a:prstGeom prst="rect">
            <a:avLst/>
          </a:prstGeom>
          <a:noFill/>
          <a:ln w="38100">
            <a:solidFill>
              <a:srgbClr val="33CCCC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11" name="8 Gráfico"/>
          <p:cNvGraphicFramePr/>
          <p:nvPr>
            <p:extLst>
              <p:ext uri="{D42A27DB-BD31-4B8C-83A1-F6EECF244321}">
                <p14:modId xmlns:p14="http://schemas.microsoft.com/office/powerpoint/2010/main" val="26998471"/>
              </p:ext>
            </p:extLst>
          </p:nvPr>
        </p:nvGraphicFramePr>
        <p:xfrm>
          <a:off x="269875" y="2852936"/>
          <a:ext cx="3822595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 Flecha derecha"/>
          <p:cNvSpPr/>
          <p:nvPr/>
        </p:nvSpPr>
        <p:spPr>
          <a:xfrm>
            <a:off x="3635896" y="3897112"/>
            <a:ext cx="720000" cy="540000"/>
          </a:xfrm>
          <a:prstGeom prst="rightArrow">
            <a:avLst/>
          </a:prstGeom>
          <a:solidFill>
            <a:srgbClr val="33CCCC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3" name="7 CuadroTexto"/>
          <p:cNvSpPr txBox="1"/>
          <p:nvPr/>
        </p:nvSpPr>
        <p:spPr>
          <a:xfrm>
            <a:off x="269875" y="2002062"/>
            <a:ext cx="43021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 smtClean="0">
                <a:latin typeface="Calibri" pitchFamily="34" charset="0"/>
              </a:rPr>
              <a:t>Tipo de prevención</a:t>
            </a:r>
            <a:endParaRPr lang="es-MX" sz="1300" b="1" dirty="0" smtClean="0">
              <a:latin typeface="Calibri" pitchFamily="34" charset="0"/>
            </a:endParaRPr>
          </a:p>
        </p:txBody>
      </p:sp>
      <p:sp>
        <p:nvSpPr>
          <p:cNvPr id="15" name="7 CuadroTexto"/>
          <p:cNvSpPr txBox="1"/>
          <p:nvPr/>
        </p:nvSpPr>
        <p:spPr>
          <a:xfrm>
            <a:off x="1353412" y="1285457"/>
            <a:ext cx="64633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</a:t>
            </a:r>
            <a:r>
              <a:rPr lang="es-MX" sz="1300" b="1" i="1" u="sng" dirty="0" smtClean="0">
                <a:latin typeface="Calibri" pitchFamily="34" charset="0"/>
              </a:rPr>
              <a:t>” y “Prevenidas” durante Julio-Diciembre de 2015</a:t>
            </a:r>
            <a:endParaRPr lang="es-MX" sz="1300" b="1" dirty="0" smtClean="0">
              <a:latin typeface="Calibri" pitchFamily="34" charset="0"/>
            </a:endParaRPr>
          </a:p>
        </p:txBody>
      </p:sp>
      <p:sp>
        <p:nvSpPr>
          <p:cNvPr id="16" name="7 CuadroTexto"/>
          <p:cNvSpPr txBox="1"/>
          <p:nvPr/>
        </p:nvSpPr>
        <p:spPr>
          <a:xfrm>
            <a:off x="4899463" y="2002062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Calibri" pitchFamily="34" charset="0"/>
              </a:rPr>
              <a:t>Número de preguntas fueron prevenidas</a:t>
            </a:r>
            <a:endParaRPr lang="es-MX" sz="1300" b="1" dirty="0" smtClean="0">
              <a:latin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26954"/>
              </p:ext>
            </p:extLst>
          </p:nvPr>
        </p:nvGraphicFramePr>
        <p:xfrm>
          <a:off x="5267286" y="3212976"/>
          <a:ext cx="2916000" cy="28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00"/>
                <a:gridCol w="828000"/>
                <a:gridCol w="828000"/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prevenidas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SIP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sp>
        <p:nvSpPr>
          <p:cNvPr id="17" name="7 CuadroTexto"/>
          <p:cNvSpPr txBox="1"/>
          <p:nvPr/>
        </p:nvSpPr>
        <p:spPr>
          <a:xfrm>
            <a:off x="4888577" y="2560548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 smtClean="0">
                <a:latin typeface="Calibri" pitchFamily="34" charset="0"/>
              </a:rPr>
              <a:t>Promedio: 1.5</a:t>
            </a:r>
            <a:endParaRPr lang="es-MX" sz="13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2.11 ¿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Se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notificó al solicitante ampliación del plazo para entregar la información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/>
          </p:nvPr>
        </p:nvGraphicFramePr>
        <p:xfrm>
          <a:off x="971600" y="1628800"/>
          <a:ext cx="7200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5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2.12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Tipo de respuesta</a:t>
            </a:r>
            <a:endParaRPr lang="es-E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335273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86276"/>
              </p:ext>
            </p:extLst>
          </p:nvPr>
        </p:nvGraphicFramePr>
        <p:xfrm>
          <a:off x="849356" y="1916832"/>
          <a:ext cx="7452000" cy="4104000"/>
        </p:xfrm>
        <a:graphic>
          <a:graphicData uri="http://schemas.openxmlformats.org/drawingml/2006/table">
            <a:tbl>
              <a:tblPr/>
              <a:tblGrid>
                <a:gridCol w="1692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Aceptada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56,840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60,136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69,363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64,660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Acceso restringido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Inexistencia de</a:t>
                      </a:r>
                    </a:p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información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Orientada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7,187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8,915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6,815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Turnada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11,709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15,255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13,861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Improcedente</a:t>
                      </a:r>
                    </a:p>
                    <a:p>
                      <a:pPr algn="l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(conforme al Artículo 57,</a:t>
                      </a:r>
                    </a:p>
                    <a:p>
                      <a:pPr algn="l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párrafo II de la LTAIPDF)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2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2.13.1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Entes obligados a los que se turnó la solicitud</a:t>
            </a:r>
            <a:endParaRPr lang="es-E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9" name="9 CuadroTexto"/>
          <p:cNvSpPr txBox="1"/>
          <p:nvPr/>
        </p:nvSpPr>
        <p:spPr>
          <a:xfrm>
            <a:off x="3458708" y="1877616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 smtClean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7 Gráfico"/>
          <p:cNvGraphicFramePr>
            <a:graphicFrameLocks/>
          </p:cNvGraphicFramePr>
          <p:nvPr>
            <p:extLst/>
          </p:nvPr>
        </p:nvGraphicFramePr>
        <p:xfrm>
          <a:off x="971599" y="2089625"/>
          <a:ext cx="7200801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1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2.13.2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Número de Entes Obligados a los que se turnó la solicitud</a:t>
            </a:r>
            <a:endParaRPr lang="es-E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10" name="8 CuadroTexto"/>
          <p:cNvSpPr txBox="1"/>
          <p:nvPr/>
        </p:nvSpPr>
        <p:spPr>
          <a:xfrm>
            <a:off x="3109988" y="1875294"/>
            <a:ext cx="2905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Distribución del número de Entes Obligados a los que se turnó la solicitud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12 Tabla"/>
          <p:cNvGraphicFramePr>
            <a:graphicFrameLocks noGrp="1"/>
          </p:cNvGraphicFramePr>
          <p:nvPr>
            <p:extLst/>
          </p:nvPr>
        </p:nvGraphicFramePr>
        <p:xfrm>
          <a:off x="975861" y="2492896"/>
          <a:ext cx="7200000" cy="3888000"/>
        </p:xfrm>
        <a:graphic>
          <a:graphicData uri="http://schemas.openxmlformats.org/drawingml/2006/table">
            <a:tbl>
              <a:tblPr/>
              <a:tblGrid>
                <a:gridCol w="144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Número de Entes O</a:t>
                      </a:r>
                      <a:r>
                        <a:rPr lang="es-MX" sz="12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bligados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 los que se turnó la solicitud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2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2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8,900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11,654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11,709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15,255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13,861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12,768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6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“Aceptadas”</a:t>
            </a:r>
            <a:endParaRPr lang="es-E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424460" y="1134580"/>
            <a:ext cx="42862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“Aceptadas” </a:t>
            </a:r>
          </a:p>
        </p:txBody>
      </p:sp>
      <p:graphicFrame>
        <p:nvGraphicFramePr>
          <p:cNvPr id="9" name="6 Gráfico"/>
          <p:cNvGraphicFramePr/>
          <p:nvPr>
            <p:extLst>
              <p:ext uri="{D42A27DB-BD31-4B8C-83A1-F6EECF244321}">
                <p14:modId xmlns:p14="http://schemas.microsoft.com/office/powerpoint/2010/main" val="157492409"/>
              </p:ext>
            </p:extLst>
          </p:nvPr>
        </p:nvGraphicFramePr>
        <p:xfrm>
          <a:off x="971600" y="1700808"/>
          <a:ext cx="720046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2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“Acceso restringido”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674148" y="1134019"/>
            <a:ext cx="5778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“Acceso restringido” </a:t>
            </a:r>
          </a:p>
        </p:txBody>
      </p:sp>
      <p:graphicFrame>
        <p:nvGraphicFramePr>
          <p:cNvPr id="10" name="8 Gráfico"/>
          <p:cNvGraphicFramePr/>
          <p:nvPr>
            <p:extLst>
              <p:ext uri="{D42A27DB-BD31-4B8C-83A1-F6EECF244321}">
                <p14:modId xmlns:p14="http://schemas.microsoft.com/office/powerpoint/2010/main" val="530944502"/>
              </p:ext>
            </p:extLst>
          </p:nvPr>
        </p:nvGraphicFramePr>
        <p:xfrm>
          <a:off x="971600" y="1713132"/>
          <a:ext cx="7187822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3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2.15.1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7193" y="156985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 smtClean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9 Gráfico"/>
          <p:cNvGraphicFramePr/>
          <p:nvPr>
            <p:extLst/>
          </p:nvPr>
        </p:nvGraphicFramePr>
        <p:xfrm>
          <a:off x="971600" y="1928802"/>
          <a:ext cx="72008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17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5" name="3 Rectángulo"/>
          <p:cNvSpPr/>
          <p:nvPr/>
        </p:nvSpPr>
        <p:spPr>
          <a:xfrm>
            <a:off x="251520" y="126876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obligados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0383/SO/06-04/2011.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Transparencia y Acceso a la Información Pública del Distrito Federal (LTAIPDF) y de la Ley de Protección de Datos Personales para el Distrito Federal (LPDPDF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2.15.2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17279" y="141277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 smtClean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817279" y="1847002"/>
            <a:ext cx="1571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 smtClean="0">
                <a:latin typeface="Calibri" pitchFamily="34" charset="0"/>
              </a:rPr>
              <a:t>Porcentajes</a:t>
            </a:r>
            <a:endParaRPr lang="es-MX" sz="1300" b="1" u="sng" dirty="0">
              <a:latin typeface="Calibri" pitchFamily="34" charset="0"/>
            </a:endParaRPr>
          </a:p>
        </p:txBody>
      </p:sp>
      <p:graphicFrame>
        <p:nvGraphicFramePr>
          <p:cNvPr id="13" name="15 Gráfico"/>
          <p:cNvGraphicFramePr/>
          <p:nvPr>
            <p:extLst/>
          </p:nvPr>
        </p:nvGraphicFramePr>
        <p:xfrm>
          <a:off x="725236" y="2204864"/>
          <a:ext cx="7675988" cy="456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9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2.16.1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  <a:endParaRPr lang="es-MX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5869" y="158403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 smtClean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15 Gráfico"/>
          <p:cNvGraphicFramePr/>
          <p:nvPr>
            <p:extLst/>
          </p:nvPr>
        </p:nvGraphicFramePr>
        <p:xfrm>
          <a:off x="971600" y="1928802"/>
          <a:ext cx="72008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53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2.16.2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22319" y="1589542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 smtClean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2" name="12 Gráfico"/>
          <p:cNvGraphicFramePr/>
          <p:nvPr>
            <p:extLst>
              <p:ext uri="{D42A27DB-BD31-4B8C-83A1-F6EECF244321}">
                <p14:modId xmlns:p14="http://schemas.microsoft.com/office/powerpoint/2010/main" val="1183905055"/>
              </p:ext>
            </p:extLst>
          </p:nvPr>
        </p:nvGraphicFramePr>
        <p:xfrm>
          <a:off x="971600" y="1851153"/>
          <a:ext cx="7200800" cy="489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63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2862457" y="1578162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Promedio de días hábiles transcurridos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2.17.2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respuesta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949702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771800" y="1250609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Distribución de días hábiles transcurridos</a:t>
            </a:r>
          </a:p>
        </p:txBody>
      </p:sp>
      <p:graphicFrame>
        <p:nvGraphicFramePr>
          <p:cNvPr id="12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10757"/>
              </p:ext>
            </p:extLst>
          </p:nvPr>
        </p:nvGraphicFramePr>
        <p:xfrm>
          <a:off x="1148322" y="1536362"/>
          <a:ext cx="6840000" cy="5220000"/>
        </p:xfrm>
        <a:graphic>
          <a:graphicData uri="http://schemas.openxmlformats.org/drawingml/2006/table">
            <a:tbl>
              <a:tblPr/>
              <a:tblGrid>
                <a:gridCol w="108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08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5,126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5,118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4,924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5,172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7,274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6,062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10,718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12,679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10,042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5,620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6,581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17,021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19,828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19,688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7,656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7,278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6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respuesta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Por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Órgano de gobierno)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62106" y="1118700"/>
            <a:ext cx="5595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Promedio de días hábiles transcurridos por Órgano de gobierno</a:t>
            </a:r>
          </a:p>
          <a:p>
            <a:pPr algn="ctr"/>
            <a:r>
              <a:rPr lang="es-MX" sz="1300" b="1" i="1" dirty="0" smtClean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3648" y="6381328"/>
            <a:ext cx="6560202" cy="36173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279989"/>
              </p:ext>
            </p:extLst>
          </p:nvPr>
        </p:nvGraphicFramePr>
        <p:xfrm>
          <a:off x="1518082" y="1665320"/>
          <a:ext cx="6110912" cy="4644000"/>
        </p:xfrm>
        <a:graphic>
          <a:graphicData uri="http://schemas.openxmlformats.org/drawingml/2006/table">
            <a:tbl>
              <a:tblPr/>
              <a:tblGrid>
                <a:gridCol w="198168"/>
                <a:gridCol w="1592744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3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3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3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Otro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tipo de Ente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2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solicitaron ampliación de plazo)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700920" y="1757110"/>
            <a:ext cx="37430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 smtClean="0">
              <a:latin typeface="Calibri" pitchFamily="34" charset="0"/>
            </a:endParaRPr>
          </a:p>
          <a:p>
            <a:pPr algn="ctr"/>
            <a:r>
              <a:rPr lang="es-MX" sz="1300" b="1" dirty="0" smtClean="0">
                <a:latin typeface="Calibri" pitchFamily="34" charset="0"/>
              </a:rPr>
              <a:t>(sólo quienes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9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NO solicitaron ampliación de plazo)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2507714" y="1762772"/>
            <a:ext cx="41151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 smtClean="0">
              <a:latin typeface="Calibri" pitchFamily="34" charset="0"/>
            </a:endParaRPr>
          </a:p>
          <a:p>
            <a:pPr algn="ctr"/>
            <a:r>
              <a:rPr lang="es-MX" sz="1300" b="1" dirty="0" smtClean="0">
                <a:latin typeface="Calibri" pitchFamily="34" charset="0"/>
              </a:rPr>
              <a:t>(sólo quienes NO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43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2.18.1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 </a:t>
            </a:r>
            <a:endParaRPr lang="es-MX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7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2.18.2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Servidores públicos involucrados en la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respuesta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236932" y="1279793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 smtClean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33638" y="1835601"/>
            <a:ext cx="350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Número de servidores públicos involucrados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1" name="6 Tabla"/>
          <p:cNvGraphicFramePr>
            <a:graphicFrameLocks noGrp="1"/>
          </p:cNvGraphicFramePr>
          <p:nvPr>
            <p:extLst/>
          </p:nvPr>
        </p:nvGraphicFramePr>
        <p:xfrm>
          <a:off x="1148322" y="2293669"/>
          <a:ext cx="6840000" cy="4032000"/>
        </p:xfrm>
        <a:graphic>
          <a:graphicData uri="http://schemas.openxmlformats.org/drawingml/2006/table">
            <a:tbl>
              <a:tblPr/>
              <a:tblGrid>
                <a:gridCol w="108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16,965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17,585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13,578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27,268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34,050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34,073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15,033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14,010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15,807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15,613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7,779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12,186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14,377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12,237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44450" indent="0"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1702566" y="2010612"/>
            <a:ext cx="5741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1. Total de solicitudes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2.18.3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de Servidores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públicos involucrados en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s-MX" b="1" i="1" dirty="0" smtClean="0">
                <a:solidFill>
                  <a:schemeClr val="bg1"/>
                </a:solidFill>
                <a:latin typeface="Calibri" pitchFamily="34" charset="0"/>
              </a:rPr>
              <a:t>Por </a:t>
            </a:r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Órgano de gobierno)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7 CuadroTexto"/>
          <p:cNvSpPr txBox="1"/>
          <p:nvPr/>
        </p:nvSpPr>
        <p:spPr>
          <a:xfrm>
            <a:off x="1619230" y="1118700"/>
            <a:ext cx="588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Promedio de servidores públicos involucrados por Órgano de Gobierno</a:t>
            </a:r>
            <a:endParaRPr lang="es-ES" sz="1300" b="1" dirty="0" smtClean="0">
              <a:latin typeface="Calibri" pitchFamily="34" charset="0"/>
            </a:endParaRPr>
          </a:p>
          <a:p>
            <a:pPr algn="ctr"/>
            <a:r>
              <a:rPr lang="es-MX" sz="1300" b="1" i="1" dirty="0" smtClean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03648" y="6381328"/>
            <a:ext cx="6560202" cy="361736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59555"/>
              </p:ext>
            </p:extLst>
          </p:nvPr>
        </p:nvGraphicFramePr>
        <p:xfrm>
          <a:off x="1516597" y="1647742"/>
          <a:ext cx="6110912" cy="4644000"/>
        </p:xfrm>
        <a:graphic>
          <a:graphicData uri="http://schemas.openxmlformats.org/drawingml/2006/table">
            <a:tbl>
              <a:tblPr/>
              <a:tblGrid>
                <a:gridCol w="198168"/>
                <a:gridCol w="1592744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3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3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3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Otro tipo de Ente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2.9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2.8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04862" y="2006418"/>
            <a:ext cx="7139038" cy="240065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3. Perfil sociodemográfico de los solicitantes</a:t>
            </a:r>
          </a:p>
          <a:p>
            <a:pPr algn="ctr"/>
            <a:endParaRPr lang="es-MX" sz="3600" b="1" dirty="0" smtClean="0">
              <a:latin typeface="Calibri" pitchFamily="34" charset="0"/>
            </a:endParaRPr>
          </a:p>
          <a:p>
            <a:pPr algn="just"/>
            <a:r>
              <a:rPr lang="es-MX" sz="1400" b="1" i="1" dirty="0" smtClean="0">
                <a:latin typeface="Calibri" pitchFamily="34" charset="0"/>
              </a:rPr>
              <a:t>La información relativa al perfil del solicitante no corresponde con el total de solicitudes recibidas debido a que se trata de información proporcionada de manera opcional por el solicitante</a:t>
            </a:r>
            <a:endParaRPr lang="es-E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2007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179512" y="170080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1236932" y="1279793"/>
            <a:ext cx="662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200" b="1" u="sng" dirty="0" smtClean="0">
                <a:latin typeface="Calibri" pitchFamily="34" charset="0"/>
              </a:rPr>
              <a:t>Género</a:t>
            </a:r>
            <a:endParaRPr lang="es-ES" sz="1200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63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36818"/>
              </p:ext>
            </p:extLst>
          </p:nvPr>
        </p:nvGraphicFramePr>
        <p:xfrm>
          <a:off x="371350" y="1582362"/>
          <a:ext cx="8388000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Grupos de edad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19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20 a 29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30 a 39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40 a 49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50 a 59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60 a 69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 más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8,194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2007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03078"/>
              </p:ext>
            </p:extLst>
          </p:nvPr>
        </p:nvGraphicFramePr>
        <p:xfrm>
          <a:off x="371350" y="1700808"/>
          <a:ext cx="8388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Escolaridad del solicitante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estudios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Bachillerato o carrera técnica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Maestría o doctorado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8,723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2007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16585"/>
              </p:ext>
            </p:extLst>
          </p:nvPr>
        </p:nvGraphicFramePr>
        <p:xfrm>
          <a:off x="457570" y="1074508"/>
          <a:ext cx="8208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Ocupación del solicitante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</a:t>
                      </a:r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de</a:t>
                      </a:r>
                    </a:p>
                    <a:p>
                      <a:pPr algn="l" rtl="0" fontAlgn="ctr"/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comunicación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Servidor</a:t>
                      </a:r>
                    </a:p>
                    <a:p>
                      <a:pPr algn="l" rtl="0" fontAlgn="ctr"/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público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</a:t>
                      </a:r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</a:p>
                    <a:p>
                      <a:pPr algn="l" rtl="0" fontAlgn="ctr"/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estudiante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</a:t>
                      </a:r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</a:t>
                      </a:r>
                    </a:p>
                    <a:p>
                      <a:pPr algn="l" rtl="0" fontAlgn="ctr"/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obrero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Asociación</a:t>
                      </a:r>
                    </a:p>
                    <a:p>
                      <a:pPr algn="l" rtl="0" fontAlgn="ctr"/>
                      <a:r>
                        <a:rPr lang="es-MX" sz="12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política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2007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graphicFrame>
        <p:nvGraphicFramePr>
          <p:cNvPr id="4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38306"/>
              </p:ext>
            </p:extLst>
          </p:nvPr>
        </p:nvGraphicFramePr>
        <p:xfrm>
          <a:off x="1357474" y="1157402"/>
          <a:ext cx="6444000" cy="5498660"/>
        </p:xfrm>
        <a:graphic>
          <a:graphicData uri="http://schemas.openxmlformats.org/drawingml/2006/table">
            <a:tbl>
              <a:tblPr/>
              <a:tblGrid>
                <a:gridCol w="1260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1069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Estado de la República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Solicitantes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6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Aguascalientes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Baja California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Baja California Sur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Campeche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Coahuila de Zaragoza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Colima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Chiapas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Chihuahua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Distrito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Durango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Guanajuato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Hidalgo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Jalisco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Estado de México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Michoacán de Ocampo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Morelos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Nayarit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Nuevo León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Oaxaca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Puebla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Querétaro de Arteaga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Quintana Roo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San Luis Potosí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Sinaloa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Sonora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Tabasco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Tamaulipas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Tlaxcala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Veracruz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Yucatán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Zacatecas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Otro país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14,427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8,426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SIP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2007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- 2015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4918" y="876063"/>
            <a:ext cx="8516440" cy="607089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En el año 2015, el total de solicitudes fue de 106,525, de las cuales 96,260 corresponden a solicitudes de información pública y 10,265 a solicitudes de datos personales, ambas capturadas por los Entes Obligados en el </a:t>
            </a:r>
            <a:r>
              <a:rPr lang="es-MX" sz="10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La Delegación Tláhuac y el Fideicomiso Público Complejo Ambiental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Xochimilco no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presentaron su informe estadístico de solicitudes de información pública y de datos personales.</a:t>
            </a:r>
            <a:endParaRPr lang="es-ES" sz="105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5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Para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ejercicio 2014,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el total de solicitudes fue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111,964,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las cuales se distribuyen de la siguiente manera: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104,308 corresponden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7,656 a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05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MX" sz="105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ejercicio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2013, el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total de solicitudes fue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103,470, las cuales se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distribuyen de la siguiente manera: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97,376 corresponden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6,094 a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05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s-MX" sz="10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Consejo Económico y Social de la Ciudad de </a:t>
            </a:r>
            <a:r>
              <a:rPr lang="es-MX" sz="10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 y el Fideicomiso Fondo de Apoyo a la Educación y el Empleo de las y los Jóvenes del Distrito Federal no presentaron su informe estadístico de solicitudes de información pública y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datos personales.</a:t>
            </a:r>
            <a:endParaRPr lang="es-MX" sz="105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5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En 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0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SICRESI;</a:t>
            </a:r>
            <a:r>
              <a:rPr lang="es-MX" sz="10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Fideicomiso Central de Abasto de la Ciudad de México y el Fideicomiso Fondo de Apoyo a la Educación y el Empleo de las y los Jóvenes del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Distrito Federal no presentaron su informe estadístico de solicitudes de información pública y de datos personales.</a:t>
            </a:r>
          </a:p>
          <a:p>
            <a:pPr algn="just"/>
            <a:endParaRPr lang="es-MX" sz="105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En el año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2011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el total de solicitudes fue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94,048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y está compuesto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por: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89,610 solicitudes de información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pública y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4,288 solicitudes de datos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personales, ambas capturadas por los Entes Obligados en el </a:t>
            </a:r>
            <a:r>
              <a:rPr lang="es-MX" sz="10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0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más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150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total de solicitudes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correspondientes al Fideicomiso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se consultó en el Sistema de Reportes Estadísticos INFOMEX II ya que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dicho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Ente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 no capturó sus solicitudes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05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5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Para 2010, la cifra fue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89,571,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y está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compuesta por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86,249 solicitudes de información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pública y 3,128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solicitudes de datos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personales, además de 194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total de solicitudes del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Fideicomiso se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consultó el Sistema de Reportes Estadísticos INFOMEX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II,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de 2010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. </a:t>
            </a:r>
            <a:endParaRPr lang="es-MX" sz="105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5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50" b="1" dirty="0">
                <a:latin typeface="Calibri" pitchFamily="34" charset="0"/>
                <a:cs typeface="Calibri" pitchFamily="34" charset="0"/>
              </a:rPr>
              <a:t>Para el año 2009,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Central de Abasto de la Ciudad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México; 345 solicitudes del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Fideicomiso Museo del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Estanquillo;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830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solicitudes de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la Delegación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Xochimilco (correspondientes al cuarto trimestre de 2009) y 505 solicitudes de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la Universidad Autónoma de la Ciudad de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México. Los datos para estos Entes Obligados se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tomaron del Sistema de Reportes Estadísticos INFOMEX II, ya que dichos Entes públicos NO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presentaron o presentaron incompleto (Delegación Xochimilco) su </a:t>
            </a:r>
            <a:r>
              <a:rPr lang="es-MX" sz="1050" b="1" dirty="0">
                <a:latin typeface="Calibri" pitchFamily="34" charset="0"/>
                <a:cs typeface="Calibri" pitchFamily="34" charset="0"/>
              </a:rPr>
              <a:t>informe estadístico de solicitudes de información pública y de datos personales </a:t>
            </a:r>
            <a:r>
              <a:rPr lang="es-MX" sz="1050" b="1" dirty="0" smtClean="0">
                <a:latin typeface="Calibri" pitchFamily="34" charset="0"/>
                <a:cs typeface="Calibri" pitchFamily="34" charset="0"/>
              </a:rPr>
              <a:t>2009.</a:t>
            </a:r>
            <a:endParaRPr lang="es-MX" sz="105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1.1 Total de solicitudes a los Entes obligados del Distrito Federal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2004 a 2015</a:t>
            </a:r>
          </a:p>
        </p:txBody>
      </p:sp>
      <p:sp>
        <p:nvSpPr>
          <p:cNvPr id="6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2004-2015: 767,240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7" name="23 Gráfico"/>
          <p:cNvGraphicFramePr/>
          <p:nvPr>
            <p:extLst>
              <p:ext uri="{D42A27DB-BD31-4B8C-83A1-F6EECF244321}">
                <p14:modId xmlns:p14="http://schemas.microsoft.com/office/powerpoint/2010/main" val="3244587695"/>
              </p:ext>
            </p:extLst>
          </p:nvPr>
        </p:nvGraphicFramePr>
        <p:xfrm>
          <a:off x="146854" y="1700808"/>
          <a:ext cx="8856984" cy="42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8 CuadroTexto"/>
          <p:cNvSpPr txBox="1"/>
          <p:nvPr/>
        </p:nvSpPr>
        <p:spPr>
          <a:xfrm>
            <a:off x="1969321" y="6047548"/>
            <a:ext cx="8886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187.6%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716641" y="6043354"/>
            <a:ext cx="82851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116.2%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3419872" y="6043354"/>
            <a:ext cx="87919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133.8%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1" name="19 CuadroTexto"/>
          <p:cNvSpPr txBox="1"/>
          <p:nvPr/>
        </p:nvSpPr>
        <p:spPr>
          <a:xfrm>
            <a:off x="580986" y="6039160"/>
            <a:ext cx="80557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63.6%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2" name="20 CuadroTexto"/>
          <p:cNvSpPr txBox="1"/>
          <p:nvPr/>
        </p:nvSpPr>
        <p:spPr>
          <a:xfrm>
            <a:off x="1242999" y="6043354"/>
            <a:ext cx="90267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51.9%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4119170" y="6043354"/>
            <a:ext cx="910432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-6.9%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4" name="18 CuadroTexto"/>
          <p:cNvSpPr txBox="1"/>
          <p:nvPr/>
        </p:nvSpPr>
        <p:spPr>
          <a:xfrm>
            <a:off x="4860032" y="6043354"/>
            <a:ext cx="877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5.0%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5" name="18 CuadroTexto"/>
          <p:cNvSpPr txBox="1"/>
          <p:nvPr/>
        </p:nvSpPr>
        <p:spPr>
          <a:xfrm>
            <a:off x="5580112" y="6043354"/>
            <a:ext cx="877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-2.6%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5148064" y="5174757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5868144" y="5178003"/>
            <a:ext cx="288000" cy="288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 derecha 17"/>
          <p:cNvSpPr/>
          <p:nvPr/>
        </p:nvSpPr>
        <p:spPr>
          <a:xfrm rot="2460000">
            <a:off x="5967864" y="526168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 derecha 18"/>
          <p:cNvSpPr/>
          <p:nvPr/>
        </p:nvSpPr>
        <p:spPr>
          <a:xfrm rot="18720000">
            <a:off x="5236127" y="525725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827584" y="5174336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derecha 20"/>
          <p:cNvSpPr/>
          <p:nvPr/>
        </p:nvSpPr>
        <p:spPr>
          <a:xfrm rot="18720000">
            <a:off x="915647" y="52568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/>
          <p:cNvSpPr/>
          <p:nvPr/>
        </p:nvSpPr>
        <p:spPr>
          <a:xfrm>
            <a:off x="1555094" y="5180533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Flecha derecha 22"/>
          <p:cNvSpPr/>
          <p:nvPr/>
        </p:nvSpPr>
        <p:spPr>
          <a:xfrm rot="18720000">
            <a:off x="1643157" y="526302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/>
          <p:cNvSpPr/>
          <p:nvPr/>
        </p:nvSpPr>
        <p:spPr>
          <a:xfrm>
            <a:off x="2269009" y="5183901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 derecha 24"/>
          <p:cNvSpPr/>
          <p:nvPr/>
        </p:nvSpPr>
        <p:spPr>
          <a:xfrm rot="18720000">
            <a:off x="2357072" y="526639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/>
          <p:cNvSpPr/>
          <p:nvPr/>
        </p:nvSpPr>
        <p:spPr>
          <a:xfrm>
            <a:off x="2986834" y="5187668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 derecha 26"/>
          <p:cNvSpPr/>
          <p:nvPr/>
        </p:nvSpPr>
        <p:spPr>
          <a:xfrm rot="18720000">
            <a:off x="3074897" y="5270162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/>
          <p:cNvSpPr/>
          <p:nvPr/>
        </p:nvSpPr>
        <p:spPr>
          <a:xfrm>
            <a:off x="3707904" y="5178099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derecha 28"/>
          <p:cNvSpPr/>
          <p:nvPr/>
        </p:nvSpPr>
        <p:spPr>
          <a:xfrm rot="18720000">
            <a:off x="3795967" y="5260593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4427984" y="5178099"/>
            <a:ext cx="288000" cy="288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 rot="2460000">
            <a:off x="4527704" y="5261776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/>
          <p:cNvSpPr/>
          <p:nvPr/>
        </p:nvSpPr>
        <p:spPr>
          <a:xfrm>
            <a:off x="6588224" y="5185643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Flecha derecha 32"/>
          <p:cNvSpPr/>
          <p:nvPr/>
        </p:nvSpPr>
        <p:spPr>
          <a:xfrm rot="18720000">
            <a:off x="6676287" y="526813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CuadroTexto"/>
          <p:cNvSpPr txBox="1"/>
          <p:nvPr/>
        </p:nvSpPr>
        <p:spPr>
          <a:xfrm>
            <a:off x="6300192" y="6043060"/>
            <a:ext cx="877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13.0%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7308304" y="5185643"/>
            <a:ext cx="288000" cy="288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Flecha derecha 35"/>
          <p:cNvSpPr/>
          <p:nvPr/>
        </p:nvSpPr>
        <p:spPr>
          <a:xfrm rot="18720000">
            <a:off x="7396367" y="526813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18 CuadroTexto"/>
          <p:cNvSpPr txBox="1"/>
          <p:nvPr/>
        </p:nvSpPr>
        <p:spPr>
          <a:xfrm>
            <a:off x="7020272" y="6042639"/>
            <a:ext cx="877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8.2%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39" name="18 CuadroTexto"/>
          <p:cNvSpPr txBox="1"/>
          <p:nvPr/>
        </p:nvSpPr>
        <p:spPr>
          <a:xfrm>
            <a:off x="7741754" y="6044665"/>
            <a:ext cx="877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950" b="1" dirty="0" smtClean="0">
                <a:latin typeface="Calibri" pitchFamily="34" charset="0"/>
              </a:rPr>
              <a:t>-4.9%</a:t>
            </a:r>
            <a:endParaRPr lang="es-ES" sz="950" dirty="0">
              <a:latin typeface="Calibri" pitchFamily="34" charset="0"/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8028416" y="5168078"/>
            <a:ext cx="288000" cy="288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Flecha derecha 40"/>
          <p:cNvSpPr/>
          <p:nvPr/>
        </p:nvSpPr>
        <p:spPr>
          <a:xfrm rot="2460000">
            <a:off x="8128136" y="525175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6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39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2015</a:t>
            </a:r>
          </a:p>
        </p:txBody>
      </p:sp>
      <p:sp>
        <p:nvSpPr>
          <p:cNvPr id="40" name="8 CuadroTexto"/>
          <p:cNvSpPr txBox="1"/>
          <p:nvPr/>
        </p:nvSpPr>
        <p:spPr>
          <a:xfrm>
            <a:off x="1700233" y="1124744"/>
            <a:ext cx="5729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2006-2015</a:t>
            </a:r>
            <a:r>
              <a:rPr lang="es-MX" sz="1100" b="1" dirty="0">
                <a:latin typeface="Calibri" pitchFamily="34" charset="0"/>
              </a:rPr>
              <a:t>: 760,216</a:t>
            </a:r>
          </a:p>
          <a:p>
            <a:pPr algn="ctr"/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4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728613"/>
              </p:ext>
            </p:extLst>
          </p:nvPr>
        </p:nvGraphicFramePr>
        <p:xfrm>
          <a:off x="214313" y="1386355"/>
          <a:ext cx="8715375" cy="535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4701</TotalTime>
  <Words>9717</Words>
  <Application>Microsoft Office PowerPoint</Application>
  <PresentationFormat>Presentación en pantalla (4:3)</PresentationFormat>
  <Paragraphs>4864</Paragraphs>
  <Slides>66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66</vt:i4>
      </vt:variant>
    </vt:vector>
  </HeadingPairs>
  <TitlesOfParts>
    <vt:vector size="72" baseType="lpstr">
      <vt:lpstr>Arial</vt:lpstr>
      <vt:lpstr>Calibri</vt:lpstr>
      <vt:lpstr>Cambria Math</vt:lpstr>
      <vt:lpstr>Wingdings</vt:lpstr>
      <vt:lpstr>ヒラギノ角ゴ Pro W3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Atalo Navarro Ramírez</dc:creator>
  <cp:lastModifiedBy>José Luis Cano Echeveste</cp:lastModifiedBy>
  <cp:revision>428</cp:revision>
  <cp:lastPrinted>2016-02-12T20:45:17Z</cp:lastPrinted>
  <dcterms:created xsi:type="dcterms:W3CDTF">2009-04-14T16:15:20Z</dcterms:created>
  <dcterms:modified xsi:type="dcterms:W3CDTF">2016-02-19T01:49:28Z</dcterms:modified>
</cp:coreProperties>
</file>