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26" r:id="rId2"/>
  </p:sldMasterIdLst>
  <p:notesMasterIdLst>
    <p:notesMasterId r:id="rId72"/>
  </p:notesMasterIdLst>
  <p:handoutMasterIdLst>
    <p:handoutMasterId r:id="rId73"/>
  </p:handoutMasterIdLst>
  <p:sldIdLst>
    <p:sldId id="562" r:id="rId3"/>
    <p:sldId id="514" r:id="rId4"/>
    <p:sldId id="489" r:id="rId5"/>
    <p:sldId id="563" r:id="rId6"/>
    <p:sldId id="593" r:id="rId7"/>
    <p:sldId id="490" r:id="rId8"/>
    <p:sldId id="491" r:id="rId9"/>
    <p:sldId id="515" r:id="rId10"/>
    <p:sldId id="492" r:id="rId11"/>
    <p:sldId id="545" r:id="rId12"/>
    <p:sldId id="493" r:id="rId13"/>
    <p:sldId id="547" r:id="rId14"/>
    <p:sldId id="494" r:id="rId15"/>
    <p:sldId id="341" r:id="rId16"/>
    <p:sldId id="399" r:id="rId17"/>
    <p:sldId id="459" r:id="rId18"/>
    <p:sldId id="513" r:id="rId19"/>
    <p:sldId id="516" r:id="rId20"/>
    <p:sldId id="442" r:id="rId21"/>
    <p:sldId id="443" r:id="rId22"/>
    <p:sldId id="549" r:id="rId23"/>
    <p:sldId id="561" r:id="rId24"/>
    <p:sldId id="390" r:id="rId25"/>
    <p:sldId id="358" r:id="rId26"/>
    <p:sldId id="594" r:id="rId27"/>
    <p:sldId id="595" r:id="rId28"/>
    <p:sldId id="596" r:id="rId29"/>
    <p:sldId id="350" r:id="rId30"/>
    <p:sldId id="597" r:id="rId31"/>
    <p:sldId id="598" r:id="rId32"/>
    <p:sldId id="599" r:id="rId33"/>
    <p:sldId id="354" r:id="rId34"/>
    <p:sldId id="600" r:id="rId35"/>
    <p:sldId id="601" r:id="rId36"/>
    <p:sldId id="602" r:id="rId37"/>
    <p:sldId id="363" r:id="rId38"/>
    <p:sldId id="603" r:id="rId39"/>
    <p:sldId id="604" r:id="rId40"/>
    <p:sldId id="464" r:id="rId41"/>
    <p:sldId id="369" r:id="rId42"/>
    <p:sldId id="371" r:id="rId43"/>
    <p:sldId id="575" r:id="rId44"/>
    <p:sldId id="465" r:id="rId45"/>
    <p:sldId id="576" r:id="rId46"/>
    <p:sldId id="374" r:id="rId47"/>
    <p:sldId id="376" r:id="rId48"/>
    <p:sldId id="467" r:id="rId49"/>
    <p:sldId id="605" r:id="rId50"/>
    <p:sldId id="606" r:id="rId51"/>
    <p:sldId id="607" r:id="rId52"/>
    <p:sldId id="470" r:id="rId53"/>
    <p:sldId id="608" r:id="rId54"/>
    <p:sldId id="609" r:id="rId55"/>
    <p:sldId id="610" r:id="rId56"/>
    <p:sldId id="343" r:id="rId57"/>
    <p:sldId id="611" r:id="rId58"/>
    <p:sldId id="612" r:id="rId59"/>
    <p:sldId id="613" r:id="rId60"/>
    <p:sldId id="475" r:id="rId61"/>
    <p:sldId id="614" r:id="rId62"/>
    <p:sldId id="615" r:id="rId63"/>
    <p:sldId id="616" r:id="rId64"/>
    <p:sldId id="478" r:id="rId65"/>
    <p:sldId id="617" r:id="rId66"/>
    <p:sldId id="618" r:id="rId67"/>
    <p:sldId id="619" r:id="rId68"/>
    <p:sldId id="544" r:id="rId69"/>
    <p:sldId id="592" r:id="rId70"/>
    <p:sldId id="528" r:id="rId71"/>
  </p:sldIdLst>
  <p:sldSz cx="9144000" cy="6858000" type="screen4x3"/>
  <p:notesSz cx="6881813" cy="92964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E8F0F4"/>
    <a:srgbClr val="33CCCC"/>
    <a:srgbClr val="78310B"/>
    <a:srgbClr val="1E768C"/>
    <a:srgbClr val="77933C"/>
    <a:srgbClr val="C3D796"/>
    <a:srgbClr val="008080"/>
    <a:srgbClr val="CC66FF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340" autoAdjust="0"/>
    <p:restoredTop sz="95501" autoAdjust="0"/>
  </p:normalViewPr>
  <p:slideViewPr>
    <p:cSldViewPr>
      <p:cViewPr varScale="1">
        <p:scale>
          <a:sx n="88" d="100"/>
          <a:sy n="88" d="100"/>
        </p:scale>
        <p:origin x="178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2928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theme" Target="theme/theme1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0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4996068689677656E-3"/>
          <c:y val="0.10793575248067436"/>
          <c:w val="0.98126007042173258"/>
          <c:h val="0.66928983199397762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Índices portales 2004-2013</c:v>
                </c:pt>
              </c:strCache>
            </c:strRef>
          </c:tx>
          <c:spPr>
            <a:ln w="38077">
              <a:solidFill>
                <a:srgbClr val="008080"/>
              </a:solidFill>
              <a:prstDash val="solid"/>
            </a:ln>
          </c:spPr>
          <c:marker>
            <c:symbol val="diamond"/>
            <c:size val="10"/>
            <c:spPr>
              <a:solidFill>
                <a:srgbClr val="00808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Hoja1!$A$2:$A$20</c:f>
              <c:strCach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1a
Eval
2007</c:v>
                </c:pt>
                <c:pt idx="4">
                  <c:v>Solven-
tación
2007</c:v>
                </c:pt>
                <c:pt idx="5">
                  <c:v>2a
Eval
2007</c:v>
                </c:pt>
                <c:pt idx="6">
                  <c:v>Eval
2008</c:v>
                </c:pt>
                <c:pt idx="7">
                  <c:v>EvDiag
2008</c:v>
                </c:pt>
                <c:pt idx="8">
                  <c:v>Eval
2009</c:v>
                </c:pt>
                <c:pt idx="9">
                  <c:v>Solven-
tación
2009</c:v>
                </c:pt>
                <c:pt idx="10">
                  <c:v>1a
Eval
2010</c:v>
                </c:pt>
                <c:pt idx="11">
                  <c:v>Solven-
tación
2010</c:v>
                </c:pt>
                <c:pt idx="12">
                  <c:v>2a
Eval
2010</c:v>
                </c:pt>
                <c:pt idx="13">
                  <c:v>Eval
2011</c:v>
                </c:pt>
                <c:pt idx="14">
                  <c:v>1a
EvDiag
2012</c:v>
                </c:pt>
                <c:pt idx="15">
                  <c:v>2a
EvDiag
2012</c:v>
                </c:pt>
                <c:pt idx="16">
                  <c:v>3a
EvDiag
2012</c:v>
                </c:pt>
                <c:pt idx="17">
                  <c:v>1a
EvDiag
2013</c:v>
                </c:pt>
                <c:pt idx="18">
                  <c:v>2a
Eval
2013</c:v>
                </c:pt>
              </c:strCache>
            </c:strRef>
          </c:cat>
          <c:val>
            <c:numRef>
              <c:f>Hoja1!$B$2:$B$20</c:f>
              <c:numCache>
                <c:formatCode>0.0</c:formatCode>
                <c:ptCount val="19"/>
                <c:pt idx="0">
                  <c:v>35.200000000000003</c:v>
                </c:pt>
                <c:pt idx="1">
                  <c:v>28.2</c:v>
                </c:pt>
                <c:pt idx="2">
                  <c:v>50.42</c:v>
                </c:pt>
                <c:pt idx="3">
                  <c:v>59.461714285714294</c:v>
                </c:pt>
                <c:pt idx="4">
                  <c:v>78.2</c:v>
                </c:pt>
                <c:pt idx="5">
                  <c:v>92.671771428571432</c:v>
                </c:pt>
                <c:pt idx="6">
                  <c:v>81.977714285714285</c:v>
                </c:pt>
                <c:pt idx="7">
                  <c:v>69</c:v>
                </c:pt>
                <c:pt idx="8">
                  <c:v>85.7</c:v>
                </c:pt>
                <c:pt idx="9">
                  <c:v>91.6</c:v>
                </c:pt>
                <c:pt idx="10">
                  <c:v>81.7</c:v>
                </c:pt>
                <c:pt idx="11">
                  <c:v>95.8</c:v>
                </c:pt>
                <c:pt idx="12">
                  <c:v>93.9</c:v>
                </c:pt>
                <c:pt idx="13">
                  <c:v>91.3</c:v>
                </c:pt>
                <c:pt idx="14">
                  <c:v>66.7</c:v>
                </c:pt>
                <c:pt idx="15">
                  <c:v>73.2</c:v>
                </c:pt>
                <c:pt idx="16">
                  <c:v>78.7</c:v>
                </c:pt>
                <c:pt idx="17">
                  <c:v>84</c:v>
                </c:pt>
                <c:pt idx="18">
                  <c:v>84.667076222301745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9191696"/>
        <c:axId val="159189736"/>
      </c:lineChart>
      <c:catAx>
        <c:axId val="159191696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txPr>
          <a:bodyPr rot="0" vert="horz"/>
          <a:lstStyle/>
          <a:p>
            <a:pPr>
              <a:defRPr sz="900"/>
            </a:pPr>
            <a:endParaRPr lang="es-MX"/>
          </a:p>
        </c:txPr>
        <c:crossAx val="159189736"/>
        <c:crosses val="autoZero"/>
        <c:auto val="1"/>
        <c:lblAlgn val="ctr"/>
        <c:lblOffset val="50"/>
        <c:tickLblSkip val="1"/>
        <c:noMultiLvlLbl val="0"/>
      </c:catAx>
      <c:valAx>
        <c:axId val="159189736"/>
        <c:scaling>
          <c:orientation val="minMax"/>
          <c:max val="100"/>
        </c:scaling>
        <c:delete val="1"/>
        <c:axPos val="l"/>
        <c:numFmt formatCode="0.0" sourceLinked="1"/>
        <c:majorTickMark val="out"/>
        <c:minorTickMark val="none"/>
        <c:tickLblPos val="none"/>
        <c:crossAx val="159191696"/>
        <c:crossesAt val="1"/>
        <c:crossBetween val="between"/>
      </c:valAx>
      <c:spPr>
        <a:noFill/>
        <a:ln w="25385">
          <a:noFill/>
        </a:ln>
      </c:spPr>
    </c:plotArea>
    <c:plotVisOnly val="1"/>
    <c:dispBlanksAs val="gap"/>
    <c:showDLblsOverMax val="0"/>
  </c:chart>
  <c:txPr>
    <a:bodyPr/>
    <a:lstStyle/>
    <a:p>
      <a:pPr>
        <a:defRPr sz="1200" b="1">
          <a:latin typeface="Calibri" pitchFamily="34" charset="0"/>
        </a:defRPr>
      </a:pPr>
      <a:endParaRPr lang="es-MX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52950598081687"/>
          <c:y val="8.0124430618820228E-2"/>
          <c:w val="0.83113612376402557"/>
          <c:h val="0.738226863681813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Art. 16</c:v>
                </c:pt>
              </c:strCache>
            </c:strRef>
          </c:tx>
          <c:spPr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Contaduría Mayor de Hacienda de la Asamblea Legislativa del Distrito Federal</c:v>
                </c:pt>
                <c:pt idx="1">
                  <c:v>Asamblea Legislativa del Distrito Federal</c:v>
                </c:pt>
              </c:strCache>
            </c:strRef>
          </c:cat>
          <c:val>
            <c:numRef>
              <c:f>Hoja1!$B$2:$B$3</c:f>
              <c:numCache>
                <c:formatCode>0.0</c:formatCode>
                <c:ptCount val="2"/>
                <c:pt idx="0">
                  <c:v>100</c:v>
                </c:pt>
                <c:pt idx="1">
                  <c:v>93.6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7978872"/>
        <c:axId val="217976520"/>
      </c:barChart>
      <c:catAx>
        <c:axId val="217978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7976520"/>
        <c:crosses val="autoZero"/>
        <c:auto val="1"/>
        <c:lblAlgn val="ctr"/>
        <c:lblOffset val="100"/>
        <c:noMultiLvlLbl val="0"/>
      </c:catAx>
      <c:valAx>
        <c:axId val="217976520"/>
        <c:scaling>
          <c:orientation val="minMax"/>
          <c:max val="100"/>
          <c:min val="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217978872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100" b="1">
          <a:latin typeface="Calibri" pitchFamily="34" charset="0"/>
          <a:cs typeface="Calibri" pitchFamily="34" charset="0"/>
        </a:defRPr>
      </a:pPr>
      <a:endParaRPr lang="es-MX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36941989957134"/>
          <c:y val="8.0124430618820228E-2"/>
          <c:w val="0.87091270360842132"/>
          <c:h val="0.655580213309633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Art. 17</c:v>
                </c:pt>
              </c:strCache>
            </c:strRef>
          </c:tx>
          <c:spPr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Consejo de la Judicatura del Distrito Federal</c:v>
                </c:pt>
                <c:pt idx="1">
                  <c:v>Junta Local de Conciliación y Arbitraje del Distrito Federal</c:v>
                </c:pt>
                <c:pt idx="2">
                  <c:v>Tribunal de lo Contencioso Administrativo del Distrito Federal</c:v>
                </c:pt>
                <c:pt idx="3">
                  <c:v>Tribunal Superior de Justicia del Distrito Federal</c:v>
                </c:pt>
              </c:strCache>
            </c:strRef>
          </c:cat>
          <c:val>
            <c:numRef>
              <c:f>Hoja1!$B$2:$B$5</c:f>
              <c:numCache>
                <c:formatCode>0.0</c:formatCode>
                <c:ptCount val="4"/>
                <c:pt idx="0">
                  <c:v>100</c:v>
                </c:pt>
                <c:pt idx="1">
                  <c:v>96.963455149501641</c:v>
                </c:pt>
                <c:pt idx="2">
                  <c:v>96.279069767441797</c:v>
                </c:pt>
                <c:pt idx="3">
                  <c:v>90.117647058823465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94136552"/>
        <c:axId val="294136944"/>
      </c:barChart>
      <c:catAx>
        <c:axId val="294136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94136944"/>
        <c:crosses val="autoZero"/>
        <c:auto val="1"/>
        <c:lblAlgn val="ctr"/>
        <c:lblOffset val="100"/>
        <c:noMultiLvlLbl val="0"/>
      </c:catAx>
      <c:valAx>
        <c:axId val="294136944"/>
        <c:scaling>
          <c:orientation val="minMax"/>
          <c:max val="100"/>
          <c:min val="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294136552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100" b="1">
          <a:latin typeface="Calibri" pitchFamily="34" charset="0"/>
          <a:cs typeface="Calibri" pitchFamily="34" charset="0"/>
        </a:defRPr>
      </a:pPr>
      <a:endParaRPr lang="es-MX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30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7790137781625799"/>
          <c:y val="0.32585041056044273"/>
          <c:w val="0.32275012372362688"/>
          <c:h val="0.52535627354536352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Artículo 18</c:v>
                </c:pt>
              </c:strCache>
            </c:strRef>
          </c:tx>
          <c:spPr>
            <a:ln>
              <a:noFill/>
            </a:ln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Pt>
            <c:idx val="0"/>
            <c:bubble3D val="0"/>
            <c:spPr>
              <a:solidFill>
                <a:srgbClr val="00808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bubble3D val="0"/>
            <c:spPr>
              <a:solidFill>
                <a:srgbClr val="33CCCC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bubble3D val="0"/>
            <c:spPr>
              <a:solidFill>
                <a:srgbClr val="00B0F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bubble3D val="0"/>
            <c:spPr>
              <a:solidFill>
                <a:schemeClr val="accent3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4"/>
            <c:bubble3D val="0"/>
            <c:spPr>
              <a:solidFill>
                <a:srgbClr val="C0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dkEdge"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-3.8010623340701606E-2"/>
                  <c:y val="4.16872872711112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0818362136007877"/>
                  <c:y val="-8.158512690509135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9190815484103299E-2"/>
                  <c:y val="-7.1383482643342655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4.879845725953849E-3"/>
                  <c:y val="6.24407894072375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Hoja1!$A$2:$A$6</c:f>
              <c:strCache>
                <c:ptCount val="5"/>
                <c:pt idx="0">
                  <c:v>Entes Obligados con un índice de 100 puntos</c:v>
                </c:pt>
                <c:pt idx="1">
                  <c:v>Entes Obligados con un índice  menor a 100 puntos y mayor o igual a 90</c:v>
                </c:pt>
                <c:pt idx="2">
                  <c:v>Entes Obligados con un índice menor a 90 puntos y mayor o igual a 60 </c:v>
                </c:pt>
                <c:pt idx="3">
                  <c:v>Entes Obligados con un índice menor a 60 puntos y mayor a 0</c:v>
                </c:pt>
                <c:pt idx="4">
                  <c:v>Entes Obligados con un índice de 0 puntos</c:v>
                </c:pt>
              </c:strCache>
            </c:strRef>
          </c:cat>
          <c:val>
            <c:numRef>
              <c:f>Hoja1!$B$2:$B$6</c:f>
              <c:numCache>
                <c:formatCode>0</c:formatCode>
                <c:ptCount val="5"/>
                <c:pt idx="0">
                  <c:v>1</c:v>
                </c:pt>
                <c:pt idx="1">
                  <c:v>2</c:v>
                </c:pt>
                <c:pt idx="2">
                  <c:v>9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100" b="1">
          <a:latin typeface="Calibri" pitchFamily="34" charset="0"/>
        </a:defRPr>
      </a:pPr>
      <a:endParaRPr lang="es-MX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292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8879731348117624"/>
          <c:y val="0.30661012412762217"/>
          <c:w val="0.27652817828046794"/>
          <c:h val="0.44839512781408131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Artículo 18 Bis</c:v>
                </c:pt>
              </c:strCache>
            </c:strRef>
          </c:tx>
          <c:spPr>
            <a:ln>
              <a:noFill/>
            </a:ln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Pt>
            <c:idx val="0"/>
            <c:bubble3D val="0"/>
            <c:spPr>
              <a:solidFill>
                <a:srgbClr val="00808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bubble3D val="0"/>
            <c:spPr>
              <a:solidFill>
                <a:srgbClr val="33CCCC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bubble3D val="0"/>
            <c:spPr>
              <a:solidFill>
                <a:srgbClr val="00B0F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bubble3D val="0"/>
            <c:spPr>
              <a:solidFill>
                <a:schemeClr val="accent3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4"/>
            <c:bubble3D val="0"/>
            <c:spPr>
              <a:solidFill>
                <a:srgbClr val="C0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dkEdge"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3.1965021777241323E-2"/>
                  <c:y val="-6.09278262011291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5792087131561648E-3"/>
                  <c:y val="2.565371524376082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0139880879525627"/>
                  <c:y val="2.425033582127226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9090863727005851E-2"/>
                  <c:y val="-6.413428810940204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Hoja1!$A$2:$A$6</c:f>
              <c:strCache>
                <c:ptCount val="5"/>
                <c:pt idx="0">
                  <c:v>Entes Obligados con un índice de 100 puntos</c:v>
                </c:pt>
                <c:pt idx="1">
                  <c:v>Entes Obligados con un índice  menor a 100 puntos y mayor o igual a 90</c:v>
                </c:pt>
                <c:pt idx="2">
                  <c:v>Entes Obligados con un índice menor a 90 puntos y mayor o igual a 60 </c:v>
                </c:pt>
                <c:pt idx="3">
                  <c:v>Entes Obligados con un índice menor a 60 puntos y mayor a 0</c:v>
                </c:pt>
                <c:pt idx="4">
                  <c:v>Entes Obligados con un índice de 0 puntos</c:v>
                </c:pt>
              </c:strCache>
            </c:strRef>
          </c:cat>
          <c:val>
            <c:numRef>
              <c:f>Hoja1!$B$2:$B$6</c:f>
              <c:numCache>
                <c:formatCode>0</c:formatCode>
                <c:ptCount val="5"/>
                <c:pt idx="0">
                  <c:v>6</c:v>
                </c:pt>
                <c:pt idx="1">
                  <c:v>4</c:v>
                </c:pt>
                <c:pt idx="2">
                  <c:v>5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100" b="1">
          <a:latin typeface="Calibri" pitchFamily="34" charset="0"/>
        </a:defRPr>
      </a:pPr>
      <a:endParaRPr lang="es-MX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272414176202708E-2"/>
          <c:y val="8.0124708365737318E-2"/>
          <c:w val="0.8693932155686418"/>
          <c:h val="0.824941395400512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Art. 19</c:v>
                </c:pt>
              </c:strCache>
            </c:strRef>
          </c:tx>
          <c:spPr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Hoja1!$A$2:$A$3</c:f>
              <c:strCache>
                <c:ptCount val="2"/>
                <c:pt idx="0">
                  <c:v>Instituto Electoral del Distrito Federal</c:v>
                </c:pt>
                <c:pt idx="1">
                  <c:v>Tribunal Electoral del Distrito Federal</c:v>
                </c:pt>
              </c:strCache>
            </c:strRef>
          </c:cat>
          <c:val>
            <c:numRef>
              <c:f>Hoja1!$B$2:$B$3</c:f>
              <c:numCache>
                <c:formatCode>0.0</c:formatCode>
                <c:ptCount val="2"/>
                <c:pt idx="0">
                  <c:v>100</c:v>
                </c:pt>
                <c:pt idx="1">
                  <c:v>100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95439760"/>
        <c:axId val="295440152"/>
      </c:barChart>
      <c:catAx>
        <c:axId val="295439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95440152"/>
        <c:crosses val="autoZero"/>
        <c:auto val="1"/>
        <c:lblAlgn val="ctr"/>
        <c:lblOffset val="100"/>
        <c:noMultiLvlLbl val="0"/>
      </c:catAx>
      <c:valAx>
        <c:axId val="295440152"/>
        <c:scaling>
          <c:orientation val="minMax"/>
          <c:max val="100"/>
          <c:min val="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295439760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100" b="1">
          <a:latin typeface="Calibri" pitchFamily="34" charset="0"/>
          <a:cs typeface="Calibri" pitchFamily="34" charset="0"/>
        </a:defRPr>
      </a:pPr>
      <a:endParaRPr lang="es-MX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793738850819742E-2"/>
          <c:y val="7.5589347514846403E-2"/>
          <c:w val="0.91190378741984668"/>
          <c:h val="0.700775647569559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Art. 20, 21 y 22</c:v>
                </c:pt>
              </c:strCache>
            </c:strRef>
          </c:tx>
          <c:spPr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Hoja1!$A$2:$A$4</c:f>
              <c:strCache>
                <c:ptCount val="3"/>
                <c:pt idx="0">
                  <c:v>Comisión de Derechos Humanos del Distrito Federal
(Artículo 20)</c:v>
                </c:pt>
                <c:pt idx="1">
                  <c:v>Universidad Autónoma de la
Ciudad de México
(Artículo 21)</c:v>
                </c:pt>
                <c:pt idx="2">
                  <c:v>Instituto de Acceso a la Información Pública y Protección de Datos Personales del Distrito Federal
(Artículo 22)</c:v>
                </c:pt>
              </c:strCache>
            </c:strRef>
          </c:cat>
          <c:val>
            <c:numRef>
              <c:f>Hoja1!$B$2:$B$4</c:f>
              <c:numCache>
                <c:formatCode>0.0</c:formatCode>
                <c:ptCount val="3"/>
                <c:pt idx="0">
                  <c:v>68.7</c:v>
                </c:pt>
                <c:pt idx="1">
                  <c:v>80.7</c:v>
                </c:pt>
                <c:pt idx="2">
                  <c:v>100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95441328"/>
        <c:axId val="295441720"/>
      </c:barChart>
      <c:catAx>
        <c:axId val="295441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95441720"/>
        <c:crosses val="autoZero"/>
        <c:auto val="1"/>
        <c:lblAlgn val="ctr"/>
        <c:lblOffset val="100"/>
        <c:noMultiLvlLbl val="0"/>
      </c:catAx>
      <c:valAx>
        <c:axId val="295441720"/>
        <c:scaling>
          <c:orientation val="minMax"/>
          <c:max val="100"/>
          <c:min val="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295441328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100" b="1">
          <a:latin typeface="Calibri" pitchFamily="34" charset="0"/>
          <a:cs typeface="Calibri" pitchFamily="34" charset="0"/>
        </a:defRPr>
      </a:pPr>
      <a:endParaRPr lang="es-MX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306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5820117209198976"/>
          <c:y val="0.30118313271537039"/>
          <c:w val="0.31543506574666375"/>
          <c:h val="0.50516842887849911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Art. 25</c:v>
                </c:pt>
              </c:strCache>
            </c:strRef>
          </c:tx>
          <c:spPr>
            <a:ln>
              <a:noFill/>
            </a:ln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Pt>
            <c:idx val="0"/>
            <c:bubble3D val="0"/>
            <c:spPr>
              <a:solidFill>
                <a:srgbClr val="00808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bubble3D val="0"/>
            <c:spPr>
              <a:solidFill>
                <a:srgbClr val="33CCCC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bubble3D val="0"/>
            <c:spPr>
              <a:solidFill>
                <a:srgbClr val="00B0F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bubble3D val="0"/>
            <c:spPr>
              <a:solidFill>
                <a:schemeClr val="accent3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4"/>
            <c:bubble3D val="0"/>
            <c:spPr>
              <a:solidFill>
                <a:srgbClr val="C0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1.2177003481094692E-2"/>
                  <c:y val="-1.313315531238765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0446975798985297"/>
                  <c:y val="0.1069141095597603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7840077954301375E-2"/>
                  <c:y val="-6.09586201288107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2135156278931943E-2"/>
                  <c:y val="-9.064225744423963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7.9556553901418373E-2"/>
                  <c:y val="-0.1567084255989320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416622690071474"/>
                      <c:h val="0.1600553171425816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Hoja1!$A$2:$A$6</c:f>
              <c:strCache>
                <c:ptCount val="5"/>
                <c:pt idx="0">
                  <c:v>Entes Obligados con un índice de 100 puntos</c:v>
                </c:pt>
                <c:pt idx="1">
                  <c:v>Entes Obligados con un índice  menor a 100 puntos y mayor o igual a 90</c:v>
                </c:pt>
                <c:pt idx="2">
                  <c:v>Entes Obligados con un índice menor a 90 puntos y mayor o igual a 60 </c:v>
                </c:pt>
                <c:pt idx="3">
                  <c:v>Entes Obligados con un índice menor a 60 puntos y mayor a 0</c:v>
                </c:pt>
                <c:pt idx="4">
                  <c:v>Entes Obligados con un índice de 0 puntos</c:v>
                </c:pt>
              </c:strCache>
            </c:strRef>
          </c:cat>
          <c:val>
            <c:numRef>
              <c:f>Hoja1!$B$2:$B$6</c:f>
              <c:numCache>
                <c:formatCode>0</c:formatCode>
                <c:ptCount val="5"/>
                <c:pt idx="0">
                  <c:v>90</c:v>
                </c:pt>
                <c:pt idx="1">
                  <c:v>1</c:v>
                </c:pt>
                <c:pt idx="2">
                  <c:v>2</c:v>
                </c:pt>
                <c:pt idx="3">
                  <c:v>16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100" b="1">
          <a:latin typeface="Calibri" pitchFamily="34" charset="0"/>
        </a:defRPr>
      </a:pPr>
      <a:endParaRPr lang="es-MX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334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9920840449060732"/>
          <c:y val="0.22217134004977987"/>
          <c:w val="0.35993350877684188"/>
          <c:h val="0.5728928225918638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Art. 27</c:v>
                </c:pt>
              </c:strCache>
            </c:strRef>
          </c:tx>
          <c:spPr>
            <a:ln>
              <a:noFill/>
            </a:ln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Pt>
            <c:idx val="0"/>
            <c:bubble3D val="0"/>
            <c:spPr>
              <a:solidFill>
                <a:srgbClr val="00808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bubble3D val="0"/>
            <c:spPr>
              <a:solidFill>
                <a:srgbClr val="33CCCC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bubble3D val="0"/>
            <c:spPr>
              <a:solidFill>
                <a:srgbClr val="00B0F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bubble3D val="0"/>
            <c:spPr>
              <a:solidFill>
                <a:schemeClr val="accent3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4"/>
            <c:bubble3D val="0"/>
            <c:spPr>
              <a:solidFill>
                <a:srgbClr val="C0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1.0317827209406112E-3"/>
                  <c:y val="4.33038394487483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9.4099713967751367E-3"/>
                  <c:y val="0.2446043788886533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5627331426451676E-2"/>
                  <c:y val="6.125991369139273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6.3090918334874008E-3"/>
                  <c:y val="-0.1092882406189049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13148338979284782"/>
                  <c:y val="-0.1030932805758528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Hoja1!$A$2:$A$6</c:f>
              <c:strCache>
                <c:ptCount val="5"/>
                <c:pt idx="0">
                  <c:v>Entes Obligados con un índice de 100 puntos</c:v>
                </c:pt>
                <c:pt idx="1">
                  <c:v>Entes Obligados con un índice  menor a 100 puntos y mayor o igual a 90</c:v>
                </c:pt>
                <c:pt idx="2">
                  <c:v>Entes Obligados con un índice menor a 90 puntos y mayor o igual a 60 </c:v>
                </c:pt>
                <c:pt idx="3">
                  <c:v>Entes Obligados con un índice menor a 60 puntos y mayor a 0</c:v>
                </c:pt>
                <c:pt idx="4">
                  <c:v>Entes Obligados con un índice de 0 puntos</c:v>
                </c:pt>
              </c:strCache>
            </c:strRef>
          </c:cat>
          <c:val>
            <c:numRef>
              <c:f>Hoja1!$B$2:$B$6</c:f>
              <c:numCache>
                <c:formatCode>0</c:formatCode>
                <c:ptCount val="5"/>
                <c:pt idx="0">
                  <c:v>92</c:v>
                </c:pt>
                <c:pt idx="1">
                  <c:v>8</c:v>
                </c:pt>
                <c:pt idx="2">
                  <c:v>2</c:v>
                </c:pt>
                <c:pt idx="3">
                  <c:v>7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100" b="1">
          <a:latin typeface="Calibri" pitchFamily="34" charset="0"/>
        </a:defRPr>
      </a:pPr>
      <a:endParaRPr lang="es-MX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286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2701993839764931"/>
          <c:y val="0.16009064581253052"/>
          <c:w val="0.42037753016601831"/>
          <c:h val="0.67447941316190874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Art. 28</c:v>
                </c:pt>
              </c:strCache>
            </c:strRef>
          </c:tx>
          <c:spPr>
            <a:ln>
              <a:noFill/>
            </a:ln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Pt>
            <c:idx val="0"/>
            <c:bubble3D val="0"/>
            <c:spPr>
              <a:solidFill>
                <a:srgbClr val="00808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bubble3D val="0"/>
            <c:spPr>
              <a:solidFill>
                <a:srgbClr val="33CCCC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bubble3D val="0"/>
            <c:spPr>
              <a:solidFill>
                <a:srgbClr val="00B0F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bubble3D val="0"/>
            <c:spPr>
              <a:solidFill>
                <a:schemeClr val="accent3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4"/>
            <c:bubble3D val="0"/>
            <c:spPr>
              <a:solidFill>
                <a:srgbClr val="C0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1.9935524405334162E-2"/>
                  <c:y val="2.4577422446903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9369514498389068E-3"/>
                  <c:y val="0.1173291792150102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7.098109788567568E-3"/>
                  <c:y val="7.735867754345310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1374148083163148E-2"/>
                  <c:y val="-0.12540211358767309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Hoja1!$A$2:$A$6</c:f>
              <c:strCache>
                <c:ptCount val="5"/>
                <c:pt idx="0">
                  <c:v>Entes Obligados con un índice de 100 puntos</c:v>
                </c:pt>
                <c:pt idx="1">
                  <c:v>Entes Obligados con un índice  menor a 100 puntos y mayor o igual a 90</c:v>
                </c:pt>
                <c:pt idx="2">
                  <c:v>Entes Obligados con un índice menor a 90 puntos y mayor o igual a 60 </c:v>
                </c:pt>
                <c:pt idx="3">
                  <c:v>Entes Obligados con un índice menor a 60 puntos y mayor a 0</c:v>
                </c:pt>
                <c:pt idx="4">
                  <c:v>Entes Obligados con un índice de 0 puntos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 formatCode="0">
                  <c:v>98</c:v>
                </c:pt>
                <c:pt idx="2" formatCode="0">
                  <c:v>11</c:v>
                </c:pt>
                <c:pt idx="3" formatCode="0">
                  <c:v>2</c:v>
                </c:pt>
                <c:pt idx="4" formatCode="0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100" b="1">
          <a:latin typeface="Calibri" pitchFamily="34" charset="0"/>
        </a:defRPr>
      </a:pPr>
      <a:endParaRPr lang="es-MX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286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383192418600755"/>
          <c:y val="0.22217134004977987"/>
          <c:w val="0.37771116212659928"/>
          <c:h val="0.60675501944854626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Art. 29</c:v>
                </c:pt>
              </c:strCache>
            </c:strRef>
          </c:tx>
          <c:spPr>
            <a:ln>
              <a:noFill/>
            </a:ln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Pt>
            <c:idx val="0"/>
            <c:bubble3D val="0"/>
            <c:spPr>
              <a:solidFill>
                <a:srgbClr val="00808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bubble3D val="0"/>
            <c:spPr>
              <a:solidFill>
                <a:srgbClr val="33CCCC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bubble3D val="0"/>
            <c:spPr>
              <a:solidFill>
                <a:srgbClr val="00B0F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bubble3D val="0"/>
            <c:spPr>
              <a:solidFill>
                <a:schemeClr val="accent3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4"/>
            <c:bubble3D val="0"/>
            <c:spPr>
              <a:solidFill>
                <a:srgbClr val="C0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-6.4437402435510882E-2"/>
                  <c:y val="-6.110460085935322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944235009669359E-3"/>
                  <c:y val="2.732194905827996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9.7342409223833831E-2"/>
                  <c:y val="0.1406403243660724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8.9079085374694986E-3"/>
                  <c:y val="7.192739447281847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9.0141820400369832E-3"/>
                  <c:y val="-3.81907366005465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Hoja1!$A$2:$A$6</c:f>
              <c:strCache>
                <c:ptCount val="5"/>
                <c:pt idx="0">
                  <c:v>Entes Obligados con un índice de 100 puntos</c:v>
                </c:pt>
                <c:pt idx="1">
                  <c:v>Entes Obligados con un índice  menor a 100 puntos y mayor o igual a 90</c:v>
                </c:pt>
                <c:pt idx="2">
                  <c:v>Entes Obligados con un índice menor a 90 puntos y mayor o igual a 60 </c:v>
                </c:pt>
                <c:pt idx="3">
                  <c:v>Entes Obligados con un índice menor a 60 puntos y mayor a 0</c:v>
                </c:pt>
                <c:pt idx="4">
                  <c:v>Entes Obligados con un índice de 0 puntos</c:v>
                </c:pt>
              </c:strCache>
            </c:strRef>
          </c:cat>
          <c:val>
            <c:numRef>
              <c:f>Hoja1!$B$2:$B$6</c:f>
              <c:numCache>
                <c:formatCode>0</c:formatCode>
                <c:ptCount val="5"/>
                <c:pt idx="0">
                  <c:v>62</c:v>
                </c:pt>
                <c:pt idx="1">
                  <c:v>23</c:v>
                </c:pt>
                <c:pt idx="2">
                  <c:v>22</c:v>
                </c:pt>
                <c:pt idx="3">
                  <c:v>2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100" b="1">
          <a:latin typeface="Calibri" pitchFamily="34" charset="0"/>
        </a:defRPr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354017020748058E-2"/>
          <c:y val="7.693014710737428E-2"/>
          <c:w val="0.88700603443642068"/>
          <c:h val="0.71063076324852903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IGCOT</c:v>
                </c:pt>
              </c:strCache>
            </c:strRef>
          </c:tx>
          <c:spPr>
            <a:ln w="44450">
              <a:solidFill>
                <a:srgbClr val="1E768C"/>
              </a:solidFill>
            </a:ln>
            <a:effectLst/>
          </c:spPr>
          <c:marker>
            <c:spPr>
              <a:solidFill>
                <a:srgbClr val="1E768C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Hoja1!$A$2:$A$13</c:f>
              <c:strCache>
                <c:ptCount val="12"/>
                <c:pt idx="0">
                  <c:v>EvDiag
2008</c:v>
                </c:pt>
                <c:pt idx="1">
                  <c:v>Eval
2009</c:v>
                </c:pt>
                <c:pt idx="2">
                  <c:v>Solven-
tación
2009</c:v>
                </c:pt>
                <c:pt idx="3">
                  <c:v>1a
Eval
2010</c:v>
                </c:pt>
                <c:pt idx="4">
                  <c:v>Solven-
tación
2010</c:v>
                </c:pt>
                <c:pt idx="5">
                  <c:v>2a
Eval
2010</c:v>
                </c:pt>
                <c:pt idx="6">
                  <c:v>Eval
2011</c:v>
                </c:pt>
                <c:pt idx="7">
                  <c:v>1a
EvDiag
2012</c:v>
                </c:pt>
                <c:pt idx="8">
                  <c:v>2a
EvDiag
2012</c:v>
                </c:pt>
                <c:pt idx="9">
                  <c:v>3a
EvDiag
2012</c:v>
                </c:pt>
                <c:pt idx="10">
                  <c:v>1a
EvDiag
2013</c:v>
                </c:pt>
                <c:pt idx="11">
                  <c:v>2a
Eval
2013</c:v>
                </c:pt>
              </c:strCache>
            </c:strRef>
          </c:cat>
          <c:val>
            <c:numRef>
              <c:f>Hoja1!$B$2:$B$13</c:f>
              <c:numCache>
                <c:formatCode>0.0</c:formatCode>
                <c:ptCount val="12"/>
                <c:pt idx="0">
                  <c:v>71.316700933256428</c:v>
                </c:pt>
                <c:pt idx="1">
                  <c:v>85.868838751453936</c:v>
                </c:pt>
                <c:pt idx="2">
                  <c:v>91.511776275708016</c:v>
                </c:pt>
                <c:pt idx="3">
                  <c:v>81.315695084566372</c:v>
                </c:pt>
                <c:pt idx="4">
                  <c:v>95.574828159904101</c:v>
                </c:pt>
                <c:pt idx="5">
                  <c:v>93.587106989811275</c:v>
                </c:pt>
                <c:pt idx="6">
                  <c:v>91.197094489119849</c:v>
                </c:pt>
                <c:pt idx="7">
                  <c:v>66.151704882380727</c:v>
                </c:pt>
                <c:pt idx="8">
                  <c:v>72.648042068241679</c:v>
                </c:pt>
                <c:pt idx="9">
                  <c:v>78.5</c:v>
                </c:pt>
                <c:pt idx="10">
                  <c:v>84.322751367434947</c:v>
                </c:pt>
                <c:pt idx="11">
                  <c:v>84.667076222301745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9194832"/>
        <c:axId val="159195224"/>
      </c:lineChart>
      <c:catAx>
        <c:axId val="15919483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txPr>
          <a:bodyPr rot="0" vert="horz"/>
          <a:lstStyle/>
          <a:p>
            <a:pPr>
              <a:defRPr sz="1150"/>
            </a:pPr>
            <a:endParaRPr lang="es-MX"/>
          </a:p>
        </c:txPr>
        <c:crossAx val="159195224"/>
        <c:crosses val="autoZero"/>
        <c:auto val="1"/>
        <c:lblAlgn val="ctr"/>
        <c:lblOffset val="50"/>
        <c:tickLblSkip val="1"/>
        <c:noMultiLvlLbl val="0"/>
      </c:catAx>
      <c:valAx>
        <c:axId val="15919522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crossAx val="159194832"/>
        <c:crossesAt val="1"/>
        <c:crossBetween val="between"/>
        <c:majorUnit val="20"/>
        <c:minorUnit val="16.5"/>
      </c:valAx>
    </c:plotArea>
    <c:plotVisOnly val="1"/>
    <c:dispBlanksAs val="gap"/>
    <c:showDLblsOverMax val="0"/>
  </c:chart>
  <c:txPr>
    <a:bodyPr/>
    <a:lstStyle/>
    <a:p>
      <a:pPr>
        <a:defRPr sz="1200" b="1">
          <a:latin typeface="Calibri" pitchFamily="34" charset="0"/>
        </a:defRPr>
      </a:pPr>
      <a:endParaRPr lang="es-MX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336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2142426736012381"/>
          <c:y val="0.19113099293115529"/>
          <c:w val="0.37771116212659928"/>
          <c:h val="0.60675501944854626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Art. 30</c:v>
                </c:pt>
              </c:strCache>
            </c:strRef>
          </c:tx>
          <c:spPr>
            <a:ln>
              <a:noFill/>
            </a:ln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Pt>
            <c:idx val="0"/>
            <c:bubble3D val="0"/>
            <c:spPr>
              <a:solidFill>
                <a:srgbClr val="00808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bubble3D val="0"/>
            <c:spPr>
              <a:solidFill>
                <a:srgbClr val="33CCCC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bubble3D val="0"/>
            <c:spPr>
              <a:solidFill>
                <a:srgbClr val="00B0F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bubble3D val="0"/>
            <c:spPr>
              <a:solidFill>
                <a:schemeClr val="accent3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4"/>
            <c:bubble3D val="0"/>
            <c:spPr>
              <a:solidFill>
                <a:srgbClr val="C0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1.033312682770498E-4"/>
                  <c:y val="-4.135165269295569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2175295023716791E-2"/>
                  <c:y val="0.128908539628324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0901764210756241E-3"/>
                  <c:y val="-1.738326096510816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7.91284490047248E-3"/>
                  <c:y val="-9.9062479308287127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6.172172018551611E-2"/>
                  <c:y val="-3.819073660054650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Hoja1!$A$2:$A$6</c:f>
              <c:strCache>
                <c:ptCount val="5"/>
                <c:pt idx="0">
                  <c:v>Entes Obligados con un índice de 100 puntos</c:v>
                </c:pt>
                <c:pt idx="1">
                  <c:v>Entes Obligados con un índice  menor a 100 puntos y mayor o igual a 90</c:v>
                </c:pt>
                <c:pt idx="2">
                  <c:v>Entes Obligados con un índice menor a 90 puntos y mayor o igual a 60 </c:v>
                </c:pt>
                <c:pt idx="3">
                  <c:v>Entes Obligados con un índice menor a 60 puntos y mayor a 0</c:v>
                </c:pt>
                <c:pt idx="4">
                  <c:v>Entes Obligados con un índice de 0 puntos</c:v>
                </c:pt>
              </c:strCache>
            </c:strRef>
          </c:cat>
          <c:val>
            <c:numRef>
              <c:f>Hoja1!$B$2:$B$6</c:f>
              <c:numCache>
                <c:formatCode>0</c:formatCode>
                <c:ptCount val="5"/>
                <c:pt idx="0">
                  <c:v>80</c:v>
                </c:pt>
                <c:pt idx="1">
                  <c:v>6</c:v>
                </c:pt>
                <c:pt idx="2">
                  <c:v>6</c:v>
                </c:pt>
                <c:pt idx="3">
                  <c:v>17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100" b="1">
          <a:latin typeface="Calibri" pitchFamily="34" charset="0"/>
        </a:defRPr>
      </a:pPr>
      <a:endParaRPr lang="es-MX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2667537115163754"/>
          <c:y val="2.1497172517758539E-2"/>
          <c:w val="0.39405009699389798"/>
          <c:h val="0.951666727405319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2aEvPort2013</c:v>
                </c:pt>
              </c:strCache>
            </c:strRef>
          </c:tx>
          <c:spPr>
            <a:solidFill>
              <a:srgbClr val="00808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Hoja1!$A$2:$A$18</c:f>
              <c:strCache>
                <c:ptCount val="17"/>
                <c:pt idx="0">
                  <c:v>Índice Global del Cumplimiento de la Información de Oficio</c:v>
                </c:pt>
                <c:pt idx="1">
                  <c:v>Índice de Cumplimiento del Artículo 13</c:v>
                </c:pt>
                <c:pt idx="2">
                  <c:v>Índice de Cumplimiento del Artículo 14</c:v>
                </c:pt>
                <c:pt idx="3">
                  <c:v>Índice de Cumplimiento del Artículo 15</c:v>
                </c:pt>
                <c:pt idx="4">
                  <c:v>Índice de Cumplimiento del Artículo 16</c:v>
                </c:pt>
                <c:pt idx="5">
                  <c:v>Índice de Cumplimiento del Artículo 17</c:v>
                </c:pt>
                <c:pt idx="6">
                  <c:v>Índice de Cumplimiento del Artículo 18</c:v>
                </c:pt>
                <c:pt idx="7">
                  <c:v>Índice de Cumplimiento del Artículo 18 Bis</c:v>
                </c:pt>
                <c:pt idx="8">
                  <c:v>Índice de Cumplimiento del Artículo 19</c:v>
                </c:pt>
                <c:pt idx="9">
                  <c:v>Índice de Cumplimiento del Artículo 20</c:v>
                </c:pt>
                <c:pt idx="10">
                  <c:v>Índice de Cumplimiento del Artículo 21</c:v>
                </c:pt>
                <c:pt idx="11">
                  <c:v>Índice de Cumplimiento del Artículo 22</c:v>
                </c:pt>
                <c:pt idx="12">
                  <c:v>Índice de Cumplimiento del Artículo 25</c:v>
                </c:pt>
                <c:pt idx="13">
                  <c:v>Índice de Cumplimiento del Artículo 27</c:v>
                </c:pt>
                <c:pt idx="14">
                  <c:v>Índice de Cumplimiento del Artículo 28</c:v>
                </c:pt>
                <c:pt idx="15">
                  <c:v>Índice de Cumplimiento del Artículo 29</c:v>
                </c:pt>
                <c:pt idx="16">
                  <c:v>Índice de Cumplimiento del Artículo 30</c:v>
                </c:pt>
              </c:strCache>
            </c:strRef>
          </c:cat>
          <c:val>
            <c:numRef>
              <c:f>Hoja1!$B$2:$B$18</c:f>
              <c:numCache>
                <c:formatCode>0.0</c:formatCode>
                <c:ptCount val="17"/>
                <c:pt idx="0">
                  <c:v>84.667076222301745</c:v>
                </c:pt>
                <c:pt idx="1">
                  <c:v>85.388471177944879</c:v>
                </c:pt>
                <c:pt idx="2">
                  <c:v>82.853984150452746</c:v>
                </c:pt>
                <c:pt idx="3">
                  <c:v>81.265370860582877</c:v>
                </c:pt>
                <c:pt idx="4">
                  <c:v>96.808049535603701</c:v>
                </c:pt>
                <c:pt idx="5">
                  <c:v>95.840042993941722</c:v>
                </c:pt>
                <c:pt idx="6">
                  <c:v>77.05827307613022</c:v>
                </c:pt>
                <c:pt idx="7">
                  <c:v>79.571428571428569</c:v>
                </c:pt>
                <c:pt idx="8">
                  <c:v>100</c:v>
                </c:pt>
                <c:pt idx="9">
                  <c:v>68.666666666666657</c:v>
                </c:pt>
                <c:pt idx="10">
                  <c:v>80.681818181818187</c:v>
                </c:pt>
                <c:pt idx="11">
                  <c:v>100</c:v>
                </c:pt>
                <c:pt idx="12">
                  <c:v>88.205366357069124</c:v>
                </c:pt>
                <c:pt idx="13">
                  <c:v>90.903508771929822</c:v>
                </c:pt>
                <c:pt idx="14">
                  <c:v>94.40789473684211</c:v>
                </c:pt>
                <c:pt idx="15">
                  <c:v>89.842105263157904</c:v>
                </c:pt>
                <c:pt idx="16">
                  <c:v>86.350877192982452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5839584"/>
        <c:axId val="215839976"/>
      </c:barChart>
      <c:catAx>
        <c:axId val="215839584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txPr>
          <a:bodyPr/>
          <a:lstStyle/>
          <a:p>
            <a:pPr>
              <a:defRPr sz="1200"/>
            </a:pPr>
            <a:endParaRPr lang="es-MX"/>
          </a:p>
        </c:txPr>
        <c:crossAx val="215839976"/>
        <c:crosses val="autoZero"/>
        <c:auto val="1"/>
        <c:lblAlgn val="ctr"/>
        <c:lblOffset val="100"/>
        <c:noMultiLvlLbl val="0"/>
      </c:catAx>
      <c:valAx>
        <c:axId val="215839976"/>
        <c:scaling>
          <c:orientation val="minMax"/>
          <c:max val="100"/>
        </c:scaling>
        <c:delete val="1"/>
        <c:axPos val="t"/>
        <c:numFmt formatCode="0.0" sourceLinked="1"/>
        <c:majorTickMark val="none"/>
        <c:minorTickMark val="none"/>
        <c:tickLblPos val="none"/>
        <c:crossAx val="215839584"/>
        <c:crosses val="autoZero"/>
        <c:crossBetween val="between"/>
      </c:valAx>
      <c:spPr>
        <a:scene3d>
          <a:camera prst="orthographicFront"/>
          <a:lightRig rig="threePt" dir="t"/>
        </a:scene3d>
      </c:spPr>
    </c:plotArea>
    <c:plotVisOnly val="1"/>
    <c:dispBlanksAs val="gap"/>
    <c:showDLblsOverMax val="0"/>
  </c:chart>
  <c:txPr>
    <a:bodyPr/>
    <a:lstStyle/>
    <a:p>
      <a:pPr>
        <a:defRPr sz="1300" b="1">
          <a:latin typeface="Calibri" pitchFamily="34" charset="0"/>
        </a:defRPr>
      </a:pPr>
      <a:endParaRPr lang="es-MX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8764867520884364"/>
          <c:y val="0.14585184979446741"/>
          <c:w val="0.51235132479115642"/>
          <c:h val="0.8292755577015659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1aEvDiag2012</c:v>
                </c:pt>
              </c:strCache>
            </c:strRef>
          </c:tx>
          <c:spPr>
            <a:solidFill>
              <a:srgbClr val="78310B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Hoja1!$A$2:$A$10</c:f>
              <c:strCache>
                <c:ptCount val="9"/>
                <c:pt idx="0">
                  <c:v>Índice Global del Cumplimiento de la Información de Oficio</c:v>
                </c:pt>
                <c:pt idx="1">
                  <c:v>Índice de Cumplimiento del Artículo 13</c:v>
                </c:pt>
                <c:pt idx="2">
                  <c:v>Índice de Cumplimiento del Artículo 14</c:v>
                </c:pt>
                <c:pt idx="3">
                  <c:v>Índice de Cumplimiento Global de Obligaciones Específicas
(Artículos 15, 16, 17, 18, 18 Bis, 19, 20, 21 y 22)</c:v>
                </c:pt>
                <c:pt idx="4">
                  <c:v>Índice de Cumplimiento del Artículo 25</c:v>
                </c:pt>
                <c:pt idx="5">
                  <c:v>Índice de Cumplimiento del Artículo 27</c:v>
                </c:pt>
                <c:pt idx="6">
                  <c:v>Índice de Cumplimiento del Artículo 28</c:v>
                </c:pt>
                <c:pt idx="7">
                  <c:v>Índice de Cumplimiento del Artículo 29</c:v>
                </c:pt>
                <c:pt idx="8">
                  <c:v>Índice de Cumplimiento del Artículo 30</c:v>
                </c:pt>
              </c:strCache>
            </c:strRef>
          </c:cat>
          <c:val>
            <c:numRef>
              <c:f>Hoja1!$B$2:$B$10</c:f>
              <c:numCache>
                <c:formatCode>0.0</c:formatCode>
                <c:ptCount val="9"/>
                <c:pt idx="0">
                  <c:v>66.151704882380713</c:v>
                </c:pt>
                <c:pt idx="1">
                  <c:v>78.94155844155847</c:v>
                </c:pt>
                <c:pt idx="2">
                  <c:v>71.087592888961069</c:v>
                </c:pt>
                <c:pt idx="3">
                  <c:v>61.784393683959124</c:v>
                </c:pt>
                <c:pt idx="4">
                  <c:v>47.475935828876999</c:v>
                </c:pt>
                <c:pt idx="5">
                  <c:v>32.367316017316014</c:v>
                </c:pt>
                <c:pt idx="6">
                  <c:v>87.272727272727266</c:v>
                </c:pt>
                <c:pt idx="7">
                  <c:v>68.836363636363629</c:v>
                </c:pt>
                <c:pt idx="8">
                  <c:v>42.272727272727273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2aEvDiag2012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Hoja1!$A$2:$A$10</c:f>
              <c:strCache>
                <c:ptCount val="9"/>
                <c:pt idx="0">
                  <c:v>Índice Global del Cumplimiento de la Información de Oficio</c:v>
                </c:pt>
                <c:pt idx="1">
                  <c:v>Índice de Cumplimiento del Artículo 13</c:v>
                </c:pt>
                <c:pt idx="2">
                  <c:v>Índice de Cumplimiento del Artículo 14</c:v>
                </c:pt>
                <c:pt idx="3">
                  <c:v>Índice de Cumplimiento Global de Obligaciones Específicas
(Artículos 15, 16, 17, 18, 18 Bis, 19, 20, 21 y 22)</c:v>
                </c:pt>
                <c:pt idx="4">
                  <c:v>Índice de Cumplimiento del Artículo 25</c:v>
                </c:pt>
                <c:pt idx="5">
                  <c:v>Índice de Cumplimiento del Artículo 27</c:v>
                </c:pt>
                <c:pt idx="6">
                  <c:v>Índice de Cumplimiento del Artículo 28</c:v>
                </c:pt>
                <c:pt idx="7">
                  <c:v>Índice de Cumplimiento del Artículo 29</c:v>
                </c:pt>
                <c:pt idx="8">
                  <c:v>Índice de Cumplimiento del Artículo 30</c:v>
                </c:pt>
              </c:strCache>
            </c:strRef>
          </c:cat>
          <c:val>
            <c:numRef>
              <c:f>Hoja1!$C$2:$C$10</c:f>
              <c:numCache>
                <c:formatCode>0.0</c:formatCode>
                <c:ptCount val="9"/>
                <c:pt idx="0">
                  <c:v>72.648042068241679</c:v>
                </c:pt>
                <c:pt idx="1">
                  <c:v>82.240259740259759</c:v>
                </c:pt>
                <c:pt idx="2">
                  <c:v>75.156563230656431</c:v>
                </c:pt>
                <c:pt idx="3">
                  <c:v>67.598825816937662</c:v>
                </c:pt>
                <c:pt idx="4">
                  <c:v>65.161497326203204</c:v>
                </c:pt>
                <c:pt idx="5">
                  <c:v>54.317482517482517</c:v>
                </c:pt>
                <c:pt idx="6">
                  <c:v>88.409090909090907</c:v>
                </c:pt>
                <c:pt idx="7">
                  <c:v>74.672727272727272</c:v>
                </c:pt>
                <c:pt idx="8">
                  <c:v>59.115151515151503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3aEvDiag2012</c:v>
                </c:pt>
              </c:strCache>
            </c:strRef>
          </c:tx>
          <c:spPr>
            <a:solidFill>
              <a:srgbClr val="009999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Hoja1!$A$2:$A$10</c:f>
              <c:strCache>
                <c:ptCount val="9"/>
                <c:pt idx="0">
                  <c:v>Índice Global del Cumplimiento de la Información de Oficio</c:v>
                </c:pt>
                <c:pt idx="1">
                  <c:v>Índice de Cumplimiento del Artículo 13</c:v>
                </c:pt>
                <c:pt idx="2">
                  <c:v>Índice de Cumplimiento del Artículo 14</c:v>
                </c:pt>
                <c:pt idx="3">
                  <c:v>Índice de Cumplimiento Global de Obligaciones Específicas
(Artículos 15, 16, 17, 18, 18 Bis, 19, 20, 21 y 22)</c:v>
                </c:pt>
                <c:pt idx="4">
                  <c:v>Índice de Cumplimiento del Artículo 25</c:v>
                </c:pt>
                <c:pt idx="5">
                  <c:v>Índice de Cumplimiento del Artículo 27</c:v>
                </c:pt>
                <c:pt idx="6">
                  <c:v>Índice de Cumplimiento del Artículo 28</c:v>
                </c:pt>
                <c:pt idx="7">
                  <c:v>Índice de Cumplimiento del Artículo 29</c:v>
                </c:pt>
                <c:pt idx="8">
                  <c:v>Índice de Cumplimiento del Artículo 30</c:v>
                </c:pt>
              </c:strCache>
            </c:strRef>
          </c:cat>
          <c:val>
            <c:numRef>
              <c:f>Hoja1!$D$2:$D$10</c:f>
              <c:numCache>
                <c:formatCode>0.0</c:formatCode>
                <c:ptCount val="9"/>
                <c:pt idx="0">
                  <c:v>78.5</c:v>
                </c:pt>
                <c:pt idx="1">
                  <c:v>82.536375661375658</c:v>
                </c:pt>
                <c:pt idx="2">
                  <c:v>78.464882226202292</c:v>
                </c:pt>
                <c:pt idx="3">
                  <c:v>74.431537756357798</c:v>
                </c:pt>
                <c:pt idx="4">
                  <c:v>77.82352941176471</c:v>
                </c:pt>
                <c:pt idx="5">
                  <c:v>74.395061728395063</c:v>
                </c:pt>
                <c:pt idx="6">
                  <c:v>90.277777777777771</c:v>
                </c:pt>
                <c:pt idx="7">
                  <c:v>84.111111111111114</c:v>
                </c:pt>
                <c:pt idx="8">
                  <c:v>73.8888888888889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scene3d>
                    <a:camera prst="orthographicFront"/>
                    <a:lightRig rig="threePt" dir="t"/>
                  </a:scene3d>
                  <a:sp3d>
                    <a:bevelT/>
                    <a:bevelB/>
                  </a:sp3d>
                </c14:spPr>
              </c14:invertSolidFillFmt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1aEvDiag2013</c:v>
                </c:pt>
              </c:strCache>
            </c:strRef>
          </c:tx>
          <c:spPr>
            <a:ln>
              <a:noFill/>
            </a:ln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Hoja1!$A$2:$A$10</c:f>
              <c:strCache>
                <c:ptCount val="9"/>
                <c:pt idx="0">
                  <c:v>Índice Global del Cumplimiento de la Información de Oficio</c:v>
                </c:pt>
                <c:pt idx="1">
                  <c:v>Índice de Cumplimiento del Artículo 13</c:v>
                </c:pt>
                <c:pt idx="2">
                  <c:v>Índice de Cumplimiento del Artículo 14</c:v>
                </c:pt>
                <c:pt idx="3">
                  <c:v>Índice de Cumplimiento Global de Obligaciones Específicas
(Artículos 15, 16, 17, 18, 18 Bis, 19, 20, 21 y 22)</c:v>
                </c:pt>
                <c:pt idx="4">
                  <c:v>Índice de Cumplimiento del Artículo 25</c:v>
                </c:pt>
                <c:pt idx="5">
                  <c:v>Índice de Cumplimiento del Artículo 27</c:v>
                </c:pt>
                <c:pt idx="6">
                  <c:v>Índice de Cumplimiento del Artículo 28</c:v>
                </c:pt>
                <c:pt idx="7">
                  <c:v>Índice de Cumplimiento del Artículo 29</c:v>
                </c:pt>
                <c:pt idx="8">
                  <c:v>Índice de Cumplimiento del Artículo 30</c:v>
                </c:pt>
              </c:strCache>
            </c:strRef>
          </c:cat>
          <c:val>
            <c:numRef>
              <c:f>Hoja1!$E$2:$E$10</c:f>
              <c:numCache>
                <c:formatCode>0.0</c:formatCode>
                <c:ptCount val="9"/>
                <c:pt idx="0">
                  <c:v>84.322751367434947</c:v>
                </c:pt>
                <c:pt idx="1">
                  <c:v>87.843915343915356</c:v>
                </c:pt>
                <c:pt idx="2">
                  <c:v>83.029976876383131</c:v>
                </c:pt>
                <c:pt idx="3">
                  <c:v>81.179044366920735</c:v>
                </c:pt>
                <c:pt idx="4">
                  <c:v>89.802832244008727</c:v>
                </c:pt>
                <c:pt idx="5">
                  <c:v>84.393518518518519</c:v>
                </c:pt>
                <c:pt idx="6">
                  <c:v>94.097222222222229</c:v>
                </c:pt>
                <c:pt idx="7">
                  <c:v>84.555555555555571</c:v>
                </c:pt>
                <c:pt idx="8">
                  <c:v>85.932098765432087</c:v>
                </c:pt>
              </c:numCache>
            </c:numRef>
          </c:val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2aEval2013</c:v>
                </c:pt>
              </c:strCache>
            </c:strRef>
          </c:tx>
          <c:spPr>
            <a:solidFill>
              <a:srgbClr val="EB641B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Hoja1!$A$2:$A$10</c:f>
              <c:strCache>
                <c:ptCount val="9"/>
                <c:pt idx="0">
                  <c:v>Índice Global del Cumplimiento de la Información de Oficio</c:v>
                </c:pt>
                <c:pt idx="1">
                  <c:v>Índice de Cumplimiento del Artículo 13</c:v>
                </c:pt>
                <c:pt idx="2">
                  <c:v>Índice de Cumplimiento del Artículo 14</c:v>
                </c:pt>
                <c:pt idx="3">
                  <c:v>Índice de Cumplimiento Global de Obligaciones Específicas
(Artículos 15, 16, 17, 18, 18 Bis, 19, 20, 21 y 22)</c:v>
                </c:pt>
                <c:pt idx="4">
                  <c:v>Índice de Cumplimiento del Artículo 25</c:v>
                </c:pt>
                <c:pt idx="5">
                  <c:v>Índice de Cumplimiento del Artículo 27</c:v>
                </c:pt>
                <c:pt idx="6">
                  <c:v>Índice de Cumplimiento del Artículo 28</c:v>
                </c:pt>
                <c:pt idx="7">
                  <c:v>Índice de Cumplimiento del Artículo 29</c:v>
                </c:pt>
                <c:pt idx="8">
                  <c:v>Índice de Cumplimiento del Artículo 30</c:v>
                </c:pt>
              </c:strCache>
            </c:strRef>
          </c:cat>
          <c:val>
            <c:numRef>
              <c:f>Hoja1!$F$2:$F$10</c:f>
              <c:numCache>
                <c:formatCode>0.0</c:formatCode>
                <c:ptCount val="9"/>
                <c:pt idx="0">
                  <c:v>84.667076222301745</c:v>
                </c:pt>
                <c:pt idx="1">
                  <c:v>85.388471177944879</c:v>
                </c:pt>
                <c:pt idx="2">
                  <c:v>82.853984150452746</c:v>
                </c:pt>
                <c:pt idx="3">
                  <c:v>81.79224310352231</c:v>
                </c:pt>
                <c:pt idx="4">
                  <c:v>88.205366357069124</c:v>
                </c:pt>
                <c:pt idx="5">
                  <c:v>90.903508771929822</c:v>
                </c:pt>
                <c:pt idx="6">
                  <c:v>94.40789473684211</c:v>
                </c:pt>
                <c:pt idx="7">
                  <c:v>89.842105263157904</c:v>
                </c:pt>
                <c:pt idx="8">
                  <c:v>86.350877192982452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15840760"/>
        <c:axId val="217975344"/>
      </c:barChart>
      <c:catAx>
        <c:axId val="215840760"/>
        <c:scaling>
          <c:orientation val="maxMin"/>
        </c:scaling>
        <c:delete val="0"/>
        <c:axPos val="l"/>
        <c:numFmt formatCode="General" sourceLinked="0"/>
        <c:majorTickMark val="cross"/>
        <c:minorTickMark val="none"/>
        <c:tickLblPos val="nextTo"/>
        <c:crossAx val="217975344"/>
        <c:crosses val="autoZero"/>
        <c:auto val="1"/>
        <c:lblAlgn val="ctr"/>
        <c:lblOffset val="100"/>
        <c:noMultiLvlLbl val="0"/>
      </c:catAx>
      <c:valAx>
        <c:axId val="217975344"/>
        <c:scaling>
          <c:orientation val="minMax"/>
          <c:max val="500"/>
        </c:scaling>
        <c:delete val="1"/>
        <c:axPos val="t"/>
        <c:numFmt formatCode="0.0" sourceLinked="1"/>
        <c:majorTickMark val="out"/>
        <c:minorTickMark val="none"/>
        <c:tickLblPos val="nextTo"/>
        <c:crossAx val="215840760"/>
        <c:crosses val="autoZero"/>
        <c:crossBetween val="between"/>
        <c:majorUnit val="100"/>
      </c:valAx>
      <c:spPr>
        <a:scene3d>
          <a:camera prst="orthographicFront"/>
          <a:lightRig rig="threePt" dir="t"/>
        </a:scene3d>
        <a:sp3d>
          <a:bevelT/>
        </a:sp3d>
      </c:spPr>
    </c:plotArea>
    <c:legend>
      <c:legendPos val="t"/>
      <c:layout>
        <c:manualLayout>
          <c:xMode val="edge"/>
          <c:yMode val="edge"/>
          <c:x val="2.2469133112898942E-2"/>
          <c:y val="3.8439461142494136E-2"/>
          <c:w val="0.88325065478629716"/>
          <c:h val="4.636147977860009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 b="1">
          <a:latin typeface="Calibri" pitchFamily="34" charset="0"/>
        </a:defRPr>
      </a:pPr>
      <a:endParaRPr lang="es-MX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190497281930917E-2"/>
          <c:y val="5.9387419705633597E-2"/>
          <c:w val="0.91954263334992004"/>
          <c:h val="0.666527913371369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IGOF Delegaciones Políticas</c:v>
                </c:pt>
              </c:strCache>
            </c:strRef>
          </c:tx>
          <c:spPr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sof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Hoja1!$A$2:$A$17</c:f>
              <c:strCache>
                <c:ptCount val="16"/>
                <c:pt idx="0">
                  <c:v>Miguel Hidalgo</c:v>
                </c:pt>
                <c:pt idx="1">
                  <c:v>Álvaro Obregón</c:v>
                </c:pt>
                <c:pt idx="2">
                  <c:v>Milpa Alta</c:v>
                </c:pt>
                <c:pt idx="3">
                  <c:v>Cuajimalpa de Morelos</c:v>
                </c:pt>
                <c:pt idx="4">
                  <c:v>Iztapalapa</c:v>
                </c:pt>
                <c:pt idx="5">
                  <c:v>Azcapotzalco</c:v>
                </c:pt>
                <c:pt idx="6">
                  <c:v>Benito Juárez</c:v>
                </c:pt>
                <c:pt idx="7">
                  <c:v>Iztacalco</c:v>
                </c:pt>
                <c:pt idx="8">
                  <c:v>Venustiano Carranza</c:v>
                </c:pt>
                <c:pt idx="9">
                  <c:v>Gustavo A. Madero</c:v>
                </c:pt>
                <c:pt idx="10">
                  <c:v>Tlalpan</c:v>
                </c:pt>
                <c:pt idx="11">
                  <c:v>Tláhuac</c:v>
                </c:pt>
                <c:pt idx="12">
                  <c:v>La Magdalena Contreras</c:v>
                </c:pt>
                <c:pt idx="13">
                  <c:v>Cuauhtémoc</c:v>
                </c:pt>
                <c:pt idx="14">
                  <c:v>Coyoacán</c:v>
                </c:pt>
                <c:pt idx="15">
                  <c:v>Xochimilco</c:v>
                </c:pt>
              </c:strCache>
            </c:strRef>
          </c:cat>
          <c:val>
            <c:numRef>
              <c:f>Hoja1!$B$2:$B$17</c:f>
              <c:numCache>
                <c:formatCode>0.0</c:formatCode>
                <c:ptCount val="16"/>
                <c:pt idx="0">
                  <c:v>99.434515050167207</c:v>
                </c:pt>
                <c:pt idx="1">
                  <c:v>95.173292217815629</c:v>
                </c:pt>
                <c:pt idx="2">
                  <c:v>93.485933631585795</c:v>
                </c:pt>
                <c:pt idx="3">
                  <c:v>92.910478175670477</c:v>
                </c:pt>
                <c:pt idx="4">
                  <c:v>91.803956400072707</c:v>
                </c:pt>
                <c:pt idx="5">
                  <c:v>90.633012884551334</c:v>
                </c:pt>
                <c:pt idx="6">
                  <c:v>89.300629415177923</c:v>
                </c:pt>
                <c:pt idx="7">
                  <c:v>88.567502395416412</c:v>
                </c:pt>
                <c:pt idx="8">
                  <c:v>87.994912372510683</c:v>
                </c:pt>
                <c:pt idx="9">
                  <c:v>86.444540454905876</c:v>
                </c:pt>
                <c:pt idx="10">
                  <c:v>82.336944401752092</c:v>
                </c:pt>
                <c:pt idx="11">
                  <c:v>77.705460693153</c:v>
                </c:pt>
                <c:pt idx="12">
                  <c:v>72.693014811275688</c:v>
                </c:pt>
                <c:pt idx="13">
                  <c:v>65.445543681841144</c:v>
                </c:pt>
                <c:pt idx="14">
                  <c:v>63.375273828008332</c:v>
                </c:pt>
                <c:pt idx="15">
                  <c:v>59.256788146111873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7977304"/>
        <c:axId val="217977696"/>
      </c:barChart>
      <c:catAx>
        <c:axId val="217977304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spPr>
          <a:ln/>
        </c:spPr>
        <c:txPr>
          <a:bodyPr/>
          <a:lstStyle/>
          <a:p>
            <a:pPr>
              <a:defRPr sz="1100"/>
            </a:pPr>
            <a:endParaRPr lang="es-MX"/>
          </a:p>
        </c:txPr>
        <c:crossAx val="217977696"/>
        <c:crosses val="autoZero"/>
        <c:auto val="1"/>
        <c:lblAlgn val="ctr"/>
        <c:lblOffset val="100"/>
        <c:noMultiLvlLbl val="0"/>
      </c:catAx>
      <c:valAx>
        <c:axId val="217977696"/>
        <c:scaling>
          <c:orientation val="minMax"/>
          <c:max val="100"/>
          <c:min val="0"/>
        </c:scaling>
        <c:delete val="1"/>
        <c:axPos val="l"/>
        <c:majorGridlines>
          <c:spPr>
            <a:ln w="31750" cap="sq" cmpd="sng">
              <a:solidFill>
                <a:schemeClr val="accent1"/>
              </a:solidFill>
              <a:prstDash val="solid"/>
              <a:round/>
              <a:headEnd type="none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c:spPr>
        </c:majorGridlines>
        <c:numFmt formatCode="0.0" sourceLinked="1"/>
        <c:majorTickMark val="out"/>
        <c:minorTickMark val="none"/>
        <c:tickLblPos val="nextTo"/>
        <c:crossAx val="217977304"/>
        <c:crosses val="autoZero"/>
        <c:crossBetween val="between"/>
        <c:majorUnit val="83.5"/>
      </c:valAx>
    </c:plotArea>
    <c:plotVisOnly val="1"/>
    <c:dispBlanksAs val="gap"/>
    <c:showDLblsOverMax val="0"/>
  </c:chart>
  <c:txPr>
    <a:bodyPr/>
    <a:lstStyle/>
    <a:p>
      <a:pPr>
        <a:defRPr sz="1100" b="1">
          <a:latin typeface="Calibri" pitchFamily="34" charset="0"/>
          <a:cs typeface="Calibri" pitchFamily="34" charset="0"/>
        </a:defRPr>
      </a:pPr>
      <a:endParaRPr lang="es-MX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286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4346866152802946"/>
          <c:y val="0.2080620913594961"/>
          <c:w val="0.37784279141819982"/>
          <c:h val="0.60675501944854615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IGOF</c:v>
                </c:pt>
              </c:strCache>
            </c:strRef>
          </c:tx>
          <c:spPr>
            <a:ln>
              <a:noFill/>
            </a:ln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Pt>
            <c:idx val="0"/>
            <c:bubble3D val="0"/>
            <c:spPr>
              <a:solidFill>
                <a:srgbClr val="00808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bubble3D val="0"/>
            <c:spPr>
              <a:solidFill>
                <a:srgbClr val="33CCCC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bubble3D val="0"/>
            <c:spPr>
              <a:solidFill>
                <a:srgbClr val="00B0F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bubble3D val="0"/>
            <c:spPr>
              <a:solidFill>
                <a:schemeClr val="accent3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4"/>
            <c:bubble3D val="0"/>
            <c:spPr>
              <a:solidFill>
                <a:srgbClr val="C0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6.8641199828371566E-2"/>
                  <c:y val="-0.1445502526999769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8167713165970065E-3"/>
                  <c:y val="-1.917191375182921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8211190135961843E-2"/>
                  <c:y val="3.586482139913076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4072229522390235E-3"/>
                  <c:y val="9.609220471786612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0642974535396451E-2"/>
                  <c:y val="-1.128739895222719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Hoja1!$A$2:$A$6</c:f>
              <c:strCache>
                <c:ptCount val="5"/>
                <c:pt idx="0">
                  <c:v>Entes Obligados con un índice de 100 puntos</c:v>
                </c:pt>
                <c:pt idx="1">
                  <c:v>Entes Obligados con un índice  menor a 100 puntos y mayor o igual a 90</c:v>
                </c:pt>
                <c:pt idx="2">
                  <c:v>Entes Obligados con un índice menor a 90 puntos y mayor o igual a 60 </c:v>
                </c:pt>
                <c:pt idx="3">
                  <c:v>Entes Obligados con un índice menor a 60 puntos y mayor a 0</c:v>
                </c:pt>
                <c:pt idx="4">
                  <c:v>Entes Obligados con un índice de 0 puntos</c:v>
                </c:pt>
              </c:strCache>
            </c:strRef>
          </c:cat>
          <c:val>
            <c:numRef>
              <c:f>Hoja1!$B$2:$B$6</c:f>
              <c:numCache>
                <c:formatCode>0</c:formatCode>
                <c:ptCount val="5"/>
                <c:pt idx="0">
                  <c:v>5</c:v>
                </c:pt>
                <c:pt idx="1">
                  <c:v>60</c:v>
                </c:pt>
                <c:pt idx="2">
                  <c:v>39</c:v>
                </c:pt>
                <c:pt idx="3">
                  <c:v>7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100" b="1">
          <a:latin typeface="Calibri" pitchFamily="34" charset="0"/>
        </a:defRPr>
      </a:pPr>
      <a:endParaRPr lang="es-MX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286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145215431292937"/>
          <c:y val="0.20524024162143931"/>
          <c:w val="0.37498859890205333"/>
          <c:h val="0.60111131997243028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Art. 13</c:v>
                </c:pt>
              </c:strCache>
            </c:strRef>
          </c:tx>
          <c:spPr>
            <a:ln>
              <a:noFill/>
            </a:ln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Pt>
            <c:idx val="0"/>
            <c:bubble3D val="0"/>
            <c:spPr>
              <a:solidFill>
                <a:srgbClr val="00808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bubble3D val="0"/>
            <c:spPr>
              <a:solidFill>
                <a:srgbClr val="33CCCC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bubble3D val="0"/>
            <c:spPr>
              <a:solidFill>
                <a:srgbClr val="00B0F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bubble3D val="0"/>
            <c:spPr>
              <a:solidFill>
                <a:schemeClr val="accent3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4"/>
            <c:bubble3D val="0"/>
            <c:spPr>
              <a:solidFill>
                <a:srgbClr val="C0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-3.1942857568620538E-2"/>
                  <c:y val="-6.772439371336316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3110949354685183E-2"/>
                  <c:y val="2.257479790445445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0363861384230741"/>
                  <c:y val="7.303458165744343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4888714689661022E-2"/>
                  <c:y val="0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0688898657792096E-2"/>
                  <c:y val="-0.1100523619771079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Hoja1!$A$2:$A$6</c:f>
              <c:strCache>
                <c:ptCount val="5"/>
                <c:pt idx="0">
                  <c:v>Entes Obligados con un índice de 100 puntos</c:v>
                </c:pt>
                <c:pt idx="1">
                  <c:v>Entes Obligados con un índice  menor a 100 puntos y mayor o igual a 90</c:v>
                </c:pt>
                <c:pt idx="2">
                  <c:v>Entes Obligados con un índice menor a 90 puntos y mayor o igual a 60 </c:v>
                </c:pt>
                <c:pt idx="3">
                  <c:v>Entes Obligados con un índice menor a 60 puntos y mayor a 0</c:v>
                </c:pt>
                <c:pt idx="4">
                  <c:v>Entes Obligados con un índice de 0 puntos</c:v>
                </c:pt>
              </c:strCache>
            </c:strRef>
          </c:cat>
          <c:val>
            <c:numRef>
              <c:f>Hoja1!$B$2:$B$6</c:f>
              <c:numCache>
                <c:formatCode>0</c:formatCode>
                <c:ptCount val="5"/>
                <c:pt idx="0">
                  <c:v>50</c:v>
                </c:pt>
                <c:pt idx="1">
                  <c:v>28</c:v>
                </c:pt>
                <c:pt idx="2">
                  <c:v>20</c:v>
                </c:pt>
                <c:pt idx="3">
                  <c:v>12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100" b="1">
          <a:latin typeface="Calibri" pitchFamily="34" charset="0"/>
        </a:defRPr>
      </a:pPr>
      <a:endParaRPr lang="es-MX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286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6411090858077916"/>
          <c:y val="0.19113099293115529"/>
          <c:w val="0.39155134322276425"/>
          <c:h val="0.62932981735300009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Art. 14</c:v>
                </c:pt>
              </c:strCache>
            </c:strRef>
          </c:tx>
          <c:spPr>
            <a:ln>
              <a:noFill/>
            </a:ln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Pt>
            <c:idx val="0"/>
            <c:bubble3D val="0"/>
            <c:spPr>
              <a:solidFill>
                <a:srgbClr val="00808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bubble3D val="0"/>
            <c:spPr>
              <a:solidFill>
                <a:srgbClr val="33CCCC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bubble3D val="0"/>
            <c:spPr>
              <a:solidFill>
                <a:srgbClr val="00B0F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bubble3D val="0"/>
            <c:spPr>
              <a:solidFill>
                <a:schemeClr val="accent3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4"/>
            <c:bubble3D val="0"/>
            <c:spPr>
              <a:solidFill>
                <a:srgbClr val="C0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6.7065427363588032E-2"/>
                  <c:y val="-0.1563049233056792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7.4090167005925892E-3"/>
                  <c:y val="-2.4707849674954018E-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0282482712281981E-2"/>
                  <c:y val="5.128678569984317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8.8750732027891594E-3"/>
                  <c:y val="7.056512984730463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2732944927023173E-3"/>
                  <c:y val="-3.316895503126920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Hoja1!$A$2:$A$6</c:f>
              <c:strCache>
                <c:ptCount val="5"/>
                <c:pt idx="0">
                  <c:v>Entes Obligados con un índice de 100 puntos</c:v>
                </c:pt>
                <c:pt idx="1">
                  <c:v>Entes Obligados con un índice  menor a 100 puntos y mayor o igual a 90</c:v>
                </c:pt>
                <c:pt idx="2">
                  <c:v>Entes Obligados con un índice menor a 90 puntos y mayor o igual a 60 </c:v>
                </c:pt>
                <c:pt idx="3">
                  <c:v>Entes Obligados con un índice menor a 60 puntos y mayor a 0</c:v>
                </c:pt>
                <c:pt idx="4">
                  <c:v>Entes Obligados con un índice de 0 puntos</c:v>
                </c:pt>
              </c:strCache>
            </c:strRef>
          </c:cat>
          <c:val>
            <c:numRef>
              <c:f>Hoja1!$B$2:$B$6</c:f>
              <c:numCache>
                <c:formatCode>0</c:formatCode>
                <c:ptCount val="5"/>
                <c:pt idx="0">
                  <c:v>6</c:v>
                </c:pt>
                <c:pt idx="1">
                  <c:v>53</c:v>
                </c:pt>
                <c:pt idx="2">
                  <c:v>45</c:v>
                </c:pt>
                <c:pt idx="3">
                  <c:v>7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100" b="1">
          <a:latin typeface="Calibri" pitchFamily="34" charset="0"/>
        </a:defRPr>
      </a:pPr>
      <a:endParaRPr lang="es-MX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292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916165564937229"/>
          <c:y val="0.30981683853309222"/>
          <c:w val="0.27666891178757985"/>
          <c:h val="0.44839512781408131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Artículo 15</c:v>
                </c:pt>
              </c:strCache>
            </c:strRef>
          </c:tx>
          <c:spPr>
            <a:ln>
              <a:noFill/>
            </a:ln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Pt>
            <c:idx val="0"/>
            <c:bubble3D val="0"/>
            <c:spPr>
              <a:solidFill>
                <a:srgbClr val="00808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bubble3D val="0"/>
            <c:spPr>
              <a:solidFill>
                <a:srgbClr val="33CCCC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bubble3D val="0"/>
            <c:spPr>
              <a:solidFill>
                <a:srgbClr val="00B0F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bubble3D val="0"/>
            <c:spPr>
              <a:solidFill>
                <a:schemeClr val="accent3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4"/>
            <c:bubble3D val="0"/>
            <c:spPr>
              <a:solidFill>
                <a:srgbClr val="C0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 prstMaterial="dkEdge"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2.9441646635222404E-2"/>
                  <c:y val="-0.1203992485683410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3321529089360438E-2"/>
                  <c:y val="-6.4134288109401931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5.3460263674406545E-2"/>
                  <c:y val="6.7096080233509407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0130633633300005E-2"/>
                  <c:y val="0.1186484330023935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7402973743658146E-2"/>
                  <c:y val="1.67794487481189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Hoja1!$A$2:$A$6</c:f>
              <c:strCache>
                <c:ptCount val="5"/>
                <c:pt idx="0">
                  <c:v>Entes Obligados con un índice de 100 puntos</c:v>
                </c:pt>
                <c:pt idx="1">
                  <c:v>Entes Obligados con un índice  menor a 100 puntos y mayor o igual a 90</c:v>
                </c:pt>
                <c:pt idx="2">
                  <c:v>Entes Obligados con un índice menor a 90 puntos y mayor o igual a 60 </c:v>
                </c:pt>
                <c:pt idx="3">
                  <c:v>Entes Obligados con un índice menor a 60 puntos y mayor a 0</c:v>
                </c:pt>
                <c:pt idx="4">
                  <c:v>Entes Obligados con un índice de 0 puntos</c:v>
                </c:pt>
              </c:strCache>
            </c:strRef>
          </c:cat>
          <c:val>
            <c:numRef>
              <c:f>Hoja1!$B$2:$B$6</c:f>
              <c:numCache>
                <c:formatCode>0</c:formatCode>
                <c:ptCount val="5"/>
                <c:pt idx="0">
                  <c:v>21</c:v>
                </c:pt>
                <c:pt idx="1">
                  <c:v>25</c:v>
                </c:pt>
                <c:pt idx="2">
                  <c:v>30</c:v>
                </c:pt>
                <c:pt idx="3">
                  <c:v>5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100" b="1">
          <a:latin typeface="Calibri" pitchFamily="34" charset="0"/>
        </a:defRPr>
      </a:pPr>
      <a:endParaRPr lang="es-MX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792FF-21C6-40CD-BCA1-1CFA109D5AA6}" type="datetimeFigureOut">
              <a:rPr lang="es-MX" smtClean="0"/>
              <a:pPr/>
              <a:t>05/08/2013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94443-C83B-4F34-B178-C8D1915BD2E2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48539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A9CBCD6-C483-4257-B11E-9F2FC1093CA5}" type="datetimeFigureOut">
              <a:rPr lang="es-MX"/>
              <a:pPr>
                <a:defRPr/>
              </a:pPr>
              <a:t>05/08/2013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16013" y="696913"/>
            <a:ext cx="4649787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MX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EF43496-A5D6-47D1-B54A-3B1A06F5E0DA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244714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F43496-A5D6-47D1-B54A-3B1A06F5E0DA}" type="slidenum">
              <a:rPr lang="es-MX" smtClean="0"/>
              <a:pPr>
                <a:defRPr/>
              </a:pPr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11856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F43496-A5D6-47D1-B54A-3B1A06F5E0DA}" type="slidenum">
              <a:rPr lang="es-MX" smtClean="0"/>
              <a:pPr>
                <a:defRPr/>
              </a:pPr>
              <a:t>15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52343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F43496-A5D6-47D1-B54A-3B1A06F5E0DA}" type="slidenum">
              <a:rPr lang="es-MX" smtClean="0"/>
              <a:pPr>
                <a:defRPr/>
              </a:pPr>
              <a:t>16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20567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/>
          <p:cNvPicPr>
            <a:picLocks noChangeAspect="1"/>
          </p:cNvPicPr>
          <p:nvPr userDrawn="1"/>
        </p:nvPicPr>
        <p:blipFill rotWithShape="1">
          <a:blip r:embed="rId2"/>
          <a:srcRect t="22797" b="4174"/>
          <a:stretch/>
        </p:blipFill>
        <p:spPr>
          <a:xfrm>
            <a:off x="-28438" y="-27384"/>
            <a:ext cx="9161552" cy="6890996"/>
          </a:xfrm>
          <a:prstGeom prst="rect">
            <a:avLst/>
          </a:prstGeom>
        </p:spPr>
      </p:pic>
      <p:pic>
        <p:nvPicPr>
          <p:cNvPr id="16" name="Imagen 15" descr="C:\Users\Guillermo.Gomez\AppData\Local\Microsoft\Windows\Temporary Internet Files\Content.IE5\P5XGQNR9\MC900441705[1].png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 rot="20005106">
            <a:off x="351931" y="5774220"/>
            <a:ext cx="497840" cy="504825"/>
          </a:xfrm>
          <a:prstGeom prst="rect">
            <a:avLst/>
          </a:prstGeom>
          <a:noFill/>
        </p:spPr>
      </p:pic>
      <p:sp>
        <p:nvSpPr>
          <p:cNvPr id="18" name="CuadroTexto 17"/>
          <p:cNvSpPr txBox="1"/>
          <p:nvPr userDrawn="1"/>
        </p:nvSpPr>
        <p:spPr>
          <a:xfrm>
            <a:off x="168626" y="6259378"/>
            <a:ext cx="8640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>
                <a:solidFill>
                  <a:schemeClr val="bg1"/>
                </a:solidFill>
                <a:latin typeface="Calibri" panose="020F0502020204030204" pitchFamily="34" charset="0"/>
              </a:rPr>
              <a:t>Dirección de Evaluación y Estudios</a:t>
            </a:r>
          </a:p>
        </p:txBody>
      </p:sp>
      <p:pic>
        <p:nvPicPr>
          <p:cNvPr id="19" name="Imagen 18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28" r="7115" b="12154"/>
          <a:stretch/>
        </p:blipFill>
        <p:spPr>
          <a:xfrm>
            <a:off x="129276" y="260648"/>
            <a:ext cx="972108" cy="12961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69F40-8FA3-441D-ABC0-C40240B0525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69F40-8FA3-441D-ABC0-C40240B0525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69F40-8FA3-441D-ABC0-C40240B0525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69F40-8FA3-441D-ABC0-C40240B0525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69F40-8FA3-441D-ABC0-C40240B0525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1034" y="6453336"/>
            <a:ext cx="366712" cy="365125"/>
          </a:xfrm>
        </p:spPr>
        <p:txBody>
          <a:bodyPr/>
          <a:lstStyle>
            <a:lvl1pPr>
              <a:defRPr sz="800" b="1">
                <a:solidFill>
                  <a:srgbClr val="008080"/>
                </a:solidFill>
                <a:effectLst/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  <p:pic>
        <p:nvPicPr>
          <p:cNvPr id="7" name="Picture 2" descr="C:\Users\JOSE~1.CAN\AppData\Local\Temp\notesFFF692\LOGOTIPO_InfoDF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8" t="1316" r="-1" b="1316"/>
          <a:stretch/>
        </p:blipFill>
        <p:spPr bwMode="auto">
          <a:xfrm>
            <a:off x="8398608" y="152355"/>
            <a:ext cx="622006" cy="736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6 Rectángulo redondeado"/>
          <p:cNvSpPr/>
          <p:nvPr userDrawn="1"/>
        </p:nvSpPr>
        <p:spPr>
          <a:xfrm>
            <a:off x="62473" y="62122"/>
            <a:ext cx="9001156" cy="900000"/>
          </a:xfrm>
          <a:prstGeom prst="roundRect">
            <a:avLst/>
          </a:prstGeom>
          <a:solidFill>
            <a:srgbClr val="33CCCC">
              <a:alpha val="3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/>
          </a:scene3d>
          <a:sp3d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BBA7F-7700-44FC-A071-6A787AE82F1F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69F40-8FA3-441D-ABC0-C40240B0525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69F40-8FA3-441D-ABC0-C40240B0525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69F40-8FA3-441D-ABC0-C40240B0525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69F40-8FA3-441D-ABC0-C40240B0525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69F40-8FA3-441D-ABC0-C40240B0525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3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s-MX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s-MX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4FD045D-41D9-4DB0-AA6F-326B226C05DB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5" r:id="rId2"/>
    <p:sldLayoutId id="2147483716" r:id="rId3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/>
          <p:cNvPicPr>
            <a:picLocks noChangeAspect="1"/>
          </p:cNvPicPr>
          <p:nvPr userDrawn="1"/>
        </p:nvPicPr>
        <p:blipFill rotWithShape="1">
          <a:blip r:embed="rId13"/>
          <a:srcRect t="8801" b="17454"/>
          <a:stretch/>
        </p:blipFill>
        <p:spPr>
          <a:xfrm>
            <a:off x="-28438" y="-72572"/>
            <a:ext cx="9161552" cy="69585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 Rectángulo"/>
          <p:cNvSpPr/>
          <p:nvPr/>
        </p:nvSpPr>
        <p:spPr>
          <a:xfrm>
            <a:off x="2051720" y="952264"/>
            <a:ext cx="618308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 smtClean="0">
                <a:solidFill>
                  <a:schemeClr val="accent4"/>
                </a:solidFill>
                <a:latin typeface="Calibri" pitchFamily="34" charset="0"/>
              </a:rPr>
              <a:t>Resultados de la segunda Evaluación a </a:t>
            </a:r>
            <a:r>
              <a:rPr lang="es-MX" sz="3200" b="1" dirty="0">
                <a:solidFill>
                  <a:schemeClr val="accent4"/>
                </a:solidFill>
                <a:latin typeface="Calibri" pitchFamily="34" charset="0"/>
              </a:rPr>
              <a:t>los portales de Internet </a:t>
            </a:r>
            <a:r>
              <a:rPr lang="es-MX" sz="3200" b="1" dirty="0" smtClean="0">
                <a:solidFill>
                  <a:schemeClr val="accent4"/>
                </a:solidFill>
                <a:latin typeface="Calibri" pitchFamily="34" charset="0"/>
              </a:rPr>
              <a:t>de los Entes Obligados, 2013</a:t>
            </a:r>
            <a:endParaRPr lang="es-ES" sz="3200" dirty="0">
              <a:solidFill>
                <a:schemeClr val="accent4"/>
              </a:solidFill>
              <a:latin typeface="Calibri" pitchFamily="34" charset="0"/>
            </a:endParaRPr>
          </a:p>
        </p:txBody>
      </p:sp>
      <p:sp>
        <p:nvSpPr>
          <p:cNvPr id="3" name="24 CuadroTexto"/>
          <p:cNvSpPr txBox="1"/>
          <p:nvPr/>
        </p:nvSpPr>
        <p:spPr>
          <a:xfrm>
            <a:off x="8388424" y="6143532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cap="small" dirty="0" smtClean="0">
                <a:solidFill>
                  <a:schemeClr val="accent4"/>
                </a:solidFill>
                <a:latin typeface="Calibri" pitchFamily="34" charset="0"/>
                <a:cs typeface="Arial" pitchFamily="34" charset="0"/>
              </a:rPr>
              <a:t>Julio 2013</a:t>
            </a:r>
            <a:endParaRPr lang="es-MX" sz="2000" b="1" cap="small" dirty="0">
              <a:solidFill>
                <a:schemeClr val="accent4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06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CuadroTexto"/>
          <p:cNvSpPr txBox="1"/>
          <p:nvPr/>
        </p:nvSpPr>
        <p:spPr>
          <a:xfrm>
            <a:off x="80682" y="85702"/>
            <a:ext cx="8420407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>
                <a:latin typeface="Calibri" pitchFamily="34" charset="0"/>
              </a:rPr>
              <a:t>Metodología aplicada para la evaluación de portales en </a:t>
            </a:r>
            <a:r>
              <a:rPr lang="es-MX" b="1" dirty="0" smtClean="0">
                <a:latin typeface="Calibri" pitchFamily="34" charset="0"/>
              </a:rPr>
              <a:t>2012</a:t>
            </a:r>
            <a:endParaRPr lang="es-MX" b="1" dirty="0">
              <a:latin typeface="Calibri" pitchFamily="34" charset="0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243132" y="1484864"/>
            <a:ext cx="8640000" cy="86401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MX" sz="150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Tres evaluaciones-diagnóstico, </a:t>
            </a:r>
            <a:r>
              <a:rPr lang="es-MX" sz="15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110 Entes Obligados (Artículos 13 a 32)</a:t>
            </a:r>
          </a:p>
          <a:p>
            <a:pPr lvl="0" algn="ctr"/>
            <a:r>
              <a:rPr lang="es-MX" sz="15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y 7 Partidos  Políticos (Artículos 222, Fracción XXII del Código de Instituciones y</a:t>
            </a:r>
          </a:p>
          <a:p>
            <a:pPr lvl="0" algn="ctr"/>
            <a:r>
              <a:rPr lang="es-MX" sz="15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Procedimientos Electorales del Distrito Federal).</a:t>
            </a:r>
          </a:p>
        </p:txBody>
      </p:sp>
      <p:sp>
        <p:nvSpPr>
          <p:cNvPr id="24" name="23 Rectángulo"/>
          <p:cNvSpPr/>
          <p:nvPr/>
        </p:nvSpPr>
        <p:spPr>
          <a:xfrm>
            <a:off x="125082" y="1391036"/>
            <a:ext cx="828000" cy="432000"/>
          </a:xfrm>
          <a:prstGeom prst="rect">
            <a:avLst/>
          </a:prstGeom>
          <a:solidFill>
            <a:srgbClr val="1E768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latin typeface="Calibri" pitchFamily="34" charset="0"/>
                <a:cs typeface="Calibri" pitchFamily="34" charset="0"/>
              </a:rPr>
              <a:t>2012</a:t>
            </a:r>
            <a:endParaRPr lang="es-MX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27 Rectángulo redondeado"/>
          <p:cNvSpPr/>
          <p:nvPr/>
        </p:nvSpPr>
        <p:spPr>
          <a:xfrm>
            <a:off x="243132" y="2852936"/>
            <a:ext cx="8640000" cy="1152128"/>
          </a:xfrm>
          <a:prstGeom prst="roundRect">
            <a:avLst/>
          </a:prstGeom>
          <a:solidFill>
            <a:srgbClr val="C3D796"/>
          </a:solidFill>
          <a:ln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5875" lvl="1" algn="just">
              <a:spcBef>
                <a:spcPts val="600"/>
              </a:spcBef>
              <a:spcAft>
                <a:spcPts val="600"/>
              </a:spcAft>
            </a:pPr>
            <a:endParaRPr lang="es-MX" sz="1500" dirty="0" smtClean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lvl="0" algn="just" fontAlgn="auto">
              <a:spcBef>
                <a:spcPts val="0"/>
              </a:spcBef>
              <a:spcAft>
                <a:spcPts val="0"/>
              </a:spcAft>
            </a:pPr>
            <a:r>
              <a:rPr lang="es-MX" sz="15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Instrumento: </a:t>
            </a:r>
            <a:r>
              <a:rPr lang="es-MX" sz="15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Criterios </a:t>
            </a:r>
            <a:r>
              <a:rPr lang="es-MX" sz="15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 metodología de evaluación de la información pública de oficio que deben dar a conocer los Entes </a:t>
            </a:r>
            <a:r>
              <a:rPr lang="es-MX" sz="15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Obligados en </a:t>
            </a:r>
            <a:r>
              <a:rPr lang="es-MX" sz="15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sus portales de Internet.</a:t>
            </a:r>
            <a:endParaRPr lang="es-MX" sz="1500" b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239819" y="2852936"/>
            <a:ext cx="8640000" cy="360000"/>
          </a:xfrm>
          <a:prstGeom prst="roundRect">
            <a:avLst/>
          </a:prstGeom>
          <a:solidFill>
            <a:srgbClr val="77933C"/>
          </a:solidFill>
          <a:ln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5875" lvl="1" algn="ctr">
              <a:spcBef>
                <a:spcPts val="600"/>
              </a:spcBef>
              <a:spcAft>
                <a:spcPts val="600"/>
              </a:spcAft>
            </a:pPr>
            <a:r>
              <a:rPr lang="es-MX" sz="15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Metodología y Criterios de </a:t>
            </a:r>
            <a:r>
              <a:rPr lang="es-MX" sz="15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Evaluación</a:t>
            </a:r>
            <a:endParaRPr lang="es-MX" sz="15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1034" y="6453336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10</a:t>
            </a:fld>
            <a:endParaRPr lang="es-MX" b="1" dirty="0">
              <a:latin typeface="Calibri" pitchFamily="34" charset="0"/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1979712" y="4653136"/>
            <a:ext cx="6336704" cy="1224136"/>
          </a:xfrm>
          <a:prstGeom prst="roundRect">
            <a:avLst/>
          </a:prstGeom>
          <a:noFill/>
          <a:ln>
            <a:solidFill>
              <a:srgbClr val="1E7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93763" lvl="3" indent="-349250" algn="just" fontAlgn="auto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s-MX" sz="15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1, 832 Criterios: </a:t>
            </a:r>
            <a:r>
              <a:rPr lang="es-MX" sz="15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1,290 </a:t>
            </a:r>
            <a:r>
              <a:rPr lang="es-MX" sz="15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Sustantivos y </a:t>
            </a:r>
            <a:r>
              <a:rPr lang="es-MX" sz="15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542 </a:t>
            </a:r>
            <a:r>
              <a:rPr lang="es-MX" sz="15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Adjetivos para Entes </a:t>
            </a:r>
            <a:r>
              <a:rPr lang="es-MX" sz="15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Obligados.</a:t>
            </a:r>
            <a:endParaRPr lang="es-MX" sz="15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893763" lvl="3" indent="-349250" algn="just" fontAlgn="auto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s-MX" sz="15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256 Criterios: 156 Sustantivos y 100 Adjetivos para Partidos Políticos.</a:t>
            </a:r>
          </a:p>
        </p:txBody>
      </p:sp>
      <p:sp>
        <p:nvSpPr>
          <p:cNvPr id="4" name="3 Pentágono"/>
          <p:cNvSpPr/>
          <p:nvPr/>
        </p:nvSpPr>
        <p:spPr>
          <a:xfrm>
            <a:off x="827744" y="4650458"/>
            <a:ext cx="1692000" cy="1224000"/>
          </a:xfrm>
          <a:prstGeom prst="homePlate">
            <a:avLst/>
          </a:prstGeom>
          <a:ln>
            <a:solidFill>
              <a:srgbClr val="1E768C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latin typeface="Calibri" pitchFamily="34" charset="0"/>
                <a:cs typeface="Calibri" pitchFamily="34" charset="0"/>
              </a:rPr>
              <a:t>Actualización de Criterios y mejoras en Metodología:</a:t>
            </a:r>
          </a:p>
        </p:txBody>
      </p:sp>
    </p:spTree>
    <p:extLst>
      <p:ext uri="{BB962C8B-B14F-4D97-AF65-F5344CB8AC3E}">
        <p14:creationId xmlns:p14="http://schemas.microsoft.com/office/powerpoint/2010/main" val="349964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CuadroTexto"/>
          <p:cNvSpPr txBox="1"/>
          <p:nvPr/>
        </p:nvSpPr>
        <p:spPr>
          <a:xfrm>
            <a:off x="80682" y="85702"/>
            <a:ext cx="8420407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>
                <a:latin typeface="Calibri" pitchFamily="34" charset="0"/>
              </a:rPr>
              <a:t>Metodología aplicada para la evaluación de portales en </a:t>
            </a:r>
            <a:r>
              <a:rPr lang="es-MX" b="1" dirty="0" smtClean="0">
                <a:latin typeface="Calibri" pitchFamily="34" charset="0"/>
              </a:rPr>
              <a:t>2013</a:t>
            </a:r>
            <a:endParaRPr lang="es-MX" b="1" dirty="0">
              <a:latin typeface="Calibri" pitchFamily="34" charset="0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243132" y="1484864"/>
            <a:ext cx="8640000" cy="86401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MX" sz="150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Dos evaluaciones, 114 </a:t>
            </a:r>
            <a:r>
              <a:rPr lang="es-MX" sz="15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Entes </a:t>
            </a:r>
            <a:r>
              <a:rPr lang="es-MX" sz="150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Obligados </a:t>
            </a:r>
            <a:r>
              <a:rPr lang="es-MX" sz="15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(Artículos 13 a 32)</a:t>
            </a:r>
          </a:p>
          <a:p>
            <a:pPr lvl="0" algn="ctr"/>
            <a:r>
              <a:rPr lang="es-MX" sz="15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y 7 Partidos  Políticos (Artículos </a:t>
            </a:r>
            <a:r>
              <a:rPr lang="es-MX" sz="150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222, Fracción XXII </a:t>
            </a:r>
            <a:r>
              <a:rPr lang="es-MX" sz="15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del </a:t>
            </a:r>
            <a:r>
              <a:rPr lang="es-MX" sz="150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Código de Instituciones y</a:t>
            </a:r>
          </a:p>
          <a:p>
            <a:pPr lvl="0" algn="ctr"/>
            <a:r>
              <a:rPr lang="es-MX" sz="150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Procedimientos Electorales del Distrito Federal).</a:t>
            </a:r>
            <a:endParaRPr lang="es-MX" sz="1500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125082" y="1391036"/>
            <a:ext cx="828000" cy="432000"/>
          </a:xfrm>
          <a:prstGeom prst="rect">
            <a:avLst/>
          </a:prstGeom>
          <a:solidFill>
            <a:srgbClr val="1E768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latin typeface="Calibri" pitchFamily="34" charset="0"/>
                <a:cs typeface="Calibri" pitchFamily="34" charset="0"/>
              </a:rPr>
              <a:t>2013</a:t>
            </a:r>
            <a:endParaRPr lang="es-MX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27 Rectángulo redondeado"/>
          <p:cNvSpPr/>
          <p:nvPr/>
        </p:nvSpPr>
        <p:spPr>
          <a:xfrm>
            <a:off x="243132" y="2852936"/>
            <a:ext cx="8640000" cy="1152128"/>
          </a:xfrm>
          <a:prstGeom prst="roundRect">
            <a:avLst/>
          </a:prstGeom>
          <a:solidFill>
            <a:srgbClr val="C3D796"/>
          </a:solidFill>
          <a:ln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5875" lvl="1" algn="just">
              <a:spcBef>
                <a:spcPts val="600"/>
              </a:spcBef>
              <a:spcAft>
                <a:spcPts val="600"/>
              </a:spcAft>
            </a:pPr>
            <a:endParaRPr lang="es-MX" sz="1500" dirty="0" smtClean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lvl="0" algn="just" fontAlgn="auto">
              <a:spcBef>
                <a:spcPts val="0"/>
              </a:spcBef>
              <a:spcAft>
                <a:spcPts val="0"/>
              </a:spcAft>
            </a:pPr>
            <a:r>
              <a:rPr lang="es-MX" sz="15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Instrumento: </a:t>
            </a:r>
            <a:r>
              <a:rPr lang="es-MX" sz="15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Criterios </a:t>
            </a:r>
            <a:r>
              <a:rPr lang="es-MX" sz="15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 metodología de evaluación de la información pública de oficio que deben dar a conocer los Entes </a:t>
            </a:r>
            <a:r>
              <a:rPr lang="es-MX" sz="15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Obligados en </a:t>
            </a:r>
            <a:r>
              <a:rPr lang="es-MX" sz="15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sus portales de Internet.</a:t>
            </a:r>
            <a:endParaRPr lang="es-MX" sz="1500" b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239819" y="2852936"/>
            <a:ext cx="8640000" cy="360000"/>
          </a:xfrm>
          <a:prstGeom prst="roundRect">
            <a:avLst/>
          </a:prstGeom>
          <a:solidFill>
            <a:srgbClr val="77933C"/>
          </a:solidFill>
          <a:ln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5875" lvl="1" algn="ctr">
              <a:spcBef>
                <a:spcPts val="600"/>
              </a:spcBef>
              <a:spcAft>
                <a:spcPts val="600"/>
              </a:spcAft>
            </a:pPr>
            <a:r>
              <a:rPr lang="es-MX" sz="15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Metodología y Criterios de </a:t>
            </a:r>
            <a:r>
              <a:rPr lang="es-MX" sz="15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Evaluación</a:t>
            </a:r>
            <a:endParaRPr lang="es-MX" sz="15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1034" y="6453336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11</a:t>
            </a:fld>
            <a:endParaRPr lang="es-MX" b="1" dirty="0">
              <a:latin typeface="Calibri" pitchFamily="34" charset="0"/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1979712" y="4653136"/>
            <a:ext cx="6336704" cy="1224136"/>
          </a:xfrm>
          <a:prstGeom prst="roundRect">
            <a:avLst/>
          </a:prstGeom>
          <a:noFill/>
          <a:ln>
            <a:solidFill>
              <a:srgbClr val="1E7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93763" lvl="3" indent="-349250" algn="just" fontAlgn="auto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s-MX" sz="15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1, </a:t>
            </a:r>
            <a:r>
              <a:rPr lang="es-MX" sz="15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852 </a:t>
            </a:r>
            <a:r>
              <a:rPr lang="es-MX" sz="15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Criterios: </a:t>
            </a:r>
            <a:r>
              <a:rPr lang="es-MX" sz="15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1,310 </a:t>
            </a:r>
            <a:r>
              <a:rPr lang="es-MX" sz="15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Sustantivos y </a:t>
            </a:r>
            <a:r>
              <a:rPr lang="es-MX" sz="15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542 </a:t>
            </a:r>
            <a:r>
              <a:rPr lang="es-MX" sz="15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Adjetivos para Entes </a:t>
            </a:r>
            <a:r>
              <a:rPr lang="es-MX" sz="15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Obligados.</a:t>
            </a:r>
            <a:endParaRPr lang="es-MX" sz="15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893763" lvl="3" indent="-349250" algn="just" fontAlgn="auto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s-MX" sz="15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256 Criterios: 156 Sustantivos y 100 Adjetivos para Partidos Políticos.</a:t>
            </a:r>
          </a:p>
        </p:txBody>
      </p:sp>
      <p:sp>
        <p:nvSpPr>
          <p:cNvPr id="4" name="3 Pentágono"/>
          <p:cNvSpPr/>
          <p:nvPr/>
        </p:nvSpPr>
        <p:spPr>
          <a:xfrm>
            <a:off x="827744" y="4650458"/>
            <a:ext cx="1692000" cy="1224000"/>
          </a:xfrm>
          <a:prstGeom prst="homePlate">
            <a:avLst/>
          </a:prstGeom>
          <a:ln>
            <a:solidFill>
              <a:srgbClr val="1E768C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latin typeface="Calibri" pitchFamily="34" charset="0"/>
                <a:cs typeface="Calibri" pitchFamily="34" charset="0"/>
              </a:rPr>
              <a:t>Actualización de Criterios y mejoras en Metodología:</a:t>
            </a:r>
          </a:p>
        </p:txBody>
      </p:sp>
    </p:spTree>
    <p:extLst>
      <p:ext uri="{BB962C8B-B14F-4D97-AF65-F5344CB8AC3E}">
        <p14:creationId xmlns:p14="http://schemas.microsoft.com/office/powerpoint/2010/main" val="417357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811167"/>
              </p:ext>
            </p:extLst>
          </p:nvPr>
        </p:nvGraphicFramePr>
        <p:xfrm>
          <a:off x="76172" y="1059428"/>
          <a:ext cx="9008840" cy="57875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4171"/>
                <a:gridCol w="446314"/>
                <a:gridCol w="1850572"/>
                <a:gridCol w="3243942"/>
                <a:gridCol w="1393372"/>
                <a:gridCol w="1040469"/>
              </a:tblGrid>
              <a:tr h="734132">
                <a:tc>
                  <a:txBody>
                    <a:bodyPr/>
                    <a:lstStyle/>
                    <a:p>
                      <a:pPr algn="ctr"/>
                      <a:r>
                        <a:rPr lang="es-MX" sz="900" dirty="0" smtClean="0">
                          <a:latin typeface="Calibri" pitchFamily="34" charset="0"/>
                          <a:cs typeface="Calibri" pitchFamily="34" charset="0"/>
                        </a:rPr>
                        <a:t>Consejo de Información Pública del DF</a:t>
                      </a:r>
                    </a:p>
                    <a:p>
                      <a:pPr algn="ctr"/>
                      <a:r>
                        <a:rPr lang="es-MX" sz="900" dirty="0" smtClean="0">
                          <a:latin typeface="Calibri" pitchFamily="34" charset="0"/>
                          <a:cs typeface="Calibri" pitchFamily="34" charset="0"/>
                        </a:rPr>
                        <a:t> (CONSI)</a:t>
                      </a:r>
                      <a:endParaRPr lang="es-MX" sz="9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s-MX" sz="900" dirty="0" smtClean="0">
                          <a:latin typeface="Calibri" pitchFamily="34" charset="0"/>
                          <a:cs typeface="Calibri" pitchFamily="34" charset="0"/>
                        </a:rPr>
                        <a:t>Instituto de Acceso a la Información Pública y Protección  de Datos Personales del Distrito Federal</a:t>
                      </a:r>
                    </a:p>
                    <a:p>
                      <a:pPr algn="ctr"/>
                      <a:r>
                        <a:rPr lang="es-MX" sz="900" dirty="0" smtClean="0">
                          <a:latin typeface="Calibri" pitchFamily="34" charset="0"/>
                          <a:cs typeface="Calibri" pitchFamily="34" charset="0"/>
                        </a:rPr>
                        <a:t>(</a:t>
                      </a:r>
                      <a:r>
                        <a:rPr lang="es-MX" sz="900" dirty="0" err="1" smtClean="0">
                          <a:latin typeface="Calibri" pitchFamily="34" charset="0"/>
                          <a:cs typeface="Calibri" pitchFamily="34" charset="0"/>
                        </a:rPr>
                        <a:t>InfoDF</a:t>
                      </a:r>
                      <a:r>
                        <a:rPr lang="es-MX" sz="900" dirty="0" smtClean="0">
                          <a:latin typeface="Calibri" pitchFamily="34" charset="0"/>
                          <a:cs typeface="Calibri" pitchFamily="34" charset="0"/>
                        </a:rPr>
                        <a:t>)</a:t>
                      </a:r>
                      <a:endParaRPr lang="es-MX" sz="9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428218">
                <a:tc>
                  <a:txBody>
                    <a:bodyPr/>
                    <a:lstStyle/>
                    <a:p>
                      <a:pPr algn="ctr"/>
                      <a:r>
                        <a:rPr lang="es-MX" sz="900" b="1" dirty="0" smtClean="0">
                          <a:latin typeface="Calibri" pitchFamily="34" charset="0"/>
                        </a:rPr>
                        <a:t>Cuestionario </a:t>
                      </a:r>
                      <a:r>
                        <a:rPr lang="es-MX" sz="900" b="1" dirty="0" err="1" smtClean="0">
                          <a:latin typeface="Calibri" pitchFamily="34" charset="0"/>
                        </a:rPr>
                        <a:t>Autoaplicable</a:t>
                      </a:r>
                      <a:endParaRPr lang="es-MX" sz="9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dirty="0" smtClean="0">
                          <a:latin typeface="Calibri" pitchFamily="34" charset="0"/>
                        </a:rPr>
                        <a:t>Se verifica directamente del sitio de Internet del Ente Obligado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dirty="0" smtClean="0">
                          <a:latin typeface="Calibri" pitchFamily="34" charset="0"/>
                        </a:rPr>
                        <a:t>los</a:t>
                      </a:r>
                      <a:r>
                        <a:rPr lang="es-MX" sz="900" b="1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s-MX" sz="900" b="1" dirty="0" smtClean="0">
                          <a:latin typeface="Calibri" pitchFamily="34" charset="0"/>
                        </a:rPr>
                        <a:t>Artículos 12 y 13 </a:t>
                      </a:r>
                      <a:endParaRPr lang="es-MX" sz="9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dirty="0" smtClean="0">
                          <a:latin typeface="Calibri" pitchFamily="34" charset="0"/>
                        </a:rPr>
                        <a:t>Se verifica directamente del sitio de Internet  de los Entes Obligados las obligaciones de oficio.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dirty="0" smtClean="0">
                          <a:latin typeface="Calibri" pitchFamily="34" charset="0"/>
                        </a:rPr>
                        <a:t>Artículos</a:t>
                      </a:r>
                      <a:r>
                        <a:rPr lang="es-MX" sz="900" b="1" baseline="0" dirty="0" smtClean="0">
                          <a:latin typeface="Calibri" pitchFamily="34" charset="0"/>
                        </a:rPr>
                        <a:t> 13 al 30 de la LTAIPDF</a:t>
                      </a:r>
                      <a:endParaRPr lang="es-MX" sz="900" b="1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1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</a:rPr>
                        <a:t>(1)</a:t>
                      </a:r>
                      <a:endParaRPr lang="es-MX" sz="2000" dirty="0"/>
                    </a:p>
                  </a:txBody>
                  <a:tcPr anchor="ctr"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dirty="0" smtClean="0">
                          <a:latin typeface="Calibri" pitchFamily="34" charset="0"/>
                        </a:rPr>
                        <a:t>(2)</a:t>
                      </a:r>
                      <a:endParaRPr lang="es-MX" sz="9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dirty="0" smtClean="0">
                          <a:latin typeface="Calibri" pitchFamily="34" charset="0"/>
                        </a:rPr>
                        <a:t>(3)</a:t>
                      </a:r>
                      <a:endParaRPr lang="es-MX" sz="9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dirty="0" smtClean="0">
                          <a:latin typeface="Calibri" pitchFamily="34" charset="0"/>
                        </a:rPr>
                        <a:t>(4)</a:t>
                      </a:r>
                      <a:endParaRPr lang="es-MX" sz="9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dirty="0" smtClean="0">
                          <a:latin typeface="Calibri" pitchFamily="34" charset="0"/>
                        </a:rPr>
                        <a:t>(5)</a:t>
                      </a:r>
                      <a:endParaRPr lang="es-MX" sz="9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dirty="0" smtClean="0">
                          <a:latin typeface="Calibri" pitchFamily="34" charset="0"/>
                        </a:rPr>
                        <a:t>(6)</a:t>
                      </a:r>
                      <a:endParaRPr lang="es-MX" sz="9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E8F0F4"/>
                    </a:solidFill>
                  </a:tcPr>
                </a:tc>
              </a:tr>
              <a:tr h="3047527">
                <a:tc>
                  <a:txBody>
                    <a:bodyPr/>
                    <a:lstStyle/>
                    <a:p>
                      <a:endParaRPr lang="es-MX" sz="1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anchor="ctr"/>
                </a:tc>
              </a:tr>
              <a:tr h="1073533"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dirty="0" smtClean="0">
                          <a:latin typeface="Calibri" pitchFamily="34" charset="0"/>
                        </a:rPr>
                        <a:t>NOTA: Los índices a partir de la Evaluación-Diagnóstico</a:t>
                      </a:r>
                      <a:r>
                        <a:rPr lang="es-MX" sz="900" b="1" baseline="0" dirty="0" smtClean="0">
                          <a:latin typeface="Calibri" pitchFamily="34" charset="0"/>
                        </a:rPr>
                        <a:t> de Portales 2008 </a:t>
                      </a:r>
                      <a:r>
                        <a:rPr lang="es-MX" sz="900" b="1" dirty="0" smtClean="0">
                          <a:latin typeface="Calibri" pitchFamily="34" charset="0"/>
                        </a:rPr>
                        <a:t>están compuestos por los índices obtenidos por los Entes Obligados</a:t>
                      </a:r>
                      <a:r>
                        <a:rPr lang="es-MX" sz="900" b="1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s-MX" sz="900" b="1" dirty="0" smtClean="0">
                          <a:latin typeface="Calibri" pitchFamily="34" charset="0"/>
                        </a:rPr>
                        <a:t>y los Partidos Políticos en el</a:t>
                      </a:r>
                      <a:r>
                        <a:rPr lang="es-MX" sz="900" b="1" baseline="0" dirty="0" smtClean="0">
                          <a:latin typeface="Calibri" pitchFamily="34" charset="0"/>
                        </a:rPr>
                        <a:t> Distrito Federal</a:t>
                      </a:r>
                      <a:endParaRPr lang="es-MX" sz="10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s-MX" sz="900" b="1" baseline="30000" dirty="0" smtClean="0">
                        <a:latin typeface="Calibri" pitchFamily="34" charset="0"/>
                      </a:endParaRPr>
                    </a:p>
                    <a:p>
                      <a:r>
                        <a:rPr lang="es-MX" sz="900" b="1" baseline="30000" dirty="0" smtClean="0">
                          <a:latin typeface="Calibri" pitchFamily="34" charset="0"/>
                        </a:rPr>
                        <a:t>(1)</a:t>
                      </a:r>
                      <a:r>
                        <a:rPr lang="es-MX" sz="900" b="1" dirty="0" smtClean="0">
                          <a:latin typeface="Calibri" pitchFamily="34" charset="0"/>
                        </a:rPr>
                        <a:t> Cuestionario </a:t>
                      </a:r>
                      <a:r>
                        <a:rPr lang="es-MX" sz="900" b="1" dirty="0" err="1" smtClean="0">
                          <a:latin typeface="Calibri" pitchFamily="34" charset="0"/>
                        </a:rPr>
                        <a:t>Autoaplicable</a:t>
                      </a:r>
                      <a:r>
                        <a:rPr lang="es-MX" sz="900" b="1" dirty="0" smtClean="0">
                          <a:latin typeface="Calibri" pitchFamily="34" charset="0"/>
                        </a:rPr>
                        <a:t>. 3 preguntas sobre el tema Art. 12 y Art. 13</a:t>
                      </a:r>
                    </a:p>
                    <a:p>
                      <a:r>
                        <a:rPr lang="es-MX" sz="900" b="1" baseline="30000" dirty="0" smtClean="0">
                          <a:latin typeface="Calibri" pitchFamily="34" charset="0"/>
                        </a:rPr>
                        <a:t>(2)</a:t>
                      </a:r>
                      <a:r>
                        <a:rPr lang="es-MX" sz="900" b="1" dirty="0" smtClean="0">
                          <a:latin typeface="Calibri" pitchFamily="34" charset="0"/>
                        </a:rPr>
                        <a:t> Protocolo de Usabilidad y Calidad en la Información de Transparencia Publicada en los Portales de Internet de los Entes Públicos del Distrito Federal.</a:t>
                      </a:r>
                    </a:p>
                    <a:p>
                      <a:r>
                        <a:rPr lang="es-MX" sz="900" b="1" baseline="30000" dirty="0" smtClean="0">
                          <a:latin typeface="Calibri" pitchFamily="34" charset="0"/>
                        </a:rPr>
                        <a:t>(3) </a:t>
                      </a:r>
                      <a:r>
                        <a:rPr lang="es-MX" sz="900" b="1" dirty="0" smtClean="0">
                          <a:latin typeface="Calibri" pitchFamily="34" charset="0"/>
                        </a:rPr>
                        <a:t>Criterios y Metodología de Evaluación de la Calidad de la Información de las Obligaciones de Transparencia en los Portales de Internet de los Entes Públicos.</a:t>
                      </a:r>
                    </a:p>
                    <a:p>
                      <a:r>
                        <a:rPr lang="es-MX" sz="900" b="1" baseline="30000" dirty="0" smtClean="0">
                          <a:latin typeface="Calibri" pitchFamily="34" charset="0"/>
                        </a:rPr>
                        <a:t>(4) </a:t>
                      </a:r>
                      <a:r>
                        <a:rPr lang="es-MX" sz="900" b="1" dirty="0" smtClean="0">
                          <a:latin typeface="Calibri" pitchFamily="34" charset="0"/>
                        </a:rPr>
                        <a:t>Criterios y Metodología de Evaluación de la Información Pública de Oficio que deben dar a conocer los Entes Públicos/Agrupaciones Políticas Locales en sus Portales de Internet.</a:t>
                      </a:r>
                    </a:p>
                    <a:p>
                      <a:r>
                        <a:rPr lang="es-MX" sz="900" b="1" baseline="30000" dirty="0" smtClean="0">
                          <a:latin typeface="Calibri" pitchFamily="34" charset="0"/>
                        </a:rPr>
                        <a:t>(5) </a:t>
                      </a:r>
                      <a:r>
                        <a:rPr lang="es-MX" sz="900" b="1" dirty="0" smtClean="0">
                          <a:latin typeface="Calibri" pitchFamily="34" charset="0"/>
                        </a:rPr>
                        <a:t>Criterios y Metodología de Evaluación de la Información Pública de Oficio que deben dar a conocer los Entes Obligados/Partidos Políticos en el DF en sus Portales de Internet (2011).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baseline="30000" dirty="0" smtClean="0">
                          <a:latin typeface="Calibri" pitchFamily="34" charset="0"/>
                        </a:rPr>
                        <a:t>(6) </a:t>
                      </a:r>
                      <a:r>
                        <a:rPr lang="es-MX" sz="900" b="1" dirty="0" smtClean="0">
                          <a:latin typeface="Calibri" pitchFamily="34" charset="0"/>
                        </a:rPr>
                        <a:t>Criterios y Metodología de Evaluación de la Información Pública de Oficio que deben dar a conocer los Entes Obligados/Partidos Políticos en el DF en sus Portales de Internet (2012).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1034" y="6453336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12</a:t>
            </a:fld>
            <a:endParaRPr lang="es-MX" b="1" dirty="0">
              <a:latin typeface="Calibri" pitchFamily="34" charset="0"/>
            </a:endParaRPr>
          </a:p>
        </p:txBody>
      </p:sp>
      <p:sp>
        <p:nvSpPr>
          <p:cNvPr id="11" name="21 CuadroTexto"/>
          <p:cNvSpPr txBox="1"/>
          <p:nvPr/>
        </p:nvSpPr>
        <p:spPr>
          <a:xfrm>
            <a:off x="80682" y="85702"/>
            <a:ext cx="8420407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Índices </a:t>
            </a:r>
            <a:r>
              <a:rPr lang="es-MX" b="1" dirty="0">
                <a:latin typeface="Calibri" pitchFamily="34" charset="0"/>
              </a:rPr>
              <a:t>obtenidos en las evaluaciones a los portales de Internet de los Entes Obligados</a:t>
            </a:r>
          </a:p>
          <a:p>
            <a:r>
              <a:rPr lang="es-MX" sz="1200" b="1" i="1" dirty="0">
                <a:latin typeface="Calibri" pitchFamily="34" charset="0"/>
              </a:rPr>
              <a:t>2004 - </a:t>
            </a:r>
            <a:r>
              <a:rPr lang="es-MX" sz="1200" b="1" i="1" dirty="0" smtClean="0">
                <a:latin typeface="Calibri" pitchFamily="34" charset="0"/>
              </a:rPr>
              <a:t>2013</a:t>
            </a:r>
            <a:endParaRPr lang="es-ES" sz="1200" b="1" i="1" dirty="0">
              <a:latin typeface="Calibri" pitchFamily="34" charset="0"/>
            </a:endParaRPr>
          </a:p>
        </p:txBody>
      </p:sp>
      <p:graphicFrame>
        <p:nvGraphicFramePr>
          <p:cNvPr id="15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1838872"/>
              </p:ext>
            </p:extLst>
          </p:nvPr>
        </p:nvGraphicFramePr>
        <p:xfrm>
          <a:off x="102794" y="2636912"/>
          <a:ext cx="8947688" cy="3054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8369086" y="3400536"/>
            <a:ext cx="720080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MX" sz="900" b="1" dirty="0" smtClean="0">
                <a:latin typeface="Calibri" panose="020F0502020204030204" pitchFamily="34" charset="0"/>
              </a:rPr>
              <a:t>(No incluye Partidos Políticos)</a:t>
            </a:r>
            <a:endParaRPr lang="es-MX" sz="9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76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 idx="4294967295"/>
          </p:nvPr>
        </p:nvSpPr>
        <p:spPr>
          <a:xfrm>
            <a:off x="3125148" y="2634481"/>
            <a:ext cx="4327172" cy="794519"/>
          </a:xfrm>
          <a:prstGeom prst="rect">
            <a:avLst/>
          </a:prstGeom>
        </p:spPr>
        <p:txBody>
          <a:bodyPr anchor="ctr"/>
          <a:lstStyle/>
          <a:p>
            <a:pPr fontAlgn="base">
              <a:spcAft>
                <a:spcPct val="0"/>
              </a:spcAft>
            </a:pPr>
            <a:r>
              <a:rPr lang="es-MX" sz="3600" b="1" dirty="0">
                <a:latin typeface="Calibri" pitchFamily="34" charset="0"/>
                <a:ea typeface="+mn-ea"/>
                <a:cs typeface="+mn-cs"/>
              </a:rPr>
              <a:t>Entes Obligados </a:t>
            </a:r>
          </a:p>
        </p:txBody>
      </p:sp>
    </p:spTree>
    <p:extLst>
      <p:ext uri="{BB962C8B-B14F-4D97-AF65-F5344CB8AC3E}">
        <p14:creationId xmlns:p14="http://schemas.microsoft.com/office/powerpoint/2010/main" val="195224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MX" b="1" dirty="0" smtClean="0">
                <a:latin typeface="Calibri" pitchFamily="34" charset="0"/>
              </a:rPr>
              <a:t>O B J E T I V O</a:t>
            </a:r>
            <a:endParaRPr lang="es-ES" sz="1200" b="1" i="1" dirty="0">
              <a:latin typeface="Calibri" pitchFamily="34" charset="0"/>
            </a:endParaRPr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14</a:t>
            </a:fld>
            <a:endParaRPr lang="es-MX" b="1" dirty="0">
              <a:latin typeface="Calibri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14388" y="1628800"/>
            <a:ext cx="7500937" cy="4338058"/>
          </a:xfrm>
          <a:prstGeom prst="rect">
            <a:avLst/>
          </a:prstGeom>
        </p:spPr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De conformidad con lo establecido en el Artículo 71, fracción VIII y XI de la Ley de Transparencia y Acceso a la Información Pública del Distrito Federal (LTAIPDF); Artículo 23, fracción V del Reglamento Interior del </a:t>
            </a:r>
            <a:r>
              <a:rPr lang="es-MX" sz="2000" b="1" kern="0" dirty="0" err="1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InfoDF</a:t>
            </a:r>
            <a:r>
              <a:rPr lang="es-MX" sz="2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; en cumplimiento del Programa Operativo Anual </a:t>
            </a: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2013 </a:t>
            </a:r>
            <a:r>
              <a:rPr lang="es-MX" sz="2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del </a:t>
            </a:r>
            <a:r>
              <a:rPr lang="es-MX" sz="2000" b="1" kern="0" dirty="0" err="1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InfoDF</a:t>
            </a:r>
            <a:r>
              <a:rPr lang="es-MX" sz="2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y con base en los </a:t>
            </a:r>
            <a:r>
              <a:rPr lang="es-MX" sz="2000" b="1" i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Criterios y Metodología de Evaluación de la información pública de oficio que deben dar a conocer los Entes Obligados en sus portales de internet </a:t>
            </a: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aprobados mediante Acuerdo 1265/SO/14-11/2012.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2000" b="1" kern="0" dirty="0" smtClean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Se presentan los resultados de la Segunda Evaluación de la calidad de la información pública de oficio difundida en los portales de Internet de los Entes Obligados (Artículos </a:t>
            </a:r>
            <a:r>
              <a:rPr lang="es-MX" sz="2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13, 14, 15, 16, 17, 18</a:t>
            </a: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, 18 Bis, 19</a:t>
            </a:r>
            <a:r>
              <a:rPr lang="es-MX" sz="2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, 20, 21, 22, </a:t>
            </a: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25, 27, 28, 29 y 30 </a:t>
            </a:r>
            <a:r>
              <a:rPr lang="es-MX" sz="2000" b="1" kern="0" dirty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de la LTAIPDF), </a:t>
            </a:r>
            <a:r>
              <a:rPr lang="es-MX" sz="2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la cual fue realizada entre los meses de mayo y julio de 2013.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0683" y="85702"/>
            <a:ext cx="8163726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Información de oficio. Aplicabilidad de los artículos y número de criterios por cada uno de ellos</a:t>
            </a:r>
            <a:endParaRPr lang="es-ES" sz="1200" b="1" i="1" dirty="0">
              <a:latin typeface="Calibri" pitchFamily="34" charset="0"/>
            </a:endParaRPr>
          </a:p>
        </p:txBody>
      </p:sp>
      <p:graphicFrame>
        <p:nvGraphicFramePr>
          <p:cNvPr id="16" name="1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469817"/>
              </p:ext>
            </p:extLst>
          </p:nvPr>
        </p:nvGraphicFramePr>
        <p:xfrm>
          <a:off x="340621" y="1197352"/>
          <a:ext cx="8460000" cy="5400000"/>
        </p:xfrm>
        <a:graphic>
          <a:graphicData uri="http://schemas.openxmlformats.org/drawingml/2006/table">
            <a:tbl>
              <a:tblPr/>
              <a:tblGrid>
                <a:gridCol w="900000"/>
                <a:gridCol w="2700000"/>
                <a:gridCol w="1800000"/>
                <a:gridCol w="900000"/>
                <a:gridCol w="1080000"/>
                <a:gridCol w="1080000"/>
              </a:tblGrid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Artículo LTAIPDF</a:t>
                      </a:r>
                    </a:p>
                  </a:txBody>
                  <a:tcPr marL="7257" marR="7257" marT="725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Tema</a:t>
                      </a:r>
                      <a:endParaRPr lang="es-MX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Aplicabilidad</a:t>
                      </a:r>
                      <a:endParaRPr lang="es-MX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Total</a:t>
                      </a:r>
                      <a:r>
                        <a:rPr lang="es-MX" sz="1300" b="1" i="0" u="none" strike="noStrike" baseline="0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MX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de Criterios</a:t>
                      </a:r>
                      <a:endParaRPr lang="es-MX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Criterios Sustantivos</a:t>
                      </a:r>
                      <a:endParaRPr lang="es-MX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Criterios Adjetivos</a:t>
                      </a:r>
                      <a:endParaRPr lang="es-MX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9999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13</a:t>
                      </a:r>
                    </a:p>
                  </a:txBody>
                  <a:tcPr marL="7257" marR="7257" marT="725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Listado de información </a:t>
                      </a:r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pública que detentan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0" marR="8150" marT="81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Todos</a:t>
                      </a: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11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7</a:t>
                      </a: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14</a:t>
                      </a:r>
                    </a:p>
                  </a:txBody>
                  <a:tcPr marL="7257" marR="7257" marT="725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Información respecto de los temas, documentos y </a:t>
                      </a:r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políticas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0" marR="8150" marT="81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Todos</a:t>
                      </a: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576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441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135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15</a:t>
                      </a:r>
                    </a:p>
                  </a:txBody>
                  <a:tcPr marL="7257" marR="7257" marT="725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Información respecto de los temas, documentos y </a:t>
                      </a:r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políticas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0" marR="8150" marT="81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Órgano </a:t>
                      </a:r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Ejecutivo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193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128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65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16</a:t>
                      </a:r>
                    </a:p>
                  </a:txBody>
                  <a:tcPr marL="7257" marR="7257" marT="725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Información respecto de los temas, documentos y </a:t>
                      </a:r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políticas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0" marR="8150" marT="81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Órgano </a:t>
                      </a:r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Legislativo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246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156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90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17</a:t>
                      </a:r>
                    </a:p>
                  </a:txBody>
                  <a:tcPr marL="7257" marR="7257" marT="725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Información respecto de los temas, documentos y </a:t>
                      </a:r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políticas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0" marR="8150" marT="81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Órgano </a:t>
                      </a:r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Judicial, </a:t>
                      </a:r>
                    </a:p>
                    <a:p>
                      <a:pPr algn="ctr" fontAlgn="ctr"/>
                      <a:r>
                        <a:rPr lang="es-MX" sz="1300" b="1" i="0" u="none" strike="noStrike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JLCyADF</a:t>
                      </a:r>
                      <a:r>
                        <a:rPr lang="es-MX" sz="1300" b="1" i="0" u="none" strike="noStrike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y </a:t>
                      </a:r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TCADF</a:t>
                      </a:r>
                      <a:r>
                        <a:rPr lang="es-MX" sz="1300" b="1" i="0" u="none" strike="noStrike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178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163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15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18</a:t>
                      </a:r>
                    </a:p>
                  </a:txBody>
                  <a:tcPr marL="7257" marR="7257" marT="725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Información respecto de los temas, documentos y </a:t>
                      </a:r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políticas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0" marR="8150" marT="81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Órganos </a:t>
                      </a:r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Político-Administrativos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109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74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35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18 Bis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Información respecto de los temas, documentos y políticas</a:t>
                      </a:r>
                    </a:p>
                  </a:txBody>
                  <a:tcPr marL="8150" marR="8150" marT="81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Fideicomisos y Fondos Públicos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69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39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30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19</a:t>
                      </a:r>
                    </a:p>
                  </a:txBody>
                  <a:tcPr marL="7257" marR="7257" marT="725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Información respecto de los temas, documentos y </a:t>
                      </a:r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políticas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0" marR="8150" marT="81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IEDF y TEDF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146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81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65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</a:t>
                      </a:r>
                    </a:p>
                  </a:txBody>
                  <a:tcPr marL="7257" marR="7257" marT="725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Información respecto de los temas, documentos y políticas </a:t>
                      </a:r>
                    </a:p>
                  </a:txBody>
                  <a:tcPr marL="8150" marR="8150" marT="81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Comisión de Derechos </a:t>
                      </a:r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Humanos del D.</a:t>
                      </a:r>
                      <a:r>
                        <a:rPr lang="es-MX" sz="1300" b="1" i="0" u="none" strike="noStrike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F.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47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32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15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15</a:t>
            </a:fld>
            <a:endParaRPr lang="es-MX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0683" y="85702"/>
            <a:ext cx="8235734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Información de oficio. Aplicabilidad de los artículos y número de criterios por cada uno de ellos</a:t>
            </a:r>
            <a:endParaRPr lang="es-ES" sz="1200" b="1" i="1" dirty="0">
              <a:latin typeface="Calibri" pitchFamily="34" charset="0"/>
            </a:endParaRPr>
          </a:p>
        </p:txBody>
      </p:sp>
      <p:graphicFrame>
        <p:nvGraphicFramePr>
          <p:cNvPr id="16" name="1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607301"/>
              </p:ext>
            </p:extLst>
          </p:nvPr>
        </p:nvGraphicFramePr>
        <p:xfrm>
          <a:off x="340621" y="1199616"/>
          <a:ext cx="8460000" cy="5300630"/>
        </p:xfrm>
        <a:graphic>
          <a:graphicData uri="http://schemas.openxmlformats.org/drawingml/2006/table">
            <a:tbl>
              <a:tblPr/>
              <a:tblGrid>
                <a:gridCol w="900000"/>
                <a:gridCol w="2700000"/>
                <a:gridCol w="1800000"/>
                <a:gridCol w="900000"/>
                <a:gridCol w="1080000"/>
                <a:gridCol w="1080000"/>
              </a:tblGrid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Artículo LTAIPDF</a:t>
                      </a:r>
                    </a:p>
                  </a:txBody>
                  <a:tcPr marL="7257" marR="7257" marT="725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Tema</a:t>
                      </a:r>
                      <a:endParaRPr lang="es-MX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Aplicabilidad</a:t>
                      </a:r>
                      <a:endParaRPr lang="es-MX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Total</a:t>
                      </a:r>
                      <a:r>
                        <a:rPr lang="es-MX" sz="1300" b="1" i="0" u="none" strike="noStrike" baseline="0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MX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de Criterios</a:t>
                      </a:r>
                      <a:endParaRPr lang="es-MX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Criterios Sustantivos</a:t>
                      </a:r>
                      <a:endParaRPr lang="es-MX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Criterios Adjetivos</a:t>
                      </a:r>
                      <a:endParaRPr lang="es-MX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9999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21</a:t>
                      </a:r>
                    </a:p>
                  </a:txBody>
                  <a:tcPr marL="7257" marR="7257" marT="725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Información respecto de los temas, documentos y políticas </a:t>
                      </a:r>
                    </a:p>
                  </a:txBody>
                  <a:tcPr marL="8150" marR="8150" marT="81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Universidad Autónoma de la Ciudad de México</a:t>
                      </a: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54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34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22</a:t>
                      </a:r>
                    </a:p>
                  </a:txBody>
                  <a:tcPr marL="7257" marR="7257" marT="725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Información respecto de los temas, documentos y políticas </a:t>
                      </a:r>
                    </a:p>
                  </a:txBody>
                  <a:tcPr marL="8150" marR="8150" marT="81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InfoDF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148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100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48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25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Información respecto de obra pública por invitación restringida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0" marR="8150" marT="81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Todos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22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17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27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Relación de las vistas dadas por el </a:t>
                      </a:r>
                      <a:r>
                        <a:rPr lang="es-MX" sz="13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InfoDF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0" marR="8150" marT="81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Todos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22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17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28</a:t>
                      </a:r>
                    </a:p>
                  </a:txBody>
                  <a:tcPr marL="7257" marR="7257" marT="725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…sección donde se publica la información de oficio…  buscador temático…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0" marR="8150" marT="81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Todos</a:t>
                      </a: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-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29</a:t>
                      </a:r>
                    </a:p>
                  </a:txBody>
                  <a:tcPr marL="7257" marR="7257" marT="725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Calendario de actualización de la información de oficio</a:t>
                      </a:r>
                    </a:p>
                  </a:txBody>
                  <a:tcPr marL="8150" marR="8150" marT="81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Todos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15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10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30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Información relativa al</a:t>
                      </a:r>
                      <a:r>
                        <a:rPr lang="es-MX" sz="13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uso, destino y actividades de los recursos públicos  proporcionados por los Entes Obligados</a:t>
                      </a:r>
                      <a:endParaRPr lang="es-MX" sz="13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0" marR="8150" marT="81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Todos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11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Total </a:t>
                      </a:r>
                      <a:r>
                        <a:rPr lang="es-MX" sz="13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de criterios</a:t>
                      </a:r>
                    </a:p>
                  </a:txBody>
                  <a:tcPr marL="7257" marR="7257" marT="7257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1,852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1,310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542</a:t>
                      </a:r>
                      <a:endParaRPr lang="es-MX" sz="13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7257" marR="7257" marT="72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  <p:sp>
        <p:nvSpPr>
          <p:cNvPr id="4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16</a:t>
            </a:fld>
            <a:endParaRPr lang="es-MX" b="1" dirty="0">
              <a:latin typeface="Calibri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23528" y="6536377"/>
            <a:ext cx="58681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 smtClean="0">
                <a:latin typeface="Calibri" pitchFamily="34" charset="0"/>
                <a:cs typeface="Calibri" pitchFamily="34" charset="0"/>
              </a:rPr>
              <a:t>En promedio a un Ente Obligado le aplican 816 criterios </a:t>
            </a:r>
            <a:endParaRPr lang="es-MX" sz="12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74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76168" y="85702"/>
            <a:ext cx="8455447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Índice Global del Cumplimiento de las Obligaciones de Transparencia para los Entes Obligados</a:t>
            </a:r>
          </a:p>
          <a:p>
            <a:r>
              <a:rPr lang="es-MX" sz="1200" b="1" i="1" dirty="0" smtClean="0">
                <a:latin typeface="Calibri" pitchFamily="34" charset="0"/>
              </a:rPr>
              <a:t>(No incluye Partidos Políticos en el Distrito Federal)</a:t>
            </a:r>
            <a:endParaRPr lang="es-ES" sz="1200" b="1" i="1" dirty="0" smtClean="0">
              <a:latin typeface="Calibri" pitchFamily="34" charset="0"/>
            </a:endParaRPr>
          </a:p>
        </p:txBody>
      </p:sp>
      <p:sp>
        <p:nvSpPr>
          <p:cNvPr id="7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17</a:t>
            </a:fld>
            <a:endParaRPr lang="es-MX" b="1" dirty="0">
              <a:latin typeface="Calibri" pitchFamily="34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545911"/>
              </p:ext>
            </p:extLst>
          </p:nvPr>
        </p:nvGraphicFramePr>
        <p:xfrm>
          <a:off x="179512" y="1229410"/>
          <a:ext cx="8614902" cy="541412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256584"/>
                <a:gridCol w="1922647"/>
                <a:gridCol w="1435671"/>
              </a:tblGrid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>
                          <a:latin typeface="Calibri" pitchFamily="34" charset="0"/>
                          <a:cs typeface="Calibri" pitchFamily="34" charset="0"/>
                        </a:rPr>
                        <a:t>Criterios y Metodología de Evaluación de la Información Pública de Oficio que deben dar a conocer los Entes Públicos en sus portales de Internet</a:t>
                      </a:r>
                    </a:p>
                    <a:p>
                      <a:pPr algn="ctr"/>
                      <a:r>
                        <a:rPr lang="es-MX" sz="12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(</a:t>
                      </a:r>
                      <a:r>
                        <a:rPr lang="es-MX" sz="1200" b="1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IG</a:t>
                      </a:r>
                      <a:r>
                        <a:rPr lang="es-MX" sz="1200" b="1" baseline="-25000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cot</a:t>
                      </a:r>
                      <a:r>
                        <a:rPr lang="es-MX" sz="12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)</a:t>
                      </a:r>
                      <a:endParaRPr lang="es-MX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00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 b="1" dirty="0" smtClean="0">
                          <a:latin typeface="Calibri" pitchFamily="34" charset="0"/>
                          <a:cs typeface="Calibri" pitchFamily="34" charset="0"/>
                        </a:rPr>
                        <a:t>Criterios y Metodología de Evaluación de la Información Pública de Oficio que deben dar a conocer los Entes Obligados en sus portales</a:t>
                      </a:r>
                      <a:r>
                        <a:rPr lang="es-MX" sz="1200" b="1" baseline="0" dirty="0" smtClean="0">
                          <a:latin typeface="Calibri" pitchFamily="34" charset="0"/>
                          <a:cs typeface="Calibri" pitchFamily="34" charset="0"/>
                        </a:rPr>
                        <a:t> de Internet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(IG</a:t>
                      </a:r>
                      <a:r>
                        <a:rPr lang="es-MX" sz="1200" b="1" baseline="-250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OF</a:t>
                      </a:r>
                      <a:r>
                        <a:rPr lang="es-MX" sz="12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)</a:t>
                      </a:r>
                      <a:endParaRPr lang="es-MX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s-MX" sz="1200" b="1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2011</a:t>
                      </a:r>
                      <a:endParaRPr lang="es-MX" sz="1200" b="1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2012</a:t>
                      </a:r>
                      <a:endParaRPr lang="es-MX" sz="1200" b="1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009999"/>
                    </a:solidFill>
                  </a:tcPr>
                </a:tc>
              </a:tr>
              <a:tr h="3974125">
                <a:tc>
                  <a:txBody>
                    <a:bodyPr/>
                    <a:lstStyle/>
                    <a:p>
                      <a:endParaRPr lang="es-MX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33CCCC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33CCCC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33CCCC">
                        <a:alpha val="25098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8 Gráfico"/>
          <p:cNvGraphicFramePr/>
          <p:nvPr>
            <p:extLst>
              <p:ext uri="{D42A27DB-BD31-4B8C-83A1-F6EECF244321}">
                <p14:modId xmlns:p14="http://schemas.microsoft.com/office/powerpoint/2010/main" val="2026138112"/>
              </p:ext>
            </p:extLst>
          </p:nvPr>
        </p:nvGraphicFramePr>
        <p:xfrm>
          <a:off x="179511" y="2780928"/>
          <a:ext cx="8612497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720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3416585997"/>
              </p:ext>
            </p:extLst>
          </p:nvPr>
        </p:nvGraphicFramePr>
        <p:xfrm>
          <a:off x="481418" y="1214682"/>
          <a:ext cx="819503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18</a:t>
            </a:fld>
            <a:endParaRPr lang="es-MX" b="1" dirty="0">
              <a:latin typeface="Calibri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39080" y="1301418"/>
            <a:ext cx="8653400" cy="360000"/>
          </a:xfrm>
          <a:prstGeom prst="rect">
            <a:avLst/>
          </a:prstGeom>
          <a:noFill/>
          <a:ln w="57150">
            <a:solidFill>
              <a:srgbClr val="33CCCC"/>
            </a:solidFill>
          </a:ln>
          <a:scene3d>
            <a:camera prst="orthographicFront"/>
            <a:lightRig rig="sof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Índices de la segunda Evaluación a los portales de Internet de los Entes Obligados, 2013</a:t>
            </a:r>
            <a:endParaRPr lang="es-ES" sz="1200" b="1" i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09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Gráfico"/>
          <p:cNvGraphicFramePr/>
          <p:nvPr>
            <p:extLst>
              <p:ext uri="{D42A27DB-BD31-4B8C-83A1-F6EECF244321}">
                <p14:modId xmlns:p14="http://schemas.microsoft.com/office/powerpoint/2010/main" val="320871762"/>
              </p:ext>
            </p:extLst>
          </p:nvPr>
        </p:nvGraphicFramePr>
        <p:xfrm>
          <a:off x="142843" y="1124744"/>
          <a:ext cx="7986957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8171408" y="2575790"/>
            <a:ext cx="714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-2.4</a:t>
            </a:r>
            <a:endParaRPr lang="es-MX" sz="1200" b="1" dirty="0">
              <a:latin typeface="Calibri" pitchFamily="34" charset="0"/>
            </a:endParaRPr>
          </a:p>
        </p:txBody>
      </p:sp>
      <p:cxnSp>
        <p:nvCxnSpPr>
          <p:cNvPr id="14" name="13 Conector recto de flecha"/>
          <p:cNvCxnSpPr/>
          <p:nvPr/>
        </p:nvCxnSpPr>
        <p:spPr>
          <a:xfrm>
            <a:off x="7236400" y="2204864"/>
            <a:ext cx="936000" cy="0"/>
          </a:xfrm>
          <a:prstGeom prst="straightConnector1">
            <a:avLst/>
          </a:prstGeom>
          <a:ln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>
            <a:off x="7485066" y="2708920"/>
            <a:ext cx="684000" cy="0"/>
          </a:xfrm>
          <a:prstGeom prst="straightConnector1">
            <a:avLst/>
          </a:prstGeom>
          <a:ln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>
            <a:off x="7279952" y="3241693"/>
            <a:ext cx="900000" cy="0"/>
          </a:xfrm>
          <a:prstGeom prst="straightConnector1">
            <a:avLst/>
          </a:prstGeom>
          <a:ln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>
            <a:off x="7380424" y="5821666"/>
            <a:ext cx="792000" cy="0"/>
          </a:xfrm>
          <a:prstGeom prst="straightConnector1">
            <a:avLst/>
          </a:prstGeom>
          <a:ln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>
            <a:off x="7819960" y="5309088"/>
            <a:ext cx="360000" cy="0"/>
          </a:xfrm>
          <a:prstGeom prst="straightConnector1">
            <a:avLst/>
          </a:prstGeom>
          <a:ln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>
            <a:off x="6934196" y="6336608"/>
            <a:ext cx="1224000" cy="0"/>
          </a:xfrm>
          <a:prstGeom prst="straightConnector1">
            <a:avLst/>
          </a:prstGeom>
          <a:ln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lvl="0"/>
            <a:r>
              <a:rPr lang="es-MX" b="1" dirty="0" smtClean="0">
                <a:latin typeface="Calibri" pitchFamily="34" charset="0"/>
              </a:rPr>
              <a:t>Comparativo de índices de cumplimiento</a:t>
            </a:r>
          </a:p>
          <a:p>
            <a:r>
              <a:rPr lang="es-MX" sz="1200" b="1" i="1" dirty="0" smtClean="0">
                <a:latin typeface="Calibri" pitchFamily="34" charset="0"/>
              </a:rPr>
              <a:t>Evaluaciones-Diagnóstico 2012 y Evaluaciones 2013</a:t>
            </a:r>
            <a:endParaRPr lang="es-ES" sz="1200" b="1" i="1" dirty="0">
              <a:latin typeface="Calibri" pitchFamily="34" charset="0"/>
            </a:endParaRPr>
          </a:p>
        </p:txBody>
      </p:sp>
      <p:sp>
        <p:nvSpPr>
          <p:cNvPr id="23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19</a:t>
            </a:fld>
            <a:endParaRPr lang="es-MX" b="1" dirty="0">
              <a:latin typeface="Calibri" pitchFamily="34" charset="0"/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96618" y="1931124"/>
            <a:ext cx="8912004" cy="540000"/>
          </a:xfrm>
          <a:prstGeom prst="rect">
            <a:avLst/>
          </a:prstGeom>
          <a:noFill/>
          <a:ln w="57150">
            <a:solidFill>
              <a:srgbClr val="33CCCC"/>
            </a:solidFill>
          </a:ln>
          <a:scene3d>
            <a:camera prst="orthographicFront"/>
            <a:lightRig rig="sof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5" name="24 CuadroTexto"/>
          <p:cNvSpPr txBox="1"/>
          <p:nvPr/>
        </p:nvSpPr>
        <p:spPr>
          <a:xfrm>
            <a:off x="7524328" y="1124744"/>
            <a:ext cx="1520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i="1" u="sng" dirty="0" smtClean="0">
                <a:latin typeface="Calibri" pitchFamily="34" charset="0"/>
              </a:rPr>
              <a:t>Diferencia</a:t>
            </a:r>
          </a:p>
          <a:p>
            <a:pPr algn="ctr"/>
            <a:r>
              <a:rPr lang="es-MX" sz="1200" b="1" i="1" u="sng" dirty="0" smtClean="0">
                <a:latin typeface="Calibri" pitchFamily="34" charset="0"/>
              </a:rPr>
              <a:t>2ª Eval’13 y</a:t>
            </a:r>
          </a:p>
          <a:p>
            <a:pPr algn="ctr"/>
            <a:r>
              <a:rPr lang="es-MX" sz="1200" b="1" i="1" u="sng" dirty="0">
                <a:latin typeface="Calibri" pitchFamily="34" charset="0"/>
              </a:rPr>
              <a:t>1ª </a:t>
            </a:r>
            <a:r>
              <a:rPr lang="es-MX" sz="1200" b="1" i="1" u="sng" dirty="0" smtClean="0">
                <a:latin typeface="Calibri" pitchFamily="34" charset="0"/>
              </a:rPr>
              <a:t>EvDiag’13</a:t>
            </a:r>
            <a:endParaRPr lang="es-MX" sz="1200" b="1" dirty="0">
              <a:latin typeface="Calibri" pitchFamily="34" charset="0"/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8182294" y="3103112"/>
            <a:ext cx="714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-0.1</a:t>
            </a:r>
            <a:endParaRPr lang="es-MX" sz="1200" b="1" dirty="0">
              <a:latin typeface="Calibri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8178100" y="3612513"/>
            <a:ext cx="714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0.6</a:t>
            </a:r>
            <a:endParaRPr lang="es-MX" sz="1200" b="1" dirty="0">
              <a:latin typeface="Calibri" pitchFamily="34" charset="0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8178100" y="4653136"/>
            <a:ext cx="714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6.5</a:t>
            </a:r>
            <a:endParaRPr lang="es-MX" sz="1200" b="1" dirty="0">
              <a:latin typeface="Calibri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8178100" y="4138194"/>
            <a:ext cx="714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-1.6</a:t>
            </a:r>
            <a:endParaRPr lang="es-MX" sz="1200" b="1" dirty="0">
              <a:latin typeface="Calibri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8160522" y="5168078"/>
            <a:ext cx="714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0.3</a:t>
            </a:r>
            <a:endParaRPr lang="es-MX" sz="1200" b="1" dirty="0">
              <a:latin typeface="Calibri" pitchFamily="34" charset="0"/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8182294" y="5694053"/>
            <a:ext cx="714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5.2</a:t>
            </a:r>
            <a:endParaRPr lang="es-MX" sz="1200" b="1" dirty="0">
              <a:latin typeface="Calibri" pitchFamily="34" charset="0"/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8178100" y="6198109"/>
            <a:ext cx="714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0.5</a:t>
            </a:r>
            <a:endParaRPr lang="es-MX" sz="1200" b="1" dirty="0">
              <a:latin typeface="Calibri" pitchFamily="34" charset="0"/>
            </a:endParaRPr>
          </a:p>
        </p:txBody>
      </p:sp>
      <p:cxnSp>
        <p:nvCxnSpPr>
          <p:cNvPr id="33" name="32 Conector recto de flecha"/>
          <p:cNvCxnSpPr/>
          <p:nvPr/>
        </p:nvCxnSpPr>
        <p:spPr>
          <a:xfrm>
            <a:off x="7089074" y="3749690"/>
            <a:ext cx="1080000" cy="0"/>
          </a:xfrm>
          <a:prstGeom prst="straightConnector1">
            <a:avLst/>
          </a:prstGeom>
          <a:ln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/>
          <p:nvPr/>
        </p:nvCxnSpPr>
        <p:spPr>
          <a:xfrm>
            <a:off x="7107504" y="4270811"/>
            <a:ext cx="1080000" cy="0"/>
          </a:xfrm>
          <a:prstGeom prst="straightConnector1">
            <a:avLst/>
          </a:prstGeom>
          <a:ln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/>
          <p:nvPr/>
        </p:nvCxnSpPr>
        <p:spPr>
          <a:xfrm>
            <a:off x="6837090" y="4791635"/>
            <a:ext cx="1332000" cy="0"/>
          </a:xfrm>
          <a:prstGeom prst="straightConnector1">
            <a:avLst/>
          </a:prstGeom>
          <a:ln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35 CuadroTexto"/>
          <p:cNvSpPr txBox="1"/>
          <p:nvPr/>
        </p:nvSpPr>
        <p:spPr>
          <a:xfrm>
            <a:off x="8178100" y="2060848"/>
            <a:ext cx="714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0.4</a:t>
            </a:r>
            <a:endParaRPr lang="es-MX" sz="12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s-MX" sz="2000" b="1" dirty="0" smtClean="0">
                <a:latin typeface="Calibri" pitchFamily="34" charset="0"/>
              </a:rPr>
              <a:t>Í N D I C E</a:t>
            </a:r>
            <a:endParaRPr lang="es-ES" sz="1400" b="1" i="1" dirty="0">
              <a:latin typeface="Calibri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14388" y="1601905"/>
            <a:ext cx="7500937" cy="4491391"/>
          </a:xfrm>
          <a:prstGeom prst="rect">
            <a:avLst/>
          </a:prstGeom>
        </p:spPr>
        <p:txBody>
          <a:bodyPr anchor="ctr"/>
          <a:lstStyle/>
          <a:p>
            <a:pPr marL="533400" indent="-5334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MX" sz="24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Contexto ……………………………………………………..….… 3</a:t>
            </a:r>
          </a:p>
          <a:p>
            <a:pPr marL="533400" indent="-5334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s-MX" sz="2400" b="1" kern="0" dirty="0" smtClean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marL="533400" indent="-5334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s-MX" sz="2400" b="1" kern="0" dirty="0" smtClean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marL="533400" indent="-5334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s-MX" sz="2400" b="1" kern="0" dirty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  <a:p>
            <a:pPr marL="533400" indent="-5334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MX" sz="24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Entes Obligado ………………………………………………….. 13</a:t>
            </a:r>
          </a:p>
        </p:txBody>
      </p:sp>
    </p:spTree>
    <p:extLst>
      <p:ext uri="{BB962C8B-B14F-4D97-AF65-F5344CB8AC3E}">
        <p14:creationId xmlns:p14="http://schemas.microsoft.com/office/powerpoint/2010/main" val="101147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20</a:t>
            </a:fld>
            <a:endParaRPr lang="es-MX" b="1" dirty="0">
              <a:latin typeface="Calibri" pitchFamily="34" charset="0"/>
            </a:endParaRP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807215"/>
              </p:ext>
            </p:extLst>
          </p:nvPr>
        </p:nvGraphicFramePr>
        <p:xfrm>
          <a:off x="163976" y="1340768"/>
          <a:ext cx="8820000" cy="47880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224000"/>
                <a:gridCol w="720000"/>
                <a:gridCol w="576000"/>
                <a:gridCol w="576000"/>
                <a:gridCol w="900000"/>
                <a:gridCol w="792000"/>
                <a:gridCol w="576000"/>
                <a:gridCol w="576000"/>
                <a:gridCol w="576000"/>
                <a:gridCol w="576000"/>
                <a:gridCol w="576000"/>
                <a:gridCol w="1152000"/>
              </a:tblGrid>
              <a:tr h="468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Órgano de</a:t>
                      </a:r>
                      <a:r>
                        <a:rPr lang="es-ES" sz="1100" b="1" i="0" u="none" strike="noStrike" baseline="0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 Gobierno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Entes Obligados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Índices de Cumplimiento 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B73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73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0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B73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73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Índice Global del Cumplimiento de la Información de Oficio</a:t>
                      </a:r>
                    </a:p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(IG</a:t>
                      </a:r>
                      <a:r>
                        <a:rPr lang="es-MX" sz="1100" b="1" i="0" u="none" strike="noStrike" baseline="-25000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OF</a:t>
                      </a:r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)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540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73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Artículo</a:t>
                      </a:r>
                    </a:p>
                    <a:p>
                      <a:pPr algn="ctr" fontAlgn="ctr"/>
                      <a:r>
                        <a:rPr lang="es-ES" sz="1100" b="1" i="0" u="none" strike="noStrike" baseline="0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13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Artículo</a:t>
                      </a:r>
                    </a:p>
                    <a:p>
                      <a:pPr algn="ctr" fontAlgn="ctr"/>
                      <a:r>
                        <a:rPr lang="es-ES" sz="1100" b="1" i="0" u="none" strike="noStrike" baseline="0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14</a:t>
                      </a:r>
                      <a:endParaRPr lang="es-ES" sz="1100" b="1" i="0" u="none" strike="noStrike" dirty="0" smtClean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Obligaciones específicas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Artículo específico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Artículo</a:t>
                      </a:r>
                    </a:p>
                    <a:p>
                      <a:pPr algn="ctr" fontAlgn="ctr"/>
                      <a:r>
                        <a:rPr lang="es-ES" sz="1100" b="1" i="0" u="none" strike="noStrike" baseline="0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25</a:t>
                      </a:r>
                      <a:endParaRPr lang="es-ES" sz="1100" b="1" i="0" u="none" strike="noStrike" dirty="0" smtClean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Artículo</a:t>
                      </a:r>
                    </a:p>
                    <a:p>
                      <a:pPr algn="ctr" fontAlgn="ctr"/>
                      <a:r>
                        <a:rPr lang="es-ES" sz="1100" b="1" i="0" u="none" strike="noStrike" baseline="0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27</a:t>
                      </a:r>
                      <a:endParaRPr lang="es-ES" sz="1100" b="1" i="0" u="none" strike="noStrike" dirty="0" smtClean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Artículo</a:t>
                      </a:r>
                    </a:p>
                    <a:p>
                      <a:pPr algn="ctr" fontAlgn="ctr"/>
                      <a:r>
                        <a:rPr lang="es-ES" sz="1100" b="1" i="0" u="none" strike="noStrike" baseline="0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28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Artículo</a:t>
                      </a:r>
                    </a:p>
                    <a:p>
                      <a:pPr algn="ctr" fontAlgn="ctr"/>
                      <a:r>
                        <a:rPr lang="es-ES" sz="1100" b="1" i="0" u="none" strike="noStrike" baseline="0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29</a:t>
                      </a:r>
                      <a:endParaRPr lang="es-ES" sz="1100" b="1" i="0" u="none" strike="noStrike" dirty="0" smtClean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Artículo</a:t>
                      </a:r>
                    </a:p>
                    <a:p>
                      <a:pPr algn="ctr" fontAlgn="ctr"/>
                      <a:r>
                        <a:rPr lang="es-ES" sz="1100" b="1" i="0" u="none" strike="noStrike" baseline="0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30</a:t>
                      </a:r>
                      <a:endParaRPr lang="es-ES" sz="1100" b="1" i="0" u="none" strike="noStrike" dirty="0" smtClean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737D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Ejecutivo 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15 , 18 y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18 Bis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Administración</a:t>
                      </a:r>
                    </a:p>
                    <a:p>
                      <a:pPr algn="l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Pública Central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15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Desconcentrados y</a:t>
                      </a:r>
                    </a:p>
                    <a:p>
                      <a:pPr algn="l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Paraestatales </a:t>
                      </a:r>
                      <a:r>
                        <a:rPr lang="es-ES" sz="1100" b="1" i="0" u="none" strike="noStrike" baseline="3000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  <a:endParaRPr lang="es-ES" sz="1100" b="1" i="0" u="none" strike="noStrike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15 y 18 Bis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Delegaciones </a:t>
                      </a:r>
                    </a:p>
                    <a:p>
                      <a:pPr algn="l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Políticas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18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Judicial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17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Legislativo 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16 y 18 Bis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Autónomo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17, 19, 20, 21 y 22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 Índices globales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85.4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82.9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81.8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88.2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90.9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94.4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89.8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86.4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84.7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Índices de la segunda Evaluación a los portales de Internet de los Entes Obligados por Órgano de Gobierno, 2013</a:t>
            </a:r>
            <a:endParaRPr lang="es-ES" sz="1200" b="1" i="1" dirty="0">
              <a:latin typeface="Calibri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05864" y="6165304"/>
            <a:ext cx="8823854" cy="419103"/>
          </a:xfrm>
          <a:prstGeom prst="rect">
            <a:avLst/>
          </a:prstGeom>
        </p:spPr>
        <p:txBody>
          <a:bodyPr/>
          <a:lstStyle/>
          <a:p>
            <a:pPr marL="85725" indent="-8572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000" b="1" kern="0" baseline="3000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1 </a:t>
            </a:r>
            <a:r>
              <a:rPr lang="es-MX" sz="1000" b="1" dirty="0" smtClean="0">
                <a:latin typeface="Calibri" pitchFamily="34" charset="0"/>
              </a:rPr>
              <a:t>Conforme al Artículo 97 del Estatuto de Gobierno del Distrito Federal, la Administración Pública Paraestatal está integrada por los Organismos Descentralizados, las Empresas de Participación Estatal Mayoritaria y los Fideicomisos Públicos</a:t>
            </a:r>
            <a:r>
              <a:rPr lang="es-MX" sz="1000" b="1" kern="0" dirty="0" smtClean="0">
                <a:solidFill>
                  <a:sysClr val="windowText" lastClr="000000"/>
                </a:solidFill>
                <a:latin typeface="Calibri" pitchFamily="34" charset="0"/>
                <a:cs typeface="Arial" pitchFamily="34" charset="0"/>
              </a:rPr>
              <a:t>.</a:t>
            </a:r>
            <a:endParaRPr lang="es-MX" sz="1000" b="1" kern="0" dirty="0">
              <a:solidFill>
                <a:sysClr val="windowText" lastClr="000000"/>
              </a:solidFill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21</a:t>
            </a:fld>
            <a:endParaRPr lang="es-MX" b="1" dirty="0">
              <a:latin typeface="Calibri" pitchFamily="34" charset="0"/>
            </a:endParaRP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524769"/>
              </p:ext>
            </p:extLst>
          </p:nvPr>
        </p:nvGraphicFramePr>
        <p:xfrm>
          <a:off x="511088" y="1208238"/>
          <a:ext cx="8136000" cy="54000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980000"/>
                <a:gridCol w="612000"/>
                <a:gridCol w="612000"/>
                <a:gridCol w="612000"/>
                <a:gridCol w="612000"/>
                <a:gridCol w="612000"/>
                <a:gridCol w="612000"/>
                <a:gridCol w="612000"/>
                <a:gridCol w="612000"/>
                <a:gridCol w="1260000"/>
              </a:tblGrid>
              <a:tr h="540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Delegación</a:t>
                      </a:r>
                      <a:r>
                        <a:rPr lang="es-ES" sz="1100" b="1" i="0" u="none" strike="noStrike" baseline="0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 Política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Índices de Cumplimiento 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0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B73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73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2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Índice Global del Cumplimiento de la Información de Oficio</a:t>
                      </a:r>
                    </a:p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(IG</a:t>
                      </a:r>
                      <a:r>
                        <a:rPr lang="es-MX" sz="1100" b="1" i="0" u="none" strike="noStrike" baseline="-25000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OF</a:t>
                      </a:r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)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540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Artículo</a:t>
                      </a:r>
                    </a:p>
                    <a:p>
                      <a:pPr algn="ctr" fontAlgn="ctr"/>
                      <a:r>
                        <a:rPr lang="es-ES" sz="1100" b="1" i="0" u="none" strike="noStrike" baseline="0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13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Artículo</a:t>
                      </a:r>
                    </a:p>
                    <a:p>
                      <a:pPr algn="ctr" fontAlgn="ctr"/>
                      <a:r>
                        <a:rPr lang="es-ES" sz="1100" b="1" i="0" u="none" strike="noStrike" baseline="0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14</a:t>
                      </a:r>
                      <a:endParaRPr lang="es-ES" sz="1100" b="1" i="0" u="none" strike="noStrike" dirty="0" smtClean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Artículo</a:t>
                      </a:r>
                    </a:p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18</a:t>
                      </a: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Artículo</a:t>
                      </a:r>
                    </a:p>
                    <a:p>
                      <a:pPr algn="ctr" fontAlgn="ctr"/>
                      <a:r>
                        <a:rPr lang="es-ES" sz="1100" b="1" i="0" u="none" strike="noStrike" baseline="0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25</a:t>
                      </a:r>
                      <a:endParaRPr lang="es-ES" sz="1100" b="1" i="0" u="none" strike="noStrike" dirty="0" smtClean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Artículo</a:t>
                      </a:r>
                    </a:p>
                    <a:p>
                      <a:pPr algn="ctr" fontAlgn="ctr"/>
                      <a:r>
                        <a:rPr lang="es-ES" sz="1100" b="1" i="0" u="none" strike="noStrike" baseline="0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27</a:t>
                      </a:r>
                      <a:endParaRPr lang="es-ES" sz="1100" b="1" i="0" u="none" strike="noStrike" dirty="0" smtClean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Artículo</a:t>
                      </a:r>
                    </a:p>
                    <a:p>
                      <a:pPr algn="ctr" fontAlgn="ctr"/>
                      <a:r>
                        <a:rPr lang="es-ES" sz="1100" b="1" i="0" u="none" strike="noStrike" baseline="0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28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Artículo</a:t>
                      </a:r>
                    </a:p>
                    <a:p>
                      <a:pPr algn="ctr" fontAlgn="ctr"/>
                      <a:r>
                        <a:rPr lang="es-ES" sz="1100" b="1" i="0" u="none" strike="noStrike" baseline="0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29</a:t>
                      </a:r>
                      <a:endParaRPr lang="es-ES" sz="1100" b="1" i="0" u="none" strike="noStrike" dirty="0" smtClean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Artículo</a:t>
                      </a:r>
                    </a:p>
                    <a:p>
                      <a:pPr algn="ctr" fontAlgn="ctr"/>
                      <a:r>
                        <a:rPr lang="es-ES" sz="1100" b="1" i="0" u="none" strike="noStrike" baseline="0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30</a:t>
                      </a:r>
                      <a:endParaRPr lang="es-ES" sz="1100" b="1" i="0" u="none" strike="noStrike" dirty="0" smtClean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ES" sz="13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4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737D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Índices Delegaciones</a:t>
                      </a:r>
                      <a:r>
                        <a:rPr lang="es-ES" sz="1100" b="1" i="0" u="none" strike="noStrike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Políticas</a:t>
                      </a:r>
                      <a:endParaRPr lang="es-MX" sz="1100" b="1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>
                        <a:alpha val="59000"/>
                      </a:srgb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Miguel Hidalgo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Álvaro Obregón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Milpa Alta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Cuajimalpa de Morelos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Iztapalapa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Azcapotzalco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Benito Juárez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Iztacalco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Venustiano Carranza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Gustavo A. Madero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Tlalpan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Tláhuac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Magdalena Contreras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Cuauhtémoc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Coyoacán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Xochimilco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Índices globales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85.4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82.9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81.8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88.2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90.9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94.4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89.8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86.4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84.7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Índices de la segunda Evaluación a los portales de Internet de los Entes Obligados por Delegación Política, 2013</a:t>
            </a:r>
            <a:endParaRPr lang="es-ES" sz="1200" b="1" i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83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22</a:t>
            </a:fld>
            <a:endParaRPr lang="es-MX" b="1" dirty="0">
              <a:latin typeface="Calibri" pitchFamily="34" charset="0"/>
            </a:endParaRPr>
          </a:p>
        </p:txBody>
      </p:sp>
      <p:sp>
        <p:nvSpPr>
          <p:cNvPr id="5" name="16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>
                <a:latin typeface="Calibri" pitchFamily="34" charset="0"/>
              </a:rPr>
              <a:t>Índice Global del Cumplimiento de la Información de </a:t>
            </a:r>
            <a:r>
              <a:rPr lang="es-MX" b="1" dirty="0" smtClean="0">
                <a:latin typeface="Calibri" pitchFamily="34" charset="0"/>
              </a:rPr>
              <a:t>Oficio por Delegación Política</a:t>
            </a:r>
            <a:endParaRPr lang="es-MX" b="1" dirty="0">
              <a:latin typeface="Calibri" pitchFamily="34" charset="0"/>
            </a:endParaRPr>
          </a:p>
          <a:p>
            <a:r>
              <a:rPr lang="es-MX" sz="1200" b="1" i="1" dirty="0" smtClean="0">
                <a:latin typeface="Calibri" pitchFamily="34" charset="0"/>
              </a:rPr>
              <a:t>Segunda Evaluación 2013</a:t>
            </a:r>
            <a:endParaRPr lang="es-ES" sz="1000" b="1" i="1" dirty="0">
              <a:latin typeface="Calibri" pitchFamily="34" charset="0"/>
            </a:endParaRPr>
          </a:p>
        </p:txBody>
      </p:sp>
      <p:graphicFrame>
        <p:nvGraphicFramePr>
          <p:cNvPr id="6" name="9 Gráfico"/>
          <p:cNvGraphicFramePr/>
          <p:nvPr>
            <p:extLst>
              <p:ext uri="{D42A27DB-BD31-4B8C-83A1-F6EECF244321}">
                <p14:modId xmlns:p14="http://schemas.microsoft.com/office/powerpoint/2010/main" val="204723723"/>
              </p:ext>
            </p:extLst>
          </p:nvPr>
        </p:nvGraphicFramePr>
        <p:xfrm>
          <a:off x="899592" y="2048498"/>
          <a:ext cx="8010466" cy="4465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17 CuadroTexto"/>
          <p:cNvSpPr txBox="1"/>
          <p:nvPr/>
        </p:nvSpPr>
        <p:spPr>
          <a:xfrm>
            <a:off x="714348" y="1267930"/>
            <a:ext cx="7715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IG</a:t>
            </a:r>
            <a:r>
              <a:rPr lang="es-MX" sz="1200" b="1" baseline="-25000" dirty="0" smtClean="0">
                <a:latin typeface="Calibri" pitchFamily="34" charset="0"/>
              </a:rPr>
              <a:t>OF</a:t>
            </a:r>
            <a:r>
              <a:rPr lang="es-MX" sz="1200" b="1" dirty="0" smtClean="0">
                <a:latin typeface="Calibri" pitchFamily="34" charset="0"/>
              </a:rPr>
              <a:t> total de Entes Obligados: 84.7</a:t>
            </a:r>
            <a:endParaRPr lang="es-MX" sz="1200" b="1" dirty="0">
              <a:latin typeface="Calibri" pitchFamily="34" charset="0"/>
            </a:endParaRPr>
          </a:p>
        </p:txBody>
      </p:sp>
      <p:sp>
        <p:nvSpPr>
          <p:cNvPr id="11" name="17 CuadroTexto"/>
          <p:cNvSpPr txBox="1"/>
          <p:nvPr/>
        </p:nvSpPr>
        <p:spPr>
          <a:xfrm>
            <a:off x="76168" y="2492896"/>
            <a:ext cx="1111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IG</a:t>
            </a:r>
            <a:r>
              <a:rPr lang="es-MX" sz="1200" b="1" baseline="-25000" dirty="0" smtClean="0">
                <a:latin typeface="Calibri" pitchFamily="34" charset="0"/>
              </a:rPr>
              <a:t>OF</a:t>
            </a:r>
            <a:endParaRPr lang="es-MX" sz="1200" b="1" dirty="0" smtClean="0">
              <a:latin typeface="Calibri" pitchFamily="34" charset="0"/>
            </a:endParaRPr>
          </a:p>
          <a:p>
            <a:pPr algn="ctr"/>
            <a:r>
              <a:rPr lang="es-MX" sz="1200" b="1" dirty="0" smtClean="0">
                <a:latin typeface="Calibri" pitchFamily="34" charset="0"/>
              </a:rPr>
              <a:t>Delegaciones:</a:t>
            </a:r>
          </a:p>
          <a:p>
            <a:pPr algn="ctr"/>
            <a:r>
              <a:rPr lang="es-MX" sz="1200" b="1" dirty="0" smtClean="0">
                <a:latin typeface="Calibri" pitchFamily="34" charset="0"/>
              </a:rPr>
              <a:t>83.5</a:t>
            </a:r>
            <a:endParaRPr lang="es-MX" sz="12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98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CuadroTexto"/>
          <p:cNvSpPr txBox="1"/>
          <p:nvPr/>
        </p:nvSpPr>
        <p:spPr>
          <a:xfrm>
            <a:off x="76169" y="85702"/>
            <a:ext cx="8168239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Grupos de índices clasificados por Artículos de la segunda Evaluación a los portales de Internet, 2013</a:t>
            </a:r>
            <a:endParaRPr lang="es-ES" sz="1200" b="1" i="1" dirty="0">
              <a:latin typeface="Calibri" pitchFamily="34" charset="0"/>
            </a:endParaRPr>
          </a:p>
        </p:txBody>
      </p:sp>
      <p:sp>
        <p:nvSpPr>
          <p:cNvPr id="18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23</a:t>
            </a:fld>
            <a:endParaRPr lang="es-MX" b="1" dirty="0">
              <a:latin typeface="Calibri" pitchFamily="34" charset="0"/>
            </a:endParaRPr>
          </a:p>
        </p:txBody>
      </p:sp>
      <p:graphicFrame>
        <p:nvGraphicFramePr>
          <p:cNvPr id="20" name="1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393171"/>
              </p:ext>
            </p:extLst>
          </p:nvPr>
        </p:nvGraphicFramePr>
        <p:xfrm>
          <a:off x="197794" y="1160914"/>
          <a:ext cx="8685902" cy="5544000"/>
        </p:xfrm>
        <a:graphic>
          <a:graphicData uri="http://schemas.openxmlformats.org/drawingml/2006/table">
            <a:tbl>
              <a:tblPr/>
              <a:tblGrid>
                <a:gridCol w="540000"/>
                <a:gridCol w="936000"/>
                <a:gridCol w="757204"/>
                <a:gridCol w="757204"/>
                <a:gridCol w="987658"/>
                <a:gridCol w="987658"/>
                <a:gridCol w="987658"/>
                <a:gridCol w="987658"/>
                <a:gridCol w="987658"/>
                <a:gridCol w="757204"/>
              </a:tblGrid>
              <a:tr h="6480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Artículo 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Aplicabilidad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Total</a:t>
                      </a:r>
                      <a:r>
                        <a:rPr lang="es-MX" sz="1100" b="1" i="0" u="none" strike="noStrike" baseline="0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 de </a:t>
                      </a:r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Entes Obligados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Índice </a:t>
                      </a:r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igual a 100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Índice menor a 100 y mayor o igual a 90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Índice menor a 90 y mayor o igual a 80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Índice menor a 80 y mayor o igual a 70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Índice menor a 70 y mayor o igual a 60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Índice menor a 60 y mayor a 0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Índice</a:t>
                      </a:r>
                      <a:r>
                        <a:rPr lang="es-MX" sz="1100" b="1" i="0" u="none" strike="noStrike" baseline="0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 igual a</a:t>
                      </a:r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 0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IG</a:t>
                      </a:r>
                      <a:r>
                        <a:rPr lang="es-MX" sz="1100" b="1" i="0" u="none" strike="noStrike" baseline="-250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OF</a:t>
                      </a:r>
                      <a:endParaRPr lang="es-MX" sz="11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Todos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</a:p>
                  </a:txBody>
                  <a:tcPr marL="7776" marR="7776" marT="7776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Todos</a:t>
                      </a:r>
                    </a:p>
                  </a:txBody>
                  <a:tcPr marL="7257" marR="7257" marT="7257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14</a:t>
                      </a:r>
                    </a:p>
                  </a:txBody>
                  <a:tcPr marL="7776" marR="7776" marT="7776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Todos</a:t>
                      </a:r>
                    </a:p>
                  </a:txBody>
                  <a:tcPr marL="7257" marR="7257" marT="7257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15</a:t>
                      </a:r>
                    </a:p>
                  </a:txBody>
                  <a:tcPr marL="7776" marR="7776" marT="7776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Ejecutivo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257" marR="7257" marT="7257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16</a:t>
                      </a:r>
                    </a:p>
                  </a:txBody>
                  <a:tcPr marL="7776" marR="7776" marT="7776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Legislativo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257" marR="7257" marT="7257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17</a:t>
                      </a:r>
                    </a:p>
                  </a:txBody>
                  <a:tcPr marL="7776" marR="7776" marT="7776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Judicial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257" marR="7257" marT="7257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18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776" marR="7776" marT="7776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Delegaciones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257" marR="7257" marT="7257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18 Bis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776" marR="7776" marT="7776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Fideicomisos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257" marR="7257" marT="7257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19</a:t>
                      </a:r>
                    </a:p>
                  </a:txBody>
                  <a:tcPr marL="7776" marR="7776" marT="7776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IEDF y TEDF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257" marR="7257" marT="7257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20</a:t>
                      </a:r>
                    </a:p>
                  </a:txBody>
                  <a:tcPr marL="7776" marR="7776" marT="7776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CDHDF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257" marR="7257" marT="7257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21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776" marR="7776" marT="7776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UACM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257" marR="7257" marT="7257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22</a:t>
                      </a:r>
                    </a:p>
                  </a:txBody>
                  <a:tcPr marL="7776" marR="7776" marT="7776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InfoDF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257" marR="7257" marT="7257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25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776" marR="7776" marT="7776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Todos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257" marR="7257" marT="7257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27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776" marR="7776" marT="7776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Todos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257" marR="7257" marT="7257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28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776" marR="7776" marT="7776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Todos</a:t>
                      </a:r>
                    </a:p>
                  </a:txBody>
                  <a:tcPr marL="7257" marR="7257" marT="7257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29</a:t>
                      </a:r>
                    </a:p>
                  </a:txBody>
                  <a:tcPr marL="7776" marR="7776" marT="7776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Todos</a:t>
                      </a:r>
                    </a:p>
                  </a:txBody>
                  <a:tcPr marL="7257" marR="7257" marT="7257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30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776" marR="7776" marT="7776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Todos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257" marR="7257" marT="7257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s-MX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1079499251"/>
              </p:ext>
            </p:extLst>
          </p:nvPr>
        </p:nvGraphicFramePr>
        <p:xfrm>
          <a:off x="395536" y="2000240"/>
          <a:ext cx="8352928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16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>
                <a:latin typeface="Calibri" pitchFamily="34" charset="0"/>
              </a:rPr>
              <a:t>Índice Global del Cumplimiento de la Información de </a:t>
            </a:r>
            <a:r>
              <a:rPr lang="es-MX" b="1" dirty="0" smtClean="0">
                <a:latin typeface="Calibri" pitchFamily="34" charset="0"/>
              </a:rPr>
              <a:t>Oficio - IG</a:t>
            </a:r>
            <a:r>
              <a:rPr lang="es-MX" b="1" baseline="-25000" dirty="0" smtClean="0">
                <a:latin typeface="Calibri" pitchFamily="34" charset="0"/>
              </a:rPr>
              <a:t>OF</a:t>
            </a:r>
            <a:endParaRPr lang="es-MX" b="1" baseline="-25000" dirty="0">
              <a:latin typeface="Calibri" pitchFamily="34" charset="0"/>
            </a:endParaRPr>
          </a:p>
          <a:p>
            <a:r>
              <a:rPr lang="es-MX" b="1" dirty="0" smtClean="0">
                <a:latin typeface="Calibri" pitchFamily="34" charset="0"/>
              </a:rPr>
              <a:t>(Aplica a los 114 Entes Obligados)</a:t>
            </a:r>
          </a:p>
          <a:p>
            <a:r>
              <a:rPr lang="es-MX" sz="1200" b="1" i="1" dirty="0" smtClean="0">
                <a:latin typeface="Calibri" pitchFamily="34" charset="0"/>
              </a:rPr>
              <a:t>Segunda Evaluación 2013</a:t>
            </a:r>
            <a:endParaRPr lang="es-ES" sz="1000" b="1" i="1" dirty="0">
              <a:latin typeface="Calibri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714348" y="1267930"/>
            <a:ext cx="7715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latin typeface="Calibri" pitchFamily="34" charset="0"/>
              </a:rPr>
              <a:t>Índice Global del Cumplimiento de la Información de </a:t>
            </a:r>
            <a:r>
              <a:rPr lang="es-MX" sz="1200" b="1" dirty="0" smtClean="0">
                <a:latin typeface="Calibri" pitchFamily="34" charset="0"/>
              </a:rPr>
              <a:t>Oficio (IG</a:t>
            </a:r>
            <a:r>
              <a:rPr lang="es-MX" sz="1200" b="1" baseline="-25000" dirty="0" smtClean="0">
                <a:latin typeface="Calibri" pitchFamily="34" charset="0"/>
              </a:rPr>
              <a:t>OF</a:t>
            </a:r>
            <a:r>
              <a:rPr lang="es-MX" sz="1200" b="1" dirty="0" smtClean="0">
                <a:latin typeface="Calibri" pitchFamily="34" charset="0"/>
              </a:rPr>
              <a:t>): 84.7</a:t>
            </a:r>
            <a:endParaRPr lang="es-MX" sz="1200" b="1" dirty="0">
              <a:latin typeface="Calibri" pitchFamily="34" charset="0"/>
            </a:endParaRPr>
          </a:p>
        </p:txBody>
      </p:sp>
      <p:sp>
        <p:nvSpPr>
          <p:cNvPr id="6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24</a:t>
            </a:fld>
            <a:endParaRPr lang="es-MX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25</a:t>
            </a:fld>
            <a:endParaRPr lang="es-MX" b="1" dirty="0">
              <a:latin typeface="Calibri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>
                <a:latin typeface="Calibri" pitchFamily="34" charset="0"/>
              </a:rPr>
              <a:t>Índice Global del Cumplimiento de la Información de Oficio. </a:t>
            </a:r>
            <a:r>
              <a:rPr lang="es-MX" b="1" dirty="0" smtClean="0">
                <a:latin typeface="Calibri" pitchFamily="34" charset="0"/>
              </a:rPr>
              <a:t>Orden descendente</a:t>
            </a:r>
          </a:p>
          <a:p>
            <a:r>
              <a:rPr lang="es-MX" sz="1200" b="1" i="1" dirty="0" smtClean="0">
                <a:latin typeface="Calibri" pitchFamily="34" charset="0"/>
              </a:rPr>
              <a:t>Segunda Evaluación 2013</a:t>
            </a:r>
            <a:endParaRPr lang="es-ES" sz="1000" b="1" i="1" dirty="0">
              <a:latin typeface="Calibri" pitchFamily="34" charset="0"/>
            </a:endParaRPr>
          </a:p>
        </p:txBody>
      </p:sp>
      <p:graphicFrame>
        <p:nvGraphicFramePr>
          <p:cNvPr id="7" name="8 Tabla"/>
          <p:cNvGraphicFramePr>
            <a:graphicFrameLocks noGrp="1"/>
          </p:cNvGraphicFramePr>
          <p:nvPr>
            <p:extLst/>
          </p:nvPr>
        </p:nvGraphicFramePr>
        <p:xfrm>
          <a:off x="247798" y="1109462"/>
          <a:ext cx="4248000" cy="5207625"/>
        </p:xfrm>
        <a:graphic>
          <a:graphicData uri="http://schemas.openxmlformats.org/drawingml/2006/table">
            <a:tbl>
              <a:tblPr/>
              <a:tblGrid>
                <a:gridCol w="3168000"/>
                <a:gridCol w="540000"/>
                <a:gridCol w="540000"/>
              </a:tblGrid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Ente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Obligado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36000" marR="2233" marT="2233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IG</a:t>
                      </a:r>
                      <a:r>
                        <a:rPr lang="es-MX" sz="1000" b="1" i="0" u="none" strike="noStrike" baseline="-250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OF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Ranking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Contaduría Mayor de Hacienda de la Asamblea Legislativa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Corporación Mexicana de Impresión,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Museo de Arte Popular Mexicano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Acceso a la Información Pública y Protección de Datos Personales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Servicios de Salud Pública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Salud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99.98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la Atención y Apoyo a las Víctimas del Delito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Metrobús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Centro Histórico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Policía Auxiliar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 de Filmaciones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Miguel Hidalgo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Heroico Cuerpo de Bomberos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Caja de Previsión de la Policía Preventiva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Procuraduría Ambiental y del Ordenamiento Territorial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Educación Garantizada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Planta de Asfalto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Junta Local de Conciliación y Arbitraje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Educación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Desarrollo Rural y Equidad para las Comunidades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de la Judicatura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5 Tabla"/>
          <p:cNvGraphicFramePr>
            <a:graphicFrameLocks noGrp="1"/>
          </p:cNvGraphicFramePr>
          <p:nvPr>
            <p:extLst/>
          </p:nvPr>
        </p:nvGraphicFramePr>
        <p:xfrm>
          <a:off x="4633594" y="1109664"/>
          <a:ext cx="4248000" cy="5186972"/>
        </p:xfrm>
        <a:graphic>
          <a:graphicData uri="http://schemas.openxmlformats.org/drawingml/2006/table">
            <a:tbl>
              <a:tblPr/>
              <a:tblGrid>
                <a:gridCol w="3168000"/>
                <a:gridCol w="540000"/>
                <a:gridCol w="540000"/>
              </a:tblGrid>
              <a:tr h="17869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Ente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Obligado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IG</a:t>
                      </a:r>
                      <a:r>
                        <a:rPr lang="es-MX" sz="1000" b="1" i="0" u="none" strike="noStrike" baseline="-250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OF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Ranking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Local de la Infraestructura Física Educativa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Tribunal Electoral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Museo del Estanquillo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Agencia de Protección Sanitaria del Gobierno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Procuraduría General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de Radio y Televisión Digital del Gobierno del Distrito Federal (Capital 21)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Verificación Administrativa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Cultura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Formación Profesional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Junta de Asistencia Privada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de Aguas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Electoral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para la Atención de los Adultos Mayores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Asamblea Legislativa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el Desarrollo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Escuela de Administración Pública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para el Desarrollo Integral de la Familia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Público del Fondo de Apoyo a la Procuración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Desarrollo Social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Caja de Previsión para Trabajadores a Lista de Raya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815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26</a:t>
            </a:fld>
            <a:endParaRPr lang="es-MX" b="1" dirty="0">
              <a:latin typeface="Calibri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>
                <a:latin typeface="Calibri" pitchFamily="34" charset="0"/>
              </a:rPr>
              <a:t>Índice Global del Cumplimiento de la Información de Oficio. </a:t>
            </a:r>
            <a:r>
              <a:rPr lang="es-MX" b="1" dirty="0" smtClean="0">
                <a:latin typeface="Calibri" pitchFamily="34" charset="0"/>
              </a:rPr>
              <a:t>Orden descendente</a:t>
            </a:r>
          </a:p>
          <a:p>
            <a:r>
              <a:rPr lang="es-MX" sz="1200" b="1" i="1" dirty="0" smtClean="0">
                <a:latin typeface="Calibri" pitchFamily="34" charset="0"/>
              </a:rPr>
              <a:t>Segunda Evaluación 2013</a:t>
            </a:r>
            <a:endParaRPr lang="es-ES" sz="1000" b="1" i="1" dirty="0">
              <a:latin typeface="Calibri" pitchFamily="34" charset="0"/>
            </a:endParaRPr>
          </a:p>
        </p:txBody>
      </p:sp>
      <p:graphicFrame>
        <p:nvGraphicFramePr>
          <p:cNvPr id="7" name="8 Tabla"/>
          <p:cNvGraphicFramePr>
            <a:graphicFrameLocks noGrp="1"/>
          </p:cNvGraphicFramePr>
          <p:nvPr>
            <p:extLst/>
          </p:nvPr>
        </p:nvGraphicFramePr>
        <p:xfrm>
          <a:off x="247798" y="1109462"/>
          <a:ext cx="4248000" cy="5246325"/>
        </p:xfrm>
        <a:graphic>
          <a:graphicData uri="http://schemas.openxmlformats.org/drawingml/2006/table">
            <a:tbl>
              <a:tblPr/>
              <a:tblGrid>
                <a:gridCol w="3168000"/>
                <a:gridCol w="540000"/>
                <a:gridCol w="540000"/>
              </a:tblGrid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Ente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Obligado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36000" marR="2233" marT="2233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IG</a:t>
                      </a:r>
                      <a:r>
                        <a:rPr lang="es-MX" sz="1000" b="1" i="0" u="none" strike="noStrike" baseline="-250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OF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Ranking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Tribunal de lo Contencioso Administrativo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Álvaro Obregón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de Recuperación Crediticia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Educación Media Superior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Contraloría General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Jefatura de Gobierno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Agencia de Gestión Urbana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Mixto de Promoción Turística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Milpa Alta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Autoridad del Centro Histórico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Oficialía Mayor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Vivienda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Consejería Jurídica y de Servicios Legales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Cuajimalpa de Morelos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Seguridad Pública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Tribunal Superior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Proyecto Metro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Desarrollo Urbano y Vivienda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de Transporte Colectivo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Iztapalapa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Azcapotzalco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del Deporte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Red de Transporte de Pasajeros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5 Tabla"/>
          <p:cNvGraphicFramePr>
            <a:graphicFrameLocks noGrp="1"/>
          </p:cNvGraphicFramePr>
          <p:nvPr>
            <p:extLst/>
          </p:nvPr>
        </p:nvGraphicFramePr>
        <p:xfrm>
          <a:off x="4633594" y="1109664"/>
          <a:ext cx="4248000" cy="5225672"/>
        </p:xfrm>
        <a:graphic>
          <a:graphicData uri="http://schemas.openxmlformats.org/drawingml/2006/table">
            <a:tbl>
              <a:tblPr/>
              <a:tblGrid>
                <a:gridCol w="3168000"/>
                <a:gridCol w="540000"/>
                <a:gridCol w="540000"/>
              </a:tblGrid>
              <a:tr h="17869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Ente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Obligado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IG</a:t>
                      </a:r>
                      <a:r>
                        <a:rPr lang="es-MX" sz="1000" b="1" i="0" u="none" strike="noStrike" baseline="-250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OF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Ranking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Procuraduría Social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 de Atención a Emergencias y Protección Ciudadana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Benito Juárez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 de Derechos Humanos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Técnico de Formación Policial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Desarrollo Económico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Iztacalco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para la Promoción y Desarrollo del Cine Mexicano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Venustiano Carranza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de Evaluación del Desarrollo Social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Turismo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Gustavo A. Madero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las Mujeres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Trabajo y Fomento al Empleo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del Medio Ambiente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Finanzas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Obras y Servicios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Servicios Metropolitanos,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Policía Bancaria e Industrial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Tlalpan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Transportes y Vialidad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Caja de Previsión de la Policía Auxiliar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58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27</a:t>
            </a:fld>
            <a:endParaRPr lang="es-MX" b="1" dirty="0">
              <a:latin typeface="Calibri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>
                <a:latin typeface="Calibri" pitchFamily="34" charset="0"/>
              </a:rPr>
              <a:t>Índice Global del Cumplimiento de la Información de Oficio. </a:t>
            </a:r>
            <a:r>
              <a:rPr lang="es-MX" b="1" dirty="0" smtClean="0">
                <a:latin typeface="Calibri" pitchFamily="34" charset="0"/>
              </a:rPr>
              <a:t>Orden descendente</a:t>
            </a:r>
          </a:p>
          <a:p>
            <a:r>
              <a:rPr lang="es-MX" sz="1200" b="1" i="1" dirty="0" smtClean="0">
                <a:latin typeface="Calibri" pitchFamily="34" charset="0"/>
              </a:rPr>
              <a:t>Segunda Evaluación 2013</a:t>
            </a:r>
            <a:endParaRPr lang="es-ES" sz="1000" b="1" i="1" dirty="0">
              <a:latin typeface="Calibri" pitchFamily="34" charset="0"/>
            </a:endParaRPr>
          </a:p>
        </p:txBody>
      </p:sp>
      <p:graphicFrame>
        <p:nvGraphicFramePr>
          <p:cNvPr id="7" name="8 Tabla"/>
          <p:cNvGraphicFramePr>
            <a:graphicFrameLocks noGrp="1"/>
          </p:cNvGraphicFramePr>
          <p:nvPr>
            <p:extLst/>
          </p:nvPr>
        </p:nvGraphicFramePr>
        <p:xfrm>
          <a:off x="247798" y="1109462"/>
          <a:ext cx="4248000" cy="5502600"/>
        </p:xfrm>
        <a:graphic>
          <a:graphicData uri="http://schemas.openxmlformats.org/drawingml/2006/table">
            <a:tbl>
              <a:tblPr/>
              <a:tblGrid>
                <a:gridCol w="3168000"/>
                <a:gridCol w="540000"/>
                <a:gridCol w="540000"/>
              </a:tblGrid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Ente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Obligado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36000" marR="2233" marT="2233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IG</a:t>
                      </a:r>
                      <a:r>
                        <a:rPr lang="es-MX" sz="1000" b="1" i="0" u="none" strike="noStrike" baseline="-250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OF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Ranking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Ambiental Público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para el Fondo de Promoción para el Financiamiento del Transporte Público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de Desarrollo Económico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Transportes Eléctricos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Ciencia, Tecnología e Innovación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78.70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Tláhuac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para Prevenir y Eliminar la Discriminación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Gobierno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Universidad Autónoma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La Magdalena Contreras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Autoridad del Espacio Público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la Juventud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Coordinación de los Centros de Transferencia Modal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Calidad de Vida, Progreso y Desarrollo para la Ciudad de México,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Cuauhtémoc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Fondo para el Desarrollo Económico y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Coyoacán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Mecanismo de Seguimiento y Evaluación del Programa de Derechos Humanos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Xochimilco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para la Integración al Desarrollo de las Personas con Discapacidad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Fondo de Apoyo a la Educación y el Empleo de las y los Jóvenes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538500"/>
              </p:ext>
            </p:extLst>
          </p:nvPr>
        </p:nvGraphicFramePr>
        <p:xfrm>
          <a:off x="4633594" y="1109664"/>
          <a:ext cx="4248000" cy="2138072"/>
        </p:xfrm>
        <a:graphic>
          <a:graphicData uri="http://schemas.openxmlformats.org/drawingml/2006/table">
            <a:tbl>
              <a:tblPr/>
              <a:tblGrid>
                <a:gridCol w="3168000"/>
                <a:gridCol w="540000"/>
                <a:gridCol w="540000"/>
              </a:tblGrid>
              <a:tr h="17869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Ente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Obligado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IG</a:t>
                      </a:r>
                      <a:r>
                        <a:rPr lang="es-MX" sz="1000" b="1" i="0" u="none" strike="noStrike" baseline="-250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OF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Ranking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para la Atención y Prevención de las Adicciones en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Protección Civil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Económico y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Público Complejo Ambiental Xochimilco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Autoridad de la Zona Patrimonio Mundial Natural y Cultural de la Humanidad en Xochimilco, Tláhuac y Milpa Alta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Público de la Zona de Santa Fe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para la Seguridad de las Construcciones en el Distrito Federal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982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Índice de Cumplimiento del Artículo 13</a:t>
            </a:r>
          </a:p>
          <a:p>
            <a:r>
              <a:rPr lang="es-MX" b="1" dirty="0" smtClean="0">
                <a:latin typeface="Calibri" pitchFamily="34" charset="0"/>
              </a:rPr>
              <a:t>(Aplica a los 114 Entes Obligados)</a:t>
            </a:r>
          </a:p>
          <a:p>
            <a:r>
              <a:rPr lang="es-MX" sz="1200" b="1" i="1" dirty="0">
                <a:latin typeface="Calibri" pitchFamily="34" charset="0"/>
              </a:rPr>
              <a:t>Segunda Evaluación </a:t>
            </a:r>
            <a:r>
              <a:rPr lang="es-MX" sz="1200" b="1" i="1" dirty="0" smtClean="0">
                <a:latin typeface="Calibri" pitchFamily="34" charset="0"/>
              </a:rPr>
              <a:t>2013</a:t>
            </a:r>
            <a:endParaRPr lang="es-ES" sz="1000" b="1" i="1" dirty="0">
              <a:latin typeface="Calibri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714480" y="1267930"/>
            <a:ext cx="5715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Índice de Cumplimiento del Artículo 13: 85.4</a:t>
            </a:r>
            <a:endParaRPr lang="es-MX" sz="1200" b="1" dirty="0">
              <a:latin typeface="Calibri" pitchFamily="34" charset="0"/>
            </a:endParaRPr>
          </a:p>
        </p:txBody>
      </p:sp>
      <p:sp>
        <p:nvSpPr>
          <p:cNvPr id="6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28</a:t>
            </a:fld>
            <a:endParaRPr lang="es-MX" b="1" dirty="0">
              <a:latin typeface="Calibri" pitchFamily="34" charset="0"/>
            </a:endParaRPr>
          </a:p>
        </p:txBody>
      </p:sp>
      <p:graphicFrame>
        <p:nvGraphicFramePr>
          <p:cNvPr id="7" name="6 Gráfico"/>
          <p:cNvGraphicFramePr/>
          <p:nvPr>
            <p:extLst>
              <p:ext uri="{D42A27DB-BD31-4B8C-83A1-F6EECF244321}">
                <p14:modId xmlns:p14="http://schemas.microsoft.com/office/powerpoint/2010/main" val="757017523"/>
              </p:ext>
            </p:extLst>
          </p:nvPr>
        </p:nvGraphicFramePr>
        <p:xfrm>
          <a:off x="679831" y="2000240"/>
          <a:ext cx="7784338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29</a:t>
            </a:fld>
            <a:endParaRPr lang="es-MX" b="1" dirty="0">
              <a:latin typeface="Calibri" pitchFamily="34" charset="0"/>
            </a:endParaRPr>
          </a:p>
        </p:txBody>
      </p:sp>
      <p:sp>
        <p:nvSpPr>
          <p:cNvPr id="6" name="9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Índice de Cumplimiento del Artículo 13. Orden descendente</a:t>
            </a:r>
          </a:p>
          <a:p>
            <a:r>
              <a:rPr lang="es-MX" sz="1200" b="1" i="1" dirty="0" smtClean="0">
                <a:latin typeface="Calibri" pitchFamily="34" charset="0"/>
              </a:rPr>
              <a:t>Segunda Evaluación 2013</a:t>
            </a:r>
            <a:endParaRPr lang="es-ES" sz="1000" b="1" i="1" dirty="0">
              <a:latin typeface="Calibri" pitchFamily="34" charset="0"/>
            </a:endParaRPr>
          </a:p>
        </p:txBody>
      </p:sp>
      <p:graphicFrame>
        <p:nvGraphicFramePr>
          <p:cNvPr id="7" name="8 Tabla"/>
          <p:cNvGraphicFramePr>
            <a:graphicFrameLocks noGrp="1"/>
          </p:cNvGraphicFramePr>
          <p:nvPr>
            <p:extLst/>
          </p:nvPr>
        </p:nvGraphicFramePr>
        <p:xfrm>
          <a:off x="247798" y="1109462"/>
          <a:ext cx="4248000" cy="5423625"/>
        </p:xfrm>
        <a:graphic>
          <a:graphicData uri="http://schemas.openxmlformats.org/drawingml/2006/table">
            <a:tbl>
              <a:tblPr/>
              <a:tblGrid>
                <a:gridCol w="3168000"/>
                <a:gridCol w="540000"/>
                <a:gridCol w="540000"/>
              </a:tblGrid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Ente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Obligado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36000" marR="2233" marT="2233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Art. 13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Ranking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Agencia de Gestión Urbana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Caja de Previsión de la Policía Preventiva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 de Atención a Emergencias y Protección Ciudadana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 de Filmaciones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Consejería Jurídica y de Servicios Legales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de Evaluación del Desarrollo Social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Contaduría Mayor de Hacienda de la Asamblea Legislativa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Corporación Mexicana de Impresión,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Álvaro Obregón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Azcapotzalco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Benito Juárez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Cuajimalpa de Morelos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Iztacalco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Iztapalapa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Miguel Hidalgo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Escuela de Administración Pública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Educación Garantizada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Museo de Arte Popular Mexicano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Público del Fondo de Apoyo a la Procuración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de Desarrollo Económico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el Desarrollo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la Atención y Apoyo a las Víctimas del Delito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5 Tabla"/>
          <p:cNvGraphicFramePr>
            <a:graphicFrameLocks noGrp="1"/>
          </p:cNvGraphicFramePr>
          <p:nvPr>
            <p:extLst/>
          </p:nvPr>
        </p:nvGraphicFramePr>
        <p:xfrm>
          <a:off x="4633594" y="1109664"/>
          <a:ext cx="4248000" cy="5323997"/>
        </p:xfrm>
        <a:graphic>
          <a:graphicData uri="http://schemas.openxmlformats.org/drawingml/2006/table">
            <a:tbl>
              <a:tblPr/>
              <a:tblGrid>
                <a:gridCol w="3168000"/>
                <a:gridCol w="540000"/>
                <a:gridCol w="540000"/>
              </a:tblGrid>
              <a:tr h="17869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Ente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Obligado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Art. 13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Ranking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Heroico Cuerpo de Bomberos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Acceso a la Información Pública y Protección de Datos Personales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Verificación Administrativa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Vivienda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del Deporte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Electoral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Local de la Infraestructura Física Educativa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para la Atención de los Adultos Mayores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Junta Local de Conciliación y Arbitraje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Metrobús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Planta de Asfalto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Procuraduría Social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Proyecto Metro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Cultura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Desarrollo Económico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Desarrollo Rural y Equidad para las Comunidades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Educación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Salud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Transportes y Vialidad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del Medio Ambiente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Servicios de Salud Pública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Servicios Metropolitanos,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375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4 Título"/>
          <p:cNvSpPr txBox="1">
            <a:spLocks/>
          </p:cNvSpPr>
          <p:nvPr/>
        </p:nvSpPr>
        <p:spPr>
          <a:xfrm>
            <a:off x="3125148" y="2634481"/>
            <a:ext cx="4327172" cy="794519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b="1" dirty="0">
                <a:latin typeface="Calibri" pitchFamily="34" charset="0"/>
                <a:ea typeface="+mn-ea"/>
                <a:cs typeface="+mn-cs"/>
              </a:rPr>
              <a:t>Contexto</a:t>
            </a:r>
          </a:p>
        </p:txBody>
      </p:sp>
    </p:spTree>
    <p:extLst>
      <p:ext uri="{BB962C8B-B14F-4D97-AF65-F5344CB8AC3E}">
        <p14:creationId xmlns:p14="http://schemas.microsoft.com/office/powerpoint/2010/main" val="153115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30</a:t>
            </a:fld>
            <a:endParaRPr lang="es-MX" b="1" dirty="0">
              <a:latin typeface="Calibri" pitchFamily="34" charset="0"/>
            </a:endParaRPr>
          </a:p>
        </p:txBody>
      </p:sp>
      <p:sp>
        <p:nvSpPr>
          <p:cNvPr id="6" name="9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Índice de Cumplimiento del Artículo 13. Orden descendente</a:t>
            </a:r>
          </a:p>
          <a:p>
            <a:r>
              <a:rPr lang="es-MX" sz="1200" b="1" i="1" dirty="0" smtClean="0">
                <a:latin typeface="Calibri" pitchFamily="34" charset="0"/>
              </a:rPr>
              <a:t>Segunda Evaluación 2013</a:t>
            </a:r>
            <a:endParaRPr lang="es-ES" sz="1000" b="1" i="1" dirty="0">
              <a:latin typeface="Calibri" pitchFamily="34" charset="0"/>
            </a:endParaRPr>
          </a:p>
        </p:txBody>
      </p:sp>
      <p:graphicFrame>
        <p:nvGraphicFramePr>
          <p:cNvPr id="8" name="8 Tabla"/>
          <p:cNvGraphicFramePr>
            <a:graphicFrameLocks noGrp="1"/>
          </p:cNvGraphicFramePr>
          <p:nvPr>
            <p:extLst/>
          </p:nvPr>
        </p:nvGraphicFramePr>
        <p:xfrm>
          <a:off x="247798" y="1109462"/>
          <a:ext cx="4248000" cy="5325300"/>
        </p:xfrm>
        <a:graphic>
          <a:graphicData uri="http://schemas.openxmlformats.org/drawingml/2006/table">
            <a:tbl>
              <a:tblPr/>
              <a:tblGrid>
                <a:gridCol w="3168000"/>
                <a:gridCol w="540000"/>
                <a:gridCol w="540000"/>
              </a:tblGrid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Ente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Obligado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36000" marR="2233" marT="2233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Art. 13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Ranking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de Aguas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de Radio y Televisión Digital del Gobierno del Distrito Federal (Capital 21)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de Transporte Colectivo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para el Desarrollo Integral de la Familia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Tribunal de lo Contencioso Administrativo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de la Judicatura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 de Derechos Humanos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Gustavo A. Madero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Tlalpan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Centro Histórico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Policía Auxiliar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Asamblea Legislativa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Autoridad del Centro Histórico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Caja de Previsión de la Policía Auxiliar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Venustiano Carranza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Mixto de Promoción Turística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Educación Media Superior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Procuraduría Ambiental y del Ordenamiento Territorial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Procuraduría General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Desarrollo Urbano y Vivienda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Obras y Servicios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Seguridad Pública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5 Tabla"/>
          <p:cNvGraphicFramePr>
            <a:graphicFrameLocks noGrp="1"/>
          </p:cNvGraphicFramePr>
          <p:nvPr>
            <p:extLst/>
          </p:nvPr>
        </p:nvGraphicFramePr>
        <p:xfrm>
          <a:off x="4633594" y="1109664"/>
          <a:ext cx="4248000" cy="5422322"/>
        </p:xfrm>
        <a:graphic>
          <a:graphicData uri="http://schemas.openxmlformats.org/drawingml/2006/table">
            <a:tbl>
              <a:tblPr/>
              <a:tblGrid>
                <a:gridCol w="3168000"/>
                <a:gridCol w="540000"/>
                <a:gridCol w="540000"/>
              </a:tblGrid>
              <a:tr h="17869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Ente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Obligado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Art. 13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Ranking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Turismo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Agencia de Protección Sanitaria del Gobierno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Contraloría General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La Magdalena Contreras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de Recuperación Crediticia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Museo del Estanquillo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para el Fondo de Promoción para el Financiamiento del Transporte Público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Ambiental Público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Formación Profesional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Oficialía Mayor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Transportes Eléctricos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Tribunal Electoral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Tláhuac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Fondo para el Desarrollo Económico y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las Mujeres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Técnico de Formación Policial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Junta de Asistencia Privada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Ciencia, Tecnología e Innovación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Tribunal Superior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Caja de Previsión para Trabajadores a Lista de Raya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para Prevenir y Eliminar la Discriminación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Red de Transporte de Pasajeros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02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31</a:t>
            </a:fld>
            <a:endParaRPr lang="es-MX" dirty="0"/>
          </a:p>
        </p:txBody>
      </p:sp>
      <p:graphicFrame>
        <p:nvGraphicFramePr>
          <p:cNvPr id="3" name="8 Tabla"/>
          <p:cNvGraphicFramePr>
            <a:graphicFrameLocks noGrp="1"/>
          </p:cNvGraphicFramePr>
          <p:nvPr>
            <p:extLst/>
          </p:nvPr>
        </p:nvGraphicFramePr>
        <p:xfrm>
          <a:off x="247798" y="1109462"/>
          <a:ext cx="4248000" cy="5404275"/>
        </p:xfrm>
        <a:graphic>
          <a:graphicData uri="http://schemas.openxmlformats.org/drawingml/2006/table">
            <a:tbl>
              <a:tblPr/>
              <a:tblGrid>
                <a:gridCol w="3168000"/>
                <a:gridCol w="540000"/>
                <a:gridCol w="540000"/>
              </a:tblGrid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Ente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Obligado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36000" marR="2233" marT="2233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Art. 13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Ranking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Desarrollo Social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Finanzas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Universidad Autónoma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para la Atención y Prevención de las Adicciones en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Trabajo y Fomento al Empleo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Cuauhtémoc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Milpa Alta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Jefatura de Gobierno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Gobierno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para la Promoción y Desarrollo del Cine Mexicano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Xochimilco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la Juventud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para la Integración al Desarrollo de las Personas con Discapacidad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Protección Civil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Coyoacán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Fondo de Apoyo a la Educación y el Empleo de las y los Jóvenes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Coordinación de los Centros de Transferencia Modal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Autoridad del Espacio Público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Calidad de Vida, Progreso y Desarrollo para la Ciudad de México,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Policía Bancaria e Industrial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Mecanismo de Seguimiento y Evaluación del Programa de Derechos Humanos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5 Tabla"/>
          <p:cNvGraphicFramePr>
            <a:graphicFrameLocks noGrp="1"/>
          </p:cNvGraphicFramePr>
          <p:nvPr>
            <p:extLst/>
          </p:nvPr>
        </p:nvGraphicFramePr>
        <p:xfrm>
          <a:off x="4633594" y="1109664"/>
          <a:ext cx="4248000" cy="1607747"/>
        </p:xfrm>
        <a:graphic>
          <a:graphicData uri="http://schemas.openxmlformats.org/drawingml/2006/table">
            <a:tbl>
              <a:tblPr/>
              <a:tblGrid>
                <a:gridCol w="3168000"/>
                <a:gridCol w="540000"/>
                <a:gridCol w="540000"/>
              </a:tblGrid>
              <a:tr h="17869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Ente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Obligado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Art. 13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Ranking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Económico y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Autoridad de la Zona Patrimonio Mundial Natural y Cultural de la Humanidad en Xochimilco, Tláhuac y Milpa Alta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Público Complejo Ambiental Xochimilco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Público de la Zona de Santa Fe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para la Seguridad de las Construcciones en el Distrito Federal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9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Índice de Cumplimiento del Artículo 13. Orden descendente</a:t>
            </a:r>
          </a:p>
          <a:p>
            <a:r>
              <a:rPr lang="es-MX" sz="1200" b="1" i="1" dirty="0" smtClean="0">
                <a:latin typeface="Calibri" pitchFamily="34" charset="0"/>
              </a:rPr>
              <a:t>Segunda Evaluación 2013</a:t>
            </a:r>
            <a:endParaRPr lang="es-ES" sz="1000" b="1" i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97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CuadroTexto"/>
          <p:cNvSpPr txBox="1"/>
          <p:nvPr/>
        </p:nvSpPr>
        <p:spPr>
          <a:xfrm>
            <a:off x="1714480" y="1267930"/>
            <a:ext cx="5715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Índice de Cumplimiento del Artículo 14: 82.9</a:t>
            </a:r>
            <a:endParaRPr lang="es-MX" sz="1200" b="1" dirty="0">
              <a:latin typeface="Calibri" pitchFamily="34" charset="0"/>
            </a:endParaRPr>
          </a:p>
        </p:txBody>
      </p:sp>
      <p:sp>
        <p:nvSpPr>
          <p:cNvPr id="6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32</a:t>
            </a:fld>
            <a:endParaRPr lang="es-MX" b="1" dirty="0"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Índice de Cumplimiento del Artículo 14</a:t>
            </a:r>
          </a:p>
          <a:p>
            <a:r>
              <a:rPr lang="es-MX" b="1" dirty="0" smtClean="0">
                <a:latin typeface="Calibri" pitchFamily="34" charset="0"/>
              </a:rPr>
              <a:t>(Aplica a los 114 Entes Obligados)</a:t>
            </a:r>
          </a:p>
          <a:p>
            <a:r>
              <a:rPr lang="es-MX" sz="1200" b="1" i="1" dirty="0">
                <a:latin typeface="Calibri" pitchFamily="34" charset="0"/>
              </a:rPr>
              <a:t>Segunda Evaluación 2013</a:t>
            </a:r>
            <a:endParaRPr lang="es-ES" sz="1000" b="1" i="1" dirty="0">
              <a:latin typeface="Calibri" pitchFamily="34" charset="0"/>
            </a:endParaRPr>
          </a:p>
        </p:txBody>
      </p:sp>
      <p:graphicFrame>
        <p:nvGraphicFramePr>
          <p:cNvPr id="9" name="8 Gráfico"/>
          <p:cNvGraphicFramePr/>
          <p:nvPr>
            <p:extLst>
              <p:ext uri="{D42A27DB-BD31-4B8C-83A1-F6EECF244321}">
                <p14:modId xmlns:p14="http://schemas.microsoft.com/office/powerpoint/2010/main" val="3940072572"/>
              </p:ext>
            </p:extLst>
          </p:nvPr>
        </p:nvGraphicFramePr>
        <p:xfrm>
          <a:off x="323528" y="2000240"/>
          <a:ext cx="8496944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33</a:t>
            </a:fld>
            <a:endParaRPr lang="es-MX" b="1" dirty="0">
              <a:latin typeface="Calibri" pitchFamily="34" charset="0"/>
            </a:endParaRPr>
          </a:p>
        </p:txBody>
      </p:sp>
      <p:sp>
        <p:nvSpPr>
          <p:cNvPr id="8" name="5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Índice de Cumplimiento del Artículo 14. Orden descendente</a:t>
            </a:r>
          </a:p>
          <a:p>
            <a:r>
              <a:rPr lang="es-MX" sz="1200" b="1" i="1" dirty="0" smtClean="0">
                <a:latin typeface="Calibri" pitchFamily="34" charset="0"/>
              </a:rPr>
              <a:t>Segunda Evaluación 2013</a:t>
            </a:r>
            <a:endParaRPr lang="es-ES" sz="1000" b="1" i="1" dirty="0">
              <a:latin typeface="Calibri" pitchFamily="34" charset="0"/>
            </a:endParaRPr>
          </a:p>
        </p:txBody>
      </p:sp>
      <p:graphicFrame>
        <p:nvGraphicFramePr>
          <p:cNvPr id="6" name="8 Tabla"/>
          <p:cNvGraphicFramePr>
            <a:graphicFrameLocks noGrp="1"/>
          </p:cNvGraphicFramePr>
          <p:nvPr>
            <p:extLst/>
          </p:nvPr>
        </p:nvGraphicFramePr>
        <p:xfrm>
          <a:off x="247798" y="1109462"/>
          <a:ext cx="4248000" cy="5207625"/>
        </p:xfrm>
        <a:graphic>
          <a:graphicData uri="http://schemas.openxmlformats.org/drawingml/2006/table">
            <a:tbl>
              <a:tblPr/>
              <a:tblGrid>
                <a:gridCol w="3168000"/>
                <a:gridCol w="540000"/>
                <a:gridCol w="540000"/>
              </a:tblGrid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Ente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Obligado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36000" marR="2233" marT="2233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Art. 14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Ranking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Contaduría Mayor de Hacienda de la Asamblea Legislativa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Corporación Mexicana de Impresión,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Centro Histórico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Museo de Arte Popular Mexicano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Acceso a la Información Pública y Protección de Datos Personales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Servicios de Salud Pública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Salud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la Atención y Apoyo a las Víctimas del Delito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Policía Auxiliar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Metrobús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Procuraduría Ambiental y del Ordenamiento Territorial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Heroico Cuerpo de Bomberos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Planta de Asfalto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 de Filmaciones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Junta Local de Conciliación y Arbitraje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Miguel Hidalgo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Educación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Caja de Previsión de la Policía Preventiva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para el Desarrollo Integral de la Familia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Educación Garantizada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Tribunal Electoral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5 Tabla"/>
          <p:cNvGraphicFramePr>
            <a:graphicFrameLocks noGrp="1"/>
          </p:cNvGraphicFramePr>
          <p:nvPr>
            <p:extLst/>
          </p:nvPr>
        </p:nvGraphicFramePr>
        <p:xfrm>
          <a:off x="4633594" y="1109664"/>
          <a:ext cx="4248000" cy="5304647"/>
        </p:xfrm>
        <a:graphic>
          <a:graphicData uri="http://schemas.openxmlformats.org/drawingml/2006/table">
            <a:tbl>
              <a:tblPr/>
              <a:tblGrid>
                <a:gridCol w="3168000"/>
                <a:gridCol w="540000"/>
                <a:gridCol w="540000"/>
              </a:tblGrid>
              <a:tr h="17869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Ente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Obligado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Art. 14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Ranking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Desarrollo Rural y Equidad para las Comunidades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Museo del Estanquillo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Asamblea Legislativa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Agencia de Protección Sanitaria del Gobierno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Junta de Asistencia Privada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de la Judicatura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Formación Profesional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Local de la Infraestructura Física Educativa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Verificación Administrativa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Tribunal de lo Contencioso Administrativo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Procuraduría General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Cultura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de Aguas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Contraloría General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de Radio y Televisión Digital del Gobierno del Distrito Federal (Capital 21)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Caja de Previsión para Trabajadores a Lista de Raya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de Recuperación Crediticia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Desarrollo Social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Milpa Alta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Jefatura de Gobierno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Policía Bancaria e Industrial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237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34</a:t>
            </a:fld>
            <a:endParaRPr lang="es-MX" b="1" dirty="0">
              <a:latin typeface="Calibri" pitchFamily="34" charset="0"/>
            </a:endParaRPr>
          </a:p>
        </p:txBody>
      </p:sp>
      <p:sp>
        <p:nvSpPr>
          <p:cNvPr id="8" name="5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Índice de Cumplimiento del Artículo 14. Orden descendente</a:t>
            </a:r>
          </a:p>
          <a:p>
            <a:r>
              <a:rPr lang="es-MX" sz="1200" b="1" i="1" dirty="0" smtClean="0">
                <a:latin typeface="Calibri" pitchFamily="34" charset="0"/>
              </a:rPr>
              <a:t>Segunda Evaluación 2013</a:t>
            </a:r>
            <a:endParaRPr lang="es-ES" sz="1000" b="1" i="1" dirty="0">
              <a:latin typeface="Calibri" pitchFamily="34" charset="0"/>
            </a:endParaRPr>
          </a:p>
        </p:txBody>
      </p:sp>
      <p:graphicFrame>
        <p:nvGraphicFramePr>
          <p:cNvPr id="7" name="8 Tabla"/>
          <p:cNvGraphicFramePr>
            <a:graphicFrameLocks noGrp="1"/>
          </p:cNvGraphicFramePr>
          <p:nvPr>
            <p:extLst/>
          </p:nvPr>
        </p:nvGraphicFramePr>
        <p:xfrm>
          <a:off x="247798" y="1109462"/>
          <a:ext cx="4248000" cy="5442975"/>
        </p:xfrm>
        <a:graphic>
          <a:graphicData uri="http://schemas.openxmlformats.org/drawingml/2006/table">
            <a:tbl>
              <a:tblPr/>
              <a:tblGrid>
                <a:gridCol w="3168000"/>
                <a:gridCol w="540000"/>
                <a:gridCol w="540000"/>
              </a:tblGrid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Ente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Obligado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36000" marR="2233" marT="2233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Art. 14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Ranking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Vivienda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Oficialía Mayor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para la Atención de los Adultos Mayores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Agencia de Gestión Urbana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Álvaro Obregón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Público del Fondo de Apoyo a la Procuración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Electoral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Desarrollo Urbano y Vivienda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Escuela de Administración Pública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el Desarrollo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Tribunal Superior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Procuraduría Social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Iztapalapa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Educación Media Superior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 de Derechos Humanos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para la Promoción y Desarrollo del Cine Mexicano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Azcapotzalco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de Transporte Colectivo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del Deporte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Consejería Jurídica y de Servicios Legales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Mixto de Promoción Turística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Proyecto Metro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Autoridad del Centro Histórico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5 Tabla"/>
          <p:cNvGraphicFramePr>
            <a:graphicFrameLocks noGrp="1"/>
          </p:cNvGraphicFramePr>
          <p:nvPr>
            <p:extLst/>
          </p:nvPr>
        </p:nvGraphicFramePr>
        <p:xfrm>
          <a:off x="4633594" y="1109664"/>
          <a:ext cx="4248000" cy="5441672"/>
        </p:xfrm>
        <a:graphic>
          <a:graphicData uri="http://schemas.openxmlformats.org/drawingml/2006/table">
            <a:tbl>
              <a:tblPr/>
              <a:tblGrid>
                <a:gridCol w="3168000"/>
                <a:gridCol w="540000"/>
                <a:gridCol w="540000"/>
              </a:tblGrid>
              <a:tr h="17869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Ente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Obligado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Art. 14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Ranking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Cuajimalpa de Morelos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Seguridad Pública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Gustavo A. Madero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Iztacalco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Red de Transporte de Pasajeros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Trabajo y Fomento al Empleo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las Mujeres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Transportes y Vialidad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Benito Juárez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 de Atención a Emergencias y Protección Ciudadana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de Evaluación del Desarrollo Social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Servicios Metropolitanos,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Técnico de Formación Policial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Venustiano Carranza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Obras y Servicios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Tláhuac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Caja de Previsión de la Policía Auxiliar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del Medio Ambiente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Turismo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Desarrollo Económico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Finanzas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Transportes Eléctricos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para el Fondo de Promoción para el Financiamiento del Transporte Público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715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35</a:t>
            </a:fld>
            <a:endParaRPr lang="es-MX" dirty="0"/>
          </a:p>
        </p:txBody>
      </p:sp>
      <p:graphicFrame>
        <p:nvGraphicFramePr>
          <p:cNvPr id="5" name="8 Tabla"/>
          <p:cNvGraphicFramePr>
            <a:graphicFrameLocks noGrp="1"/>
          </p:cNvGraphicFramePr>
          <p:nvPr>
            <p:extLst/>
          </p:nvPr>
        </p:nvGraphicFramePr>
        <p:xfrm>
          <a:off x="247798" y="1109462"/>
          <a:ext cx="4248000" cy="5502600"/>
        </p:xfrm>
        <a:graphic>
          <a:graphicData uri="http://schemas.openxmlformats.org/drawingml/2006/table">
            <a:tbl>
              <a:tblPr/>
              <a:tblGrid>
                <a:gridCol w="3168000"/>
                <a:gridCol w="540000"/>
                <a:gridCol w="540000"/>
              </a:tblGrid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Ente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Obligado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36000" marR="2233" marT="2233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Art. 14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Ranking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Ambiental Público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Tlalpan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de Desarrollo Económico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Calidad de Vida, Progreso y Desarrollo para la Ciudad de México,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Universidad Autónoma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Ciencia, Tecnología e Innovación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para Prevenir y Eliminar la Discriminación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Autoridad del Espacio Público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Mecanismo de Seguimiento y Evaluación del Programa de Derechos Humanos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Coyoacán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la Juventud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La Magdalena Contreras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Gobierno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Coordinación de los Centros de Transferencia Modal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para la Integración al Desarrollo de las Personas con Discapacidad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Cuauhtémoc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Fondo para el Desarrollo Económico y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Xochimilco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Protección Civil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Fondo de Apoyo a la Educación y el Empleo de las y los Jóvenes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para la Atención y Prevención de las Adicciones en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/>
          </p:nvPr>
        </p:nvGraphicFramePr>
        <p:xfrm>
          <a:off x="4633594" y="1109664"/>
          <a:ext cx="4248000" cy="1607747"/>
        </p:xfrm>
        <a:graphic>
          <a:graphicData uri="http://schemas.openxmlformats.org/drawingml/2006/table">
            <a:tbl>
              <a:tblPr/>
              <a:tblGrid>
                <a:gridCol w="3168000"/>
                <a:gridCol w="540000"/>
                <a:gridCol w="540000"/>
              </a:tblGrid>
              <a:tr h="17869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Ente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Obligado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Art. 14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Ranking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Público Complejo Ambiental Xochimilco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Económico y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Autoridad de la Zona Patrimonio Mundial Natural y Cultural de la Humanidad en Xochimilco, Tláhuac y Milpa Alta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Público de la Zona de Santa Fe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para la Seguridad de las Construcciones en el Distrito Federal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5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Índice de Cumplimiento del Artículo 14. Orden descendente</a:t>
            </a:r>
          </a:p>
          <a:p>
            <a:r>
              <a:rPr lang="es-MX" sz="1200" b="1" i="1" dirty="0" smtClean="0">
                <a:latin typeface="Calibri" pitchFamily="34" charset="0"/>
              </a:rPr>
              <a:t>Segunda Evaluación 2013</a:t>
            </a:r>
            <a:endParaRPr lang="es-ES" sz="1000" b="1" i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28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Índice de Cumplimiento del Artículo 15</a:t>
            </a:r>
          </a:p>
          <a:p>
            <a:r>
              <a:rPr lang="es-MX" b="1" dirty="0" smtClean="0">
                <a:latin typeface="Calibri" pitchFamily="34" charset="0"/>
              </a:rPr>
              <a:t>(Aplica a 22 EO de la Admón. </a:t>
            </a:r>
            <a:r>
              <a:rPr lang="es-MX" b="1" dirty="0" err="1" smtClean="0">
                <a:latin typeface="Calibri" pitchFamily="34" charset="0"/>
              </a:rPr>
              <a:t>Púb</a:t>
            </a:r>
            <a:r>
              <a:rPr lang="es-MX" b="1" dirty="0" smtClean="0">
                <a:latin typeface="Calibri" pitchFamily="34" charset="0"/>
              </a:rPr>
              <a:t>. Central y 64 EO de Desconcentrados y Paraestatales)</a:t>
            </a:r>
          </a:p>
          <a:p>
            <a:r>
              <a:rPr lang="es-MX" sz="1200" b="1" i="1" dirty="0">
                <a:latin typeface="Calibri" pitchFamily="34" charset="0"/>
              </a:rPr>
              <a:t>Segunda Evaluación </a:t>
            </a:r>
            <a:r>
              <a:rPr lang="es-MX" sz="1200" b="1" i="1" dirty="0" smtClean="0">
                <a:latin typeface="Calibri" pitchFamily="34" charset="0"/>
              </a:rPr>
              <a:t>2013</a:t>
            </a:r>
            <a:endParaRPr lang="es-ES" sz="1000" b="1" i="1" dirty="0">
              <a:latin typeface="Calibri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000100" y="1259317"/>
            <a:ext cx="71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Índice de Cumplimiento Global de Obligaciones Específicas</a:t>
            </a:r>
          </a:p>
          <a:p>
            <a:pPr algn="ctr"/>
            <a:r>
              <a:rPr lang="es-MX" sz="1200" b="1" dirty="0" smtClean="0">
                <a:latin typeface="Calibri" pitchFamily="34" charset="0"/>
              </a:rPr>
              <a:t>(Artículos 15, 16, 17, 18, 18 Bis, 19, 20, 21 y 22): 81.8</a:t>
            </a:r>
            <a:endParaRPr lang="es-MX" sz="1200" b="1" dirty="0">
              <a:latin typeface="Calibri" pitchFamily="34" charset="0"/>
            </a:endParaRPr>
          </a:p>
          <a:p>
            <a:pPr algn="ctr"/>
            <a:endParaRPr lang="es-MX" sz="1200" b="1" dirty="0" smtClean="0">
              <a:latin typeface="Calibri" pitchFamily="34" charset="0"/>
            </a:endParaRPr>
          </a:p>
          <a:p>
            <a:pPr algn="ctr"/>
            <a:endParaRPr lang="es-MX" sz="1200" b="1" dirty="0" smtClean="0">
              <a:latin typeface="Calibri" pitchFamily="34" charset="0"/>
            </a:endParaRPr>
          </a:p>
          <a:p>
            <a:pPr algn="ctr"/>
            <a:r>
              <a:rPr lang="es-MX" sz="1200" b="1" dirty="0" smtClean="0">
                <a:latin typeface="Calibri" pitchFamily="34" charset="0"/>
              </a:rPr>
              <a:t>Índice de Cumplimiento del Artículo 15</a:t>
            </a:r>
          </a:p>
          <a:p>
            <a:pPr algn="ctr"/>
            <a:r>
              <a:rPr lang="es-MX" sz="1200" b="1" dirty="0" smtClean="0">
                <a:latin typeface="Calibri" pitchFamily="34" charset="0"/>
              </a:rPr>
              <a:t>(Administración Pública Central y Desconcentrados y Paraestatales): 81.3</a:t>
            </a:r>
            <a:endParaRPr lang="es-MX" sz="1200" b="1" dirty="0">
              <a:latin typeface="Calibri" pitchFamily="34" charset="0"/>
            </a:endParaRPr>
          </a:p>
        </p:txBody>
      </p:sp>
      <p:sp>
        <p:nvSpPr>
          <p:cNvPr id="6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36</a:t>
            </a:fld>
            <a:endParaRPr lang="es-MX" b="1" dirty="0">
              <a:latin typeface="Calibri" pitchFamily="34" charset="0"/>
            </a:endParaRPr>
          </a:p>
        </p:txBody>
      </p:sp>
      <p:graphicFrame>
        <p:nvGraphicFramePr>
          <p:cNvPr id="7" name="6 Gráfico"/>
          <p:cNvGraphicFramePr/>
          <p:nvPr>
            <p:extLst>
              <p:ext uri="{D42A27DB-BD31-4B8C-83A1-F6EECF244321}">
                <p14:modId xmlns:p14="http://schemas.microsoft.com/office/powerpoint/2010/main" val="2735130414"/>
              </p:ext>
            </p:extLst>
          </p:nvPr>
        </p:nvGraphicFramePr>
        <p:xfrm>
          <a:off x="251520" y="2564904"/>
          <a:ext cx="864096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37</a:t>
            </a:fld>
            <a:endParaRPr lang="es-MX" b="1" dirty="0">
              <a:latin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Índice de Cumplimiento del Artículo 15. Orden descendente</a:t>
            </a:r>
          </a:p>
          <a:p>
            <a:r>
              <a:rPr lang="es-MX" sz="1200" b="1" i="1" dirty="0" smtClean="0">
                <a:latin typeface="Calibri" pitchFamily="34" charset="0"/>
              </a:rPr>
              <a:t>Segunda Evaluación 2013</a:t>
            </a:r>
            <a:endParaRPr lang="es-ES" sz="1000" b="1" i="1" dirty="0">
              <a:latin typeface="Calibri" pitchFamily="34" charset="0"/>
            </a:endParaRPr>
          </a:p>
        </p:txBody>
      </p:sp>
      <p:graphicFrame>
        <p:nvGraphicFramePr>
          <p:cNvPr id="8" name="8 Tabla"/>
          <p:cNvGraphicFramePr>
            <a:graphicFrameLocks noGrp="1"/>
          </p:cNvGraphicFramePr>
          <p:nvPr>
            <p:extLst/>
          </p:nvPr>
        </p:nvGraphicFramePr>
        <p:xfrm>
          <a:off x="247798" y="1109462"/>
          <a:ext cx="4248000" cy="5541300"/>
        </p:xfrm>
        <a:graphic>
          <a:graphicData uri="http://schemas.openxmlformats.org/drawingml/2006/table">
            <a:tbl>
              <a:tblPr/>
              <a:tblGrid>
                <a:gridCol w="3168000"/>
                <a:gridCol w="540000"/>
                <a:gridCol w="540000"/>
              </a:tblGrid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Ente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Obligado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36000" marR="2233" marT="2233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Art. 15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Ranking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Agencia de Gestión Urbana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Agencia de Protección Sanitaria del Gobierno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Caja de Previsión de la Policía Preventiva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 de Filmaciones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Corporación Mexicana de Impresión,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Centro Histórico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Educación Garantizada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Museo de Arte Popular Mexicano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Museo del Estanquillo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el Desarrollo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la Atención y Apoyo a las Víctimas del Delito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Heroico Cuerpo de Bomberos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Formación Profesional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Local de la Infraestructura Física Educativa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Jefatura de Gobierno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Metrobús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Policía Auxiliar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Procuraduría General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Proyecto Metro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Salud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Servicios de Salud Pública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Junta de Asistencia Privada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Caja de Previsión para Trabajadores a Lista de Raya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5 Tabla"/>
          <p:cNvGraphicFramePr>
            <a:graphicFrameLocks noGrp="1"/>
          </p:cNvGraphicFramePr>
          <p:nvPr>
            <p:extLst/>
          </p:nvPr>
        </p:nvGraphicFramePr>
        <p:xfrm>
          <a:off x="4633594" y="1109664"/>
          <a:ext cx="4248000" cy="5422322"/>
        </p:xfrm>
        <a:graphic>
          <a:graphicData uri="http://schemas.openxmlformats.org/drawingml/2006/table">
            <a:tbl>
              <a:tblPr/>
              <a:tblGrid>
                <a:gridCol w="3168000"/>
                <a:gridCol w="540000"/>
                <a:gridCol w="540000"/>
              </a:tblGrid>
              <a:tr h="17869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Ente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Obligado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Art. 15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Ranking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Desarrollo Rural y Equidad para las Comunidades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Procuraduría Ambiental y del Ordenamiento Territorial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Autoridad del Centro Histórico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Escuela de Administración Pública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Cultura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Desarrollo Social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de Radio y Televisión Digital del Gobierno del Distrito Federal (Capital 21)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Verificación Administrativa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Educación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para la Atención de los Adultos Mayores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Turismo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Planta de Asfalto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Red de Transporte de Pasajeros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de Transporte Colectivo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Desarrollo Económico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Seguridad Pública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Mixto de Promoción Turística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Educación Media Superior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de Recuperación Crediticia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de Aguas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Consejería Jurídica y de Servicios Legales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Público del Fondo de Apoyo a la Procuración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717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38</a:t>
            </a:fld>
            <a:endParaRPr lang="es-MX" b="1" dirty="0">
              <a:latin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Índice de Cumplimiento del Artículo 15. Orden descendente</a:t>
            </a:r>
          </a:p>
          <a:p>
            <a:r>
              <a:rPr lang="es-MX" sz="1200" b="1" i="1" dirty="0" smtClean="0">
                <a:latin typeface="Calibri" pitchFamily="34" charset="0"/>
              </a:rPr>
              <a:t>Segunda Evaluación 2013</a:t>
            </a:r>
            <a:endParaRPr lang="es-ES" sz="1000" b="1" i="1" dirty="0">
              <a:latin typeface="Calibri" pitchFamily="34" charset="0"/>
            </a:endParaRPr>
          </a:p>
        </p:txBody>
      </p:sp>
      <p:graphicFrame>
        <p:nvGraphicFramePr>
          <p:cNvPr id="8" name="8 Tabla"/>
          <p:cNvGraphicFramePr>
            <a:graphicFrameLocks noGrp="1"/>
          </p:cNvGraphicFramePr>
          <p:nvPr>
            <p:extLst/>
          </p:nvPr>
        </p:nvGraphicFramePr>
        <p:xfrm>
          <a:off x="247798" y="1109462"/>
          <a:ext cx="4248000" cy="5521950"/>
        </p:xfrm>
        <a:graphic>
          <a:graphicData uri="http://schemas.openxmlformats.org/drawingml/2006/table">
            <a:tbl>
              <a:tblPr/>
              <a:tblGrid>
                <a:gridCol w="3168000"/>
                <a:gridCol w="540000"/>
                <a:gridCol w="540000"/>
              </a:tblGrid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Ente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Obligado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36000" marR="2233" marT="2233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Art. 15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Ranking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Técnico de Formación Policial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Finanzas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del Deporte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para el Desarrollo Integral de la Familia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Contraloría General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para la Promoción y Desarrollo del Cine Mexicano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de Desarrollo Económico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Oficialía Mayor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 de Atención a Emergencias y Protección Ciudadana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Servicios Metropolitanos,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Desarrollo Urbano y Vivienda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Transportes Eléctricos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Obras y Servicios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para el Fondo de Promoción para el Financiamiento del Transporte Público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para Prevenir y Eliminar la Discriminación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las Mujeres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Vivienda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Policía Bancaria e Industrial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Trabajo y Fomento al Empleo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de Evaluación del Desarrollo Social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del Medio Ambiente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Procuraduría Social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5 Tabla"/>
          <p:cNvGraphicFramePr>
            <a:graphicFrameLocks noGrp="1"/>
          </p:cNvGraphicFramePr>
          <p:nvPr>
            <p:extLst/>
          </p:nvPr>
        </p:nvGraphicFramePr>
        <p:xfrm>
          <a:off x="4633594" y="1109664"/>
          <a:ext cx="4248000" cy="5221697"/>
        </p:xfrm>
        <a:graphic>
          <a:graphicData uri="http://schemas.openxmlformats.org/drawingml/2006/table">
            <a:tbl>
              <a:tblPr/>
              <a:tblGrid>
                <a:gridCol w="3168000"/>
                <a:gridCol w="540000"/>
                <a:gridCol w="540000"/>
              </a:tblGrid>
              <a:tr h="17869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Ente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Obligado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Art. 15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Ranking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Caja de Previsión de la Policía Auxiliar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Ciencia, Tecnología e Innovación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Gobierno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Fondo para el Desarrollo Económico y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Coordinación de los Centros de Transferencia Modal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Calidad de Vida, Progreso y Desarrollo para la Ciudad de México,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Autoridad del Espacio Público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Ambiental Público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la Juventud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para la Atención y Prevención de las Adicciones en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Transportes y Vialidad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Protección Civil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Mecanismo de Seguimiento y Evaluación del Programa de Derechos Humanos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para la Integración al Desarrollo de las Personas con Discapacidad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Autoridad de la Zona Patrimonio Mundial Natural y Cultural de la Humanidad en Xochimilco, Tláhuac y Milpa Alta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Económico y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Público Complejo Ambiental Xochimilco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Público de la Zona de Santa Fe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para la Seguridad de las Construcciones en el Distrito Federal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890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Índice de Cumplimiento del Artículo 16</a:t>
            </a:r>
          </a:p>
          <a:p>
            <a:r>
              <a:rPr lang="es-MX" b="1" dirty="0" smtClean="0">
                <a:latin typeface="Calibri" pitchFamily="34" charset="0"/>
              </a:rPr>
              <a:t>(Aplica al Órgano Legislativo)</a:t>
            </a:r>
          </a:p>
          <a:p>
            <a:r>
              <a:rPr lang="es-MX" sz="1200" b="1" i="1" dirty="0">
                <a:latin typeface="Calibri" pitchFamily="34" charset="0"/>
              </a:rPr>
              <a:t>Segunda Evaluación 2013</a:t>
            </a:r>
            <a:endParaRPr lang="es-ES" sz="1000" b="1" i="1" dirty="0">
              <a:latin typeface="Calibri" pitchFamily="34" charset="0"/>
            </a:endParaRPr>
          </a:p>
        </p:txBody>
      </p:sp>
      <p:sp>
        <p:nvSpPr>
          <p:cNvPr id="6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 vert="horz" anchor="b"/>
          <a:lstStyle/>
          <a:p>
            <a:fld id="{BD43386B-512A-4F48-AC60-1F2A615D5642}" type="slidenum">
              <a:rPr lang="es-MX">
                <a:latin typeface="Calibri" pitchFamily="34" charset="0"/>
              </a:rPr>
              <a:pPr/>
              <a:t>39</a:t>
            </a:fld>
            <a:endParaRPr lang="es-MX" dirty="0">
              <a:latin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000100" y="1259317"/>
            <a:ext cx="71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latin typeface="Calibri" pitchFamily="34" charset="0"/>
              </a:rPr>
              <a:t>Índice de Cumplimiento Global de Obligaciones Específicas</a:t>
            </a:r>
          </a:p>
          <a:p>
            <a:pPr algn="ctr"/>
            <a:r>
              <a:rPr lang="es-MX" sz="1200" b="1" dirty="0">
                <a:latin typeface="Calibri" pitchFamily="34" charset="0"/>
              </a:rPr>
              <a:t>(Artículos 15, 16, 17, 18, 18 Bis, 19, 20, 21 y 22): </a:t>
            </a:r>
            <a:r>
              <a:rPr lang="es-MX" sz="1200" b="1" dirty="0" smtClean="0">
                <a:latin typeface="Calibri" pitchFamily="34" charset="0"/>
              </a:rPr>
              <a:t>81.8</a:t>
            </a:r>
            <a:endParaRPr lang="es-MX" sz="1200" b="1" dirty="0">
              <a:latin typeface="Calibri" pitchFamily="34" charset="0"/>
            </a:endParaRPr>
          </a:p>
          <a:p>
            <a:pPr algn="ctr"/>
            <a:endParaRPr lang="es-MX" sz="1200" b="1" dirty="0" smtClean="0">
              <a:latin typeface="Calibri" pitchFamily="34" charset="0"/>
            </a:endParaRPr>
          </a:p>
          <a:p>
            <a:pPr algn="ctr"/>
            <a:endParaRPr lang="es-MX" sz="1200" b="1" dirty="0" smtClean="0">
              <a:latin typeface="Calibri" pitchFamily="34" charset="0"/>
            </a:endParaRPr>
          </a:p>
          <a:p>
            <a:pPr algn="ctr"/>
            <a:r>
              <a:rPr lang="es-MX" sz="1200" b="1" dirty="0" smtClean="0">
                <a:latin typeface="Calibri" pitchFamily="34" charset="0"/>
              </a:rPr>
              <a:t>Índice de Cumplimiento del Artículo 16</a:t>
            </a:r>
          </a:p>
          <a:p>
            <a:pPr algn="ctr"/>
            <a:r>
              <a:rPr lang="es-MX" sz="1200" b="1" dirty="0" smtClean="0">
                <a:latin typeface="Calibri" pitchFamily="34" charset="0"/>
              </a:rPr>
              <a:t>(Órgano Legislativo): 96.8</a:t>
            </a:r>
            <a:endParaRPr lang="es-MX" sz="1200" b="1" dirty="0">
              <a:latin typeface="Calibri" pitchFamily="34" charset="0"/>
            </a:endParaRPr>
          </a:p>
        </p:txBody>
      </p:sp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1619419406"/>
              </p:ext>
            </p:extLst>
          </p:nvPr>
        </p:nvGraphicFramePr>
        <p:xfrm>
          <a:off x="1384268" y="2780928"/>
          <a:ext cx="6284076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264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07504" y="1052832"/>
            <a:ext cx="4427560" cy="647976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/>
            <a:r>
              <a:rPr lang="es-MX" b="1" u="sng" dirty="0" smtClean="0">
                <a:solidFill>
                  <a:srgbClr val="C00000"/>
                </a:solidFill>
                <a:latin typeface="Calibri" pitchFamily="34" charset="0"/>
              </a:rPr>
              <a:t>PRIMERA</a:t>
            </a:r>
            <a:r>
              <a:rPr lang="es-MX" b="1" u="sng" dirty="0" smtClean="0">
                <a:latin typeface="Calibri" pitchFamily="34" charset="0"/>
              </a:rPr>
              <a:t> Ley de Transparencia y Acceso a la Información Pública del Distrito Federal</a:t>
            </a:r>
            <a:endParaRPr lang="es-ES" sz="1200" b="1" i="1" u="sng" dirty="0">
              <a:latin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004048" y="1196752"/>
            <a:ext cx="3960440" cy="504056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/>
            <a:r>
              <a:rPr lang="es-MX" sz="1600" b="1" dirty="0" smtClean="0">
                <a:latin typeface="Calibri" pitchFamily="34" charset="0"/>
              </a:rPr>
              <a:t>Publicada el 8 de mayo de 2003 en la G.O.D.F.</a:t>
            </a:r>
            <a:endParaRPr lang="es-ES" sz="1100" b="1" i="1" dirty="0"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79712" y="1967068"/>
            <a:ext cx="2304256" cy="1368152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>
              <a:tabLst>
                <a:tab pos="533400" algn="l"/>
              </a:tabLst>
            </a:pPr>
            <a:r>
              <a:rPr lang="es-MX" sz="1400" dirty="0" smtClean="0">
                <a:latin typeface="Calibri" pitchFamily="34" charset="0"/>
              </a:rPr>
              <a:t>1ª:   31 de diciembre de 2003</a:t>
            </a:r>
          </a:p>
          <a:p>
            <a:pPr>
              <a:tabLst>
                <a:tab pos="533400" algn="l"/>
              </a:tabLst>
            </a:pPr>
            <a:r>
              <a:rPr lang="es-MX" sz="1400" dirty="0" smtClean="0">
                <a:latin typeface="Calibri" pitchFamily="34" charset="0"/>
              </a:rPr>
              <a:t>2ª:   28 de octubre de 2005</a:t>
            </a:r>
          </a:p>
          <a:p>
            <a:pPr>
              <a:tabLst>
                <a:tab pos="533400" algn="l"/>
              </a:tabLst>
            </a:pPr>
            <a:r>
              <a:rPr lang="es-MX" sz="1400" dirty="0" smtClean="0">
                <a:latin typeface="Calibri" pitchFamily="34" charset="0"/>
              </a:rPr>
              <a:t>3ª:   26 de diciembre de 2005</a:t>
            </a:r>
          </a:p>
          <a:p>
            <a:pPr>
              <a:tabLst>
                <a:tab pos="533400" algn="l"/>
              </a:tabLst>
            </a:pPr>
            <a:r>
              <a:rPr lang="es-MX" sz="1400" dirty="0" smtClean="0">
                <a:latin typeface="Calibri" pitchFamily="34" charset="0"/>
              </a:rPr>
              <a:t>4ª:   31 de enero de 2006</a:t>
            </a:r>
          </a:p>
          <a:p>
            <a:pPr>
              <a:tabLst>
                <a:tab pos="533400" algn="l"/>
              </a:tabLst>
            </a:pPr>
            <a:r>
              <a:rPr lang="es-MX" sz="1400" dirty="0" smtClean="0">
                <a:latin typeface="Calibri" pitchFamily="34" charset="0"/>
              </a:rPr>
              <a:t>5ª:   29 de mayo de 2006</a:t>
            </a:r>
          </a:p>
          <a:p>
            <a:pPr>
              <a:tabLst>
                <a:tab pos="533400" algn="l"/>
              </a:tabLst>
            </a:pPr>
            <a:r>
              <a:rPr lang="es-MX" sz="1400" dirty="0" smtClean="0">
                <a:latin typeface="Calibri" pitchFamily="34" charset="0"/>
              </a:rPr>
              <a:t>6ª:   5 de enero de 2007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07504" y="4230417"/>
            <a:ext cx="4427560" cy="86400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/>
            <a:r>
              <a:rPr lang="es-MX" b="1" u="sng" dirty="0" smtClean="0">
                <a:solidFill>
                  <a:srgbClr val="C00000"/>
                </a:solidFill>
                <a:latin typeface="Calibri" pitchFamily="34" charset="0"/>
              </a:rPr>
              <a:t>SEGUNDA</a:t>
            </a:r>
            <a:r>
              <a:rPr lang="es-MX" b="1" u="sng" dirty="0" smtClean="0">
                <a:latin typeface="Calibri" pitchFamily="34" charset="0"/>
              </a:rPr>
              <a:t> Ley de Transparencia y Acceso a la Información Pública del Distrito Federal</a:t>
            </a:r>
            <a:endParaRPr lang="es-ES" sz="1200" b="1" i="1" u="sng" dirty="0">
              <a:latin typeface="Calibri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78430" y="2514668"/>
            <a:ext cx="1147934" cy="288032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/>
            <a:r>
              <a:rPr lang="es-MX" sz="1400" dirty="0" smtClean="0">
                <a:latin typeface="Calibri" pitchFamily="34" charset="0"/>
              </a:rPr>
              <a:t>REFORMAS</a:t>
            </a:r>
            <a:endParaRPr lang="es-ES" sz="1400" i="1" dirty="0">
              <a:latin typeface="Calibri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148064" y="4302425"/>
            <a:ext cx="3816424" cy="576064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/>
            <a:r>
              <a:rPr lang="es-MX" sz="1600" b="1" dirty="0" smtClean="0">
                <a:latin typeface="Calibri" pitchFamily="34" charset="0"/>
              </a:rPr>
              <a:t>Publicada el 28 de marzo de 2008 en la G.O.D.F.</a:t>
            </a:r>
            <a:endParaRPr lang="es-ES" sz="1100" b="1" i="1" dirty="0">
              <a:latin typeface="Calibri" pitchFamily="34" charset="0"/>
            </a:endParaRPr>
          </a:p>
        </p:txBody>
      </p:sp>
      <p:sp>
        <p:nvSpPr>
          <p:cNvPr id="11" name="10 Triángulo isósceles"/>
          <p:cNvSpPr/>
          <p:nvPr/>
        </p:nvSpPr>
        <p:spPr>
          <a:xfrm flipV="1">
            <a:off x="323528" y="3791890"/>
            <a:ext cx="8424936" cy="213174"/>
          </a:xfrm>
          <a:prstGeom prst="triangle">
            <a:avLst>
              <a:gd name="adj" fmla="val 50126"/>
            </a:avLst>
          </a:prstGeom>
          <a:solidFill>
            <a:srgbClr val="9BBB59">
              <a:lumMod val="40000"/>
              <a:lumOff val="60000"/>
            </a:srgbClr>
          </a:solidFill>
          <a:ln w="25400" cap="flat" cmpd="sng" algn="ctr">
            <a:solidFill>
              <a:srgbClr val="9BBB59">
                <a:lumMod val="75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11 Flecha derecha"/>
          <p:cNvSpPr/>
          <p:nvPr/>
        </p:nvSpPr>
        <p:spPr>
          <a:xfrm>
            <a:off x="4716016" y="1301418"/>
            <a:ext cx="43204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3" name="12 Abrir llave"/>
          <p:cNvSpPr/>
          <p:nvPr/>
        </p:nvSpPr>
        <p:spPr>
          <a:xfrm>
            <a:off x="1558550" y="1967068"/>
            <a:ext cx="360040" cy="1368152"/>
          </a:xfrm>
          <a:prstGeom prst="leftBrac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sz="1400" dirty="0"/>
          </a:p>
        </p:txBody>
      </p:sp>
      <p:sp>
        <p:nvSpPr>
          <p:cNvPr id="14" name="13 Flecha derecha"/>
          <p:cNvSpPr/>
          <p:nvPr/>
        </p:nvSpPr>
        <p:spPr>
          <a:xfrm>
            <a:off x="4691746" y="4518449"/>
            <a:ext cx="43204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5" name="14 Triángulo isósceles"/>
          <p:cNvSpPr/>
          <p:nvPr/>
        </p:nvSpPr>
        <p:spPr>
          <a:xfrm flipV="1">
            <a:off x="6494444" y="1816360"/>
            <a:ext cx="1008112" cy="357190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  <a:ln w="25400" cap="flat" cmpd="sng" algn="ctr">
            <a:solidFill>
              <a:srgbClr val="9BBB59">
                <a:lumMod val="75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5191608" y="2331302"/>
            <a:ext cx="3636912" cy="980728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/>
            <a:r>
              <a:rPr lang="es-MX" sz="1500" b="1" dirty="0" smtClean="0">
                <a:latin typeface="Calibri" pitchFamily="34" charset="0"/>
              </a:rPr>
              <a:t>Capítulo II del Título Primero</a:t>
            </a:r>
          </a:p>
          <a:p>
            <a:pPr algn="ctr"/>
            <a:r>
              <a:rPr lang="es-MX" sz="1500" b="1" dirty="0" smtClean="0">
                <a:latin typeface="Calibri" pitchFamily="34" charset="0"/>
              </a:rPr>
              <a:t>Artículos 12, 13 y del 14 al 18.</a:t>
            </a:r>
          </a:p>
          <a:p>
            <a:pPr algn="ctr"/>
            <a:r>
              <a:rPr lang="es-MX" sz="1500" b="1" dirty="0" smtClean="0">
                <a:solidFill>
                  <a:srgbClr val="FF0000"/>
                </a:solidFill>
                <a:latin typeface="Calibri" pitchFamily="34" charset="0"/>
              </a:rPr>
              <a:t>Obligaciones generales de transparencia para todos los Entes Públicos</a:t>
            </a:r>
            <a:endParaRPr lang="es-MX" sz="1500" b="1" dirty="0" smtClean="0">
              <a:latin typeface="Calibri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5281194" y="5544616"/>
            <a:ext cx="3567742" cy="764704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/>
            <a:r>
              <a:rPr lang="es-MX" sz="1500" b="1" dirty="0" smtClean="0">
                <a:latin typeface="Calibri" pitchFamily="34" charset="0"/>
              </a:rPr>
              <a:t>Capítulo II del Título Primero</a:t>
            </a:r>
          </a:p>
          <a:p>
            <a:pPr algn="ctr"/>
            <a:r>
              <a:rPr lang="es-MX" sz="1500" b="1" dirty="0" smtClean="0">
                <a:latin typeface="Calibri" pitchFamily="34" charset="0"/>
              </a:rPr>
              <a:t>Artículos del 13 al 32.</a:t>
            </a:r>
          </a:p>
          <a:p>
            <a:pPr algn="ctr"/>
            <a:r>
              <a:rPr lang="es-MX" sz="1500" b="1" dirty="0" smtClean="0">
                <a:solidFill>
                  <a:srgbClr val="FF0000"/>
                </a:solidFill>
                <a:latin typeface="Calibri" pitchFamily="34" charset="0"/>
              </a:rPr>
              <a:t>Obligaciones generales de transparencia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351992" y="5805264"/>
            <a:ext cx="1440160" cy="288032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/>
            <a:r>
              <a:rPr lang="es-MX" sz="1400" dirty="0" smtClean="0">
                <a:latin typeface="Calibri" pitchFamily="34" charset="0"/>
              </a:rPr>
              <a:t>REFORMAS</a:t>
            </a:r>
            <a:endParaRPr lang="es-ES" sz="1400" i="1" dirty="0">
              <a:latin typeface="Calibri" pitchFamily="34" charset="0"/>
            </a:endParaRPr>
          </a:p>
        </p:txBody>
      </p:sp>
      <p:sp>
        <p:nvSpPr>
          <p:cNvPr id="19" name="18 Abrir llave"/>
          <p:cNvSpPr/>
          <p:nvPr/>
        </p:nvSpPr>
        <p:spPr>
          <a:xfrm>
            <a:off x="1645800" y="5373216"/>
            <a:ext cx="161432" cy="1152000"/>
          </a:xfrm>
          <a:prstGeom prst="leftBrac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sz="14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1951248" y="5373216"/>
            <a:ext cx="2171126" cy="1152128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>
              <a:tabLst>
                <a:tab pos="533400" algn="l"/>
              </a:tabLst>
            </a:pPr>
            <a:r>
              <a:rPr lang="es-MX" sz="1400" dirty="0" smtClean="0">
                <a:latin typeface="Calibri" pitchFamily="34" charset="0"/>
              </a:rPr>
              <a:t>7ª:   28 de marzo de 2008</a:t>
            </a:r>
          </a:p>
          <a:p>
            <a:pPr>
              <a:tabLst>
                <a:tab pos="533400" algn="l"/>
              </a:tabLst>
            </a:pPr>
            <a:r>
              <a:rPr lang="es-MX" sz="1400" dirty="0" smtClean="0">
                <a:latin typeface="Calibri" pitchFamily="34" charset="0"/>
              </a:rPr>
              <a:t>8ª:   13 de abril de 2009</a:t>
            </a:r>
          </a:p>
          <a:p>
            <a:pPr>
              <a:tabLst>
                <a:tab pos="533400" algn="l"/>
              </a:tabLst>
            </a:pPr>
            <a:r>
              <a:rPr lang="es-MX" sz="1400" dirty="0" smtClean="0">
                <a:latin typeface="Calibri" pitchFamily="34" charset="0"/>
              </a:rPr>
              <a:t>9ª:   16 de junio de 2011</a:t>
            </a:r>
          </a:p>
          <a:p>
            <a:pPr>
              <a:tabLst>
                <a:tab pos="533400" algn="l"/>
              </a:tabLst>
            </a:pPr>
            <a:r>
              <a:rPr lang="es-MX" sz="1400" dirty="0" smtClean="0">
                <a:latin typeface="Calibri" pitchFamily="34" charset="0"/>
              </a:rPr>
              <a:t>10ª: 16 de agosto de 2011</a:t>
            </a:r>
          </a:p>
          <a:p>
            <a:pPr>
              <a:tabLst>
                <a:tab pos="533400" algn="l"/>
              </a:tabLst>
            </a:pPr>
            <a:r>
              <a:rPr lang="es-MX" sz="1400" b="1" u="sng" dirty="0" smtClean="0">
                <a:solidFill>
                  <a:srgbClr val="FF0000"/>
                </a:solidFill>
                <a:latin typeface="Calibri" pitchFamily="34" charset="0"/>
              </a:rPr>
              <a:t>11ª: 29 de agosto de 2011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80682" y="85702"/>
            <a:ext cx="8420407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>
                <a:latin typeface="Calibri" pitchFamily="34" charset="0"/>
              </a:rPr>
              <a:t>Ley de Transparencia  y Acceso a la Información Pública del Distrito Federal </a:t>
            </a:r>
          </a:p>
          <a:p>
            <a:r>
              <a:rPr lang="es-MX" b="1" dirty="0">
                <a:latin typeface="Calibri" pitchFamily="34" charset="0"/>
              </a:rPr>
              <a:t>2003 -</a:t>
            </a:r>
            <a:r>
              <a:rPr lang="es-MX" b="1" dirty="0" smtClean="0">
                <a:latin typeface="Calibri" pitchFamily="34" charset="0"/>
              </a:rPr>
              <a:t>2013</a:t>
            </a:r>
            <a:endParaRPr lang="es-MX" b="1" dirty="0">
              <a:latin typeface="Calibri" pitchFamily="34" charset="0"/>
            </a:endParaRPr>
          </a:p>
        </p:txBody>
      </p:sp>
      <p:sp>
        <p:nvSpPr>
          <p:cNvPr id="23" name="22 Triángulo isósceles"/>
          <p:cNvSpPr/>
          <p:nvPr/>
        </p:nvSpPr>
        <p:spPr>
          <a:xfrm flipV="1">
            <a:off x="6527102" y="4942461"/>
            <a:ext cx="1008112" cy="357190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  <a:ln w="25400" cap="flat" cmpd="sng" algn="ctr">
            <a:solidFill>
              <a:srgbClr val="9BBB59">
                <a:lumMod val="75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1034" y="6453336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4</a:t>
            </a:fld>
            <a:endParaRPr lang="es-MX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8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Índice de Cumplimiento del Artículo 17</a:t>
            </a:r>
          </a:p>
          <a:p>
            <a:r>
              <a:rPr lang="es-MX" b="1" dirty="0" smtClean="0">
                <a:latin typeface="Calibri" pitchFamily="34" charset="0"/>
              </a:rPr>
              <a:t>(Aplica al Órgano Judicial, JLCyADF y TCADF)</a:t>
            </a:r>
          </a:p>
          <a:p>
            <a:r>
              <a:rPr lang="es-MX" sz="1200" b="1" i="1" dirty="0">
                <a:latin typeface="Calibri" pitchFamily="34" charset="0"/>
              </a:rPr>
              <a:t>Segunda Evaluación 2013</a:t>
            </a:r>
            <a:endParaRPr lang="es-ES" sz="1000" b="1" i="1" dirty="0">
              <a:latin typeface="Calibri" pitchFamily="34" charset="0"/>
            </a:endParaRPr>
          </a:p>
        </p:txBody>
      </p:sp>
      <p:sp>
        <p:nvSpPr>
          <p:cNvPr id="6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40</a:t>
            </a:fld>
            <a:endParaRPr lang="es-MX" b="1" dirty="0"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000100" y="1259317"/>
            <a:ext cx="71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latin typeface="Calibri" pitchFamily="34" charset="0"/>
              </a:rPr>
              <a:t>Índice de Cumplimiento Global de Obligaciones Específicas</a:t>
            </a:r>
          </a:p>
          <a:p>
            <a:pPr algn="ctr"/>
            <a:r>
              <a:rPr lang="es-MX" sz="1200" b="1" dirty="0">
                <a:latin typeface="Calibri" pitchFamily="34" charset="0"/>
              </a:rPr>
              <a:t>(Artículos 15, 16, 17, 18, 18 Bis, 19, 20, 21 y 22): </a:t>
            </a:r>
            <a:r>
              <a:rPr lang="es-MX" sz="1200" b="1" dirty="0" smtClean="0">
                <a:latin typeface="Calibri" pitchFamily="34" charset="0"/>
              </a:rPr>
              <a:t>81.8</a:t>
            </a:r>
            <a:endParaRPr lang="es-MX" sz="1200" b="1" dirty="0">
              <a:latin typeface="Calibri" pitchFamily="34" charset="0"/>
            </a:endParaRPr>
          </a:p>
          <a:p>
            <a:pPr algn="ctr"/>
            <a:endParaRPr lang="es-MX" sz="1200" b="1" dirty="0" smtClean="0">
              <a:latin typeface="Calibri" pitchFamily="34" charset="0"/>
            </a:endParaRPr>
          </a:p>
          <a:p>
            <a:pPr algn="ctr"/>
            <a:endParaRPr lang="es-MX" sz="1200" b="1" dirty="0" smtClean="0">
              <a:latin typeface="Calibri" pitchFamily="34" charset="0"/>
            </a:endParaRPr>
          </a:p>
          <a:p>
            <a:pPr algn="ctr"/>
            <a:r>
              <a:rPr lang="es-MX" sz="1200" b="1" dirty="0" smtClean="0">
                <a:latin typeface="Calibri" pitchFamily="34" charset="0"/>
              </a:rPr>
              <a:t>Índice de Cumplimiento del Artículo 17</a:t>
            </a:r>
          </a:p>
          <a:p>
            <a:pPr algn="ctr"/>
            <a:r>
              <a:rPr lang="es-MX" sz="1200" b="1" dirty="0" smtClean="0">
                <a:latin typeface="Calibri" pitchFamily="34" charset="0"/>
              </a:rPr>
              <a:t>(Órgano Judicial, JLCyADF y TCADF): 95.8</a:t>
            </a:r>
          </a:p>
        </p:txBody>
      </p:sp>
      <p:graphicFrame>
        <p:nvGraphicFramePr>
          <p:cNvPr id="10" name="9 Gráfico"/>
          <p:cNvGraphicFramePr/>
          <p:nvPr>
            <p:extLst>
              <p:ext uri="{D42A27DB-BD31-4B8C-83A1-F6EECF244321}">
                <p14:modId xmlns:p14="http://schemas.microsoft.com/office/powerpoint/2010/main" val="1729147389"/>
              </p:ext>
            </p:extLst>
          </p:nvPr>
        </p:nvGraphicFramePr>
        <p:xfrm>
          <a:off x="1107820" y="2852936"/>
          <a:ext cx="6893204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Índice de Cumplimiento del Artículo 18</a:t>
            </a:r>
          </a:p>
          <a:p>
            <a:r>
              <a:rPr lang="es-MX" b="1" dirty="0" smtClean="0">
                <a:latin typeface="Calibri" pitchFamily="34" charset="0"/>
              </a:rPr>
              <a:t>(Aplica a las 16 Delegaciones Políticas)</a:t>
            </a:r>
          </a:p>
          <a:p>
            <a:r>
              <a:rPr lang="es-MX" sz="1200" b="1" i="1" dirty="0">
                <a:latin typeface="Calibri" pitchFamily="34" charset="0"/>
              </a:rPr>
              <a:t>Segunda Evaluación 2013</a:t>
            </a:r>
            <a:endParaRPr lang="es-ES" sz="1000" b="1" i="1" dirty="0">
              <a:latin typeface="Calibri" pitchFamily="34" charset="0"/>
            </a:endParaRPr>
          </a:p>
        </p:txBody>
      </p:sp>
      <p:sp>
        <p:nvSpPr>
          <p:cNvPr id="6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41</a:t>
            </a:fld>
            <a:endParaRPr lang="es-MX" b="1" dirty="0"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000100" y="1259317"/>
            <a:ext cx="71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latin typeface="Calibri" pitchFamily="34" charset="0"/>
              </a:rPr>
              <a:t>Índice de Cumplimiento Global de Obligaciones Específicas</a:t>
            </a:r>
          </a:p>
          <a:p>
            <a:pPr algn="ctr"/>
            <a:r>
              <a:rPr lang="es-MX" sz="1200" b="1" dirty="0">
                <a:latin typeface="Calibri" pitchFamily="34" charset="0"/>
              </a:rPr>
              <a:t>(Artículos 15, 16, 17, 18, 18 Bis, 19, 20, 21 y 22): </a:t>
            </a:r>
            <a:r>
              <a:rPr lang="es-MX" sz="1200" b="1" dirty="0" smtClean="0">
                <a:latin typeface="Calibri" pitchFamily="34" charset="0"/>
              </a:rPr>
              <a:t>81.8</a:t>
            </a:r>
            <a:endParaRPr lang="es-MX" sz="1200" b="1" dirty="0">
              <a:latin typeface="Calibri" pitchFamily="34" charset="0"/>
            </a:endParaRPr>
          </a:p>
          <a:p>
            <a:pPr algn="ctr"/>
            <a:endParaRPr lang="es-MX" sz="1200" b="1" dirty="0" smtClean="0">
              <a:latin typeface="Calibri" pitchFamily="34" charset="0"/>
            </a:endParaRPr>
          </a:p>
          <a:p>
            <a:pPr algn="ctr"/>
            <a:endParaRPr lang="es-MX" sz="1200" b="1" dirty="0" smtClean="0">
              <a:latin typeface="Calibri" pitchFamily="34" charset="0"/>
            </a:endParaRPr>
          </a:p>
          <a:p>
            <a:pPr algn="ctr"/>
            <a:r>
              <a:rPr lang="es-MX" sz="1200" b="1" dirty="0" smtClean="0">
                <a:latin typeface="Calibri" pitchFamily="34" charset="0"/>
              </a:rPr>
              <a:t>Índice de Cumplimiento del Artículo 18</a:t>
            </a:r>
          </a:p>
          <a:p>
            <a:pPr algn="ctr"/>
            <a:r>
              <a:rPr lang="es-MX" sz="1200" b="1" dirty="0" smtClean="0">
                <a:latin typeface="Calibri" pitchFamily="34" charset="0"/>
              </a:rPr>
              <a:t>(Delegaciones Políticas): 77.1</a:t>
            </a:r>
          </a:p>
        </p:txBody>
      </p:sp>
      <p:graphicFrame>
        <p:nvGraphicFramePr>
          <p:cNvPr id="8" name="7 Gráfico"/>
          <p:cNvGraphicFramePr/>
          <p:nvPr>
            <p:extLst>
              <p:ext uri="{D42A27DB-BD31-4B8C-83A1-F6EECF244321}">
                <p14:modId xmlns:p14="http://schemas.microsoft.com/office/powerpoint/2010/main" val="1820098441"/>
              </p:ext>
            </p:extLst>
          </p:nvPr>
        </p:nvGraphicFramePr>
        <p:xfrm>
          <a:off x="395536" y="2564904"/>
          <a:ext cx="835292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42</a:t>
            </a:fld>
            <a:endParaRPr lang="es-MX" b="1" dirty="0">
              <a:latin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Índice de Cumplimiento del Artículo 18. Orden descendente</a:t>
            </a:r>
          </a:p>
          <a:p>
            <a:r>
              <a:rPr lang="es-MX" sz="1200" b="1" i="1" dirty="0" smtClean="0">
                <a:latin typeface="Calibri" pitchFamily="34" charset="0"/>
              </a:rPr>
              <a:t>Segunda Evaluación 2013</a:t>
            </a:r>
            <a:endParaRPr lang="es-ES" sz="1000" b="1" i="1" dirty="0">
              <a:latin typeface="Calibri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/>
          </p:nvPr>
        </p:nvGraphicFramePr>
        <p:xfrm>
          <a:off x="2725314" y="1593272"/>
          <a:ext cx="3636000" cy="4284000"/>
        </p:xfrm>
        <a:graphic>
          <a:graphicData uri="http://schemas.openxmlformats.org/drawingml/2006/table">
            <a:tbl>
              <a:tblPr/>
              <a:tblGrid>
                <a:gridCol w="2340000"/>
                <a:gridCol w="648000"/>
                <a:gridCol w="648000"/>
              </a:tblGrid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Ente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Obligado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Art.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 18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err="1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Ranking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Miguel Hidalgo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Milpa Alta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Cuajimalpa de Morelos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Álvaro Obregón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Iztapalapa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Venustiano Carranza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Gustavo A. Madero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Azcapotzalco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Benito Juárez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Tlalpan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Iztacalco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Tláhuac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La Magdalena Contreras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Cuauhtémoc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Xochimilco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Coyoacán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083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Índice de Cumplimiento del Artículo 18 Bis</a:t>
            </a:r>
          </a:p>
          <a:p>
            <a:r>
              <a:rPr lang="es-MX" b="1" dirty="0" smtClean="0">
                <a:latin typeface="Calibri" pitchFamily="34" charset="0"/>
              </a:rPr>
              <a:t>(Aplica a los 17 Fideicomisos y Fondos)</a:t>
            </a:r>
          </a:p>
          <a:p>
            <a:r>
              <a:rPr lang="es-MX" sz="1200" b="1" i="1" dirty="0">
                <a:latin typeface="Calibri" pitchFamily="34" charset="0"/>
              </a:rPr>
              <a:t>Segunda Evaluación </a:t>
            </a:r>
            <a:r>
              <a:rPr lang="es-MX" sz="1200" b="1" i="1" dirty="0" smtClean="0">
                <a:latin typeface="Calibri" pitchFamily="34" charset="0"/>
              </a:rPr>
              <a:t>2013</a:t>
            </a:r>
            <a:endParaRPr lang="es-ES" sz="1000" b="1" i="1" dirty="0">
              <a:latin typeface="Calibri" pitchFamily="34" charset="0"/>
            </a:endParaRPr>
          </a:p>
        </p:txBody>
      </p:sp>
      <p:sp>
        <p:nvSpPr>
          <p:cNvPr id="6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43</a:t>
            </a:fld>
            <a:endParaRPr lang="es-MX" b="1" dirty="0"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000100" y="1259317"/>
            <a:ext cx="71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latin typeface="Calibri" pitchFamily="34" charset="0"/>
              </a:rPr>
              <a:t>Índice de Cumplimiento Global de Obligaciones Específicas</a:t>
            </a:r>
          </a:p>
          <a:p>
            <a:pPr algn="ctr"/>
            <a:r>
              <a:rPr lang="es-MX" sz="1200" b="1" dirty="0">
                <a:latin typeface="Calibri" pitchFamily="34" charset="0"/>
              </a:rPr>
              <a:t>(Artículos 15, 16, 17, 18, 18 Bis, 19, 20, 21 y 22): </a:t>
            </a:r>
            <a:r>
              <a:rPr lang="es-MX" sz="1200" b="1" dirty="0" smtClean="0">
                <a:latin typeface="Calibri" pitchFamily="34" charset="0"/>
              </a:rPr>
              <a:t>81.8</a:t>
            </a:r>
            <a:endParaRPr lang="es-MX" sz="1200" b="1" dirty="0">
              <a:latin typeface="Calibri" pitchFamily="34" charset="0"/>
            </a:endParaRPr>
          </a:p>
          <a:p>
            <a:pPr algn="ctr"/>
            <a:endParaRPr lang="es-MX" sz="1200" b="1" dirty="0" smtClean="0">
              <a:latin typeface="Calibri" pitchFamily="34" charset="0"/>
            </a:endParaRPr>
          </a:p>
          <a:p>
            <a:pPr algn="ctr"/>
            <a:endParaRPr lang="es-MX" sz="1200" b="1" dirty="0" smtClean="0">
              <a:latin typeface="Calibri" pitchFamily="34" charset="0"/>
            </a:endParaRPr>
          </a:p>
          <a:p>
            <a:pPr algn="ctr"/>
            <a:r>
              <a:rPr lang="es-MX" sz="1200" b="1" dirty="0" smtClean="0">
                <a:latin typeface="Calibri" pitchFamily="34" charset="0"/>
              </a:rPr>
              <a:t>Índice de Cumplimiento del Artículo 18 Bis</a:t>
            </a:r>
          </a:p>
          <a:p>
            <a:pPr algn="ctr"/>
            <a:r>
              <a:rPr lang="es-MX" sz="1200" b="1" dirty="0">
                <a:latin typeface="Calibri" pitchFamily="34" charset="0"/>
              </a:rPr>
              <a:t>(Fideicomisos y Fondos): </a:t>
            </a:r>
            <a:r>
              <a:rPr lang="es-MX" sz="1200" b="1" dirty="0" smtClean="0">
                <a:latin typeface="Calibri" pitchFamily="34" charset="0"/>
              </a:rPr>
              <a:t>79.6</a:t>
            </a:r>
            <a:endParaRPr lang="es-MX" sz="1200" b="1" dirty="0">
              <a:latin typeface="Calibri" pitchFamily="34" charset="0"/>
            </a:endParaRPr>
          </a:p>
        </p:txBody>
      </p:sp>
      <p:graphicFrame>
        <p:nvGraphicFramePr>
          <p:cNvPr id="8" name="7 Gráfico"/>
          <p:cNvGraphicFramePr/>
          <p:nvPr>
            <p:extLst>
              <p:ext uri="{D42A27DB-BD31-4B8C-83A1-F6EECF244321}">
                <p14:modId xmlns:p14="http://schemas.microsoft.com/office/powerpoint/2010/main" val="1433483471"/>
              </p:ext>
            </p:extLst>
          </p:nvPr>
        </p:nvGraphicFramePr>
        <p:xfrm>
          <a:off x="323528" y="2564904"/>
          <a:ext cx="849694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250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44</a:t>
            </a:fld>
            <a:endParaRPr lang="es-MX" b="1" dirty="0">
              <a:latin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Índice de Cumplimiento del Artículo 18 Bis. Orden descendente</a:t>
            </a:r>
          </a:p>
          <a:p>
            <a:r>
              <a:rPr lang="es-MX" sz="1200" b="1" i="1" dirty="0" smtClean="0">
                <a:latin typeface="Calibri" pitchFamily="34" charset="0"/>
              </a:rPr>
              <a:t>Segunda Evaluación 2013</a:t>
            </a:r>
            <a:endParaRPr lang="es-ES" sz="1000" b="1" i="1" dirty="0">
              <a:latin typeface="Calibri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/>
          </p:nvPr>
        </p:nvGraphicFramePr>
        <p:xfrm>
          <a:off x="2124272" y="1268760"/>
          <a:ext cx="4896000" cy="5200650"/>
        </p:xfrm>
        <a:graphic>
          <a:graphicData uri="http://schemas.openxmlformats.org/drawingml/2006/table">
            <a:tbl>
              <a:tblPr/>
              <a:tblGrid>
                <a:gridCol w="3600000"/>
                <a:gridCol w="648000"/>
                <a:gridCol w="648000"/>
              </a:tblGrid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Ente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Obligado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Art.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18 Bis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Ranking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Centro Histórico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Educación Garantizada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Museo de Arte Popular Mexicano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Museo del Estanquillo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el Desarrollo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la Atención y Apoyo a las Víctimas del Delito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Público del Fondo de Apoyo a la Procuración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Mixto de Promoción Turística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de Recuperación Crediticia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para la Promoción y Desarrollo del Cine Mexicano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Ambiental Público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de Desarrollo Económico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para el Fondo de Promoción para el Financiamiento del Transporte Público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Fondo para el Desarrollo Económico y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Fondo de Apoyo a la Educación y el Empleo de las y los Jóvenes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62.2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Público Complejo Ambiental Xochimilco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Público de la Zona de Santa Fe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453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Índice de Cumplimiento del Artículo 19</a:t>
            </a:r>
          </a:p>
          <a:p>
            <a:r>
              <a:rPr lang="es-MX" b="1" dirty="0" smtClean="0">
                <a:latin typeface="Calibri" pitchFamily="34" charset="0"/>
              </a:rPr>
              <a:t>(Aplica al IEDF y TEDF)</a:t>
            </a:r>
          </a:p>
          <a:p>
            <a:r>
              <a:rPr lang="es-MX" sz="1200" b="1" i="1" dirty="0">
                <a:latin typeface="Calibri" pitchFamily="34" charset="0"/>
              </a:rPr>
              <a:t>Segunda Evaluación 2013</a:t>
            </a:r>
            <a:endParaRPr lang="es-ES" sz="1000" b="1" i="1" dirty="0">
              <a:latin typeface="Calibri" pitchFamily="34" charset="0"/>
            </a:endParaRPr>
          </a:p>
        </p:txBody>
      </p:sp>
      <p:sp>
        <p:nvSpPr>
          <p:cNvPr id="6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45</a:t>
            </a:fld>
            <a:endParaRPr lang="es-MX" b="1" dirty="0"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000100" y="1259317"/>
            <a:ext cx="71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latin typeface="Calibri" pitchFamily="34" charset="0"/>
              </a:rPr>
              <a:t>Índice de Cumplimiento Global de Obligaciones Específicas</a:t>
            </a:r>
          </a:p>
          <a:p>
            <a:pPr algn="ctr"/>
            <a:r>
              <a:rPr lang="es-MX" sz="1200" b="1" dirty="0">
                <a:latin typeface="Calibri" pitchFamily="34" charset="0"/>
              </a:rPr>
              <a:t>(Artículos 15, 16, 17, 18, 18 Bis, 19, 20, 21 y 22): </a:t>
            </a:r>
            <a:r>
              <a:rPr lang="es-MX" sz="1200" b="1" dirty="0" smtClean="0">
                <a:latin typeface="Calibri" pitchFamily="34" charset="0"/>
              </a:rPr>
              <a:t>81.8</a:t>
            </a:r>
            <a:endParaRPr lang="es-MX" sz="1200" b="1" dirty="0">
              <a:latin typeface="Calibri" pitchFamily="34" charset="0"/>
            </a:endParaRPr>
          </a:p>
          <a:p>
            <a:pPr algn="ctr"/>
            <a:endParaRPr lang="es-MX" sz="1200" b="1" dirty="0" smtClean="0">
              <a:latin typeface="Calibri" pitchFamily="34" charset="0"/>
            </a:endParaRPr>
          </a:p>
          <a:p>
            <a:pPr algn="ctr"/>
            <a:endParaRPr lang="es-MX" sz="1200" b="1" dirty="0" smtClean="0">
              <a:latin typeface="Calibri" pitchFamily="34" charset="0"/>
            </a:endParaRPr>
          </a:p>
          <a:p>
            <a:pPr algn="ctr"/>
            <a:r>
              <a:rPr lang="es-MX" sz="1200" b="1" dirty="0" smtClean="0">
                <a:latin typeface="Calibri" pitchFamily="34" charset="0"/>
              </a:rPr>
              <a:t>Índice de Cumplimiento del Artículo 19</a:t>
            </a:r>
          </a:p>
          <a:p>
            <a:pPr algn="ctr"/>
            <a:r>
              <a:rPr lang="es-MX" sz="1200" b="1" dirty="0" smtClean="0">
                <a:latin typeface="Calibri" pitchFamily="34" charset="0"/>
              </a:rPr>
              <a:t>(IEDF y TEDF): 100.0</a:t>
            </a:r>
            <a:endParaRPr lang="es-MX" sz="1200" b="1" dirty="0">
              <a:latin typeface="Calibri" pitchFamily="34" charset="0"/>
            </a:endParaRPr>
          </a:p>
        </p:txBody>
      </p:sp>
      <p:graphicFrame>
        <p:nvGraphicFramePr>
          <p:cNvPr id="9" name="8 Gráfico"/>
          <p:cNvGraphicFramePr/>
          <p:nvPr>
            <p:extLst>
              <p:ext uri="{D42A27DB-BD31-4B8C-83A1-F6EECF244321}">
                <p14:modId xmlns:p14="http://schemas.microsoft.com/office/powerpoint/2010/main" val="772467333"/>
              </p:ext>
            </p:extLst>
          </p:nvPr>
        </p:nvGraphicFramePr>
        <p:xfrm>
          <a:off x="2411760" y="2708920"/>
          <a:ext cx="432048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9 Rectángulo"/>
          <p:cNvSpPr/>
          <p:nvPr/>
        </p:nvSpPr>
        <p:spPr>
          <a:xfrm>
            <a:off x="1619672" y="6453336"/>
            <a:ext cx="58681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  <a:cs typeface="Calibri" pitchFamily="34" charset="0"/>
              </a:rPr>
              <a:t>Ambos Entes </a:t>
            </a:r>
            <a:r>
              <a:rPr lang="es-MX" sz="1200" b="1" dirty="0">
                <a:latin typeface="Calibri" pitchFamily="34" charset="0"/>
                <a:cs typeface="Calibri" pitchFamily="34" charset="0"/>
              </a:rPr>
              <a:t>Obligados </a:t>
            </a:r>
            <a:r>
              <a:rPr lang="es-MX" sz="1200" b="1" dirty="0" smtClean="0">
                <a:latin typeface="Calibri" pitchFamily="34" charset="0"/>
                <a:cs typeface="Calibri" pitchFamily="34" charset="0"/>
              </a:rPr>
              <a:t>obtuvieron un </a:t>
            </a:r>
            <a:r>
              <a:rPr lang="es-MX" sz="1200" b="1" dirty="0">
                <a:latin typeface="Calibri" pitchFamily="34" charset="0"/>
                <a:cs typeface="Calibri" pitchFamily="34" charset="0"/>
              </a:rPr>
              <a:t>índice </a:t>
            </a:r>
            <a:r>
              <a:rPr lang="es-MX" sz="1200" b="1" dirty="0" smtClean="0">
                <a:latin typeface="Calibri" pitchFamily="34" charset="0"/>
                <a:cs typeface="Calibri" pitchFamily="34" charset="0"/>
              </a:rPr>
              <a:t>de 100 puntos</a:t>
            </a:r>
            <a:endParaRPr lang="es-MX" sz="12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Índice de Cumplimiento de los Artículos 20, 21 y 22</a:t>
            </a:r>
          </a:p>
          <a:p>
            <a:r>
              <a:rPr lang="es-MX" b="1" dirty="0" smtClean="0">
                <a:latin typeface="Calibri" pitchFamily="34" charset="0"/>
              </a:rPr>
              <a:t>(Aplica a la CDHDF, UACM e </a:t>
            </a:r>
            <a:r>
              <a:rPr lang="es-MX" b="1" dirty="0" err="1" smtClean="0">
                <a:latin typeface="Calibri" pitchFamily="34" charset="0"/>
              </a:rPr>
              <a:t>InfoDF</a:t>
            </a:r>
            <a:r>
              <a:rPr lang="es-MX" b="1" dirty="0" smtClean="0">
                <a:latin typeface="Calibri" pitchFamily="34" charset="0"/>
              </a:rPr>
              <a:t>)</a:t>
            </a:r>
          </a:p>
          <a:p>
            <a:r>
              <a:rPr lang="es-MX" sz="1200" b="1" i="1" dirty="0">
                <a:latin typeface="Calibri" pitchFamily="34" charset="0"/>
              </a:rPr>
              <a:t>Segunda Evaluación 2013</a:t>
            </a:r>
            <a:endParaRPr lang="es-ES" sz="1000" b="1" i="1" dirty="0">
              <a:latin typeface="Calibri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000100" y="1259317"/>
            <a:ext cx="71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latin typeface="Calibri" pitchFamily="34" charset="0"/>
              </a:rPr>
              <a:t>Índice de Cumplimiento Global de Obligaciones Específicas</a:t>
            </a:r>
          </a:p>
          <a:p>
            <a:pPr algn="ctr"/>
            <a:r>
              <a:rPr lang="es-MX" sz="1200" b="1" dirty="0">
                <a:latin typeface="Calibri" pitchFamily="34" charset="0"/>
              </a:rPr>
              <a:t>(Artículos 15, 16, 17, 18, 18 Bis, 19, 20, 21 y 22): </a:t>
            </a:r>
            <a:r>
              <a:rPr lang="es-MX" sz="1200" b="1" dirty="0" smtClean="0">
                <a:latin typeface="Calibri" pitchFamily="34" charset="0"/>
              </a:rPr>
              <a:t>81.8</a:t>
            </a:r>
            <a:endParaRPr lang="es-MX" sz="1200" b="1" dirty="0">
              <a:latin typeface="Calibri" pitchFamily="34" charset="0"/>
            </a:endParaRPr>
          </a:p>
        </p:txBody>
      </p:sp>
      <p:sp>
        <p:nvSpPr>
          <p:cNvPr id="6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46</a:t>
            </a:fld>
            <a:endParaRPr lang="es-MX" b="1" dirty="0">
              <a:latin typeface="Calibri" pitchFamily="34" charset="0"/>
            </a:endParaRPr>
          </a:p>
        </p:txBody>
      </p:sp>
      <p:graphicFrame>
        <p:nvGraphicFramePr>
          <p:cNvPr id="7" name="6 Gráfico"/>
          <p:cNvGraphicFramePr/>
          <p:nvPr>
            <p:extLst>
              <p:ext uri="{D42A27DB-BD31-4B8C-83A1-F6EECF244321}">
                <p14:modId xmlns:p14="http://schemas.microsoft.com/office/powerpoint/2010/main" val="3185810709"/>
              </p:ext>
            </p:extLst>
          </p:nvPr>
        </p:nvGraphicFramePr>
        <p:xfrm>
          <a:off x="755576" y="2276872"/>
          <a:ext cx="763284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1745247862"/>
              </p:ext>
            </p:extLst>
          </p:nvPr>
        </p:nvGraphicFramePr>
        <p:xfrm>
          <a:off x="251520" y="1714488"/>
          <a:ext cx="8640960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16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>
                <a:latin typeface="Calibri" pitchFamily="34" charset="0"/>
              </a:rPr>
              <a:t>Índice de Cumplimiento del Artículo </a:t>
            </a:r>
            <a:r>
              <a:rPr lang="es-MX" b="1" dirty="0" smtClean="0">
                <a:latin typeface="Calibri" pitchFamily="34" charset="0"/>
              </a:rPr>
              <a:t>25</a:t>
            </a:r>
            <a:endParaRPr lang="es-MX" b="1" dirty="0">
              <a:latin typeface="Calibri" pitchFamily="34" charset="0"/>
            </a:endParaRPr>
          </a:p>
          <a:p>
            <a:r>
              <a:rPr lang="es-MX" b="1" dirty="0">
                <a:latin typeface="Calibri" pitchFamily="34" charset="0"/>
              </a:rPr>
              <a:t>(Aplica a los </a:t>
            </a:r>
            <a:r>
              <a:rPr lang="es-MX" b="1" dirty="0" smtClean="0">
                <a:latin typeface="Calibri" pitchFamily="34" charset="0"/>
              </a:rPr>
              <a:t>114 </a:t>
            </a:r>
            <a:r>
              <a:rPr lang="es-MX" b="1" dirty="0">
                <a:latin typeface="Calibri" pitchFamily="34" charset="0"/>
              </a:rPr>
              <a:t>Entes Obligados) </a:t>
            </a:r>
            <a:endParaRPr lang="es-MX" b="1" dirty="0" smtClean="0">
              <a:latin typeface="Calibri" pitchFamily="34" charset="0"/>
            </a:endParaRPr>
          </a:p>
          <a:p>
            <a:r>
              <a:rPr lang="es-MX" sz="1200" b="1" i="1" dirty="0">
                <a:latin typeface="Calibri" pitchFamily="34" charset="0"/>
              </a:rPr>
              <a:t>Segunda Evaluación 2013</a:t>
            </a:r>
            <a:endParaRPr lang="es-ES" sz="1000" b="1" i="1" dirty="0">
              <a:latin typeface="Calibri" pitchFamily="34" charset="0"/>
            </a:endParaRPr>
          </a:p>
        </p:txBody>
      </p:sp>
      <p:sp>
        <p:nvSpPr>
          <p:cNvPr id="6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47</a:t>
            </a:fld>
            <a:endParaRPr lang="es-MX" b="1" dirty="0"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714480" y="1267930"/>
            <a:ext cx="5715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Índice de Cumplimiento del Artículo 25: 88.2</a:t>
            </a:r>
            <a:endParaRPr lang="es-MX" sz="12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57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48</a:t>
            </a:fld>
            <a:endParaRPr lang="es-MX" b="1" dirty="0">
              <a:latin typeface="Calibri" pitchFamily="34" charset="0"/>
            </a:endParaRPr>
          </a:p>
        </p:txBody>
      </p:sp>
      <p:sp>
        <p:nvSpPr>
          <p:cNvPr id="8" name="9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>
                <a:latin typeface="Calibri" pitchFamily="34" charset="0"/>
              </a:rPr>
              <a:t>Índice de Cumplimiento del Artículo </a:t>
            </a:r>
            <a:r>
              <a:rPr lang="es-MX" b="1" dirty="0" smtClean="0">
                <a:latin typeface="Calibri" pitchFamily="34" charset="0"/>
              </a:rPr>
              <a:t>25. Orden descendente</a:t>
            </a:r>
          </a:p>
          <a:p>
            <a:r>
              <a:rPr lang="es-MX" sz="1200" b="1" i="1" dirty="0" smtClean="0">
                <a:latin typeface="Calibri" pitchFamily="34" charset="0"/>
              </a:rPr>
              <a:t>Segunda Evaluación 2013</a:t>
            </a:r>
            <a:endParaRPr lang="es-ES" sz="1000" b="1" i="1" dirty="0">
              <a:latin typeface="Calibri" pitchFamily="34" charset="0"/>
            </a:endParaRPr>
          </a:p>
        </p:txBody>
      </p:sp>
      <p:graphicFrame>
        <p:nvGraphicFramePr>
          <p:cNvPr id="6" name="8 Tabla"/>
          <p:cNvGraphicFramePr>
            <a:graphicFrameLocks noGrp="1"/>
          </p:cNvGraphicFramePr>
          <p:nvPr>
            <p:extLst/>
          </p:nvPr>
        </p:nvGraphicFramePr>
        <p:xfrm>
          <a:off x="247798" y="1109462"/>
          <a:ext cx="4248000" cy="5404275"/>
        </p:xfrm>
        <a:graphic>
          <a:graphicData uri="http://schemas.openxmlformats.org/drawingml/2006/table">
            <a:tbl>
              <a:tblPr/>
              <a:tblGrid>
                <a:gridCol w="3168000"/>
                <a:gridCol w="540000"/>
                <a:gridCol w="540000"/>
              </a:tblGrid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Ente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Obligado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36000" marR="2233" marT="2233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Art. 25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Ranking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Agencia de Gestión Urbana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Agencia de Protección Sanitaria del Gobierno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Asamblea Legislativa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Autoridad del Centro Histórico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Autoridad del Espacio Público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Caja de Previsión de la Policía Preventiva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Caja de Previsión para Trabajadores a Lista de Raya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 de Atención a Emergencias y Protección Ciudadana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 de Derechos Humanos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 de Filmaciones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Consejería Jurídica y de Servicios Legales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de Evaluación del Desarrollo Social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de la Judicatura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Contaduría Mayor de Hacienda de la Asamblea Legislativa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Contraloría General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Coordinación de los Centros de Transferencia Modal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Corporación Mexicana de Impresión,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Álvaro Obregón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Azcapotzalco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Benito Juárez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Cuajimalpa de Morelos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5 Tabla"/>
          <p:cNvGraphicFramePr>
            <a:graphicFrameLocks noGrp="1"/>
          </p:cNvGraphicFramePr>
          <p:nvPr>
            <p:extLst/>
          </p:nvPr>
        </p:nvGraphicFramePr>
        <p:xfrm>
          <a:off x="4633594" y="1109664"/>
          <a:ext cx="4248000" cy="5323997"/>
        </p:xfrm>
        <a:graphic>
          <a:graphicData uri="http://schemas.openxmlformats.org/drawingml/2006/table">
            <a:tbl>
              <a:tblPr/>
              <a:tblGrid>
                <a:gridCol w="3168000"/>
                <a:gridCol w="540000"/>
                <a:gridCol w="540000"/>
              </a:tblGrid>
              <a:tr h="17869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Ente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Obligado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Art. 25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Ranking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</a:t>
                      </a:r>
                      <a:r>
                        <a:rPr lang="es-MX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Iztacalco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Iztapalapa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Miguel Hidalgo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Milpa Alta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Tlalpan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Venustiano Carranza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Escuela de Administración Pública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Centro Histórico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de Recuperación Crediticia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Educación Garantizada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Museo de Arte Popular Mexicano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Museo del Estanquillo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para el Fondo de Promoción para el Financiamiento del Transporte Público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para la Promoción y Desarrollo del Cine Mexicano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Público del Fondo de Apoyo a la Procuración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Ambiental Público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Mixto de Promoción Turística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el Desarrollo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la Atención y Apoyo a las Víctimas del Delito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Heroico Cuerpo de Bomberos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Acceso a la Información Pública y Protección de Datos Personales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Educación Media Superior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570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49</a:t>
            </a:fld>
            <a:endParaRPr lang="es-MX" b="1" dirty="0">
              <a:latin typeface="Calibri" pitchFamily="34" charset="0"/>
            </a:endParaRPr>
          </a:p>
        </p:txBody>
      </p:sp>
      <p:sp>
        <p:nvSpPr>
          <p:cNvPr id="8" name="9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>
                <a:latin typeface="Calibri" pitchFamily="34" charset="0"/>
              </a:rPr>
              <a:t>Índice de Cumplimiento del Artículo </a:t>
            </a:r>
            <a:r>
              <a:rPr lang="es-MX" b="1" dirty="0" smtClean="0">
                <a:latin typeface="Calibri" pitchFamily="34" charset="0"/>
              </a:rPr>
              <a:t>25. Orden descendente</a:t>
            </a:r>
          </a:p>
          <a:p>
            <a:r>
              <a:rPr lang="es-MX" sz="1200" b="1" i="1" dirty="0" smtClean="0">
                <a:latin typeface="Calibri" pitchFamily="34" charset="0"/>
              </a:rPr>
              <a:t>Segunda Evaluación 2013</a:t>
            </a:r>
            <a:endParaRPr lang="es-ES" sz="1000" b="1" i="1" dirty="0">
              <a:latin typeface="Calibri" pitchFamily="34" charset="0"/>
            </a:endParaRPr>
          </a:p>
        </p:txBody>
      </p:sp>
      <p:graphicFrame>
        <p:nvGraphicFramePr>
          <p:cNvPr id="7" name="8 Tabla"/>
          <p:cNvGraphicFramePr>
            <a:graphicFrameLocks noGrp="1"/>
          </p:cNvGraphicFramePr>
          <p:nvPr>
            <p:extLst/>
          </p:nvPr>
        </p:nvGraphicFramePr>
        <p:xfrm>
          <a:off x="247798" y="1109462"/>
          <a:ext cx="4248000" cy="5423625"/>
        </p:xfrm>
        <a:graphic>
          <a:graphicData uri="http://schemas.openxmlformats.org/drawingml/2006/table">
            <a:tbl>
              <a:tblPr/>
              <a:tblGrid>
                <a:gridCol w="3168000"/>
                <a:gridCol w="540000"/>
                <a:gridCol w="540000"/>
              </a:tblGrid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Ente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Obligado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36000" marR="2233" marT="2233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Art. 25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Ranking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Formación Profesional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la Juventud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las Mujeres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Verificación Administrativa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Vivienda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del Deporte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Electoral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Local de la Infraestructura Física Educativa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para la Atención de los Adultos Mayores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para la Atención y Prevención de las Adicciones en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Técnico de Formación Policial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Jefatura de Gobierno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Junta de Asistencia Privada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Junta Local de Conciliación y Arbitraje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Mecanismo de Seguimiento y Evaluación del Programa de Derechos Humanos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Metrobús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Oficialía Mayor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Planta de Asfalto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Policía Auxiliar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Policía Bancaria e Industrial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Procuraduría Ambiental y del Ordenamiento Territorial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Procuraduría General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5 Tabla"/>
          <p:cNvGraphicFramePr>
            <a:graphicFrameLocks noGrp="1"/>
          </p:cNvGraphicFramePr>
          <p:nvPr>
            <p:extLst/>
          </p:nvPr>
        </p:nvGraphicFramePr>
        <p:xfrm>
          <a:off x="4633594" y="1109664"/>
          <a:ext cx="4248000" cy="5225672"/>
        </p:xfrm>
        <a:graphic>
          <a:graphicData uri="http://schemas.openxmlformats.org/drawingml/2006/table">
            <a:tbl>
              <a:tblPr/>
              <a:tblGrid>
                <a:gridCol w="3168000"/>
                <a:gridCol w="540000"/>
                <a:gridCol w="540000"/>
              </a:tblGrid>
              <a:tr h="17869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Ente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Obligado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Art. 25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Ranking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Procuraduría Social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Proyecto Metro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Red de Transporte de Pasajeros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Ciencia, Tecnología e Innovación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Cultura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Desarrollo Económico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Desarrollo Rural y Equidad para las Comunidades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Desarrollo Social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Desarrollo Urbano y Vivienda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Educación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Finanzas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Gobierno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Salud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Trabajo y Fomento al Empleo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Transportes y Vialidad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del Medio Ambiente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Transportes Eléctricos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Servicios de Salud Pública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de Aguas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de Radio y Televisión Digital del Gobierno del Distrito Federal (Capital 21)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de Transporte Colectivo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para el Desarrollo Integral de la Familia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980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Rectángulo redondeado"/>
          <p:cNvSpPr/>
          <p:nvPr/>
        </p:nvSpPr>
        <p:spPr>
          <a:xfrm>
            <a:off x="5313852" y="3792686"/>
            <a:ext cx="2808000" cy="2700000"/>
          </a:xfrm>
          <a:prstGeom prst="roundRect">
            <a:avLst/>
          </a:prstGeom>
          <a:solidFill>
            <a:schemeClr val="accent1">
              <a:alpha val="70000"/>
            </a:schemeClr>
          </a:solidFill>
          <a:ln>
            <a:solidFill>
              <a:srgbClr val="1E7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5125" lvl="1" indent="-3492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es-MX" sz="1500" dirty="0" smtClean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365125" lvl="1" indent="-3492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s-MX" sz="15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Cumplían </a:t>
            </a:r>
            <a:r>
              <a:rPr lang="es-MX" sz="15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con listado de Información: 56%</a:t>
            </a:r>
          </a:p>
          <a:p>
            <a:pPr marL="365125" lvl="1" indent="-3492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s-MX" sz="15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Contaban con sitio de Internet: 93%</a:t>
            </a:r>
          </a:p>
          <a:p>
            <a:pPr marL="365125" lvl="1" indent="-3492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s-MX" sz="15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Cumplían con el Artículo 13: 30%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80682" y="85702"/>
            <a:ext cx="8420407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>
                <a:latin typeface="Calibri" pitchFamily="34" charset="0"/>
              </a:rPr>
              <a:t>Metodología aplicada para la evaluación de portales en </a:t>
            </a:r>
            <a:r>
              <a:rPr lang="es-MX" b="1" dirty="0" smtClean="0">
                <a:latin typeface="Calibri" pitchFamily="34" charset="0"/>
              </a:rPr>
              <a:t>2004</a:t>
            </a:r>
            <a:endParaRPr lang="es-MX" b="1" dirty="0">
              <a:latin typeface="Calibri" pitchFamily="34" charset="0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243132" y="1362780"/>
            <a:ext cx="8640000" cy="20662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MX" sz="15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68 Entes Públicos, dos encuestas semestrales.- Artículos 12 y 13 (14 fracciones). </a:t>
            </a:r>
            <a:endParaRPr lang="es-MX" sz="15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lvl="0" algn="just"/>
            <a:r>
              <a:rPr lang="es-MX" sz="15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 </a:t>
            </a:r>
          </a:p>
          <a:p>
            <a:pPr lvl="0" algn="just"/>
            <a:r>
              <a:rPr lang="es-MX" sz="15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Instrumento: Cuestionario de 8 preguntas, del que sólo 3 tenían que ver propiamente con el tema de evaluación de portales:</a:t>
            </a:r>
          </a:p>
          <a:p>
            <a:pPr lvl="0" algn="just"/>
            <a:r>
              <a:rPr lang="es-MX" sz="15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 </a:t>
            </a:r>
          </a:p>
          <a:p>
            <a:pPr lvl="0" algn="just"/>
            <a:r>
              <a:rPr lang="es-MX" sz="15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1.- ¿Tiene un listado de la información que detentan? (SI o NO).</a:t>
            </a:r>
          </a:p>
          <a:p>
            <a:pPr lvl="0" algn="just"/>
            <a:r>
              <a:rPr lang="es-MX" sz="15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2.- ¿Cuenta con sitio de internet? (SI o NO).</a:t>
            </a:r>
          </a:p>
          <a:p>
            <a:pPr lvl="0" algn="just"/>
            <a:r>
              <a:rPr lang="es-MX" sz="15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3.- Si tiene sitio de internet, ¿cuántas de las 14 fracciones se tienen publicadas? (Número</a:t>
            </a:r>
            <a:r>
              <a:rPr lang="es-MX" sz="15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).</a:t>
            </a:r>
            <a:endParaRPr lang="es-MX" sz="15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27 Rectángulo redondeado"/>
          <p:cNvSpPr/>
          <p:nvPr/>
        </p:nvSpPr>
        <p:spPr>
          <a:xfrm>
            <a:off x="384651" y="3789040"/>
            <a:ext cx="4047752" cy="2714532"/>
          </a:xfrm>
          <a:prstGeom prst="roundRect">
            <a:avLst/>
          </a:prstGeom>
          <a:solidFill>
            <a:srgbClr val="C3D796"/>
          </a:solidFill>
          <a:ln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5125" lvl="1" indent="-3492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es-MX" sz="1500" dirty="0" smtClean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365125" lvl="1" indent="-3492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es-MX" sz="15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365125" lvl="1" indent="-3492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s-MX" sz="15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Encuestas </a:t>
            </a:r>
            <a:r>
              <a:rPr lang="es-MX" sz="15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semestrales sin </a:t>
            </a:r>
            <a:r>
              <a:rPr lang="es-MX" sz="15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verificación.</a:t>
            </a:r>
            <a:endParaRPr lang="es-MX" sz="15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365125" lvl="1" indent="-3492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s-MX" sz="15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Sin criterios (sólo el de existencia, sin verificar actualización ni calidad</a:t>
            </a:r>
            <a:r>
              <a:rPr lang="es-MX" sz="15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).</a:t>
            </a:r>
            <a:endParaRPr lang="es-MX" sz="15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365125" lvl="1" indent="-3492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s-MX" sz="15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Sin definición de aplicabilidad específica de artículos y fracciones por Ente </a:t>
            </a:r>
            <a:r>
              <a:rPr lang="es-MX" sz="15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Público.</a:t>
            </a:r>
            <a:endParaRPr lang="es-MX" sz="15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30 Flecha derecha"/>
          <p:cNvSpPr/>
          <p:nvPr/>
        </p:nvSpPr>
        <p:spPr>
          <a:xfrm>
            <a:off x="4644056" y="4958746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5313852" y="3792686"/>
            <a:ext cx="2808000" cy="468000"/>
          </a:xfrm>
          <a:prstGeom prst="roundRect">
            <a:avLst/>
          </a:prstGeom>
          <a:solidFill>
            <a:srgbClr val="1E768C"/>
          </a:solidFill>
          <a:ln>
            <a:solidFill>
              <a:srgbClr val="1E7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113" lvl="3" algn="ctr">
              <a:spcBef>
                <a:spcPts val="600"/>
              </a:spcBef>
              <a:spcAft>
                <a:spcPts val="600"/>
              </a:spcAft>
            </a:pPr>
            <a:r>
              <a:rPr lang="es-MX" sz="15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RESULTADO</a:t>
            </a:r>
            <a:endParaRPr lang="es-MX" sz="15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384651" y="3789040"/>
            <a:ext cx="4047752" cy="504000"/>
          </a:xfrm>
          <a:prstGeom prst="roundRect">
            <a:avLst/>
          </a:prstGeom>
          <a:solidFill>
            <a:srgbClr val="77933C"/>
          </a:solidFill>
          <a:ln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5875" lvl="1" algn="ctr">
              <a:spcBef>
                <a:spcPts val="600"/>
              </a:spcBef>
              <a:spcAft>
                <a:spcPts val="600"/>
              </a:spcAft>
            </a:pPr>
            <a:r>
              <a:rPr lang="es-MX" sz="15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Metodología y Criterios de </a:t>
            </a:r>
            <a:r>
              <a:rPr lang="es-MX" sz="15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Evaluación</a:t>
            </a:r>
            <a:endParaRPr lang="es-MX" sz="15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1034" y="6453336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5</a:t>
            </a:fld>
            <a:endParaRPr lang="es-MX" b="1" dirty="0">
              <a:latin typeface="Calibri" pitchFamily="34" charset="0"/>
            </a:endParaRPr>
          </a:p>
        </p:txBody>
      </p:sp>
      <p:sp>
        <p:nvSpPr>
          <p:cNvPr id="14" name="23 Rectángulo"/>
          <p:cNvSpPr/>
          <p:nvPr/>
        </p:nvSpPr>
        <p:spPr>
          <a:xfrm>
            <a:off x="179512" y="1074508"/>
            <a:ext cx="839509" cy="503941"/>
          </a:xfrm>
          <a:prstGeom prst="rect">
            <a:avLst/>
          </a:prstGeom>
          <a:solidFill>
            <a:srgbClr val="1E768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latin typeface="Calibri" pitchFamily="34" charset="0"/>
                <a:cs typeface="Calibri" pitchFamily="34" charset="0"/>
              </a:rPr>
              <a:t>2004</a:t>
            </a:r>
            <a:endParaRPr lang="es-MX" sz="16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78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50</a:t>
            </a:fld>
            <a:endParaRPr lang="es-MX" dirty="0"/>
          </a:p>
        </p:txBody>
      </p:sp>
      <p:graphicFrame>
        <p:nvGraphicFramePr>
          <p:cNvPr id="3" name="8 Tabla"/>
          <p:cNvGraphicFramePr>
            <a:graphicFrameLocks noGrp="1"/>
          </p:cNvGraphicFramePr>
          <p:nvPr>
            <p:extLst/>
          </p:nvPr>
        </p:nvGraphicFramePr>
        <p:xfrm>
          <a:off x="247798" y="1109462"/>
          <a:ext cx="4248000" cy="5305950"/>
        </p:xfrm>
        <a:graphic>
          <a:graphicData uri="http://schemas.openxmlformats.org/drawingml/2006/table">
            <a:tbl>
              <a:tblPr/>
              <a:tblGrid>
                <a:gridCol w="3168000"/>
                <a:gridCol w="540000"/>
                <a:gridCol w="540000"/>
              </a:tblGrid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Ente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Obligado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36000" marR="2233" marT="2233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Art. 25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Ranking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Tribunal de lo Contencioso Administrativo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Tribunal Electoral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Tribunal Superior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Seguridad Pública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Universidad Autónoma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67.8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Gustavo A. Madero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Coyoacán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Caja de Previsión de la Policía Auxiliar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La Magdalena Contreras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Fondo de Apoyo a la Educación y el Empleo de las y los Jóvenes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de Desarrollo Económico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para la Integración al Desarrollo de las Personas con Discapacidad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Tláhuac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Obras y Servicios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Turismo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Servicios Metropolitanos,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Calidad de Vida, Progreso y Desarrollo para la Ciudad de México,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para Prevenir y Eliminar la Discriminación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Protección Civil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Cuauhtémoc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46.6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Fondo para el Desarrollo Económico y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5 Tabla"/>
          <p:cNvGraphicFramePr>
            <a:graphicFrameLocks noGrp="1"/>
          </p:cNvGraphicFramePr>
          <p:nvPr>
            <p:extLst/>
          </p:nvPr>
        </p:nvGraphicFramePr>
        <p:xfrm>
          <a:off x="4633594" y="1109664"/>
          <a:ext cx="4248000" cy="1823747"/>
        </p:xfrm>
        <a:graphic>
          <a:graphicData uri="http://schemas.openxmlformats.org/drawingml/2006/table">
            <a:tbl>
              <a:tblPr/>
              <a:tblGrid>
                <a:gridCol w="3168000"/>
                <a:gridCol w="540000"/>
                <a:gridCol w="540000"/>
              </a:tblGrid>
              <a:tr h="17869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Ente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Obligado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Art. 25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Ranking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Xochimilco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Autoridad de la Zona Patrimonio Mundial Natural y Cultural de la Humanidad en Xochimilco, Tláhuac y Milpa Alta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Económico y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Público Complejo Ambiental Xochimilco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Público de la Zona de Santa Fe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para la Seguridad de las Construcciones en el Distrito Federal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9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>
                <a:latin typeface="Calibri" pitchFamily="34" charset="0"/>
              </a:rPr>
              <a:t>Índice de Cumplimiento del Artículo </a:t>
            </a:r>
            <a:r>
              <a:rPr lang="es-MX" b="1" dirty="0" smtClean="0">
                <a:latin typeface="Calibri" pitchFamily="34" charset="0"/>
              </a:rPr>
              <a:t>25. Orden descendente</a:t>
            </a:r>
          </a:p>
          <a:p>
            <a:r>
              <a:rPr lang="es-MX" sz="1200" b="1" i="1" dirty="0" smtClean="0">
                <a:latin typeface="Calibri" pitchFamily="34" charset="0"/>
              </a:rPr>
              <a:t>Segunda Evaluación 2013</a:t>
            </a:r>
            <a:endParaRPr lang="es-ES" sz="1000" b="1" i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06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2628893496"/>
              </p:ext>
            </p:extLst>
          </p:nvPr>
        </p:nvGraphicFramePr>
        <p:xfrm>
          <a:off x="323528" y="2000240"/>
          <a:ext cx="8496944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16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>
                <a:latin typeface="Calibri" pitchFamily="34" charset="0"/>
              </a:rPr>
              <a:t>Índice de Cumplimiento del Artículo </a:t>
            </a:r>
            <a:r>
              <a:rPr lang="es-MX" b="1" dirty="0" smtClean="0">
                <a:latin typeface="Calibri" pitchFamily="34" charset="0"/>
              </a:rPr>
              <a:t>27</a:t>
            </a:r>
            <a:endParaRPr lang="es-MX" b="1" dirty="0">
              <a:latin typeface="Calibri" pitchFamily="34" charset="0"/>
            </a:endParaRPr>
          </a:p>
          <a:p>
            <a:r>
              <a:rPr lang="es-MX" b="1" dirty="0">
                <a:latin typeface="Calibri" pitchFamily="34" charset="0"/>
              </a:rPr>
              <a:t>(Aplica a los </a:t>
            </a:r>
            <a:r>
              <a:rPr lang="es-MX" b="1" dirty="0" smtClean="0">
                <a:latin typeface="Calibri" pitchFamily="34" charset="0"/>
              </a:rPr>
              <a:t>114 </a:t>
            </a:r>
            <a:r>
              <a:rPr lang="es-MX" b="1" dirty="0">
                <a:latin typeface="Calibri" pitchFamily="34" charset="0"/>
              </a:rPr>
              <a:t>Entes Obligados) </a:t>
            </a:r>
            <a:endParaRPr lang="es-MX" b="1" dirty="0" smtClean="0">
              <a:latin typeface="Calibri" pitchFamily="34" charset="0"/>
            </a:endParaRPr>
          </a:p>
          <a:p>
            <a:r>
              <a:rPr lang="es-MX" sz="1200" b="1" i="1" dirty="0">
                <a:latin typeface="Calibri" pitchFamily="34" charset="0"/>
              </a:rPr>
              <a:t>Segunda Evaluación 2013</a:t>
            </a:r>
            <a:endParaRPr lang="es-ES" sz="1000" b="1" i="1" dirty="0">
              <a:latin typeface="Calibri" pitchFamily="34" charset="0"/>
            </a:endParaRPr>
          </a:p>
        </p:txBody>
      </p:sp>
      <p:sp>
        <p:nvSpPr>
          <p:cNvPr id="6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51</a:t>
            </a:fld>
            <a:endParaRPr lang="es-MX" b="1" dirty="0"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714480" y="1267930"/>
            <a:ext cx="5715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Índice de Cumplimiento del Artículo 27: 90.9</a:t>
            </a:r>
            <a:endParaRPr lang="es-MX" sz="12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79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52</a:t>
            </a:fld>
            <a:endParaRPr lang="es-MX" b="1" dirty="0">
              <a:latin typeface="Calibri" pitchFamily="34" charset="0"/>
            </a:endParaRPr>
          </a:p>
        </p:txBody>
      </p:sp>
      <p:sp>
        <p:nvSpPr>
          <p:cNvPr id="7" name="9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>
                <a:latin typeface="Calibri" pitchFamily="34" charset="0"/>
              </a:rPr>
              <a:t>Índice de Cumplimiento del Artículo </a:t>
            </a:r>
            <a:r>
              <a:rPr lang="es-MX" b="1" dirty="0" smtClean="0">
                <a:latin typeface="Calibri" pitchFamily="34" charset="0"/>
              </a:rPr>
              <a:t>27. Orden descendente</a:t>
            </a:r>
          </a:p>
          <a:p>
            <a:r>
              <a:rPr lang="es-MX" sz="1200" b="1" i="1" dirty="0" smtClean="0">
                <a:latin typeface="Calibri" pitchFamily="34" charset="0"/>
              </a:rPr>
              <a:t>Segunda Evaluación 2013</a:t>
            </a:r>
            <a:endParaRPr lang="es-ES" sz="1000" b="1" i="1" dirty="0">
              <a:latin typeface="Calibri" pitchFamily="34" charset="0"/>
            </a:endParaRPr>
          </a:p>
        </p:txBody>
      </p:sp>
      <p:graphicFrame>
        <p:nvGraphicFramePr>
          <p:cNvPr id="6" name="8 Tabla"/>
          <p:cNvGraphicFramePr>
            <a:graphicFrameLocks noGrp="1"/>
          </p:cNvGraphicFramePr>
          <p:nvPr>
            <p:extLst/>
          </p:nvPr>
        </p:nvGraphicFramePr>
        <p:xfrm>
          <a:off x="247798" y="1109462"/>
          <a:ext cx="4248000" cy="5404275"/>
        </p:xfrm>
        <a:graphic>
          <a:graphicData uri="http://schemas.openxmlformats.org/drawingml/2006/table">
            <a:tbl>
              <a:tblPr/>
              <a:tblGrid>
                <a:gridCol w="3168000"/>
                <a:gridCol w="540000"/>
                <a:gridCol w="540000"/>
              </a:tblGrid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Ente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Obligado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36000" marR="2233" marT="2233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Art. 27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Ranking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Agencia de Protección Sanitaria del Gobierno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Asamblea Legislativa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Autoridad del Espacio Público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Caja de Previsión de la Policía Auxiliar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Caja de Previsión de la Policía Preventiva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Caja de Previsión para Trabajadores a Lista de Raya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 de Atención a Emergencias y Protección Ciudadana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 de Derechos Humanos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 de Filmaciones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Consejería Jurídica y de Servicios Legales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de Evaluación del Desarrollo Social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de la Judicatura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Contaduría Mayor de Hacienda de la Asamblea Legislativa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Contraloría General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Coordinación de los Centros de Transferencia Modal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Corporación Mexicana de Impresión,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Álvaro Obregón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Azcapotzalco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Benito Juárez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Cuajimalpa de Morelos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Cuauhtémoc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5 Tabla"/>
          <p:cNvGraphicFramePr>
            <a:graphicFrameLocks noGrp="1"/>
          </p:cNvGraphicFramePr>
          <p:nvPr>
            <p:extLst/>
          </p:nvPr>
        </p:nvGraphicFramePr>
        <p:xfrm>
          <a:off x="4633594" y="1109664"/>
          <a:ext cx="4248000" cy="5323997"/>
        </p:xfrm>
        <a:graphic>
          <a:graphicData uri="http://schemas.openxmlformats.org/drawingml/2006/table">
            <a:tbl>
              <a:tblPr/>
              <a:tblGrid>
                <a:gridCol w="3168000"/>
                <a:gridCol w="540000"/>
                <a:gridCol w="540000"/>
              </a:tblGrid>
              <a:tr h="17869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Ente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Obligado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Art. 27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Ranking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Gustavo A. Madero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Iztacalco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Iztapalapa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La Magdalena Contreras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Miguel Hidalgo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Milpa Alta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Tlalpan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Venustiano Carranza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Escuela de Administración Pública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Centro Histórico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Educación Garantizada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Fondo para el Desarrollo Económico y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Museo de Arte Popular Mexicano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Museo del Estanquillo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para el Fondo de Promoción para el Financiamiento del Transporte Público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para la Promoción y Desarrollo del Cine Mexicano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Público del Fondo de Apoyo a la Procuración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Ambiental Público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de Desarrollo Económico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Mixto de Promoción Turística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el Desarrollo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la Atención y Apoyo a las Víctimas del Delito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105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53</a:t>
            </a:fld>
            <a:endParaRPr lang="es-MX" b="1" dirty="0">
              <a:latin typeface="Calibri" pitchFamily="34" charset="0"/>
            </a:endParaRPr>
          </a:p>
        </p:txBody>
      </p:sp>
      <p:sp>
        <p:nvSpPr>
          <p:cNvPr id="7" name="9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>
                <a:latin typeface="Calibri" pitchFamily="34" charset="0"/>
              </a:rPr>
              <a:t>Índice de Cumplimiento del Artículo </a:t>
            </a:r>
            <a:r>
              <a:rPr lang="es-MX" b="1" dirty="0" smtClean="0">
                <a:latin typeface="Calibri" pitchFamily="34" charset="0"/>
              </a:rPr>
              <a:t>27. Orden descendente</a:t>
            </a:r>
          </a:p>
          <a:p>
            <a:r>
              <a:rPr lang="es-MX" sz="1200" b="1" i="1" dirty="0" smtClean="0">
                <a:latin typeface="Calibri" pitchFamily="34" charset="0"/>
              </a:rPr>
              <a:t>Segunda Evaluación 2013</a:t>
            </a:r>
            <a:endParaRPr lang="es-ES" sz="1000" b="1" i="1" dirty="0">
              <a:latin typeface="Calibri" pitchFamily="34" charset="0"/>
            </a:endParaRPr>
          </a:p>
        </p:txBody>
      </p:sp>
      <p:graphicFrame>
        <p:nvGraphicFramePr>
          <p:cNvPr id="8" name="8 Tabla"/>
          <p:cNvGraphicFramePr>
            <a:graphicFrameLocks noGrp="1"/>
          </p:cNvGraphicFramePr>
          <p:nvPr>
            <p:extLst/>
          </p:nvPr>
        </p:nvGraphicFramePr>
        <p:xfrm>
          <a:off x="247798" y="1109462"/>
          <a:ext cx="4248000" cy="5423625"/>
        </p:xfrm>
        <a:graphic>
          <a:graphicData uri="http://schemas.openxmlformats.org/drawingml/2006/table">
            <a:tbl>
              <a:tblPr/>
              <a:tblGrid>
                <a:gridCol w="3168000"/>
                <a:gridCol w="540000"/>
                <a:gridCol w="540000"/>
              </a:tblGrid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Ente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Obligado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36000" marR="2233" marT="2233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Art. 27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Ranking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Heroico Cuerpo de Bomberos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Acceso a la Información Pública y Protección de Datos Personales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Educación Media Superior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Formación Profesional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la Juventud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las Mujeres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Verificación Administrativa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Vivienda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del Deporte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Electoral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Local de la Infraestructura Física Educativa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para la Atención de los Adultos Mayores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para la Atención y Prevención de las Adicciones en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para la Integración al Desarrollo de las Personas con Discapacidad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Técnico de Formación Policial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Jefatura de Gobierno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Junta de Asistencia Privada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Junta Local de Conciliación y Arbitraje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Metrobús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Oficialía Mayor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Planta de Asfalto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Policía Auxiliar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5 Tabla"/>
          <p:cNvGraphicFramePr>
            <a:graphicFrameLocks noGrp="1"/>
          </p:cNvGraphicFramePr>
          <p:nvPr>
            <p:extLst/>
          </p:nvPr>
        </p:nvGraphicFramePr>
        <p:xfrm>
          <a:off x="4633594" y="1109664"/>
          <a:ext cx="4248000" cy="5441672"/>
        </p:xfrm>
        <a:graphic>
          <a:graphicData uri="http://schemas.openxmlformats.org/drawingml/2006/table">
            <a:tbl>
              <a:tblPr/>
              <a:tblGrid>
                <a:gridCol w="3168000"/>
                <a:gridCol w="540000"/>
                <a:gridCol w="540000"/>
              </a:tblGrid>
              <a:tr h="17869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Ente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Obligado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Art. 27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Ranking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Policía Bancaria e Industrial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Procuraduría Ambiental y del Ordenamiento Territorial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Procuraduría General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Procuraduría Social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Red de Transporte de Pasajeros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Cultura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Desarrollo Económico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Desarrollo Rural y Equidad para las Comunidades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Desarrollo Social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Desarrollo Urbano y Vivienda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Educación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Gobierno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Obras y Servicios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Salud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Seguridad Pública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Trabajo y Fomento al Empleo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Transportes y Vialidad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Turismo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del Medio Ambiente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Servicios de Salud Pública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de Aguas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de Radio y Televisión Digital del Gobierno del Distrito Federal (Capital 21)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de Transporte Colectivo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598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54</a:t>
            </a:fld>
            <a:endParaRPr lang="es-MX" dirty="0"/>
          </a:p>
        </p:txBody>
      </p:sp>
      <p:graphicFrame>
        <p:nvGraphicFramePr>
          <p:cNvPr id="3" name="8 Tabla"/>
          <p:cNvGraphicFramePr>
            <a:graphicFrameLocks noGrp="1"/>
          </p:cNvGraphicFramePr>
          <p:nvPr>
            <p:extLst/>
          </p:nvPr>
        </p:nvGraphicFramePr>
        <p:xfrm>
          <a:off x="247798" y="1109462"/>
          <a:ext cx="4248000" cy="5305950"/>
        </p:xfrm>
        <a:graphic>
          <a:graphicData uri="http://schemas.openxmlformats.org/drawingml/2006/table">
            <a:tbl>
              <a:tblPr/>
              <a:tblGrid>
                <a:gridCol w="3168000"/>
                <a:gridCol w="540000"/>
                <a:gridCol w="540000"/>
              </a:tblGrid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Ente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Obligado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36000" marR="2233" marT="2233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Art. 27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Ranking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para el Desarrollo Integral de la Familia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Tribunal de lo Contencioso Administrativo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Tribunal Electoral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Tribunal Superior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Autoridad del Centro Histórico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para Prevenir y Eliminar la Discriminación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Coyoacán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Tláhuac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Xochimilco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de Recuperación Crediticia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Ciencia, Tecnología e Innovación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Finanzas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Proyecto Metro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Servicios Metropolitanos,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Agencia de Gestión Urbana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Mecanismo de Seguimiento y Evaluación del Programa de Derechos Humanos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Calidad de Vida, Progreso y Desarrollo para la Ciudad de México,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Fondo de Apoyo a la Educación y el Empleo de las y los Jóvenes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Transportes Eléctricos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Universidad Autónoma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Protección Civil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5 Tabla"/>
          <p:cNvGraphicFramePr>
            <a:graphicFrameLocks noGrp="1"/>
          </p:cNvGraphicFramePr>
          <p:nvPr>
            <p:extLst/>
          </p:nvPr>
        </p:nvGraphicFramePr>
        <p:xfrm>
          <a:off x="4633594" y="1109664"/>
          <a:ext cx="4248000" cy="1607747"/>
        </p:xfrm>
        <a:graphic>
          <a:graphicData uri="http://schemas.openxmlformats.org/drawingml/2006/table">
            <a:tbl>
              <a:tblPr/>
              <a:tblGrid>
                <a:gridCol w="3168000"/>
                <a:gridCol w="540000"/>
                <a:gridCol w="540000"/>
              </a:tblGrid>
              <a:tr h="17869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Ente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Obligado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Art. 27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Ranking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Autoridad de la Zona Patrimonio Mundial Natural y Cultural de la Humanidad en Xochimilco, Tláhuac y Milpa Alta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Económico y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Público Complejo Ambiental Xochimilco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Público de la Zona de Santa Fe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para la Seguridad de las Construcciones en el Distrito Federal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9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>
                <a:latin typeface="Calibri" pitchFamily="34" charset="0"/>
              </a:rPr>
              <a:t>Índice de Cumplimiento del Artículo </a:t>
            </a:r>
            <a:r>
              <a:rPr lang="es-MX" b="1" dirty="0" smtClean="0">
                <a:latin typeface="Calibri" pitchFamily="34" charset="0"/>
              </a:rPr>
              <a:t>27. Orden descendente</a:t>
            </a:r>
          </a:p>
          <a:p>
            <a:r>
              <a:rPr lang="es-MX" sz="1200" b="1" i="1" dirty="0" smtClean="0">
                <a:latin typeface="Calibri" pitchFamily="34" charset="0"/>
              </a:rPr>
              <a:t>Segunda Evaluación 2013</a:t>
            </a:r>
            <a:endParaRPr lang="es-ES" sz="1000" b="1" i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45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CuadroTexto"/>
          <p:cNvSpPr txBox="1"/>
          <p:nvPr/>
        </p:nvSpPr>
        <p:spPr>
          <a:xfrm>
            <a:off x="1714480" y="1267930"/>
            <a:ext cx="5715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Índice de Cumplimiento del Artículo 28: 94.4</a:t>
            </a:r>
            <a:endParaRPr lang="es-MX" sz="1200" b="1" dirty="0">
              <a:latin typeface="Calibri" pitchFamily="34" charset="0"/>
            </a:endParaRPr>
          </a:p>
        </p:txBody>
      </p:sp>
      <p:sp>
        <p:nvSpPr>
          <p:cNvPr id="19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55</a:t>
            </a:fld>
            <a:endParaRPr lang="es-MX" b="1" dirty="0">
              <a:latin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>
                <a:latin typeface="Calibri" pitchFamily="34" charset="0"/>
              </a:rPr>
              <a:t>Índice de Cumplimiento del Artículo </a:t>
            </a:r>
            <a:r>
              <a:rPr lang="es-MX" b="1" dirty="0" smtClean="0">
                <a:latin typeface="Calibri" pitchFamily="34" charset="0"/>
              </a:rPr>
              <a:t>28</a:t>
            </a:r>
            <a:endParaRPr lang="es-MX" b="1" dirty="0">
              <a:latin typeface="Calibri" pitchFamily="34" charset="0"/>
            </a:endParaRPr>
          </a:p>
          <a:p>
            <a:r>
              <a:rPr lang="es-MX" b="1" dirty="0">
                <a:latin typeface="Calibri" pitchFamily="34" charset="0"/>
              </a:rPr>
              <a:t>(Aplica a los </a:t>
            </a:r>
            <a:r>
              <a:rPr lang="es-MX" b="1" dirty="0" smtClean="0">
                <a:latin typeface="Calibri" pitchFamily="34" charset="0"/>
              </a:rPr>
              <a:t>114 </a:t>
            </a:r>
            <a:r>
              <a:rPr lang="es-MX" b="1" dirty="0">
                <a:latin typeface="Calibri" pitchFamily="34" charset="0"/>
              </a:rPr>
              <a:t>Entes Obligados) </a:t>
            </a:r>
            <a:endParaRPr lang="es-MX" b="1" dirty="0" smtClean="0">
              <a:latin typeface="Calibri" pitchFamily="34" charset="0"/>
            </a:endParaRPr>
          </a:p>
          <a:p>
            <a:r>
              <a:rPr lang="es-MX" sz="1200" b="1" i="1" dirty="0">
                <a:latin typeface="Calibri" pitchFamily="34" charset="0"/>
              </a:rPr>
              <a:t>Segunda Evaluación 2013</a:t>
            </a:r>
            <a:endParaRPr lang="es-ES" sz="1000" b="1" i="1" dirty="0">
              <a:latin typeface="Calibri" pitchFamily="34" charset="0"/>
            </a:endParaRPr>
          </a:p>
        </p:txBody>
      </p:sp>
      <p:graphicFrame>
        <p:nvGraphicFramePr>
          <p:cNvPr id="8" name="7 Gráfico"/>
          <p:cNvGraphicFramePr/>
          <p:nvPr>
            <p:extLst>
              <p:ext uri="{D42A27DB-BD31-4B8C-83A1-F6EECF244321}">
                <p14:modId xmlns:p14="http://schemas.microsoft.com/office/powerpoint/2010/main" val="5378007"/>
              </p:ext>
            </p:extLst>
          </p:nvPr>
        </p:nvGraphicFramePr>
        <p:xfrm>
          <a:off x="467544" y="1988840"/>
          <a:ext cx="8352928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56</a:t>
            </a:fld>
            <a:endParaRPr lang="es-MX" b="1" dirty="0">
              <a:latin typeface="Calibri" pitchFamily="34" charset="0"/>
            </a:endParaRPr>
          </a:p>
        </p:txBody>
      </p:sp>
      <p:sp>
        <p:nvSpPr>
          <p:cNvPr id="7" name="9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>
                <a:latin typeface="Calibri" pitchFamily="34" charset="0"/>
              </a:rPr>
              <a:t>Índice de Cumplimiento del Artículo </a:t>
            </a:r>
            <a:r>
              <a:rPr lang="es-MX" b="1" dirty="0" smtClean="0">
                <a:latin typeface="Calibri" pitchFamily="34" charset="0"/>
              </a:rPr>
              <a:t>28. Orden descendente</a:t>
            </a:r>
          </a:p>
          <a:p>
            <a:r>
              <a:rPr lang="es-MX" sz="1200" b="1" i="1" dirty="0" smtClean="0">
                <a:latin typeface="Calibri" pitchFamily="34" charset="0"/>
              </a:rPr>
              <a:t>Segunda Evaluación 2013</a:t>
            </a:r>
            <a:endParaRPr lang="es-ES" sz="1000" b="1" i="1" dirty="0">
              <a:latin typeface="Calibri" pitchFamily="34" charset="0"/>
            </a:endParaRPr>
          </a:p>
        </p:txBody>
      </p:sp>
      <p:graphicFrame>
        <p:nvGraphicFramePr>
          <p:cNvPr id="6" name="8 Tabla"/>
          <p:cNvGraphicFramePr>
            <a:graphicFrameLocks noGrp="1"/>
          </p:cNvGraphicFramePr>
          <p:nvPr>
            <p:extLst/>
          </p:nvPr>
        </p:nvGraphicFramePr>
        <p:xfrm>
          <a:off x="247798" y="1109462"/>
          <a:ext cx="4248000" cy="5502600"/>
        </p:xfrm>
        <a:graphic>
          <a:graphicData uri="http://schemas.openxmlformats.org/drawingml/2006/table">
            <a:tbl>
              <a:tblPr/>
              <a:tblGrid>
                <a:gridCol w="3168000"/>
                <a:gridCol w="540000"/>
                <a:gridCol w="540000"/>
              </a:tblGrid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Ente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Obligado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36000" marR="2233" marT="2233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Art. 28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Ranking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Agencia de Protección Sanitaria del Gobierno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Asamblea Legislativa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Autoridad del Centro Histórico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Autoridad del Espacio Público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Caja de Previsión de la Policía Auxiliar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Caja de Previsión de la Policía Preventiva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Calidad de Vida, Progreso y Desarrollo para la Ciudad de México,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 de Atención a Emergencias y Protección Ciudadana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 de Derechos Humanos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 de Filmaciones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Consejería Jurídica y de Servicios Legales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de Evaluación del Desarrollo Social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de la Judicatura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para Prevenir y Eliminar la Discriminación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Contaduría Mayor de Hacienda de la Asamblea Legislativa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Contraloría General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Coordinación de los Centros de Transferencia Modal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Corporación Mexicana de Impresión,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Álvaro Obregón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Azcapotzalco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Benito Juárez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5 Tabla"/>
          <p:cNvGraphicFramePr>
            <a:graphicFrameLocks noGrp="1"/>
          </p:cNvGraphicFramePr>
          <p:nvPr>
            <p:extLst/>
          </p:nvPr>
        </p:nvGraphicFramePr>
        <p:xfrm>
          <a:off x="4633594" y="1109664"/>
          <a:ext cx="4248000" cy="5343347"/>
        </p:xfrm>
        <a:graphic>
          <a:graphicData uri="http://schemas.openxmlformats.org/drawingml/2006/table">
            <a:tbl>
              <a:tblPr/>
              <a:tblGrid>
                <a:gridCol w="3168000"/>
                <a:gridCol w="540000"/>
                <a:gridCol w="540000"/>
              </a:tblGrid>
              <a:tr h="17869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Ente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Obligado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Art. 28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Ranking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Coyoacán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Cuajimalpa de Morelos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Gustavo A. Madero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Iztacalco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Iztapalapa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La Magdalena Contreras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Miguel Hidalgo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Milpa Alta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Tláhuac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Tlalpan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Venustiano Carranza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Escuela de Administración Pública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Centro Histórico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Educación Garantizada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Fondo de Apoyo a la Educación y el Empleo de las y los Jóvenes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Museo de Arte Popular Mexicano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Museo del Estanquillo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Público del Fondo de Apoyo a la Procuración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Ambiental Público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Mixto de Promoción Turística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el Desarrollo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la Atención y Apoyo a las Víctimas del Delito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Heroico Cuerpo de Bomberos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940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57</a:t>
            </a:fld>
            <a:endParaRPr lang="es-MX" b="1" dirty="0">
              <a:latin typeface="Calibri" pitchFamily="34" charset="0"/>
            </a:endParaRPr>
          </a:p>
        </p:txBody>
      </p:sp>
      <p:sp>
        <p:nvSpPr>
          <p:cNvPr id="7" name="9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>
                <a:latin typeface="Calibri" pitchFamily="34" charset="0"/>
              </a:rPr>
              <a:t>Índice de Cumplimiento del Artículo </a:t>
            </a:r>
            <a:r>
              <a:rPr lang="es-MX" b="1" dirty="0" smtClean="0">
                <a:latin typeface="Calibri" pitchFamily="34" charset="0"/>
              </a:rPr>
              <a:t>28. Orden descendente</a:t>
            </a:r>
          </a:p>
          <a:p>
            <a:r>
              <a:rPr lang="es-MX" sz="1200" b="1" i="1" dirty="0" smtClean="0">
                <a:latin typeface="Calibri" pitchFamily="34" charset="0"/>
              </a:rPr>
              <a:t>Segunda Evaluación 2013</a:t>
            </a:r>
            <a:endParaRPr lang="es-ES" sz="1000" b="1" i="1" dirty="0">
              <a:latin typeface="Calibri" pitchFamily="34" charset="0"/>
            </a:endParaRPr>
          </a:p>
        </p:txBody>
      </p:sp>
      <p:graphicFrame>
        <p:nvGraphicFramePr>
          <p:cNvPr id="8" name="8 Tabla"/>
          <p:cNvGraphicFramePr>
            <a:graphicFrameLocks noGrp="1"/>
          </p:cNvGraphicFramePr>
          <p:nvPr>
            <p:extLst/>
          </p:nvPr>
        </p:nvGraphicFramePr>
        <p:xfrm>
          <a:off x="247798" y="1109462"/>
          <a:ext cx="4248000" cy="5521950"/>
        </p:xfrm>
        <a:graphic>
          <a:graphicData uri="http://schemas.openxmlformats.org/drawingml/2006/table">
            <a:tbl>
              <a:tblPr/>
              <a:tblGrid>
                <a:gridCol w="3168000"/>
                <a:gridCol w="540000"/>
                <a:gridCol w="540000"/>
              </a:tblGrid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Ente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Obligado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36000" marR="2233" marT="2233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Art. 28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Ranking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Acceso a la Información Pública y Protección de Datos Personales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Educación Media Superior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Formación Profesional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las Mujeres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Verificación Administrativa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Vivienda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del Deporte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Electoral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Local de la Infraestructura Física Educativa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para la Atención de los Adultos Mayores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para la Atención y Prevención de las Adicciones en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para la Integración al Desarrollo de las Personas con Discapacidad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Técnico de Formación Policial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Jefatura de Gobierno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Junta de Asistencia Privada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Junta Local de Conciliación y Arbitraje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Mecanismo de Seguimiento y Evaluación del Programa de Derechos Humanos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Metrobús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Oficialía Mayor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Planta de Asfalto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Policía Auxiliar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Policía Bancaria e Industrial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5 Tabla"/>
          <p:cNvGraphicFramePr>
            <a:graphicFrameLocks noGrp="1"/>
          </p:cNvGraphicFramePr>
          <p:nvPr>
            <p:extLst/>
          </p:nvPr>
        </p:nvGraphicFramePr>
        <p:xfrm>
          <a:off x="4633594" y="1109664"/>
          <a:ext cx="4248000" cy="5343347"/>
        </p:xfrm>
        <a:graphic>
          <a:graphicData uri="http://schemas.openxmlformats.org/drawingml/2006/table">
            <a:tbl>
              <a:tblPr/>
              <a:tblGrid>
                <a:gridCol w="3168000"/>
                <a:gridCol w="540000"/>
                <a:gridCol w="540000"/>
              </a:tblGrid>
              <a:tr h="17869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Ente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Obligado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Art. 28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Ranking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Procuraduría Ambiental y del Ordenamiento Territorial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Procuraduría General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Procuraduría Social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Proyecto Metro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Ciencia, Tecnología e Innovación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Cultura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Desarrollo Económico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Desarrollo Rural y Equidad para las Comunidades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Desarrollo Social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Desarrollo Urbano y Vivienda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Educación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Finanzas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Gobierno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Obras y Servicios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Protección Civil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Salud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Seguridad Pública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Trabajo y Fomento al Empleo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Transportes y Vialidad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Turismo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del Medio Ambiente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Transportes Eléctricos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Servicios de Salud Pública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677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58</a:t>
            </a:fld>
            <a:endParaRPr lang="es-MX" dirty="0"/>
          </a:p>
        </p:txBody>
      </p:sp>
      <p:graphicFrame>
        <p:nvGraphicFramePr>
          <p:cNvPr id="3" name="8 Tabla"/>
          <p:cNvGraphicFramePr>
            <a:graphicFrameLocks noGrp="1"/>
          </p:cNvGraphicFramePr>
          <p:nvPr>
            <p:extLst/>
          </p:nvPr>
        </p:nvGraphicFramePr>
        <p:xfrm>
          <a:off x="247798" y="1109462"/>
          <a:ext cx="4248000" cy="5404275"/>
        </p:xfrm>
        <a:graphic>
          <a:graphicData uri="http://schemas.openxmlformats.org/drawingml/2006/table">
            <a:tbl>
              <a:tblPr/>
              <a:tblGrid>
                <a:gridCol w="3168000"/>
                <a:gridCol w="540000"/>
                <a:gridCol w="540000"/>
              </a:tblGrid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Ente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Obligado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36000" marR="2233" marT="2233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Art. 28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Ranking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Servicios Metropolitanos,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de Aguas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de Radio y Televisión Digital del Gobierno del Distrito Federal (Capital 21)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de Transporte Colectivo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para el Desarrollo Integral de la Familia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Tribunal de lo Contencioso Administrativo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Tribunal Electoral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Tribunal Superior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Universidad Autónoma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Agencia de Gestión Urbana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Caja de Previsión para Trabajadores a Lista de Raya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Cuauhtémoc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para el Fondo de Promoción para el Financiamiento del Transporte Público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para la Promoción y Desarrollo del Cine Mexicano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la Juventud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Red de Transporte de Pasajeros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Xochimilco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de Recuperación Crediticia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Fondo para el Desarrollo Económico y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de Desarrollo Económico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Económico y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5 Tabla"/>
          <p:cNvGraphicFramePr>
            <a:graphicFrameLocks noGrp="1"/>
          </p:cNvGraphicFramePr>
          <p:nvPr>
            <p:extLst/>
          </p:nvPr>
        </p:nvGraphicFramePr>
        <p:xfrm>
          <a:off x="4633594" y="1109664"/>
          <a:ext cx="4248000" cy="1391747"/>
        </p:xfrm>
        <a:graphic>
          <a:graphicData uri="http://schemas.openxmlformats.org/drawingml/2006/table">
            <a:tbl>
              <a:tblPr/>
              <a:tblGrid>
                <a:gridCol w="3168000"/>
                <a:gridCol w="540000"/>
                <a:gridCol w="540000"/>
              </a:tblGrid>
              <a:tr h="17869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Ente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Obligado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Art. 28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Ranking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Público Complejo Ambiental Xochimilco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Autoridad de la Zona Patrimonio Mundial Natural y Cultural de la Humanidad en Xochimilco, Tláhuac y Milpa Alta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Público de la Zona de Santa Fe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para la Seguridad de las Construcciones en el Distrito Federal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9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>
                <a:latin typeface="Calibri" pitchFamily="34" charset="0"/>
              </a:rPr>
              <a:t>Índice de Cumplimiento del Artículo </a:t>
            </a:r>
            <a:r>
              <a:rPr lang="es-MX" b="1" dirty="0" smtClean="0">
                <a:latin typeface="Calibri" pitchFamily="34" charset="0"/>
              </a:rPr>
              <a:t>28. Orden descendente</a:t>
            </a:r>
          </a:p>
          <a:p>
            <a:r>
              <a:rPr lang="es-MX" sz="1200" b="1" i="1" dirty="0" smtClean="0">
                <a:latin typeface="Calibri" pitchFamily="34" charset="0"/>
              </a:rPr>
              <a:t>Segunda Evaluación 2013</a:t>
            </a:r>
            <a:endParaRPr lang="es-ES" sz="1000" b="1" i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44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4206430087"/>
              </p:ext>
            </p:extLst>
          </p:nvPr>
        </p:nvGraphicFramePr>
        <p:xfrm>
          <a:off x="323528" y="2000240"/>
          <a:ext cx="8496944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16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>
                <a:latin typeface="Calibri" pitchFamily="34" charset="0"/>
              </a:rPr>
              <a:t>Índice de Cumplimiento del Artículo </a:t>
            </a:r>
            <a:r>
              <a:rPr lang="es-MX" b="1" dirty="0" smtClean="0">
                <a:latin typeface="Calibri" pitchFamily="34" charset="0"/>
              </a:rPr>
              <a:t>29</a:t>
            </a:r>
            <a:endParaRPr lang="es-MX" b="1" dirty="0">
              <a:latin typeface="Calibri" pitchFamily="34" charset="0"/>
            </a:endParaRPr>
          </a:p>
          <a:p>
            <a:r>
              <a:rPr lang="es-MX" b="1" dirty="0">
                <a:latin typeface="Calibri" pitchFamily="34" charset="0"/>
              </a:rPr>
              <a:t>(Aplica a los </a:t>
            </a:r>
            <a:r>
              <a:rPr lang="es-MX" b="1" dirty="0" smtClean="0">
                <a:latin typeface="Calibri" pitchFamily="34" charset="0"/>
              </a:rPr>
              <a:t>114 </a:t>
            </a:r>
            <a:r>
              <a:rPr lang="es-MX" b="1" dirty="0">
                <a:latin typeface="Calibri" pitchFamily="34" charset="0"/>
              </a:rPr>
              <a:t>Entes Obligados) </a:t>
            </a:r>
            <a:endParaRPr lang="es-MX" b="1" dirty="0" smtClean="0">
              <a:latin typeface="Calibri" pitchFamily="34" charset="0"/>
            </a:endParaRPr>
          </a:p>
          <a:p>
            <a:r>
              <a:rPr lang="es-MX" sz="1200" b="1" i="1" dirty="0">
                <a:latin typeface="Calibri" pitchFamily="34" charset="0"/>
              </a:rPr>
              <a:t>Segunda Evaluación 2013</a:t>
            </a:r>
            <a:endParaRPr lang="es-ES" sz="1000" b="1" i="1" dirty="0">
              <a:latin typeface="Calibri" pitchFamily="34" charset="0"/>
            </a:endParaRPr>
          </a:p>
        </p:txBody>
      </p:sp>
      <p:sp>
        <p:nvSpPr>
          <p:cNvPr id="6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59</a:t>
            </a:fld>
            <a:endParaRPr lang="es-MX" b="1" dirty="0"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714480" y="1267930"/>
            <a:ext cx="5715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Índice de Cumplimiento del Artículo 29: 89.8</a:t>
            </a:r>
            <a:endParaRPr lang="es-MX" sz="12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12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CuadroTexto"/>
          <p:cNvSpPr txBox="1"/>
          <p:nvPr/>
        </p:nvSpPr>
        <p:spPr>
          <a:xfrm>
            <a:off x="80682" y="85702"/>
            <a:ext cx="8420407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>
                <a:latin typeface="Calibri" pitchFamily="34" charset="0"/>
              </a:rPr>
              <a:t>Metodología aplicada para la evaluación de portales en 2006</a:t>
            </a:r>
          </a:p>
        </p:txBody>
      </p:sp>
      <p:sp>
        <p:nvSpPr>
          <p:cNvPr id="3" name="2 Rectángulo redondeado"/>
          <p:cNvSpPr/>
          <p:nvPr/>
        </p:nvSpPr>
        <p:spPr>
          <a:xfrm>
            <a:off x="243132" y="1362780"/>
            <a:ext cx="8640000" cy="48204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MX" sz="15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69 Entes Públicos, 1 evaluación diagnóstico.- Artículos 12 y 13 (24 fracciones). </a:t>
            </a:r>
            <a:endParaRPr lang="es-MX" sz="15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179512" y="1074508"/>
            <a:ext cx="839509" cy="503941"/>
          </a:xfrm>
          <a:prstGeom prst="rect">
            <a:avLst/>
          </a:prstGeom>
          <a:solidFill>
            <a:srgbClr val="1E768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latin typeface="Calibri" pitchFamily="34" charset="0"/>
                <a:cs typeface="Calibri" pitchFamily="34" charset="0"/>
              </a:rPr>
              <a:t>2006</a:t>
            </a:r>
            <a:endParaRPr lang="es-MX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27 Rectángulo redondeado"/>
          <p:cNvSpPr/>
          <p:nvPr/>
        </p:nvSpPr>
        <p:spPr>
          <a:xfrm>
            <a:off x="243132" y="2276872"/>
            <a:ext cx="8640000" cy="2448272"/>
          </a:xfrm>
          <a:prstGeom prst="roundRect">
            <a:avLst/>
          </a:prstGeom>
          <a:solidFill>
            <a:srgbClr val="C3D796"/>
          </a:solidFill>
          <a:ln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5875" lvl="1" algn="just">
              <a:spcBef>
                <a:spcPts val="600"/>
              </a:spcBef>
              <a:spcAft>
                <a:spcPts val="600"/>
              </a:spcAft>
            </a:pPr>
            <a:endParaRPr lang="es-MX" sz="1500" dirty="0" smtClean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15875" lvl="1" algn="just">
              <a:spcBef>
                <a:spcPts val="600"/>
              </a:spcBef>
              <a:spcAft>
                <a:spcPts val="600"/>
              </a:spcAft>
            </a:pPr>
            <a:r>
              <a:rPr lang="es-MX" sz="15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Instrumento</a:t>
            </a:r>
            <a:r>
              <a:rPr lang="es-MX" sz="15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s-MX" sz="15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Protocolo de usabilidad y calidad en la información de transparencia publicada en los portales de Internet de los Entes públicos del Distrito Federal</a:t>
            </a:r>
            <a:r>
              <a:rPr lang="es-MX" sz="150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es-MX" sz="15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441325" lvl="1" indent="-34925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s-MX" sz="15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Verificación directa en cada portal de internet.</a:t>
            </a:r>
          </a:p>
          <a:p>
            <a:pPr marL="441325" lvl="1" indent="-34925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s-MX" sz="15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Con 127 criterios, incluyendo actualización, para determinar el grado de cumplimiento por fracción.</a:t>
            </a:r>
          </a:p>
          <a:p>
            <a:pPr marL="441325" lvl="1" indent="-34925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s-MX" sz="15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Con definición de aplicabilidad específica de fracciones del Art. 13 por Ente Público.</a:t>
            </a:r>
          </a:p>
        </p:txBody>
      </p:sp>
      <p:sp>
        <p:nvSpPr>
          <p:cNvPr id="30" name="29 Rectángulo redondeado"/>
          <p:cNvSpPr/>
          <p:nvPr/>
        </p:nvSpPr>
        <p:spPr>
          <a:xfrm>
            <a:off x="2123729" y="5157192"/>
            <a:ext cx="5328592" cy="1368152"/>
          </a:xfrm>
          <a:prstGeom prst="roundRect">
            <a:avLst/>
          </a:prstGeom>
          <a:solidFill>
            <a:schemeClr val="accent1">
              <a:alpha val="70000"/>
            </a:schemeClr>
          </a:solidFill>
          <a:ln>
            <a:solidFill>
              <a:srgbClr val="1E7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971675" lvl="3" indent="-34925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s-MX" sz="15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Listado de Información: 42.9%</a:t>
            </a:r>
          </a:p>
          <a:p>
            <a:pPr marL="1971675" lvl="3" indent="-34925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s-MX" sz="15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Contar con sitio de Internet: 100%</a:t>
            </a:r>
          </a:p>
          <a:p>
            <a:pPr marL="1971675" lvl="3" indent="-34925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s-MX" sz="15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Cumplimiento del Artículo 13: 52.3%</a:t>
            </a:r>
          </a:p>
        </p:txBody>
      </p:sp>
      <p:sp>
        <p:nvSpPr>
          <p:cNvPr id="11" name="10 Rectángulo redondeado"/>
          <p:cNvSpPr/>
          <p:nvPr/>
        </p:nvSpPr>
        <p:spPr>
          <a:xfrm>
            <a:off x="2123728" y="5157192"/>
            <a:ext cx="1440000" cy="1368152"/>
          </a:xfrm>
          <a:prstGeom prst="roundRect">
            <a:avLst/>
          </a:prstGeom>
          <a:solidFill>
            <a:srgbClr val="1E768C">
              <a:alpha val="70000"/>
            </a:srgbClr>
          </a:solidFill>
          <a:ln>
            <a:solidFill>
              <a:srgbClr val="1E7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113" lvl="3" algn="ctr">
              <a:spcBef>
                <a:spcPts val="600"/>
              </a:spcBef>
              <a:spcAft>
                <a:spcPts val="600"/>
              </a:spcAft>
            </a:pPr>
            <a:r>
              <a:rPr lang="es-MX" sz="15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RESULTADO</a:t>
            </a:r>
            <a:endParaRPr lang="es-MX" sz="15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239819" y="2276872"/>
            <a:ext cx="8640000" cy="504000"/>
          </a:xfrm>
          <a:prstGeom prst="roundRect">
            <a:avLst/>
          </a:prstGeom>
          <a:solidFill>
            <a:srgbClr val="77933C"/>
          </a:solidFill>
          <a:ln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5875" lvl="1" algn="ctr">
              <a:spcBef>
                <a:spcPts val="600"/>
              </a:spcBef>
              <a:spcAft>
                <a:spcPts val="600"/>
              </a:spcAft>
            </a:pPr>
            <a:r>
              <a:rPr lang="es-MX" sz="15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Metodología y Criterios de </a:t>
            </a:r>
            <a:r>
              <a:rPr lang="es-MX" sz="15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Evaluación</a:t>
            </a:r>
            <a:endParaRPr lang="es-MX" sz="15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1034" y="6453336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6</a:t>
            </a:fld>
            <a:endParaRPr lang="es-MX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61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60</a:t>
            </a:fld>
            <a:endParaRPr lang="es-MX" b="1" dirty="0">
              <a:latin typeface="Calibri" pitchFamily="34" charset="0"/>
            </a:endParaRPr>
          </a:p>
        </p:txBody>
      </p:sp>
      <p:sp>
        <p:nvSpPr>
          <p:cNvPr id="7" name="9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>
                <a:latin typeface="Calibri" pitchFamily="34" charset="0"/>
              </a:rPr>
              <a:t>Índice de Cumplimiento del Artículo </a:t>
            </a:r>
            <a:r>
              <a:rPr lang="es-MX" b="1" dirty="0" smtClean="0">
                <a:latin typeface="Calibri" pitchFamily="34" charset="0"/>
              </a:rPr>
              <a:t>29. Orden descendente</a:t>
            </a:r>
          </a:p>
          <a:p>
            <a:r>
              <a:rPr lang="es-MX" sz="1200" b="1" i="1" dirty="0" smtClean="0">
                <a:latin typeface="Calibri" pitchFamily="34" charset="0"/>
              </a:rPr>
              <a:t>Segunda Evaluación 2013</a:t>
            </a:r>
            <a:endParaRPr lang="es-ES" sz="1000" b="1" i="1" dirty="0">
              <a:latin typeface="Calibri" pitchFamily="34" charset="0"/>
            </a:endParaRPr>
          </a:p>
        </p:txBody>
      </p:sp>
      <p:graphicFrame>
        <p:nvGraphicFramePr>
          <p:cNvPr id="6" name="8 Tabla"/>
          <p:cNvGraphicFramePr>
            <a:graphicFrameLocks noGrp="1"/>
          </p:cNvGraphicFramePr>
          <p:nvPr>
            <p:extLst/>
          </p:nvPr>
        </p:nvGraphicFramePr>
        <p:xfrm>
          <a:off x="247798" y="1109462"/>
          <a:ext cx="4248000" cy="5521950"/>
        </p:xfrm>
        <a:graphic>
          <a:graphicData uri="http://schemas.openxmlformats.org/drawingml/2006/table">
            <a:tbl>
              <a:tblPr/>
              <a:tblGrid>
                <a:gridCol w="3168000"/>
                <a:gridCol w="540000"/>
                <a:gridCol w="540000"/>
              </a:tblGrid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Ente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Obligado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36000" marR="2233" marT="2233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Art. 29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Ranking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Agencia de Protección Sanitaria del Gobierno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Asamblea Legislativa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Caja de Previsión de la Policía Preventiva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Caja de Previsión para Trabajadores a Lista de Raya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 de Atención a Emergencias y Protección Ciudadana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 de Derechos Humanos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 de Filmaciones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de Evaluación del Desarrollo Social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de la Judicatura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Contaduría Mayor de Hacienda de la Asamblea Legislativa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Contraloría General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Corporación Mexicana de Impresión,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Álvaro Obregón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Benito Juárez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Iztacalco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Iztapalapa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Miguel Hidalgo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Milpa Alta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Tlalpan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Escuela de Administración Pública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Centro Histórico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Educación Garantizada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5 Tabla"/>
          <p:cNvGraphicFramePr>
            <a:graphicFrameLocks noGrp="1"/>
          </p:cNvGraphicFramePr>
          <p:nvPr>
            <p:extLst/>
          </p:nvPr>
        </p:nvGraphicFramePr>
        <p:xfrm>
          <a:off x="4633594" y="1109664"/>
          <a:ext cx="4248000" cy="5422322"/>
        </p:xfrm>
        <a:graphic>
          <a:graphicData uri="http://schemas.openxmlformats.org/drawingml/2006/table">
            <a:tbl>
              <a:tblPr/>
              <a:tblGrid>
                <a:gridCol w="3168000"/>
                <a:gridCol w="540000"/>
                <a:gridCol w="540000"/>
              </a:tblGrid>
              <a:tr h="17869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Ente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Obligado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Art. 29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Ranking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Museo de Arte Popular Mexicano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Museo del Estanquillo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Público del Fondo de Apoyo a la Procuración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Mixto de Promoción Turística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el Desarrollo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la Atención y Apoyo a las Víctimas del Delito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Acceso a la Información Pública y Protección de Datos Personales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Educación Media Superior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Vivienda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Electoral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Local de la Infraestructura Física Educativa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para la Atención de los Adultos Mayores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Técnico de Formación Policial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Jefatura de Gobierno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Junta de Asistencia Privada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Junta Local de Conciliación y Arbitraje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Metrobús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Planta de Asfalto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Policía Auxiliar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Procuraduría Ambiental y del Ordenamiento Territorial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Procuraduría General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Procuraduría Social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503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61</a:t>
            </a:fld>
            <a:endParaRPr lang="es-MX" b="1" dirty="0">
              <a:latin typeface="Calibri" pitchFamily="34" charset="0"/>
            </a:endParaRPr>
          </a:p>
        </p:txBody>
      </p:sp>
      <p:sp>
        <p:nvSpPr>
          <p:cNvPr id="7" name="9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>
                <a:latin typeface="Calibri" pitchFamily="34" charset="0"/>
              </a:rPr>
              <a:t>Índice de Cumplimiento del Artículo </a:t>
            </a:r>
            <a:r>
              <a:rPr lang="es-MX" b="1" dirty="0" smtClean="0">
                <a:latin typeface="Calibri" pitchFamily="34" charset="0"/>
              </a:rPr>
              <a:t>29. Orden descendente</a:t>
            </a:r>
          </a:p>
          <a:p>
            <a:r>
              <a:rPr lang="es-MX" sz="1200" b="1" i="1" dirty="0" smtClean="0">
                <a:latin typeface="Calibri" pitchFamily="34" charset="0"/>
              </a:rPr>
              <a:t>Segunda Evaluación 2013</a:t>
            </a:r>
            <a:endParaRPr lang="es-ES" sz="1000" b="1" i="1" dirty="0">
              <a:latin typeface="Calibri" pitchFamily="34" charset="0"/>
            </a:endParaRPr>
          </a:p>
        </p:txBody>
      </p:sp>
      <p:graphicFrame>
        <p:nvGraphicFramePr>
          <p:cNvPr id="8" name="8 Tabla"/>
          <p:cNvGraphicFramePr>
            <a:graphicFrameLocks noGrp="1"/>
          </p:cNvGraphicFramePr>
          <p:nvPr>
            <p:extLst/>
          </p:nvPr>
        </p:nvGraphicFramePr>
        <p:xfrm>
          <a:off x="247798" y="1109462"/>
          <a:ext cx="4248000" cy="5541300"/>
        </p:xfrm>
        <a:graphic>
          <a:graphicData uri="http://schemas.openxmlformats.org/drawingml/2006/table">
            <a:tbl>
              <a:tblPr/>
              <a:tblGrid>
                <a:gridCol w="3168000"/>
                <a:gridCol w="540000"/>
                <a:gridCol w="540000"/>
              </a:tblGrid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Ente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Obligado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36000" marR="2233" marT="2233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Art. 29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Ranking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Ciencia, Tecnología e Innovación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Cultura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Desarrollo Rural y Equidad para las Comunidades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Desarrollo Social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Educación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Gobierno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Salud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Seguridad Pública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Transportes y Vialidad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Turismo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del Medio Ambiente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Servicios de Salud Pública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de Aguas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de Radio y Televisión Digital del Gobierno del Distrito Federal (Capital 21)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para el Desarrollo Integral de la Familia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Tribunal de lo Contencioso Administrativo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Tribunal Electoral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Tribunal Superior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Caja de Previsión de la Policía Auxiliar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Azcapotzalco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de Recuperación Crediticia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Heroico Cuerpo de Bomberos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Verificación Administrativa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5 Tabla"/>
          <p:cNvGraphicFramePr>
            <a:graphicFrameLocks noGrp="1"/>
          </p:cNvGraphicFramePr>
          <p:nvPr>
            <p:extLst/>
          </p:nvPr>
        </p:nvGraphicFramePr>
        <p:xfrm>
          <a:off x="4633594" y="1109664"/>
          <a:ext cx="4248000" cy="5539997"/>
        </p:xfrm>
        <a:graphic>
          <a:graphicData uri="http://schemas.openxmlformats.org/drawingml/2006/table">
            <a:tbl>
              <a:tblPr/>
              <a:tblGrid>
                <a:gridCol w="3168000"/>
                <a:gridCol w="540000"/>
                <a:gridCol w="540000"/>
              </a:tblGrid>
              <a:tr h="17869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Ente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Obligado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Art. 29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Ranking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del Deporte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Proyecto Metro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Desarrollo Urbano y Vivienda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Obras y Servicios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de Transporte Colectivo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Calidad de Vida, Progreso y Desarrollo para la Ciudad de México,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Formación Profesional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Policía Bancaria e Industrial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Red de Transporte de Pasajeros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Desarrollo Económico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Transportes Eléctricos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Consejería Jurídica y de Servicios Legales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Agencia de Gestión Urbana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Autoridad del Centro Histórico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Cuajimalpa de Morelos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Venustiano Carranza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para la Promoción y Desarrollo del Cine Mexicano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las Mujeres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Autoridad del Espacio Público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para Prevenir y Eliminar la Discriminación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La Magdalena Contreras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Xochimilco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para el Fondo de Promoción para el Financiamiento del Transporte Público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443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3386B-512A-4F48-AC60-1F2A615D5642}" type="slidenum">
              <a:rPr lang="es-MX" smtClean="0"/>
              <a:pPr>
                <a:defRPr/>
              </a:pPr>
              <a:t>62</a:t>
            </a:fld>
            <a:endParaRPr lang="es-MX" dirty="0"/>
          </a:p>
        </p:txBody>
      </p:sp>
      <p:graphicFrame>
        <p:nvGraphicFramePr>
          <p:cNvPr id="3" name="8 Tabla"/>
          <p:cNvGraphicFramePr>
            <a:graphicFrameLocks noGrp="1"/>
          </p:cNvGraphicFramePr>
          <p:nvPr>
            <p:extLst/>
          </p:nvPr>
        </p:nvGraphicFramePr>
        <p:xfrm>
          <a:off x="247798" y="1109462"/>
          <a:ext cx="4248000" cy="5340675"/>
        </p:xfrm>
        <a:graphic>
          <a:graphicData uri="http://schemas.openxmlformats.org/drawingml/2006/table">
            <a:tbl>
              <a:tblPr/>
              <a:tblGrid>
                <a:gridCol w="3168000"/>
                <a:gridCol w="540000"/>
                <a:gridCol w="540000"/>
              </a:tblGrid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Ente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Obligado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36000" marR="2233" marT="2233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Art. 29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Ranking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Oficialía Mayor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Cuauhtémoc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la Juventud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Coordinación de los Centros de Transferencia Modal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Gustavo A. Madero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de Desarrollo Económico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Trabajo y Fomento al Empleo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Servicios Metropolitanos,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Universidad Autónoma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Tláhuac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para la Atención y Prevención de las Adicciones en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Finanzas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Ambiental Público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Fondo para el Desarrollo Económico y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para la Integración al Desarrollo de las Personas con Discapacidad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Mecanismo de Seguimiento y Evaluación del Programa de Derechos Humanos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Protección Civil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Coyoacán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Fondo de Apoyo a la Educación y el Empleo de las y los Jóvenes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Autoridad de la Zona Patrimonio Mundial Natural y Cultural de la Humanidad en Xochimilco, Tláhuac y Milpa Alta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5 Tabla"/>
          <p:cNvGraphicFramePr>
            <a:graphicFrameLocks noGrp="1"/>
          </p:cNvGraphicFramePr>
          <p:nvPr>
            <p:extLst/>
          </p:nvPr>
        </p:nvGraphicFramePr>
        <p:xfrm>
          <a:off x="4633594" y="1109664"/>
          <a:ext cx="4248000" cy="1141022"/>
        </p:xfrm>
        <a:graphic>
          <a:graphicData uri="http://schemas.openxmlformats.org/drawingml/2006/table">
            <a:tbl>
              <a:tblPr/>
              <a:tblGrid>
                <a:gridCol w="3168000"/>
                <a:gridCol w="540000"/>
                <a:gridCol w="540000"/>
              </a:tblGrid>
              <a:tr h="17869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Ente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Obligado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Art. 29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Ranking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Económico y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Público Complejo Ambiental Xochimilco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Público de la Zona de Santa Fe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para la Seguridad de las Construcciones en el Distrito Federal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9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>
                <a:latin typeface="Calibri" pitchFamily="34" charset="0"/>
              </a:rPr>
              <a:t>Índice de Cumplimiento del Artículo </a:t>
            </a:r>
            <a:r>
              <a:rPr lang="es-MX" b="1" dirty="0" smtClean="0">
                <a:latin typeface="Calibri" pitchFamily="34" charset="0"/>
              </a:rPr>
              <a:t>29. Orden descendente</a:t>
            </a:r>
          </a:p>
          <a:p>
            <a:r>
              <a:rPr lang="es-MX" sz="1200" b="1" i="1" dirty="0" smtClean="0">
                <a:latin typeface="Calibri" pitchFamily="34" charset="0"/>
              </a:rPr>
              <a:t>Segunda Evaluación 2013</a:t>
            </a:r>
            <a:endParaRPr lang="es-ES" sz="1000" b="1" i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92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937711933"/>
              </p:ext>
            </p:extLst>
          </p:nvPr>
        </p:nvGraphicFramePr>
        <p:xfrm>
          <a:off x="323528" y="2000240"/>
          <a:ext cx="8496944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16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>
                <a:latin typeface="Calibri" pitchFamily="34" charset="0"/>
              </a:rPr>
              <a:t>Índice de Cumplimiento del Artículo </a:t>
            </a:r>
            <a:r>
              <a:rPr lang="es-MX" b="1" dirty="0" smtClean="0">
                <a:latin typeface="Calibri" pitchFamily="34" charset="0"/>
              </a:rPr>
              <a:t>30</a:t>
            </a:r>
            <a:endParaRPr lang="es-MX" b="1" dirty="0">
              <a:latin typeface="Calibri" pitchFamily="34" charset="0"/>
            </a:endParaRPr>
          </a:p>
          <a:p>
            <a:r>
              <a:rPr lang="es-MX" b="1" dirty="0">
                <a:latin typeface="Calibri" pitchFamily="34" charset="0"/>
              </a:rPr>
              <a:t>(Aplica a los </a:t>
            </a:r>
            <a:r>
              <a:rPr lang="es-MX" b="1" dirty="0" smtClean="0">
                <a:latin typeface="Calibri" pitchFamily="34" charset="0"/>
              </a:rPr>
              <a:t>114 </a:t>
            </a:r>
            <a:r>
              <a:rPr lang="es-MX" b="1" dirty="0">
                <a:latin typeface="Calibri" pitchFamily="34" charset="0"/>
              </a:rPr>
              <a:t>Entes Obligados) </a:t>
            </a:r>
            <a:endParaRPr lang="es-MX" b="1" dirty="0" smtClean="0">
              <a:latin typeface="Calibri" pitchFamily="34" charset="0"/>
            </a:endParaRPr>
          </a:p>
          <a:p>
            <a:r>
              <a:rPr lang="es-MX" sz="1200" b="1" i="1" dirty="0">
                <a:latin typeface="Calibri" pitchFamily="34" charset="0"/>
              </a:rPr>
              <a:t>Segunda Evaluación 2013</a:t>
            </a:r>
            <a:endParaRPr lang="es-ES" sz="1000" b="1" i="1" dirty="0">
              <a:latin typeface="Calibri" pitchFamily="34" charset="0"/>
            </a:endParaRPr>
          </a:p>
        </p:txBody>
      </p:sp>
      <p:sp>
        <p:nvSpPr>
          <p:cNvPr id="6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63</a:t>
            </a:fld>
            <a:endParaRPr lang="es-MX" b="1" dirty="0"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714480" y="1267930"/>
            <a:ext cx="5715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alibri" pitchFamily="34" charset="0"/>
              </a:rPr>
              <a:t>Índice de Cumplimiento del Artículo 30: 86.4</a:t>
            </a:r>
            <a:endParaRPr lang="es-MX" sz="12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44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64</a:t>
            </a:fld>
            <a:endParaRPr lang="es-MX" b="1" dirty="0">
              <a:latin typeface="Calibri" pitchFamily="34" charset="0"/>
            </a:endParaRPr>
          </a:p>
        </p:txBody>
      </p:sp>
      <p:sp>
        <p:nvSpPr>
          <p:cNvPr id="7" name="9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>
                <a:latin typeface="Calibri" pitchFamily="34" charset="0"/>
              </a:rPr>
              <a:t>Índice de Cumplimiento del Artículo </a:t>
            </a:r>
            <a:r>
              <a:rPr lang="es-MX" b="1" dirty="0" smtClean="0">
                <a:latin typeface="Calibri" pitchFamily="34" charset="0"/>
              </a:rPr>
              <a:t>30. Orden descendente</a:t>
            </a:r>
          </a:p>
          <a:p>
            <a:r>
              <a:rPr lang="es-MX" sz="1200" b="1" i="1" dirty="0" smtClean="0">
                <a:latin typeface="Calibri" pitchFamily="34" charset="0"/>
              </a:rPr>
              <a:t>Segunda Evaluación 2013</a:t>
            </a:r>
            <a:endParaRPr lang="es-ES" sz="1000" b="1" i="1" dirty="0">
              <a:latin typeface="Calibri" pitchFamily="34" charset="0"/>
            </a:endParaRPr>
          </a:p>
        </p:txBody>
      </p:sp>
      <p:graphicFrame>
        <p:nvGraphicFramePr>
          <p:cNvPr id="6" name="8 Tabla"/>
          <p:cNvGraphicFramePr>
            <a:graphicFrameLocks noGrp="1"/>
          </p:cNvGraphicFramePr>
          <p:nvPr>
            <p:extLst/>
          </p:nvPr>
        </p:nvGraphicFramePr>
        <p:xfrm>
          <a:off x="247798" y="1109462"/>
          <a:ext cx="4248000" cy="5521950"/>
        </p:xfrm>
        <a:graphic>
          <a:graphicData uri="http://schemas.openxmlformats.org/drawingml/2006/table">
            <a:tbl>
              <a:tblPr/>
              <a:tblGrid>
                <a:gridCol w="3168000"/>
                <a:gridCol w="540000"/>
                <a:gridCol w="540000"/>
              </a:tblGrid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Ente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Obligado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36000" marR="2233" marT="2233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Art. 30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Ranking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Agencia de Gestión Urbana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Agencia de Protección Sanitaria del Gobierno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Asamblea Legislativa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Autoridad del Centro Histórico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Caja de Previsión de la Policía Auxiliar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Caja de Previsión de la Policía Preventiva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Caja de Previsión para Trabajadores a Lista de Raya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 de Atención a Emergencias y Protección Ciudadana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 de Derechos Humanos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 de Filmaciones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Consejería Jurídica y de Servicios Legales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de Evaluación del Desarrollo Social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de la Judicatura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Contaduría Mayor de Hacienda de la Asamblea Legislativa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Contraloría General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Corporación Mexicana de Impresión,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Álvaro Obregón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Cuajimalpa de Morelos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Iztacalco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La Magdalena Contreras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Miguel Hidalgo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Milpa Alta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5 Tabla"/>
          <p:cNvGraphicFramePr>
            <a:graphicFrameLocks noGrp="1"/>
          </p:cNvGraphicFramePr>
          <p:nvPr>
            <p:extLst/>
          </p:nvPr>
        </p:nvGraphicFramePr>
        <p:xfrm>
          <a:off x="4633594" y="1109664"/>
          <a:ext cx="4248000" cy="5323997"/>
        </p:xfrm>
        <a:graphic>
          <a:graphicData uri="http://schemas.openxmlformats.org/drawingml/2006/table">
            <a:tbl>
              <a:tblPr/>
              <a:tblGrid>
                <a:gridCol w="3168000"/>
                <a:gridCol w="540000"/>
                <a:gridCol w="540000"/>
              </a:tblGrid>
              <a:tr h="17869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Ente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Obligado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Art. 30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Ranking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Tlalpan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Escuela de Administración Pública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Centro Histórico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de Recuperación Crediticia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Educación Garantizada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Museo de Arte Popular Mexicano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Museo del Estanquillo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para el Fondo de Promoción para el Financiamiento del Transporte Público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para la Promoción y Desarrollo del Cine Mexicano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Público del Fondo de Apoyo a la Procuración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Ambiental Público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de Desarrollo Económico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Mixto de Promoción Turística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el Desarrollo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para la Atención y Apoyo a las Víctimas del Delito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Heroico Cuerpo de Bomberos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Acceso a la Información Pública y Protección de Datos Personales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Educación Media Superior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Formación Profesional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Verificación Administrativa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Vivienda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Electoral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219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65</a:t>
            </a:fld>
            <a:endParaRPr lang="es-MX" b="1" dirty="0">
              <a:latin typeface="Calibri" pitchFamily="34" charset="0"/>
            </a:endParaRPr>
          </a:p>
        </p:txBody>
      </p:sp>
      <p:sp>
        <p:nvSpPr>
          <p:cNvPr id="7" name="9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>
                <a:latin typeface="Calibri" pitchFamily="34" charset="0"/>
              </a:rPr>
              <a:t>Índice de Cumplimiento del Artículo </a:t>
            </a:r>
            <a:r>
              <a:rPr lang="es-MX" b="1" dirty="0" smtClean="0">
                <a:latin typeface="Calibri" pitchFamily="34" charset="0"/>
              </a:rPr>
              <a:t>30. Orden descendente</a:t>
            </a:r>
          </a:p>
          <a:p>
            <a:r>
              <a:rPr lang="es-MX" sz="1200" b="1" i="1" dirty="0" smtClean="0">
                <a:latin typeface="Calibri" pitchFamily="34" charset="0"/>
              </a:rPr>
              <a:t>Segunda Evaluación 2013</a:t>
            </a:r>
            <a:endParaRPr lang="es-ES" sz="1000" b="1" i="1" dirty="0">
              <a:latin typeface="Calibri" pitchFamily="34" charset="0"/>
            </a:endParaRPr>
          </a:p>
        </p:txBody>
      </p:sp>
      <p:graphicFrame>
        <p:nvGraphicFramePr>
          <p:cNvPr id="8" name="8 Tabla"/>
          <p:cNvGraphicFramePr>
            <a:graphicFrameLocks noGrp="1"/>
          </p:cNvGraphicFramePr>
          <p:nvPr>
            <p:extLst/>
          </p:nvPr>
        </p:nvGraphicFramePr>
        <p:xfrm>
          <a:off x="247798" y="1109462"/>
          <a:ext cx="4248000" cy="5521950"/>
        </p:xfrm>
        <a:graphic>
          <a:graphicData uri="http://schemas.openxmlformats.org/drawingml/2006/table">
            <a:tbl>
              <a:tblPr/>
              <a:tblGrid>
                <a:gridCol w="3168000"/>
                <a:gridCol w="540000"/>
                <a:gridCol w="540000"/>
              </a:tblGrid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Ente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Obligado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36000" marR="2233" marT="2233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Art. 30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Ranking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Local de la Infraestructura Física Educativa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para la Atención de los Adultos Mayores en 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para la Integración al Desarrollo de las Personas con Discapacidad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Técnico de Formación Policial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Jefatura de Gobierno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Junta de Asistencia Privada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Junta Local de Conciliación y Arbitraje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Mecanismo de Seguimiento y Evaluación del Programa de Derechos Humanos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Metrobús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Oficialía Mayor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Planta de Asfalto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Policía Auxiliar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Procuraduría Ambiental y del Ordenamiento Territorial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Procuraduría General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Procuraduría Social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Proyecto Metro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Ciencia, Tecnología e Innovación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Desarrollo Económico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Desarrollo Rural y Equidad para las Comunidades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Desarrollo Social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Desarrollo Urbano y Vivienda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Educación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5 Tabla"/>
          <p:cNvGraphicFramePr>
            <a:graphicFrameLocks noGrp="1"/>
          </p:cNvGraphicFramePr>
          <p:nvPr>
            <p:extLst/>
          </p:nvPr>
        </p:nvGraphicFramePr>
        <p:xfrm>
          <a:off x="4633594" y="1109664"/>
          <a:ext cx="4248000" cy="5559347"/>
        </p:xfrm>
        <a:graphic>
          <a:graphicData uri="http://schemas.openxmlformats.org/drawingml/2006/table">
            <a:tbl>
              <a:tblPr/>
              <a:tblGrid>
                <a:gridCol w="3168000"/>
                <a:gridCol w="540000"/>
                <a:gridCol w="540000"/>
              </a:tblGrid>
              <a:tr h="17869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Ente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Obligado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Art. 30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Ranking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Finanzas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Gobierno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Obras y Servicios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Salud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Seguridad Pública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Trabajo y Fomento al Empleo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Transportes y Vialidad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Turismo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del Medio Ambiente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Servicios de Salud Pública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Servicios Metropolitanos,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de Aguas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de Radio y Televisión Digital del Gobierno del Distrito Federal (Capital 21)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Tribunal Electoral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Benito Juárez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Venustiano Carranza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Red de Transporte de Pasajeros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Cultura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para el Desarrollo Integral de la Familia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Tribunal Superior de Justicia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las Mujeres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Transportes Eléctricos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Cuauhtémoc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Azcapotzalco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827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66</a:t>
            </a:fld>
            <a:endParaRPr lang="es-MX" b="1" dirty="0">
              <a:latin typeface="Calibri" pitchFamily="34" charset="0"/>
            </a:endParaRPr>
          </a:p>
        </p:txBody>
      </p:sp>
      <p:sp>
        <p:nvSpPr>
          <p:cNvPr id="7" name="9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>
                <a:latin typeface="Calibri" pitchFamily="34" charset="0"/>
              </a:rPr>
              <a:t>Índice de Cumplimiento del Artículo </a:t>
            </a:r>
            <a:r>
              <a:rPr lang="es-MX" b="1" dirty="0" smtClean="0">
                <a:latin typeface="Calibri" pitchFamily="34" charset="0"/>
              </a:rPr>
              <a:t>30. Orden descendente</a:t>
            </a:r>
          </a:p>
          <a:p>
            <a:r>
              <a:rPr lang="es-MX" sz="1200" b="1" i="1" dirty="0" smtClean="0">
                <a:latin typeface="Calibri" pitchFamily="34" charset="0"/>
              </a:rPr>
              <a:t>Segunda Evaluación 2013</a:t>
            </a:r>
            <a:endParaRPr lang="es-ES" sz="1000" b="1" i="1" dirty="0">
              <a:latin typeface="Calibri" pitchFamily="34" charset="0"/>
            </a:endParaRPr>
          </a:p>
        </p:txBody>
      </p:sp>
      <p:graphicFrame>
        <p:nvGraphicFramePr>
          <p:cNvPr id="8" name="8 Tabla"/>
          <p:cNvGraphicFramePr>
            <a:graphicFrameLocks noGrp="1"/>
          </p:cNvGraphicFramePr>
          <p:nvPr>
            <p:extLst/>
          </p:nvPr>
        </p:nvGraphicFramePr>
        <p:xfrm>
          <a:off x="247798" y="1109462"/>
          <a:ext cx="4248000" cy="5439000"/>
        </p:xfrm>
        <a:graphic>
          <a:graphicData uri="http://schemas.openxmlformats.org/drawingml/2006/table">
            <a:tbl>
              <a:tblPr/>
              <a:tblGrid>
                <a:gridCol w="3168000"/>
                <a:gridCol w="540000"/>
                <a:gridCol w="540000"/>
              </a:tblGrid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Ente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Obligado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36000" marR="2233" marT="2233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Art. 30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Ranking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Gustavo A. Madero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Xochimilco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62.7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Autoridad del Espacio Público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Calidad de Vida, Progreso y Desarrollo para la Ciudad de México, S.A. de C.V.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del Deporte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Iztapalapa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Tláhuac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Protección Civil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Sistema de Transporte Colectivo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Tribunal de lo Contencioso Administrativo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Coordinación de los Centros de Transferencia Modal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Delegación Coyoacán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de la Juventud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para la Atención y Prevención de las Adicciones en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Policía Bancaria e Industrial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Universidad Autónoma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para Prevenir y Eliminar la Discriminación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Fondo para el Desarrollo Económico y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Fondo de Apoyo a la Educación y el Empleo de las y los Jóvenes del Distrito Federal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Autoridad de la Zona Patrimonio Mundial Natural y Cultural de la Humanidad en Xochimilco, Tláhuac y Milpa Alta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5 Tabla"/>
          <p:cNvGraphicFramePr>
            <a:graphicFrameLocks noGrp="1"/>
          </p:cNvGraphicFramePr>
          <p:nvPr>
            <p:extLst/>
          </p:nvPr>
        </p:nvGraphicFramePr>
        <p:xfrm>
          <a:off x="4633594" y="1109664"/>
          <a:ext cx="4248000" cy="1141022"/>
        </p:xfrm>
        <a:graphic>
          <a:graphicData uri="http://schemas.openxmlformats.org/drawingml/2006/table">
            <a:tbl>
              <a:tblPr/>
              <a:tblGrid>
                <a:gridCol w="3168000"/>
                <a:gridCol w="540000"/>
                <a:gridCol w="540000"/>
              </a:tblGrid>
              <a:tr h="17869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Ente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Obligado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Art. 30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err="1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Ranking</a:t>
                      </a:r>
                      <a:endParaRPr lang="es-MX" sz="1000" b="1" i="0" u="none" strike="noStrike" baseline="-25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233" marR="2233" marT="2233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Económico y Social de la Ciudad de México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Público Complejo Ambiental Xochimilco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Fideicomiso Público de la Zona de Santa Fe</a:t>
                      </a: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Instituto para la Seguridad de las Construcciones en el Distrito Federal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537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67</a:t>
            </a:fld>
            <a:endParaRPr lang="es-MX" b="1" dirty="0">
              <a:latin typeface="Calibri" pitchFamily="34" charset="0"/>
            </a:endParaRP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234632"/>
              </p:ext>
            </p:extLst>
          </p:nvPr>
        </p:nvGraphicFramePr>
        <p:xfrm>
          <a:off x="173416" y="1125336"/>
          <a:ext cx="8820000" cy="55800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540000"/>
                <a:gridCol w="2088000"/>
                <a:gridCol w="972000"/>
                <a:gridCol w="828000"/>
                <a:gridCol w="828000"/>
                <a:gridCol w="828000"/>
                <a:gridCol w="828000"/>
                <a:gridCol w="828000"/>
                <a:gridCol w="1080000"/>
              </a:tblGrid>
              <a:tr h="54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Fracción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Tema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Entes a los que les aplica la fracción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1a</a:t>
                      </a:r>
                      <a:b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0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EvDiag</a:t>
                      </a:r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2a</a:t>
                      </a:r>
                      <a:b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0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EvDiag</a:t>
                      </a:r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3a</a:t>
                      </a:r>
                      <a:b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0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EvDiag</a:t>
                      </a:r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1a</a:t>
                      </a:r>
                      <a:b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0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EvDiag</a:t>
                      </a:r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2a</a:t>
                      </a:r>
                      <a:b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0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Eval</a:t>
                      </a:r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Diferencia</a:t>
                      </a:r>
                    </a:p>
                    <a:p>
                      <a:pPr algn="ctr" rtl="0" fontAlgn="ctr"/>
                      <a:r>
                        <a:rPr lang="es-MX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2ª </a:t>
                      </a:r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Eval’13 </a:t>
                      </a:r>
                      <a:r>
                        <a:rPr lang="es-MX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  <a:p>
                      <a:pPr algn="ctr" rtl="0" fontAlgn="ctr"/>
                      <a:r>
                        <a:rPr lang="es-MX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1ª </a:t>
                      </a:r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EvDiag’13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XVI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Dictámenes de cuenta pública y estados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Estructura orgánica y atribuciones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Directorio de servidores públicos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XII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Contacto OIP y Comité de Transparencia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XXVI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Cuenta 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IX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Recomendaciones emitidas por el InfoDF y su seguimiento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VII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Remuneraciones y honorarios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XVII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</a:t>
                      </a:r>
                      <a:r>
                        <a:rPr lang="es-MX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institucionales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Perfil de puesto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VIII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Relación y monto de bienes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Marco normativo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 asignado y ejecución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y programas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Comparativo de índices del Artículo 14 por fracción</a:t>
            </a:r>
          </a:p>
          <a:p>
            <a:r>
              <a:rPr lang="es-MX" b="1" dirty="0" smtClean="0">
                <a:latin typeface="Calibri" pitchFamily="34" charset="0"/>
              </a:rPr>
              <a:t>(Criterios Sustantivos)</a:t>
            </a:r>
          </a:p>
          <a:p>
            <a:r>
              <a:rPr lang="es-MX" sz="1200" b="1" i="1" dirty="0">
                <a:latin typeface="Calibri" pitchFamily="34" charset="0"/>
              </a:rPr>
              <a:t>Evaluaciones-Diagnóstico 2012 y </a:t>
            </a:r>
            <a:r>
              <a:rPr lang="es-MX" sz="1200" b="1" i="1" dirty="0" smtClean="0">
                <a:latin typeface="Calibri" pitchFamily="34" charset="0"/>
              </a:rPr>
              <a:t>Evaluaciones 2013</a:t>
            </a:r>
            <a:endParaRPr lang="es-ES" sz="1200" b="1" i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45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68</a:t>
            </a:fld>
            <a:endParaRPr lang="es-MX" b="1" dirty="0">
              <a:latin typeface="Calibri" pitchFamily="34" charset="0"/>
            </a:endParaRP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608077"/>
              </p:ext>
            </p:extLst>
          </p:nvPr>
        </p:nvGraphicFramePr>
        <p:xfrm>
          <a:off x="173416" y="1125336"/>
          <a:ext cx="8820000" cy="55800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540000"/>
                <a:gridCol w="2088000"/>
                <a:gridCol w="972000"/>
                <a:gridCol w="828000"/>
                <a:gridCol w="828000"/>
                <a:gridCol w="828000"/>
                <a:gridCol w="828000"/>
                <a:gridCol w="828000"/>
                <a:gridCol w="1080000"/>
              </a:tblGrid>
              <a:tr h="54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Fracción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Tema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Entes a los que les aplica la fracción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1a</a:t>
                      </a:r>
                      <a:b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0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EvDiag</a:t>
                      </a:r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2a</a:t>
                      </a:r>
                      <a:b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0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EvDiag</a:t>
                      </a:r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3a</a:t>
                      </a:r>
                      <a:b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0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EvDiag</a:t>
                      </a:r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1a</a:t>
                      </a:r>
                      <a:b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0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EvDiag</a:t>
                      </a:r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2a</a:t>
                      </a:r>
                      <a:b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0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Eval</a:t>
                      </a:r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Diferencia</a:t>
                      </a:r>
                    </a:p>
                    <a:p>
                      <a:pPr algn="ctr" rtl="0" fontAlgn="ctr"/>
                      <a:r>
                        <a:rPr lang="es-MX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2ª </a:t>
                      </a:r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Eval’13 </a:t>
                      </a:r>
                      <a:r>
                        <a:rPr lang="es-MX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  <a:p>
                      <a:pPr algn="ctr" rtl="0" fontAlgn="ctr"/>
                      <a:r>
                        <a:rPr lang="es-MX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1ª </a:t>
                      </a:r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EvDiag’13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XI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Calendario de reuniones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XXIII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y centros deportivos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XV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XXII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Convocatorias y montos entregados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XVIII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Concesiones, licencias, permisos y autorizaciones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XXIV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operativos anuales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III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Funciones, objetivos y actividades del Ente Obligado e Indicadores de gestión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XIX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Informes y calendario de publicación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XIV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Recomendaciones emitidas por la CDHDF y su seguimiento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XXVII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Adjudicaciones, invitaciones y licitaciones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XXV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 financiera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XIII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Instrumentos archivísticos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XXI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apoyo o subsidio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Índice de los Criterios Sustantivos del Artículo 14 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81.8</a:t>
                      </a:r>
                      <a:endParaRPr lang="es-MX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  <a:endParaRPr lang="es-MX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Comparativo de índices del Artículo 14 por fracción</a:t>
            </a:r>
          </a:p>
          <a:p>
            <a:r>
              <a:rPr lang="es-MX" b="1" dirty="0" smtClean="0">
                <a:latin typeface="Calibri" pitchFamily="34" charset="0"/>
              </a:rPr>
              <a:t>(Criterios Sustantivos)</a:t>
            </a:r>
          </a:p>
          <a:p>
            <a:r>
              <a:rPr lang="es-MX" sz="1200" b="1" i="1" dirty="0">
                <a:latin typeface="Calibri" pitchFamily="34" charset="0"/>
              </a:rPr>
              <a:t>Evaluaciones-Diagnóstico 2012 y </a:t>
            </a:r>
            <a:r>
              <a:rPr lang="es-MX" sz="1200" b="1" i="1" dirty="0" smtClean="0">
                <a:latin typeface="Calibri" pitchFamily="34" charset="0"/>
              </a:rPr>
              <a:t>Evaluaciones 2013</a:t>
            </a:r>
            <a:endParaRPr lang="es-ES" sz="1200" b="1" i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80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0000" y="6454800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69</a:t>
            </a:fld>
            <a:endParaRPr lang="es-MX" b="1" dirty="0">
              <a:latin typeface="Calibri" pitchFamily="34" charset="0"/>
            </a:endParaRP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387178"/>
              </p:ext>
            </p:extLst>
          </p:nvPr>
        </p:nvGraphicFramePr>
        <p:xfrm>
          <a:off x="611560" y="1492864"/>
          <a:ext cx="7920000" cy="46800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880000"/>
                <a:gridCol w="828000"/>
                <a:gridCol w="828000"/>
                <a:gridCol w="828000"/>
                <a:gridCol w="828000"/>
                <a:gridCol w="828000"/>
                <a:gridCol w="900000"/>
              </a:tblGrid>
              <a:tr h="90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Temática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1a</a:t>
                      </a:r>
                      <a:br>
                        <a:rPr lang="es-MX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0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EvDiag</a:t>
                      </a:r>
                      <a:r>
                        <a:rPr lang="es-MX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s-MX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2a</a:t>
                      </a:r>
                      <a:br>
                        <a:rPr lang="es-MX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0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EvDiag</a:t>
                      </a:r>
                      <a:r>
                        <a:rPr lang="es-MX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s-MX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3a</a:t>
                      </a:r>
                      <a:br>
                        <a:rPr lang="es-MX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0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EvDiag</a:t>
                      </a:r>
                      <a:r>
                        <a:rPr lang="es-MX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s-MX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1a</a:t>
                      </a:r>
                      <a:br>
                        <a:rPr lang="es-MX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0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EvDiag</a:t>
                      </a:r>
                      <a:r>
                        <a:rPr lang="es-MX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s-MX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2a</a:t>
                      </a:r>
                      <a:br>
                        <a:rPr lang="es-MX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05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Eval</a:t>
                      </a:r>
                      <a:r>
                        <a:rPr lang="es-MX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s-MX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5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Diferencia</a:t>
                      </a:r>
                    </a:p>
                    <a:p>
                      <a:pPr algn="ctr" rtl="0" fontAlgn="ctr"/>
                      <a:r>
                        <a:rPr lang="es-MX" sz="105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2ª </a:t>
                      </a:r>
                      <a:r>
                        <a:rPr lang="es-MX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Eval’13 </a:t>
                      </a:r>
                      <a:r>
                        <a:rPr lang="es-MX" sz="105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  <a:p>
                      <a:pPr algn="ctr" rtl="0" fontAlgn="ctr"/>
                      <a:r>
                        <a:rPr lang="es-MX" sz="105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1ª </a:t>
                      </a:r>
                      <a:r>
                        <a:rPr lang="es-MX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EvDiag’13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Programático presupuestal y financiero</a:t>
                      </a:r>
                      <a:b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Fracciones VI, VII, VIII, X, XVI, XXIV y XXVI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Regulatorio</a:t>
                      </a:r>
                      <a:b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Fracción 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Relación con la sociedad</a:t>
                      </a:r>
                      <a:b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Fracciones XI, XII y XX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interna</a:t>
                      </a:r>
                      <a:b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Fracciones II, III, IV, V y XIII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82.2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Actos de gobierno</a:t>
                      </a:r>
                      <a:b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Fracciones IX, XIV, XV y XVIII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Informes y programas</a:t>
                      </a:r>
                      <a:b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Fracciones XVII, XIX, XXI, XXII, XXIII, XXV y XXVII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Índice de los Criterios Sustantivos del Artículo 14 </a:t>
                      </a:r>
                    </a:p>
                  </a:txBody>
                  <a:tcPr marL="36000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81.8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CCC"/>
                    </a:solidFill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76169" y="85702"/>
            <a:ext cx="8388000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 smtClean="0">
                <a:latin typeface="Calibri" pitchFamily="34" charset="0"/>
              </a:rPr>
              <a:t>Índices por Temática del Artículo 14 </a:t>
            </a:r>
          </a:p>
          <a:p>
            <a:r>
              <a:rPr lang="es-MX" b="1" dirty="0" smtClean="0">
                <a:latin typeface="Calibri" pitchFamily="34" charset="0"/>
              </a:rPr>
              <a:t>(Criterios Sustantivos)</a:t>
            </a:r>
          </a:p>
          <a:p>
            <a:r>
              <a:rPr lang="es-MX" sz="1200" b="1" i="1" dirty="0">
                <a:latin typeface="Calibri" pitchFamily="34" charset="0"/>
              </a:rPr>
              <a:t>Evaluaciones-Diagnóstico 2012 y Evaluaciones 2013</a:t>
            </a:r>
            <a:endParaRPr lang="es-ES" sz="1200" b="1" i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04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CuadroTexto"/>
          <p:cNvSpPr txBox="1"/>
          <p:nvPr/>
        </p:nvSpPr>
        <p:spPr>
          <a:xfrm>
            <a:off x="80682" y="85702"/>
            <a:ext cx="8420407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>
                <a:latin typeface="Calibri" pitchFamily="34" charset="0"/>
              </a:rPr>
              <a:t>Metodología aplicada para la evaluación de portales en </a:t>
            </a:r>
            <a:r>
              <a:rPr lang="es-MX" b="1" dirty="0" smtClean="0">
                <a:latin typeface="Calibri" pitchFamily="34" charset="0"/>
              </a:rPr>
              <a:t>2007</a:t>
            </a:r>
            <a:endParaRPr lang="es-MX" b="1" dirty="0">
              <a:latin typeface="Calibri" pitchFamily="34" charset="0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243132" y="1124792"/>
            <a:ext cx="8640000" cy="43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MX" sz="14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70 Entes Públicos, dos evaluaciones.- Artículos 12 y 13 (24 fracciones).</a:t>
            </a:r>
            <a:endParaRPr lang="es-MX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125082" y="1030964"/>
            <a:ext cx="828000" cy="432000"/>
          </a:xfrm>
          <a:prstGeom prst="rect">
            <a:avLst/>
          </a:prstGeom>
          <a:solidFill>
            <a:srgbClr val="1E768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latin typeface="Calibri" pitchFamily="34" charset="0"/>
                <a:cs typeface="Calibri" pitchFamily="34" charset="0"/>
              </a:rPr>
              <a:t>2007</a:t>
            </a:r>
            <a:endParaRPr lang="es-MX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27 Rectángulo redondeado"/>
          <p:cNvSpPr/>
          <p:nvPr/>
        </p:nvSpPr>
        <p:spPr>
          <a:xfrm>
            <a:off x="243132" y="1700808"/>
            <a:ext cx="8640000" cy="2088232"/>
          </a:xfrm>
          <a:prstGeom prst="roundRect">
            <a:avLst/>
          </a:prstGeom>
          <a:solidFill>
            <a:srgbClr val="C3D796"/>
          </a:solidFill>
          <a:ln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5875" lvl="1" algn="just">
              <a:spcBef>
                <a:spcPts val="600"/>
              </a:spcBef>
              <a:spcAft>
                <a:spcPts val="600"/>
              </a:spcAft>
            </a:pPr>
            <a:endParaRPr lang="es-MX" sz="1400" dirty="0" smtClean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lvl="0" algn="just" fontAlgn="auto">
              <a:spcBef>
                <a:spcPts val="0"/>
              </a:spcBef>
              <a:spcAft>
                <a:spcPts val="0"/>
              </a:spcAft>
            </a:pPr>
            <a:r>
              <a:rPr lang="es-MX" sz="14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Instrumento</a:t>
            </a:r>
            <a:r>
              <a:rPr lang="es-MX" sz="14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s-MX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Criterios y Metodología de Evaluación de la calidad de la información de las obligaciones de transparencia en los portales de Internet de los Entes Públicos</a:t>
            </a:r>
            <a:r>
              <a:rPr lang="es-MX" sz="14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lvl="0" algn="just" fontAlgn="auto">
              <a:spcBef>
                <a:spcPts val="0"/>
              </a:spcBef>
              <a:spcAft>
                <a:spcPts val="0"/>
              </a:spcAft>
            </a:pPr>
            <a:endParaRPr lang="es-MX" sz="8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808038" lvl="0" indent="-3619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s-MX" sz="1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Verificación </a:t>
            </a:r>
            <a:r>
              <a:rPr lang="es-MX" sz="1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directa en cada portal de internet.</a:t>
            </a:r>
          </a:p>
          <a:p>
            <a:pPr marL="806450" lvl="1" indent="-349250" algn="just" fontAlgn="auto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s-MX" sz="1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Con 83 Criterios Sustantivos y 50 Adjetivos, incluyendo actualización, para determinar el grado de cumplimiento por fracción.</a:t>
            </a:r>
          </a:p>
          <a:p>
            <a:pPr marL="806450" lvl="1" indent="-349250" algn="just" fontAlgn="auto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s-MX" sz="1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Con definición de aplicabilidad específica de fracciones del Art. 13 por Ente Público.</a:t>
            </a:r>
          </a:p>
        </p:txBody>
      </p:sp>
      <p:sp>
        <p:nvSpPr>
          <p:cNvPr id="30" name="29 Rectángulo redondeado"/>
          <p:cNvSpPr/>
          <p:nvPr/>
        </p:nvSpPr>
        <p:spPr>
          <a:xfrm>
            <a:off x="251521" y="5301208"/>
            <a:ext cx="8640000" cy="1368152"/>
          </a:xfrm>
          <a:prstGeom prst="roundRect">
            <a:avLst/>
          </a:prstGeom>
          <a:solidFill>
            <a:schemeClr val="accent1">
              <a:alpha val="70000"/>
            </a:schemeClr>
          </a:solidFill>
          <a:ln>
            <a:solidFill>
              <a:srgbClr val="1E7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20850" lvl="3" indent="-349250" algn="just" fontAlgn="auto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s-MX" sz="14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Índice de Criterios Sustantivos del Artículo 12: de 60.7 a 92.1, entre mayo y noviembre.</a:t>
            </a:r>
          </a:p>
          <a:p>
            <a:pPr marL="1720850" lvl="3" indent="-349250" algn="just" fontAlgn="auto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s-MX" sz="14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Índice de Criterios Adjetivos del Artículo 12: de 46.4 a 84.3, entre mayo y noviembre.</a:t>
            </a:r>
          </a:p>
          <a:p>
            <a:pPr marL="1720850" lvl="3" indent="-349250" algn="just" fontAlgn="auto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s-MX" sz="14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Índice de Criterios Sustantivos del Artículo 13: de 60.2 a 92.8, entre mayo y noviembre.</a:t>
            </a:r>
          </a:p>
          <a:p>
            <a:pPr marL="1720850" lvl="3" indent="-349250" algn="just" fontAlgn="auto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s-MX" sz="14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Índice de Criterios Adjetivos del Artículo 13: de 58.5 a 94.7, entre mayo y noviembre.</a:t>
            </a:r>
          </a:p>
        </p:txBody>
      </p:sp>
      <p:sp>
        <p:nvSpPr>
          <p:cNvPr id="11" name="10 Rectángulo redondeado"/>
          <p:cNvSpPr/>
          <p:nvPr/>
        </p:nvSpPr>
        <p:spPr>
          <a:xfrm>
            <a:off x="251520" y="5301208"/>
            <a:ext cx="1440000" cy="1368000"/>
          </a:xfrm>
          <a:prstGeom prst="roundRect">
            <a:avLst/>
          </a:prstGeom>
          <a:solidFill>
            <a:srgbClr val="1E768C">
              <a:alpha val="70000"/>
            </a:srgbClr>
          </a:solidFill>
          <a:ln>
            <a:solidFill>
              <a:srgbClr val="1E7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113" lvl="3" algn="ctr">
              <a:spcBef>
                <a:spcPts val="600"/>
              </a:spcBef>
              <a:spcAft>
                <a:spcPts val="600"/>
              </a:spcAft>
            </a:pPr>
            <a:r>
              <a:rPr lang="es-MX" sz="1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RESULTADO</a:t>
            </a:r>
            <a:endParaRPr lang="es-MX" sz="1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239819" y="1700808"/>
            <a:ext cx="8640000" cy="360000"/>
          </a:xfrm>
          <a:prstGeom prst="roundRect">
            <a:avLst/>
          </a:prstGeom>
          <a:solidFill>
            <a:srgbClr val="77933C"/>
          </a:solidFill>
          <a:ln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5875" lvl="1" algn="ctr">
              <a:spcBef>
                <a:spcPts val="600"/>
              </a:spcBef>
              <a:spcAft>
                <a:spcPts val="600"/>
              </a:spcAft>
            </a:pPr>
            <a:r>
              <a:rPr lang="es-MX" sz="1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Metodología y Criterios de </a:t>
            </a:r>
            <a:r>
              <a:rPr lang="es-MX" sz="1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Evaluación</a:t>
            </a:r>
            <a:endParaRPr lang="es-MX" sz="1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1034" y="6453336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7</a:t>
            </a:fld>
            <a:endParaRPr lang="es-MX" b="1" dirty="0">
              <a:latin typeface="Calibri" pitchFamily="34" charset="0"/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1979712" y="3926364"/>
            <a:ext cx="6336704" cy="1224136"/>
          </a:xfrm>
          <a:prstGeom prst="roundRect">
            <a:avLst/>
          </a:prstGeom>
          <a:noFill/>
          <a:ln>
            <a:solidFill>
              <a:srgbClr val="1E7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20725" lvl="3" indent="-349250" algn="just" fontAlgn="auto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s-MX" sz="14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No se contabilizan las fracciones que no les aplican a los Entes Públicos.</a:t>
            </a:r>
          </a:p>
          <a:p>
            <a:pPr marL="720725" lvl="3" indent="-349250" algn="just" fontAlgn="auto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s-MX" sz="14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Se diferencian los Criterios en Sustantivos y Adjetivos.</a:t>
            </a:r>
          </a:p>
          <a:p>
            <a:pPr marL="720725" lvl="3" indent="-349250" algn="just" fontAlgn="auto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s-MX" sz="14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Se otorga una ponderación igual para todas las fracciones, independientemente del número de criterios con que son evaluadas.</a:t>
            </a:r>
          </a:p>
        </p:txBody>
      </p:sp>
      <p:sp>
        <p:nvSpPr>
          <p:cNvPr id="4" name="3 Pentágono"/>
          <p:cNvSpPr/>
          <p:nvPr/>
        </p:nvSpPr>
        <p:spPr>
          <a:xfrm>
            <a:off x="827744" y="3923686"/>
            <a:ext cx="1440000" cy="1224000"/>
          </a:xfrm>
          <a:prstGeom prst="homePlate">
            <a:avLst/>
          </a:prstGeom>
          <a:ln>
            <a:solidFill>
              <a:srgbClr val="1E768C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Calibri" pitchFamily="34" charset="0"/>
                <a:cs typeface="Calibri" pitchFamily="34" charset="0"/>
              </a:rPr>
              <a:t>Mejoras</a:t>
            </a:r>
          </a:p>
          <a:p>
            <a:pPr algn="ctr"/>
            <a:r>
              <a:rPr lang="es-MX" sz="1400" b="1" dirty="0" smtClean="0">
                <a:latin typeface="Calibri" pitchFamily="34" charset="0"/>
                <a:cs typeface="Calibri" pitchFamily="34" charset="0"/>
              </a:rPr>
              <a:t>en </a:t>
            </a:r>
            <a:r>
              <a:rPr lang="es-MX" sz="1400" b="1" dirty="0">
                <a:latin typeface="Calibri" pitchFamily="34" charset="0"/>
                <a:cs typeface="Calibri" pitchFamily="34" charset="0"/>
              </a:rPr>
              <a:t>la </a:t>
            </a:r>
            <a:r>
              <a:rPr lang="es-MX" sz="1400" b="1" dirty="0" smtClean="0">
                <a:latin typeface="Calibri" pitchFamily="34" charset="0"/>
                <a:cs typeface="Calibri" pitchFamily="34" charset="0"/>
              </a:rPr>
              <a:t>Metodología</a:t>
            </a:r>
            <a:endParaRPr lang="es-MX" sz="14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73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CuadroTexto"/>
          <p:cNvSpPr txBox="1"/>
          <p:nvPr/>
        </p:nvSpPr>
        <p:spPr>
          <a:xfrm>
            <a:off x="80682" y="85702"/>
            <a:ext cx="8420407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>
                <a:latin typeface="Calibri" pitchFamily="34" charset="0"/>
              </a:rPr>
              <a:t>Metodología aplicada para la evaluación de portales en </a:t>
            </a:r>
            <a:r>
              <a:rPr lang="es-MX" b="1" dirty="0" smtClean="0">
                <a:latin typeface="Calibri" pitchFamily="34" charset="0"/>
              </a:rPr>
              <a:t>2007</a:t>
            </a:r>
            <a:endParaRPr lang="es-MX" b="1" dirty="0">
              <a:latin typeface="Calibri" pitchFamily="34" charset="0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243132" y="1124792"/>
            <a:ext cx="864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MX" sz="15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Evaluación de mayo 2008, 83 Entes Públicos, Artículos 12 y 13 (24 fracciones).</a:t>
            </a:r>
          </a:p>
        </p:txBody>
      </p:sp>
      <p:sp>
        <p:nvSpPr>
          <p:cNvPr id="24" name="23 Rectángulo"/>
          <p:cNvSpPr/>
          <p:nvPr/>
        </p:nvSpPr>
        <p:spPr>
          <a:xfrm>
            <a:off x="125082" y="1030964"/>
            <a:ext cx="828000" cy="432000"/>
          </a:xfrm>
          <a:prstGeom prst="rect">
            <a:avLst/>
          </a:prstGeom>
          <a:solidFill>
            <a:srgbClr val="1E768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latin typeface="Calibri" pitchFamily="34" charset="0"/>
                <a:cs typeface="Calibri" pitchFamily="34" charset="0"/>
              </a:rPr>
              <a:t>2008</a:t>
            </a:r>
            <a:endParaRPr lang="es-MX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27 Rectángulo redondeado"/>
          <p:cNvSpPr/>
          <p:nvPr/>
        </p:nvSpPr>
        <p:spPr>
          <a:xfrm>
            <a:off x="243132" y="2204864"/>
            <a:ext cx="8640000" cy="2448272"/>
          </a:xfrm>
          <a:prstGeom prst="roundRect">
            <a:avLst/>
          </a:prstGeom>
          <a:solidFill>
            <a:srgbClr val="C3D796"/>
          </a:solidFill>
          <a:ln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5875" lvl="1" algn="just">
              <a:spcBef>
                <a:spcPts val="600"/>
              </a:spcBef>
              <a:spcAft>
                <a:spcPts val="600"/>
              </a:spcAft>
            </a:pPr>
            <a:endParaRPr lang="es-MX" sz="1500" dirty="0" smtClean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lvl="0" algn="just" fontAlgn="auto">
              <a:spcBef>
                <a:spcPts val="0"/>
              </a:spcBef>
              <a:spcAft>
                <a:spcPts val="0"/>
              </a:spcAft>
            </a:pPr>
            <a:r>
              <a:rPr lang="es-MX" sz="15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Instrumento: </a:t>
            </a:r>
            <a:r>
              <a:rPr lang="es-MX" sz="15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Criterios y Metodología de Evaluación de la calidad de la información de las obligaciones de transparencia en los portales de Internet de los Entes Públicos.</a:t>
            </a:r>
          </a:p>
          <a:p>
            <a:pPr lvl="0" algn="just" fontAlgn="auto">
              <a:spcBef>
                <a:spcPts val="0"/>
              </a:spcBef>
              <a:spcAft>
                <a:spcPts val="0"/>
              </a:spcAft>
            </a:pPr>
            <a:r>
              <a:rPr lang="es-MX" sz="15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 </a:t>
            </a:r>
          </a:p>
          <a:p>
            <a:pPr marL="285750" lvl="0" indent="-285750" algn="just" fontAlgn="auto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s-MX" sz="15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Verificación directa en cada portal de internet.</a:t>
            </a:r>
          </a:p>
          <a:p>
            <a:pPr marL="285750" lvl="0" indent="-285750" algn="just" fontAlgn="auto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s-MX" sz="15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Con 83 Criterios Sustantivos y 50 Adjetivos, incluyendo actualización, para determinar el grado de cumplimiento por fracción.</a:t>
            </a:r>
          </a:p>
          <a:p>
            <a:pPr marL="285750" lvl="0" indent="-285750" algn="just" fontAlgn="auto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s-MX" sz="15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Con definición de aplicabilidad específica de fracciones del Art. 13 por Ente Público.</a:t>
            </a:r>
          </a:p>
        </p:txBody>
      </p:sp>
      <p:sp>
        <p:nvSpPr>
          <p:cNvPr id="30" name="29 Rectángulo redondeado"/>
          <p:cNvSpPr/>
          <p:nvPr/>
        </p:nvSpPr>
        <p:spPr>
          <a:xfrm>
            <a:off x="251521" y="5157192"/>
            <a:ext cx="8640000" cy="1512168"/>
          </a:xfrm>
          <a:prstGeom prst="roundRect">
            <a:avLst/>
          </a:prstGeom>
          <a:solidFill>
            <a:schemeClr val="accent1">
              <a:alpha val="70000"/>
            </a:schemeClr>
          </a:solidFill>
          <a:ln>
            <a:solidFill>
              <a:srgbClr val="1E7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20850" lvl="3" indent="-349250" algn="just" fontAlgn="auto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s-MX" sz="15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Índice de Criterios Sustantivos del Artículo 12: 80.7</a:t>
            </a:r>
          </a:p>
          <a:p>
            <a:pPr marL="1720850" lvl="3" indent="-349250" algn="just" fontAlgn="auto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s-MX" sz="15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Índice de Criterios Adjetivos del Artículo 12: 78.6</a:t>
            </a:r>
          </a:p>
          <a:p>
            <a:pPr marL="1720850" lvl="3" indent="-349250" algn="just" fontAlgn="auto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s-MX" sz="15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Índice de Criterios Sustantivos del Artículo 13: 81.2</a:t>
            </a:r>
          </a:p>
          <a:p>
            <a:pPr marL="1720850" lvl="3" indent="-349250" algn="just" fontAlgn="auto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s-MX" sz="15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Índice de Criterios Adjetivos del Artículo 13: 87.2</a:t>
            </a:r>
          </a:p>
        </p:txBody>
      </p:sp>
      <p:sp>
        <p:nvSpPr>
          <p:cNvPr id="11" name="10 Rectángulo redondeado"/>
          <p:cNvSpPr/>
          <p:nvPr/>
        </p:nvSpPr>
        <p:spPr>
          <a:xfrm>
            <a:off x="251520" y="5157192"/>
            <a:ext cx="1440000" cy="1512016"/>
          </a:xfrm>
          <a:prstGeom prst="roundRect">
            <a:avLst/>
          </a:prstGeom>
          <a:solidFill>
            <a:srgbClr val="1E768C">
              <a:alpha val="70000"/>
            </a:srgbClr>
          </a:solidFill>
          <a:ln>
            <a:solidFill>
              <a:srgbClr val="1E7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113" lvl="3" algn="ctr">
              <a:spcBef>
                <a:spcPts val="600"/>
              </a:spcBef>
              <a:spcAft>
                <a:spcPts val="600"/>
              </a:spcAft>
            </a:pPr>
            <a:r>
              <a:rPr lang="es-MX" sz="15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RESULTADO</a:t>
            </a:r>
            <a:endParaRPr lang="es-MX" sz="15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239819" y="2204864"/>
            <a:ext cx="8640000" cy="360000"/>
          </a:xfrm>
          <a:prstGeom prst="roundRect">
            <a:avLst/>
          </a:prstGeom>
          <a:solidFill>
            <a:srgbClr val="77933C"/>
          </a:solidFill>
          <a:ln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5875" lvl="1" algn="ctr">
              <a:spcBef>
                <a:spcPts val="600"/>
              </a:spcBef>
              <a:spcAft>
                <a:spcPts val="600"/>
              </a:spcAft>
            </a:pPr>
            <a:r>
              <a:rPr lang="es-MX" sz="15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Metodología y Criterios de </a:t>
            </a:r>
            <a:r>
              <a:rPr lang="es-MX" sz="15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Evaluación</a:t>
            </a:r>
            <a:endParaRPr lang="es-MX" sz="15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1034" y="6453336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8</a:t>
            </a:fld>
            <a:endParaRPr lang="es-MX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60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CuadroTexto"/>
          <p:cNvSpPr txBox="1"/>
          <p:nvPr/>
        </p:nvSpPr>
        <p:spPr>
          <a:xfrm>
            <a:off x="80682" y="85702"/>
            <a:ext cx="8420407" cy="86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MX" b="1" dirty="0">
                <a:latin typeface="Calibri" pitchFamily="34" charset="0"/>
              </a:rPr>
              <a:t>Metodología aplicada para la evaluación de portales en </a:t>
            </a:r>
            <a:r>
              <a:rPr lang="es-MX" b="1" dirty="0" smtClean="0">
                <a:latin typeface="Calibri" pitchFamily="34" charset="0"/>
              </a:rPr>
              <a:t>2008</a:t>
            </a:r>
            <a:endParaRPr lang="es-MX" b="1" dirty="0">
              <a:latin typeface="Calibri" pitchFamily="34" charset="0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243132" y="1124792"/>
            <a:ext cx="8640000" cy="54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MX" sz="15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Diagnóstico de noviembre 2008, 91 Entes Públicos (Artículos 13 a 32)</a:t>
            </a:r>
          </a:p>
          <a:p>
            <a:pPr lvl="0" algn="ctr"/>
            <a:r>
              <a:rPr lang="es-MX" sz="15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y 8 Partidos  Políticos  (Artículos 82 y 85 del CEDF).</a:t>
            </a:r>
          </a:p>
        </p:txBody>
      </p:sp>
      <p:sp>
        <p:nvSpPr>
          <p:cNvPr id="28" name="27 Rectángulo redondeado"/>
          <p:cNvSpPr/>
          <p:nvPr/>
        </p:nvSpPr>
        <p:spPr>
          <a:xfrm>
            <a:off x="243132" y="1844824"/>
            <a:ext cx="8640000" cy="1152128"/>
          </a:xfrm>
          <a:prstGeom prst="roundRect">
            <a:avLst/>
          </a:prstGeom>
          <a:solidFill>
            <a:srgbClr val="C3D796"/>
          </a:solidFill>
          <a:ln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5875" lvl="1" algn="just">
              <a:spcBef>
                <a:spcPts val="600"/>
              </a:spcBef>
              <a:spcAft>
                <a:spcPts val="600"/>
              </a:spcAft>
            </a:pPr>
            <a:endParaRPr lang="es-MX" sz="1500" dirty="0" smtClean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lvl="0" algn="just" fontAlgn="auto">
              <a:spcBef>
                <a:spcPts val="0"/>
              </a:spcBef>
              <a:spcAft>
                <a:spcPts val="0"/>
              </a:spcAft>
            </a:pPr>
            <a:r>
              <a:rPr lang="es-MX" sz="15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Instrumento: </a:t>
            </a:r>
            <a:r>
              <a:rPr lang="es-MX" sz="15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Criterios y metodología de evaluación de la información pública de oficio que deben dar a conocer los Entes Públicos en sus portales de Internet</a:t>
            </a:r>
            <a:r>
              <a:rPr lang="es-MX" sz="15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es-MX" sz="1500" b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29 Rectángulo redondeado"/>
          <p:cNvSpPr/>
          <p:nvPr/>
        </p:nvSpPr>
        <p:spPr>
          <a:xfrm>
            <a:off x="68154" y="4653136"/>
            <a:ext cx="5076000" cy="2016224"/>
          </a:xfrm>
          <a:prstGeom prst="roundRect">
            <a:avLst/>
          </a:prstGeom>
          <a:solidFill>
            <a:schemeClr val="accent1">
              <a:alpha val="70000"/>
            </a:schemeClr>
          </a:solidFill>
          <a:ln>
            <a:solidFill>
              <a:srgbClr val="1E7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50963" lvl="3" indent="-3492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tabLst>
                <a:tab pos="4038600" algn="l"/>
              </a:tabLst>
            </a:pPr>
            <a:r>
              <a:rPr lang="es-MX" sz="12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Índice Global de Cumplimiento de </a:t>
            </a:r>
            <a:r>
              <a:rPr lang="es-MX" sz="12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las</a:t>
            </a:r>
          </a:p>
          <a:p>
            <a:pPr marL="1001713" lvl="3" algn="just" fontAlgn="auto">
              <a:spcBef>
                <a:spcPts val="0"/>
              </a:spcBef>
              <a:spcAft>
                <a:spcPts val="0"/>
              </a:spcAft>
              <a:tabLst>
                <a:tab pos="4038600" algn="l"/>
              </a:tabLst>
            </a:pPr>
            <a:r>
              <a:rPr lang="es-MX" sz="12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         Obligaciones de </a:t>
            </a:r>
            <a:r>
              <a:rPr lang="es-MX" sz="12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Transparencia : 71.3</a:t>
            </a:r>
          </a:p>
          <a:p>
            <a:pPr marL="1350963" lvl="3" indent="-349250" algn="just" fontAlgn="auto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s-MX" sz="12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Índice de Cumplimiento del Artículo 13: 89.7</a:t>
            </a:r>
          </a:p>
          <a:p>
            <a:pPr marL="1350963" lvl="3" indent="-349250" algn="just" fontAlgn="auto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s-MX" sz="12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Índice de Cumplimiento del Artículo 14: 71.0</a:t>
            </a:r>
          </a:p>
          <a:p>
            <a:pPr marL="1350963" lvl="3" indent="-3492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s-MX" sz="12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Índice de Cumplimiento Global </a:t>
            </a:r>
            <a:r>
              <a:rPr lang="es-MX" sz="12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de</a:t>
            </a:r>
          </a:p>
          <a:p>
            <a:pPr marL="1001713" lvl="3" algn="just" fontAlgn="auto">
              <a:spcBef>
                <a:spcPts val="0"/>
              </a:spcBef>
              <a:spcAft>
                <a:spcPts val="0"/>
              </a:spcAft>
            </a:pPr>
            <a:r>
              <a:rPr lang="es-MX" sz="12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         Obligaciones </a:t>
            </a:r>
            <a:r>
              <a:rPr lang="es-MX" sz="12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Específicas: 55.9</a:t>
            </a:r>
          </a:p>
          <a:p>
            <a:pPr marL="1350963" lvl="3" indent="-349250" algn="just" fontAlgn="auto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s-MX" sz="12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Índice de Cumplimiento del Artículo 28: 88.9</a:t>
            </a:r>
          </a:p>
          <a:p>
            <a:pPr marL="1350963" lvl="3" indent="-349250" algn="just" fontAlgn="auto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s-MX" sz="12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Índice de Cumplimiento del Artículo 29: 67.7</a:t>
            </a:r>
          </a:p>
        </p:txBody>
      </p:sp>
      <p:sp>
        <p:nvSpPr>
          <p:cNvPr id="11" name="10 Rectángulo redondeado"/>
          <p:cNvSpPr/>
          <p:nvPr/>
        </p:nvSpPr>
        <p:spPr>
          <a:xfrm>
            <a:off x="68154" y="4653136"/>
            <a:ext cx="1044000" cy="2016072"/>
          </a:xfrm>
          <a:prstGeom prst="roundRect">
            <a:avLst/>
          </a:prstGeom>
          <a:solidFill>
            <a:srgbClr val="1E768C"/>
          </a:solidFill>
          <a:ln>
            <a:solidFill>
              <a:srgbClr val="1E7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113" lvl="3" algn="ctr">
              <a:spcBef>
                <a:spcPts val="0"/>
              </a:spcBef>
              <a:spcAft>
                <a:spcPts val="0"/>
              </a:spcAft>
            </a:pPr>
            <a:r>
              <a:rPr lang="es-MX" sz="12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Resultados</a:t>
            </a:r>
          </a:p>
          <a:p>
            <a:pPr marL="11113" lvl="3" algn="ctr">
              <a:spcBef>
                <a:spcPts val="0"/>
              </a:spcBef>
              <a:spcAft>
                <a:spcPts val="0"/>
              </a:spcAft>
            </a:pPr>
            <a:r>
              <a:rPr lang="es-MX" sz="12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Entes</a:t>
            </a:r>
          </a:p>
          <a:p>
            <a:pPr marL="11113" lvl="3" algn="ctr">
              <a:spcBef>
                <a:spcPts val="0"/>
              </a:spcBef>
              <a:spcAft>
                <a:spcPts val="0"/>
              </a:spcAft>
            </a:pPr>
            <a:r>
              <a:rPr lang="es-MX" sz="1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Públicos</a:t>
            </a:r>
            <a:endParaRPr lang="es-MX" sz="12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239819" y="1844824"/>
            <a:ext cx="8640000" cy="360000"/>
          </a:xfrm>
          <a:prstGeom prst="roundRect">
            <a:avLst/>
          </a:prstGeom>
          <a:solidFill>
            <a:srgbClr val="77933C"/>
          </a:solidFill>
          <a:ln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5875" lvl="1" algn="ctr">
              <a:spcBef>
                <a:spcPts val="600"/>
              </a:spcBef>
              <a:spcAft>
                <a:spcPts val="600"/>
              </a:spcAft>
            </a:pPr>
            <a:r>
              <a:rPr lang="es-MX" sz="15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Metodología y Criterios de </a:t>
            </a:r>
            <a:r>
              <a:rPr lang="es-MX" sz="15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Evaluación</a:t>
            </a:r>
            <a:endParaRPr lang="es-MX" sz="15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1034" y="6453336"/>
            <a:ext cx="366712" cy="365125"/>
          </a:xfrm>
        </p:spPr>
        <p:txBody>
          <a:bodyPr/>
          <a:lstStyle/>
          <a:p>
            <a:pPr>
              <a:defRPr/>
            </a:pPr>
            <a:fld id="{BD43386B-512A-4F48-AC60-1F2A615D5642}" type="slidenum">
              <a:rPr lang="es-MX" b="1" smtClean="0">
                <a:latin typeface="Calibri" pitchFamily="34" charset="0"/>
              </a:rPr>
              <a:pPr>
                <a:defRPr/>
              </a:pPr>
              <a:t>9</a:t>
            </a:fld>
            <a:endParaRPr lang="es-MX" b="1" dirty="0">
              <a:latin typeface="Calibri" pitchFamily="34" charset="0"/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1979712" y="3143646"/>
            <a:ext cx="6336704" cy="1224136"/>
          </a:xfrm>
          <a:prstGeom prst="roundRect">
            <a:avLst/>
          </a:prstGeom>
          <a:noFill/>
          <a:ln>
            <a:solidFill>
              <a:srgbClr val="1E7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93763" lvl="3" indent="-349250" algn="just" fontAlgn="auto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s-MX" sz="15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1, 022 Criterios: 669 Sustantivos y 353 Adjetivos para Entes Públicos.</a:t>
            </a:r>
          </a:p>
          <a:p>
            <a:pPr marL="893763" lvl="3" indent="-349250" algn="just" fontAlgn="auto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s-MX" sz="15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257 Criterios: 147 Sustantivos y 100 Adjetivos para Asociaciones Políticas</a:t>
            </a:r>
            <a:r>
              <a:rPr lang="es-MX" sz="14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4" name="3 Pentágono"/>
          <p:cNvSpPr/>
          <p:nvPr/>
        </p:nvSpPr>
        <p:spPr>
          <a:xfrm>
            <a:off x="827744" y="3140968"/>
            <a:ext cx="1692000" cy="1224000"/>
          </a:xfrm>
          <a:prstGeom prst="homePlate">
            <a:avLst/>
          </a:prstGeom>
          <a:ln>
            <a:solidFill>
              <a:srgbClr val="1E768C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latin typeface="Calibri" pitchFamily="34" charset="0"/>
                <a:cs typeface="Calibri" pitchFamily="34" charset="0"/>
              </a:rPr>
              <a:t>Actualización de Criterios y mejoras en Metodología:</a:t>
            </a:r>
          </a:p>
        </p:txBody>
      </p:sp>
      <p:sp>
        <p:nvSpPr>
          <p:cNvPr id="20" name="19 Rectángulo redondeado"/>
          <p:cNvSpPr/>
          <p:nvPr/>
        </p:nvSpPr>
        <p:spPr>
          <a:xfrm>
            <a:off x="4569154" y="4653136"/>
            <a:ext cx="4500000" cy="2016224"/>
          </a:xfrm>
          <a:prstGeom prst="roundRect">
            <a:avLst/>
          </a:prstGeom>
          <a:solidFill>
            <a:schemeClr val="accent1">
              <a:alpha val="70000"/>
            </a:schemeClr>
          </a:solidFill>
          <a:ln>
            <a:solidFill>
              <a:srgbClr val="1E7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50963" lvl="3" indent="-349250" algn="just" fontAlgn="auto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s-MX" sz="12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Índice Global de Cumplimiento de la Obligaciones de Transparencia : 43.4</a:t>
            </a:r>
          </a:p>
          <a:p>
            <a:pPr marL="1350963" lvl="3" indent="-349250" algn="just" fontAlgn="auto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s-MX" sz="12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Índice de Cumplimiento del Artículo 85 del CEDF: 15.4</a:t>
            </a:r>
          </a:p>
          <a:p>
            <a:pPr marL="1350963" lvl="3" indent="-349250" algn="just" fontAlgn="auto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s-MX" sz="12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Índice de Cumplimiento del Artículo 82 del CEDF: 46.5</a:t>
            </a:r>
          </a:p>
        </p:txBody>
      </p:sp>
      <p:sp>
        <p:nvSpPr>
          <p:cNvPr id="21" name="20 Rectángulo redondeado"/>
          <p:cNvSpPr/>
          <p:nvPr/>
        </p:nvSpPr>
        <p:spPr>
          <a:xfrm>
            <a:off x="4569154" y="4653136"/>
            <a:ext cx="1044000" cy="2016072"/>
          </a:xfrm>
          <a:prstGeom prst="roundRect">
            <a:avLst/>
          </a:prstGeom>
          <a:solidFill>
            <a:srgbClr val="1E768C"/>
          </a:solidFill>
          <a:ln>
            <a:solidFill>
              <a:srgbClr val="1E7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113" lvl="3" algn="ctr">
              <a:spcBef>
                <a:spcPts val="0"/>
              </a:spcBef>
              <a:spcAft>
                <a:spcPts val="0"/>
              </a:spcAft>
            </a:pPr>
            <a:r>
              <a:rPr lang="es-MX" sz="12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Resultados</a:t>
            </a:r>
          </a:p>
          <a:p>
            <a:pPr marL="11113" lvl="3" algn="ctr">
              <a:spcBef>
                <a:spcPts val="0"/>
              </a:spcBef>
              <a:spcAft>
                <a:spcPts val="0"/>
              </a:spcAft>
            </a:pPr>
            <a:r>
              <a:rPr lang="es-MX" sz="12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Partidos Políticos</a:t>
            </a:r>
          </a:p>
        </p:txBody>
      </p:sp>
      <p:sp>
        <p:nvSpPr>
          <p:cNvPr id="14" name="23 Rectángulo"/>
          <p:cNvSpPr/>
          <p:nvPr/>
        </p:nvSpPr>
        <p:spPr>
          <a:xfrm>
            <a:off x="125082" y="1030964"/>
            <a:ext cx="828000" cy="432000"/>
          </a:xfrm>
          <a:prstGeom prst="rect">
            <a:avLst/>
          </a:prstGeom>
          <a:solidFill>
            <a:srgbClr val="1E768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latin typeface="Calibri" pitchFamily="34" charset="0"/>
                <a:cs typeface="Calibri" pitchFamily="34" charset="0"/>
              </a:rPr>
              <a:t>2008</a:t>
            </a:r>
            <a:endParaRPr lang="es-MX" sz="16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84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rencia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rencia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95000" t="-106500" r="5000" b="2065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17844</TotalTime>
  <Words>14087</Words>
  <Application>Microsoft Office PowerPoint</Application>
  <PresentationFormat>Presentación en pantalla (4:3)</PresentationFormat>
  <Paragraphs>4647</Paragraphs>
  <Slides>69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69</vt:i4>
      </vt:variant>
    </vt:vector>
  </HeadingPairs>
  <TitlesOfParts>
    <vt:vector size="78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Concurrencia</vt:lpstr>
      <vt:lpstr>Diseño personalizado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Entes Obligados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David Mondragón Centeno</dc:creator>
  <cp:lastModifiedBy>José Cano</cp:lastModifiedBy>
  <cp:revision>3746</cp:revision>
  <cp:lastPrinted>2013-07-16T21:40:58Z</cp:lastPrinted>
  <dcterms:created xsi:type="dcterms:W3CDTF">2007-08-06T19:42:12Z</dcterms:created>
  <dcterms:modified xsi:type="dcterms:W3CDTF">2013-08-05T19:49:23Z</dcterms:modified>
</cp:coreProperties>
</file>