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8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charts/chart27.xml" ContentType="application/vnd.openxmlformats-officedocument.drawingml.chart+xml"/>
  <Override PartName="/ppt/notesSlides/notesSlide4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10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1.xml" ContentType="application/vnd.openxmlformats-officedocument.themeOverride+xml"/>
  <Override PartName="/ppt/charts/chart33.xml" ContentType="application/vnd.openxmlformats-officedocument.drawingml.chart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charts/chart34.xml" ContentType="application/vnd.openxmlformats-officedocument.drawingml.chart+xml"/>
  <Override PartName="/ppt/notesSlides/notesSlide6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13.xml" ContentType="application/vnd.openxmlformats-officedocument.themeOverride+xml"/>
  <Override PartName="/ppt/charts/chart37.xml" ContentType="application/vnd.openxmlformats-officedocument.drawingml.chart+xml"/>
  <Override PartName="/ppt/notesSlides/notesSlide7.xml" ContentType="application/vnd.openxmlformats-officedocument.presentationml.notesSlide+xml"/>
  <Override PartName="/ppt/charts/chart38.xml" ContentType="application/vnd.openxmlformats-officedocument.drawingml.chart+xml"/>
  <Override PartName="/ppt/notesSlides/notesSlide8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theme/themeOverride14.xml" ContentType="application/vnd.openxmlformats-officedocument.themeOverr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charts/chart46.xml" ContentType="application/vnd.openxmlformats-officedocument.drawingml.chart+xml"/>
  <Override PartName="/ppt/theme/themeOverride16.xml" ContentType="application/vnd.openxmlformats-officedocument.themeOverr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theme/themeOverride17.xml" ContentType="application/vnd.openxmlformats-officedocument.themeOverride+xml"/>
  <Override PartName="/ppt/notesSlides/notesSlide10.xml" ContentType="application/vnd.openxmlformats-officedocument.presentationml.notesSlide+xml"/>
  <Override PartName="/ppt/charts/chart55.xml" ContentType="application/vnd.openxmlformats-officedocument.drawingml.chart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charts/chart56.xml" ContentType="application/vnd.openxmlformats-officedocument.drawingml.chart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charts/chart57.xml" ContentType="application/vnd.openxmlformats-officedocument.drawingml.chart+xml"/>
  <Override PartName="/ppt/theme/themeOverride20.xml" ContentType="application/vnd.openxmlformats-officedocument.themeOverride+xml"/>
  <Override PartName="/ppt/charts/chart58.xml" ContentType="application/vnd.openxmlformats-officedocument.drawingml.chart+xml"/>
  <Override PartName="/ppt/theme/themeOverride21.xml" ContentType="application/vnd.openxmlformats-officedocument.themeOverride+xml"/>
  <Override PartName="/ppt/charts/chart59.xml" ContentType="application/vnd.openxmlformats-officedocument.drawingml.chart+xml"/>
  <Override PartName="/ppt/theme/themeOverride22.xml" ContentType="application/vnd.openxmlformats-officedocument.themeOverride+xml"/>
  <Override PartName="/ppt/charts/chart60.xml" ContentType="application/vnd.openxmlformats-officedocument.drawingml.chart+xml"/>
  <Override PartName="/ppt/theme/themeOverride23.xml" ContentType="application/vnd.openxmlformats-officedocument.themeOverr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theme/themeOverride24.xml" ContentType="application/vnd.openxmlformats-officedocument.themeOverride+xml"/>
  <Override PartName="/ppt/charts/chart63.xml" ContentType="application/vnd.openxmlformats-officedocument.drawingml.chart+xml"/>
  <Override PartName="/ppt/theme/themeOverride25.xml" ContentType="application/vnd.openxmlformats-officedocument.themeOverr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theme/themeOverride26.xml" ContentType="application/vnd.openxmlformats-officedocument.themeOverride+xml"/>
  <Override PartName="/ppt/charts/chart66.xml" ContentType="application/vnd.openxmlformats-officedocument.drawingml.chart+xml"/>
  <Override PartName="/ppt/theme/themeOverride27.xml" ContentType="application/vnd.openxmlformats-officedocument.themeOverride+xml"/>
  <Override PartName="/ppt/charts/chart6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</p:sldMasterIdLst>
  <p:notesMasterIdLst>
    <p:notesMasterId r:id="rId76"/>
  </p:notesMasterIdLst>
  <p:sldIdLst>
    <p:sldId id="258" r:id="rId3"/>
    <p:sldId id="708" r:id="rId4"/>
    <p:sldId id="681" r:id="rId5"/>
    <p:sldId id="707" r:id="rId6"/>
    <p:sldId id="706" r:id="rId7"/>
    <p:sldId id="705" r:id="rId8"/>
    <p:sldId id="731" r:id="rId9"/>
    <p:sldId id="588" r:id="rId10"/>
    <p:sldId id="722" r:id="rId11"/>
    <p:sldId id="724" r:id="rId12"/>
    <p:sldId id="725" r:id="rId13"/>
    <p:sldId id="726" r:id="rId14"/>
    <p:sldId id="727" r:id="rId15"/>
    <p:sldId id="728" r:id="rId16"/>
    <p:sldId id="729" r:id="rId17"/>
    <p:sldId id="730" r:id="rId18"/>
    <p:sldId id="597" r:id="rId19"/>
    <p:sldId id="682" r:id="rId20"/>
    <p:sldId id="598" r:id="rId21"/>
    <p:sldId id="587" r:id="rId22"/>
    <p:sldId id="600" r:id="rId23"/>
    <p:sldId id="683" r:id="rId24"/>
    <p:sldId id="602" r:id="rId25"/>
    <p:sldId id="604" r:id="rId26"/>
    <p:sldId id="605" r:id="rId27"/>
    <p:sldId id="684" r:id="rId28"/>
    <p:sldId id="606" r:id="rId29"/>
    <p:sldId id="608" r:id="rId30"/>
    <p:sldId id="732" r:id="rId31"/>
    <p:sldId id="609" r:id="rId32"/>
    <p:sldId id="686" r:id="rId33"/>
    <p:sldId id="610" r:id="rId34"/>
    <p:sldId id="672" r:id="rId35"/>
    <p:sldId id="612" r:id="rId36"/>
    <p:sldId id="691" r:id="rId37"/>
    <p:sldId id="615" r:id="rId38"/>
    <p:sldId id="687" r:id="rId39"/>
    <p:sldId id="688" r:id="rId40"/>
    <p:sldId id="689" r:id="rId41"/>
    <p:sldId id="619" r:id="rId42"/>
    <p:sldId id="690" r:id="rId43"/>
    <p:sldId id="621" r:id="rId44"/>
    <p:sldId id="692" r:id="rId45"/>
    <p:sldId id="693" r:id="rId46"/>
    <p:sldId id="674" r:id="rId47"/>
    <p:sldId id="694" r:id="rId48"/>
    <p:sldId id="624" r:id="rId49"/>
    <p:sldId id="626" r:id="rId50"/>
    <p:sldId id="627" r:id="rId51"/>
    <p:sldId id="628" r:id="rId52"/>
    <p:sldId id="695" r:id="rId53"/>
    <p:sldId id="644" r:id="rId54"/>
    <p:sldId id="646" r:id="rId55"/>
    <p:sldId id="649" r:id="rId56"/>
    <p:sldId id="733" r:id="rId57"/>
    <p:sldId id="696" r:id="rId58"/>
    <p:sldId id="697" r:id="rId59"/>
    <p:sldId id="652" r:id="rId60"/>
    <p:sldId id="698" r:id="rId61"/>
    <p:sldId id="699" r:id="rId62"/>
    <p:sldId id="700" r:id="rId63"/>
    <p:sldId id="656" r:id="rId64"/>
    <p:sldId id="657" r:id="rId65"/>
    <p:sldId id="701" r:id="rId66"/>
    <p:sldId id="658" r:id="rId67"/>
    <p:sldId id="659" r:id="rId68"/>
    <p:sldId id="702" r:id="rId69"/>
    <p:sldId id="704" r:id="rId70"/>
    <p:sldId id="660" r:id="rId71"/>
    <p:sldId id="662" r:id="rId72"/>
    <p:sldId id="665" r:id="rId73"/>
    <p:sldId id="667" r:id="rId74"/>
    <p:sldId id="669" r:id="rId75"/>
  </p:sldIdLst>
  <p:sldSz cx="9144000" cy="6858000" type="screen4x3"/>
  <p:notesSz cx="6881813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008080"/>
    <a:srgbClr val="006666"/>
    <a:srgbClr val="FF6600"/>
    <a:srgbClr val="F3CAC2"/>
    <a:srgbClr val="BDD8E3"/>
    <a:srgbClr val="FF0000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49" autoAdjust="0"/>
    <p:restoredTop sz="73180" autoAdjust="0"/>
  </p:normalViewPr>
  <p:slideViewPr>
    <p:cSldViewPr>
      <p:cViewPr varScale="1">
        <p:scale>
          <a:sx n="88" d="100"/>
          <a:sy n="88" d="100"/>
        </p:scale>
        <p:origin x="-18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8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9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2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3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4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1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6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17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18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19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20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21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22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23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24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25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26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27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7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64145677806459"/>
          <c:y val="0.14732768773484381"/>
          <c:w val="0.65755407665144505"/>
          <c:h val="0.6550815994616118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9.7098164928815893E-3"/>
                  <c:y val="-6.213588693847792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667731632839072E-2"/>
                  <c:y val="-4.07200942179350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104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211971689119462"/>
          <c:y val="0.2667047834793424"/>
          <c:w val="0.47576056621761087"/>
          <c:h val="0.466590433041315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8659710253896598E-2"/>
                  <c:y val="-2.34594530147057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50119904862977E-2"/>
                  <c:y val="2.32233681352478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79321564849215E-2"/>
                  <c:y val="-5.02200297527917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32</c:v>
                </c:pt>
                <c:pt idx="1">
                  <c:v>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17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75765046940129"/>
          <c:y val="0.30972168404052663"/>
          <c:w val="0.39248469906119754"/>
          <c:h val="0.3805566319189466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3">
                      <a:shade val="76000"/>
                      <a:lumMod val="60000"/>
                      <a:lumOff val="40000"/>
                    </a:schemeClr>
                  </a:gs>
                  <a:gs pos="0">
                    <a:schemeClr val="accent3">
                      <a:shade val="76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tint val="77000"/>
                      <a:lumMod val="60000"/>
                      <a:lumOff val="40000"/>
                    </a:schemeClr>
                  </a:gs>
                  <a:gs pos="0">
                    <a:schemeClr val="accent3">
                      <a:tint val="77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tint val="30000"/>
                      <a:lumMod val="60000"/>
                      <a:lumOff val="40000"/>
                    </a:schemeClr>
                  </a:gs>
                  <a:gs pos="0">
                    <a:schemeClr val="accent3">
                      <a:tint val="3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3">
                      <a:tint val="84000"/>
                      <a:lumMod val="60000"/>
                      <a:lumOff val="40000"/>
                    </a:schemeClr>
                  </a:gs>
                  <a:gs pos="0">
                    <a:schemeClr val="accent3">
                      <a:tint val="84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8659710253896681E-2"/>
                  <c:y val="-6.64868537642158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693728773487906E-2"/>
                  <c:y val="-7.8863406658701074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81661313478281E-2"/>
                  <c:y val="-4.1616649640554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893213453970326E-2"/>
                  <c:y val="-4.85674355965868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68</c:v>
                </c:pt>
                <c:pt idx="1">
                  <c:v>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211971689119462"/>
          <c:y val="0.2667047834793424"/>
          <c:w val="0.47576056621761087"/>
          <c:h val="0.466590433041315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0736845709781094E-2"/>
                  <c:y val="-6.25269279023197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35106388016727E-2"/>
                  <c:y val="-1.5491842369817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79321564849215E-2"/>
                  <c:y val="-5.02200297527917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En la Planta Baja</c:v>
                </c:pt>
                <c:pt idx="1">
                  <c:v>En algún piso superior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9</c:v>
                </c:pt>
                <c:pt idx="1">
                  <c:v>28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17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75765046940129"/>
          <c:y val="0.30972168404052663"/>
          <c:w val="0.39248469906119754"/>
          <c:h val="0.3805566319189466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3">
                      <a:shade val="65000"/>
                      <a:lumMod val="60000"/>
                      <a:lumOff val="40000"/>
                    </a:schemeClr>
                  </a:gs>
                  <a:gs pos="0">
                    <a:schemeClr val="accent3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tint val="65000"/>
                      <a:lumMod val="60000"/>
                      <a:lumOff val="40000"/>
                    </a:schemeClr>
                  </a:gs>
                  <a:gs pos="0">
                    <a:schemeClr val="accent3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rgbClr val="F3CAC2"/>
                </a:solidFill>
              </a:ln>
              <a:effectLst/>
              <a:sp3d contourW="50800">
                <a:contourClr>
                  <a:srgbClr val="F3CAC2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3">
                      <a:tint val="30000"/>
                      <a:lumMod val="60000"/>
                      <a:lumOff val="40000"/>
                    </a:schemeClr>
                  </a:gs>
                  <a:gs pos="0">
                    <a:schemeClr val="accent3">
                      <a:tint val="3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148397158129069E-2"/>
                  <c:y val="-5.35817835958606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127636112874779E-2"/>
                  <c:y val="3.0111830392828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16616668360598E-2"/>
                  <c:y val="6.16239117062873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893213453970326E-2"/>
                  <c:y val="-4.85674355965868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 la entrada o cercana a ésta</c:v>
                </c:pt>
                <c:pt idx="1">
                  <c:v>En la PB, alejada de la entrada</c:v>
                </c:pt>
                <c:pt idx="2">
                  <c:v>En algún piso superior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40</c:v>
                </c:pt>
                <c:pt idx="1">
                  <c:v>9</c:v>
                </c:pt>
                <c:pt idx="2">
                  <c:v>28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spc="0" normalizeH="0" baseline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3984171250275391"/>
          <c:y val="0.11232188193081427"/>
          <c:w val="0.62522596359349902"/>
          <c:h val="0.850762723894875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BDD8E3"/>
                  </a:gs>
                  <a:gs pos="0">
                    <a:srgbClr val="BDD8E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Planta baja</c:v>
                </c:pt>
                <c:pt idx="1">
                  <c:v>Primero</c:v>
                </c:pt>
                <c:pt idx="2">
                  <c:v>Segundo</c:v>
                </c:pt>
                <c:pt idx="3">
                  <c:v>Tercero</c:v>
                </c:pt>
                <c:pt idx="4">
                  <c:v>Cuarto</c:v>
                </c:pt>
                <c:pt idx="5">
                  <c:v>Quinto</c:v>
                </c:pt>
                <c:pt idx="6">
                  <c:v>Sexto</c:v>
                </c:pt>
                <c:pt idx="7">
                  <c:v>Séptimo</c:v>
                </c:pt>
                <c:pt idx="8">
                  <c:v>Octavo</c:v>
                </c:pt>
                <c:pt idx="9">
                  <c:v>Décimo</c:v>
                </c:pt>
                <c:pt idx="10">
                  <c:v>Décimo primero</c:v>
                </c:pt>
                <c:pt idx="11">
                  <c:v>Décimo sexto</c:v>
                </c:pt>
                <c:pt idx="12">
                  <c:v>Décimo séptimo</c:v>
                </c:pt>
              </c:strCache>
            </c:strRef>
          </c:cat>
          <c:val>
            <c:numRef>
              <c:f>Hoja1!$B$2:$B$14</c:f>
              <c:numCache>
                <c:formatCode>0.0</c:formatCode>
                <c:ptCount val="13"/>
                <c:pt idx="0">
                  <c:v>24.324324324324326</c:v>
                </c:pt>
                <c:pt idx="1">
                  <c:v>8.1081081081081088</c:v>
                </c:pt>
                <c:pt idx="2">
                  <c:v>13.513513513513514</c:v>
                </c:pt>
                <c:pt idx="3">
                  <c:v>10.810810810810811</c:v>
                </c:pt>
                <c:pt idx="4">
                  <c:v>2.7027027027027026</c:v>
                </c:pt>
                <c:pt idx="5">
                  <c:v>10.810810810810811</c:v>
                </c:pt>
                <c:pt idx="6">
                  <c:v>5.4054054054054053</c:v>
                </c:pt>
                <c:pt idx="7">
                  <c:v>2.7027027027027026</c:v>
                </c:pt>
                <c:pt idx="8">
                  <c:v>2.7027027027027026</c:v>
                </c:pt>
                <c:pt idx="9">
                  <c:v>8.1081081081081088</c:v>
                </c:pt>
                <c:pt idx="10">
                  <c:v>2.7027027027027026</c:v>
                </c:pt>
                <c:pt idx="11">
                  <c:v>5.4054054054054053</c:v>
                </c:pt>
                <c:pt idx="12">
                  <c:v>2.7027027027027026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6552320"/>
        <c:axId val="38680064"/>
      </c:barChart>
      <c:valAx>
        <c:axId val="386800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46552320"/>
        <c:crosses val="autoZero"/>
        <c:crossBetween val="between"/>
      </c:valAx>
      <c:catAx>
        <c:axId val="14655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3868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spc="0" normalizeH="0" baseline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0375765046940129"/>
          <c:y val="0.10329750090218989"/>
          <c:w val="0.64502271426627422"/>
          <c:h val="0.87899465400031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F3CAC2"/>
                  </a:gs>
                  <a:gs pos="0">
                    <a:srgbClr val="BDD8E3"/>
                  </a:gs>
                </a:gsLst>
                <a:lin ang="5400000" scaled="0"/>
              </a:gradFill>
              <a:ln w="19050">
                <a:solidFill>
                  <a:srgbClr val="F3CAC2"/>
                </a:solidFill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Planta Baja</c:v>
                </c:pt>
                <c:pt idx="1">
                  <c:v>Primero</c:v>
                </c:pt>
                <c:pt idx="2">
                  <c:v>Segundo</c:v>
                </c:pt>
                <c:pt idx="3">
                  <c:v>Tercero</c:v>
                </c:pt>
                <c:pt idx="4">
                  <c:v>Cuarto</c:v>
                </c:pt>
                <c:pt idx="5">
                  <c:v>Quinto</c:v>
                </c:pt>
                <c:pt idx="6">
                  <c:v>Décimo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63.636363636363633</c:v>
                </c:pt>
                <c:pt idx="1">
                  <c:v>12.987012987012985</c:v>
                </c:pt>
                <c:pt idx="2">
                  <c:v>9.0909090909090917</c:v>
                </c:pt>
                <c:pt idx="3">
                  <c:v>3.8961038961038961</c:v>
                </c:pt>
                <c:pt idx="4">
                  <c:v>3.8961038961038961</c:v>
                </c:pt>
                <c:pt idx="5">
                  <c:v>5.1948051948051948</c:v>
                </c:pt>
                <c:pt idx="6">
                  <c:v>1.2987012987012987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6584320"/>
        <c:axId val="146575744"/>
      </c:barChart>
      <c:valAx>
        <c:axId val="1465757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46584320"/>
        <c:crosses val="autoZero"/>
        <c:crossBetween val="between"/>
      </c:valAx>
      <c:catAx>
        <c:axId val="146584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46575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spc="0" normalizeH="0" baseline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3984171250275391"/>
          <c:y val="9.507276969225642E-2"/>
          <c:w val="0.62522596359349902"/>
          <c:h val="0.868011844170092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Planta baja</c:v>
                </c:pt>
                <c:pt idx="1">
                  <c:v>Primero</c:v>
                </c:pt>
                <c:pt idx="2">
                  <c:v>Segundo</c:v>
                </c:pt>
                <c:pt idx="3">
                  <c:v>Tercero</c:v>
                </c:pt>
                <c:pt idx="4">
                  <c:v>Cuarto</c:v>
                </c:pt>
                <c:pt idx="5">
                  <c:v>Quinto</c:v>
                </c:pt>
                <c:pt idx="6">
                  <c:v>Sexto</c:v>
                </c:pt>
                <c:pt idx="7">
                  <c:v>Séptimo</c:v>
                </c:pt>
                <c:pt idx="8">
                  <c:v>Octavo</c:v>
                </c:pt>
                <c:pt idx="9">
                  <c:v>Décimo</c:v>
                </c:pt>
                <c:pt idx="10">
                  <c:v>Décimo primero</c:v>
                </c:pt>
                <c:pt idx="11">
                  <c:v>Décimo sexto</c:v>
                </c:pt>
                <c:pt idx="12">
                  <c:v>Décimo séptimo</c:v>
                </c:pt>
              </c:strCache>
            </c:strRef>
          </c:cat>
          <c:val>
            <c:numRef>
              <c:f>Hoja1!$B$2:$B$14</c:f>
              <c:numCache>
                <c:formatCode>0.0</c:formatCode>
                <c:ptCount val="13"/>
                <c:pt idx="0">
                  <c:v>50.877192982456144</c:v>
                </c:pt>
                <c:pt idx="1">
                  <c:v>11.403508771929824</c:v>
                </c:pt>
                <c:pt idx="2">
                  <c:v>10.526315789473683</c:v>
                </c:pt>
                <c:pt idx="3">
                  <c:v>6.140350877192982</c:v>
                </c:pt>
                <c:pt idx="4">
                  <c:v>3.5087719298245612</c:v>
                </c:pt>
                <c:pt idx="5">
                  <c:v>7.0175438596491224</c:v>
                </c:pt>
                <c:pt idx="6">
                  <c:v>1.7543859649122806</c:v>
                </c:pt>
                <c:pt idx="7">
                  <c:v>0.8771929824561403</c:v>
                </c:pt>
                <c:pt idx="8">
                  <c:v>0.8771929824561403</c:v>
                </c:pt>
                <c:pt idx="9">
                  <c:v>3.5087719298245612</c:v>
                </c:pt>
                <c:pt idx="10">
                  <c:v>0.8771929824561403</c:v>
                </c:pt>
                <c:pt idx="11">
                  <c:v>1.7543859649122806</c:v>
                </c:pt>
                <c:pt idx="12">
                  <c:v>0.8771929824561403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6608128"/>
        <c:axId val="146604032"/>
      </c:barChart>
      <c:valAx>
        <c:axId val="1466040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46608128"/>
        <c:crosses val="autoZero"/>
        <c:crossBetween val="between"/>
      </c:valAx>
      <c:catAx>
        <c:axId val="146608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none" spc="0" normalizeH="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4660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26081101180525"/>
          <c:y val="0.27197016432056531"/>
          <c:w val="0.56887444218976524"/>
          <c:h val="0.5624900454265043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-2.8982828907934109E-2"/>
                  <c:y val="-1.5839829510403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077944899635698E-2"/>
                  <c:y val="-9.05770848522236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318570384698993E-2"/>
                  <c:y val="1.81148000672985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se requiere letreros, la OIP está visible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85</c:v>
                </c:pt>
                <c:pt idx="1">
                  <c:v>28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layout>
        <c:manualLayout>
          <c:xMode val="edge"/>
          <c:yMode val="edge"/>
          <c:x val="0.43638318603169252"/>
          <c:y val="0.1004325136713204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318051506409888"/>
          <c:y val="0.21031652347270055"/>
          <c:w val="0.33388467692606311"/>
          <c:h val="0.764810854349516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información contenida en el(los) letrero(s) es legible</c:v>
                </c:pt>
                <c:pt idx="1">
                  <c:v>Indica(n) correctamente la ubicación de la OIP</c:v>
                </c:pt>
                <c:pt idx="2">
                  <c:v>Tiene(n) nombre del responsable de la OIP</c:v>
                </c:pt>
                <c:pt idx="3">
                  <c:v>Difunde(n) el horario de atención</c:v>
                </c:pt>
                <c:pt idx="4">
                  <c:v>El(los) letrero(s) está(n) confeccionado(s) con materiales duraderos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94.117647058823522</c:v>
                </c:pt>
                <c:pt idx="1">
                  <c:v>96.470588235294116</c:v>
                </c:pt>
                <c:pt idx="2">
                  <c:v>57.647058823529406</c:v>
                </c:pt>
                <c:pt idx="3">
                  <c:v>72.941176470588232</c:v>
                </c:pt>
                <c:pt idx="4">
                  <c:v>90.588235294117652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información contenida en el(los) letrero(s) es legible</c:v>
                </c:pt>
                <c:pt idx="1">
                  <c:v>Indica(n) correctamente la ubicación de la OIP</c:v>
                </c:pt>
                <c:pt idx="2">
                  <c:v>Tiene(n) nombre del responsable de la OIP</c:v>
                </c:pt>
                <c:pt idx="3">
                  <c:v>Difunde(n) el horario de atención</c:v>
                </c:pt>
                <c:pt idx="4">
                  <c:v>El(los) letrero(s) está(n) confeccionado(s) con materiales duraderos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5.8823529411764701</c:v>
                </c:pt>
                <c:pt idx="1">
                  <c:v>3.5294117647058822</c:v>
                </c:pt>
                <c:pt idx="2">
                  <c:v>42.352941176470587</c:v>
                </c:pt>
                <c:pt idx="3">
                  <c:v>27.058823529411764</c:v>
                </c:pt>
                <c:pt idx="4">
                  <c:v>9.4117647058823533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294080"/>
        <c:axId val="147295616"/>
      </c:barChart>
      <c:catAx>
        <c:axId val="14729408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7295616"/>
        <c:crosses val="autoZero"/>
        <c:auto val="1"/>
        <c:lblAlgn val="ctr"/>
        <c:lblOffset val="100"/>
        <c:noMultiLvlLbl val="0"/>
      </c:catAx>
      <c:valAx>
        <c:axId val="147295616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4729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04838542843902"/>
          <c:y val="0.41358811212334434"/>
          <c:w val="7.265204887834939E-2"/>
          <c:h val="0.17005556481378609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26081101180525"/>
          <c:y val="0.27197016432056531"/>
          <c:w val="0.56887444218976524"/>
          <c:h val="0.5624900454265043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-2.8982828907934109E-2"/>
                  <c:y val="-1.5839829510403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077944899635698E-2"/>
                  <c:y val="-9.05770848522236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318570384698993E-2"/>
                  <c:y val="1.81148000672985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se requiere letreros, la OIP está visible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41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Únicamente alberga al Ente</c:v>
                </c:pt>
                <c:pt idx="1">
                  <c:v>Es compartido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67.543859649122808</c:v>
                </c:pt>
                <c:pt idx="1">
                  <c:v>32.456140350877192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348864"/>
        <c:axId val="37946112"/>
      </c:barChart>
      <c:catAx>
        <c:axId val="3734886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/>
        </c:spPr>
        <c:crossAx val="37946112"/>
        <c:crosses val="autoZero"/>
        <c:auto val="1"/>
        <c:lblAlgn val="ctr"/>
        <c:lblOffset val="100"/>
        <c:noMultiLvlLbl val="0"/>
      </c:catAx>
      <c:valAx>
        <c:axId val="379461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734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5029695774543571"/>
          <c:y val="0.137063554241099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167185127578417E-2"/>
          <c:y val="0.24130101444667065"/>
          <c:w val="0.96766562974484316"/>
          <c:h val="0.6173463963774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información contenida en el(los) letrero(s) es legible</c:v>
                </c:pt>
                <c:pt idx="1">
                  <c:v>Indica(n) correctamente la ubicación de la OIP</c:v>
                </c:pt>
                <c:pt idx="2">
                  <c:v>Tiene(n) nombre del responsable de la OIP</c:v>
                </c:pt>
                <c:pt idx="3">
                  <c:v>Difunde(n) el horario de atención</c:v>
                </c:pt>
                <c:pt idx="4">
                  <c:v>El(los) letrero(s) está(n) confeccionado(s) con materiales duraderos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97.560975609756099</c:v>
                </c:pt>
                <c:pt idx="1">
                  <c:v>97.560975609756099</c:v>
                </c:pt>
                <c:pt idx="2">
                  <c:v>73.170731707317074</c:v>
                </c:pt>
                <c:pt idx="3">
                  <c:v>78.048780487804876</c:v>
                </c:pt>
                <c:pt idx="4">
                  <c:v>87.804878048780495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información contenida en el(los) letrero(s) es legible</c:v>
                </c:pt>
                <c:pt idx="1">
                  <c:v>Indica(n) correctamente la ubicación de la OIP</c:v>
                </c:pt>
                <c:pt idx="2">
                  <c:v>Tiene(n) nombre del responsable de la OIP</c:v>
                </c:pt>
                <c:pt idx="3">
                  <c:v>Difunde(n) el horario de atención</c:v>
                </c:pt>
                <c:pt idx="4">
                  <c:v>El(los) letrero(s) está(n) confeccionado(s) con materiales duraderos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2.4390243902439024</c:v>
                </c:pt>
                <c:pt idx="1">
                  <c:v>2.4390243902439024</c:v>
                </c:pt>
                <c:pt idx="2">
                  <c:v>26.829268292682929</c:v>
                </c:pt>
                <c:pt idx="3">
                  <c:v>21.951219512195124</c:v>
                </c:pt>
                <c:pt idx="4">
                  <c:v>12.195121951219512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020416"/>
        <c:axId val="147022208"/>
      </c:barChart>
      <c:catAx>
        <c:axId val="14702041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47022208"/>
        <c:crosses val="autoZero"/>
        <c:auto val="0"/>
        <c:lblAlgn val="ctr"/>
        <c:lblOffset val="100"/>
        <c:noMultiLvlLbl val="0"/>
      </c:catAx>
      <c:valAx>
        <c:axId val="147022208"/>
        <c:scaling>
          <c:orientation val="minMax"/>
          <c:max val="110"/>
        </c:scaling>
        <c:delete val="1"/>
        <c:axPos val="l"/>
        <c:numFmt formatCode="0.0" sourceLinked="1"/>
        <c:majorTickMark val="out"/>
        <c:minorTickMark val="none"/>
        <c:tickLblPos val="none"/>
        <c:crossAx val="147020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87631466874051"/>
          <c:y val="2.0749328505982996E-2"/>
          <c:w val="0.18247359089730772"/>
          <c:h val="7.5082343791866263E-2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40"/>
      <c:rotY val="2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63376291523162E-2"/>
          <c:y val="7.7039675818933021E-2"/>
          <c:w val="0.9237442367514721"/>
          <c:h val="0.8361529976499069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5.3001357337107473E-2"/>
                  <c:y val="-6.59847233498511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288639426537148E-2"/>
                  <c:y val="6.826268932500910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layout>
        <c:manualLayout>
          <c:xMode val="edge"/>
          <c:yMode val="edge"/>
          <c:x val="0.39054267194355452"/>
          <c:y val="1.64775211580453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747609763716602"/>
          <c:y val="0.12213773385448755"/>
          <c:w val="0.33553489502987827"/>
          <c:h val="0.83584799335363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La información contenida en el(los) letrero(s) es legible</c:v>
                </c:pt>
                <c:pt idx="1">
                  <c:v>Tiene(n) nombre del responsable de la OIP</c:v>
                </c:pt>
                <c:pt idx="2">
                  <c:v>Difunde(n) el horario de atención</c:v>
                </c:pt>
                <c:pt idx="3">
                  <c:v>El(los) letrero(s) está(n) confeccionado(s) con materiales duraderos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91</c:v>
                </c:pt>
                <c:pt idx="1">
                  <c:v>59</c:v>
                </c:pt>
                <c:pt idx="2">
                  <c:v>71</c:v>
                </c:pt>
                <c:pt idx="3">
                  <c:v>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La información contenida en el(los) letrero(s) es legible</c:v>
                </c:pt>
                <c:pt idx="1">
                  <c:v>Tiene(n) nombre del responsable de la OIP</c:v>
                </c:pt>
                <c:pt idx="2">
                  <c:v>Difunde(n) el horario de atención</c:v>
                </c:pt>
                <c:pt idx="3">
                  <c:v>El(los) letrero(s) está(n) confeccionado(s) con materiales duraderos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9</c:v>
                </c:pt>
                <c:pt idx="1">
                  <c:v>41</c:v>
                </c:pt>
                <c:pt idx="2">
                  <c:v>28.999999999999996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931904"/>
        <c:axId val="147933440"/>
      </c:barChart>
      <c:catAx>
        <c:axId val="14793190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7933440"/>
        <c:crosses val="autoZero"/>
        <c:auto val="1"/>
        <c:lblAlgn val="ctr"/>
        <c:lblOffset val="100"/>
        <c:noMultiLvlLbl val="0"/>
      </c:catAx>
      <c:valAx>
        <c:axId val="14793344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4793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36498676831906"/>
          <c:y val="0.30440725441280936"/>
          <c:w val="0.11493873176204465"/>
          <c:h val="0.3981190480260028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62498611265413E-2"/>
          <c:y val="0.13291222225332924"/>
          <c:w val="0.94828261835641459"/>
          <c:h val="0.8670877777466707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7"/>
          </c:dPt>
          <c:dLbls>
            <c:dLbl>
              <c:idx val="0"/>
              <c:layout>
                <c:manualLayout>
                  <c:x val="-1.8494321886940099E-2"/>
                  <c:y val="-0.157835932323599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27895692749115E-2"/>
                  <c:y val="0.118632707149322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106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layout>
        <c:manualLayout>
          <c:xMode val="edge"/>
          <c:yMode val="edge"/>
          <c:x val="0.3905426719435545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747609763716602"/>
          <c:y val="0.12213773385448755"/>
          <c:w val="0.33553489502987827"/>
          <c:h val="0.82562291058569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De 0 a 10 minutos</c:v>
                </c:pt>
                <c:pt idx="1">
                  <c:v>De 11 a 20 minutos</c:v>
                </c:pt>
                <c:pt idx="2">
                  <c:v>De 21 a 30 minutos</c:v>
                </c:pt>
                <c:pt idx="3">
                  <c:v>De 31 a 40 minutos</c:v>
                </c:pt>
                <c:pt idx="4">
                  <c:v>Otro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85.964912280701753</c:v>
                </c:pt>
                <c:pt idx="1">
                  <c:v>10.526315789473683</c:v>
                </c:pt>
                <c:pt idx="2">
                  <c:v>0.8771929824561403</c:v>
                </c:pt>
                <c:pt idx="3">
                  <c:v>0.8771929824561403</c:v>
                </c:pt>
                <c:pt idx="4">
                  <c:v>1.7543859649122806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8286848"/>
        <c:axId val="142181120"/>
      </c:barChart>
      <c:catAx>
        <c:axId val="14828684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2181120"/>
        <c:crosses val="autoZero"/>
        <c:auto val="1"/>
        <c:lblAlgn val="ctr"/>
        <c:lblOffset val="100"/>
        <c:noMultiLvlLbl val="0"/>
      </c:catAx>
      <c:valAx>
        <c:axId val="14218112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4828684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7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64145677806459"/>
          <c:y val="0.14732768773484381"/>
          <c:w val="0.65755407665144505"/>
          <c:h val="0.6550815994616118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9.7098164928815893E-3"/>
                  <c:y val="-6.213588693847792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667731632839072E-2"/>
                  <c:y val="-4.07200942179350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94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Director General / Ejecutivo</c:v>
                </c:pt>
                <c:pt idx="1">
                  <c:v>Director / Gerente</c:v>
                </c:pt>
                <c:pt idx="2">
                  <c:v>Subdirector / Subgerente</c:v>
                </c:pt>
                <c:pt idx="3">
                  <c:v>Jefe de Unidad Departamental u homólogo</c:v>
                </c:pt>
                <c:pt idx="4">
                  <c:v>Operativo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#,##0.0</c:formatCode>
                <c:ptCount val="6"/>
                <c:pt idx="0">
                  <c:v>13.157894736842104</c:v>
                </c:pt>
                <c:pt idx="1">
                  <c:v>16.666666666666664</c:v>
                </c:pt>
                <c:pt idx="2">
                  <c:v>18.421052631578945</c:v>
                </c:pt>
                <c:pt idx="3">
                  <c:v>17.543859649122805</c:v>
                </c:pt>
                <c:pt idx="4">
                  <c:v>5.2631578947368416</c:v>
                </c:pt>
                <c:pt idx="5">
                  <c:v>28.947368421052634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727104"/>
        <c:axId val="147729792"/>
      </c:barChart>
      <c:catAx>
        <c:axId val="1477271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47729792"/>
        <c:crosses val="autoZero"/>
        <c:auto val="1"/>
        <c:lblAlgn val="ctr"/>
        <c:lblOffset val="100"/>
        <c:noMultiLvlLbl val="0"/>
      </c:catAx>
      <c:valAx>
        <c:axId val="147729792"/>
        <c:scaling>
          <c:orientation val="minMax"/>
          <c:max val="3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14772710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4870318555617233"/>
          <c:y val="9.77508642196238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19396916038976678"/>
          <c:w val="0.96793285594529899"/>
          <c:h val="0.5448315942061426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ln w="47625">
              <a:solidFill>
                <a:srgbClr val="009999"/>
              </a:solidFill>
            </a:ln>
          </c:spPr>
          <c:marker>
            <c:spPr>
              <a:ln>
                <a:solidFill>
                  <a:srgbClr val="0099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4"/>
              <c:layout>
                <c:manualLayout>
                  <c:x val="-2.932686083548109E-2"/>
                  <c:y val="4.2964679803382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784458292512952E-2"/>
                  <c:y val="3.685525078965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32686083548109E-2"/>
                  <c:y val="6.7402395858288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90.350877192982466</c:v>
                </c:pt>
                <c:pt idx="1">
                  <c:v>90.350877192982466</c:v>
                </c:pt>
                <c:pt idx="2">
                  <c:v>72.807017543859658</c:v>
                </c:pt>
                <c:pt idx="3">
                  <c:v>64.912280701754383</c:v>
                </c:pt>
                <c:pt idx="4">
                  <c:v>33.333333333333329</c:v>
                </c:pt>
                <c:pt idx="5">
                  <c:v>28.947368421052634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9.6491228070175428</c:v>
                </c:pt>
                <c:pt idx="1">
                  <c:v>9.6491228070175428</c:v>
                </c:pt>
                <c:pt idx="2">
                  <c:v>27.192982456140353</c:v>
                </c:pt>
                <c:pt idx="3">
                  <c:v>35.087719298245609</c:v>
                </c:pt>
                <c:pt idx="4">
                  <c:v>66.666666666666657</c:v>
                </c:pt>
                <c:pt idx="5">
                  <c:v>71.05263157894737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832192"/>
        <c:axId val="148587264"/>
      </c:lineChart>
      <c:catAx>
        <c:axId val="14783219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148587264"/>
        <c:crosses val="autoZero"/>
        <c:auto val="1"/>
        <c:lblAlgn val="ctr"/>
        <c:lblOffset val="100"/>
        <c:noMultiLvlLbl val="0"/>
      </c:catAx>
      <c:valAx>
        <c:axId val="148587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7832192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38377542532005166"/>
          <c:y val="1.8328287041179475E-2"/>
          <c:w val="0.23244903458844338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5501224206889912"/>
          <c:y val="0.1163846580331424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15185370659539321"/>
          <c:w val="0.96793285594529899"/>
          <c:h val="0.5337959662374672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ln w="47625">
              <a:solidFill>
                <a:srgbClr val="009999"/>
              </a:solidFill>
            </a:ln>
          </c:spPr>
          <c:marker>
            <c:spPr>
              <a:ln>
                <a:solidFill>
                  <a:srgbClr val="0099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3.2913110952346031E-2"/>
                  <c:y val="7.0438129904102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  <c:pt idx="3">
                  <c:v>Ninguno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41.228070175438596</c:v>
                </c:pt>
                <c:pt idx="1">
                  <c:v>14.912280701754385</c:v>
                </c:pt>
                <c:pt idx="2">
                  <c:v>34.210526315789473</c:v>
                </c:pt>
                <c:pt idx="3">
                  <c:v>4.3859649122807012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  <c:pt idx="3">
                  <c:v>Ninguno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58.771929824561411</c:v>
                </c:pt>
                <c:pt idx="1">
                  <c:v>85.087719298245617</c:v>
                </c:pt>
                <c:pt idx="2">
                  <c:v>65.789473684210535</c:v>
                </c:pt>
                <c:pt idx="3">
                  <c:v>95.614035087719301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403712"/>
        <c:axId val="150471040"/>
      </c:lineChart>
      <c:catAx>
        <c:axId val="15040371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150471040"/>
        <c:crosses val="autoZero"/>
        <c:auto val="1"/>
        <c:lblAlgn val="ctr"/>
        <c:lblOffset val="100"/>
        <c:noMultiLvlLbl val="0"/>
      </c:catAx>
      <c:valAx>
        <c:axId val="1504710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0403712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38377542532005166"/>
          <c:y val="1.8328287041179475E-2"/>
          <c:w val="0.23244903458844338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Secundaria</c:v>
                </c:pt>
                <c:pt idx="1">
                  <c:v>Bachillerato</c:v>
                </c:pt>
                <c:pt idx="2">
                  <c:v>Carrera técnica</c:v>
                </c:pt>
                <c:pt idx="3">
                  <c:v>Licenciatura</c:v>
                </c:pt>
                <c:pt idx="4">
                  <c:v>Especialidad</c:v>
                </c:pt>
                <c:pt idx="5">
                  <c:v>Maestría</c:v>
                </c:pt>
                <c:pt idx="6">
                  <c:v>Doctorado</c:v>
                </c:pt>
                <c:pt idx="7">
                  <c:v>Otro</c:v>
                </c:pt>
              </c:strCache>
            </c:strRef>
          </c:cat>
          <c:val>
            <c:numRef>
              <c:f>Hoja1!$B$2:$B$9</c:f>
              <c:numCache>
                <c:formatCode>#,##0.0</c:formatCode>
                <c:ptCount val="8"/>
                <c:pt idx="0">
                  <c:v>0.8771929824561403</c:v>
                </c:pt>
                <c:pt idx="1">
                  <c:v>1.7543859649122806</c:v>
                </c:pt>
                <c:pt idx="2">
                  <c:v>1.7543859649122806</c:v>
                </c:pt>
                <c:pt idx="3">
                  <c:v>77.192982456140342</c:v>
                </c:pt>
                <c:pt idx="4">
                  <c:v>4.3859649122807012</c:v>
                </c:pt>
                <c:pt idx="5">
                  <c:v>11.403508771929824</c:v>
                </c:pt>
                <c:pt idx="6">
                  <c:v>1.7543859649122806</c:v>
                </c:pt>
                <c:pt idx="7">
                  <c:v>0.8771929824561403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5228544"/>
        <c:axId val="145229696"/>
      </c:barChart>
      <c:catAx>
        <c:axId val="1452285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45229696"/>
        <c:crosses val="autoZero"/>
        <c:auto val="1"/>
        <c:lblAlgn val="ctr"/>
        <c:lblOffset val="100"/>
        <c:noMultiLvlLbl val="0"/>
      </c:catAx>
      <c:valAx>
        <c:axId val="145229696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14522854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4493605720062041E-2"/>
          <c:y val="0.2180461228945576"/>
          <c:w val="0.9310127885598759"/>
          <c:h val="0.54284608473454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Personal de recepción / orientación</c:v>
                </c:pt>
                <c:pt idx="1">
                  <c:v>Personal de seguridad / vigilancia</c:v>
                </c:pt>
                <c:pt idx="2">
                  <c:v>Otra persona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18.918918918918919</c:v>
                </c:pt>
                <c:pt idx="1">
                  <c:v>75.675675675675677</c:v>
                </c:pt>
                <c:pt idx="2">
                  <c:v>5.4054054054054053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985280"/>
        <c:axId val="38008704"/>
      </c:barChart>
      <c:catAx>
        <c:axId val="3798528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38008704"/>
        <c:crosses val="autoZero"/>
        <c:auto val="1"/>
        <c:lblAlgn val="ctr"/>
        <c:lblOffset val="100"/>
        <c:noMultiLvlLbl val="0"/>
      </c:catAx>
      <c:valAx>
        <c:axId val="380087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798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9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6.2791836505760423E-2"/>
                  <c:y val="1.26498794234759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092378085282866E-2"/>
                  <c:y val="-5.10795805058605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80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56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71468826696"/>
          <c:y val="0.15624673927874849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5.8507072446495841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092378085282866E-2"/>
                  <c:y val="-5.10795805058605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84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1804298611629672E-2"/>
          <c:y val="0.19288695486826249"/>
          <c:w val="0.9363914027767406"/>
          <c:h val="0.70324771606573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2DA2BF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invertIfNegative val="0"/>
            <c:bubble3D val="0"/>
            <c:spPr>
              <a:solidFill>
                <a:srgbClr val="DA1F28"/>
              </a:solidFill>
              <a:ln>
                <a:noFill/>
              </a:ln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42.857142857142854</c:v>
                </c:pt>
                <c:pt idx="1">
                  <c:v>57.142857142857139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244160"/>
        <c:axId val="155892736"/>
      </c:barChart>
      <c:catAx>
        <c:axId val="15124416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</c:spPr>
        <c:crossAx val="155892736"/>
        <c:crosses val="autoZero"/>
        <c:auto val="1"/>
        <c:lblAlgn val="ctr"/>
        <c:lblOffset val="100"/>
        <c:noMultiLvlLbl val="0"/>
      </c:catAx>
      <c:valAx>
        <c:axId val="155892736"/>
        <c:scaling>
          <c:orientation val="minMax"/>
          <c:max val="60"/>
        </c:scaling>
        <c:delete val="1"/>
        <c:axPos val="l"/>
        <c:numFmt formatCode="0.0" sourceLinked="1"/>
        <c:majorTickMark val="none"/>
        <c:minorTickMark val="none"/>
        <c:tickLblPos val="none"/>
        <c:crossAx val="15124416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Director / Gerente</c:v>
                </c:pt>
                <c:pt idx="1">
                  <c:v>Subdirector / Subgerente</c:v>
                </c:pt>
                <c:pt idx="2">
                  <c:v>Jefe de Unidad Departamental u homólogo</c:v>
                </c:pt>
                <c:pt idx="3">
                  <c:v>Operativo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#,##0.0</c:formatCode>
                <c:ptCount val="5"/>
                <c:pt idx="0">
                  <c:v>4.7619047619047619</c:v>
                </c:pt>
                <c:pt idx="1">
                  <c:v>15.476190476190476</c:v>
                </c:pt>
                <c:pt idx="2">
                  <c:v>13.095238095238097</c:v>
                </c:pt>
                <c:pt idx="3">
                  <c:v>38.095238095238095</c:v>
                </c:pt>
                <c:pt idx="4">
                  <c:v>28.571428571428569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275776"/>
        <c:axId val="151303296"/>
      </c:barChart>
      <c:catAx>
        <c:axId val="1512757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51303296"/>
        <c:crosses val="autoZero"/>
        <c:auto val="1"/>
        <c:lblAlgn val="ctr"/>
        <c:lblOffset val="100"/>
        <c:noMultiLvlLbl val="0"/>
      </c:catAx>
      <c:valAx>
        <c:axId val="151303296"/>
        <c:scaling>
          <c:orientation val="minMax"/>
          <c:max val="5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15127577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4870318555617233"/>
          <c:y val="9.77508642196238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19396916038976678"/>
          <c:w val="0.96793285594529899"/>
          <c:h val="0.5448315942061426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ln w="47625">
              <a:solidFill>
                <a:srgbClr val="009999"/>
              </a:solidFill>
            </a:ln>
          </c:spPr>
          <c:marker>
            <c:spPr>
              <a:ln>
                <a:solidFill>
                  <a:srgbClr val="0099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4"/>
              <c:layout>
                <c:manualLayout>
                  <c:x val="-2.932686083548109E-2"/>
                  <c:y val="4.2964679803382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784458292512952E-2"/>
                  <c:y val="3.685525078965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32686083548109E-2"/>
                  <c:y val="6.7402395858288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95.238095238095227</c:v>
                </c:pt>
                <c:pt idx="1">
                  <c:v>92.857142857142861</c:v>
                </c:pt>
                <c:pt idx="2">
                  <c:v>80.952380952380949</c:v>
                </c:pt>
                <c:pt idx="3">
                  <c:v>77.38095238095238</c:v>
                </c:pt>
                <c:pt idx="4">
                  <c:v>33.333333333333329</c:v>
                </c:pt>
                <c:pt idx="5">
                  <c:v>38.095238095238095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4.7619047619047619</c:v>
                </c:pt>
                <c:pt idx="1">
                  <c:v>7.1428571428571423</c:v>
                </c:pt>
                <c:pt idx="2">
                  <c:v>19.047619047619047</c:v>
                </c:pt>
                <c:pt idx="3">
                  <c:v>22.61904761904762</c:v>
                </c:pt>
                <c:pt idx="4">
                  <c:v>66.666666666666657</c:v>
                </c:pt>
                <c:pt idx="5">
                  <c:v>61.904761904761905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571840"/>
        <c:axId val="156181632"/>
      </c:lineChart>
      <c:catAx>
        <c:axId val="15157184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156181632"/>
        <c:crosses val="autoZero"/>
        <c:auto val="1"/>
        <c:lblAlgn val="ctr"/>
        <c:lblOffset val="100"/>
        <c:noMultiLvlLbl val="0"/>
      </c:catAx>
      <c:valAx>
        <c:axId val="1561816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1571840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38377542532005166"/>
          <c:y val="1.8328287041179475E-2"/>
          <c:w val="0.23244903458844338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5501224206889912"/>
          <c:y val="0.1163846580331424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15185370659539321"/>
          <c:w val="0.96793285594529899"/>
          <c:h val="0.5337959662374672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ln w="47625">
              <a:solidFill>
                <a:srgbClr val="009999"/>
              </a:solidFill>
            </a:ln>
          </c:spPr>
          <c:marker>
            <c:spPr>
              <a:ln>
                <a:solidFill>
                  <a:srgbClr val="0099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2.9937241969312946E-2"/>
                  <c:y val="-5.6215838286240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  <c:pt idx="3">
                  <c:v>Ninguno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59.523809523809526</c:v>
                </c:pt>
                <c:pt idx="1">
                  <c:v>14.285714285714285</c:v>
                </c:pt>
                <c:pt idx="2">
                  <c:v>32.142857142857146</c:v>
                </c:pt>
                <c:pt idx="3">
                  <c:v>3.5714285714285712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3.7376914426895683E-2"/>
                  <c:y val="6.8684198397298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  <c:pt idx="3">
                  <c:v>Ninguno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40.476190476190474</c:v>
                </c:pt>
                <c:pt idx="1">
                  <c:v>85.714285714285708</c:v>
                </c:pt>
                <c:pt idx="2">
                  <c:v>67.857142857142861</c:v>
                </c:pt>
                <c:pt idx="3">
                  <c:v>96.428571428571431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912832"/>
        <c:axId val="155935104"/>
      </c:lineChart>
      <c:catAx>
        <c:axId val="15591283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155935104"/>
        <c:crosses val="autoZero"/>
        <c:auto val="1"/>
        <c:lblAlgn val="ctr"/>
        <c:lblOffset val="100"/>
        <c:noMultiLvlLbl val="0"/>
      </c:catAx>
      <c:valAx>
        <c:axId val="1559351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5912832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38377542532005166"/>
          <c:y val="1.8328287041179475E-2"/>
          <c:w val="0.23244903458844338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Bachillerato</c:v>
                </c:pt>
                <c:pt idx="1">
                  <c:v>Carrera técnica</c:v>
                </c:pt>
                <c:pt idx="2">
                  <c:v>Licenciatura</c:v>
                </c:pt>
                <c:pt idx="3">
                  <c:v>Especialidad</c:v>
                </c:pt>
                <c:pt idx="4">
                  <c:v>Maestría</c:v>
                </c:pt>
                <c:pt idx="5">
                  <c:v>Doctorado</c:v>
                </c:pt>
              </c:strCache>
            </c:strRef>
          </c:cat>
          <c:val>
            <c:numRef>
              <c:f>Hoja1!$B$2:$B$7</c:f>
              <c:numCache>
                <c:formatCode>#,##0.0</c:formatCode>
                <c:ptCount val="6"/>
                <c:pt idx="0">
                  <c:v>8.3333333333333321</c:v>
                </c:pt>
                <c:pt idx="1">
                  <c:v>4.7619047619047619</c:v>
                </c:pt>
                <c:pt idx="2">
                  <c:v>79.761904761904773</c:v>
                </c:pt>
                <c:pt idx="3">
                  <c:v>2.3809523809523809</c:v>
                </c:pt>
                <c:pt idx="4">
                  <c:v>3.5714285714285712</c:v>
                </c:pt>
                <c:pt idx="5">
                  <c:v>1.1904761904761905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5954176"/>
        <c:axId val="155969408"/>
      </c:barChart>
      <c:catAx>
        <c:axId val="1559541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55969408"/>
        <c:crosses val="autoZero"/>
        <c:auto val="1"/>
        <c:lblAlgn val="ctr"/>
        <c:lblOffset val="100"/>
        <c:noMultiLvlLbl val="0"/>
      </c:catAx>
      <c:valAx>
        <c:axId val="155969408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15595417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8545371981322339E-2"/>
                  <c:y val="1.9772306656945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33590334623044E-2"/>
                  <c:y val="2.3381750883293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33572027350496E-2"/>
          <c:y val="0.17117370661431194"/>
          <c:w val="0.96793285594529899"/>
          <c:h val="0.5786669407842908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Responsable de la OIP</c:v>
                </c:pt>
              </c:strCache>
            </c:strRef>
          </c:tx>
          <c:spPr>
            <a:ln w="47625">
              <a:solidFill>
                <a:schemeClr val="bg2">
                  <a:lumMod val="25000"/>
                </a:schemeClr>
              </a:solidFill>
            </a:ln>
          </c:spPr>
          <c:marker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90.4</c:v>
                </c:pt>
                <c:pt idx="1">
                  <c:v>90.4</c:v>
                </c:pt>
                <c:pt idx="2">
                  <c:v>72.8</c:v>
                </c:pt>
                <c:pt idx="3">
                  <c:v>64.900000000000006</c:v>
                </c:pt>
                <c:pt idx="4">
                  <c:v>33.299999999999997</c:v>
                </c:pt>
                <c:pt idx="5">
                  <c:v>28.9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Responsable Operativo de la OIP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95.2</c:v>
                </c:pt>
                <c:pt idx="1">
                  <c:v>92.9</c:v>
                </c:pt>
                <c:pt idx="2">
                  <c:v>81</c:v>
                </c:pt>
                <c:pt idx="3">
                  <c:v>77.400000000000006</c:v>
                </c:pt>
                <c:pt idx="4">
                  <c:v>33.299999999999997</c:v>
                </c:pt>
                <c:pt idx="5">
                  <c:v>38.1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644928"/>
        <c:axId val="165479168"/>
      </c:lineChart>
      <c:catAx>
        <c:axId val="16564492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165479168"/>
        <c:crosses val="autoZero"/>
        <c:auto val="1"/>
        <c:lblAlgn val="ctr"/>
        <c:lblOffset val="100"/>
        <c:noMultiLvlLbl val="0"/>
      </c:catAx>
      <c:valAx>
        <c:axId val="1654791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5644928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9.7062221308039889E-2"/>
          <c:y val="1.8328287041179475E-2"/>
          <c:w val="0.80587544336450334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33572027350496E-2"/>
          <c:y val="0.15185370659539321"/>
          <c:w val="0.96793285594529899"/>
          <c:h val="0.5337959662374672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Responsable de la OIP</c:v>
                </c:pt>
              </c:strCache>
            </c:strRef>
          </c:tx>
          <c:spPr>
            <a:ln w="47625">
              <a:solidFill>
                <a:schemeClr val="bg2">
                  <a:lumMod val="25000"/>
                </a:schemeClr>
              </a:solidFill>
            </a:ln>
          </c:spPr>
          <c:marker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3.7376914426895683E-2"/>
                  <c:y val="4.9641851449109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  <c:pt idx="3">
                  <c:v>Ninguno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41.2</c:v>
                </c:pt>
                <c:pt idx="1">
                  <c:v>14.9</c:v>
                </c:pt>
                <c:pt idx="2">
                  <c:v>34.200000000000003</c:v>
                </c:pt>
                <c:pt idx="3">
                  <c:v>4.4000000000000004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Responsable Operativo de la OIP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3.7376914426895683E-2"/>
                  <c:y val="-6.9412606278931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914080101489939E-3"/>
                  <c:y val="6.37628184021958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  <c:pt idx="3">
                  <c:v>Ninguno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59.5</c:v>
                </c:pt>
                <c:pt idx="1">
                  <c:v>14.3</c:v>
                </c:pt>
                <c:pt idx="2">
                  <c:v>32.1</c:v>
                </c:pt>
                <c:pt idx="3">
                  <c:v>3.6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962880"/>
        <c:axId val="165964416"/>
      </c:lineChart>
      <c:catAx>
        <c:axId val="16596288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165964416"/>
        <c:crosses val="autoZero"/>
        <c:auto val="1"/>
        <c:lblAlgn val="ctr"/>
        <c:lblOffset val="100"/>
        <c:noMultiLvlLbl val="0"/>
      </c:catAx>
      <c:valAx>
        <c:axId val="165964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5962880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5760940243379218"/>
          <c:y val="1.8328287041179475E-2"/>
          <c:w val="0.68478107797221943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50156199955064129"/>
          <c:y val="0.12833082313114533"/>
          <c:w val="0.47136581145099837"/>
          <c:h val="0.83133661058663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Personal de recepción / orientación</c:v>
                </c:pt>
                <c:pt idx="1">
                  <c:v>Personal de seguridad / vigilancia</c:v>
                </c:pt>
                <c:pt idx="2">
                  <c:v>Otra persona</c:v>
                </c:pt>
                <c:pt idx="3">
                  <c:v>No fue atendido por persona alguna</c:v>
                </c:pt>
                <c:pt idx="4">
                  <c:v>No se requiere la atención personalizada porque la OIP es visible al llegar al piso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43.243243243243242</c:v>
                </c:pt>
                <c:pt idx="1">
                  <c:v>27.027027027027028</c:v>
                </c:pt>
                <c:pt idx="2">
                  <c:v>8.1081081081081088</c:v>
                </c:pt>
                <c:pt idx="3">
                  <c:v>16.216216216216218</c:v>
                </c:pt>
                <c:pt idx="4">
                  <c:v>5.4054054054054053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441728"/>
        <c:axId val="38444416"/>
      </c:barChart>
      <c:catAx>
        <c:axId val="3844172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38444416"/>
        <c:crosses val="autoZero"/>
        <c:auto val="1"/>
        <c:lblAlgn val="ctr"/>
        <c:lblOffset val="100"/>
        <c:noMultiLvlLbl val="0"/>
      </c:catAx>
      <c:valAx>
        <c:axId val="3844441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38441728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Responsable de la OIP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Responsable Operativo de de la OIP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100"/>
        <c:shape val="box"/>
        <c:axId val="166035456"/>
        <c:axId val="166036992"/>
        <c:axId val="0"/>
      </c:bar3DChart>
      <c:catAx>
        <c:axId val="16603545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66036992"/>
        <c:crosses val="autoZero"/>
        <c:auto val="1"/>
        <c:lblAlgn val="ctr"/>
        <c:lblOffset val="100"/>
        <c:noMultiLvlLbl val="0"/>
      </c:catAx>
      <c:valAx>
        <c:axId val="1660369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6035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7865494270873109E-2"/>
          <c:y val="8.5893865328094857E-2"/>
          <c:w val="0.84426901145825384"/>
          <c:h val="0.136757126192327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709161031664088E-2"/>
          <c:y val="0.31033988647726013"/>
          <c:w val="0.96203320477528254"/>
          <c:h val="0.6014754673723121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Personal de estructura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Personal de honorarios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Servicio Social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Otro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100"/>
        <c:shape val="box"/>
        <c:axId val="167283712"/>
        <c:axId val="167301888"/>
        <c:axId val="0"/>
      </c:bar3DChart>
      <c:catAx>
        <c:axId val="16728371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67301888"/>
        <c:crosses val="autoZero"/>
        <c:auto val="1"/>
        <c:lblAlgn val="ctr"/>
        <c:lblOffset val="100"/>
        <c:noMultiLvlLbl val="0"/>
      </c:catAx>
      <c:valAx>
        <c:axId val="1673018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7283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7865494270873109E-2"/>
          <c:y val="8.5893865328094857E-2"/>
          <c:w val="0.77216527199786678"/>
          <c:h val="0.1740545242447808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layout>
        <c:manualLayout>
          <c:xMode val="edge"/>
          <c:yMode val="edge"/>
          <c:x val="0.39929793978531247"/>
          <c:y val="1.60335165941958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747609763716613"/>
          <c:y val="0.12144598418119769"/>
          <c:w val="0.39476026260944935"/>
          <c:h val="0.853681216998449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Rampa para personas con capacidades diferentes</c:v>
                </c:pt>
                <c:pt idx="1">
                  <c:v>Elevador</c:v>
                </c:pt>
                <c:pt idx="2">
                  <c:v>Guía de piso para personas con deficiencia visual</c:v>
                </c:pt>
                <c:pt idx="3">
                  <c:v>Otro 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42.857142857142854</c:v>
                </c:pt>
                <c:pt idx="1">
                  <c:v>67.142857142857139</c:v>
                </c:pt>
                <c:pt idx="2">
                  <c:v>2.8571428571428572</c:v>
                </c:pt>
                <c:pt idx="3">
                  <c:v>8.5714285714285712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Rampa para personas con capacidades diferentes</c:v>
                </c:pt>
                <c:pt idx="1">
                  <c:v>Elevador</c:v>
                </c:pt>
                <c:pt idx="2">
                  <c:v>Guía de piso para personas con deficiencia visual</c:v>
                </c:pt>
                <c:pt idx="3">
                  <c:v>Otro 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57.142857142857139</c:v>
                </c:pt>
                <c:pt idx="1">
                  <c:v>32.857142857142854</c:v>
                </c:pt>
                <c:pt idx="2">
                  <c:v>97.142857142857139</c:v>
                </c:pt>
                <c:pt idx="3">
                  <c:v>91.428571428571431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088512"/>
        <c:axId val="167090432"/>
      </c:barChart>
      <c:catAx>
        <c:axId val="16708851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67090432"/>
        <c:crosses val="autoZero"/>
        <c:auto val="1"/>
        <c:lblAlgn val="ctr"/>
        <c:lblOffset val="100"/>
        <c:noMultiLvlLbl val="0"/>
      </c:catAx>
      <c:valAx>
        <c:axId val="167090432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6708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05220532102047"/>
          <c:y val="0.30707948404593238"/>
          <c:w val="0.1102732631036847"/>
          <c:h val="0.3981190480260028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00103776348084"/>
          <c:y val="0.20173686397371363"/>
          <c:w val="0.66083440223813528"/>
          <c:h val="0.6566929618026038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-9.635608669743766E-3"/>
                  <c:y val="-4.45776580096090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41906959832746E-2"/>
                  <c:y val="2.521867507856303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8545371981322339E-2"/>
                  <c:y val="1.9772306656945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3359033462301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89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>
              <a:latin typeface="Calibri" panose="020F0502020204030204" pitchFamily="34" charset="0"/>
            </a:defRPr>
          </a:pPr>
          <a:endParaRPr lang="es-MX"/>
        </a:p>
      </c:txPr>
    </c:title>
    <c:autoTitleDeleted val="0"/>
    <c:view3D>
      <c:rotX val="0"/>
      <c:rotY val="10"/>
      <c:rAngAx val="0"/>
      <c:perspective val="10"/>
    </c:view3D>
    <c:floor>
      <c:thickness val="0"/>
      <c:spPr>
        <a:noFill/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0"/>
              <c:layout>
                <c:manualLayout>
                  <c:x val="0.20092704186173407"/>
                  <c:y val="3.266098005571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1701822160406928"/>
                  <c:y val="3.266098005571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89726317329016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278874780439296"/>
                  <c:y val="1.19755543444694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7253793179098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064892930321385"/>
                  <c:y val="1.19755543444694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De 1 a 9 m2</c:v>
                </c:pt>
                <c:pt idx="1">
                  <c:v>De 10 a 19 m2</c:v>
                </c:pt>
                <c:pt idx="2">
                  <c:v>De 20 a 29 m2</c:v>
                </c:pt>
                <c:pt idx="3">
                  <c:v>De 30 a 39 m2</c:v>
                </c:pt>
                <c:pt idx="4">
                  <c:v>De 40 a 49 m2</c:v>
                </c:pt>
                <c:pt idx="5">
                  <c:v>Más de 50 m2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17.543859649122805</c:v>
                </c:pt>
                <c:pt idx="1">
                  <c:v>29.82456140350877</c:v>
                </c:pt>
                <c:pt idx="2">
                  <c:v>23.684210526315788</c:v>
                </c:pt>
                <c:pt idx="3">
                  <c:v>8.7719298245614024</c:v>
                </c:pt>
                <c:pt idx="4">
                  <c:v>9.6491228070175428</c:v>
                </c:pt>
                <c:pt idx="5">
                  <c:v>10.526315789473683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8227968"/>
        <c:axId val="167849984"/>
        <c:axId val="0"/>
      </c:bar3DChart>
      <c:catAx>
        <c:axId val="168227968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MX"/>
          </a:p>
        </c:txPr>
        <c:crossAx val="167849984"/>
        <c:crosses val="autoZero"/>
        <c:auto val="1"/>
        <c:lblAlgn val="ctr"/>
        <c:lblOffset val="100"/>
        <c:noMultiLvlLbl val="0"/>
      </c:catAx>
      <c:valAx>
        <c:axId val="167849984"/>
        <c:scaling>
          <c:orientation val="minMax"/>
          <c:max val="40"/>
          <c:min val="0"/>
        </c:scaling>
        <c:delete val="1"/>
        <c:axPos val="t"/>
        <c:numFmt formatCode="#,##0" sourceLinked="0"/>
        <c:majorTickMark val="none"/>
        <c:minorTickMark val="none"/>
        <c:tickLblPos val="none"/>
        <c:crossAx val="1682279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9746882733243291"/>
          <c:y val="7.0690833734523423E-2"/>
          <c:w val="0.54789738435572632"/>
          <c:h val="0.89953733773170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Limpio</c:v>
                </c:pt>
                <c:pt idx="1">
                  <c:v>Ordenado</c:v>
                </c:pt>
                <c:pt idx="2">
                  <c:v>Buena iluminación</c:v>
                </c:pt>
                <c:pt idx="3">
                  <c:v>Ventilación adecuada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100</c:v>
                </c:pt>
                <c:pt idx="1">
                  <c:v>92.982456140350877</c:v>
                </c:pt>
                <c:pt idx="2">
                  <c:v>99.122807017543863</c:v>
                </c:pt>
                <c:pt idx="3">
                  <c:v>90.350877192982466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Limpio</c:v>
                </c:pt>
                <c:pt idx="1">
                  <c:v>Ordenado</c:v>
                </c:pt>
                <c:pt idx="2">
                  <c:v>Buena iluminación</c:v>
                </c:pt>
                <c:pt idx="3">
                  <c:v>Ventilación adecuada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1">
                  <c:v>7.0175438596491224</c:v>
                </c:pt>
                <c:pt idx="2">
                  <c:v>0.8771929824561403</c:v>
                </c:pt>
                <c:pt idx="3">
                  <c:v>9.6491228070175428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915904"/>
        <c:axId val="167917440"/>
      </c:barChart>
      <c:catAx>
        <c:axId val="16791590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67917440"/>
        <c:crosses val="autoZero"/>
        <c:auto val="1"/>
        <c:lblAlgn val="ctr"/>
        <c:lblOffset val="100"/>
        <c:noMultiLvlLbl val="0"/>
      </c:catAx>
      <c:valAx>
        <c:axId val="16791744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6791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94990552735243"/>
          <c:y val="0.38791542452073224"/>
          <c:w val="9.9375472156604736E-2"/>
          <c:h val="0.23644710772877092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8545371981322339E-2"/>
                  <c:y val="1.9772306656945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3359033462301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85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8545371981322339E-2"/>
                  <c:y val="1.9772306656945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574624766217398E-2"/>
                  <c:y val="-3.561213616734899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104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8545371981322339E-2"/>
                  <c:y val="1.9772306656945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3359033462301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90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4243045472532858E-2"/>
          <c:y val="0.18793777515717139"/>
          <c:w val="0.93632480638895299"/>
          <c:h val="0.35585286958999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Personal de recepción / orientación</c:v>
                </c:pt>
                <c:pt idx="1">
                  <c:v>Personal de seguridad / vigilancia</c:v>
                </c:pt>
                <c:pt idx="2">
                  <c:v>Otra persona</c:v>
                </c:pt>
                <c:pt idx="3">
                  <c:v>No fue atendido por persona alguna</c:v>
                </c:pt>
                <c:pt idx="4">
                  <c:v>No se requiere la atención personalizada porque la OIP se encuentra a la entrada de las instalaciones y/o es visible desde ésta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23.376623376623375</c:v>
                </c:pt>
                <c:pt idx="1">
                  <c:v>63.636363636363633</c:v>
                </c:pt>
                <c:pt idx="2">
                  <c:v>6.4935064935064926</c:v>
                </c:pt>
                <c:pt idx="3">
                  <c:v>5.1948051948051948</c:v>
                </c:pt>
                <c:pt idx="4">
                  <c:v>1.2987012987012987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094144"/>
        <c:axId val="37096832"/>
      </c:barChart>
      <c:catAx>
        <c:axId val="370941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37096832"/>
        <c:crosses val="autoZero"/>
        <c:auto val="1"/>
        <c:lblAlgn val="ctr"/>
        <c:lblOffset val="100"/>
        <c:noMultiLvlLbl val="0"/>
      </c:catAx>
      <c:valAx>
        <c:axId val="370968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709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9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53264697303654"/>
          <c:y val="0.18560766807205123"/>
          <c:w val="0.57577175215955478"/>
          <c:h val="0.578521728347433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6779813143984123E-2"/>
                  <c:y val="-6.4252712024764165E-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836770278765864E-2"/>
                  <c:y val="2.916402582968198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951869880902315E-2"/>
                  <c:y val="-1.8665206168995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cuenta con correo electrónico para uso de la OIP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91</c:v>
                </c:pt>
                <c:pt idx="1">
                  <c:v>20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53264697303654"/>
          <c:y val="0.18560766807205123"/>
          <c:w val="0.57577175215955478"/>
          <c:h val="0.578521728347433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6779813143984123E-2"/>
                  <c:y val="-6.4252712024764165E-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836770278765864E-2"/>
                  <c:y val="2.916402582968198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951869880902315E-2"/>
                  <c:y val="-1.8665206168995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cuenta con correo electrónico el Responsable de la OIP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</c:v>
                </c:pt>
                <c:pt idx="1">
                  <c:v>30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53264697303654"/>
          <c:y val="0.18560766807205123"/>
          <c:w val="0.57577175215955478"/>
          <c:h val="0.578521728347433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5.5923062100805268E-3"/>
                  <c:y val="-3.558929703215850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1987810788334E-2"/>
                  <c:y val="8.74920774890462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951869880902315E-2"/>
                  <c:y val="-1.8665206168995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Sí</c:v>
                </c:pt>
                <c:pt idx="1">
                  <c:v>No</c:v>
                </c:pt>
                <c:pt idx="2">
                  <c:v>No cuenta con correo electrónico para uso de la OIP</c:v>
                </c:pt>
                <c:pt idx="3">
                  <c:v>No tiene Responsable Operativo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48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53264697303654"/>
          <c:y val="0.18560766807205123"/>
          <c:w val="0.57577175215955478"/>
          <c:h val="0.578521728347433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5.5923062100805268E-3"/>
                  <c:y val="-3.558929703215850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1987810788334E-2"/>
                  <c:y val="8.74920774890462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951869880902315E-2"/>
                  <c:y val="-1.8665206168995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95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>
              <a:latin typeface="Calibri" panose="020F0502020204030204" pitchFamily="34" charset="0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De lunes a viernes
de 9 a 15 horas</c:v>
                </c:pt>
                <c:pt idx="1">
                  <c:v>De lunes a viernes
de 9 a 18 horas</c:v>
                </c:pt>
                <c:pt idx="2">
                  <c:v>De lunes a viernes
de 9 a 19 horas</c:v>
                </c:pt>
                <c:pt idx="3">
                  <c:v>De lunes a viernes
de 9 a 21 horas</c:v>
                </c:pt>
                <c:pt idx="4">
                  <c:v>Otros horarios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62.280701754385973</c:v>
                </c:pt>
                <c:pt idx="1">
                  <c:v>16.666666666666664</c:v>
                </c:pt>
                <c:pt idx="2">
                  <c:v>4.3859649122807012</c:v>
                </c:pt>
                <c:pt idx="3">
                  <c:v>2.6315789473684208</c:v>
                </c:pt>
                <c:pt idx="4">
                  <c:v>14.035087719298245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7728256"/>
        <c:axId val="167737600"/>
      </c:barChart>
      <c:catAx>
        <c:axId val="167728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MX"/>
          </a:p>
        </c:txPr>
        <c:crossAx val="167737600"/>
        <c:crosses val="autoZero"/>
        <c:auto val="1"/>
        <c:lblAlgn val="ctr"/>
        <c:lblOffset val="100"/>
        <c:noMultiLvlLbl val="0"/>
      </c:catAx>
      <c:valAx>
        <c:axId val="167737600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16772825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735726487709194"/>
          <c:y val="7.0690833734523423E-2"/>
          <c:w val="0.53228756475617944"/>
          <c:h val="0.89953733773170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Solicitud de información pública</c:v>
                </c:pt>
                <c:pt idx="1">
                  <c:v>Solicitud de acceso a datos personales</c:v>
                </c:pt>
                <c:pt idx="2">
                  <c:v> Solicitud de rectificación de datos personales</c:v>
                </c:pt>
                <c:pt idx="3">
                  <c:v>Solicitud de cancelación de datos personales</c:v>
                </c:pt>
                <c:pt idx="4">
                  <c:v>Solicitud de oposición de datos personales</c:v>
                </c:pt>
                <c:pt idx="5">
                  <c:v>Encuesta de Satisfacción del Solicitante de Información Pública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90.350877192982466</c:v>
                </c:pt>
                <c:pt idx="1">
                  <c:v>87.719298245614027</c:v>
                </c:pt>
                <c:pt idx="2">
                  <c:v>87.719298245614027</c:v>
                </c:pt>
                <c:pt idx="3">
                  <c:v>87.719298245614027</c:v>
                </c:pt>
                <c:pt idx="4">
                  <c:v>85.964912280701753</c:v>
                </c:pt>
                <c:pt idx="5">
                  <c:v>83.333333333333343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Solicitud de información pública</c:v>
                </c:pt>
                <c:pt idx="1">
                  <c:v>Solicitud de acceso a datos personales</c:v>
                </c:pt>
                <c:pt idx="2">
                  <c:v> Solicitud de rectificación de datos personales</c:v>
                </c:pt>
                <c:pt idx="3">
                  <c:v>Solicitud de cancelación de datos personales</c:v>
                </c:pt>
                <c:pt idx="4">
                  <c:v>Solicitud de oposición de datos personales</c:v>
                </c:pt>
                <c:pt idx="5">
                  <c:v>Encuesta de Satisfacción del Solicitante de Información Pública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9.6491228070175428</c:v>
                </c:pt>
                <c:pt idx="1">
                  <c:v>12.280701754385964</c:v>
                </c:pt>
                <c:pt idx="2">
                  <c:v>12.280701754385964</c:v>
                </c:pt>
                <c:pt idx="3">
                  <c:v>12.280701754385964</c:v>
                </c:pt>
                <c:pt idx="4">
                  <c:v>14.035087719298245</c:v>
                </c:pt>
                <c:pt idx="5">
                  <c:v>16.666666666666664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178240"/>
        <c:axId val="170921984"/>
      </c:barChart>
      <c:catAx>
        <c:axId val="17117824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70921984"/>
        <c:crosses val="autoZero"/>
        <c:auto val="1"/>
        <c:lblAlgn val="ctr"/>
        <c:lblOffset val="100"/>
        <c:noMultiLvlLbl val="0"/>
      </c:catAx>
      <c:valAx>
        <c:axId val="170921984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7117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08661280433856"/>
          <c:y val="0.31776856443560142"/>
          <c:w val="7.4459847468397497E-2"/>
          <c:h val="0.36337965815246115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layout>
        <c:manualLayout>
          <c:xMode val="edge"/>
          <c:yMode val="edge"/>
          <c:x val="0.44786276183737872"/>
          <c:y val="8.016786013675248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735726487709217"/>
          <c:y val="7.0690833734523423E-2"/>
          <c:w val="0.54836024554776563"/>
          <c:h val="0.89953733773170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Dípticos, trípticos y/o volantes</c:v>
                </c:pt>
                <c:pt idx="1">
                  <c:v>Carteles y/o posters</c:v>
                </c:pt>
                <c:pt idx="2">
                  <c:v>Anuncios en el portal de Internet del Ente Obligado</c:v>
                </c:pt>
                <c:pt idx="3">
                  <c:v>Cursos, pláticas, seminarios, etc.</c:v>
                </c:pt>
                <c:pt idx="4">
                  <c:v>Capacitación institucional</c:v>
                </c:pt>
                <c:pt idx="5">
                  <c:v>Otros</c:v>
                </c:pt>
                <c:pt idx="6">
                  <c:v>No se difunde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74.561403508771932</c:v>
                </c:pt>
                <c:pt idx="1">
                  <c:v>83.333333333333343</c:v>
                </c:pt>
                <c:pt idx="2">
                  <c:v>77.192982456140342</c:v>
                </c:pt>
                <c:pt idx="3">
                  <c:v>81.578947368421055</c:v>
                </c:pt>
                <c:pt idx="4">
                  <c:v>85.964912280701753</c:v>
                </c:pt>
                <c:pt idx="5">
                  <c:v>27.192982456140353</c:v>
                </c:pt>
                <c:pt idx="6">
                  <c:v>2.6315789473684208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Dípticos, trípticos y/o volantes</c:v>
                </c:pt>
                <c:pt idx="1">
                  <c:v>Carteles y/o posters</c:v>
                </c:pt>
                <c:pt idx="2">
                  <c:v>Anuncios en el portal de Internet del Ente Obligado</c:v>
                </c:pt>
                <c:pt idx="3">
                  <c:v>Cursos, pláticas, seminarios, etc.</c:v>
                </c:pt>
                <c:pt idx="4">
                  <c:v>Capacitación institucional</c:v>
                </c:pt>
                <c:pt idx="5">
                  <c:v>Otros</c:v>
                </c:pt>
                <c:pt idx="6">
                  <c:v>No se difunde</c:v>
                </c:pt>
              </c:strCache>
            </c:strRef>
          </c:cat>
          <c:val>
            <c:numRef>
              <c:f>Hoja1!$C$2:$C$8</c:f>
              <c:numCache>
                <c:formatCode>0.0</c:formatCode>
                <c:ptCount val="7"/>
                <c:pt idx="0">
                  <c:v>25.438596491228072</c:v>
                </c:pt>
                <c:pt idx="1">
                  <c:v>16.666666666666664</c:v>
                </c:pt>
                <c:pt idx="2">
                  <c:v>22.807017543859647</c:v>
                </c:pt>
                <c:pt idx="3">
                  <c:v>18.421052631578945</c:v>
                </c:pt>
                <c:pt idx="4">
                  <c:v>14.035087719298245</c:v>
                </c:pt>
                <c:pt idx="5">
                  <c:v>72.807017543859658</c:v>
                </c:pt>
                <c:pt idx="6">
                  <c:v>97.368421052631575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002112"/>
        <c:axId val="171003904"/>
      </c:barChart>
      <c:catAx>
        <c:axId val="17100211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71003904"/>
        <c:crosses val="autoZero"/>
        <c:auto val="1"/>
        <c:lblAlgn val="ctr"/>
        <c:lblOffset val="100"/>
        <c:noMultiLvlLbl val="0"/>
      </c:catAx>
      <c:valAx>
        <c:axId val="171003904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7100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86556368093086"/>
          <c:y val="0.39778377799292136"/>
          <c:w val="7.4459847468397497E-2"/>
          <c:h val="0.21671064326185979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735726487709239"/>
          <c:y val="7.0690833734523423E-2"/>
          <c:w val="0.54371887972043509"/>
          <c:h val="0.914441822583093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Dípticos, trípticos y/o volantes</c:v>
                </c:pt>
                <c:pt idx="1">
                  <c:v>Carteles y/o posters</c:v>
                </c:pt>
                <c:pt idx="2">
                  <c:v>Anuncios en el portal de Internet del Ente Obligado</c:v>
                </c:pt>
                <c:pt idx="3">
                  <c:v>Programas de radio</c:v>
                </c:pt>
                <c:pt idx="4">
                  <c:v>Prensa escrita</c:v>
                </c:pt>
                <c:pt idx="5">
                  <c:v>Cursos o pláticas</c:v>
                </c:pt>
                <c:pt idx="6">
                  <c:v>Participación en la Feria de la Transparencia</c:v>
                </c:pt>
                <c:pt idx="7">
                  <c:v>Otros</c:v>
                </c:pt>
                <c:pt idx="8">
                  <c:v>No se difunde</c:v>
                </c:pt>
              </c:strCache>
            </c:strRef>
          </c:cat>
          <c:val>
            <c:numRef>
              <c:f>Hoja1!$B$2:$B$10</c:f>
              <c:numCache>
                <c:formatCode>0.0</c:formatCode>
                <c:ptCount val="9"/>
                <c:pt idx="0">
                  <c:v>84.210526315789465</c:v>
                </c:pt>
                <c:pt idx="1">
                  <c:v>83.333333333333343</c:v>
                </c:pt>
                <c:pt idx="2">
                  <c:v>80.701754385964904</c:v>
                </c:pt>
                <c:pt idx="3">
                  <c:v>5.2631578947368416</c:v>
                </c:pt>
                <c:pt idx="4">
                  <c:v>8.7719298245614024</c:v>
                </c:pt>
                <c:pt idx="5">
                  <c:v>30.701754385964914</c:v>
                </c:pt>
                <c:pt idx="6">
                  <c:v>70.175438596491219</c:v>
                </c:pt>
                <c:pt idx="7">
                  <c:v>21.052631578947366</c:v>
                </c:pt>
                <c:pt idx="8">
                  <c:v>1.7543859649122806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Dípticos, trípticos y/o volantes</c:v>
                </c:pt>
                <c:pt idx="1">
                  <c:v>Carteles y/o posters</c:v>
                </c:pt>
                <c:pt idx="2">
                  <c:v>Anuncios en el portal de Internet del Ente Obligado</c:v>
                </c:pt>
                <c:pt idx="3">
                  <c:v>Programas de radio</c:v>
                </c:pt>
                <c:pt idx="4">
                  <c:v>Prensa escrita</c:v>
                </c:pt>
                <c:pt idx="5">
                  <c:v>Cursos o pláticas</c:v>
                </c:pt>
                <c:pt idx="6">
                  <c:v>Participación en la Feria de la Transparencia</c:v>
                </c:pt>
                <c:pt idx="7">
                  <c:v>Otros</c:v>
                </c:pt>
                <c:pt idx="8">
                  <c:v>No se difunde</c:v>
                </c:pt>
              </c:strCache>
            </c:strRef>
          </c:cat>
          <c:val>
            <c:numRef>
              <c:f>Hoja1!$C$2:$C$10</c:f>
              <c:numCache>
                <c:formatCode>0.0</c:formatCode>
                <c:ptCount val="9"/>
                <c:pt idx="0">
                  <c:v>15.789473684210526</c:v>
                </c:pt>
                <c:pt idx="1">
                  <c:v>16.666666666666664</c:v>
                </c:pt>
                <c:pt idx="2">
                  <c:v>19.298245614035086</c:v>
                </c:pt>
                <c:pt idx="3">
                  <c:v>94.73684210526315</c:v>
                </c:pt>
                <c:pt idx="4">
                  <c:v>91.228070175438589</c:v>
                </c:pt>
                <c:pt idx="5">
                  <c:v>69.298245614035096</c:v>
                </c:pt>
                <c:pt idx="6">
                  <c:v>29.82456140350877</c:v>
                </c:pt>
                <c:pt idx="7">
                  <c:v>78.94736842105263</c:v>
                </c:pt>
                <c:pt idx="8">
                  <c:v>98.245614035087712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546496"/>
        <c:axId val="171548032"/>
      </c:barChart>
      <c:catAx>
        <c:axId val="17154649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71548032"/>
        <c:crosses val="autoZero"/>
        <c:auto val="1"/>
        <c:lblAlgn val="ctr"/>
        <c:lblOffset val="100"/>
        <c:noMultiLvlLbl val="0"/>
      </c:catAx>
      <c:valAx>
        <c:axId val="171548032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7154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86556368093086"/>
          <c:y val="0.39153806854011525"/>
          <c:w val="7.4459847468397497E-2"/>
          <c:h val="0.22920203701936087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1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3594150914448659E-2"/>
          <c:y val="0.16116444051019424"/>
          <c:w val="0.93043150628766114"/>
          <c:h val="0.61433384641849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DA1F28">
                  <a:lumMod val="75000"/>
                </a:srgb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DA1F28">
                  <a:lumMod val="75000"/>
                </a:srgb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DA1F28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</c:v>
                </c:pt>
                <c:pt idx="1">
                  <c:v>Algunas veces</c:v>
                </c:pt>
                <c:pt idx="2">
                  <c:v>No</c:v>
                </c:pt>
                <c:pt idx="3">
                  <c:v>El Ente Obligado no está dado de alta en INFOMEX II</c:v>
                </c:pt>
              </c:strCache>
            </c:strRef>
          </c:cat>
          <c:val>
            <c:numRef>
              <c:f>Hoja1!$B$2:$B$5</c:f>
              <c:numCache>
                <c:formatCode>#,##0.0</c:formatCode>
                <c:ptCount val="4"/>
                <c:pt idx="0">
                  <c:v>84.210526315789465</c:v>
                </c:pt>
                <c:pt idx="1">
                  <c:v>2.6315789473684208</c:v>
                </c:pt>
                <c:pt idx="2">
                  <c:v>12.280701754385964</c:v>
                </c:pt>
                <c:pt idx="3">
                  <c:v>0.8771929824561403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068800"/>
        <c:axId val="171250816"/>
      </c:barChart>
      <c:catAx>
        <c:axId val="1710688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71250816"/>
        <c:crosses val="autoZero"/>
        <c:auto val="1"/>
        <c:lblAlgn val="ctr"/>
        <c:lblOffset val="100"/>
        <c:noMultiLvlLbl val="0"/>
      </c:catAx>
      <c:valAx>
        <c:axId val="171250816"/>
        <c:scaling>
          <c:orientation val="minMax"/>
          <c:max val="9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17106880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u="sng"/>
            </a:pPr>
            <a:r>
              <a:rPr lang="es-ES" sz="1100" u="sng" dirty="0" smtClean="0"/>
              <a:t>Porcentaje</a:t>
            </a:r>
            <a:endParaRPr lang="es-ES" sz="1100" u="sng" dirty="0"/>
          </a:p>
        </c:rich>
      </c:tx>
      <c:layout>
        <c:manualLayout>
          <c:xMode val="edge"/>
          <c:yMode val="edge"/>
          <c:x val="0.45611702866348186"/>
          <c:y val="0.10058292778598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53093174832418E-2"/>
          <c:y val="0.19884664029481447"/>
          <c:w val="0.97498183072251232"/>
          <c:h val="0.55688000502313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Algunas Unidades Administrativas carecen del equipo de cómputo adecuado para soportar al Sistema INFOMEX II</c:v>
                </c:pt>
                <c:pt idx="1">
                  <c:v>Algunas Unidades Administrativas NO cuentan con equipo de cómputo o con internet</c:v>
                </c:pt>
                <c:pt idx="2">
                  <c:v>Las Unidades Administrativas envían las respuestas de solicitudes de información a la OIP sólo por oficio</c:v>
                </c:pt>
                <c:pt idx="3">
                  <c:v>Los enlaces de cada Unidad Administrativa no se han capacitado en el uso de INFOMEX II</c:v>
                </c:pt>
                <c:pt idx="4">
                  <c:v>El acceso y la operación del Sistema INFOMEX II es muy lento</c:v>
                </c:pt>
                <c:pt idx="5">
                  <c:v>Todas o algunas de las Unidades Administrativas no están registradas en el Sistema INFOMEX II</c:v>
                </c:pt>
                <c:pt idx="6">
                  <c:v>Otro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29.411764705882355</c:v>
                </c:pt>
                <c:pt idx="1">
                  <c:v>29.411764705882355</c:v>
                </c:pt>
                <c:pt idx="2">
                  <c:v>58.82352941176471</c:v>
                </c:pt>
                <c:pt idx="3">
                  <c:v>35.294117647058826</c:v>
                </c:pt>
                <c:pt idx="4">
                  <c:v>47.058823529411761</c:v>
                </c:pt>
                <c:pt idx="5">
                  <c:v>47.058823529411761</c:v>
                </c:pt>
                <c:pt idx="6">
                  <c:v>5.8823529411764701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Algunas Unidades Administrativas carecen del equipo de cómputo adecuado para soportar al Sistema INFOMEX II</c:v>
                </c:pt>
                <c:pt idx="1">
                  <c:v>Algunas Unidades Administrativas NO cuentan con equipo de cómputo o con internet</c:v>
                </c:pt>
                <c:pt idx="2">
                  <c:v>Las Unidades Administrativas envían las respuestas de solicitudes de información a la OIP sólo por oficio</c:v>
                </c:pt>
                <c:pt idx="3">
                  <c:v>Los enlaces de cada Unidad Administrativa no se han capacitado en el uso de INFOMEX II</c:v>
                </c:pt>
                <c:pt idx="4">
                  <c:v>El acceso y la operación del Sistema INFOMEX II es muy lento</c:v>
                </c:pt>
                <c:pt idx="5">
                  <c:v>Todas o algunas de las Unidades Administrativas no están registradas en el Sistema INFOMEX II</c:v>
                </c:pt>
                <c:pt idx="6">
                  <c:v>Otro</c:v>
                </c:pt>
              </c:strCache>
            </c:strRef>
          </c:cat>
          <c:val>
            <c:numRef>
              <c:f>Hoja1!$C$2:$C$8</c:f>
              <c:numCache>
                <c:formatCode>0.0</c:formatCode>
                <c:ptCount val="7"/>
                <c:pt idx="0">
                  <c:v>70.588235294117652</c:v>
                </c:pt>
                <c:pt idx="1">
                  <c:v>70.588235294117652</c:v>
                </c:pt>
                <c:pt idx="2">
                  <c:v>41.17647058823529</c:v>
                </c:pt>
                <c:pt idx="3">
                  <c:v>64.705882352941174</c:v>
                </c:pt>
                <c:pt idx="4">
                  <c:v>52.941176470588239</c:v>
                </c:pt>
                <c:pt idx="5">
                  <c:v>52.941176470588239</c:v>
                </c:pt>
                <c:pt idx="6">
                  <c:v>94.117647058823522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496576"/>
        <c:axId val="171498112"/>
      </c:barChart>
      <c:catAx>
        <c:axId val="1714965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</c:spPr>
        <c:txPr>
          <a:bodyPr/>
          <a:lstStyle/>
          <a:p>
            <a:pPr>
              <a:defRPr sz="1050"/>
            </a:pPr>
            <a:endParaRPr lang="es-MX"/>
          </a:p>
        </c:txPr>
        <c:crossAx val="171498112"/>
        <c:crosses val="autoZero"/>
        <c:auto val="1"/>
        <c:lblAlgn val="ctr"/>
        <c:lblOffset val="100"/>
        <c:noMultiLvlLbl val="0"/>
      </c:catAx>
      <c:valAx>
        <c:axId val="171498112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one"/>
        <c:crossAx val="17149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32481807576936"/>
          <c:y val="9.1569623867809591E-3"/>
          <c:w val="0.16949609765581605"/>
          <c:h val="7.1953972970648136E-2"/>
        </c:manualLayout>
      </c:layout>
      <c:overlay val="0"/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532374313001421"/>
          <c:y val="0.31832506415276346"/>
          <c:w val="0.36935251373997169"/>
          <c:h val="0.3633498716944729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5527524932670685E-2"/>
                  <c:y val="-7.07780436320083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521793979293236E-2"/>
                  <c:y val="4.0430128359721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79321564849215E-2"/>
                  <c:y val="-5.02200297527917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El registro del nombre y/o algún dato adicional</c:v>
                </c:pt>
                <c:pt idx="1">
                  <c:v>Además del registro, le solicitaron identificación</c:v>
                </c:pt>
                <c:pt idx="2">
                  <c:v>No le solicitaron nada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20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u="sng"/>
            </a:pPr>
            <a:r>
              <a:rPr lang="es-ES" sz="1100" u="sng" dirty="0" smtClean="0"/>
              <a:t>Porcentaje</a:t>
            </a:r>
            <a:endParaRPr lang="es-ES" sz="1100" u="sng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312211072592685"/>
          <c:y val="9.3904094454671155E-2"/>
          <c:w val="0.39126396502083571"/>
          <c:h val="0.8763241460882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computadora asignada no tiene capacidad para operar eficientemente INFOMEX II</c:v>
                </c:pt>
                <c:pt idx="1">
                  <c:v>El acceso y la operación del Sistema INFOMEX II es muy lento</c:v>
                </c:pt>
                <c:pt idx="2">
                  <c:v>Falta capacitación en el uso de INFOMEX II</c:v>
                </c:pt>
                <c:pt idx="3">
                  <c:v>El Sistema INFOMEX II se interrumpe o se bloquea</c:v>
                </c:pt>
                <c:pt idx="4">
                  <c:v>Otro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10.144927536231885</c:v>
                </c:pt>
                <c:pt idx="1">
                  <c:v>91.304347826086953</c:v>
                </c:pt>
                <c:pt idx="2">
                  <c:v>14.492753623188406</c:v>
                </c:pt>
                <c:pt idx="3">
                  <c:v>89.85507246376811</c:v>
                </c:pt>
                <c:pt idx="4">
                  <c:v>28.985507246376812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computadora asignada no tiene capacidad para operar eficientemente INFOMEX II</c:v>
                </c:pt>
                <c:pt idx="1">
                  <c:v>El acceso y la operación del Sistema INFOMEX II es muy lento</c:v>
                </c:pt>
                <c:pt idx="2">
                  <c:v>Falta capacitación en el uso de INFOMEX II</c:v>
                </c:pt>
                <c:pt idx="3">
                  <c:v>El Sistema INFOMEX II se interrumpe o se bloquea</c:v>
                </c:pt>
                <c:pt idx="4">
                  <c:v>Otro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89.85507246376811</c:v>
                </c:pt>
                <c:pt idx="1">
                  <c:v>8.695652173913043</c:v>
                </c:pt>
                <c:pt idx="2">
                  <c:v>85.507246376811594</c:v>
                </c:pt>
                <c:pt idx="3">
                  <c:v>10.144927536231885</c:v>
                </c:pt>
                <c:pt idx="4">
                  <c:v>71.014492753623188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404288"/>
        <c:axId val="171430656"/>
      </c:barChart>
      <c:catAx>
        <c:axId val="17140428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txPr>
          <a:bodyPr/>
          <a:lstStyle/>
          <a:p>
            <a:pPr>
              <a:defRPr sz="1100"/>
            </a:pPr>
            <a:endParaRPr lang="es-MX"/>
          </a:p>
        </c:txPr>
        <c:crossAx val="171430656"/>
        <c:crosses val="autoZero"/>
        <c:auto val="1"/>
        <c:lblAlgn val="ctr"/>
        <c:lblOffset val="100"/>
        <c:noMultiLvlLbl val="0"/>
      </c:catAx>
      <c:valAx>
        <c:axId val="171430656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7140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9404698912925"/>
          <c:y val="0.37671895283602846"/>
          <c:w val="9.5385117284520107E-2"/>
          <c:h val="0.25884009676827119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63376291523162E-2"/>
          <c:y val="7.7039675818933021E-2"/>
          <c:w val="0.9237442367514721"/>
          <c:h val="0.8361529976499069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7"/>
          </c:dPt>
          <c:dLbls>
            <c:dLbl>
              <c:idx val="0"/>
              <c:layout>
                <c:manualLayout>
                  <c:x val="-4.8592170314409509E-2"/>
                  <c:y val="-0.391410385312772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84646150427735E-3"/>
                  <c:y val="0.370443796657157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69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4224382120451982"/>
          <c:y val="0.16614640554341698"/>
          <c:w val="0.65929023749427529"/>
          <c:h val="0.73383512943006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Sí, todas las U.A</c:v>
                </c:pt>
                <c:pt idx="1">
                  <c:v>Sí, algunas U.A.</c:v>
                </c:pt>
                <c:pt idx="2">
                  <c:v>Ninguna U.A.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47.787610619469028</c:v>
                </c:pt>
                <c:pt idx="1">
                  <c:v>7.9646017699115044</c:v>
                </c:pt>
                <c:pt idx="2">
                  <c:v>44.247787610619469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731200"/>
        <c:axId val="171734528"/>
      </c:barChart>
      <c:catAx>
        <c:axId val="171731200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crossAx val="171734528"/>
        <c:crosses val="autoZero"/>
        <c:auto val="1"/>
        <c:lblAlgn val="ctr"/>
        <c:lblOffset val="100"/>
        <c:noMultiLvlLbl val="0"/>
      </c:catAx>
      <c:valAx>
        <c:axId val="171734528"/>
        <c:scaling>
          <c:orientation val="minMax"/>
          <c:max val="80"/>
          <c:min val="0"/>
        </c:scaling>
        <c:delete val="1"/>
        <c:axPos val="t"/>
        <c:numFmt formatCode="#,##0" sourceLinked="0"/>
        <c:majorTickMark val="none"/>
        <c:minorTickMark val="none"/>
        <c:tickLblPos val="none"/>
        <c:crossAx val="17173120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798280583203173"/>
          <c:y val="0.10722655109884212"/>
          <c:w val="0.78518699447338092"/>
          <c:h val="0.859891038472184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#,##0.0</c:formatCode>
                <c:ptCount val="2"/>
                <c:pt idx="0">
                  <c:v>76.19047619047619</c:v>
                </c:pt>
                <c:pt idx="1">
                  <c:v>23.809523809523807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2222336"/>
        <c:axId val="172200704"/>
      </c:barChart>
      <c:valAx>
        <c:axId val="172200704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one"/>
        <c:crossAx val="172222336"/>
        <c:crosses val="autoZero"/>
        <c:crossBetween val="between"/>
      </c:valAx>
      <c:catAx>
        <c:axId val="17222233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crossAx val="1722007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31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91017538455323"/>
          <c:y val="0.24722701135701525"/>
          <c:w val="0.56463297007403224"/>
          <c:h val="0.5657126670360005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Lbls>
            <c:dLbl>
              <c:idx val="0"/>
              <c:layout>
                <c:manualLayout>
                  <c:x val="-4.5711145731282384E-2"/>
                  <c:y val="-6.7322731701259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067085980345619E-2"/>
                  <c:y val="-0.156741914454643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u="sng"/>
            </a:pPr>
            <a:r>
              <a:rPr lang="es-ES" sz="1100" u="sng" dirty="0" smtClean="0"/>
              <a:t>Porcentaje</a:t>
            </a:r>
            <a:endParaRPr lang="es-ES" sz="1100" u="sng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312211072592685"/>
          <c:y val="9.3904094454671155E-2"/>
          <c:w val="0.39126396502083571"/>
          <c:h val="0.8763241460882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Se carece del equipo de cómputo adecuado para soportar al Sistema INFOMEX II</c:v>
                </c:pt>
                <c:pt idx="1">
                  <c:v>La U.A. no cuenta con equipo de cómputo o internet</c:v>
                </c:pt>
                <c:pt idx="2">
                  <c:v>Se remiten las respuestas de solicitudes de información a la OIP sólo por oficio (por cultura)</c:v>
                </c:pt>
                <c:pt idx="3">
                  <c:v>No ha recibido capacitación en el uso de INFOMEX II</c:v>
                </c:pt>
                <c:pt idx="4">
                  <c:v>El acceso y la operación del Sistema INFOMEX II es muy lento</c:v>
                </c:pt>
                <c:pt idx="5">
                  <c:v>Otro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12.5</c:v>
                </c:pt>
                <c:pt idx="1">
                  <c:v>12.5</c:v>
                </c:pt>
                <c:pt idx="2" formatCode="0.0">
                  <c:v>75</c:v>
                </c:pt>
                <c:pt idx="3">
                  <c:v>62.5</c:v>
                </c:pt>
                <c:pt idx="4" formatCode="0.0">
                  <c:v>25</c:v>
                </c:pt>
                <c:pt idx="5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Se carece del equipo de cómputo adecuado para soportar al Sistema INFOMEX II</c:v>
                </c:pt>
                <c:pt idx="1">
                  <c:v>La U.A. no cuenta con equipo de cómputo o internet</c:v>
                </c:pt>
                <c:pt idx="2">
                  <c:v>Se remiten las respuestas de solicitudes de información a la OIP sólo por oficio (por cultura)</c:v>
                </c:pt>
                <c:pt idx="3">
                  <c:v>No ha recibido capacitación en el uso de INFOMEX II</c:v>
                </c:pt>
                <c:pt idx="4">
                  <c:v>El acceso y la operación del Sistema INFOMEX II es muy lento</c:v>
                </c:pt>
                <c:pt idx="5">
                  <c:v>Otro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87.5</c:v>
                </c:pt>
                <c:pt idx="1">
                  <c:v>87.5</c:v>
                </c:pt>
                <c:pt idx="2" formatCode="0.0">
                  <c:v>25</c:v>
                </c:pt>
                <c:pt idx="3">
                  <c:v>37.5</c:v>
                </c:pt>
                <c:pt idx="4" formatCode="0.0">
                  <c:v>75</c:v>
                </c:pt>
                <c:pt idx="5">
                  <c:v>87.5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010496"/>
        <c:axId val="171904000"/>
      </c:barChart>
      <c:catAx>
        <c:axId val="17201049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txPr>
          <a:bodyPr/>
          <a:lstStyle/>
          <a:p>
            <a:pPr>
              <a:defRPr sz="1100"/>
            </a:pPr>
            <a:endParaRPr lang="es-MX"/>
          </a:p>
        </c:txPr>
        <c:crossAx val="171904000"/>
        <c:crosses val="autoZero"/>
        <c:auto val="1"/>
        <c:lblAlgn val="ctr"/>
        <c:lblOffset val="100"/>
        <c:noMultiLvlLbl val="0"/>
      </c:catAx>
      <c:valAx>
        <c:axId val="171904000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one"/>
        <c:crossAx val="17201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9404698912925"/>
          <c:y val="0.37671895283602846"/>
          <c:w val="9.5385117284520107E-2"/>
          <c:h val="0.25884009676827119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u="sng"/>
            </a:pPr>
            <a:r>
              <a:rPr lang="es-ES" sz="1100" u="sng" dirty="0" smtClean="0"/>
              <a:t>Porcentaje</a:t>
            </a:r>
            <a:endParaRPr lang="es-ES" sz="1100" u="sng" dirty="0"/>
          </a:p>
        </c:rich>
      </c:tx>
      <c:layout>
        <c:manualLayout>
          <c:xMode val="edge"/>
          <c:yMode val="edge"/>
          <c:x val="0.45055816649303115"/>
          <c:y val="1.4697441025071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053187758876847"/>
          <c:y val="7.2450761375732114E-2"/>
          <c:w val="0.42660389167612928"/>
          <c:h val="0.92619212120779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computadora asignada no tiene capacidad para operar eficientemente INFOMEX II</c:v>
                </c:pt>
                <c:pt idx="1">
                  <c:v>El acceso y la operación del Sistema INFOMEX II es muy lento</c:v>
                </c:pt>
                <c:pt idx="2">
                  <c:v>Falta capacitación en el uso de INFOMEX II</c:v>
                </c:pt>
                <c:pt idx="3">
                  <c:v>El Sistema INFOMEX II se interrumpe o se bloquea</c:v>
                </c:pt>
                <c:pt idx="4">
                  <c:v>Otro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31.578947368421051</c:v>
                </c:pt>
                <c:pt idx="1">
                  <c:v>89.473684210526315</c:v>
                </c:pt>
                <c:pt idx="2">
                  <c:v>26.315789473684209</c:v>
                </c:pt>
                <c:pt idx="3">
                  <c:v>89.473684210526315</c:v>
                </c:pt>
                <c:pt idx="4">
                  <c:v>21.052631578947366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computadora asignada no tiene capacidad para operar eficientemente INFOMEX II</c:v>
                </c:pt>
                <c:pt idx="1">
                  <c:v>El acceso y la operación del Sistema INFOMEX II es muy lento</c:v>
                </c:pt>
                <c:pt idx="2">
                  <c:v>Falta capacitación en el uso de INFOMEX II</c:v>
                </c:pt>
                <c:pt idx="3">
                  <c:v>El Sistema INFOMEX II se interrumpe o se bloquea</c:v>
                </c:pt>
                <c:pt idx="4">
                  <c:v>Otro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68.421052631578945</c:v>
                </c:pt>
                <c:pt idx="1">
                  <c:v>10.526315789473683</c:v>
                </c:pt>
                <c:pt idx="2">
                  <c:v>73.68421052631578</c:v>
                </c:pt>
                <c:pt idx="3">
                  <c:v>10.526315789473683</c:v>
                </c:pt>
                <c:pt idx="4">
                  <c:v>78.94736842105263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040960"/>
        <c:axId val="172042496"/>
      </c:barChart>
      <c:catAx>
        <c:axId val="17204096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72042496"/>
        <c:crosses val="autoZero"/>
        <c:auto val="1"/>
        <c:lblAlgn val="ctr"/>
        <c:lblOffset val="100"/>
        <c:noMultiLvlLbl val="0"/>
      </c:catAx>
      <c:valAx>
        <c:axId val="172042496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17204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5884063196332"/>
          <c:y val="0.37706820591690138"/>
          <c:w val="0.10773698100630341"/>
          <c:h val="0.2581415308749825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8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17608569808028E-2"/>
          <c:y val="0.12352905647300566"/>
          <c:w val="0.82163568083078486"/>
          <c:h val="0.7431742363417616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7"/>
          </c:dPt>
          <c:dLbls>
            <c:dLbl>
              <c:idx val="0"/>
              <c:layout>
                <c:manualLayout>
                  <c:x val="-2.6546027049626063E-2"/>
                  <c:y val="-0.27131281862308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68989508774412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75765046940129"/>
          <c:y val="0.30972168404052663"/>
          <c:w val="0.39248469906119754"/>
          <c:h val="0.3805566319189466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1">
                      <a:tint val="58000"/>
                      <a:lumMod val="60000"/>
                      <a:lumOff val="40000"/>
                    </a:schemeClr>
                  </a:gs>
                  <a:gs pos="0">
                    <a:schemeClr val="accent1">
                      <a:tint val="58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5878693363029106E-3"/>
                  <c:y val="-0.118096634249311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693728773487906E-2"/>
                  <c:y val="-7.8863406658701074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81661313478281E-2"/>
                  <c:y val="-4.1616649640554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893213453970326E-2"/>
                  <c:y val="-4.85674355965868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El registro del nombre y/o algún dato adicional</c:v>
                </c:pt>
                <c:pt idx="1">
                  <c:v>Además del registro, le solicitaron identificación</c:v>
                </c:pt>
                <c:pt idx="2">
                  <c:v>No le solicitaron nada</c:v>
                </c:pt>
                <c:pt idx="3">
                  <c:v>Otro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12</c:v>
                </c:pt>
                <c:pt idx="1">
                  <c:v>1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486127914198281"/>
          <c:y val="0.18960380510201885"/>
          <c:w val="0.48651618274269226"/>
          <c:h val="0.4673085744581686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3">
                      <a:shade val="65000"/>
                      <a:lumMod val="60000"/>
                      <a:lumOff val="40000"/>
                    </a:schemeClr>
                  </a:gs>
                  <a:gs pos="0">
                    <a:schemeClr val="accent3">
                      <a:shade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tint val="65000"/>
                      <a:lumMod val="60000"/>
                      <a:lumOff val="40000"/>
                    </a:schemeClr>
                  </a:gs>
                  <a:gs pos="0">
                    <a:schemeClr val="accent3">
                      <a:tint val="6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3">
                      <a:tint val="30000"/>
                      <a:lumMod val="60000"/>
                      <a:lumOff val="40000"/>
                    </a:schemeClr>
                  </a:gs>
                  <a:gs pos="0">
                    <a:schemeClr val="accent3">
                      <a:tint val="3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5878693363029106E-3"/>
                  <c:y val="-0.118096634249311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619439963346975E-2"/>
                  <c:y val="3.00294935340694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81661313478281E-2"/>
                  <c:y val="-4.1616649640554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893213453970326E-2"/>
                  <c:y val="-4.85674355965868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El registro del nombre y/o algún dato adicional</c:v>
                </c:pt>
                <c:pt idx="1">
                  <c:v>Además del registro, le solicitaron identificación</c:v>
                </c:pt>
                <c:pt idx="2">
                  <c:v>No le solicitaron nada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31</c:v>
                </c:pt>
                <c:pt idx="1">
                  <c:v>15</c:v>
                </c:pt>
                <c:pt idx="2">
                  <c:v>26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4243045472532858E-2"/>
          <c:y val="0.19515097451045749"/>
          <c:w val="0.93632480638895299"/>
          <c:h val="0.62741421977078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Precisa y suficiente
(Buena)</c:v>
                </c:pt>
                <c:pt idx="1">
                  <c:v>Vaga y confusa
(Regular)</c:v>
                </c:pt>
                <c:pt idx="2">
                  <c:v>No conocía la ubicación de la OIP (Mala)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94.444444444444443</c:v>
                </c:pt>
                <c:pt idx="1">
                  <c:v>2.7777777777777777</c:v>
                </c:pt>
                <c:pt idx="2">
                  <c:v>2.7777777777777777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570304"/>
        <c:axId val="84554880"/>
      </c:barChart>
      <c:catAx>
        <c:axId val="4557030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84554880"/>
        <c:crosses val="autoZero"/>
        <c:auto val="1"/>
        <c:lblAlgn val="ctr"/>
        <c:lblOffset val="100"/>
        <c:noMultiLvlLbl val="0"/>
      </c:catAx>
      <c:valAx>
        <c:axId val="845548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557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E827B-989C-4332-89B7-F02FAEB558D1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3D3319-DB3D-4D89-B5FE-842F3C30747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32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9D8-DC97-4A90-AD7C-F218A241625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494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6CAD9-6528-414D-A5B6-B9D086F0E0BB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243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B7419-8688-4861-822B-C9BB8BD742E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626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6C60E-2FE5-4650-90E4-36DB8CD8B00D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414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A2A98-D098-4B7B-8036-D223D4165AF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783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4C790-C6D7-4311-A0DA-87F342D8C2E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688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48BCF-92E7-4D1B-9CDC-7721077EC49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533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266B8-9058-4689-BA70-11601239129D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420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339498-425A-415F-8007-18D72949B6E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931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B25C6-5399-41F9-9880-5C95DF1C6ED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25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DF5E3-4DF3-4036-93A7-580A2983BE1B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285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C9D07-E524-4500-949D-547191355BA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429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1687513" y="4953000"/>
            <a:ext cx="7456487" cy="487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36513" y="5237163"/>
            <a:ext cx="9107487" cy="7889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590" y="5000960"/>
            <a:ext cx="9143410" cy="1863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alphaModFix amt="50000"/>
            </a:blip>
            <a:srcRect/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-3175" y="4997654"/>
            <a:ext cx="9147175" cy="78999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7E96F5-DFED-4540-A13D-68195A734FA1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11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2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6EA4D5-7450-43F8-A0C9-F6F50D809E4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8E23-2B32-4CFA-9065-1B12A5147D9E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A74D-33C0-44D1-BE64-16FF1FCCC8A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90FB-1137-4AF3-B049-FC3462205B93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BC25-EE23-4297-99EA-C66CC297F24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93976D-F53E-42AE-B90B-450316F64CFC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9A9CB9-B356-4E32-879F-9218082021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42322D-695C-42F1-BACD-75D4D5F961DE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AFFB10-495A-4EFA-956D-17ABB1D23D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AFA1B9-9405-468B-A42B-8095D722DC7A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B1DF77-0D99-4C6B-BF22-AD32BC4F0FA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ABC477-F94A-4659-8188-511EF6FA69C7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78D374-60D8-4889-ABC8-AA2568051A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56BC03-921A-49CC-8EA7-D65B9A15A040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C605FC-B368-490C-B6F7-B40A865A6A4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5A1511-3283-4917-B434-763B06616574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EAF616-84CA-499F-8FAA-C26F3C767B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DFE547-3660-4714-9CCB-3159F434143E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F838FE-E868-4271-AB1F-B8BFB7AC3F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DEF70B-B6BB-416A-8ADC-5F0D71DE7090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665D7E-460E-412B-A263-5F6E5A083F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C3885D-3C5A-4105-BEA8-654EF1C55F03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015CD2-D2A6-46C1-AF32-9F47BF22B51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79E391-157D-4CD6-B54E-CAF7297F3669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33C659-AA43-4496-B7B5-8BCCA7AEFAC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076735-E390-401F-9F39-AA9113FC1482}" type="datetimeFigureOut">
              <a:rPr lang="es-ES"/>
              <a:pPr>
                <a:defRPr/>
              </a:pPr>
              <a:t>14/01/2014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927853-71B8-4457-AFA0-CC5B1E5960D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extLst/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ker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1D3D9633-7B05-471B-A491-C76A74C2172A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ker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ker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9DCDDA7A-B23E-4383-9A11-83E34E68181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CA129-FA80-49BE-ACD0-4CD909011497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E4ADD-39AC-4B9F-BFB9-DAF008E337C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29CB-9185-4122-9C22-1DD5ADC771DE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ABD7-49B3-423B-8FB6-37FE6AEB517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EE01DA-5D17-4006-AE9E-DCB4D2423730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C13427-B8FB-419D-A0C1-9C88816E30E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AA8B-D6AC-4361-ABAF-2B10D50162E1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FD4A-EA0F-48B2-B88A-D1922D35164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2A9FC7-9F88-430A-B70A-278514ACE84F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8B5F18-91B7-4DCF-B65D-F931153A070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442D665-C5AA-4495-9E45-F0DD30579A27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B4BB31-596F-4F96-AB69-3BDAC709722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325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F76B6A8-B5BD-469A-B402-ACD4B552A31F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9F5864-4A1B-4B51-879E-6D25F9F9750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39" r:id="rId7"/>
    <p:sldLayoutId id="2147483848" r:id="rId8"/>
    <p:sldLayoutId id="214748384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Lucida Sans Unicode"/>
              <a:cs typeface="+mn-cs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Lucida Sans Unicode"/>
              <a:cs typeface="+mn-cs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413" y="5443538"/>
            <a:ext cx="7162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r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es-ES" sz="1400">
                <a:solidFill>
                  <a:srgbClr val="FFFFFF"/>
                </a:solidFill>
                <a:latin typeface="Lucida Sans Unicode" pitchFamily="34" charset="0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" lastClr="FFFFFF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4CE3B9B-04A8-46C5-A060-E48411CE1392}" type="datetimeFigureOut">
              <a:rPr lang="es-MX"/>
              <a:pPr>
                <a:defRPr/>
              </a:pPr>
              <a:t>14/01/2014</a:t>
            </a:fld>
            <a:endParaRPr lang="es-MX" dirty="0"/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" lastClr="FFFFFF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" lastClr="FFFFFF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AE2AB9CE-E802-443F-8485-D10318B4103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dif.df.gob.mx/transparencia/FI/juridico/LOCALES/LEYDETRANSPARENCIA.pd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chart" Target="../charts/chart27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dif.df.gob.mx/transparencia/FI/juridico/LOCALES/LEYDETRANSPARENCIA.pd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chart" Target="../charts/chart34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dif.df.gob.mx/transparencia/FI/juridico/LOCALES/LEYDETRANSPARENCIA.pd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10" Type="http://schemas.openxmlformats.org/officeDocument/2006/relationships/chart" Target="../charts/chart3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 bwMode="auto">
          <a:xfrm rot="5400000">
            <a:off x="1000126" y="2711450"/>
            <a:ext cx="2786062" cy="1587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6 Rectángulo"/>
          <p:cNvSpPr>
            <a:spLocks noChangeArrowheads="1"/>
          </p:cNvSpPr>
          <p:nvPr/>
        </p:nvSpPr>
        <p:spPr bwMode="auto">
          <a:xfrm>
            <a:off x="7596336" y="6388100"/>
            <a:ext cx="148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Calibri" pitchFamily="34" charset="0"/>
              </a:rPr>
              <a:t>Agosto 2013</a:t>
            </a:r>
            <a:endParaRPr lang="es-E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4756" name="8 Rectángulo"/>
          <p:cNvSpPr>
            <a:spLocks noChangeArrowheads="1"/>
          </p:cNvSpPr>
          <p:nvPr/>
        </p:nvSpPr>
        <p:spPr bwMode="auto">
          <a:xfrm>
            <a:off x="2681288" y="1828800"/>
            <a:ext cx="58912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dirty="0">
                <a:latin typeface="Calibri" pitchFamily="34" charset="0"/>
              </a:rPr>
              <a:t>Visitas de verificación a las Oficinas de Información Pública del Distrito Federal</a:t>
            </a:r>
          </a:p>
        </p:txBody>
      </p:sp>
      <p:pic>
        <p:nvPicPr>
          <p:cNvPr id="6" name="Picture 2" descr="C:\Users\JOSE~1.CAN\AppData\Local\Temp\notesFFF692\LOGOTIPO_InfoDF.png"/>
          <p:cNvPicPr>
            <a:picLocks noChangeAspect="1" noChangeArrowheads="1"/>
          </p:cNvPicPr>
          <p:nvPr/>
        </p:nvPicPr>
        <p:blipFill>
          <a:blip r:embed="rId3" cstate="print"/>
          <a:srcRect l="2847" t="1315" r="-2" b="1315"/>
          <a:stretch>
            <a:fillRect/>
          </a:stretch>
        </p:blipFill>
        <p:spPr bwMode="auto">
          <a:xfrm>
            <a:off x="179512" y="1319212"/>
            <a:ext cx="216024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2174179" y="1989567"/>
            <a:ext cx="479585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Al </a:t>
            </a:r>
            <a:r>
              <a:rPr lang="es-MX" sz="1300" b="1" u="sng" dirty="0" smtClean="0">
                <a:latin typeface="Calibri" pitchFamily="34" charset="0"/>
              </a:rPr>
              <a:t>llegar a las instalaciones </a:t>
            </a:r>
            <a:r>
              <a:rPr lang="es-MX" sz="1300" b="1" dirty="0" smtClean="0">
                <a:latin typeface="Calibri" pitchFamily="34" charset="0"/>
              </a:rPr>
              <a:t>del Ente Obligado, fue atendido por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1929476" y="1286176"/>
            <a:ext cx="530682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</a:t>
            </a:r>
            <a:r>
              <a:rPr lang="es-MX" sz="1300" b="1" dirty="0">
                <a:latin typeface="Calibri" pitchFamily="34" charset="0"/>
              </a:rPr>
              <a:t>ENTES </a:t>
            </a:r>
            <a:r>
              <a:rPr lang="es-MX" sz="1300" b="1" dirty="0" smtClean="0">
                <a:latin typeface="Calibri" pitchFamily="34" charset="0"/>
              </a:rPr>
              <a:t>OBLIGADOS QUE </a:t>
            </a:r>
            <a:r>
              <a:rPr lang="es-MX" sz="1300" b="1" dirty="0">
                <a:latin typeface="Calibri" pitchFamily="34" charset="0"/>
              </a:rPr>
              <a:t>CUENTAN CON INSTALACIONES </a:t>
            </a:r>
            <a:r>
              <a:rPr lang="es-MX" sz="1300" b="1" dirty="0" smtClean="0">
                <a:latin typeface="Calibri" pitchFamily="34" charset="0"/>
              </a:rPr>
              <a:t>PROPIAS)</a:t>
            </a:r>
            <a:endParaRPr lang="es-MX" sz="1300" b="1" dirty="0">
              <a:latin typeface="Calibri" pitchFamily="34" charset="0"/>
            </a:endParaRPr>
          </a:p>
        </p:txBody>
      </p:sp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3269023670"/>
              </p:ext>
            </p:extLst>
          </p:nvPr>
        </p:nvGraphicFramePr>
        <p:xfrm>
          <a:off x="1026030" y="2636912"/>
          <a:ext cx="7074362" cy="384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77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9078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744689" y="1989567"/>
            <a:ext cx="33843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Para </a:t>
            </a:r>
            <a:r>
              <a:rPr lang="es-MX" sz="1300" b="1" u="sng" dirty="0">
                <a:latin typeface="Calibri" pitchFamily="34" charset="0"/>
              </a:rPr>
              <a:t>ingresar a las instalaciones </a:t>
            </a:r>
            <a:r>
              <a:rPr lang="es-MX" sz="1300" b="1" dirty="0">
                <a:latin typeface="Calibri" pitchFamily="34" charset="0"/>
              </a:rPr>
              <a:t>del Ente Obligado, le requirieron: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4572000" y="1953360"/>
            <a:ext cx="0" cy="457200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5006843" y="1998845"/>
            <a:ext cx="345359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Al </a:t>
            </a:r>
            <a:r>
              <a:rPr lang="es-MX" sz="1300" b="1" u="sng" dirty="0">
                <a:latin typeface="Calibri" pitchFamily="34" charset="0"/>
              </a:rPr>
              <a:t>llegar al piso </a:t>
            </a:r>
            <a:r>
              <a:rPr lang="es-MX" sz="1300" b="1" dirty="0">
                <a:latin typeface="Calibri" pitchFamily="34" charset="0"/>
              </a:rPr>
              <a:t>donde se ubica la Oficina de Información Pública del Ente Obligado, le requirieron</a:t>
            </a:r>
            <a:r>
              <a:rPr lang="es-MX" sz="1300" b="1" dirty="0" smtClean="0">
                <a:latin typeface="Calibri" pitchFamily="34" charset="0"/>
              </a:rPr>
              <a:t>: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1425420" y="1286176"/>
            <a:ext cx="63149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ENTES OBLIGADOS CON INMUEBLE COMPARTIDO CON OTRAS INSTITUCIONES)</a:t>
            </a:r>
            <a:endParaRPr lang="es-MX" sz="1300" b="1" dirty="0">
              <a:latin typeface="Calibri" pitchFamily="34" charset="0"/>
            </a:endParaRPr>
          </a:p>
        </p:txBody>
      </p:sp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110281906"/>
              </p:ext>
            </p:extLst>
          </p:nvPr>
        </p:nvGraphicFramePr>
        <p:xfrm>
          <a:off x="-342122" y="3140968"/>
          <a:ext cx="549018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37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1" name="6 Gráfico"/>
          <p:cNvGraphicFramePr/>
          <p:nvPr>
            <p:extLst>
              <p:ext uri="{D42A27DB-BD31-4B8C-83A1-F6EECF244321}">
                <p14:modId xmlns:p14="http://schemas.microsoft.com/office/powerpoint/2010/main" val="2592485316"/>
              </p:ext>
            </p:extLst>
          </p:nvPr>
        </p:nvGraphicFramePr>
        <p:xfrm>
          <a:off x="4194382" y="3134276"/>
          <a:ext cx="549018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9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2174179" y="1989567"/>
            <a:ext cx="479585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P</a:t>
            </a:r>
            <a:r>
              <a:rPr lang="es-MX" sz="1300" b="1" dirty="0" smtClean="0">
                <a:latin typeface="Calibri" pitchFamily="34" charset="0"/>
              </a:rPr>
              <a:t>ara </a:t>
            </a:r>
            <a:r>
              <a:rPr lang="es-MX" sz="1300" b="1" u="sng" dirty="0">
                <a:latin typeface="Calibri" pitchFamily="34" charset="0"/>
              </a:rPr>
              <a:t>ingresar a las instalaciones </a:t>
            </a:r>
            <a:r>
              <a:rPr lang="es-MX" sz="1300" b="1" dirty="0">
                <a:latin typeface="Calibri" pitchFamily="34" charset="0"/>
              </a:rPr>
              <a:t>del Ente Obligado, le </a:t>
            </a:r>
            <a:r>
              <a:rPr lang="es-MX" sz="1300" b="1" dirty="0" smtClean="0">
                <a:latin typeface="Calibri" pitchFamily="34" charset="0"/>
              </a:rPr>
              <a:t>requirieron: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1929476" y="1286176"/>
            <a:ext cx="53068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</a:t>
            </a:r>
            <a:r>
              <a:rPr lang="es-MX" sz="1300" b="1" dirty="0">
                <a:latin typeface="Calibri" pitchFamily="34" charset="0"/>
              </a:rPr>
              <a:t>ENTES </a:t>
            </a:r>
            <a:r>
              <a:rPr lang="es-MX" sz="1300" b="1" dirty="0" smtClean="0">
                <a:latin typeface="Calibri" pitchFamily="34" charset="0"/>
              </a:rPr>
              <a:t>OBLIGADOS QUE </a:t>
            </a:r>
            <a:r>
              <a:rPr lang="es-MX" sz="1300" b="1" dirty="0">
                <a:latin typeface="Calibri" pitchFamily="34" charset="0"/>
              </a:rPr>
              <a:t>CUENTAN CON INSTALACIONES </a:t>
            </a:r>
            <a:r>
              <a:rPr lang="es-MX" sz="1300" b="1" dirty="0" smtClean="0">
                <a:latin typeface="Calibri" pitchFamily="34" charset="0"/>
              </a:rPr>
              <a:t>PROPIAS Y FUERON ATENDIDOS POR PERSONAL DE LA INSTITUCIÓN)</a:t>
            </a:r>
            <a:endParaRPr lang="es-MX" sz="1300" b="1" dirty="0">
              <a:latin typeface="Calibri" pitchFamily="34" charset="0"/>
            </a:endParaRPr>
          </a:p>
        </p:txBody>
      </p:sp>
      <p:graphicFrame>
        <p:nvGraphicFramePr>
          <p:cNvPr id="8" name="6 Gráfico"/>
          <p:cNvGraphicFramePr/>
          <p:nvPr>
            <p:extLst>
              <p:ext uri="{D42A27DB-BD31-4B8C-83A1-F6EECF244321}">
                <p14:modId xmlns:p14="http://schemas.microsoft.com/office/powerpoint/2010/main" val="1239761705"/>
              </p:ext>
            </p:extLst>
          </p:nvPr>
        </p:nvGraphicFramePr>
        <p:xfrm>
          <a:off x="1203318" y="2575070"/>
          <a:ext cx="6753058" cy="380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72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7112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2174179" y="1989567"/>
            <a:ext cx="47958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Al solicitar informes sobre la ubicación de la OIP, el personal que lo atendió le brindó </a:t>
            </a:r>
            <a:r>
              <a:rPr lang="es-MX" sz="1300" b="1" dirty="0" smtClean="0">
                <a:latin typeface="Calibri" pitchFamily="34" charset="0"/>
              </a:rPr>
              <a:t>información: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1929476" y="1286176"/>
            <a:ext cx="53068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</a:t>
            </a:r>
            <a:r>
              <a:rPr lang="es-MX" sz="1300" b="1" dirty="0">
                <a:latin typeface="Calibri" pitchFamily="34" charset="0"/>
              </a:rPr>
              <a:t>ENTES </a:t>
            </a:r>
            <a:r>
              <a:rPr lang="es-MX" sz="1300" b="1" dirty="0" smtClean="0">
                <a:latin typeface="Calibri" pitchFamily="34" charset="0"/>
              </a:rPr>
              <a:t>OBLIGADOS QUE </a:t>
            </a:r>
            <a:r>
              <a:rPr lang="es-MX" sz="1300" b="1" dirty="0">
                <a:latin typeface="Calibri" pitchFamily="34" charset="0"/>
              </a:rPr>
              <a:t>CUENTAN CON INSTALACIONES </a:t>
            </a:r>
            <a:r>
              <a:rPr lang="es-MX" sz="1300" b="1" dirty="0" smtClean="0">
                <a:latin typeface="Calibri" pitchFamily="34" charset="0"/>
              </a:rPr>
              <a:t>PROPIAS Y FUERON ATENDIDOS POR PERSONAL DE LA INSTITUCIÓN)</a:t>
            </a:r>
            <a:endParaRPr lang="es-MX" sz="1300" b="1" dirty="0">
              <a:latin typeface="Calibri" pitchFamily="34" charset="0"/>
            </a:endParaRPr>
          </a:p>
        </p:txBody>
      </p:sp>
      <p:graphicFrame>
        <p:nvGraphicFramePr>
          <p:cNvPr id="9" name="6 Gráfico"/>
          <p:cNvGraphicFramePr/>
          <p:nvPr>
            <p:extLst>
              <p:ext uri="{D42A27DB-BD31-4B8C-83A1-F6EECF244321}">
                <p14:modId xmlns:p14="http://schemas.microsoft.com/office/powerpoint/2010/main" val="2118668770"/>
              </p:ext>
            </p:extLst>
          </p:nvPr>
        </p:nvGraphicFramePr>
        <p:xfrm>
          <a:off x="1026030" y="2636912"/>
          <a:ext cx="707436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72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4328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744689" y="2356299"/>
            <a:ext cx="338437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¿la OIP es de fácil localización en el piso? 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4572000" y="1953360"/>
            <a:ext cx="0" cy="457200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5006843" y="2365577"/>
            <a:ext cx="34535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Además de las indicaciones, ¿la OIP es de fácil </a:t>
            </a:r>
            <a:r>
              <a:rPr lang="es-MX" sz="1300" b="1" dirty="0" smtClean="0">
                <a:latin typeface="Calibri" pitchFamily="34" charset="0"/>
              </a:rPr>
              <a:t>localización?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849356" y="1286176"/>
            <a:ext cx="31465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ENTES OBLIGADOS CON INMUEBLE COMPARTIDO CON OTRAS INSTITUCIONES)</a:t>
            </a:r>
            <a:endParaRPr lang="es-MX" sz="1300" b="1" dirty="0">
              <a:latin typeface="Calibri" pitchFamily="34" charset="0"/>
            </a:endParaRPr>
          </a:p>
        </p:txBody>
      </p:sp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1351536821"/>
              </p:ext>
            </p:extLst>
          </p:nvPr>
        </p:nvGraphicFramePr>
        <p:xfrm>
          <a:off x="-342122" y="2996952"/>
          <a:ext cx="549018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37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1" name="6 Gráfico"/>
          <p:cNvGraphicFramePr/>
          <p:nvPr>
            <p:extLst>
              <p:ext uri="{D42A27DB-BD31-4B8C-83A1-F6EECF244321}">
                <p14:modId xmlns:p14="http://schemas.microsoft.com/office/powerpoint/2010/main" val="2649518461"/>
              </p:ext>
            </p:extLst>
          </p:nvPr>
        </p:nvGraphicFramePr>
        <p:xfrm>
          <a:off x="4194382" y="2990260"/>
          <a:ext cx="549018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4892690" y="1286176"/>
            <a:ext cx="367240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</a:t>
            </a:r>
            <a:r>
              <a:rPr lang="es-MX" sz="1300" b="1" dirty="0">
                <a:latin typeface="Calibri" pitchFamily="34" charset="0"/>
              </a:rPr>
              <a:t>ENTES </a:t>
            </a:r>
            <a:r>
              <a:rPr lang="es-MX" sz="1300" b="1" dirty="0" smtClean="0">
                <a:latin typeface="Calibri" pitchFamily="34" charset="0"/>
              </a:rPr>
              <a:t>OBLIGADOS QUE </a:t>
            </a:r>
            <a:r>
              <a:rPr lang="es-MX" sz="1300" b="1" dirty="0">
                <a:latin typeface="Calibri" pitchFamily="34" charset="0"/>
              </a:rPr>
              <a:t>CUENTAN CON INSTALACIONES </a:t>
            </a:r>
            <a:r>
              <a:rPr lang="es-MX" sz="1300" b="1" dirty="0" smtClean="0">
                <a:latin typeface="Calibri" pitchFamily="34" charset="0"/>
              </a:rPr>
              <a:t>PROPIAS Y FUERON ATENDIDOS POR PERSONAL DE LA INSTITUCIÓN)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4" name="11 Rectángulo redondeado"/>
          <p:cNvSpPr/>
          <p:nvPr/>
        </p:nvSpPr>
        <p:spPr>
          <a:xfrm>
            <a:off x="4756681" y="6481800"/>
            <a:ext cx="1366837" cy="2889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72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7946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744689" y="2356299"/>
            <a:ext cx="338437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 ¿En qué piso se ubica la </a:t>
            </a:r>
            <a:r>
              <a:rPr lang="es-MX" sz="1300" b="1" dirty="0" smtClean="0">
                <a:latin typeface="Calibri" pitchFamily="34" charset="0"/>
              </a:rPr>
              <a:t>OIP?</a:t>
            </a:r>
            <a:endParaRPr lang="es-MX" sz="1300" b="1" dirty="0">
              <a:latin typeface="Calibri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572000" y="1953360"/>
            <a:ext cx="0" cy="457200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5006843" y="2365577"/>
            <a:ext cx="345359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¿En qué lugar se ubica la </a:t>
            </a:r>
            <a:r>
              <a:rPr lang="es-MX" sz="1300" b="1" dirty="0" smtClean="0">
                <a:latin typeface="Calibri" pitchFamily="34" charset="0"/>
              </a:rPr>
              <a:t>OIP?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849356" y="1286176"/>
            <a:ext cx="31465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ENTES OBLIGADOS CON INMUEBLE COMPARTIDO CON OTRAS INSTITUCIONES)</a:t>
            </a:r>
            <a:endParaRPr lang="es-MX" sz="1300" b="1" dirty="0">
              <a:latin typeface="Calibri" pitchFamily="34" charset="0"/>
            </a:endParaRPr>
          </a:p>
        </p:txBody>
      </p:sp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131207381"/>
              </p:ext>
            </p:extLst>
          </p:nvPr>
        </p:nvGraphicFramePr>
        <p:xfrm>
          <a:off x="-342122" y="2996952"/>
          <a:ext cx="549018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37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1" name="6 Gráfico"/>
          <p:cNvGraphicFramePr/>
          <p:nvPr>
            <p:extLst>
              <p:ext uri="{D42A27DB-BD31-4B8C-83A1-F6EECF244321}">
                <p14:modId xmlns:p14="http://schemas.microsoft.com/office/powerpoint/2010/main" val="131003976"/>
              </p:ext>
            </p:extLst>
          </p:nvPr>
        </p:nvGraphicFramePr>
        <p:xfrm>
          <a:off x="4194382" y="2990260"/>
          <a:ext cx="549018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4892690" y="1286176"/>
            <a:ext cx="36724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</a:t>
            </a:r>
            <a:r>
              <a:rPr lang="es-MX" sz="1300" b="1" dirty="0">
                <a:latin typeface="Calibri" pitchFamily="34" charset="0"/>
              </a:rPr>
              <a:t>ENTES </a:t>
            </a:r>
            <a:r>
              <a:rPr lang="es-MX" sz="1300" b="1" dirty="0" smtClean="0">
                <a:latin typeface="Calibri" pitchFamily="34" charset="0"/>
              </a:rPr>
              <a:t>OBLIGADOS QUE </a:t>
            </a:r>
            <a:r>
              <a:rPr lang="es-MX" sz="1300" b="1" dirty="0">
                <a:latin typeface="Calibri" pitchFamily="34" charset="0"/>
              </a:rPr>
              <a:t>CUENTAN CON INSTALACIONES </a:t>
            </a:r>
            <a:r>
              <a:rPr lang="es-MX" sz="1300" b="1" dirty="0" smtClean="0">
                <a:latin typeface="Calibri" pitchFamily="34" charset="0"/>
              </a:rPr>
              <a:t>PROPIAS)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4" name="11 Rectángulo redondeado"/>
          <p:cNvSpPr/>
          <p:nvPr/>
        </p:nvSpPr>
        <p:spPr>
          <a:xfrm>
            <a:off x="4756681" y="6475108"/>
            <a:ext cx="1366837" cy="2889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77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6752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744689" y="1999726"/>
            <a:ext cx="338437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Piso en el que se ubica </a:t>
            </a:r>
            <a:r>
              <a:rPr lang="es-MX" sz="1300" b="1" dirty="0">
                <a:latin typeface="Calibri" pitchFamily="34" charset="0"/>
              </a:rPr>
              <a:t>la </a:t>
            </a:r>
            <a:r>
              <a:rPr lang="es-MX" sz="1300" b="1" dirty="0" smtClean="0">
                <a:latin typeface="Calibri" pitchFamily="34" charset="0"/>
              </a:rPr>
              <a:t>OIP</a:t>
            </a:r>
            <a:endParaRPr lang="es-MX" sz="1300" b="1" dirty="0">
              <a:latin typeface="Calibri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572000" y="1953360"/>
            <a:ext cx="0" cy="457200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5006843" y="2006418"/>
            <a:ext cx="345359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Piso en el que se ubica la OIP</a:t>
            </a: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849356" y="1286176"/>
            <a:ext cx="31465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ENTES OBLIGADOS CON INMUEBLE COMPARTIDO CON OTRAS INSTITUCIONES)</a:t>
            </a:r>
            <a:endParaRPr lang="es-MX" sz="1300" b="1" dirty="0">
              <a:latin typeface="Calibri" pitchFamily="34" charset="0"/>
            </a:endParaRPr>
          </a:p>
        </p:txBody>
      </p:sp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1676552613"/>
              </p:ext>
            </p:extLst>
          </p:nvPr>
        </p:nvGraphicFramePr>
        <p:xfrm>
          <a:off x="179512" y="2420888"/>
          <a:ext cx="42484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28 Entes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Obligados</a:t>
            </a:r>
          </a:p>
        </p:txBody>
      </p:sp>
      <p:graphicFrame>
        <p:nvGraphicFramePr>
          <p:cNvPr id="11" name="6 Gráfico"/>
          <p:cNvGraphicFramePr/>
          <p:nvPr>
            <p:extLst>
              <p:ext uri="{D42A27DB-BD31-4B8C-83A1-F6EECF244321}">
                <p14:modId xmlns:p14="http://schemas.microsoft.com/office/powerpoint/2010/main" val="3095179483"/>
              </p:ext>
            </p:extLst>
          </p:nvPr>
        </p:nvGraphicFramePr>
        <p:xfrm>
          <a:off x="4793687" y="2377221"/>
          <a:ext cx="4291576" cy="393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4892690" y="1286176"/>
            <a:ext cx="36724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</a:t>
            </a:r>
            <a:r>
              <a:rPr lang="es-MX" sz="1300" b="1" dirty="0">
                <a:latin typeface="Calibri" pitchFamily="34" charset="0"/>
              </a:rPr>
              <a:t>ENTES </a:t>
            </a:r>
            <a:r>
              <a:rPr lang="es-MX" sz="1300" b="1" dirty="0" smtClean="0">
                <a:latin typeface="Calibri" pitchFamily="34" charset="0"/>
              </a:rPr>
              <a:t>OBLIGADOS QUE </a:t>
            </a:r>
            <a:r>
              <a:rPr lang="es-MX" sz="1300" b="1" dirty="0">
                <a:latin typeface="Calibri" pitchFamily="34" charset="0"/>
              </a:rPr>
              <a:t>CUENTAN CON INSTALACIONES </a:t>
            </a:r>
            <a:r>
              <a:rPr lang="es-MX" sz="1300" b="1" dirty="0" smtClean="0">
                <a:latin typeface="Calibri" pitchFamily="34" charset="0"/>
              </a:rPr>
              <a:t>PROPIAS)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14" name="11 Rectángulo redondeado"/>
          <p:cNvSpPr/>
          <p:nvPr/>
        </p:nvSpPr>
        <p:spPr>
          <a:xfrm>
            <a:off x="4756681" y="6470914"/>
            <a:ext cx="1366837" cy="2889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28 Entes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Obligados</a:t>
            </a:r>
          </a:p>
        </p:txBody>
      </p:sp>
    </p:spTree>
    <p:extLst>
      <p:ext uri="{BB962C8B-B14F-4D97-AF65-F5344CB8AC3E}">
        <p14:creationId xmlns:p14="http://schemas.microsoft.com/office/powerpoint/2010/main" val="16197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-147" r="6387" b="147"/>
          <a:stretch/>
        </p:blipFill>
        <p:spPr>
          <a:xfrm>
            <a:off x="1691680" y="1333158"/>
            <a:ext cx="5760640" cy="5192186"/>
          </a:xfrm>
          <a:prstGeom prst="rect">
            <a:avLst/>
          </a:prstGeom>
        </p:spPr>
      </p:pic>
      <p:sp>
        <p:nvSpPr>
          <p:cNvPr id="35845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38544-B769-4546-B4AA-D8AB4A2DEB21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7176" name="28 CuadroTexto"/>
          <p:cNvSpPr txBox="1">
            <a:spLocks noChangeArrowheads="1"/>
          </p:cNvSpPr>
          <p:nvPr/>
        </p:nvSpPr>
        <p:spPr bwMode="auto">
          <a:xfrm>
            <a:off x="3131840" y="970218"/>
            <a:ext cx="2808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Piso en el que se ubica la OIP</a:t>
            </a:r>
          </a:p>
        </p:txBody>
      </p:sp>
      <p:sp>
        <p:nvSpPr>
          <p:cNvPr id="24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latin typeface="Calibri" pitchFamily="34" charset="0"/>
              </a:rPr>
              <a:t>Ubicación</a:t>
            </a:r>
          </a:p>
        </p:txBody>
      </p:sp>
      <p:graphicFrame>
        <p:nvGraphicFramePr>
          <p:cNvPr id="25" name="6 Gráfico"/>
          <p:cNvGraphicFramePr/>
          <p:nvPr>
            <p:extLst>
              <p:ext uri="{D42A27DB-BD31-4B8C-83A1-F6EECF244321}">
                <p14:modId xmlns:p14="http://schemas.microsoft.com/office/powerpoint/2010/main" val="1983012008"/>
              </p:ext>
            </p:extLst>
          </p:nvPr>
        </p:nvGraphicFramePr>
        <p:xfrm>
          <a:off x="2091070" y="1700808"/>
          <a:ext cx="4968552" cy="473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CuadroTexto"/>
          <p:cNvSpPr txBox="1">
            <a:spLocks noChangeArrowheads="1"/>
          </p:cNvSpPr>
          <p:nvPr/>
        </p:nvSpPr>
        <p:spPr bwMode="auto">
          <a:xfrm>
            <a:off x="2413000" y="2636838"/>
            <a:ext cx="4319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S E Ñ A L I Z A C I Ó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2E0BA-8442-4CAA-988C-5961793C6A37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8196" name="14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Señalización</a:t>
            </a:r>
          </a:p>
        </p:txBody>
      </p:sp>
      <p:sp>
        <p:nvSpPr>
          <p:cNvPr id="8197" name="15 CuadroTexto"/>
          <p:cNvSpPr txBox="1">
            <a:spLocks noChangeArrowheads="1"/>
          </p:cNvSpPr>
          <p:nvPr/>
        </p:nvSpPr>
        <p:spPr bwMode="auto">
          <a:xfrm>
            <a:off x="342900" y="1276350"/>
            <a:ext cx="84439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Al entrar a las instalaciones que alberga al Ente Obligado, ¿hay letreros visibles que indiquen la ubicación de la OIP?</a:t>
            </a:r>
          </a:p>
        </p:txBody>
      </p:sp>
      <p:grpSp>
        <p:nvGrpSpPr>
          <p:cNvPr id="8198" name="17 Grupo"/>
          <p:cNvGrpSpPr>
            <a:grpSpLocks/>
          </p:cNvGrpSpPr>
          <p:nvPr/>
        </p:nvGrpSpPr>
        <p:grpSpPr bwMode="auto">
          <a:xfrm>
            <a:off x="323850" y="2924175"/>
            <a:ext cx="3527425" cy="2400300"/>
            <a:chOff x="2895600" y="2228850"/>
            <a:chExt cx="3528392" cy="2400300"/>
          </a:xfrm>
        </p:grpSpPr>
        <p:grpSp>
          <p:nvGrpSpPr>
            <p:cNvPr id="8199" name="18 Grupo"/>
            <p:cNvGrpSpPr>
              <a:grpSpLocks/>
            </p:cNvGrpSpPr>
            <p:nvPr/>
          </p:nvGrpSpPr>
          <p:grpSpPr bwMode="auto">
            <a:xfrm>
              <a:off x="2895600" y="2228850"/>
              <a:ext cx="3528392" cy="2400300"/>
              <a:chOff x="2895600" y="2228850"/>
              <a:chExt cx="3528392" cy="2400300"/>
            </a:xfrm>
          </p:grpSpPr>
          <p:pic>
            <p:nvPicPr>
              <p:cNvPr id="8201" name="20 Imagen" descr="señalización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95600" y="2228850"/>
                <a:ext cx="3528392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2" name="21 CuadroTexto"/>
              <p:cNvSpPr txBox="1">
                <a:spLocks noChangeArrowheads="1"/>
              </p:cNvSpPr>
              <p:nvPr/>
            </p:nvSpPr>
            <p:spPr bwMode="auto">
              <a:xfrm>
                <a:off x="3059832" y="2348880"/>
                <a:ext cx="307612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b="1">
                    <a:solidFill>
                      <a:schemeClr val="bg1"/>
                    </a:solidFill>
                    <a:latin typeface="Arial Black" pitchFamily="34" charset="0"/>
                    <a:cs typeface="Aharoni" pitchFamily="2" charset="-79"/>
                  </a:rPr>
                  <a:t>Oficina de Información Pública</a:t>
                </a:r>
              </a:p>
            </p:txBody>
          </p:sp>
        </p:grpSp>
        <p:pic>
          <p:nvPicPr>
            <p:cNvPr id="8200" name="19 Imagen" descr="info df señalizaci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5840" y="3068960"/>
              <a:ext cx="64807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8 Gráfico"/>
          <p:cNvGraphicFramePr/>
          <p:nvPr>
            <p:extLst>
              <p:ext uri="{D42A27DB-BD31-4B8C-83A1-F6EECF244321}">
                <p14:modId xmlns:p14="http://schemas.microsoft.com/office/powerpoint/2010/main" val="244619083"/>
              </p:ext>
            </p:extLst>
          </p:nvPr>
        </p:nvGraphicFramePr>
        <p:xfrm>
          <a:off x="3851920" y="2455088"/>
          <a:ext cx="4934922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b="1" dirty="0">
                <a:latin typeface="Calibri" pitchFamily="34" charset="0"/>
              </a:rPr>
              <a:t>Í N D I C E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23555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A0AA5-48C8-425E-B0F9-2E0CCBE0EE1F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b="1" dirty="0" smtClean="0">
              <a:latin typeface="Calibri" pitchFamily="34" charset="0"/>
            </a:endParaRPr>
          </a:p>
        </p:txBody>
      </p:sp>
      <p:sp>
        <p:nvSpPr>
          <p:cNvPr id="75780" name="4 CuadroTexto"/>
          <p:cNvSpPr txBox="1">
            <a:spLocks noChangeArrowheads="1"/>
          </p:cNvSpPr>
          <p:nvPr/>
        </p:nvSpPr>
        <p:spPr bwMode="auto">
          <a:xfrm>
            <a:off x="1414463" y="1447800"/>
            <a:ext cx="63007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 dirty="0">
                <a:latin typeface="Calibri" pitchFamily="34" charset="0"/>
              </a:rPr>
              <a:t>Introducción ……………………………....………………………………………………………............... 3</a:t>
            </a:r>
          </a:p>
          <a:p>
            <a:endParaRPr lang="es-MX" sz="1400" b="1" dirty="0">
              <a:latin typeface="Calibri" pitchFamily="34" charset="0"/>
            </a:endParaRPr>
          </a:p>
          <a:p>
            <a:endParaRPr lang="es-MX" sz="1400" b="1" dirty="0">
              <a:latin typeface="Calibri" pitchFamily="34" charset="0"/>
            </a:endParaRPr>
          </a:p>
          <a:p>
            <a:r>
              <a:rPr lang="es-MX" sz="1400" b="1" dirty="0">
                <a:latin typeface="Calibri" pitchFamily="34" charset="0"/>
              </a:rPr>
              <a:t>Ubicación ……………………………………..……………………………………………………….............. 6</a:t>
            </a:r>
          </a:p>
          <a:p>
            <a:endParaRPr lang="es-MX" sz="1400" b="1" dirty="0">
              <a:latin typeface="Calibri" pitchFamily="34" charset="0"/>
            </a:endParaRPr>
          </a:p>
          <a:p>
            <a:endParaRPr lang="es-MX" sz="1400" b="1" dirty="0">
              <a:latin typeface="Calibri" pitchFamily="34" charset="0"/>
            </a:endParaRPr>
          </a:p>
          <a:p>
            <a:r>
              <a:rPr lang="es-MX" sz="1400" b="1" dirty="0">
                <a:latin typeface="Calibri" pitchFamily="34" charset="0"/>
              </a:rPr>
              <a:t>Señalización ………………………………………………………………….………………………............ </a:t>
            </a:r>
            <a:r>
              <a:rPr lang="es-MX" sz="1400" b="1" dirty="0" smtClean="0">
                <a:latin typeface="Calibri" pitchFamily="34" charset="0"/>
              </a:rPr>
              <a:t>18</a:t>
            </a:r>
            <a:endParaRPr lang="es-MX" sz="1400" b="1" dirty="0">
              <a:latin typeface="Calibri" pitchFamily="34" charset="0"/>
            </a:endParaRPr>
          </a:p>
          <a:p>
            <a:endParaRPr lang="es-MX" sz="1600" b="1" dirty="0">
              <a:latin typeface="Calibri" pitchFamily="34" charset="0"/>
            </a:endParaRPr>
          </a:p>
          <a:p>
            <a:endParaRPr lang="es-MX" sz="1600" b="1" dirty="0">
              <a:latin typeface="Calibri" pitchFamily="34" charset="0"/>
            </a:endParaRPr>
          </a:p>
          <a:p>
            <a:r>
              <a:rPr lang="es-MX" sz="1400" b="1" dirty="0">
                <a:latin typeface="Calibri" pitchFamily="34" charset="0"/>
              </a:rPr>
              <a:t>Capital Humano …………………………..………………………………………………………............. </a:t>
            </a:r>
            <a:r>
              <a:rPr lang="es-MX" sz="1400" b="1" dirty="0" smtClean="0">
                <a:latin typeface="Calibri" pitchFamily="34" charset="0"/>
              </a:rPr>
              <a:t>26</a:t>
            </a:r>
            <a:endParaRPr lang="es-MX" sz="1400" b="1" dirty="0">
              <a:latin typeface="Calibri" pitchFamily="34" charset="0"/>
            </a:endParaRPr>
          </a:p>
          <a:p>
            <a:endParaRPr lang="es-MX" sz="1600" b="1" dirty="0">
              <a:latin typeface="Calibri" pitchFamily="34" charset="0"/>
            </a:endParaRPr>
          </a:p>
          <a:p>
            <a:endParaRPr lang="es-MX" sz="1600" b="1" dirty="0">
              <a:latin typeface="Calibri" pitchFamily="34" charset="0"/>
            </a:endParaRPr>
          </a:p>
          <a:p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Infraestructura …………………………………………………………………………………….............. </a:t>
            </a:r>
            <a:r>
              <a:rPr lang="es-MX" sz="1400" b="1" dirty="0" smtClean="0">
                <a:solidFill>
                  <a:srgbClr val="000000"/>
                </a:solidFill>
                <a:latin typeface="Calibri" pitchFamily="34" charset="0"/>
              </a:rPr>
              <a:t>46</a:t>
            </a:r>
            <a:endParaRPr lang="es-MX" sz="14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s-MX" sz="1600" b="1" dirty="0">
              <a:latin typeface="Calibri" pitchFamily="34" charset="0"/>
            </a:endParaRPr>
          </a:p>
          <a:p>
            <a:endParaRPr lang="es-MX" sz="1600" b="1" dirty="0">
              <a:latin typeface="Calibri" pitchFamily="34" charset="0"/>
            </a:endParaRPr>
          </a:p>
          <a:p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</a:rPr>
              <a:t>Datos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</a:rPr>
              <a:t>la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</a:rPr>
              <a:t> Oficina de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</a:rPr>
              <a:t>Información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</a:rPr>
              <a:t> Pública </a:t>
            </a:r>
            <a:r>
              <a:rPr lang="es-MX" sz="1400" b="1" dirty="0">
                <a:solidFill>
                  <a:srgbClr val="000000"/>
                </a:solidFill>
                <a:latin typeface="Calibri" pitchFamily="34" charset="0"/>
              </a:rPr>
              <a:t>……….………..…….…………….................. </a:t>
            </a:r>
            <a:r>
              <a:rPr lang="es-MX" sz="1400" b="1" dirty="0" smtClean="0">
                <a:solidFill>
                  <a:srgbClr val="000000"/>
                </a:solidFill>
                <a:latin typeface="Calibri" pitchFamily="34" charset="0"/>
              </a:rPr>
              <a:t>57 </a:t>
            </a:r>
            <a:endParaRPr lang="es-MX" sz="14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s-MX" sz="1600" b="1" dirty="0">
              <a:latin typeface="Calibri" pitchFamily="34" charset="0"/>
            </a:endParaRPr>
          </a:p>
          <a:p>
            <a:endParaRPr lang="es-MX" sz="1600" b="1" dirty="0">
              <a:latin typeface="Calibri" pitchFamily="34" charset="0"/>
            </a:endParaRPr>
          </a:p>
          <a:p>
            <a:r>
              <a:rPr lang="es-MX" sz="1400" b="1" dirty="0">
                <a:latin typeface="Calibri" pitchFamily="34" charset="0"/>
              </a:rPr>
              <a:t>Difusión de la cultura de transparencia ……………………..…………………………………..... </a:t>
            </a:r>
            <a:r>
              <a:rPr lang="es-MX" sz="1400" b="1" dirty="0" smtClean="0">
                <a:latin typeface="Calibri" pitchFamily="34" charset="0"/>
              </a:rPr>
              <a:t>64 </a:t>
            </a:r>
            <a:endParaRPr lang="es-MX" sz="1400" b="1" dirty="0">
              <a:latin typeface="Calibri" pitchFamily="34" charset="0"/>
            </a:endParaRPr>
          </a:p>
          <a:p>
            <a:endParaRPr lang="es-MX" sz="1400" b="1" dirty="0">
              <a:latin typeface="Calibri" pitchFamily="34" charset="0"/>
            </a:endParaRPr>
          </a:p>
          <a:p>
            <a:endParaRPr lang="es-MX" sz="1400" b="1" dirty="0">
              <a:latin typeface="Calibri" pitchFamily="34" charset="0"/>
            </a:endParaRPr>
          </a:p>
          <a:p>
            <a:r>
              <a:rPr lang="es-MX" sz="1400" b="1" dirty="0">
                <a:latin typeface="Calibri" pitchFamily="34" charset="0"/>
              </a:rPr>
              <a:t>Operación del Sistema INFOMEX II …………………………………..……………………………... </a:t>
            </a:r>
            <a:r>
              <a:rPr lang="es-MX" sz="1400" b="1" dirty="0" smtClean="0">
                <a:latin typeface="Calibri" pitchFamily="34" charset="0"/>
              </a:rPr>
              <a:t>67</a:t>
            </a:r>
            <a:endParaRPr lang="es-MX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EBC25-AA9E-4F01-8B5B-0071C0956C81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9220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Características que tienen los letreros</a:t>
            </a:r>
          </a:p>
        </p:txBody>
      </p:sp>
      <p:sp>
        <p:nvSpPr>
          <p:cNvPr id="9221" name="8 CuadroTexto"/>
          <p:cNvSpPr txBox="1">
            <a:spLocks noChangeArrowheads="1"/>
          </p:cNvSpPr>
          <p:nvPr/>
        </p:nvSpPr>
        <p:spPr bwMode="auto">
          <a:xfrm>
            <a:off x="342900" y="1052513"/>
            <a:ext cx="844391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¿Qué características tienen los letreros que indican la ubicación de la OIP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 smtClean="0">
                <a:latin typeface="Calibri" pitchFamily="34" charset="0"/>
              </a:rPr>
              <a:t>(</a:t>
            </a:r>
            <a:r>
              <a:rPr lang="es-MX" sz="1300" b="1" dirty="0">
                <a:latin typeface="Calibri" pitchFamily="34" charset="0"/>
              </a:rPr>
              <a:t>SÓLO QUIENES TIENEN LETREROS QUE INDICAN LA UBICACIÓN DE LA OIP)</a:t>
            </a:r>
          </a:p>
        </p:txBody>
      </p:sp>
      <p:grpSp>
        <p:nvGrpSpPr>
          <p:cNvPr id="9222" name="15 Grupo"/>
          <p:cNvGrpSpPr>
            <a:grpSpLocks/>
          </p:cNvGrpSpPr>
          <p:nvPr/>
        </p:nvGrpSpPr>
        <p:grpSpPr bwMode="auto">
          <a:xfrm>
            <a:off x="225425" y="1954213"/>
            <a:ext cx="2233613" cy="1487487"/>
            <a:chOff x="2895600" y="2228850"/>
            <a:chExt cx="3528392" cy="2400300"/>
          </a:xfrm>
        </p:grpSpPr>
        <p:grpSp>
          <p:nvGrpSpPr>
            <p:cNvPr id="9224" name="16 Grupo"/>
            <p:cNvGrpSpPr>
              <a:grpSpLocks/>
            </p:cNvGrpSpPr>
            <p:nvPr/>
          </p:nvGrpSpPr>
          <p:grpSpPr bwMode="auto">
            <a:xfrm>
              <a:off x="2895600" y="2228850"/>
              <a:ext cx="3528392" cy="2400300"/>
              <a:chOff x="2895600" y="2228850"/>
              <a:chExt cx="3528392" cy="2400300"/>
            </a:xfrm>
          </p:grpSpPr>
          <p:pic>
            <p:nvPicPr>
              <p:cNvPr id="9226" name="18 Imagen" descr="señalización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2228850"/>
                <a:ext cx="3528392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7" name="19 CuadroTexto"/>
              <p:cNvSpPr txBox="1">
                <a:spLocks noChangeArrowheads="1"/>
              </p:cNvSpPr>
              <p:nvPr/>
            </p:nvSpPr>
            <p:spPr bwMode="auto">
              <a:xfrm>
                <a:off x="3059832" y="2348880"/>
                <a:ext cx="3076128" cy="695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sz="1100" b="1">
                    <a:solidFill>
                      <a:schemeClr val="bg1"/>
                    </a:solidFill>
                    <a:latin typeface="Arial Black" pitchFamily="34" charset="0"/>
                    <a:cs typeface="Aharoni" pitchFamily="2" charset="-79"/>
                  </a:rPr>
                  <a:t>Oficina de Información Pública</a:t>
                </a:r>
              </a:p>
            </p:txBody>
          </p:sp>
        </p:grpSp>
        <p:pic>
          <p:nvPicPr>
            <p:cNvPr id="9225" name="17 Imagen" descr="info df señalizacio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55840" y="3068960"/>
              <a:ext cx="64807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" name="5 Gráfico"/>
          <p:cNvGraphicFramePr/>
          <p:nvPr>
            <p:extLst>
              <p:ext uri="{D42A27DB-BD31-4B8C-83A1-F6EECF244321}">
                <p14:modId xmlns:p14="http://schemas.microsoft.com/office/powerpoint/2010/main" val="2923188333"/>
              </p:ext>
            </p:extLst>
          </p:nvPr>
        </p:nvGraphicFramePr>
        <p:xfrm>
          <a:off x="2699792" y="1556792"/>
          <a:ext cx="62646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85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F582C-8ED3-4DE7-AB3F-CC6674D0F2F3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0244" name="15 CuadroTexto"/>
          <p:cNvSpPr txBox="1">
            <a:spLocks noChangeArrowheads="1"/>
          </p:cNvSpPr>
          <p:nvPr/>
        </p:nvSpPr>
        <p:spPr bwMode="auto">
          <a:xfrm>
            <a:off x="935038" y="1268413"/>
            <a:ext cx="71659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Al ingresar al piso superior (o nivel inferior) donde se encuentra la OIP, ¿hay letreros visibles que indiquen la ubicación de la OIP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 smtClean="0">
                <a:latin typeface="Calibri" pitchFamily="34" charset="0"/>
              </a:rPr>
              <a:t>(</a:t>
            </a:r>
            <a:r>
              <a:rPr lang="es-MX" sz="1300" b="1" dirty="0">
                <a:latin typeface="Calibri" pitchFamily="34" charset="0"/>
              </a:rPr>
              <a:t>SÓLO OIP EN PISO SUPERIOR)</a:t>
            </a:r>
          </a:p>
        </p:txBody>
      </p:sp>
      <p:sp>
        <p:nvSpPr>
          <p:cNvPr id="10245" name="12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Señalización en el piso superior</a:t>
            </a:r>
          </a:p>
        </p:txBody>
      </p:sp>
      <p:grpSp>
        <p:nvGrpSpPr>
          <p:cNvPr id="10246" name="17 Grupo"/>
          <p:cNvGrpSpPr>
            <a:grpSpLocks/>
          </p:cNvGrpSpPr>
          <p:nvPr/>
        </p:nvGrpSpPr>
        <p:grpSpPr bwMode="auto">
          <a:xfrm>
            <a:off x="323850" y="2924175"/>
            <a:ext cx="3527425" cy="2400300"/>
            <a:chOff x="2895600" y="2228850"/>
            <a:chExt cx="3528392" cy="2400300"/>
          </a:xfrm>
        </p:grpSpPr>
        <p:grpSp>
          <p:nvGrpSpPr>
            <p:cNvPr id="10248" name="18 Grupo"/>
            <p:cNvGrpSpPr>
              <a:grpSpLocks/>
            </p:cNvGrpSpPr>
            <p:nvPr/>
          </p:nvGrpSpPr>
          <p:grpSpPr bwMode="auto">
            <a:xfrm>
              <a:off x="2895600" y="2228850"/>
              <a:ext cx="3528392" cy="2400300"/>
              <a:chOff x="2895600" y="2228850"/>
              <a:chExt cx="3528392" cy="2400300"/>
            </a:xfrm>
          </p:grpSpPr>
          <p:pic>
            <p:nvPicPr>
              <p:cNvPr id="10250" name="20 Imagen" descr="señalización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95600" y="2228850"/>
                <a:ext cx="3528392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1" name="21 CuadroTexto"/>
              <p:cNvSpPr txBox="1">
                <a:spLocks noChangeArrowheads="1"/>
              </p:cNvSpPr>
              <p:nvPr/>
            </p:nvSpPr>
            <p:spPr bwMode="auto">
              <a:xfrm>
                <a:off x="3059832" y="2348880"/>
                <a:ext cx="307612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b="1">
                    <a:solidFill>
                      <a:schemeClr val="bg1"/>
                    </a:solidFill>
                    <a:latin typeface="Arial Black" pitchFamily="34" charset="0"/>
                    <a:cs typeface="Aharoni" pitchFamily="2" charset="-79"/>
                  </a:rPr>
                  <a:t>Oficina de Información Pública</a:t>
                </a:r>
              </a:p>
            </p:txBody>
          </p:sp>
        </p:grpSp>
        <p:pic>
          <p:nvPicPr>
            <p:cNvPr id="10249" name="19 Imagen" descr="info df señalizaci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5840" y="3068960"/>
              <a:ext cx="64807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56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5" name="8 Gráfico"/>
          <p:cNvGraphicFramePr/>
          <p:nvPr>
            <p:extLst>
              <p:ext uri="{D42A27DB-BD31-4B8C-83A1-F6EECF244321}">
                <p14:modId xmlns:p14="http://schemas.microsoft.com/office/powerpoint/2010/main" val="2849393154"/>
              </p:ext>
            </p:extLst>
          </p:nvPr>
        </p:nvGraphicFramePr>
        <p:xfrm>
          <a:off x="3851920" y="2455088"/>
          <a:ext cx="4934922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2868-E3E1-448A-BCC9-E2BA75927ED3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98525" y="1276350"/>
            <a:ext cx="734536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¿Qué características tienen los letreros que indican la ubicación de la OIP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>
                <a:latin typeface="Calibri" pitchFamily="34" charset="0"/>
              </a:rPr>
              <a:t>(SÓLO OIP EN PISO SUPERIOR Y CUENTAN CON LETREROS QUE INDIQUEN LA UBICACIÓN DE LA OIP)</a:t>
            </a:r>
          </a:p>
        </p:txBody>
      </p:sp>
      <p:sp>
        <p:nvSpPr>
          <p:cNvPr id="11269" name="11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Características que tienen los letreros en el piso superior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720627105"/>
              </p:ext>
            </p:extLst>
          </p:nvPr>
        </p:nvGraphicFramePr>
        <p:xfrm>
          <a:off x="323528" y="2204864"/>
          <a:ext cx="86409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41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E64F69-432D-4E1B-939C-C7A132A9C0BB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2293" name="15 CuadroTexto"/>
          <p:cNvSpPr txBox="1">
            <a:spLocks noChangeArrowheads="1"/>
          </p:cNvSpPr>
          <p:nvPr/>
        </p:nvSpPr>
        <p:spPr bwMode="auto">
          <a:xfrm>
            <a:off x="660400" y="1281113"/>
            <a:ext cx="3479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En el espacio físico de la OIP, ¿hay señalización evidente que indica que ahí es la Oficina de Información Pública?</a:t>
            </a:r>
          </a:p>
        </p:txBody>
      </p:sp>
      <p:sp>
        <p:nvSpPr>
          <p:cNvPr id="12294" name="8 CuadroTexto"/>
          <p:cNvSpPr txBox="1">
            <a:spLocks noChangeArrowheads="1"/>
          </p:cNvSpPr>
          <p:nvPr/>
        </p:nvSpPr>
        <p:spPr bwMode="auto">
          <a:xfrm>
            <a:off x="4840288" y="1052513"/>
            <a:ext cx="37766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¿Qué características tiene la señalización que identifica la OIP? 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>
                <a:latin typeface="Calibri" pitchFamily="34" charset="0"/>
              </a:rPr>
              <a:t>(SÓLO OIP CON SEÑALIZACIÓN DE LA </a:t>
            </a:r>
            <a:r>
              <a:rPr lang="es-MX" sz="1300" b="1" dirty="0" smtClean="0">
                <a:latin typeface="Calibri" pitchFamily="34" charset="0"/>
              </a:rPr>
              <a:t>OFICINA</a:t>
            </a:r>
            <a:r>
              <a:rPr lang="es-MX" sz="1300" b="1" dirty="0">
                <a:latin typeface="Calibri" pitchFamily="34" charset="0"/>
              </a:rPr>
              <a:t>)</a:t>
            </a:r>
          </a:p>
        </p:txBody>
      </p:sp>
      <p:sp>
        <p:nvSpPr>
          <p:cNvPr id="10" name="9 Flecha a la derecha con muesca"/>
          <p:cNvSpPr/>
          <p:nvPr/>
        </p:nvSpPr>
        <p:spPr>
          <a:xfrm>
            <a:off x="3060700" y="3392488"/>
            <a:ext cx="1295400" cy="900112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latin typeface="Calibri" pitchFamily="34" charset="0"/>
                <a:cs typeface="Calibri" pitchFamily="34" charset="0"/>
              </a:rPr>
              <a:t>100 </a:t>
            </a:r>
            <a:r>
              <a:rPr lang="es-MX" sz="1200" b="1" dirty="0">
                <a:latin typeface="Calibri" pitchFamily="34" charset="0"/>
                <a:cs typeface="Calibri" pitchFamily="34" charset="0"/>
              </a:rPr>
              <a:t>Entes Obligados</a:t>
            </a:r>
            <a:endParaRPr lang="es-MX" sz="1400" b="1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24375" y="1052513"/>
            <a:ext cx="4392613" cy="5545137"/>
          </a:xfrm>
          <a:prstGeom prst="rect">
            <a:avLst/>
          </a:prstGeom>
          <a:noFill/>
          <a:ln w="3175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297" name="11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Señalización de la OIP</a:t>
            </a:r>
          </a:p>
        </p:txBody>
      </p:sp>
      <p:graphicFrame>
        <p:nvGraphicFramePr>
          <p:cNvPr id="12" name="22 Gráfico"/>
          <p:cNvGraphicFramePr/>
          <p:nvPr>
            <p:extLst>
              <p:ext uri="{D42A27DB-BD31-4B8C-83A1-F6EECF244321}">
                <p14:modId xmlns:p14="http://schemas.microsoft.com/office/powerpoint/2010/main" val="3507117662"/>
              </p:ext>
            </p:extLst>
          </p:nvPr>
        </p:nvGraphicFramePr>
        <p:xfrm>
          <a:off x="251520" y="2492896"/>
          <a:ext cx="2880320" cy="327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7 Gráfico"/>
          <p:cNvGraphicFramePr/>
          <p:nvPr>
            <p:extLst>
              <p:ext uri="{D42A27DB-BD31-4B8C-83A1-F6EECF244321}">
                <p14:modId xmlns:p14="http://schemas.microsoft.com/office/powerpoint/2010/main" val="3671222036"/>
              </p:ext>
            </p:extLst>
          </p:nvPr>
        </p:nvGraphicFramePr>
        <p:xfrm>
          <a:off x="4572000" y="1972870"/>
          <a:ext cx="4392488" cy="462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14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Tiempo de espera</a:t>
            </a:r>
          </a:p>
        </p:txBody>
      </p:sp>
      <p:sp>
        <p:nvSpPr>
          <p:cNvPr id="43011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5C1BF0-0731-40B5-874E-A23B76C97115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3318" name="8 CuadroTexto"/>
          <p:cNvSpPr txBox="1">
            <a:spLocks noChangeArrowheads="1"/>
          </p:cNvSpPr>
          <p:nvPr/>
        </p:nvSpPr>
        <p:spPr bwMode="auto">
          <a:xfrm>
            <a:off x="660400" y="1281113"/>
            <a:ext cx="3479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Al llegar a la OIP, ¿encontró al personal de esta oficina en su sitio de trabajo para atender a los solicitantes?</a:t>
            </a:r>
          </a:p>
        </p:txBody>
      </p:sp>
      <p:sp>
        <p:nvSpPr>
          <p:cNvPr id="13319" name="10 CuadroTexto"/>
          <p:cNvSpPr txBox="1">
            <a:spLocks noChangeArrowheads="1"/>
          </p:cNvSpPr>
          <p:nvPr/>
        </p:nvSpPr>
        <p:spPr bwMode="auto">
          <a:xfrm>
            <a:off x="4840288" y="1268413"/>
            <a:ext cx="3776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¿Cuánto tiempo esperó para ser atendido por el personal de la OIP?</a:t>
            </a:r>
          </a:p>
        </p:txBody>
      </p:sp>
      <p:graphicFrame>
        <p:nvGraphicFramePr>
          <p:cNvPr id="9" name="7 Gráfico"/>
          <p:cNvGraphicFramePr/>
          <p:nvPr>
            <p:extLst>
              <p:ext uri="{D42A27DB-BD31-4B8C-83A1-F6EECF244321}">
                <p14:modId xmlns:p14="http://schemas.microsoft.com/office/powerpoint/2010/main" val="1105114966"/>
              </p:ext>
            </p:extLst>
          </p:nvPr>
        </p:nvGraphicFramePr>
        <p:xfrm>
          <a:off x="755576" y="1988840"/>
          <a:ext cx="33123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927124037"/>
              </p:ext>
            </p:extLst>
          </p:nvPr>
        </p:nvGraphicFramePr>
        <p:xfrm>
          <a:off x="4583875" y="1972870"/>
          <a:ext cx="4272980" cy="440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Rectángulo"/>
          <p:cNvSpPr/>
          <p:nvPr/>
        </p:nvSpPr>
        <p:spPr>
          <a:xfrm>
            <a:off x="1144958" y="5733256"/>
            <a:ext cx="25028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  <a:cs typeface="Calibri" pitchFamily="34" charset="0"/>
              </a:rPr>
              <a:t>Nota</a:t>
            </a:r>
            <a:r>
              <a:rPr lang="es-MX" sz="1300" b="1" dirty="0">
                <a:latin typeface="Calibri" pitchFamily="34" charset="0"/>
                <a:cs typeface="Calibri" pitchFamily="34" charset="0"/>
              </a:rPr>
              <a:t>: las visitas se llevan a cabo dentro del horario de </a:t>
            </a:r>
            <a:r>
              <a:rPr lang="es-MX" sz="1300" b="1" dirty="0" smtClean="0">
                <a:latin typeface="Calibri" pitchFamily="34" charset="0"/>
                <a:cs typeface="Calibri" pitchFamily="34" charset="0"/>
              </a:rPr>
              <a:t>atención</a:t>
            </a:r>
            <a:endParaRPr lang="es-MX" sz="1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82045-154B-4265-859A-620EF3EDD3DD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82947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Tiempo de espera</a:t>
            </a:r>
          </a:p>
        </p:txBody>
      </p:sp>
      <p:sp>
        <p:nvSpPr>
          <p:cNvPr id="82949" name="9 CuadroTexto"/>
          <p:cNvSpPr txBox="1">
            <a:spLocks noChangeArrowheads="1"/>
          </p:cNvSpPr>
          <p:nvPr/>
        </p:nvSpPr>
        <p:spPr bwMode="auto">
          <a:xfrm>
            <a:off x="1751013" y="1268413"/>
            <a:ext cx="5629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Presencia del personal en la OIP y </a:t>
            </a:r>
            <a:r>
              <a:rPr lang="es-MX" sz="1300" b="1" dirty="0" smtClean="0">
                <a:latin typeface="Calibri" pitchFamily="34" charset="0"/>
              </a:rPr>
              <a:t>tiempo </a:t>
            </a:r>
            <a:r>
              <a:rPr lang="es-MX" sz="1300" b="1" dirty="0">
                <a:latin typeface="Calibri" pitchFamily="34" charset="0"/>
              </a:rPr>
              <a:t>de espera para ser atendido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94595"/>
              </p:ext>
            </p:extLst>
          </p:nvPr>
        </p:nvGraphicFramePr>
        <p:xfrm>
          <a:off x="356186" y="2169240"/>
          <a:ext cx="8424000" cy="34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54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0 a 10 </a:t>
                      </a:r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minutos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11 a 20 </a:t>
                      </a:r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minutos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21 a 30 </a:t>
                      </a:r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minutos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31 a 40 </a:t>
                      </a:r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minutos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effectLst/>
                          <a:latin typeface="Calibri" panose="020F0502020204030204" pitchFamily="34" charset="0"/>
                        </a:rPr>
                        <a:t>Sí había personal para atender a los </a:t>
                      </a:r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effectLst/>
                          <a:latin typeface="Calibri" panose="020F0502020204030204" pitchFamily="34" charset="0"/>
                        </a:rPr>
                        <a:t>91.5%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0.9</a:t>
                      </a:r>
                      <a:r>
                        <a:rPr lang="es-MX" sz="1300" b="1" u="none" strike="noStrike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effectLst/>
                          <a:latin typeface="Calibri" panose="020F0502020204030204" pitchFamily="34" charset="0"/>
                        </a:rPr>
                        <a:t>No había personal para atender a los </a:t>
                      </a:r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86.0%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CuadroTexto"/>
          <p:cNvSpPr txBox="1">
            <a:spLocks noChangeArrowheads="1"/>
          </p:cNvSpPr>
          <p:nvPr/>
        </p:nvSpPr>
        <p:spPr bwMode="auto">
          <a:xfrm>
            <a:off x="1693863" y="2636838"/>
            <a:ext cx="5757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C A P I T A L   H U M A N 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B869D-6773-419C-A5B8-D2FB21152D67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Capital humano</a:t>
            </a:r>
          </a:p>
        </p:txBody>
      </p:sp>
      <p:sp>
        <p:nvSpPr>
          <p:cNvPr id="14341" name="15 CuadroTexto"/>
          <p:cNvSpPr txBox="1">
            <a:spLocks noChangeArrowheads="1"/>
          </p:cNvSpPr>
          <p:nvPr/>
        </p:nvSpPr>
        <p:spPr bwMode="auto">
          <a:xfrm>
            <a:off x="971550" y="1273175"/>
            <a:ext cx="71866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¿Coincide el nombre del Responsable de la OIP registrado en el portal de internet del Ente Obligado con el funcionario que efectivamente tiene este nombramiento?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084614826"/>
              </p:ext>
            </p:extLst>
          </p:nvPr>
        </p:nvGraphicFramePr>
        <p:xfrm>
          <a:off x="2361018" y="2455088"/>
          <a:ext cx="4443230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8C541-9225-4A90-8025-C6886B7FE555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5364" name="44 CuadroTexto"/>
          <p:cNvSpPr txBox="1">
            <a:spLocks noChangeArrowheads="1"/>
          </p:cNvSpPr>
          <p:nvPr/>
        </p:nvSpPr>
        <p:spPr bwMode="auto">
          <a:xfrm>
            <a:off x="2411413" y="1273175"/>
            <a:ext cx="43068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¿Cuál es el nivel administrativo del Responsable de la OIP?</a:t>
            </a:r>
          </a:p>
        </p:txBody>
      </p:sp>
      <p:sp>
        <p:nvSpPr>
          <p:cNvPr id="15365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Nivel administrativo</a:t>
            </a:r>
          </a:p>
        </p:txBody>
      </p:sp>
      <p:graphicFrame>
        <p:nvGraphicFramePr>
          <p:cNvPr id="6" name="7 Gráfico"/>
          <p:cNvGraphicFramePr/>
          <p:nvPr>
            <p:extLst>
              <p:ext uri="{D42A27DB-BD31-4B8C-83A1-F6EECF244321}">
                <p14:modId xmlns:p14="http://schemas.microsoft.com/office/powerpoint/2010/main" val="3437437192"/>
              </p:ext>
            </p:extLst>
          </p:nvPr>
        </p:nvGraphicFramePr>
        <p:xfrm>
          <a:off x="652804" y="2204864"/>
          <a:ext cx="78076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82045-154B-4265-859A-620EF3EDD3DD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MX" b="1" smtClean="0">
              <a:latin typeface="Calibri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01757"/>
              </p:ext>
            </p:extLst>
          </p:nvPr>
        </p:nvGraphicFramePr>
        <p:xfrm>
          <a:off x="1248746" y="1327092"/>
          <a:ext cx="6660000" cy="50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68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 de plaza del Responsable de la 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Estructura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Honorario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/Ejecutivo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/Gerente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Subgerente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Jefe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Unidad Departamental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Operativo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latin typeface="Calibri" pitchFamily="34" charset="0"/>
              </a:rPr>
              <a:t>Nivel administrativo y tipo de plaza</a:t>
            </a:r>
          </a:p>
        </p:txBody>
      </p:sp>
      <p:sp>
        <p:nvSpPr>
          <p:cNvPr id="5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310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CuadroTexto"/>
          <p:cNvSpPr txBox="1">
            <a:spLocks noChangeArrowheads="1"/>
          </p:cNvSpPr>
          <p:nvPr/>
        </p:nvSpPr>
        <p:spPr bwMode="auto">
          <a:xfrm>
            <a:off x="1765300" y="2636838"/>
            <a:ext cx="56149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I N T R O D U C C I Ó N </a:t>
            </a:r>
            <a:endParaRPr lang="es-ES" sz="36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0A99-4EA2-4344-80C9-C6A13C58245E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6388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Cursos que ha realizado el Responsable de la OIP</a:t>
            </a:r>
          </a:p>
        </p:txBody>
      </p:sp>
      <p:sp>
        <p:nvSpPr>
          <p:cNvPr id="16389" name="8 CuadroTexto"/>
          <p:cNvSpPr txBox="1">
            <a:spLocks noChangeArrowheads="1"/>
          </p:cNvSpPr>
          <p:nvPr/>
        </p:nvSpPr>
        <p:spPr bwMode="auto">
          <a:xfrm>
            <a:off x="342900" y="1273175"/>
            <a:ext cx="84439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Cursos / Diplomados realizados por el </a:t>
            </a:r>
            <a:r>
              <a:rPr lang="es-MX" sz="1300" b="1" dirty="0">
                <a:latin typeface="Calibri" pitchFamily="34" charset="0"/>
              </a:rPr>
              <a:t>Responsable de la </a:t>
            </a:r>
            <a:r>
              <a:rPr lang="es-MX" sz="1300" b="1" dirty="0" smtClean="0">
                <a:latin typeface="Calibri" pitchFamily="34" charset="0"/>
              </a:rPr>
              <a:t>OIP</a:t>
            </a:r>
            <a:endParaRPr lang="es-MX" sz="1300" b="1" dirty="0">
              <a:latin typeface="Calibri" pitchFamily="34" charset="0"/>
            </a:endParaRPr>
          </a:p>
        </p:txBody>
      </p:sp>
      <p:pic>
        <p:nvPicPr>
          <p:cNvPr id="16390" name="Picture 2" descr="http://201.144.87.93/dif/images/transparenci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2" y="1176021"/>
            <a:ext cx="603252" cy="8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chart"/>
          <p:cNvPicPr>
            <a:picLocks noChangeAspect="1"/>
          </p:cNvPicPr>
          <p:nvPr/>
        </p:nvPicPr>
        <p:blipFill>
          <a:blip r:embed="rId5" cstate="print"/>
          <a:srcRect l="7423" t="4369" r="5812" b="6947"/>
          <a:stretch>
            <a:fillRect/>
          </a:stretch>
        </p:blipFill>
        <p:spPr bwMode="auto">
          <a:xfrm>
            <a:off x="181766" y="2204864"/>
            <a:ext cx="466732" cy="6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www.ceaip-zac.org/datos/imagenes/info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4" y="3972406"/>
            <a:ext cx="566740" cy="48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624" y="3140968"/>
            <a:ext cx="547690" cy="5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120" y="4714534"/>
            <a:ext cx="657228" cy="6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1971" y="5722370"/>
            <a:ext cx="500072" cy="5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 Gráfico"/>
          <p:cNvGraphicFramePr/>
          <p:nvPr>
            <p:extLst>
              <p:ext uri="{D42A27DB-BD31-4B8C-83A1-F6EECF244321}">
                <p14:modId xmlns:p14="http://schemas.microsoft.com/office/powerpoint/2010/main" val="291198288"/>
              </p:ext>
            </p:extLst>
          </p:nvPr>
        </p:nvGraphicFramePr>
        <p:xfrm>
          <a:off x="911770" y="1772816"/>
          <a:ext cx="7980710" cy="482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2ED43-77CC-4A25-9905-49F1A87BF274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7412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Diplomados que ha realizado el Responsable de la OIP</a:t>
            </a:r>
          </a:p>
        </p:txBody>
      </p:sp>
      <p:pic>
        <p:nvPicPr>
          <p:cNvPr id="17414" name="Picture 2" descr="http://www.cevat.org.mx/img/cursos_presencia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94300"/>
            <a:ext cx="1943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http://www.cevat.org.mx/img/cursos_virtua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232400"/>
            <a:ext cx="152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9" name="1 Gráfico"/>
          <p:cNvGraphicFramePr/>
          <p:nvPr>
            <p:extLst>
              <p:ext uri="{D42A27DB-BD31-4B8C-83A1-F6EECF244321}">
                <p14:modId xmlns:p14="http://schemas.microsoft.com/office/powerpoint/2010/main" val="2994175766"/>
              </p:ext>
            </p:extLst>
          </p:nvPr>
        </p:nvGraphicFramePr>
        <p:xfrm>
          <a:off x="251520" y="1916832"/>
          <a:ext cx="8535322" cy="371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342900" y="1273175"/>
            <a:ext cx="84439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Cursos / Diplomados realizados por el </a:t>
            </a:r>
            <a:r>
              <a:rPr lang="es-MX" sz="1300" b="1" dirty="0">
                <a:latin typeface="Calibri" pitchFamily="34" charset="0"/>
              </a:rPr>
              <a:t>Responsable de la </a:t>
            </a:r>
            <a:r>
              <a:rPr lang="es-MX" sz="1300" b="1" dirty="0" smtClean="0">
                <a:latin typeface="Calibri" pitchFamily="34" charset="0"/>
              </a:rPr>
              <a:t>OIP</a:t>
            </a:r>
            <a:endParaRPr lang="es-MX" sz="13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C8D9E-2396-40F8-A353-BBE92CFAFCF0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8436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Grado de estudios del Responsable de la OIP</a:t>
            </a:r>
          </a:p>
        </p:txBody>
      </p:sp>
      <p:sp>
        <p:nvSpPr>
          <p:cNvPr id="18437" name="44 CuadroTexto"/>
          <p:cNvSpPr txBox="1">
            <a:spLocks noChangeArrowheads="1"/>
          </p:cNvSpPr>
          <p:nvPr/>
        </p:nvSpPr>
        <p:spPr bwMode="auto">
          <a:xfrm>
            <a:off x="342900" y="1273175"/>
            <a:ext cx="84439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¿Cuál es el último grado de estudios del Responsable de la OIP?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51454850"/>
              </p:ext>
            </p:extLst>
          </p:nvPr>
        </p:nvGraphicFramePr>
        <p:xfrm>
          <a:off x="652804" y="1988840"/>
          <a:ext cx="780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F5865-A61B-46DB-A236-569A88FABE09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86021" name="8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Grado de estudios del Responsable de la OIP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11154"/>
              </p:ext>
            </p:extLst>
          </p:nvPr>
        </p:nvGraphicFramePr>
        <p:xfrm>
          <a:off x="1692320" y="1401890"/>
          <a:ext cx="5760000" cy="51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Estudios completos o no del Responsable de la 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Terminada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Incompleta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3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Secundaria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Bachillerato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Carrera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Licenciatura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Especialidad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Maestría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Doctorado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2643B-D2D7-4991-89C3-AF0CB8862A87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9460" name="14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Otras funciones inherentes a la OIP por parte del Responsable</a:t>
            </a:r>
          </a:p>
        </p:txBody>
      </p:sp>
      <p:sp>
        <p:nvSpPr>
          <p:cNvPr id="19461" name="15 CuadroTexto"/>
          <p:cNvSpPr txBox="1">
            <a:spLocks noChangeArrowheads="1"/>
          </p:cNvSpPr>
          <p:nvPr/>
        </p:nvSpPr>
        <p:spPr bwMode="auto">
          <a:xfrm>
            <a:off x="1692275" y="1268413"/>
            <a:ext cx="5745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Además de las funciones inherentes a la Oficina de Información Pública, ¿el Responsable de la OIP realiza otras actividades en el Ente Obligado?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2247734302"/>
              </p:ext>
            </p:extLst>
          </p:nvPr>
        </p:nvGraphicFramePr>
        <p:xfrm>
          <a:off x="878326" y="2455088"/>
          <a:ext cx="7416824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20175-F533-43E9-8C01-6769AF48CBA7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485" name="14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Responsable Operativo de la OIP</a:t>
            </a:r>
          </a:p>
        </p:txBody>
      </p:sp>
      <p:sp>
        <p:nvSpPr>
          <p:cNvPr id="20486" name="15 CuadroTexto"/>
          <p:cNvSpPr txBox="1">
            <a:spLocks noChangeArrowheads="1"/>
          </p:cNvSpPr>
          <p:nvPr/>
        </p:nvSpPr>
        <p:spPr bwMode="auto">
          <a:xfrm>
            <a:off x="239713" y="1273175"/>
            <a:ext cx="43211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¿En la OIP hay personal que sea Responsable Operativo de la Oficina de Información Pública?</a:t>
            </a:r>
          </a:p>
        </p:txBody>
      </p:sp>
      <p:sp>
        <p:nvSpPr>
          <p:cNvPr id="20487" name="17 Marcador de número de diapositiva"/>
          <p:cNvSpPr txBox="1">
            <a:spLocks/>
          </p:cNvSpPr>
          <p:nvPr/>
        </p:nvSpPr>
        <p:spPr bwMode="auto">
          <a:xfrm>
            <a:off x="8643938" y="6438900"/>
            <a:ext cx="441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590603-4452-4B52-A748-0C4DCB42419D}" type="slidenum">
              <a:rPr lang="es-MX" sz="1000" b="1">
                <a:latin typeface="Calibri" pitchFamily="34" charset="0"/>
              </a:rPr>
              <a:pPr algn="r"/>
              <a:t>35</a:t>
            </a:fld>
            <a:endParaRPr lang="es-MX" sz="1000" b="1">
              <a:latin typeface="Calibri" pitchFamily="34" charset="0"/>
            </a:endParaRPr>
          </a:p>
        </p:txBody>
      </p:sp>
      <p:sp>
        <p:nvSpPr>
          <p:cNvPr id="20488" name="11 CuadroTexto"/>
          <p:cNvSpPr txBox="1">
            <a:spLocks noChangeArrowheads="1"/>
          </p:cNvSpPr>
          <p:nvPr/>
        </p:nvSpPr>
        <p:spPr bwMode="auto">
          <a:xfrm>
            <a:off x="4611688" y="1276350"/>
            <a:ext cx="423386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¿Coincide el nombre registrado en el portal de internet del Ente Obligado con el del Responsable Operativo de la OIP en activo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 smtClean="0">
                <a:latin typeface="Calibri" pitchFamily="34" charset="0"/>
              </a:rPr>
              <a:t>(</a:t>
            </a:r>
            <a:r>
              <a:rPr lang="es-MX" sz="1300" b="1" dirty="0">
                <a:latin typeface="Calibri" pitchFamily="34" charset="0"/>
              </a:rPr>
              <a:t>SÓLO OIP QUE TIENEN RESPONSABLE OPERATIVO)</a:t>
            </a:r>
          </a:p>
        </p:txBody>
      </p:sp>
      <p:sp>
        <p:nvSpPr>
          <p:cNvPr id="11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2" name="7 Gráfico"/>
          <p:cNvGraphicFramePr/>
          <p:nvPr>
            <p:extLst>
              <p:ext uri="{D42A27DB-BD31-4B8C-83A1-F6EECF244321}">
                <p14:modId xmlns:p14="http://schemas.microsoft.com/office/powerpoint/2010/main" val="2990185733"/>
              </p:ext>
            </p:extLst>
          </p:nvPr>
        </p:nvGraphicFramePr>
        <p:xfrm>
          <a:off x="107504" y="2599104"/>
          <a:ext cx="3168352" cy="299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0 Gráfico"/>
          <p:cNvGraphicFramePr/>
          <p:nvPr>
            <p:extLst>
              <p:ext uri="{D42A27DB-BD31-4B8C-83A1-F6EECF244321}">
                <p14:modId xmlns:p14="http://schemas.microsoft.com/office/powerpoint/2010/main" val="2325731803"/>
              </p:ext>
            </p:extLst>
          </p:nvPr>
        </p:nvGraphicFramePr>
        <p:xfrm>
          <a:off x="4572000" y="2564904"/>
          <a:ext cx="43924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9 Flecha a la derecha con muesca"/>
          <p:cNvSpPr/>
          <p:nvPr/>
        </p:nvSpPr>
        <p:spPr>
          <a:xfrm>
            <a:off x="3060700" y="3392488"/>
            <a:ext cx="1295400" cy="900112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latin typeface="Calibri" pitchFamily="34" charset="0"/>
                <a:cs typeface="Calibri" pitchFamily="34" charset="0"/>
              </a:rPr>
              <a:t>84 Entes </a:t>
            </a:r>
            <a:r>
              <a:rPr lang="es-MX" sz="1200" b="1" dirty="0">
                <a:latin typeface="Calibri" pitchFamily="34" charset="0"/>
                <a:cs typeface="Calibri" pitchFamily="34" charset="0"/>
              </a:rPr>
              <a:t>Obligados</a:t>
            </a:r>
            <a:endParaRPr lang="es-MX" sz="1400" b="1" dirty="0">
              <a:latin typeface="Calibri" pitchFamily="34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4524375" y="1052513"/>
            <a:ext cx="4392613" cy="5545137"/>
          </a:xfrm>
          <a:prstGeom prst="rect">
            <a:avLst/>
          </a:prstGeom>
          <a:noFill/>
          <a:ln w="3175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6 CuadroTexto"/>
          <p:cNvSpPr txBox="1">
            <a:spLocks noChangeArrowheads="1"/>
          </p:cNvSpPr>
          <p:nvPr/>
        </p:nvSpPr>
        <p:spPr bwMode="auto">
          <a:xfrm>
            <a:off x="1677988" y="1273175"/>
            <a:ext cx="5773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>
                <a:latin typeface="Calibri" pitchFamily="34" charset="0"/>
              </a:rPr>
              <a:t>¿Cuál es el nivel administrativo del Responsable Operativo de la OIP?</a:t>
            </a:r>
          </a:p>
          <a:p>
            <a:pPr algn="ctr"/>
            <a:r>
              <a:rPr lang="es-MX" sz="1300" b="1">
                <a:latin typeface="Calibri" pitchFamily="34" charset="0"/>
              </a:rPr>
              <a:t> </a:t>
            </a:r>
          </a:p>
          <a:p>
            <a:pPr algn="ctr"/>
            <a:r>
              <a:rPr lang="es-MX" sz="1300" b="1">
                <a:latin typeface="Calibri" pitchFamily="34" charset="0"/>
              </a:rPr>
              <a:t>(SÓLO OIP QUE TIENEN RESPONSABLE OPERATIVO)</a:t>
            </a:r>
          </a:p>
        </p:txBody>
      </p:sp>
      <p:sp>
        <p:nvSpPr>
          <p:cNvPr id="21508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Nivel administrativo del Responsable Operativo de la OIP</a:t>
            </a:r>
          </a:p>
        </p:txBody>
      </p:sp>
      <p:sp>
        <p:nvSpPr>
          <p:cNvPr id="55301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3393E-A618-4431-B972-BA92B6292578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84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8" name="8 Gráfico"/>
          <p:cNvGraphicFramePr/>
          <p:nvPr>
            <p:extLst>
              <p:ext uri="{D42A27DB-BD31-4B8C-83A1-F6EECF244321}">
                <p14:modId xmlns:p14="http://schemas.microsoft.com/office/powerpoint/2010/main" val="2978541613"/>
              </p:ext>
            </p:extLst>
          </p:nvPr>
        </p:nvGraphicFramePr>
        <p:xfrm>
          <a:off x="652804" y="2420888"/>
          <a:ext cx="78076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A9D180-1437-44E1-ACD2-D17F98F7D78D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87043" name="14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Nivel administrativo y tipo de plaza del Responsable Operativo de la OIP</a:t>
            </a:r>
          </a:p>
        </p:txBody>
      </p:sp>
      <p:sp>
        <p:nvSpPr>
          <p:cNvPr id="87045" name="6 CuadroTexto"/>
          <p:cNvSpPr txBox="1">
            <a:spLocks noChangeArrowheads="1"/>
          </p:cNvSpPr>
          <p:nvPr/>
        </p:nvSpPr>
        <p:spPr bwMode="auto">
          <a:xfrm>
            <a:off x="1677988" y="1276350"/>
            <a:ext cx="5773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(SÓLO OIP QUE TIENEN RESPONSABLE OPERATIVO)</a:t>
            </a:r>
          </a:p>
        </p:txBody>
      </p:sp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84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13811"/>
              </p:ext>
            </p:extLst>
          </p:nvPr>
        </p:nvGraphicFramePr>
        <p:xfrm>
          <a:off x="1248746" y="1773312"/>
          <a:ext cx="6660000" cy="44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68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 de plaza del Responsable Operativo de la 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Estructura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Honorario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/Gerente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Subgerente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Jefe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Unidad Departamental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Operativo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28616-9EC9-4834-B8A4-EE6BD03BF8D4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2532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Cursos que ha realizado el Responsable Operativo de la OIP</a:t>
            </a:r>
          </a:p>
        </p:txBody>
      </p:sp>
      <p:sp>
        <p:nvSpPr>
          <p:cNvPr id="22533" name="8 CuadroTexto"/>
          <p:cNvSpPr txBox="1">
            <a:spLocks noChangeArrowheads="1"/>
          </p:cNvSpPr>
          <p:nvPr/>
        </p:nvSpPr>
        <p:spPr bwMode="auto">
          <a:xfrm>
            <a:off x="341313" y="1081088"/>
            <a:ext cx="8443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Cursos / Diplomados realizados </a:t>
            </a:r>
            <a:r>
              <a:rPr lang="es-MX" sz="1300" b="1" dirty="0" smtClean="0">
                <a:latin typeface="Calibri" pitchFamily="34" charset="0"/>
              </a:rPr>
              <a:t>por </a:t>
            </a:r>
            <a:r>
              <a:rPr lang="es-MX" sz="1300" b="1" dirty="0">
                <a:latin typeface="Calibri" pitchFamily="34" charset="0"/>
              </a:rPr>
              <a:t>el Responsable Operativo de la </a:t>
            </a:r>
            <a:r>
              <a:rPr lang="es-MX" sz="1300" b="1" dirty="0" smtClean="0">
                <a:latin typeface="Calibri" pitchFamily="34" charset="0"/>
              </a:rPr>
              <a:t>OIP</a:t>
            </a:r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>
                <a:latin typeface="Calibri" pitchFamily="34" charset="0"/>
              </a:rPr>
              <a:t> </a:t>
            </a:r>
          </a:p>
          <a:p>
            <a:pPr algn="ctr"/>
            <a:r>
              <a:rPr lang="es-MX" sz="1300" b="1" dirty="0">
                <a:latin typeface="Calibri" pitchFamily="34" charset="0"/>
              </a:rPr>
              <a:t>(SÓLO OIP QUE TIENEN RESPONSABLE OPERATIVO)</a:t>
            </a:r>
          </a:p>
        </p:txBody>
      </p:sp>
      <p:pic>
        <p:nvPicPr>
          <p:cNvPr id="22534" name="Picture 2" descr="http://201.144.87.93/dif/images/transparenci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" y="1041400"/>
            <a:ext cx="6762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chart"/>
          <p:cNvPicPr>
            <a:picLocks noChangeAspect="1"/>
          </p:cNvPicPr>
          <p:nvPr/>
        </p:nvPicPr>
        <p:blipFill>
          <a:blip r:embed="rId5" cstate="print"/>
          <a:srcRect l="7423" t="4369" r="5812" b="6947"/>
          <a:stretch>
            <a:fillRect/>
          </a:stretch>
        </p:blipFill>
        <p:spPr bwMode="auto">
          <a:xfrm>
            <a:off x="107950" y="2033588"/>
            <a:ext cx="614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www.ceaip-zac.org/datos/imagenes/info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238" y="3965575"/>
            <a:ext cx="6334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13" y="3068638"/>
            <a:ext cx="7223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" y="4652963"/>
            <a:ext cx="7175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75" y="5553075"/>
            <a:ext cx="714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 Gráfico"/>
          <p:cNvGraphicFramePr/>
          <p:nvPr>
            <p:extLst>
              <p:ext uri="{D42A27DB-BD31-4B8C-83A1-F6EECF244321}">
                <p14:modId xmlns:p14="http://schemas.microsoft.com/office/powerpoint/2010/main" val="4035115313"/>
              </p:ext>
            </p:extLst>
          </p:nvPr>
        </p:nvGraphicFramePr>
        <p:xfrm>
          <a:off x="911770" y="1772816"/>
          <a:ext cx="7980710" cy="482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4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84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0B8F4-8BA7-4746-93F2-FB3AF2FCA7A9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3556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Diplomados que ha realizado el Responsable Operativo de la OIP</a:t>
            </a:r>
          </a:p>
        </p:txBody>
      </p:sp>
      <p:pic>
        <p:nvPicPr>
          <p:cNvPr id="23557" name="Picture 2" descr="http://www.cevat.org.mx/img/cursos_presencia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41888"/>
            <a:ext cx="19431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http://www.cevat.org.mx/img/cursos_virtua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978400"/>
            <a:ext cx="152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9 CuadroTexto"/>
          <p:cNvSpPr txBox="1">
            <a:spLocks noChangeArrowheads="1"/>
          </p:cNvSpPr>
          <p:nvPr/>
        </p:nvSpPr>
        <p:spPr bwMode="auto">
          <a:xfrm>
            <a:off x="341313" y="1081088"/>
            <a:ext cx="8443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Cursos / Diplomados realizados por el Responsable Operativo de la OIP</a:t>
            </a:r>
          </a:p>
          <a:p>
            <a:pPr algn="ctr"/>
            <a:r>
              <a:rPr lang="es-MX" sz="1300" b="1" dirty="0" smtClean="0">
                <a:latin typeface="Calibri" pitchFamily="34" charset="0"/>
              </a:rPr>
              <a:t> </a:t>
            </a:r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>
                <a:latin typeface="Calibri" pitchFamily="34" charset="0"/>
              </a:rPr>
              <a:t>(SÓLO OIP QUE TIENEN RESPONSABLE OPERATIVO)</a:t>
            </a:r>
          </a:p>
        </p:txBody>
      </p:sp>
      <p:graphicFrame>
        <p:nvGraphicFramePr>
          <p:cNvPr id="10" name="1 Gráfico"/>
          <p:cNvGraphicFramePr/>
          <p:nvPr>
            <p:extLst>
              <p:ext uri="{D42A27DB-BD31-4B8C-83A1-F6EECF244321}">
                <p14:modId xmlns:p14="http://schemas.microsoft.com/office/powerpoint/2010/main" val="3110955399"/>
              </p:ext>
            </p:extLst>
          </p:nvPr>
        </p:nvGraphicFramePr>
        <p:xfrm>
          <a:off x="251520" y="1916832"/>
          <a:ext cx="8535322" cy="371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84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Introducción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2413" y="1284288"/>
            <a:ext cx="863917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De acuerdo a lo establecido en el artículo 71, fracción XXII de la Ley de Transparencia y Acceso a la Información Pública del Distrito Federal (LTAIPDF), el Instituto de Acceso a la Información Pública y Protección de Datos Personales del Distrito Federal (</a:t>
            </a:r>
            <a:r>
              <a:rPr lang="es-MX" sz="1600" b="1" dirty="0" err="1">
                <a:latin typeface="Calibri" pitchFamily="34" charset="0"/>
                <a:cs typeface="Calibri" pitchFamily="34" charset="0"/>
              </a:rPr>
              <a:t>InfoDF</a:t>
            </a:r>
            <a:r>
              <a:rPr lang="es-MX" sz="1600" b="1" dirty="0">
                <a:latin typeface="Calibri" pitchFamily="34" charset="0"/>
                <a:cs typeface="Calibri" pitchFamily="34" charset="0"/>
              </a:rPr>
              <a:t>) ha establecido un programa de visitas a las instalaciones de las Oficina de Información Pública (OIP) de los Entes Obligados, con el fin de verificar las condiciones de infraestructura y de servicio en que se desarrolla el acceso a la información y la rendición de cuentas. Este programa se denomina Diagnóstico Integral de las Oficinas de Información Pública.</a:t>
            </a:r>
          </a:p>
          <a:p>
            <a:pPr algn="just">
              <a:defRPr/>
            </a:pP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Los principales aspectos evaluados en las vistas de inspección son los siguientes:</a:t>
            </a:r>
          </a:p>
          <a:p>
            <a:pPr algn="just"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628650" indent="-285750" algn="just">
              <a:buFont typeface="Arial" pitchFamily="34" charset="0"/>
              <a:buChar char="•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La ubicación de la OIP</a:t>
            </a:r>
          </a:p>
          <a:p>
            <a:pPr marL="628650" indent="-285750" algn="just">
              <a:buFont typeface="Arial" pitchFamily="34" charset="0"/>
              <a:buChar char="•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La señalización sobre la ubicación de la OIP</a:t>
            </a:r>
          </a:p>
          <a:p>
            <a:pPr marL="628650" indent="-285750" algn="just">
              <a:buFont typeface="Arial" pitchFamily="34" charset="0"/>
              <a:buChar char="•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El capital humano de la OIP</a:t>
            </a:r>
          </a:p>
          <a:p>
            <a:pPr marL="628650" indent="-285750" algn="just">
              <a:buFont typeface="Arial" pitchFamily="34" charset="0"/>
              <a:buChar char="•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La infraestructura de la OIP</a:t>
            </a:r>
          </a:p>
          <a:p>
            <a:pPr marL="628650" indent="-285750" algn="just">
              <a:buFont typeface="Arial" pitchFamily="34" charset="0"/>
              <a:buChar char="•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Los datos de la OIP</a:t>
            </a:r>
          </a:p>
          <a:p>
            <a:pPr marL="628650" indent="-285750" algn="just">
              <a:buFont typeface="Arial" pitchFamily="34" charset="0"/>
              <a:buChar char="•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Difusión de la </a:t>
            </a:r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cultura de la transparencia 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marL="628650" indent="-285750" algn="just">
              <a:buFont typeface="Arial" pitchFamily="34" charset="0"/>
              <a:buChar char="•"/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La operación del Sistema INFOMEX</a:t>
            </a:r>
          </a:p>
          <a:p>
            <a:pPr algn="just"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>
              <a:defRPr/>
            </a:pPr>
            <a:r>
              <a:rPr lang="es-MX" sz="1600" b="1" dirty="0">
                <a:latin typeface="Calibri" pitchFamily="34" charset="0"/>
                <a:cs typeface="Calibri" pitchFamily="34" charset="0"/>
              </a:rPr>
              <a:t>El análisis de los datos obtenidos permite detectar áreas de oportunidad para generar acciones que optimicen el desempeño de las OIP y brindar un mejor servicio a los usuarios.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38151-85A9-4DAA-A7F9-8A8785A685A9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4580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Grado de estudios del Responsable Operativo de la OIP</a:t>
            </a:r>
          </a:p>
        </p:txBody>
      </p:sp>
      <p:sp>
        <p:nvSpPr>
          <p:cNvPr id="24581" name="8 CuadroTexto"/>
          <p:cNvSpPr txBox="1">
            <a:spLocks noChangeArrowheads="1"/>
          </p:cNvSpPr>
          <p:nvPr/>
        </p:nvSpPr>
        <p:spPr bwMode="auto">
          <a:xfrm>
            <a:off x="342900" y="1273175"/>
            <a:ext cx="8443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>
                <a:latin typeface="Calibri" pitchFamily="34" charset="0"/>
              </a:rPr>
              <a:t>¿Cuál es el último grado de estudios del Responsable Operativo de la OIP?</a:t>
            </a:r>
          </a:p>
          <a:p>
            <a:pPr algn="ctr"/>
            <a:r>
              <a:rPr lang="es-MX" sz="1300" b="1">
                <a:latin typeface="Calibri" pitchFamily="34" charset="0"/>
              </a:rPr>
              <a:t> </a:t>
            </a:r>
          </a:p>
          <a:p>
            <a:pPr algn="ctr"/>
            <a:r>
              <a:rPr lang="es-MX" sz="1300" b="1">
                <a:latin typeface="Calibri" pitchFamily="34" charset="0"/>
              </a:rPr>
              <a:t>(SÓLO OIP QUE TIENEN RESPONSABLE OPERATIVO)</a:t>
            </a:r>
          </a:p>
        </p:txBody>
      </p:sp>
      <p:graphicFrame>
        <p:nvGraphicFramePr>
          <p:cNvPr id="7" name="9 Gráfico"/>
          <p:cNvGraphicFramePr/>
          <p:nvPr>
            <p:extLst>
              <p:ext uri="{D42A27DB-BD31-4B8C-83A1-F6EECF244321}">
                <p14:modId xmlns:p14="http://schemas.microsoft.com/office/powerpoint/2010/main" val="3510038697"/>
              </p:ext>
            </p:extLst>
          </p:nvPr>
        </p:nvGraphicFramePr>
        <p:xfrm>
          <a:off x="652804" y="2204864"/>
          <a:ext cx="78076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84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9165C-1070-4774-A8CA-103058D50E69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88067" name="15 CuadroTexto"/>
          <p:cNvSpPr txBox="1">
            <a:spLocks noChangeArrowheads="1"/>
          </p:cNvSpPr>
          <p:nvPr/>
        </p:nvSpPr>
        <p:spPr bwMode="auto">
          <a:xfrm>
            <a:off x="342900" y="1273175"/>
            <a:ext cx="84439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>
                <a:latin typeface="Calibri" pitchFamily="34" charset="0"/>
              </a:rPr>
              <a:t>Estudios completos o no del Responsable Operativo de la OIP</a:t>
            </a:r>
          </a:p>
          <a:p>
            <a:pPr algn="ctr"/>
            <a:endParaRPr lang="es-MX" sz="1300" b="1">
              <a:latin typeface="Calibri" pitchFamily="34" charset="0"/>
            </a:endParaRPr>
          </a:p>
          <a:p>
            <a:pPr algn="ctr"/>
            <a:r>
              <a:rPr lang="es-MX" sz="1300" b="1">
                <a:latin typeface="Calibri" pitchFamily="34" charset="0"/>
              </a:rPr>
              <a:t>(SÓLO OIP QUE TIENEN RESPONSABLE OPERATIVO)</a:t>
            </a:r>
          </a:p>
        </p:txBody>
      </p:sp>
      <p:sp>
        <p:nvSpPr>
          <p:cNvPr id="88069" name="8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Grado de estudios del Responsable de la Operativo de la OIP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23863"/>
              </p:ext>
            </p:extLst>
          </p:nvPr>
        </p:nvGraphicFramePr>
        <p:xfrm>
          <a:off x="1692320" y="2205344"/>
          <a:ext cx="5760000" cy="43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32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Estudios completos o no del Responsable Operativo</a:t>
                      </a:r>
                      <a:r>
                        <a:rPr lang="es-MX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la 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Terminada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Incompleta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3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Bachillerato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Carrera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Licenciatura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Especialidad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Maestría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Doctorado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0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84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4C6A7-27BA-4D00-A4FA-85003C03423B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5604" name="15 CuadroTexto"/>
          <p:cNvSpPr txBox="1">
            <a:spLocks noChangeArrowheads="1"/>
          </p:cNvSpPr>
          <p:nvPr/>
        </p:nvSpPr>
        <p:spPr bwMode="auto">
          <a:xfrm>
            <a:off x="1619250" y="1273175"/>
            <a:ext cx="58912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¿Además de ser el Responsable Operativo de la OIP, el funcionario realiza alguna otra función dentro del Ente Obligado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 smtClean="0">
                <a:latin typeface="Calibri" pitchFamily="34" charset="0"/>
              </a:rPr>
              <a:t>(</a:t>
            </a:r>
            <a:r>
              <a:rPr lang="es-MX" sz="1300" b="1" dirty="0">
                <a:latin typeface="Calibri" pitchFamily="34" charset="0"/>
              </a:rPr>
              <a:t>SÓLO OIPS QUE TIENEN RESPONSABLE OPERATIVO)</a:t>
            </a:r>
          </a:p>
        </p:txBody>
      </p:sp>
      <p:sp>
        <p:nvSpPr>
          <p:cNvPr id="25605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Otras funciones inherentes a la OIP por parte del Responsable Operativo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7014745"/>
              </p:ext>
            </p:extLst>
          </p:nvPr>
        </p:nvGraphicFramePr>
        <p:xfrm>
          <a:off x="878326" y="2455088"/>
          <a:ext cx="7416824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84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61085-F7E3-4F08-B808-5F6E47EFE080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6628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Cursos que ha realizado el Responsable de la OIP y el Responsable Operativo</a:t>
            </a:r>
          </a:p>
        </p:txBody>
      </p:sp>
      <p:pic>
        <p:nvPicPr>
          <p:cNvPr id="26629" name="Picture 2" descr="http://201.144.87.93/dif/images/transparenci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5" y="5876925"/>
            <a:ext cx="6746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chart"/>
          <p:cNvPicPr>
            <a:picLocks noChangeAspect="1"/>
          </p:cNvPicPr>
          <p:nvPr/>
        </p:nvPicPr>
        <p:blipFill>
          <a:blip r:embed="rId5" cstate="print"/>
          <a:srcRect l="7423" t="4369" r="5812" b="6947"/>
          <a:stretch>
            <a:fillRect/>
          </a:stretch>
        </p:blipFill>
        <p:spPr bwMode="auto">
          <a:xfrm>
            <a:off x="2124075" y="5875338"/>
            <a:ext cx="6143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http://www.ceaip-zac.org/datos/imagenes/info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7763" y="5910263"/>
            <a:ext cx="635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3300" y="5900738"/>
            <a:ext cx="7223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1113" y="5876925"/>
            <a:ext cx="7175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5575" y="5876925"/>
            <a:ext cx="715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 Gráfico"/>
          <p:cNvGraphicFramePr/>
          <p:nvPr>
            <p:extLst>
              <p:ext uri="{D42A27DB-BD31-4B8C-83A1-F6EECF244321}">
                <p14:modId xmlns:p14="http://schemas.microsoft.com/office/powerpoint/2010/main" val="2949108676"/>
              </p:ext>
            </p:extLst>
          </p:nvPr>
        </p:nvGraphicFramePr>
        <p:xfrm>
          <a:off x="206685" y="1412776"/>
          <a:ext cx="8770436" cy="46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A5FAE-D993-4164-9942-DBC0E806DABA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7652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Diplomados que ha realizado el Responsable de la OIP y el Responsable Operativo</a:t>
            </a:r>
          </a:p>
        </p:txBody>
      </p:sp>
      <p:pic>
        <p:nvPicPr>
          <p:cNvPr id="27653" name="Picture 2" descr="http://www.cevat.org.mx/img/cursos_presencia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94300"/>
            <a:ext cx="1943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http://www.cevat.org.mx/img/cursos_virtua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232400"/>
            <a:ext cx="152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 Gráfico"/>
          <p:cNvGraphicFramePr/>
          <p:nvPr>
            <p:extLst>
              <p:ext uri="{D42A27DB-BD31-4B8C-83A1-F6EECF244321}">
                <p14:modId xmlns:p14="http://schemas.microsoft.com/office/powerpoint/2010/main" val="206844134"/>
              </p:ext>
            </p:extLst>
          </p:nvPr>
        </p:nvGraphicFramePr>
        <p:xfrm>
          <a:off x="251520" y="1772816"/>
          <a:ext cx="8535322" cy="385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F7208-CC4E-45A8-8F26-07E3CECDEEB4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8677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 smtClean="0">
                <a:latin typeface="Calibri" pitchFamily="34" charset="0"/>
              </a:rPr>
              <a:t>Número de personas </a:t>
            </a:r>
            <a:r>
              <a:rPr lang="es-MX" b="1" dirty="0">
                <a:latin typeface="Calibri" pitchFamily="34" charset="0"/>
              </a:rPr>
              <a:t>que apoyan a la OIP en el desarrollo de sus funciones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5217" y="5277458"/>
            <a:ext cx="294761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Hay un total de 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440 </a:t>
            </a: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servidores públicos trabajando en las OIP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248540" y="5301208"/>
            <a:ext cx="294761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En promedio hay 4 servidores públicos trabajando en las OIP</a:t>
            </a:r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val="3168407044"/>
              </p:ext>
            </p:extLst>
          </p:nvPr>
        </p:nvGraphicFramePr>
        <p:xfrm>
          <a:off x="557254" y="1484784"/>
          <a:ext cx="801524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6 Gráfico"/>
          <p:cNvGraphicFramePr/>
          <p:nvPr>
            <p:extLst>
              <p:ext uri="{D42A27DB-BD31-4B8C-83A1-F6EECF244321}">
                <p14:modId xmlns:p14="http://schemas.microsoft.com/office/powerpoint/2010/main" val="103025444"/>
              </p:ext>
            </p:extLst>
          </p:nvPr>
        </p:nvGraphicFramePr>
        <p:xfrm>
          <a:off x="561996" y="3284984"/>
          <a:ext cx="801050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CuadroTexto"/>
          <p:cNvSpPr txBox="1">
            <a:spLocks noChangeArrowheads="1"/>
          </p:cNvSpPr>
          <p:nvPr/>
        </p:nvSpPr>
        <p:spPr bwMode="auto">
          <a:xfrm>
            <a:off x="1693863" y="2636838"/>
            <a:ext cx="5757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I N F R A E S T R U C T U R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1D7EA-9554-48EA-BFC3-DFAC6AF3A6C0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9701" name="15 CuadroTexto"/>
          <p:cNvSpPr txBox="1">
            <a:spLocks noChangeArrowheads="1"/>
          </p:cNvSpPr>
          <p:nvPr/>
        </p:nvSpPr>
        <p:spPr bwMode="auto">
          <a:xfrm>
            <a:off x="801688" y="1268413"/>
            <a:ext cx="319405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Por su ubicación, ¿la OIP requiere de instalaciones especiales para acceder hasta ella?</a:t>
            </a:r>
          </a:p>
        </p:txBody>
      </p:sp>
      <p:sp>
        <p:nvSpPr>
          <p:cNvPr id="29702" name="8 CuadroTexto"/>
          <p:cNvSpPr txBox="1">
            <a:spLocks noChangeArrowheads="1"/>
          </p:cNvSpPr>
          <p:nvPr/>
        </p:nvSpPr>
        <p:spPr bwMode="auto">
          <a:xfrm>
            <a:off x="4627563" y="1152525"/>
            <a:ext cx="41925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El acceso a la OIP cuenta con</a:t>
            </a:r>
            <a:r>
              <a:rPr lang="es-MX" sz="1300" b="1" dirty="0" smtClean="0">
                <a:latin typeface="Calibri" pitchFamily="34" charset="0"/>
              </a:rPr>
              <a:t>:</a:t>
            </a:r>
          </a:p>
          <a:p>
            <a:pPr algn="ctr"/>
            <a:r>
              <a:rPr lang="es-MX" sz="1300" b="1" dirty="0" smtClean="0">
                <a:latin typeface="Calibri" pitchFamily="34" charset="0"/>
              </a:rPr>
              <a:t>(</a:t>
            </a:r>
            <a:r>
              <a:rPr lang="es-MX" sz="1300" b="1" dirty="0">
                <a:latin typeface="Calibri" pitchFamily="34" charset="0"/>
              </a:rPr>
              <a:t>SÓLO OIP QUE REQUIEREN INSTALACIONES ESPECIALES)</a:t>
            </a:r>
          </a:p>
        </p:txBody>
      </p:sp>
      <p:sp>
        <p:nvSpPr>
          <p:cNvPr id="29704" name="12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Instalaciones especiales para acceder a la OIP</a:t>
            </a:r>
          </a:p>
        </p:txBody>
      </p:sp>
      <p:pic>
        <p:nvPicPr>
          <p:cNvPr id="29708" name="Picture 4" descr="http://www.salud.gob.mx/unidades/cdi/nom/compi/a120104i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387" y="1773312"/>
            <a:ext cx="1652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4" name="7 Gráfico"/>
          <p:cNvGraphicFramePr/>
          <p:nvPr>
            <p:extLst>
              <p:ext uri="{D42A27DB-BD31-4B8C-83A1-F6EECF244321}">
                <p14:modId xmlns:p14="http://schemas.microsoft.com/office/powerpoint/2010/main" val="704552448"/>
              </p:ext>
            </p:extLst>
          </p:nvPr>
        </p:nvGraphicFramePr>
        <p:xfrm>
          <a:off x="4628238" y="2780928"/>
          <a:ext cx="4192233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3 Gráfico"/>
          <p:cNvGraphicFramePr/>
          <p:nvPr>
            <p:extLst>
              <p:ext uri="{D42A27DB-BD31-4B8C-83A1-F6EECF244321}">
                <p14:modId xmlns:p14="http://schemas.microsoft.com/office/powerpoint/2010/main" val="555103532"/>
              </p:ext>
            </p:extLst>
          </p:nvPr>
        </p:nvGraphicFramePr>
        <p:xfrm>
          <a:off x="107504" y="2455088"/>
          <a:ext cx="3168352" cy="335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9 Flecha a la derecha con muesca"/>
          <p:cNvSpPr/>
          <p:nvPr/>
        </p:nvSpPr>
        <p:spPr>
          <a:xfrm>
            <a:off x="3060700" y="3392488"/>
            <a:ext cx="1295400" cy="900112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latin typeface="Calibri" pitchFamily="34" charset="0"/>
                <a:cs typeface="Calibri" pitchFamily="34" charset="0"/>
              </a:rPr>
              <a:t>70 Entes </a:t>
            </a:r>
            <a:r>
              <a:rPr lang="es-MX" sz="1200" b="1" dirty="0">
                <a:latin typeface="Calibri" pitchFamily="34" charset="0"/>
                <a:cs typeface="Calibri" pitchFamily="34" charset="0"/>
              </a:rPr>
              <a:t>Obligados</a:t>
            </a:r>
            <a:endParaRPr lang="es-MX" sz="1400" b="1" dirty="0">
              <a:latin typeface="Calibri" pitchFamily="34" charset="0"/>
            </a:endParaRPr>
          </a:p>
        </p:txBody>
      </p:sp>
      <p:sp>
        <p:nvSpPr>
          <p:cNvPr id="17" name="10 Rectángulo"/>
          <p:cNvSpPr/>
          <p:nvPr/>
        </p:nvSpPr>
        <p:spPr>
          <a:xfrm>
            <a:off x="4524375" y="1052513"/>
            <a:ext cx="4392613" cy="5545137"/>
          </a:xfrm>
          <a:prstGeom prst="rect">
            <a:avLst/>
          </a:prstGeom>
          <a:noFill/>
          <a:ln w="3175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39013-F69F-4FBC-A0C4-8BE40AC1E5AA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0724" name="15 CuadroTexto"/>
          <p:cNvSpPr txBox="1">
            <a:spLocks noChangeArrowheads="1"/>
          </p:cNvSpPr>
          <p:nvPr/>
        </p:nvSpPr>
        <p:spPr bwMode="auto">
          <a:xfrm>
            <a:off x="342900" y="1273175"/>
            <a:ext cx="8443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Calibri" pitchFamily="34" charset="0"/>
              </a:rPr>
              <a:t>¿El espacio físico asignado a la OIP es de uso exclusivo para esta área?</a:t>
            </a:r>
          </a:p>
        </p:txBody>
      </p:sp>
      <p:sp>
        <p:nvSpPr>
          <p:cNvPr id="30725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Espacio físico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3871529873"/>
              </p:ext>
            </p:extLst>
          </p:nvPr>
        </p:nvGraphicFramePr>
        <p:xfrm>
          <a:off x="212170" y="2455088"/>
          <a:ext cx="4443230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68" y="3002022"/>
            <a:ext cx="3831978" cy="2299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4E033-C146-4EC7-A841-14ED9237E734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1748" name="44 CuadroTexto"/>
          <p:cNvSpPr txBox="1">
            <a:spLocks noChangeArrowheads="1"/>
          </p:cNvSpPr>
          <p:nvPr/>
        </p:nvSpPr>
        <p:spPr bwMode="auto">
          <a:xfrm>
            <a:off x="342900" y="1268413"/>
            <a:ext cx="84439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¿Cuánto espacio está destinado para la OIP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r>
              <a:rPr lang="es-MX" sz="1300" b="1" dirty="0" smtClean="0">
                <a:latin typeface="Calibri" pitchFamily="34" charset="0"/>
              </a:rPr>
              <a:t>(</a:t>
            </a:r>
            <a:r>
              <a:rPr lang="es-MX" sz="1300" b="1" dirty="0">
                <a:latin typeface="Calibri" pitchFamily="34" charset="0"/>
              </a:rPr>
              <a:t>En </a:t>
            </a:r>
            <a:r>
              <a:rPr lang="es-ES" sz="1300" b="1" dirty="0" smtClean="0">
                <a:latin typeface="Calibri" pitchFamily="34" charset="0"/>
              </a:rPr>
              <a:t>m</a:t>
            </a:r>
            <a:r>
              <a:rPr lang="es-ES" sz="1300" b="1" baseline="30000" dirty="0" smtClean="0">
                <a:latin typeface="Calibri" pitchFamily="34" charset="0"/>
              </a:rPr>
              <a:t>2</a:t>
            </a:r>
            <a:r>
              <a:rPr lang="es-MX" sz="1300" b="1" dirty="0" smtClean="0">
                <a:latin typeface="Calibri" pitchFamily="34" charset="0"/>
              </a:rPr>
              <a:t>)</a:t>
            </a:r>
            <a:endParaRPr lang="es-MX" sz="1300" b="1" dirty="0">
              <a:latin typeface="Calibri" pitchFamily="34" charset="0"/>
            </a:endParaRPr>
          </a:p>
        </p:txBody>
      </p:sp>
      <p:sp>
        <p:nvSpPr>
          <p:cNvPr id="31749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Espacio físico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263616" y="5005625"/>
            <a:ext cx="294761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En promedio las OIP tiene un espacio físico 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de</a:t>
            </a:r>
          </a:p>
          <a:p>
            <a:pPr algn="ctr">
              <a:defRPr/>
            </a:pP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29.57  </a:t>
            </a: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m</a:t>
            </a:r>
            <a:r>
              <a:rPr lang="es-ES" sz="20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graphicFrame>
        <p:nvGraphicFramePr>
          <p:cNvPr id="10" name="26 Gráfico"/>
          <p:cNvGraphicFramePr/>
          <p:nvPr>
            <p:extLst>
              <p:ext uri="{D42A27DB-BD31-4B8C-83A1-F6EECF244321}">
                <p14:modId xmlns:p14="http://schemas.microsoft.com/office/powerpoint/2010/main" val="3018499271"/>
              </p:ext>
            </p:extLst>
          </p:nvPr>
        </p:nvGraphicFramePr>
        <p:xfrm>
          <a:off x="323528" y="1988840"/>
          <a:ext cx="5400600" cy="430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967" name="Picture 223" descr="http://www.arqhys.com/comunidad/wp-content/uploads/2012/03/Muebles-oficina-Mex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16" y="2552487"/>
            <a:ext cx="2789054" cy="20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Introducción</a:t>
            </a:r>
          </a:p>
        </p:txBody>
      </p:sp>
      <p:sp>
        <p:nvSpPr>
          <p:cNvPr id="78851" name="2 Rectángulo"/>
          <p:cNvSpPr>
            <a:spLocks noChangeArrowheads="1"/>
          </p:cNvSpPr>
          <p:nvPr/>
        </p:nvSpPr>
        <p:spPr bwMode="auto">
          <a:xfrm>
            <a:off x="252413" y="1284288"/>
            <a:ext cx="86391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600" b="1" dirty="0">
                <a:latin typeface="Calibri" pitchFamily="34" charset="0"/>
              </a:rPr>
              <a:t>Aspectos del levantamiento</a:t>
            </a:r>
          </a:p>
          <a:p>
            <a:pPr algn="just"/>
            <a:r>
              <a:rPr lang="es-MX" sz="1600" b="1" dirty="0">
                <a:latin typeface="Calibri" pitchFamily="34" charset="0"/>
              </a:rPr>
              <a:t> </a:t>
            </a:r>
          </a:p>
          <a:p>
            <a:pPr algn="just"/>
            <a:r>
              <a:rPr lang="es-MX" sz="1600" b="1" dirty="0">
                <a:latin typeface="Calibri" pitchFamily="34" charset="0"/>
              </a:rPr>
              <a:t>Durante los meses de </a:t>
            </a:r>
            <a:r>
              <a:rPr lang="es-MX" sz="1600" b="1" dirty="0" smtClean="0">
                <a:latin typeface="Calibri" pitchFamily="34" charset="0"/>
              </a:rPr>
              <a:t>junio y julio del </a:t>
            </a:r>
            <a:r>
              <a:rPr lang="es-MX" sz="1600" b="1" dirty="0">
                <a:latin typeface="Calibri" pitchFamily="34" charset="0"/>
              </a:rPr>
              <a:t>año en curso se realizó un censo a los </a:t>
            </a:r>
            <a:r>
              <a:rPr lang="es-MX" sz="1600" b="1" dirty="0" smtClean="0">
                <a:latin typeface="Calibri" pitchFamily="34" charset="0"/>
              </a:rPr>
              <a:t>121 </a:t>
            </a:r>
            <a:r>
              <a:rPr lang="es-MX" sz="1600" b="1" dirty="0">
                <a:latin typeface="Calibri" pitchFamily="34" charset="0"/>
              </a:rPr>
              <a:t>Entes Obligados al cumplimiento de la LTAIPDF. En dicho censo, se aplicó un cuestionario </a:t>
            </a:r>
            <a:r>
              <a:rPr lang="es-MX" sz="1600" b="1" dirty="0" smtClean="0">
                <a:latin typeface="Calibri" pitchFamily="34" charset="0"/>
              </a:rPr>
              <a:t>de 181 reactivos, distribuidos en 65 preguntas, en </a:t>
            </a:r>
            <a:r>
              <a:rPr lang="es-MX" sz="1600" b="1" dirty="0">
                <a:latin typeface="Calibri" pitchFamily="34" charset="0"/>
              </a:rPr>
              <a:t>las que se obtenía información sobre los diversos aspectos de infraestructura y de servicio.</a:t>
            </a:r>
          </a:p>
          <a:p>
            <a:pPr algn="just"/>
            <a:r>
              <a:rPr lang="es-MX" sz="1600" b="1" dirty="0">
                <a:latin typeface="Calibri" pitchFamily="34" charset="0"/>
              </a:rPr>
              <a:t> </a:t>
            </a:r>
          </a:p>
          <a:p>
            <a:pPr algn="just"/>
            <a:r>
              <a:rPr lang="es-MX" sz="1600" b="1" dirty="0">
                <a:latin typeface="Calibri" pitchFamily="34" charset="0"/>
              </a:rPr>
              <a:t>El cuestionario se llena durante la visita en dos etapas: en la primer etapa, referente a las preguntas que integran las secciones de ubicación y señalización, son contestadas por los propios verificadores del Instituto con base en sus apreciaciones; y en la segunda etapa, el resto del cuestionario es llenado con la ayuda del personal de la OIP que se entrevista.</a:t>
            </a:r>
          </a:p>
          <a:p>
            <a:pPr algn="just"/>
            <a:r>
              <a:rPr lang="es-MX" sz="1600" b="1" dirty="0">
                <a:latin typeface="Calibri" pitchFamily="34" charset="0"/>
              </a:rPr>
              <a:t> </a:t>
            </a:r>
          </a:p>
          <a:p>
            <a:pPr algn="just"/>
            <a:r>
              <a:rPr lang="es-MX" sz="1600" b="1" dirty="0">
                <a:latin typeface="Calibri" pitchFamily="34" charset="0"/>
              </a:rPr>
              <a:t>Cabe hacer mención que no se cuenta con información </a:t>
            </a:r>
            <a:r>
              <a:rPr lang="es-MX" sz="1600" b="1" dirty="0" smtClean="0">
                <a:latin typeface="Calibri" pitchFamily="34" charset="0"/>
              </a:rPr>
              <a:t>de la </a:t>
            </a:r>
            <a:r>
              <a:rPr lang="es-MX" sz="1600" b="1" dirty="0">
                <a:latin typeface="Calibri" pitchFamily="34" charset="0"/>
              </a:rPr>
              <a:t>Autoridad de la Zona Patrimonio Mundial Natural y Cultural de la Humanidad en Xochimilco, Tláhuac y Milpa </a:t>
            </a:r>
            <a:r>
              <a:rPr lang="es-MX" sz="1600" b="1" dirty="0" smtClean="0">
                <a:latin typeface="Calibri" pitchFamily="34" charset="0"/>
              </a:rPr>
              <a:t>Alta; </a:t>
            </a:r>
            <a:r>
              <a:rPr lang="es-MX" sz="1600" b="1" dirty="0">
                <a:latin typeface="Calibri" pitchFamily="34" charset="0"/>
              </a:rPr>
              <a:t>el Fideicomiso Fondo para el Desarrollo Económico y Social de la Ciudad de </a:t>
            </a:r>
            <a:r>
              <a:rPr lang="es-MX" sz="1600" b="1" dirty="0" smtClean="0">
                <a:latin typeface="Calibri" pitchFamily="34" charset="0"/>
              </a:rPr>
              <a:t>México y </a:t>
            </a:r>
            <a:r>
              <a:rPr lang="es-MX" sz="1600" b="1" dirty="0">
                <a:latin typeface="Calibri" pitchFamily="34" charset="0"/>
              </a:rPr>
              <a:t>el Fideicomiso Público de la Zona de Santa </a:t>
            </a:r>
            <a:r>
              <a:rPr lang="es-MX" sz="1600" b="1" dirty="0" smtClean="0">
                <a:latin typeface="Calibri" pitchFamily="34" charset="0"/>
              </a:rPr>
              <a:t>Fe, al ser </a:t>
            </a:r>
            <a:r>
              <a:rPr lang="es-MX" sz="1600" b="1" dirty="0">
                <a:latin typeface="Calibri" pitchFamily="34" charset="0"/>
              </a:rPr>
              <a:t>Entes de </a:t>
            </a:r>
            <a:r>
              <a:rPr lang="es-MX" sz="1600" b="1" dirty="0" smtClean="0">
                <a:latin typeface="Calibri" pitchFamily="34" charset="0"/>
              </a:rPr>
              <a:t>reciente incorporación </a:t>
            </a:r>
            <a:r>
              <a:rPr lang="es-MX" sz="1600" b="1" dirty="0">
                <a:latin typeface="Calibri" pitchFamily="34" charset="0"/>
              </a:rPr>
              <a:t>al Padrón de Entes obligados al cumplimiento de la LTAIPDF y de la LPDPDF</a:t>
            </a:r>
            <a:r>
              <a:rPr lang="es-MX" sz="1600" b="1" dirty="0" smtClean="0">
                <a:latin typeface="Calibri" pitchFamily="34" charset="0"/>
              </a:rPr>
              <a:t>. En tanto que para el Consejo </a:t>
            </a:r>
            <a:r>
              <a:rPr lang="es-MX" sz="1600" b="1" dirty="0">
                <a:latin typeface="Calibri" pitchFamily="34" charset="0"/>
              </a:rPr>
              <a:t>Económico y Social de la Ciudad de </a:t>
            </a:r>
            <a:r>
              <a:rPr lang="es-MX" sz="1600" b="1" dirty="0" smtClean="0">
                <a:latin typeface="Calibri" pitchFamily="34" charset="0"/>
              </a:rPr>
              <a:t>México</a:t>
            </a:r>
            <a:r>
              <a:rPr lang="es-MX" sz="1600" b="1" dirty="0">
                <a:latin typeface="Calibri" pitchFamily="34" charset="0"/>
              </a:rPr>
              <a:t>; </a:t>
            </a:r>
            <a:r>
              <a:rPr lang="es-MX" sz="1600" b="1" dirty="0" smtClean="0">
                <a:latin typeface="Calibri" pitchFamily="34" charset="0"/>
              </a:rPr>
              <a:t>el Fideicomiso </a:t>
            </a:r>
            <a:r>
              <a:rPr lang="es-MX" sz="1600" b="1" dirty="0">
                <a:latin typeface="Calibri" pitchFamily="34" charset="0"/>
              </a:rPr>
              <a:t>para el Fondo de Promoción para el Financiamiento del Transporte </a:t>
            </a:r>
            <a:r>
              <a:rPr lang="es-MX" sz="1600" b="1" dirty="0" smtClean="0">
                <a:latin typeface="Calibri" pitchFamily="34" charset="0"/>
              </a:rPr>
              <a:t>Público; el Fideicomiso </a:t>
            </a:r>
            <a:r>
              <a:rPr lang="es-MX" sz="1600" b="1" dirty="0">
                <a:latin typeface="Calibri" pitchFamily="34" charset="0"/>
              </a:rPr>
              <a:t>Público Complejo Ambiental </a:t>
            </a:r>
            <a:r>
              <a:rPr lang="es-MX" sz="1600" b="1" dirty="0" smtClean="0">
                <a:latin typeface="Calibri" pitchFamily="34" charset="0"/>
              </a:rPr>
              <a:t>Xochimilco y el Fideicomiso </a:t>
            </a:r>
            <a:r>
              <a:rPr lang="es-MX" sz="1600" b="1" dirty="0">
                <a:latin typeface="Calibri" pitchFamily="34" charset="0"/>
              </a:rPr>
              <a:t>Fondo de Apoyo a la Educación y el Empleo de las y los Jóvenes del Distrito </a:t>
            </a:r>
            <a:r>
              <a:rPr lang="es-MX" sz="1600" b="1" dirty="0" smtClean="0">
                <a:latin typeface="Calibri" pitchFamily="34" charset="0"/>
              </a:rPr>
              <a:t>Federal no tenían designado Responsable de la Oficina de Información Pública al momento del levantamiento de la encuesta. </a:t>
            </a:r>
            <a:endParaRPr lang="es-MX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EE66EC-A9F0-4C66-BE67-1189120FD231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2772" name="8 CuadroTexto"/>
          <p:cNvSpPr txBox="1">
            <a:spLocks noChangeArrowheads="1"/>
          </p:cNvSpPr>
          <p:nvPr/>
        </p:nvSpPr>
        <p:spPr bwMode="auto">
          <a:xfrm>
            <a:off x="342900" y="1268413"/>
            <a:ext cx="84439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¿Cómo se encuentra el espacio de la OIP en su conjunto?</a:t>
            </a:r>
          </a:p>
        </p:txBody>
      </p:sp>
      <p:sp>
        <p:nvSpPr>
          <p:cNvPr id="32773" name="9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Apariencia de la Oficina de Información Pública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959115943"/>
              </p:ext>
            </p:extLst>
          </p:nvPr>
        </p:nvGraphicFramePr>
        <p:xfrm>
          <a:off x="1547664" y="1556792"/>
          <a:ext cx="604937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519863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615D6-662D-4CBD-9EA9-B9A6C16DF805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90115" name="20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Infraestructura de la Oficina de Información Pública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32805"/>
              </p:ext>
            </p:extLst>
          </p:nvPr>
        </p:nvGraphicFramePr>
        <p:xfrm>
          <a:off x="1309008" y="1301418"/>
          <a:ext cx="6536560" cy="41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208280"/>
                <a:gridCol w="1080000"/>
                <a:gridCol w="1080000"/>
                <a:gridCol w="1080000"/>
                <a:gridCol w="208280"/>
                <a:gridCol w="108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latin typeface="Calibri" pitchFamily="34" charset="0"/>
                          <a:cs typeface="Calibri" pitchFamily="34" charset="0"/>
                        </a:rPr>
                        <a:t>Mueble</a:t>
                      </a:r>
                      <a:endParaRPr lang="es-MX" sz="1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MX" sz="1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latin typeface="Calibri" pitchFamily="34" charset="0"/>
                          <a:cs typeface="Calibri" pitchFamily="34" charset="0"/>
                        </a:rPr>
                        <a:t>Buen estado</a:t>
                      </a:r>
                      <a:endParaRPr lang="es-MX" sz="1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latin typeface="Calibri" pitchFamily="34" charset="0"/>
                          <a:cs typeface="Calibri" pitchFamily="34" charset="0"/>
                        </a:rPr>
                        <a:t>Mal estado </a:t>
                      </a:r>
                      <a:endParaRPr lang="es-MX" sz="1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latin typeface="Calibri" pitchFamily="34" charset="0"/>
                          <a:cs typeface="Calibri" pitchFamily="34" charset="0"/>
                        </a:rPr>
                        <a:t>Promedio</a:t>
                      </a:r>
                      <a:endParaRPr lang="es-MX" sz="1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Escritorio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428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424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3.7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Silla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746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730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6.5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Aparatos telefónicos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211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206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1.8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Libreros / </a:t>
                      </a:r>
                      <a:r>
                        <a:rPr lang="es-MX" sz="13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Credenzas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221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215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1.9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Archiveros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228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226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2.0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pic>
        <p:nvPicPr>
          <p:cNvPr id="90190" name="char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654432"/>
            <a:ext cx="906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91" name="Picture 5" descr="http://www.maxmuebles.com.ar/Silla%20Sp%20110%20contacto%20y%20gas%20fr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697810"/>
            <a:ext cx="647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92" name="Picture 11" descr="http://gmobuelna.files.wordpress.com/2010/08/telefo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595981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93" name="Picture 13" descr="http://www.bonanovaoffice.com/imagenes/S_kuby/K_libreros_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605851"/>
            <a:ext cx="9890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pic>
        <p:nvPicPr>
          <p:cNvPr id="53250" name="Picture 2" descr="http://www.ofitek.com/imagenes/d_archiveros_libreros/a_archiveros/grandes/Archiveros_Metalicos_584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52" y="5605851"/>
            <a:ext cx="846386" cy="8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153C0-1FD9-4191-AE45-27B63DA50873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4820" name="15 CuadroTexto"/>
          <p:cNvSpPr txBox="1">
            <a:spLocks noChangeArrowheads="1"/>
          </p:cNvSpPr>
          <p:nvPr/>
        </p:nvSpPr>
        <p:spPr bwMode="auto">
          <a:xfrm>
            <a:off x="2411413" y="1273175"/>
            <a:ext cx="4306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¿El aparato telefónico, así como el número de teléfono o extensión, es de uso exclusivo de la OIP?</a:t>
            </a:r>
          </a:p>
        </p:txBody>
      </p:sp>
      <p:sp>
        <p:nvSpPr>
          <p:cNvPr id="34821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Infraestructura de la Oficina de Información Pública</a:t>
            </a:r>
          </a:p>
        </p:txBody>
      </p:sp>
      <p:pic>
        <p:nvPicPr>
          <p:cNvPr id="34822" name="Picture 2" descr="http://gmobuelna.files.wordpress.com/2010/08/telef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2845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 descr="http://img1.mlstatic.com/telefono-5-extensiones-identificador-contestadora-panasonic_MLM-O-2717250382_05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3068638"/>
            <a:ext cx="2095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6 Gráfico"/>
          <p:cNvGraphicFramePr/>
          <p:nvPr>
            <p:extLst>
              <p:ext uri="{D42A27DB-BD31-4B8C-83A1-F6EECF244321}">
                <p14:modId xmlns:p14="http://schemas.microsoft.com/office/powerpoint/2010/main" val="3728561362"/>
              </p:ext>
            </p:extLst>
          </p:nvPr>
        </p:nvGraphicFramePr>
        <p:xfrm>
          <a:off x="2361018" y="2455088"/>
          <a:ext cx="4443230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55742-B719-4E7D-A613-B4C380D359A7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91139" name="44 CuadroTexto"/>
          <p:cNvSpPr txBox="1">
            <a:spLocks noChangeArrowheads="1"/>
          </p:cNvSpPr>
          <p:nvPr/>
        </p:nvSpPr>
        <p:spPr bwMode="auto">
          <a:xfrm>
            <a:off x="1677988" y="1273175"/>
            <a:ext cx="57737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¿Cuántos equipos de cómputo están destinados para la OIP?</a:t>
            </a:r>
          </a:p>
        </p:txBody>
      </p:sp>
      <p:sp>
        <p:nvSpPr>
          <p:cNvPr id="91140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Infraestructura de la Oficina de Información Pública</a:t>
            </a:r>
          </a:p>
        </p:txBody>
      </p:sp>
      <p:pic>
        <p:nvPicPr>
          <p:cNvPr id="91141" name="Picture 4" descr="http://www.infomexjalisco.org.mx/InfomexJalisco/images/infom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285405"/>
            <a:ext cx="21383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doblada"/>
          <p:cNvSpPr/>
          <p:nvPr/>
        </p:nvSpPr>
        <p:spPr>
          <a:xfrm>
            <a:off x="4860057" y="2349500"/>
            <a:ext cx="1152000" cy="647700"/>
          </a:xfrm>
          <a:prstGeom prst="bentArrow">
            <a:avLst/>
          </a:prstGeom>
          <a:solidFill>
            <a:srgbClr val="008080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15 Flecha doblada"/>
          <p:cNvSpPr/>
          <p:nvPr/>
        </p:nvSpPr>
        <p:spPr>
          <a:xfrm>
            <a:off x="4860032" y="5157192"/>
            <a:ext cx="1152000" cy="648072"/>
          </a:xfrm>
          <a:prstGeom prst="bentArrow">
            <a:avLst/>
          </a:prstGeom>
          <a:solidFill>
            <a:srgbClr val="008080"/>
          </a:solidFill>
          <a:ln>
            <a:solidFill>
              <a:srgbClr val="006666"/>
            </a:solidFill>
          </a:ln>
          <a:scene3d>
            <a:camera prst="orthographicFront">
              <a:rot lat="10800000" lon="21594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2786" y="3565465"/>
            <a:ext cx="353311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415 equipos </a:t>
            </a: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de cómputo están destinados en las OIP</a:t>
            </a:r>
          </a:p>
          <a:p>
            <a:pPr algn="ctr"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(un promedio de 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3.6 </a:t>
            </a: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por OIP) </a:t>
            </a:r>
            <a:endParaRPr lang="es-ES" sz="2000" b="1" baseline="30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448926" y="2125305"/>
            <a:ext cx="222753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Soportan INFOMEX</a:t>
            </a:r>
          </a:p>
          <a:p>
            <a:pPr algn="ctr">
              <a:defRPr/>
            </a:pP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88.9%</a:t>
            </a:r>
            <a:endParaRPr lang="es-ES" sz="2000" b="1" baseline="30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371442" y="4941168"/>
            <a:ext cx="237702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No soportan </a:t>
            </a: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INFOMEX</a:t>
            </a:r>
          </a:p>
          <a:p>
            <a:pPr algn="ctr">
              <a:defRPr/>
            </a:pP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11.1%</a:t>
            </a:r>
            <a:endParaRPr lang="es-ES" sz="2000" b="1" baseline="30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FA4E0-8D64-462F-A565-DF416069E41F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5844" name="15 CuadroTexto"/>
          <p:cNvSpPr txBox="1">
            <a:spLocks noChangeArrowheads="1"/>
          </p:cNvSpPr>
          <p:nvPr/>
        </p:nvSpPr>
        <p:spPr bwMode="auto">
          <a:xfrm>
            <a:off x="1692275" y="1268413"/>
            <a:ext cx="57451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El equipo de cómputo que utiliza el personal, ¿es de uso exclusivo de la OIP?</a:t>
            </a:r>
          </a:p>
        </p:txBody>
      </p:sp>
      <p:sp>
        <p:nvSpPr>
          <p:cNvPr id="35845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latin typeface="Calibri" pitchFamily="34" charset="0"/>
              </a:rPr>
              <a:t>Computadoras disponibles para </a:t>
            </a:r>
            <a:r>
              <a:rPr lang="es-MX" b="1" dirty="0" smtClean="0">
                <a:latin typeface="Calibri" pitchFamily="34" charset="0"/>
              </a:rPr>
              <a:t>la Oficina de Información Pública</a:t>
            </a:r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8" name="6 Gráfico"/>
          <p:cNvGraphicFramePr/>
          <p:nvPr>
            <p:extLst>
              <p:ext uri="{D42A27DB-BD31-4B8C-83A1-F6EECF244321}">
                <p14:modId xmlns:p14="http://schemas.microsoft.com/office/powerpoint/2010/main" val="1906927046"/>
              </p:ext>
            </p:extLst>
          </p:nvPr>
        </p:nvGraphicFramePr>
        <p:xfrm>
          <a:off x="201284" y="2455088"/>
          <a:ext cx="4443230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946884"/>
            <a:ext cx="3600400" cy="2397868"/>
          </a:xfrm>
          <a:prstGeom prst="rect">
            <a:avLst/>
          </a:prstGeom>
        </p:spPr>
      </p:pic>
      <p:sp>
        <p:nvSpPr>
          <p:cNvPr id="11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FA4E0-8D64-462F-A565-DF416069E41F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5844" name="15 CuadroTexto"/>
          <p:cNvSpPr txBox="1">
            <a:spLocks noChangeArrowheads="1"/>
          </p:cNvSpPr>
          <p:nvPr/>
        </p:nvSpPr>
        <p:spPr bwMode="auto">
          <a:xfrm>
            <a:off x="1692275" y="1268413"/>
            <a:ext cx="5745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¿Hay computadora disponible para las personas que acudan a la OIP a consultar información?</a:t>
            </a:r>
          </a:p>
        </p:txBody>
      </p:sp>
      <p:sp>
        <p:nvSpPr>
          <p:cNvPr id="35845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Computadoras disponibles para los solicitantes</a:t>
            </a:r>
          </a:p>
        </p:txBody>
      </p:sp>
      <p:graphicFrame>
        <p:nvGraphicFramePr>
          <p:cNvPr id="8" name="6 Gráfico"/>
          <p:cNvGraphicFramePr/>
          <p:nvPr>
            <p:extLst>
              <p:ext uri="{D42A27DB-BD31-4B8C-83A1-F6EECF244321}">
                <p14:modId xmlns:p14="http://schemas.microsoft.com/office/powerpoint/2010/main" val="3796861165"/>
              </p:ext>
            </p:extLst>
          </p:nvPr>
        </p:nvGraphicFramePr>
        <p:xfrm>
          <a:off x="201284" y="2455088"/>
          <a:ext cx="4443230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sp>
        <p:nvSpPr>
          <p:cNvPr id="11" name="9 Rectángulo"/>
          <p:cNvSpPr/>
          <p:nvPr/>
        </p:nvSpPr>
        <p:spPr>
          <a:xfrm>
            <a:off x="5364088" y="4581128"/>
            <a:ext cx="3533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cs typeface="Calibri" pitchFamily="34" charset="0"/>
              </a:rPr>
              <a:t>115 equipos de cómputo est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án disponibles para los solicitantes de información</a:t>
            </a:r>
          </a:p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(un promedio de 1.3 por OIP)</a:t>
            </a:r>
            <a:endParaRPr lang="es-ES" sz="2000" b="1" cap="none" spc="0" baseline="30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18" y="2007742"/>
            <a:ext cx="1643970" cy="23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519863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8B47E-925F-4673-9274-4229EF446CEC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92163" name="20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Equipo adicional en las Oficinas de Información Pública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78826"/>
              </p:ext>
            </p:extLst>
          </p:nvPr>
        </p:nvGraphicFramePr>
        <p:xfrm>
          <a:off x="4537692" y="2018080"/>
          <a:ext cx="4376560" cy="40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208280"/>
                <a:gridCol w="1080000"/>
                <a:gridCol w="208280"/>
                <a:gridCol w="108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latin typeface="Calibri" pitchFamily="34" charset="0"/>
                          <a:cs typeface="Calibri" pitchFamily="34" charset="0"/>
                        </a:rPr>
                        <a:t>Equipo</a:t>
                      </a:r>
                      <a:endParaRPr lang="es-MX" sz="1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MX" sz="1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latin typeface="Calibri" pitchFamily="34" charset="0"/>
                          <a:cs typeface="Calibri" pitchFamily="34" charset="0"/>
                        </a:rPr>
                        <a:t>Promedio</a:t>
                      </a:r>
                      <a:endParaRPr lang="es-MX" sz="1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impresoras para uso exclusivo de la OIP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95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copiadoras para uso exclusivo de la OIP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</a:t>
                      </a:r>
                      <a:r>
                        <a:rPr lang="es-MX" sz="13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escáners</a:t>
                      </a:r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para uso exclusivo de la OIP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61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multifuncionales para uso exclusivo de la OIP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  <a:endParaRPr lang="es-MX" sz="1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pic>
        <p:nvPicPr>
          <p:cNvPr id="92208" name="Picture 2" descr="http://safe-img04.olx.com.mx/ui/16/81/77/1321839274_282427477_2-Multifuncional-Brother-Dcp-8065dn-32-Ppm-Red-Duplex-Tiju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CuadroTexto"/>
          <p:cNvSpPr txBox="1">
            <a:spLocks noChangeArrowheads="1"/>
          </p:cNvSpPr>
          <p:nvPr/>
        </p:nvSpPr>
        <p:spPr bwMode="auto">
          <a:xfrm>
            <a:off x="1262063" y="2060575"/>
            <a:ext cx="6623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D A T O S    D E   L A   O F I C I N A   D E   I N F O R M A C I Ó N</a:t>
            </a:r>
          </a:p>
          <a:p>
            <a:pPr algn="ctr"/>
            <a:r>
              <a:rPr lang="es-MX" sz="3600" b="1">
                <a:latin typeface="Calibri" pitchFamily="34" charset="0"/>
              </a:rPr>
              <a:t>P Ú B L I C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BC43A-78B2-44C9-8190-2604DE0CDDB5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6868" name="15 CuadroTexto"/>
          <p:cNvSpPr txBox="1">
            <a:spLocks noChangeArrowheads="1"/>
          </p:cNvSpPr>
          <p:nvPr/>
        </p:nvSpPr>
        <p:spPr bwMode="auto">
          <a:xfrm>
            <a:off x="1462088" y="1273175"/>
            <a:ext cx="62055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¿Coincide el correo electrónico para uso institucional de la OIP registrado con el correo vigente proporcionado por el responsable de la OIP?</a:t>
            </a:r>
          </a:p>
        </p:txBody>
      </p:sp>
      <p:sp>
        <p:nvSpPr>
          <p:cNvPr id="36869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Correo electrónico de la OIP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1876328461"/>
              </p:ext>
            </p:extLst>
          </p:nvPr>
        </p:nvGraphicFramePr>
        <p:xfrm>
          <a:off x="979482" y="2060848"/>
          <a:ext cx="7192918" cy="43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35744-54B4-4E60-97CD-733563D0C8F9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7892" name="15 CuadroTexto"/>
          <p:cNvSpPr txBox="1">
            <a:spLocks noChangeArrowheads="1"/>
          </p:cNvSpPr>
          <p:nvPr/>
        </p:nvSpPr>
        <p:spPr bwMode="auto">
          <a:xfrm>
            <a:off x="1462088" y="1273175"/>
            <a:ext cx="620553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¿Coincide el correo electrónico registrado en el portal de internet del Ente Obligado con el correo vigente para uso institucional del Responsable de la Oficina de Información Pública?</a:t>
            </a:r>
          </a:p>
        </p:txBody>
      </p:sp>
      <p:sp>
        <p:nvSpPr>
          <p:cNvPr id="37893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Correo electrónico del Responsable de la OIP</a:t>
            </a:r>
          </a:p>
        </p:txBody>
      </p:sp>
      <p:sp>
        <p:nvSpPr>
          <p:cNvPr id="6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378474994"/>
              </p:ext>
            </p:extLst>
          </p:nvPr>
        </p:nvGraphicFramePr>
        <p:xfrm>
          <a:off x="979482" y="2060848"/>
          <a:ext cx="7192918" cy="43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CuadroTexto"/>
          <p:cNvSpPr txBox="1">
            <a:spLocks noChangeArrowheads="1"/>
          </p:cNvSpPr>
          <p:nvPr/>
        </p:nvSpPr>
        <p:spPr bwMode="auto">
          <a:xfrm>
            <a:off x="2865438" y="2636838"/>
            <a:ext cx="34147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U B I C A C I Ó N</a:t>
            </a:r>
            <a:endParaRPr lang="es-ES" sz="36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801ED-A9C4-4F31-88BE-E1916CD5EE4F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8916" name="15 CuadroTexto"/>
          <p:cNvSpPr txBox="1">
            <a:spLocks noChangeArrowheads="1"/>
          </p:cNvSpPr>
          <p:nvPr/>
        </p:nvSpPr>
        <p:spPr bwMode="auto">
          <a:xfrm>
            <a:off x="1462088" y="1273175"/>
            <a:ext cx="62055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¿Coincide el correo electrónico para uso institucional del Responsable Operativo de la Oficina de Información Pública con el registrado en el portal de internet?</a:t>
            </a:r>
          </a:p>
        </p:txBody>
      </p:sp>
      <p:sp>
        <p:nvSpPr>
          <p:cNvPr id="38917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Correo electrónico del Responsable Operativo de la OIP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2295706606"/>
              </p:ext>
            </p:extLst>
          </p:nvPr>
        </p:nvGraphicFramePr>
        <p:xfrm>
          <a:off x="979482" y="2060848"/>
          <a:ext cx="7192918" cy="43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17A3A-A20F-4BF1-8725-3C23720125BB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39940" name="15 CuadroTexto"/>
          <p:cNvSpPr txBox="1">
            <a:spLocks noChangeArrowheads="1"/>
          </p:cNvSpPr>
          <p:nvPr/>
        </p:nvSpPr>
        <p:spPr bwMode="auto">
          <a:xfrm>
            <a:off x="1462088" y="1273175"/>
            <a:ext cx="62055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¿Coincide el número de teléfono institucional de la Oficina de Información Pública registrado con el portal de internet con el que efectivamente funciona en la OIP?</a:t>
            </a:r>
          </a:p>
        </p:txBody>
      </p:sp>
      <p:sp>
        <p:nvSpPr>
          <p:cNvPr id="39941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Número telefónico de la OIP</a:t>
            </a:r>
          </a:p>
        </p:txBody>
      </p:sp>
      <p:graphicFrame>
        <p:nvGraphicFramePr>
          <p:cNvPr id="12" name="6 Gráfico"/>
          <p:cNvGraphicFramePr/>
          <p:nvPr>
            <p:extLst>
              <p:ext uri="{D42A27DB-BD31-4B8C-83A1-F6EECF244321}">
                <p14:modId xmlns:p14="http://schemas.microsoft.com/office/powerpoint/2010/main" val="422130401"/>
              </p:ext>
            </p:extLst>
          </p:nvPr>
        </p:nvGraphicFramePr>
        <p:xfrm>
          <a:off x="979482" y="2060848"/>
          <a:ext cx="7192918" cy="43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CF57A-F0EE-4A54-9592-754C98182F7E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40964" name="44 CuadroTexto"/>
          <p:cNvSpPr txBox="1">
            <a:spLocks noChangeArrowheads="1"/>
          </p:cNvSpPr>
          <p:nvPr/>
        </p:nvSpPr>
        <p:spPr bwMode="auto">
          <a:xfrm>
            <a:off x="2411413" y="1273175"/>
            <a:ext cx="43068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¿Cuál es el horario de atención de la OIP?</a:t>
            </a:r>
          </a:p>
        </p:txBody>
      </p:sp>
      <p:sp>
        <p:nvSpPr>
          <p:cNvPr id="40965" name="6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Horario de atención</a:t>
            </a:r>
          </a:p>
        </p:txBody>
      </p:sp>
      <p:pic>
        <p:nvPicPr>
          <p:cNvPr id="40966" name="Picture 1" descr="C:\Users\guillermo.gomez\AppData\Local\Microsoft\Windows\Temporary Internet Files\Content.IE5\BP368T3P\MC9004392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10620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 descr="C:\Users\guillermo.gomez\AppData\Local\Microsoft\Windows\Temporary Internet Files\Content.IE5\BP368T3P\MC9003189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341438"/>
            <a:ext cx="12477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6 Gráfico"/>
          <p:cNvGraphicFramePr/>
          <p:nvPr>
            <p:extLst>
              <p:ext uri="{D42A27DB-BD31-4B8C-83A1-F6EECF244321}">
                <p14:modId xmlns:p14="http://schemas.microsoft.com/office/powerpoint/2010/main" val="2042914045"/>
              </p:ext>
            </p:extLst>
          </p:nvPr>
        </p:nvGraphicFramePr>
        <p:xfrm>
          <a:off x="413648" y="2636912"/>
          <a:ext cx="82859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D9E00-A09C-40D5-84C1-F5E5461FC4A8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41988" name="8 CuadroTexto"/>
          <p:cNvSpPr txBox="1">
            <a:spLocks noChangeArrowheads="1"/>
          </p:cNvSpPr>
          <p:nvPr/>
        </p:nvSpPr>
        <p:spPr bwMode="auto">
          <a:xfrm>
            <a:off x="1692275" y="1268413"/>
            <a:ext cx="5745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>
                <a:latin typeface="Calibri" pitchFamily="34" charset="0"/>
              </a:rPr>
              <a:t>¿Están disponibles al público en general los siguientes formatos con el logotipo del Ente Obligado?</a:t>
            </a:r>
          </a:p>
        </p:txBody>
      </p:sp>
      <p:sp>
        <p:nvSpPr>
          <p:cNvPr id="41989" name="9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Formatos para los solicitantes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667380777"/>
              </p:ext>
            </p:extLst>
          </p:nvPr>
        </p:nvGraphicFramePr>
        <p:xfrm>
          <a:off x="671693" y="1844824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CuadroTexto"/>
          <p:cNvSpPr txBox="1">
            <a:spLocks noChangeArrowheads="1"/>
          </p:cNvSpPr>
          <p:nvPr/>
        </p:nvSpPr>
        <p:spPr bwMode="auto">
          <a:xfrm>
            <a:off x="1262063" y="2060575"/>
            <a:ext cx="6623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D I F U S I Ó N   D E   L A</a:t>
            </a:r>
          </a:p>
          <a:p>
            <a:pPr algn="ctr"/>
            <a:r>
              <a:rPr lang="es-MX" sz="3600" b="1">
                <a:latin typeface="Calibri" pitchFamily="34" charset="0"/>
              </a:rPr>
              <a:t>C U L T U R A   D E</a:t>
            </a:r>
          </a:p>
          <a:p>
            <a:pPr algn="ctr"/>
            <a:r>
              <a:rPr lang="es-MX" sz="3600" b="1">
                <a:latin typeface="Calibri" pitchFamily="34" charset="0"/>
              </a:rPr>
              <a:t>T R A N S P A R E N C 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E0ECA-B283-4462-B7B5-6300D63B9A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43012" name="8 CuadroTexto"/>
          <p:cNvSpPr txBox="1">
            <a:spLocks noChangeArrowheads="1"/>
          </p:cNvSpPr>
          <p:nvPr/>
        </p:nvSpPr>
        <p:spPr bwMode="auto">
          <a:xfrm>
            <a:off x="342900" y="1284288"/>
            <a:ext cx="84439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¿Cómo se difunde la cultura de transparencia entre el personal del Ente Obligado?</a:t>
            </a:r>
          </a:p>
        </p:txBody>
      </p:sp>
      <p:sp>
        <p:nvSpPr>
          <p:cNvPr id="43013" name="9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Difusión de la cultura de transparencia en el Ente Obligado</a:t>
            </a:r>
            <a:endParaRPr lang="pt-BR" b="1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760519640"/>
              </p:ext>
            </p:extLst>
          </p:nvPr>
        </p:nvGraphicFramePr>
        <p:xfrm>
          <a:off x="611560" y="1556792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BC6A-9511-4CE1-9039-1555FD5CA70E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44036" name="8 CuadroTexto"/>
          <p:cNvSpPr txBox="1">
            <a:spLocks noChangeArrowheads="1"/>
          </p:cNvSpPr>
          <p:nvPr/>
        </p:nvSpPr>
        <p:spPr bwMode="auto">
          <a:xfrm>
            <a:off x="342900" y="1273175"/>
            <a:ext cx="84439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¿Cómo difunde el Ente Obligado la cultura de transparencia entre la población en general?</a:t>
            </a:r>
          </a:p>
        </p:txBody>
      </p:sp>
      <p:sp>
        <p:nvSpPr>
          <p:cNvPr id="44037" name="9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Difusión de la cultura de transparencia entre la población</a:t>
            </a:r>
            <a:endParaRPr lang="pt-BR" b="1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699544824"/>
              </p:ext>
            </p:extLst>
          </p:nvPr>
        </p:nvGraphicFramePr>
        <p:xfrm>
          <a:off x="683568" y="1556792"/>
          <a:ext cx="79208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CuadroTexto"/>
          <p:cNvSpPr txBox="1">
            <a:spLocks noChangeArrowheads="1"/>
          </p:cNvSpPr>
          <p:nvPr/>
        </p:nvSpPr>
        <p:spPr bwMode="auto">
          <a:xfrm>
            <a:off x="1262063" y="2060575"/>
            <a:ext cx="6623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O P E R A C I Ó N   D E L</a:t>
            </a:r>
          </a:p>
          <a:p>
            <a:pPr algn="ctr"/>
            <a:r>
              <a:rPr lang="es-MX" sz="3600" b="1">
                <a:latin typeface="Calibri" pitchFamily="34" charset="0"/>
              </a:rPr>
              <a:t>S I S T E M A   I N F O M E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14951-17AC-4A51-930D-A4A2F25969A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45060" name="44 CuadroTexto"/>
          <p:cNvSpPr txBox="1">
            <a:spLocks noChangeArrowheads="1"/>
          </p:cNvSpPr>
          <p:nvPr/>
        </p:nvSpPr>
        <p:spPr bwMode="auto">
          <a:xfrm>
            <a:off x="1187450" y="1268413"/>
            <a:ext cx="675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¿La OIP, invariablemente, tramita las solicitudes de información pública o de derechos ARCO a través del Sistema INFOMEX II con las Unidades Administrativas del Ente Obligado?</a:t>
            </a:r>
          </a:p>
        </p:txBody>
      </p:sp>
      <p:sp>
        <p:nvSpPr>
          <p:cNvPr id="45061" name="21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Trámite de las solicitudes de información pública o de derechos ARCO a través del Sistema INFOMEX II </a:t>
            </a:r>
          </a:p>
        </p:txBody>
      </p:sp>
      <p:graphicFrame>
        <p:nvGraphicFramePr>
          <p:cNvPr id="6" name="26 Gráfico"/>
          <p:cNvGraphicFramePr/>
          <p:nvPr>
            <p:extLst>
              <p:ext uri="{D42A27DB-BD31-4B8C-83A1-F6EECF244321}">
                <p14:modId xmlns:p14="http://schemas.microsoft.com/office/powerpoint/2010/main" val="906158697"/>
              </p:ext>
            </p:extLst>
          </p:nvPr>
        </p:nvGraphicFramePr>
        <p:xfrm>
          <a:off x="1547664" y="1988840"/>
          <a:ext cx="60486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DDC92-50DD-4AAA-844F-2060CAFC77A8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46084" name="14 CuadroTexto"/>
          <p:cNvSpPr txBox="1">
            <a:spLocks noChangeArrowheads="1"/>
          </p:cNvSpPr>
          <p:nvPr/>
        </p:nvSpPr>
        <p:spPr bwMode="auto">
          <a:xfrm>
            <a:off x="971550" y="1125538"/>
            <a:ext cx="79930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¿</a:t>
            </a:r>
            <a:r>
              <a:rPr lang="es-MX" sz="1300" b="1" dirty="0">
                <a:latin typeface="Calibri" pitchFamily="34" charset="0"/>
              </a:rPr>
              <a:t>De los siguientes motivos, señalar por que NO utiliza el Sistema INFOMEX II para tramitar las solicitudes de información pública o de derechos ARCO con las Unidades Administrativas del Ente Obligado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>
                <a:latin typeface="Calibri" pitchFamily="34" charset="0"/>
              </a:rPr>
              <a:t>(SÓLO OIP QUE NO O ALGUNAS VECES TRAMITAN LAS SOLICITUDES CON LAS U.A.)</a:t>
            </a:r>
          </a:p>
        </p:txBody>
      </p:sp>
      <p:sp>
        <p:nvSpPr>
          <p:cNvPr id="46085" name="21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Motivos por los que no se utiliza el Sistema INFOMEX II para tramitar las solicitudes con las Unidades Administrativas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71438" y="6486525"/>
            <a:ext cx="1368425" cy="288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17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7" name="12 Gráfico"/>
          <p:cNvGraphicFramePr/>
          <p:nvPr>
            <p:extLst>
              <p:ext uri="{D42A27DB-BD31-4B8C-83A1-F6EECF244321}">
                <p14:modId xmlns:p14="http://schemas.microsoft.com/office/powerpoint/2010/main" val="1795260867"/>
              </p:ext>
            </p:extLst>
          </p:nvPr>
        </p:nvGraphicFramePr>
        <p:xfrm>
          <a:off x="107504" y="2168481"/>
          <a:ext cx="8928992" cy="414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C7C9A-3FC0-46B0-B6BE-D3866F5B6839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1028" name="14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Ubicación</a:t>
            </a:r>
            <a:endParaRPr lang="es-ES" sz="1400" b="1" i="1">
              <a:latin typeface="Calibri" pitchFamily="34" charset="0"/>
            </a:endParaRPr>
          </a:p>
        </p:txBody>
      </p:sp>
      <p:sp>
        <p:nvSpPr>
          <p:cNvPr id="1029" name="15 CuadroTexto"/>
          <p:cNvSpPr txBox="1">
            <a:spLocks noChangeArrowheads="1"/>
          </p:cNvSpPr>
          <p:nvPr/>
        </p:nvSpPr>
        <p:spPr bwMode="auto">
          <a:xfrm>
            <a:off x="342900" y="1280886"/>
            <a:ext cx="84439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¿El domicilio registrado en el portal de Internet del Ente Obligado, coincide con la ubicación real de la OIP?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708920"/>
            <a:ext cx="2857500" cy="2486025"/>
          </a:xfrm>
          <a:prstGeom prst="rect">
            <a:avLst/>
          </a:prstGeom>
        </p:spPr>
      </p:pic>
      <p:sp>
        <p:nvSpPr>
          <p:cNvPr id="8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9" name="5 Gráfico"/>
          <p:cNvGraphicFramePr/>
          <p:nvPr>
            <p:extLst>
              <p:ext uri="{D42A27DB-BD31-4B8C-83A1-F6EECF244321}">
                <p14:modId xmlns:p14="http://schemas.microsoft.com/office/powerpoint/2010/main" val="1979159583"/>
              </p:ext>
            </p:extLst>
          </p:nvPr>
        </p:nvGraphicFramePr>
        <p:xfrm>
          <a:off x="197090" y="2348880"/>
          <a:ext cx="4443230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77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26424-FD5C-4102-B7C4-BBCD61DAC882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47109" name="15 CuadroTexto"/>
          <p:cNvSpPr txBox="1">
            <a:spLocks noChangeArrowheads="1"/>
          </p:cNvSpPr>
          <p:nvPr/>
        </p:nvSpPr>
        <p:spPr bwMode="auto">
          <a:xfrm>
            <a:off x="393700" y="1268413"/>
            <a:ext cx="3930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En las últimas dos semanas, ¿ha tenido dificultades para operar el Sistema INFOMEX II?</a:t>
            </a:r>
          </a:p>
        </p:txBody>
      </p:sp>
      <p:sp>
        <p:nvSpPr>
          <p:cNvPr id="47110" name="7 CuadroTexto"/>
          <p:cNvSpPr txBox="1">
            <a:spLocks noChangeArrowheads="1"/>
          </p:cNvSpPr>
          <p:nvPr/>
        </p:nvSpPr>
        <p:spPr bwMode="auto">
          <a:xfrm>
            <a:off x="4716463" y="1125538"/>
            <a:ext cx="408305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¿De las siguientes dificultades, mencione los problemas que ha enfrentado al usar el Sistema INFOMEX II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>
                <a:latin typeface="Calibri" pitchFamily="34" charset="0"/>
              </a:rPr>
              <a:t>(SÓLO QUIENES HAN TENIDO DIFICULTADES PARA OPERAR EL SISTEMA INFOMEX II)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27538" y="1052513"/>
            <a:ext cx="4608512" cy="5689600"/>
          </a:xfrm>
          <a:prstGeom prst="rect">
            <a:avLst/>
          </a:prstGeom>
          <a:noFill/>
          <a:ln w="3175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7112" name="11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Dificultades para operar el Sistema INFOMEX II</a:t>
            </a:r>
          </a:p>
        </p:txBody>
      </p:sp>
      <p:sp>
        <p:nvSpPr>
          <p:cNvPr id="14" name="13 Flecha a la derecha con muesca"/>
          <p:cNvSpPr/>
          <p:nvPr/>
        </p:nvSpPr>
        <p:spPr>
          <a:xfrm>
            <a:off x="3060700" y="3392488"/>
            <a:ext cx="1295400" cy="900112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latin typeface="Calibri" pitchFamily="34" charset="0"/>
                <a:cs typeface="Calibri" pitchFamily="34" charset="0"/>
              </a:rPr>
              <a:t>69 Entes </a:t>
            </a:r>
            <a:r>
              <a:rPr lang="es-MX" sz="1200" b="1" dirty="0">
                <a:latin typeface="Calibri" pitchFamily="34" charset="0"/>
                <a:cs typeface="Calibri" pitchFamily="34" charset="0"/>
              </a:rPr>
              <a:t>Obligados</a:t>
            </a:r>
            <a:endParaRPr lang="es-MX" sz="1400" b="1" dirty="0">
              <a:latin typeface="Calibri" pitchFamily="34" charset="0"/>
            </a:endParaRPr>
          </a:p>
        </p:txBody>
      </p:sp>
      <p:sp>
        <p:nvSpPr>
          <p:cNvPr id="10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113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1" name="6 Gráfico"/>
          <p:cNvGraphicFramePr/>
          <p:nvPr>
            <p:extLst>
              <p:ext uri="{D42A27DB-BD31-4B8C-83A1-F6EECF244321}">
                <p14:modId xmlns:p14="http://schemas.microsoft.com/office/powerpoint/2010/main" val="291015434"/>
              </p:ext>
            </p:extLst>
          </p:nvPr>
        </p:nvGraphicFramePr>
        <p:xfrm>
          <a:off x="4729054" y="2276872"/>
          <a:ext cx="42484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2 Gráfico"/>
          <p:cNvGraphicFramePr/>
          <p:nvPr>
            <p:extLst>
              <p:ext uri="{D42A27DB-BD31-4B8C-83A1-F6EECF244321}">
                <p14:modId xmlns:p14="http://schemas.microsoft.com/office/powerpoint/2010/main" val="2582047205"/>
              </p:ext>
            </p:extLst>
          </p:nvPr>
        </p:nvGraphicFramePr>
        <p:xfrm>
          <a:off x="179512" y="2492896"/>
          <a:ext cx="2880320" cy="327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4F340F-E2DD-44AD-8717-E1455CDBC225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49157" name="44 CuadroTexto"/>
          <p:cNvSpPr txBox="1">
            <a:spLocks noChangeArrowheads="1"/>
          </p:cNvSpPr>
          <p:nvPr/>
        </p:nvSpPr>
        <p:spPr bwMode="auto">
          <a:xfrm>
            <a:off x="465138" y="1268413"/>
            <a:ext cx="38592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¿El Ente Obligado tiene registradas Unidades Administrativas en el Sistema INFOMEX II?</a:t>
            </a:r>
          </a:p>
        </p:txBody>
      </p:sp>
      <p:sp>
        <p:nvSpPr>
          <p:cNvPr id="49158" name="7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Unidades Administrativas registradas en el Sistema INFOMEX II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27538" y="1052513"/>
            <a:ext cx="4608512" cy="5689600"/>
          </a:xfrm>
          <a:prstGeom prst="rect">
            <a:avLst/>
          </a:prstGeom>
          <a:noFill/>
          <a:ln w="3175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11 Flecha a la derecha con muesca"/>
          <p:cNvSpPr/>
          <p:nvPr/>
        </p:nvSpPr>
        <p:spPr>
          <a:xfrm>
            <a:off x="3060700" y="3392488"/>
            <a:ext cx="1295400" cy="900112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latin typeface="Calibri" pitchFamily="34" charset="0"/>
                <a:cs typeface="Calibri" pitchFamily="34" charset="0"/>
              </a:rPr>
              <a:t>63 </a:t>
            </a:r>
            <a:r>
              <a:rPr lang="es-MX" sz="1200" b="1" dirty="0">
                <a:latin typeface="Calibri" pitchFamily="34" charset="0"/>
                <a:cs typeface="Calibri" pitchFamily="34" charset="0"/>
              </a:rPr>
              <a:t>Entes Obligados</a:t>
            </a:r>
            <a:endParaRPr lang="es-MX" sz="1400" b="1" dirty="0">
              <a:latin typeface="Calibri" pitchFamily="34" charset="0"/>
            </a:endParaRPr>
          </a:p>
        </p:txBody>
      </p:sp>
      <p:sp>
        <p:nvSpPr>
          <p:cNvPr id="49161" name="13 CuadroTexto"/>
          <p:cNvSpPr txBox="1">
            <a:spLocks noChangeArrowheads="1"/>
          </p:cNvSpPr>
          <p:nvPr/>
        </p:nvSpPr>
        <p:spPr bwMode="auto">
          <a:xfrm>
            <a:off x="4716463" y="1276350"/>
            <a:ext cx="4013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>
                <a:latin typeface="Calibri" pitchFamily="34" charset="0"/>
              </a:rPr>
              <a:t>Logró contactar a algún Enlace de transparencia</a:t>
            </a:r>
          </a:p>
          <a:p>
            <a:pPr algn="ctr"/>
            <a:endParaRPr lang="es-MX" sz="1300" b="1">
              <a:latin typeface="Calibri" pitchFamily="34" charset="0"/>
            </a:endParaRPr>
          </a:p>
          <a:p>
            <a:pPr algn="ctr"/>
            <a:r>
              <a:rPr lang="es-MX" sz="1300" b="1">
                <a:latin typeface="Calibri" pitchFamily="34" charset="0"/>
              </a:rPr>
              <a:t>(SÓLO QUIENES TIENEN REGISTRADAS U.A. EN EL SISTEMA INFOMEX II)</a:t>
            </a:r>
          </a:p>
          <a:p>
            <a:pPr algn="ctr"/>
            <a:endParaRPr lang="es-MX" sz="1300" b="1">
              <a:latin typeface="Calibri" pitchFamily="34" charset="0"/>
            </a:endParaRPr>
          </a:p>
        </p:txBody>
      </p:sp>
      <p:graphicFrame>
        <p:nvGraphicFramePr>
          <p:cNvPr id="10" name="26 Gráfico"/>
          <p:cNvGraphicFramePr/>
          <p:nvPr>
            <p:extLst>
              <p:ext uri="{D42A27DB-BD31-4B8C-83A1-F6EECF244321}">
                <p14:modId xmlns:p14="http://schemas.microsoft.com/office/powerpoint/2010/main" val="4065328198"/>
              </p:ext>
            </p:extLst>
          </p:nvPr>
        </p:nvGraphicFramePr>
        <p:xfrm>
          <a:off x="371786" y="2132856"/>
          <a:ext cx="312009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2 Gráfico"/>
          <p:cNvGraphicFramePr/>
          <p:nvPr>
            <p:extLst>
              <p:ext uri="{D42A27DB-BD31-4B8C-83A1-F6EECF244321}">
                <p14:modId xmlns:p14="http://schemas.microsoft.com/office/powerpoint/2010/main" val="981941072"/>
              </p:ext>
            </p:extLst>
          </p:nvPr>
        </p:nvGraphicFramePr>
        <p:xfrm>
          <a:off x="4860032" y="2276872"/>
          <a:ext cx="36724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113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E693F-2DEF-4E38-8D49-6C9B761D3467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51205" name="44 CuadroTexto"/>
          <p:cNvSpPr txBox="1">
            <a:spLocks noChangeArrowheads="1"/>
          </p:cNvSpPr>
          <p:nvPr/>
        </p:nvSpPr>
        <p:spPr bwMode="auto">
          <a:xfrm>
            <a:off x="395288" y="1111250"/>
            <a:ext cx="4013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¿Usted, como enlace de transparencia de su Unidad Administrativa, utiliza el Sistema INFOMEX II para responder las solicitudes de información pública o de derechos ARCO? 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>
                <a:latin typeface="Calibri" pitchFamily="34" charset="0"/>
              </a:rPr>
              <a:t>(SÓLO QUIENES TIENEN REGISTRADAS U.A. EN EL SISTEMA DE INFOMEX II Y LOGRÓ CONTACTAR A ALGÚN ENLACE DE TRANSPARENCIA)</a:t>
            </a:r>
          </a:p>
        </p:txBody>
      </p:sp>
      <p:sp>
        <p:nvSpPr>
          <p:cNvPr id="51206" name="8 CuadroTexto"/>
          <p:cNvSpPr txBox="1">
            <a:spLocks noChangeArrowheads="1"/>
          </p:cNvSpPr>
          <p:nvPr/>
        </p:nvSpPr>
        <p:spPr bwMode="auto">
          <a:xfrm>
            <a:off x="4665663" y="1268413"/>
            <a:ext cx="421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>
                <a:latin typeface="Calibri" pitchFamily="34" charset="0"/>
              </a:rPr>
              <a:t>El enlace de transparencia de la U.A. NO tramita las SIP o ARCO por el Sistema INFOMEX II, debido a que: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572000" y="1076325"/>
            <a:ext cx="4392613" cy="5659438"/>
          </a:xfrm>
          <a:prstGeom prst="rect">
            <a:avLst/>
          </a:prstGeom>
          <a:noFill/>
          <a:ln w="31750" cap="rnd" cmpd="sng">
            <a:solidFill>
              <a:schemeClr val="accent2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7" name="16 Flecha a la derecha con muesca"/>
          <p:cNvSpPr/>
          <p:nvPr/>
        </p:nvSpPr>
        <p:spPr>
          <a:xfrm>
            <a:off x="3132138" y="4330700"/>
            <a:ext cx="1295400" cy="900113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latin typeface="Calibri" pitchFamily="34" charset="0"/>
                <a:cs typeface="Calibri" pitchFamily="34" charset="0"/>
              </a:rPr>
              <a:t>8 Entes </a:t>
            </a:r>
            <a:r>
              <a:rPr lang="es-MX" sz="1200" b="1" dirty="0">
                <a:latin typeface="Calibri" pitchFamily="34" charset="0"/>
                <a:cs typeface="Calibri" pitchFamily="34" charset="0"/>
              </a:rPr>
              <a:t>Obligados</a:t>
            </a:r>
            <a:endParaRPr lang="es-MX" sz="1400" b="1" dirty="0">
              <a:latin typeface="Calibri" pitchFamily="34" charset="0"/>
            </a:endParaRPr>
          </a:p>
        </p:txBody>
      </p:sp>
      <p:sp>
        <p:nvSpPr>
          <p:cNvPr id="51210" name="19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El enlace de transparencia utiliza el Sistema INFOMEX II para responder las solicitudes de información pública o de derechos ARCO</a:t>
            </a:r>
          </a:p>
        </p:txBody>
      </p:sp>
      <p:sp>
        <p:nvSpPr>
          <p:cNvPr id="11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3" name="15 Gráfico"/>
          <p:cNvGraphicFramePr/>
          <p:nvPr>
            <p:extLst>
              <p:ext uri="{D42A27DB-BD31-4B8C-83A1-F6EECF244321}">
                <p14:modId xmlns:p14="http://schemas.microsoft.com/office/powerpoint/2010/main" val="3930196843"/>
              </p:ext>
            </p:extLst>
          </p:nvPr>
        </p:nvGraphicFramePr>
        <p:xfrm>
          <a:off x="179512" y="3103160"/>
          <a:ext cx="3168352" cy="335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8 Gráfico"/>
          <p:cNvGraphicFramePr/>
          <p:nvPr>
            <p:extLst>
              <p:ext uri="{D42A27DB-BD31-4B8C-83A1-F6EECF244321}">
                <p14:modId xmlns:p14="http://schemas.microsoft.com/office/powerpoint/2010/main" val="451824011"/>
              </p:ext>
            </p:extLst>
          </p:nvPr>
        </p:nvGraphicFramePr>
        <p:xfrm>
          <a:off x="4729054" y="1760183"/>
          <a:ext cx="4248472" cy="48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2AB97-7C5E-4004-A1C8-0D4CB55183DA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52229" name="15 CuadroTexto"/>
          <p:cNvSpPr txBox="1">
            <a:spLocks noChangeArrowheads="1"/>
          </p:cNvSpPr>
          <p:nvPr/>
        </p:nvSpPr>
        <p:spPr bwMode="auto">
          <a:xfrm>
            <a:off x="323850" y="1257300"/>
            <a:ext cx="36718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¿Ha tenido dificultades para operar el Sistema INFOMEX II</a:t>
            </a:r>
            <a:r>
              <a:rPr lang="es-MX" sz="1300" b="1" dirty="0" smtClean="0"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latin typeface="Calibri" pitchFamily="34" charset="0"/>
            </a:endParaRPr>
          </a:p>
          <a:p>
            <a:pPr algn="ctr"/>
            <a:r>
              <a:rPr lang="es-MX" sz="1300" b="1" dirty="0" smtClean="0">
                <a:latin typeface="Calibri" pitchFamily="34" charset="0"/>
              </a:rPr>
              <a:t>(</a:t>
            </a:r>
            <a:r>
              <a:rPr lang="es-MX" sz="1300" b="1" dirty="0">
                <a:latin typeface="Calibri" pitchFamily="34" charset="0"/>
              </a:rPr>
              <a:t>SÓLO QUIENES TIENEN REGISTRADAS U.A. EN EL SISTEMA DE INFOMEX II, SE LOGRÓ CONTACTAR A ALGÚN ENLACE DE TRANSPARENCIA Y UTILIZA EL SISTEMA INFOMEX II PARA RESPONDER LAS SOLICITUDES)</a:t>
            </a:r>
          </a:p>
        </p:txBody>
      </p:sp>
      <p:sp>
        <p:nvSpPr>
          <p:cNvPr id="52230" name="6 CuadroTexto"/>
          <p:cNvSpPr txBox="1">
            <a:spLocks noChangeArrowheads="1"/>
          </p:cNvSpPr>
          <p:nvPr/>
        </p:nvSpPr>
        <p:spPr bwMode="auto">
          <a:xfrm>
            <a:off x="4572001" y="1262063"/>
            <a:ext cx="4286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¿De las siguientes dificultades, mencione los problemas que ha enfrentado al usar el Sistema INFOMEX II?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27538" y="1028700"/>
            <a:ext cx="4608512" cy="5765800"/>
          </a:xfrm>
          <a:prstGeom prst="rect">
            <a:avLst/>
          </a:prstGeom>
          <a:noFill/>
          <a:ln w="3175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2232" name="1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Dificultades del Enlace de Transparencia para operar el Sistema INFOMEX II</a:t>
            </a:r>
          </a:p>
        </p:txBody>
      </p:sp>
      <p:sp>
        <p:nvSpPr>
          <p:cNvPr id="20" name="19 Flecha a la derecha con muesca"/>
          <p:cNvSpPr/>
          <p:nvPr/>
        </p:nvSpPr>
        <p:spPr>
          <a:xfrm>
            <a:off x="3060700" y="3968750"/>
            <a:ext cx="1295400" cy="900113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latin typeface="Calibri" pitchFamily="34" charset="0"/>
                <a:cs typeface="Calibri" pitchFamily="34" charset="0"/>
              </a:rPr>
              <a:t>19 Entes </a:t>
            </a:r>
            <a:r>
              <a:rPr lang="es-MX" sz="1200" b="1" dirty="0">
                <a:latin typeface="Calibri" pitchFamily="34" charset="0"/>
                <a:cs typeface="Calibri" pitchFamily="34" charset="0"/>
              </a:rPr>
              <a:t>Obligados</a:t>
            </a:r>
            <a:endParaRPr lang="es-MX" sz="1400" b="1" dirty="0">
              <a:latin typeface="Calibri" pitchFamily="34" charset="0"/>
            </a:endParaRPr>
          </a:p>
        </p:txBody>
      </p:sp>
      <p:sp>
        <p:nvSpPr>
          <p:cNvPr id="11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2" name="5 Gráfico"/>
          <p:cNvGraphicFramePr/>
          <p:nvPr>
            <p:extLst>
              <p:ext uri="{D42A27DB-BD31-4B8C-83A1-F6EECF244321}">
                <p14:modId xmlns:p14="http://schemas.microsoft.com/office/powerpoint/2010/main" val="1791706956"/>
              </p:ext>
            </p:extLst>
          </p:nvPr>
        </p:nvGraphicFramePr>
        <p:xfrm>
          <a:off x="4644008" y="1753914"/>
          <a:ext cx="4214842" cy="489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8 Gráfico"/>
          <p:cNvGraphicFramePr/>
          <p:nvPr>
            <p:extLst>
              <p:ext uri="{D42A27DB-BD31-4B8C-83A1-F6EECF244321}">
                <p14:modId xmlns:p14="http://schemas.microsoft.com/office/powerpoint/2010/main" val="3193989487"/>
              </p:ext>
            </p:extLst>
          </p:nvPr>
        </p:nvGraphicFramePr>
        <p:xfrm>
          <a:off x="179512" y="3031152"/>
          <a:ext cx="2736304" cy="327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357158" y="1280691"/>
            <a:ext cx="8443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¿El inmueble en el cual se ubica el Ente Obligado y la Oficina de Información Pública alberga únicamente al Ente o está compartido con otras instituciones?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41588497"/>
              </p:ext>
            </p:extLst>
          </p:nvPr>
        </p:nvGraphicFramePr>
        <p:xfrm>
          <a:off x="1021836" y="2348880"/>
          <a:ext cx="71287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114 </a:t>
            </a:r>
            <a:r>
              <a:rPr lang="es-MX" sz="1000" b="1" dirty="0"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643938" y="6438900"/>
            <a:ext cx="441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0D6DE-A4BC-4C75-99FA-AA56BC8F02B6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 b="1" smtClean="0">
              <a:latin typeface="Calibri" pitchFamily="34" charset="0"/>
            </a:endParaRPr>
          </a:p>
        </p:txBody>
      </p:sp>
      <p:sp>
        <p:nvSpPr>
          <p:cNvPr id="2052" name="43 CuadroTexto"/>
          <p:cNvSpPr txBox="1">
            <a:spLocks noChangeArrowheads="1"/>
          </p:cNvSpPr>
          <p:nvPr/>
        </p:nvSpPr>
        <p:spPr bwMode="auto">
          <a:xfrm>
            <a:off x="76200" y="85725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latin typeface="Calibri" pitchFamily="34" charset="0"/>
              </a:rPr>
              <a:t>Ubicación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744689" y="1989567"/>
            <a:ext cx="33843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Al </a:t>
            </a:r>
            <a:r>
              <a:rPr lang="es-MX" sz="1300" b="1" u="sng" dirty="0">
                <a:latin typeface="Calibri" pitchFamily="34" charset="0"/>
              </a:rPr>
              <a:t>llegar a las instalaciones </a:t>
            </a:r>
            <a:r>
              <a:rPr lang="es-MX" sz="1300" b="1" dirty="0">
                <a:latin typeface="Calibri" pitchFamily="34" charset="0"/>
              </a:rPr>
              <a:t>del Ente Obligado, fue atendido por: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4572000" y="1953360"/>
            <a:ext cx="0" cy="457200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5006843" y="1998845"/>
            <a:ext cx="345359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latin typeface="Calibri" pitchFamily="34" charset="0"/>
              </a:rPr>
              <a:t>Al </a:t>
            </a:r>
            <a:r>
              <a:rPr lang="es-MX" sz="1300" b="1" u="sng" dirty="0">
                <a:latin typeface="Calibri" pitchFamily="34" charset="0"/>
              </a:rPr>
              <a:t>llegar </a:t>
            </a:r>
            <a:r>
              <a:rPr lang="es-MX" sz="1300" b="1" u="sng" dirty="0" smtClean="0">
                <a:latin typeface="Calibri" pitchFamily="34" charset="0"/>
              </a:rPr>
              <a:t>al piso </a:t>
            </a:r>
            <a:r>
              <a:rPr lang="es-MX" sz="1300" b="1" dirty="0">
                <a:latin typeface="Calibri" pitchFamily="34" charset="0"/>
              </a:rPr>
              <a:t>donde se ubica la Oficina de Información Pública del Ente Obligado, fue atendido por:</a:t>
            </a: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1425420" y="1286176"/>
            <a:ext cx="63149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latin typeface="Calibri" pitchFamily="34" charset="0"/>
              </a:rPr>
              <a:t>(SÓLO ENTES OBLIGADOS CON INMUEBLE COMPARTIDO CON OTRAS INSTITUCIONES)</a:t>
            </a:r>
            <a:endParaRPr lang="es-MX" sz="1300" b="1" dirty="0">
              <a:latin typeface="Calibri" pitchFamily="34" charset="0"/>
            </a:endParaRPr>
          </a:p>
        </p:txBody>
      </p:sp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593370493"/>
              </p:ext>
            </p:extLst>
          </p:nvPr>
        </p:nvGraphicFramePr>
        <p:xfrm>
          <a:off x="377958" y="2691342"/>
          <a:ext cx="4050026" cy="361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6 Gráfico"/>
          <p:cNvGraphicFramePr/>
          <p:nvPr>
            <p:extLst>
              <p:ext uri="{D42A27DB-BD31-4B8C-83A1-F6EECF244321}">
                <p14:modId xmlns:p14="http://schemas.microsoft.com/office/powerpoint/2010/main" val="484304400"/>
              </p:ext>
            </p:extLst>
          </p:nvPr>
        </p:nvGraphicFramePr>
        <p:xfrm>
          <a:off x="4774056" y="2852935"/>
          <a:ext cx="4183740" cy="391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11 Rectángulo redondeado"/>
          <p:cNvSpPr/>
          <p:nvPr/>
        </p:nvSpPr>
        <p:spPr>
          <a:xfrm>
            <a:off x="84138" y="6483350"/>
            <a:ext cx="1366837" cy="288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37 </a:t>
            </a:r>
            <a:r>
              <a:rPr lang="es-MX" sz="1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654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7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21159</TotalTime>
  <Words>3336</Words>
  <Application>Microsoft Office PowerPoint</Application>
  <PresentationFormat>Presentación en pantalla (4:3)</PresentationFormat>
  <Paragraphs>811</Paragraphs>
  <Slides>73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73</vt:i4>
      </vt:variant>
    </vt:vector>
  </HeadingPairs>
  <TitlesOfParts>
    <vt:vector size="75" baseType="lpstr">
      <vt:lpstr>Concurrencia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Mondragón Centeno</dc:creator>
  <cp:lastModifiedBy>SergioM.Paredes</cp:lastModifiedBy>
  <cp:revision>4945</cp:revision>
  <cp:lastPrinted>2013-08-31T23:37:22Z</cp:lastPrinted>
  <dcterms:created xsi:type="dcterms:W3CDTF">2007-08-06T19:42:12Z</dcterms:created>
  <dcterms:modified xsi:type="dcterms:W3CDTF">2014-01-15T00:48:35Z</dcterms:modified>
</cp:coreProperties>
</file>