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6" r:id="rId2"/>
  </p:sldMasterIdLst>
  <p:notesMasterIdLst>
    <p:notesMasterId r:id="rId75"/>
  </p:notesMasterIdLst>
  <p:handoutMasterIdLst>
    <p:handoutMasterId r:id="rId76"/>
  </p:handoutMasterIdLst>
  <p:sldIdLst>
    <p:sldId id="562" r:id="rId3"/>
    <p:sldId id="514" r:id="rId4"/>
    <p:sldId id="489" r:id="rId5"/>
    <p:sldId id="563" r:id="rId6"/>
    <p:sldId id="593" r:id="rId7"/>
    <p:sldId id="490" r:id="rId8"/>
    <p:sldId id="491" r:id="rId9"/>
    <p:sldId id="515" r:id="rId10"/>
    <p:sldId id="492" r:id="rId11"/>
    <p:sldId id="545" r:id="rId12"/>
    <p:sldId id="493" r:id="rId13"/>
    <p:sldId id="620" r:id="rId14"/>
    <p:sldId id="494" r:id="rId15"/>
    <p:sldId id="656" r:id="rId16"/>
    <p:sldId id="399" r:id="rId17"/>
    <p:sldId id="459" r:id="rId18"/>
    <p:sldId id="513" r:id="rId19"/>
    <p:sldId id="516" r:id="rId20"/>
    <p:sldId id="442" r:id="rId21"/>
    <p:sldId id="443" r:id="rId22"/>
    <p:sldId id="549" r:id="rId23"/>
    <p:sldId id="561" r:id="rId24"/>
    <p:sldId id="390" r:id="rId25"/>
    <p:sldId id="358" r:id="rId26"/>
    <p:sldId id="651" r:id="rId27"/>
    <p:sldId id="657" r:id="rId28"/>
    <p:sldId id="658" r:id="rId29"/>
    <p:sldId id="659" r:id="rId30"/>
    <p:sldId id="660" r:id="rId31"/>
    <p:sldId id="661" r:id="rId32"/>
    <p:sldId id="350" r:id="rId33"/>
    <p:sldId id="621" r:id="rId34"/>
    <p:sldId id="622" r:id="rId35"/>
    <p:sldId id="623" r:id="rId36"/>
    <p:sldId id="354" r:id="rId37"/>
    <p:sldId id="624" r:id="rId38"/>
    <p:sldId id="625" r:id="rId39"/>
    <p:sldId id="626" r:id="rId40"/>
    <p:sldId id="363" r:id="rId41"/>
    <p:sldId id="627" r:id="rId42"/>
    <p:sldId id="628" r:id="rId43"/>
    <p:sldId id="464" r:id="rId44"/>
    <p:sldId id="369" r:id="rId45"/>
    <p:sldId id="371" r:id="rId46"/>
    <p:sldId id="629" r:id="rId47"/>
    <p:sldId id="465" r:id="rId48"/>
    <p:sldId id="576" r:id="rId49"/>
    <p:sldId id="374" r:id="rId50"/>
    <p:sldId id="376" r:id="rId51"/>
    <p:sldId id="467" r:id="rId52"/>
    <p:sldId id="630" r:id="rId53"/>
    <p:sldId id="631" r:id="rId54"/>
    <p:sldId id="632" r:id="rId55"/>
    <p:sldId id="470" r:id="rId56"/>
    <p:sldId id="633" r:id="rId57"/>
    <p:sldId id="634" r:id="rId58"/>
    <p:sldId id="635" r:id="rId59"/>
    <p:sldId id="343" r:id="rId60"/>
    <p:sldId id="636" r:id="rId61"/>
    <p:sldId id="637" r:id="rId62"/>
    <p:sldId id="638" r:id="rId63"/>
    <p:sldId id="475" r:id="rId64"/>
    <p:sldId id="639" r:id="rId65"/>
    <p:sldId id="640" r:id="rId66"/>
    <p:sldId id="641" r:id="rId67"/>
    <p:sldId id="478" r:id="rId68"/>
    <p:sldId id="642" r:id="rId69"/>
    <p:sldId id="643" r:id="rId70"/>
    <p:sldId id="644" r:id="rId71"/>
    <p:sldId id="544" r:id="rId72"/>
    <p:sldId id="650" r:id="rId73"/>
    <p:sldId id="528" r:id="rId74"/>
  </p:sldIdLst>
  <p:sldSz cx="9144000" cy="6858000" type="screen4x3"/>
  <p:notesSz cx="6881813" cy="92964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E8F0F4"/>
    <a:srgbClr val="33CCCC"/>
    <a:srgbClr val="78310B"/>
    <a:srgbClr val="1E768C"/>
    <a:srgbClr val="77933C"/>
    <a:srgbClr val="C3D796"/>
    <a:srgbClr val="008080"/>
    <a:srgbClr val="CC66FF"/>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40" autoAdjust="0"/>
    <p:restoredTop sz="95501" autoAdjust="0"/>
  </p:normalViewPr>
  <p:slideViewPr>
    <p:cSldViewPr>
      <p:cViewPr varScale="1">
        <p:scale>
          <a:sx n="88" d="100"/>
          <a:sy n="88" d="100"/>
        </p:scale>
        <p:origin x="178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charts/_rels/chart1.xml.rels><?xml version="1.0" encoding="UTF-8" standalone="yes"?>
<Relationships xmlns="http://schemas.openxmlformats.org/package/2006/relationships"><Relationship Id="rId2" Type="http://schemas.openxmlformats.org/officeDocument/2006/relationships/package" Target="../embeddings/Hoja_de_c_lculo_de_Microsoft_Excel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Hoja_de_c_lculo_de_Microsoft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Hoja_de_c_lculo_de_Microsoft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Hoja_de_c_lculo_de_Microsoft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Hoja_de_c_lculo_de_Microsoft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Hoja_de_c_lculo_de_Microsoft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Hoja_de_c_lculo_de_Microsoft_Excel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Hoja_de_c_lculo_de_Microsoft_Excel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Hoja_de_c_lculo_de_Microsoft_Excel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Hoja_de_c_lculo_de_Microsoft_Excel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Hoja_de_c_lculo_de_Microsoft_Excel19.xlsx"/></Relationships>
</file>

<file path=ppt/charts/_rels/chart2.xml.rels><?xml version="1.0" encoding="UTF-8" standalone="yes"?>
<Relationships xmlns="http://schemas.openxmlformats.org/package/2006/relationships"><Relationship Id="rId2" Type="http://schemas.openxmlformats.org/officeDocument/2006/relationships/package" Target="../embeddings/Hoja_de_c_lculo_de_Microsoft_Excel2.xlsx"/><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1" Type="http://schemas.openxmlformats.org/officeDocument/2006/relationships/package" Target="../embeddings/Hoja_de_c_lculo_de_Microsoft_Excel20.xlsx"/></Relationships>
</file>

<file path=ppt/charts/_rels/chart3.xml.rels><?xml version="1.0" encoding="UTF-8" standalone="yes"?>
<Relationships xmlns="http://schemas.openxmlformats.org/package/2006/relationships"><Relationship Id="rId2" Type="http://schemas.openxmlformats.org/officeDocument/2006/relationships/package" Target="../embeddings/Hoja_de_c_lculo_de_Microsoft_Excel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Hoja_de_c_lculo_de_Microsoft_Excel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Hoja_de_c_lculo_de_Microsoft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Hoja_de_c_lculo_de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4996068689677656E-3"/>
          <c:y val="0.10793575248067436"/>
          <c:w val="0.98126007042173258"/>
          <c:h val="0.66928983199397762"/>
        </c:manualLayout>
      </c:layout>
      <c:lineChart>
        <c:grouping val="standard"/>
        <c:varyColors val="0"/>
        <c:ser>
          <c:idx val="0"/>
          <c:order val="0"/>
          <c:tx>
            <c:strRef>
              <c:f>Hoja1!$B$1</c:f>
              <c:strCache>
                <c:ptCount val="1"/>
                <c:pt idx="0">
                  <c:v>Índices portales 2004-2013</c:v>
                </c:pt>
              </c:strCache>
            </c:strRef>
          </c:tx>
          <c:spPr>
            <a:ln w="38077">
              <a:solidFill>
                <a:srgbClr val="008080"/>
              </a:solidFill>
              <a:prstDash val="solid"/>
            </a:ln>
          </c:spPr>
          <c:marker>
            <c:symbol val="diamond"/>
            <c:size val="10"/>
            <c:spPr>
              <a:solidFill>
                <a:srgbClr val="008080"/>
              </a:solidFill>
              <a:ln>
                <a:noFill/>
              </a:ln>
              <a:effectLst/>
              <a:scene3d>
                <a:camera prst="orthographicFront"/>
                <a:lightRig rig="threePt" dir="t"/>
              </a:scene3d>
              <a:sp3d>
                <a:bevelT/>
              </a:sp3d>
            </c:spPr>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Hoja1!$A$2:$A$21</c:f>
              <c:strCache>
                <c:ptCount val="20"/>
                <c:pt idx="0">
                  <c:v>2004</c:v>
                </c:pt>
                <c:pt idx="1">
                  <c:v>2005</c:v>
                </c:pt>
                <c:pt idx="2">
                  <c:v>2006</c:v>
                </c:pt>
                <c:pt idx="3">
                  <c:v>1a
Eval
2007</c:v>
                </c:pt>
                <c:pt idx="4">
                  <c:v>Solven-
tación
2007</c:v>
                </c:pt>
                <c:pt idx="5">
                  <c:v>2a
Eval
2007</c:v>
                </c:pt>
                <c:pt idx="6">
                  <c:v>Eval
2008</c:v>
                </c:pt>
                <c:pt idx="7">
                  <c:v>EvDiag
2008</c:v>
                </c:pt>
                <c:pt idx="8">
                  <c:v>Eval
2009</c:v>
                </c:pt>
                <c:pt idx="9">
                  <c:v>Solven-
tación
2009</c:v>
                </c:pt>
                <c:pt idx="10">
                  <c:v>1a
Eval
2010</c:v>
                </c:pt>
                <c:pt idx="11">
                  <c:v>Solven-
tación
2010</c:v>
                </c:pt>
                <c:pt idx="12">
                  <c:v>2a
Eval
2010</c:v>
                </c:pt>
                <c:pt idx="13">
                  <c:v>Eval
2011</c:v>
                </c:pt>
                <c:pt idx="14">
                  <c:v>1a
EvDiag
2012</c:v>
                </c:pt>
                <c:pt idx="15">
                  <c:v>2a
EvDiag
2012</c:v>
                </c:pt>
                <c:pt idx="16">
                  <c:v>3a
EvDiag
2012</c:v>
                </c:pt>
                <c:pt idx="17">
                  <c:v>1a
EvDiag
2013</c:v>
                </c:pt>
                <c:pt idx="18">
                  <c:v>2a
Eval
2013</c:v>
                </c:pt>
                <c:pt idx="19">
                  <c:v>Solven-
tación
2013</c:v>
                </c:pt>
              </c:strCache>
            </c:strRef>
          </c:cat>
          <c:val>
            <c:numRef>
              <c:f>Hoja1!$B$2:$B$21</c:f>
              <c:numCache>
                <c:formatCode>0.0</c:formatCode>
                <c:ptCount val="20"/>
                <c:pt idx="0">
                  <c:v>35.200000000000003</c:v>
                </c:pt>
                <c:pt idx="1">
                  <c:v>28.2</c:v>
                </c:pt>
                <c:pt idx="2">
                  <c:v>50.42</c:v>
                </c:pt>
                <c:pt idx="3">
                  <c:v>59.461714285714294</c:v>
                </c:pt>
                <c:pt idx="4">
                  <c:v>78.2</c:v>
                </c:pt>
                <c:pt idx="5">
                  <c:v>92.671771428571432</c:v>
                </c:pt>
                <c:pt idx="6">
                  <c:v>81.977714285714285</c:v>
                </c:pt>
                <c:pt idx="7">
                  <c:v>69</c:v>
                </c:pt>
                <c:pt idx="8">
                  <c:v>85.7</c:v>
                </c:pt>
                <c:pt idx="9">
                  <c:v>91.6</c:v>
                </c:pt>
                <c:pt idx="10">
                  <c:v>81.7</c:v>
                </c:pt>
                <c:pt idx="11">
                  <c:v>95.8</c:v>
                </c:pt>
                <c:pt idx="12">
                  <c:v>93.9</c:v>
                </c:pt>
                <c:pt idx="13">
                  <c:v>91.3</c:v>
                </c:pt>
                <c:pt idx="14">
                  <c:v>66.7</c:v>
                </c:pt>
                <c:pt idx="15">
                  <c:v>73.2</c:v>
                </c:pt>
                <c:pt idx="16">
                  <c:v>78.7</c:v>
                </c:pt>
                <c:pt idx="17">
                  <c:v>84</c:v>
                </c:pt>
                <c:pt idx="18">
                  <c:v>84.779465680587222</c:v>
                </c:pt>
                <c:pt idx="19">
                  <c:v>93.475986963969731</c:v>
                </c:pt>
              </c:numCache>
            </c:numRef>
          </c:val>
          <c:smooth val="0"/>
        </c:ser>
        <c:dLbls>
          <c:showLegendKey val="0"/>
          <c:showVal val="1"/>
          <c:showCatName val="0"/>
          <c:showSerName val="0"/>
          <c:showPercent val="0"/>
          <c:showBubbleSize val="0"/>
        </c:dLbls>
        <c:marker val="1"/>
        <c:smooth val="0"/>
        <c:axId val="188201496"/>
        <c:axId val="188200712"/>
      </c:lineChart>
      <c:catAx>
        <c:axId val="188201496"/>
        <c:scaling>
          <c:orientation val="minMax"/>
        </c:scaling>
        <c:delete val="0"/>
        <c:axPos val="b"/>
        <c:numFmt formatCode="General" sourceLinked="1"/>
        <c:majorTickMark val="cross"/>
        <c:minorTickMark val="none"/>
        <c:tickLblPos val="nextTo"/>
        <c:txPr>
          <a:bodyPr rot="0" vert="horz"/>
          <a:lstStyle/>
          <a:p>
            <a:pPr>
              <a:defRPr sz="900"/>
            </a:pPr>
            <a:endParaRPr lang="es-MX"/>
          </a:p>
        </c:txPr>
        <c:crossAx val="188200712"/>
        <c:crosses val="autoZero"/>
        <c:auto val="1"/>
        <c:lblAlgn val="ctr"/>
        <c:lblOffset val="50"/>
        <c:tickLblSkip val="1"/>
        <c:noMultiLvlLbl val="0"/>
      </c:catAx>
      <c:valAx>
        <c:axId val="188200712"/>
        <c:scaling>
          <c:orientation val="minMax"/>
          <c:max val="100"/>
        </c:scaling>
        <c:delete val="1"/>
        <c:axPos val="l"/>
        <c:numFmt formatCode="0.0" sourceLinked="1"/>
        <c:majorTickMark val="out"/>
        <c:minorTickMark val="none"/>
        <c:tickLblPos val="none"/>
        <c:crossAx val="188201496"/>
        <c:crossesAt val="1"/>
        <c:crossBetween val="between"/>
      </c:valAx>
      <c:spPr>
        <a:noFill/>
        <a:ln w="25385">
          <a:noFill/>
        </a:ln>
      </c:spPr>
    </c:plotArea>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52950598081687"/>
          <c:y val="8.0124430618820228E-2"/>
          <c:w val="0.83113612376402557"/>
          <c:h val="0.73822686368181312"/>
        </c:manualLayout>
      </c:layout>
      <c:barChart>
        <c:barDir val="col"/>
        <c:grouping val="clustered"/>
        <c:varyColors val="0"/>
        <c:ser>
          <c:idx val="0"/>
          <c:order val="0"/>
          <c:tx>
            <c:strRef>
              <c:f>Hoja1!$B$1</c:f>
              <c:strCache>
                <c:ptCount val="1"/>
                <c:pt idx="0">
                  <c:v>Art. 16</c:v>
                </c:pt>
              </c:strCache>
            </c:strRef>
          </c:tx>
          <c:spPr>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Hoja1!$A$2:$A$3</c:f>
              <c:strCache>
                <c:ptCount val="2"/>
                <c:pt idx="0">
                  <c:v>Asamblea Legislativa del Distrito Federal</c:v>
                </c:pt>
                <c:pt idx="1">
                  <c:v>* Contaduría Mayor de Hacienda de la Asamblea Legislativa del Distrito Federal</c:v>
                </c:pt>
              </c:strCache>
            </c:strRef>
          </c:cat>
          <c:val>
            <c:numRef>
              <c:f>Hoja1!$B$2:$B$3</c:f>
              <c:numCache>
                <c:formatCode>0.0</c:formatCode>
                <c:ptCount val="2"/>
                <c:pt idx="0">
                  <c:v>100</c:v>
                </c:pt>
                <c:pt idx="1">
                  <c:v>100</c:v>
                </c:pt>
              </c:numCache>
            </c:numRef>
          </c:val>
        </c:ser>
        <c:dLbls>
          <c:showLegendKey val="0"/>
          <c:showVal val="1"/>
          <c:showCatName val="0"/>
          <c:showSerName val="0"/>
          <c:showPercent val="0"/>
          <c:showBubbleSize val="0"/>
        </c:dLbls>
        <c:gapWidth val="150"/>
        <c:axId val="237234880"/>
        <c:axId val="237235272"/>
      </c:barChart>
      <c:catAx>
        <c:axId val="237234880"/>
        <c:scaling>
          <c:orientation val="minMax"/>
        </c:scaling>
        <c:delete val="0"/>
        <c:axPos val="b"/>
        <c:numFmt formatCode="General" sourceLinked="0"/>
        <c:majorTickMark val="out"/>
        <c:minorTickMark val="none"/>
        <c:tickLblPos val="nextTo"/>
        <c:crossAx val="237235272"/>
        <c:crosses val="autoZero"/>
        <c:auto val="1"/>
        <c:lblAlgn val="ctr"/>
        <c:lblOffset val="100"/>
        <c:noMultiLvlLbl val="0"/>
      </c:catAx>
      <c:valAx>
        <c:axId val="237235272"/>
        <c:scaling>
          <c:orientation val="minMax"/>
          <c:max val="100"/>
          <c:min val="0"/>
        </c:scaling>
        <c:delete val="0"/>
        <c:axPos val="l"/>
        <c:majorGridlines/>
        <c:numFmt formatCode="0.0" sourceLinked="1"/>
        <c:majorTickMark val="out"/>
        <c:minorTickMark val="none"/>
        <c:tickLblPos val="nextTo"/>
        <c:crossAx val="237234880"/>
        <c:crosses val="autoZero"/>
        <c:crossBetween val="between"/>
        <c:majorUnit val="20"/>
      </c:valAx>
    </c:plotArea>
    <c:plotVisOnly val="1"/>
    <c:dispBlanksAs val="gap"/>
    <c:showDLblsOverMax val="0"/>
  </c:chart>
  <c:txPr>
    <a:bodyPr/>
    <a:lstStyle/>
    <a:p>
      <a:pPr>
        <a:defRPr sz="1100" b="1">
          <a:latin typeface="Calibri" pitchFamily="34" charset="0"/>
          <a:cs typeface="Calibri" pitchFamily="34" charset="0"/>
        </a:defRPr>
      </a:pPr>
      <a:endParaRPr lang="es-MX"/>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36941989957134"/>
          <c:y val="8.0124430618820228E-2"/>
          <c:w val="0.87091270360842132"/>
          <c:h val="0.65558021330963301"/>
        </c:manualLayout>
      </c:layout>
      <c:barChart>
        <c:barDir val="col"/>
        <c:grouping val="clustered"/>
        <c:varyColors val="0"/>
        <c:ser>
          <c:idx val="0"/>
          <c:order val="0"/>
          <c:tx>
            <c:strRef>
              <c:f>Hoja1!$B$1</c:f>
              <c:strCache>
                <c:ptCount val="1"/>
                <c:pt idx="0">
                  <c:v>Art. 17</c:v>
                </c:pt>
              </c:strCache>
            </c:strRef>
          </c:tx>
          <c:spPr>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Hoja1!$A$2:$A$5</c:f>
              <c:strCache>
                <c:ptCount val="4"/>
                <c:pt idx="0">
                  <c:v>Consejo de la Judicatura del Distrito Federal</c:v>
                </c:pt>
                <c:pt idx="1">
                  <c:v>Junta Local de Conciliación y Arbitraje del Distrito Federal</c:v>
                </c:pt>
                <c:pt idx="2">
                  <c:v>Tribunal de lo Contencioso Administrativo del Distrito Federal</c:v>
                </c:pt>
                <c:pt idx="3">
                  <c:v>Tribunal Superior de Justicia del Distrito Federal</c:v>
                </c:pt>
              </c:strCache>
            </c:strRef>
          </c:cat>
          <c:val>
            <c:numRef>
              <c:f>Hoja1!$B$2:$B$5</c:f>
              <c:numCache>
                <c:formatCode>0.0</c:formatCode>
                <c:ptCount val="4"/>
                <c:pt idx="0">
                  <c:v>100</c:v>
                </c:pt>
                <c:pt idx="1">
                  <c:v>100</c:v>
                </c:pt>
                <c:pt idx="2">
                  <c:v>100</c:v>
                </c:pt>
                <c:pt idx="3">
                  <c:v>100</c:v>
                </c:pt>
              </c:numCache>
            </c:numRef>
          </c:val>
        </c:ser>
        <c:dLbls>
          <c:showLegendKey val="0"/>
          <c:showVal val="1"/>
          <c:showCatName val="0"/>
          <c:showSerName val="0"/>
          <c:showPercent val="0"/>
          <c:showBubbleSize val="0"/>
        </c:dLbls>
        <c:gapWidth val="150"/>
        <c:axId val="237236448"/>
        <c:axId val="237237232"/>
      </c:barChart>
      <c:catAx>
        <c:axId val="237236448"/>
        <c:scaling>
          <c:orientation val="minMax"/>
        </c:scaling>
        <c:delete val="0"/>
        <c:axPos val="b"/>
        <c:numFmt formatCode="General" sourceLinked="0"/>
        <c:majorTickMark val="out"/>
        <c:minorTickMark val="none"/>
        <c:tickLblPos val="nextTo"/>
        <c:crossAx val="237237232"/>
        <c:crosses val="autoZero"/>
        <c:auto val="1"/>
        <c:lblAlgn val="ctr"/>
        <c:lblOffset val="100"/>
        <c:noMultiLvlLbl val="0"/>
      </c:catAx>
      <c:valAx>
        <c:axId val="237237232"/>
        <c:scaling>
          <c:orientation val="minMax"/>
          <c:max val="100"/>
          <c:min val="0"/>
        </c:scaling>
        <c:delete val="0"/>
        <c:axPos val="l"/>
        <c:majorGridlines/>
        <c:numFmt formatCode="0.0" sourceLinked="1"/>
        <c:majorTickMark val="out"/>
        <c:minorTickMark val="none"/>
        <c:tickLblPos val="nextTo"/>
        <c:crossAx val="237236448"/>
        <c:crosses val="autoZero"/>
        <c:crossBetween val="between"/>
        <c:majorUnit val="20"/>
      </c:valAx>
    </c:plotArea>
    <c:plotVisOnly val="1"/>
    <c:dispBlanksAs val="gap"/>
    <c:showDLblsOverMax val="0"/>
  </c:chart>
  <c:txPr>
    <a:bodyPr/>
    <a:lstStyle/>
    <a:p>
      <a:pPr>
        <a:defRPr sz="1100" b="1">
          <a:latin typeface="Calibri" pitchFamily="34" charset="0"/>
          <a:cs typeface="Calibri" pitchFamily="34" charset="0"/>
        </a:defRPr>
      </a:pPr>
      <a:endParaRPr lang="es-MX"/>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300"/>
      <c:rAngAx val="0"/>
      <c:perspective val="20"/>
    </c:view3D>
    <c:floor>
      <c:thickness val="0"/>
    </c:floor>
    <c:sideWall>
      <c:thickness val="0"/>
    </c:sideWall>
    <c:backWall>
      <c:thickness val="0"/>
    </c:backWall>
    <c:plotArea>
      <c:layout>
        <c:manualLayout>
          <c:layoutTarget val="inner"/>
          <c:xMode val="edge"/>
          <c:yMode val="edge"/>
          <c:x val="0.37790137781625799"/>
          <c:y val="0.32585041056044273"/>
          <c:w val="0.32275012372362688"/>
          <c:h val="0.52535627354536352"/>
        </c:manualLayout>
      </c:layout>
      <c:pie3DChart>
        <c:varyColors val="1"/>
        <c:ser>
          <c:idx val="0"/>
          <c:order val="0"/>
          <c:tx>
            <c:strRef>
              <c:f>Hoja1!$B$1</c:f>
              <c:strCache>
                <c:ptCount val="1"/>
                <c:pt idx="0">
                  <c:v>Artículo 18</c:v>
                </c:pt>
              </c:strCache>
            </c:strRef>
          </c:tx>
          <c:spPr>
            <a:ln>
              <a:noFill/>
            </a:ln>
            <a:scene3d>
              <a:camera prst="orthographicFront"/>
              <a:lightRig rig="threePt" dir="t"/>
            </a:scene3d>
            <a:sp3d>
              <a:bevelT/>
              <a:bevelB/>
            </a:sp3d>
          </c:spPr>
          <c:dPt>
            <c:idx val="0"/>
            <c:bubble3D val="0"/>
            <c:spPr>
              <a:solidFill>
                <a:srgbClr val="008080"/>
              </a:solidFill>
              <a:ln>
                <a:noFill/>
              </a:ln>
              <a:scene3d>
                <a:camera prst="orthographicFront"/>
                <a:lightRig rig="threePt" dir="t"/>
              </a:scene3d>
              <a:sp3d>
                <a:bevelT/>
                <a:bevelB/>
              </a:sp3d>
            </c:spPr>
          </c:dPt>
          <c:dPt>
            <c:idx val="1"/>
            <c:bubble3D val="0"/>
            <c:spPr>
              <a:solidFill>
                <a:srgbClr val="33CCCC"/>
              </a:solidFill>
              <a:ln>
                <a:noFill/>
              </a:ln>
              <a:scene3d>
                <a:camera prst="orthographicFront"/>
                <a:lightRig rig="threePt" dir="t"/>
              </a:scene3d>
              <a:sp3d>
                <a:bevelT/>
                <a:bevelB/>
              </a:sp3d>
            </c:spPr>
          </c:dPt>
          <c:dPt>
            <c:idx val="2"/>
            <c:bubble3D val="0"/>
            <c:spPr>
              <a:solidFill>
                <a:srgbClr val="00B0F0"/>
              </a:solidFill>
              <a:ln>
                <a:noFill/>
              </a:ln>
              <a:scene3d>
                <a:camera prst="orthographicFront"/>
                <a:lightRig rig="threePt" dir="t"/>
              </a:scene3d>
              <a:sp3d>
                <a:bevelT/>
                <a:bevelB/>
              </a:sp3d>
            </c:spPr>
          </c:dPt>
          <c:dPt>
            <c:idx val="3"/>
            <c:bubble3D val="0"/>
            <c:spPr>
              <a:solidFill>
                <a:schemeClr val="accent3"/>
              </a:solidFill>
              <a:ln>
                <a:noFill/>
              </a:ln>
              <a:scene3d>
                <a:camera prst="orthographicFront"/>
                <a:lightRig rig="threePt" dir="t"/>
              </a:scene3d>
              <a:sp3d>
                <a:bevelT/>
                <a:bevelB/>
              </a:sp3d>
            </c:spPr>
          </c:dPt>
          <c:dPt>
            <c:idx val="4"/>
            <c:bubble3D val="0"/>
            <c:spPr>
              <a:solidFill>
                <a:srgbClr val="C00000"/>
              </a:solidFill>
              <a:ln>
                <a:noFill/>
              </a:ln>
              <a:scene3d>
                <a:camera prst="orthographicFront"/>
                <a:lightRig rig="threePt" dir="t"/>
              </a:scene3d>
              <a:sp3d prstMaterial="dkEdge">
                <a:bevelT/>
                <a:bevelB/>
              </a:sp3d>
            </c:spPr>
          </c:dPt>
          <c:dLbls>
            <c:dLbl>
              <c:idx val="0"/>
              <c:layout>
                <c:manualLayout>
                  <c:x val="8.3623371349543535E-2"/>
                  <c:y val="-3.5273858460171108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2.1712625800198334E-2"/>
                  <c:y val="-7.1964983688681053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5.5070509407000477E-3"/>
                  <c:y val="1.5308652573956312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3"/>
              <c:layout>
                <c:manualLayout>
                  <c:x val="-1.6406103344839079E-2"/>
                  <c:y val="1.1133358919715933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4"/>
              <c:delete val="1"/>
              <c:extLst>
                <c:ext xmlns:c15="http://schemas.microsoft.com/office/drawing/2012/chart" uri="{CE6537A1-D6FC-4f65-9D91-7224C49458BB}"/>
              </c:extLst>
            </c:dLbl>
            <c:spPr>
              <a:noFill/>
              <a:ln>
                <a:noFill/>
              </a:ln>
              <a:effectLst/>
            </c:spPr>
            <c:dLblPos val="bestFit"/>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Hoja1!$A$2:$A$6</c:f>
              <c:strCache>
                <c:ptCount val="5"/>
                <c:pt idx="0">
                  <c:v>Entes Obligados con un índice de 100 puntos</c:v>
                </c:pt>
                <c:pt idx="1">
                  <c:v>Entes Obligados con un índice  menor a 100 puntos y mayor o igual a 90</c:v>
                </c:pt>
                <c:pt idx="2">
                  <c:v>Entes Obligados con un índice menor a 90 puntos y mayor o igual a 60 </c:v>
                </c:pt>
                <c:pt idx="3">
                  <c:v>Entes Obligados con un índice menor a 60 puntos y mayor a 0</c:v>
                </c:pt>
                <c:pt idx="4">
                  <c:v>Entes Obligados con un índice de 0 puntos</c:v>
                </c:pt>
              </c:strCache>
            </c:strRef>
          </c:cat>
          <c:val>
            <c:numRef>
              <c:f>Hoja1!$B$2:$B$6</c:f>
              <c:numCache>
                <c:formatCode>0</c:formatCode>
                <c:ptCount val="5"/>
                <c:pt idx="0">
                  <c:v>4</c:v>
                </c:pt>
                <c:pt idx="1">
                  <c:v>6</c:v>
                </c:pt>
                <c:pt idx="2">
                  <c:v>5</c:v>
                </c:pt>
                <c:pt idx="3">
                  <c:v>1</c:v>
                </c:pt>
              </c:numCache>
            </c:numRef>
          </c:val>
        </c:ser>
        <c:dLbls>
          <c:showLegendKey val="0"/>
          <c:showVal val="1"/>
          <c:showCatName val="0"/>
          <c:showSerName val="0"/>
          <c:showPercent val="0"/>
          <c:showBubbleSize val="0"/>
          <c:showLeaderLines val="1"/>
        </c:dLbls>
      </c:pie3DChart>
    </c:plotArea>
    <c:plotVisOnly val="1"/>
    <c:dispBlanksAs val="zero"/>
    <c:showDLblsOverMax val="0"/>
  </c:chart>
  <c:txPr>
    <a:bodyPr/>
    <a:lstStyle/>
    <a:p>
      <a:pPr>
        <a:defRPr sz="1100" b="1">
          <a:latin typeface="Calibri" pitchFamily="34" charset="0"/>
        </a:defRPr>
      </a:pPr>
      <a:endParaRPr lang="es-MX"/>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292"/>
      <c:rAngAx val="0"/>
      <c:perspective val="20"/>
    </c:view3D>
    <c:floor>
      <c:thickness val="0"/>
    </c:floor>
    <c:sideWall>
      <c:thickness val="0"/>
    </c:sideWall>
    <c:backWall>
      <c:thickness val="0"/>
    </c:backWall>
    <c:plotArea>
      <c:layout>
        <c:manualLayout>
          <c:layoutTarget val="inner"/>
          <c:xMode val="edge"/>
          <c:yMode val="edge"/>
          <c:x val="0.38879731348117624"/>
          <c:y val="0.30661012412762217"/>
          <c:w val="0.27652817828046794"/>
          <c:h val="0.44839512781408131"/>
        </c:manualLayout>
      </c:layout>
      <c:pie3DChart>
        <c:varyColors val="1"/>
        <c:ser>
          <c:idx val="0"/>
          <c:order val="0"/>
          <c:tx>
            <c:strRef>
              <c:f>Hoja1!$B$1</c:f>
              <c:strCache>
                <c:ptCount val="1"/>
                <c:pt idx="0">
                  <c:v>Artículo 18 Bis</c:v>
                </c:pt>
              </c:strCache>
            </c:strRef>
          </c:tx>
          <c:spPr>
            <a:ln>
              <a:noFill/>
            </a:ln>
            <a:scene3d>
              <a:camera prst="orthographicFront"/>
              <a:lightRig rig="threePt" dir="t"/>
            </a:scene3d>
            <a:sp3d>
              <a:bevelT/>
              <a:bevelB/>
            </a:sp3d>
          </c:spPr>
          <c:dPt>
            <c:idx val="0"/>
            <c:bubble3D val="0"/>
            <c:spPr>
              <a:solidFill>
                <a:srgbClr val="008080"/>
              </a:solidFill>
              <a:ln>
                <a:noFill/>
              </a:ln>
              <a:scene3d>
                <a:camera prst="orthographicFront"/>
                <a:lightRig rig="threePt" dir="t"/>
              </a:scene3d>
              <a:sp3d>
                <a:bevelT/>
                <a:bevelB/>
              </a:sp3d>
            </c:spPr>
          </c:dPt>
          <c:dPt>
            <c:idx val="1"/>
            <c:bubble3D val="0"/>
            <c:spPr>
              <a:solidFill>
                <a:srgbClr val="33CCCC"/>
              </a:solidFill>
              <a:ln>
                <a:noFill/>
              </a:ln>
              <a:scene3d>
                <a:camera prst="orthographicFront"/>
                <a:lightRig rig="threePt" dir="t"/>
              </a:scene3d>
              <a:sp3d>
                <a:bevelT/>
                <a:bevelB/>
              </a:sp3d>
            </c:spPr>
          </c:dPt>
          <c:dPt>
            <c:idx val="2"/>
            <c:bubble3D val="0"/>
            <c:spPr>
              <a:solidFill>
                <a:srgbClr val="00B0F0"/>
              </a:solidFill>
              <a:ln>
                <a:noFill/>
              </a:ln>
              <a:scene3d>
                <a:camera prst="orthographicFront"/>
                <a:lightRig rig="threePt" dir="t"/>
              </a:scene3d>
              <a:sp3d>
                <a:bevelT/>
                <a:bevelB/>
              </a:sp3d>
            </c:spPr>
          </c:dPt>
          <c:dPt>
            <c:idx val="3"/>
            <c:bubble3D val="0"/>
            <c:spPr>
              <a:solidFill>
                <a:schemeClr val="accent3"/>
              </a:solidFill>
              <a:ln>
                <a:noFill/>
              </a:ln>
              <a:scene3d>
                <a:camera prst="orthographicFront"/>
                <a:lightRig rig="threePt" dir="t"/>
              </a:scene3d>
              <a:sp3d>
                <a:bevelT/>
                <a:bevelB/>
              </a:sp3d>
            </c:spPr>
          </c:dPt>
          <c:dPt>
            <c:idx val="4"/>
            <c:bubble3D val="0"/>
            <c:spPr>
              <a:solidFill>
                <a:srgbClr val="C00000"/>
              </a:solidFill>
              <a:ln>
                <a:noFill/>
              </a:ln>
              <a:scene3d>
                <a:camera prst="orthographicFront"/>
                <a:lightRig rig="threePt" dir="t"/>
              </a:scene3d>
              <a:sp3d prstMaterial="dkEdge">
                <a:bevelT/>
                <a:bevelB/>
              </a:sp3d>
            </c:spPr>
          </c:dPt>
          <c:dLbls>
            <c:dLbl>
              <c:idx val="0"/>
              <c:layout>
                <c:manualLayout>
                  <c:x val="1.6441205214486526E-2"/>
                  <c:y val="-9.6201432164102971E-3"/>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5.5302235721454623E-2"/>
                  <c:y val="9.6201432164101808E-3"/>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690379035097798E-2"/>
                  <c:y val="6.4134288109401985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3"/>
              <c:layout>
                <c:manualLayout>
                  <c:x val="-1.4946550194987751E-2"/>
                  <c:y val="-5.1307430487521587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4"/>
              <c:layout>
                <c:manualLayout>
                  <c:x val="-2.7401692144124951E-17"/>
                  <c:y val="-0.14750886265162458"/>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dLblPos val="outEnd"/>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Hoja1!$A$2:$A$6</c:f>
              <c:strCache>
                <c:ptCount val="5"/>
                <c:pt idx="0">
                  <c:v>Entes Obligados con un índice de 100 puntos</c:v>
                </c:pt>
                <c:pt idx="1">
                  <c:v>Entes Obligados con un índice  menor a 100 puntos y mayor o igual a 90</c:v>
                </c:pt>
                <c:pt idx="2">
                  <c:v>Entes Obligados con un índice menor a 90 puntos y mayor o igual a 60 </c:v>
                </c:pt>
                <c:pt idx="3">
                  <c:v>Entes Obligados con un índice menor a 60 puntos y mayor a 0</c:v>
                </c:pt>
                <c:pt idx="4">
                  <c:v>Entes Obligados con un índice de 0 puntos</c:v>
                </c:pt>
              </c:strCache>
            </c:strRef>
          </c:cat>
          <c:val>
            <c:numRef>
              <c:f>Hoja1!$B$2:$B$6</c:f>
              <c:numCache>
                <c:formatCode>0</c:formatCode>
                <c:ptCount val="5"/>
                <c:pt idx="0">
                  <c:v>11</c:v>
                </c:pt>
                <c:pt idx="1">
                  <c:v>2</c:v>
                </c:pt>
                <c:pt idx="2">
                  <c:v>2</c:v>
                </c:pt>
                <c:pt idx="3">
                  <c:v>1</c:v>
                </c:pt>
                <c:pt idx="4">
                  <c:v>1</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100" b="1">
          <a:latin typeface="Calibri" pitchFamily="34" charset="0"/>
        </a:defRPr>
      </a:pPr>
      <a:endParaRPr lang="es-MX"/>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272414176202708E-2"/>
          <c:y val="8.0124708365737318E-2"/>
          <c:w val="0.8693932155686418"/>
          <c:h val="0.82494139540051226"/>
        </c:manualLayout>
      </c:layout>
      <c:barChart>
        <c:barDir val="col"/>
        <c:grouping val="clustered"/>
        <c:varyColors val="0"/>
        <c:ser>
          <c:idx val="0"/>
          <c:order val="0"/>
          <c:tx>
            <c:strRef>
              <c:f>Hoja1!$B$1</c:f>
              <c:strCache>
                <c:ptCount val="1"/>
                <c:pt idx="0">
                  <c:v>Art. 19</c:v>
                </c:pt>
              </c:strCache>
            </c:strRef>
          </c:tx>
          <c:spPr>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Hoja1!$A$2:$A$3</c:f>
              <c:strCache>
                <c:ptCount val="2"/>
                <c:pt idx="0">
                  <c:v>Instituto Electoral del Distrito Federal</c:v>
                </c:pt>
                <c:pt idx="1">
                  <c:v>Tribunal Electoral del Distrito Federal</c:v>
                </c:pt>
              </c:strCache>
            </c:strRef>
          </c:cat>
          <c:val>
            <c:numRef>
              <c:f>Hoja1!$B$2:$B$3</c:f>
              <c:numCache>
                <c:formatCode>0.0</c:formatCode>
                <c:ptCount val="2"/>
                <c:pt idx="0">
                  <c:v>100</c:v>
                </c:pt>
                <c:pt idx="1">
                  <c:v>100</c:v>
                </c:pt>
              </c:numCache>
            </c:numRef>
          </c:val>
        </c:ser>
        <c:dLbls>
          <c:showLegendKey val="0"/>
          <c:showVal val="1"/>
          <c:showCatName val="0"/>
          <c:showSerName val="0"/>
          <c:showPercent val="0"/>
          <c:showBubbleSize val="0"/>
        </c:dLbls>
        <c:gapWidth val="150"/>
        <c:axId val="243812552"/>
        <c:axId val="243812944"/>
      </c:barChart>
      <c:catAx>
        <c:axId val="243812552"/>
        <c:scaling>
          <c:orientation val="minMax"/>
        </c:scaling>
        <c:delete val="0"/>
        <c:axPos val="b"/>
        <c:numFmt formatCode="General" sourceLinked="0"/>
        <c:majorTickMark val="out"/>
        <c:minorTickMark val="none"/>
        <c:tickLblPos val="nextTo"/>
        <c:crossAx val="243812944"/>
        <c:crosses val="autoZero"/>
        <c:auto val="1"/>
        <c:lblAlgn val="ctr"/>
        <c:lblOffset val="100"/>
        <c:noMultiLvlLbl val="0"/>
      </c:catAx>
      <c:valAx>
        <c:axId val="243812944"/>
        <c:scaling>
          <c:orientation val="minMax"/>
          <c:max val="100"/>
          <c:min val="0"/>
        </c:scaling>
        <c:delete val="0"/>
        <c:axPos val="l"/>
        <c:majorGridlines/>
        <c:numFmt formatCode="0.0" sourceLinked="1"/>
        <c:majorTickMark val="out"/>
        <c:minorTickMark val="none"/>
        <c:tickLblPos val="nextTo"/>
        <c:crossAx val="243812552"/>
        <c:crosses val="autoZero"/>
        <c:crossBetween val="between"/>
        <c:majorUnit val="20"/>
      </c:valAx>
    </c:plotArea>
    <c:plotVisOnly val="1"/>
    <c:dispBlanksAs val="gap"/>
    <c:showDLblsOverMax val="0"/>
  </c:chart>
  <c:txPr>
    <a:bodyPr/>
    <a:lstStyle/>
    <a:p>
      <a:pPr>
        <a:defRPr sz="1100" b="1">
          <a:latin typeface="Calibri" pitchFamily="34" charset="0"/>
          <a:cs typeface="Calibri" pitchFamily="34" charset="0"/>
        </a:defRPr>
      </a:pPr>
      <a:endParaRPr lang="es-MX"/>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793738850819742E-2"/>
          <c:y val="7.5589347514846403E-2"/>
          <c:w val="0.91190378741984668"/>
          <c:h val="0.70077564756955946"/>
        </c:manualLayout>
      </c:layout>
      <c:barChart>
        <c:barDir val="col"/>
        <c:grouping val="clustered"/>
        <c:varyColors val="0"/>
        <c:ser>
          <c:idx val="0"/>
          <c:order val="0"/>
          <c:tx>
            <c:strRef>
              <c:f>Hoja1!$B$1</c:f>
              <c:strCache>
                <c:ptCount val="1"/>
                <c:pt idx="0">
                  <c:v>Art. 20, 21 y 22</c:v>
                </c:pt>
              </c:strCache>
            </c:strRef>
          </c:tx>
          <c:spPr>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Hoja1!$A$2:$A$4</c:f>
              <c:strCache>
                <c:ptCount val="3"/>
                <c:pt idx="0">
                  <c:v>Comisión de Derechos Humanos del Distrito Federal
(Artículo 20)</c:v>
                </c:pt>
                <c:pt idx="1">
                  <c:v>Universidad Autónoma de la
Ciudad de México
(Artículo 21)</c:v>
                </c:pt>
                <c:pt idx="2">
                  <c:v>* Instituto de Acceso a la Información Pública y Protección de Datos Personales del Distrito Federal
(Artículo 22)</c:v>
                </c:pt>
              </c:strCache>
            </c:strRef>
          </c:cat>
          <c:val>
            <c:numRef>
              <c:f>Hoja1!$B$2:$B$4</c:f>
              <c:numCache>
                <c:formatCode>0.0</c:formatCode>
                <c:ptCount val="3"/>
                <c:pt idx="0">
                  <c:v>100</c:v>
                </c:pt>
                <c:pt idx="1">
                  <c:v>80.681818181818187</c:v>
                </c:pt>
                <c:pt idx="2">
                  <c:v>100</c:v>
                </c:pt>
              </c:numCache>
            </c:numRef>
          </c:val>
        </c:ser>
        <c:dLbls>
          <c:dLblPos val="outEnd"/>
          <c:showLegendKey val="0"/>
          <c:showVal val="1"/>
          <c:showCatName val="0"/>
          <c:showSerName val="0"/>
          <c:showPercent val="0"/>
          <c:showBubbleSize val="0"/>
        </c:dLbls>
        <c:gapWidth val="150"/>
        <c:axId val="243814120"/>
        <c:axId val="243814512"/>
      </c:barChart>
      <c:catAx>
        <c:axId val="243814120"/>
        <c:scaling>
          <c:orientation val="minMax"/>
        </c:scaling>
        <c:delete val="0"/>
        <c:axPos val="b"/>
        <c:numFmt formatCode="General" sourceLinked="0"/>
        <c:majorTickMark val="out"/>
        <c:minorTickMark val="none"/>
        <c:tickLblPos val="nextTo"/>
        <c:crossAx val="243814512"/>
        <c:crosses val="autoZero"/>
        <c:auto val="1"/>
        <c:lblAlgn val="ctr"/>
        <c:lblOffset val="100"/>
        <c:noMultiLvlLbl val="0"/>
      </c:catAx>
      <c:valAx>
        <c:axId val="243814512"/>
        <c:scaling>
          <c:orientation val="minMax"/>
          <c:max val="100"/>
          <c:min val="0"/>
        </c:scaling>
        <c:delete val="0"/>
        <c:axPos val="l"/>
        <c:majorGridlines/>
        <c:numFmt formatCode="0.0" sourceLinked="1"/>
        <c:majorTickMark val="out"/>
        <c:minorTickMark val="none"/>
        <c:tickLblPos val="nextTo"/>
        <c:crossAx val="243814120"/>
        <c:crosses val="autoZero"/>
        <c:crossBetween val="between"/>
        <c:majorUnit val="20"/>
      </c:valAx>
    </c:plotArea>
    <c:plotVisOnly val="1"/>
    <c:dispBlanksAs val="gap"/>
    <c:showDLblsOverMax val="0"/>
  </c:chart>
  <c:txPr>
    <a:bodyPr/>
    <a:lstStyle/>
    <a:p>
      <a:pPr>
        <a:defRPr sz="1100" b="1">
          <a:latin typeface="Calibri" pitchFamily="34" charset="0"/>
          <a:cs typeface="Calibri" pitchFamily="34" charset="0"/>
        </a:defRPr>
      </a:pPr>
      <a:endParaRPr lang="es-MX"/>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270"/>
      <c:rAngAx val="0"/>
      <c:perspective val="20"/>
    </c:view3D>
    <c:floor>
      <c:thickness val="0"/>
    </c:floor>
    <c:sideWall>
      <c:thickness val="0"/>
    </c:sideWall>
    <c:backWall>
      <c:thickness val="0"/>
    </c:backWall>
    <c:plotArea>
      <c:layout>
        <c:manualLayout>
          <c:layoutTarget val="inner"/>
          <c:xMode val="edge"/>
          <c:yMode val="edge"/>
          <c:x val="0.35820117209198976"/>
          <c:y val="0.30118313271537039"/>
          <c:w val="0.31543506574666375"/>
          <c:h val="0.50516842887849911"/>
        </c:manualLayout>
      </c:layout>
      <c:pie3DChart>
        <c:varyColors val="1"/>
        <c:ser>
          <c:idx val="0"/>
          <c:order val="0"/>
          <c:tx>
            <c:strRef>
              <c:f>Hoja1!$B$1</c:f>
              <c:strCache>
                <c:ptCount val="1"/>
                <c:pt idx="0">
                  <c:v>Art. 25</c:v>
                </c:pt>
              </c:strCache>
            </c:strRef>
          </c:tx>
          <c:spPr>
            <a:ln>
              <a:noFill/>
            </a:ln>
            <a:scene3d>
              <a:camera prst="orthographicFront"/>
              <a:lightRig rig="threePt" dir="t"/>
            </a:scene3d>
            <a:sp3d>
              <a:bevelT/>
              <a:bevelB/>
            </a:sp3d>
          </c:spPr>
          <c:dPt>
            <c:idx val="0"/>
            <c:bubble3D val="0"/>
            <c:spPr>
              <a:solidFill>
                <a:srgbClr val="008080"/>
              </a:solidFill>
              <a:ln>
                <a:noFill/>
              </a:ln>
              <a:scene3d>
                <a:camera prst="orthographicFront"/>
                <a:lightRig rig="threePt" dir="t"/>
              </a:scene3d>
              <a:sp3d>
                <a:bevelT/>
                <a:bevelB/>
              </a:sp3d>
            </c:spPr>
          </c:dPt>
          <c:dPt>
            <c:idx val="1"/>
            <c:bubble3D val="0"/>
            <c:spPr>
              <a:solidFill>
                <a:srgbClr val="33CCCC"/>
              </a:solidFill>
              <a:ln>
                <a:noFill/>
              </a:ln>
              <a:scene3d>
                <a:camera prst="orthographicFront"/>
                <a:lightRig rig="threePt" dir="t"/>
              </a:scene3d>
              <a:sp3d>
                <a:bevelT/>
                <a:bevelB/>
              </a:sp3d>
            </c:spPr>
          </c:dPt>
          <c:dPt>
            <c:idx val="2"/>
            <c:bubble3D val="0"/>
            <c:spPr>
              <a:solidFill>
                <a:srgbClr val="00B0F0"/>
              </a:solidFill>
              <a:ln>
                <a:noFill/>
              </a:ln>
              <a:scene3d>
                <a:camera prst="orthographicFront"/>
                <a:lightRig rig="threePt" dir="t"/>
              </a:scene3d>
              <a:sp3d>
                <a:bevelT/>
                <a:bevelB/>
              </a:sp3d>
            </c:spPr>
          </c:dPt>
          <c:dPt>
            <c:idx val="3"/>
            <c:bubble3D val="0"/>
            <c:spPr>
              <a:solidFill>
                <a:schemeClr val="accent3"/>
              </a:solidFill>
              <a:ln>
                <a:noFill/>
              </a:ln>
              <a:scene3d>
                <a:camera prst="orthographicFront"/>
                <a:lightRig rig="threePt" dir="t"/>
              </a:scene3d>
              <a:sp3d>
                <a:bevelT/>
                <a:bevelB/>
              </a:sp3d>
            </c:spPr>
          </c:dPt>
          <c:dPt>
            <c:idx val="4"/>
            <c:bubble3D val="0"/>
            <c:spPr>
              <a:solidFill>
                <a:srgbClr val="C00000"/>
              </a:solidFill>
              <a:ln>
                <a:noFill/>
              </a:ln>
              <a:scene3d>
                <a:camera prst="orthographicFront"/>
                <a:lightRig rig="threePt" dir="t"/>
              </a:scene3d>
              <a:sp3d>
                <a:bevelT/>
                <a:bevelB/>
              </a:sp3d>
            </c:spPr>
          </c:dPt>
          <c:dLbls>
            <c:dLbl>
              <c:idx val="0"/>
              <c:layout>
                <c:manualLayout>
                  <c:x val="-1.0506934414694663E-3"/>
                  <c:y val="4.0481989710691522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layout>
                <c:manualLayout>
                  <c:x val="-2.8544282116801838E-3"/>
                  <c:y val="8.1381479866879797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3"/>
              <c:layout>
                <c:manualLayout>
                  <c:x val="-1.9195668073917711E-2"/>
                  <c:y val="-7.6533008753955648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4"/>
              <c:layout>
                <c:manualLayout>
                  <c:x val="5.3101160056290016E-2"/>
                  <c:y val="-0.25829501616897682"/>
                </c:manualLayout>
              </c:layout>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18416622690071474"/>
                      <c:h val="0.16005531714258162"/>
                    </c:manualLayout>
                  </c15:layout>
                </c:ext>
              </c:extLst>
            </c:dLbl>
            <c:spPr>
              <a:noFill/>
              <a:ln>
                <a:noFill/>
              </a:ln>
              <a:effectLst/>
            </c:spPr>
            <c:dLblPos val="bestFit"/>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Hoja1!$A$2:$A$6</c:f>
              <c:strCache>
                <c:ptCount val="5"/>
                <c:pt idx="0">
                  <c:v>Entes Obligados con un índice de 100 puntos</c:v>
                </c:pt>
                <c:pt idx="1">
                  <c:v>Entes Obligados con un índice  menor a 100 puntos y mayor o igual a 90</c:v>
                </c:pt>
                <c:pt idx="2">
                  <c:v>Entes Obligados con un índice menor a 90 puntos y mayor o igual a 60 </c:v>
                </c:pt>
                <c:pt idx="3">
                  <c:v>Entes Obligados con un índice menor a 60 puntos y mayor a 0</c:v>
                </c:pt>
                <c:pt idx="4">
                  <c:v>Entes Obligados con un índice de 0 puntos</c:v>
                </c:pt>
              </c:strCache>
            </c:strRef>
          </c:cat>
          <c:val>
            <c:numRef>
              <c:f>Hoja1!$B$2:$B$6</c:f>
              <c:numCache>
                <c:formatCode>General</c:formatCode>
                <c:ptCount val="5"/>
                <c:pt idx="0" formatCode="0">
                  <c:v>105</c:v>
                </c:pt>
                <c:pt idx="2" formatCode="0">
                  <c:v>1</c:v>
                </c:pt>
                <c:pt idx="3" formatCode="0">
                  <c:v>6</c:v>
                </c:pt>
                <c:pt idx="4" formatCode="0">
                  <c:v>2</c:v>
                </c:pt>
              </c:numCache>
            </c:numRef>
          </c:val>
        </c:ser>
        <c:dLbls>
          <c:showLegendKey val="0"/>
          <c:showVal val="1"/>
          <c:showCatName val="0"/>
          <c:showSerName val="0"/>
          <c:showPercent val="0"/>
          <c:showBubbleSize val="0"/>
          <c:showLeaderLines val="1"/>
        </c:dLbls>
      </c:pie3DChart>
    </c:plotArea>
    <c:plotVisOnly val="1"/>
    <c:dispBlanksAs val="zero"/>
    <c:showDLblsOverMax val="0"/>
  </c:chart>
  <c:txPr>
    <a:bodyPr/>
    <a:lstStyle/>
    <a:p>
      <a:pPr>
        <a:defRPr sz="1100" b="1">
          <a:latin typeface="Calibri" pitchFamily="34" charset="0"/>
        </a:defRPr>
      </a:pPr>
      <a:endParaRPr lang="es-MX"/>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280"/>
      <c:rAngAx val="0"/>
      <c:perspective val="20"/>
    </c:view3D>
    <c:floor>
      <c:thickness val="0"/>
    </c:floor>
    <c:sideWall>
      <c:thickness val="0"/>
    </c:sideWall>
    <c:backWall>
      <c:thickness val="0"/>
    </c:backWall>
    <c:plotArea>
      <c:layout>
        <c:manualLayout>
          <c:layoutTarget val="inner"/>
          <c:xMode val="edge"/>
          <c:yMode val="edge"/>
          <c:x val="0.29920840449060732"/>
          <c:y val="0.22217134004977987"/>
          <c:w val="0.35993350877684188"/>
          <c:h val="0.5728928225918638"/>
        </c:manualLayout>
      </c:layout>
      <c:pie3DChart>
        <c:varyColors val="1"/>
        <c:ser>
          <c:idx val="0"/>
          <c:order val="0"/>
          <c:tx>
            <c:strRef>
              <c:f>Hoja1!$B$1</c:f>
              <c:strCache>
                <c:ptCount val="1"/>
                <c:pt idx="0">
                  <c:v>Art. 27</c:v>
                </c:pt>
              </c:strCache>
            </c:strRef>
          </c:tx>
          <c:spPr>
            <a:ln>
              <a:noFill/>
            </a:ln>
            <a:scene3d>
              <a:camera prst="orthographicFront"/>
              <a:lightRig rig="threePt" dir="t"/>
            </a:scene3d>
            <a:sp3d>
              <a:bevelT/>
              <a:bevelB/>
            </a:sp3d>
          </c:spPr>
          <c:dPt>
            <c:idx val="0"/>
            <c:bubble3D val="0"/>
            <c:spPr>
              <a:solidFill>
                <a:srgbClr val="008080"/>
              </a:solidFill>
              <a:ln>
                <a:noFill/>
              </a:ln>
              <a:scene3d>
                <a:camera prst="orthographicFront"/>
                <a:lightRig rig="threePt" dir="t"/>
              </a:scene3d>
              <a:sp3d>
                <a:bevelT/>
                <a:bevelB/>
              </a:sp3d>
            </c:spPr>
          </c:dPt>
          <c:dPt>
            <c:idx val="1"/>
            <c:bubble3D val="0"/>
            <c:spPr>
              <a:solidFill>
                <a:srgbClr val="33CCCC"/>
              </a:solidFill>
              <a:ln>
                <a:noFill/>
              </a:ln>
              <a:scene3d>
                <a:camera prst="orthographicFront"/>
                <a:lightRig rig="threePt" dir="t"/>
              </a:scene3d>
              <a:sp3d>
                <a:bevelT/>
                <a:bevelB/>
              </a:sp3d>
            </c:spPr>
          </c:dPt>
          <c:dPt>
            <c:idx val="2"/>
            <c:bubble3D val="0"/>
            <c:spPr>
              <a:solidFill>
                <a:srgbClr val="00B0F0"/>
              </a:solidFill>
              <a:ln>
                <a:noFill/>
              </a:ln>
              <a:scene3d>
                <a:camera prst="orthographicFront"/>
                <a:lightRig rig="threePt" dir="t"/>
              </a:scene3d>
              <a:sp3d>
                <a:bevelT/>
                <a:bevelB/>
              </a:sp3d>
            </c:spPr>
          </c:dPt>
          <c:dPt>
            <c:idx val="3"/>
            <c:bubble3D val="0"/>
            <c:spPr>
              <a:solidFill>
                <a:schemeClr val="accent3"/>
              </a:solidFill>
              <a:ln>
                <a:noFill/>
              </a:ln>
              <a:scene3d>
                <a:camera prst="orthographicFront"/>
                <a:lightRig rig="threePt" dir="t"/>
              </a:scene3d>
              <a:sp3d>
                <a:bevelT/>
                <a:bevelB/>
              </a:sp3d>
            </c:spPr>
          </c:dPt>
          <c:dPt>
            <c:idx val="4"/>
            <c:bubble3D val="0"/>
            <c:spPr>
              <a:solidFill>
                <a:srgbClr val="C00000"/>
              </a:solidFill>
              <a:ln>
                <a:noFill/>
              </a:ln>
              <a:scene3d>
                <a:camera prst="orthographicFront"/>
                <a:lightRig rig="threePt" dir="t"/>
              </a:scene3d>
              <a:sp3d>
                <a:bevelT/>
                <a:bevelB/>
              </a:sp3d>
            </c:spPr>
          </c:dPt>
          <c:dLbls>
            <c:dLbl>
              <c:idx val="0"/>
              <c:layout>
                <c:manualLayout>
                  <c:x val="1.0317827209406112E-3"/>
                  <c:y val="4.330383944874832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1.0904626416273898E-2"/>
                  <c:y val="8.9402643295529327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1.7605388478492988E-2"/>
                  <c:y val="-0.10082269140473457"/>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4"/>
              <c:layout>
                <c:manualLayout>
                  <c:x val="4.9277363720415218E-2"/>
                  <c:y val="-0.17928322350338644"/>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dLblPos val="bestFit"/>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Hoja1!$A$2:$A$6</c:f>
              <c:strCache>
                <c:ptCount val="5"/>
                <c:pt idx="0">
                  <c:v>Entes Obligados con un índice de 100 puntos</c:v>
                </c:pt>
                <c:pt idx="1">
                  <c:v>Entes Obligados con un índice  menor a 100 puntos y mayor o igual a 90</c:v>
                </c:pt>
                <c:pt idx="2">
                  <c:v>Entes Obligados con un índice menor a 90 puntos y mayor o igual a 60 </c:v>
                </c:pt>
                <c:pt idx="3">
                  <c:v>Entes Obligados con un índice menor a 60 puntos y mayor a 0</c:v>
                </c:pt>
                <c:pt idx="4">
                  <c:v>Entes Obligados con un índice de 0 puntos</c:v>
                </c:pt>
              </c:strCache>
            </c:strRef>
          </c:cat>
          <c:val>
            <c:numRef>
              <c:f>Hoja1!$B$2:$B$6</c:f>
              <c:numCache>
                <c:formatCode>0</c:formatCode>
                <c:ptCount val="5"/>
                <c:pt idx="0">
                  <c:v>106</c:v>
                </c:pt>
                <c:pt idx="1">
                  <c:v>1</c:v>
                </c:pt>
                <c:pt idx="3">
                  <c:v>4</c:v>
                </c:pt>
                <c:pt idx="4">
                  <c:v>3</c:v>
                </c:pt>
              </c:numCache>
            </c:numRef>
          </c:val>
        </c:ser>
        <c:dLbls>
          <c:showLegendKey val="0"/>
          <c:showVal val="1"/>
          <c:showCatName val="0"/>
          <c:showSerName val="0"/>
          <c:showPercent val="0"/>
          <c:showBubbleSize val="0"/>
          <c:showLeaderLines val="1"/>
        </c:dLbls>
      </c:pie3DChart>
    </c:plotArea>
    <c:plotVisOnly val="1"/>
    <c:dispBlanksAs val="zero"/>
    <c:showDLblsOverMax val="0"/>
  </c:chart>
  <c:txPr>
    <a:bodyPr/>
    <a:lstStyle/>
    <a:p>
      <a:pPr>
        <a:defRPr sz="1100" b="1">
          <a:latin typeface="Calibri" pitchFamily="34" charset="0"/>
        </a:defRPr>
      </a:pPr>
      <a:endParaRPr lang="es-MX"/>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286"/>
      <c:rAngAx val="0"/>
      <c:perspective val="20"/>
    </c:view3D>
    <c:floor>
      <c:thickness val="0"/>
    </c:floor>
    <c:sideWall>
      <c:thickness val="0"/>
    </c:sideWall>
    <c:backWall>
      <c:thickness val="0"/>
    </c:backWall>
    <c:plotArea>
      <c:layout>
        <c:manualLayout>
          <c:layoutTarget val="inner"/>
          <c:xMode val="edge"/>
          <c:yMode val="edge"/>
          <c:x val="0.32701993839764931"/>
          <c:y val="0.16009064581253052"/>
          <c:w val="0.42037753016601831"/>
          <c:h val="0.67447941316190874"/>
        </c:manualLayout>
      </c:layout>
      <c:pie3DChart>
        <c:varyColors val="1"/>
        <c:ser>
          <c:idx val="0"/>
          <c:order val="0"/>
          <c:tx>
            <c:strRef>
              <c:f>Hoja1!$B$1</c:f>
              <c:strCache>
                <c:ptCount val="1"/>
                <c:pt idx="0">
                  <c:v>Art. 28</c:v>
                </c:pt>
              </c:strCache>
            </c:strRef>
          </c:tx>
          <c:spPr>
            <a:ln>
              <a:noFill/>
            </a:ln>
            <a:scene3d>
              <a:camera prst="orthographicFront"/>
              <a:lightRig rig="threePt" dir="t"/>
            </a:scene3d>
            <a:sp3d>
              <a:bevelT/>
              <a:bevelB/>
            </a:sp3d>
          </c:spPr>
          <c:dPt>
            <c:idx val="0"/>
            <c:bubble3D val="0"/>
            <c:spPr>
              <a:solidFill>
                <a:srgbClr val="008080"/>
              </a:solidFill>
              <a:ln>
                <a:noFill/>
              </a:ln>
              <a:scene3d>
                <a:camera prst="orthographicFront"/>
                <a:lightRig rig="threePt" dir="t"/>
              </a:scene3d>
              <a:sp3d>
                <a:bevelT/>
                <a:bevelB/>
              </a:sp3d>
            </c:spPr>
          </c:dPt>
          <c:dPt>
            <c:idx val="1"/>
            <c:bubble3D val="0"/>
            <c:spPr>
              <a:solidFill>
                <a:srgbClr val="33CCCC"/>
              </a:solidFill>
              <a:ln>
                <a:noFill/>
              </a:ln>
              <a:scene3d>
                <a:camera prst="orthographicFront"/>
                <a:lightRig rig="threePt" dir="t"/>
              </a:scene3d>
              <a:sp3d>
                <a:bevelT/>
                <a:bevelB/>
              </a:sp3d>
            </c:spPr>
          </c:dPt>
          <c:dPt>
            <c:idx val="2"/>
            <c:bubble3D val="0"/>
            <c:spPr>
              <a:solidFill>
                <a:srgbClr val="00B0F0"/>
              </a:solidFill>
              <a:ln>
                <a:noFill/>
              </a:ln>
              <a:scene3d>
                <a:camera prst="orthographicFront"/>
                <a:lightRig rig="threePt" dir="t"/>
              </a:scene3d>
              <a:sp3d>
                <a:bevelT/>
                <a:bevelB/>
              </a:sp3d>
            </c:spPr>
          </c:dPt>
          <c:dPt>
            <c:idx val="3"/>
            <c:bubble3D val="0"/>
            <c:spPr>
              <a:solidFill>
                <a:schemeClr val="accent3"/>
              </a:solidFill>
              <a:ln>
                <a:noFill/>
              </a:ln>
              <a:scene3d>
                <a:camera prst="orthographicFront"/>
                <a:lightRig rig="threePt" dir="t"/>
              </a:scene3d>
              <a:sp3d>
                <a:bevelT/>
                <a:bevelB/>
              </a:sp3d>
            </c:spPr>
          </c:dPt>
          <c:dPt>
            <c:idx val="4"/>
            <c:bubble3D val="0"/>
            <c:spPr>
              <a:solidFill>
                <a:srgbClr val="C00000"/>
              </a:solidFill>
              <a:ln>
                <a:noFill/>
              </a:ln>
              <a:scene3d>
                <a:camera prst="orthographicFront"/>
                <a:lightRig rig="threePt" dir="t"/>
              </a:scene3d>
              <a:sp3d>
                <a:bevelT/>
                <a:bevelB/>
              </a:sp3d>
            </c:spPr>
          </c:dPt>
          <c:dLbls>
            <c:dLbl>
              <c:idx val="0"/>
              <c:layout>
                <c:manualLayout>
                  <c:x val="1.0812974803565887E-2"/>
                  <c:y val="-3.4681422052289149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layout>
                <c:manualLayout>
                  <c:x val="-2.2430697355466264E-2"/>
                  <c:y val="0.16247877502391905"/>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3"/>
              <c:layout>
                <c:manualLayout>
                  <c:x val="-2.8384058859360468E-2"/>
                  <c:y val="6.8124340920331849E-3"/>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4"/>
              <c:layout>
                <c:manualLayout>
                  <c:x val="2.6812873282278951E-2"/>
                  <c:y val="-0.19312650730103625"/>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dLblPos val="bestFit"/>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Hoja1!$A$2:$A$6</c:f>
              <c:strCache>
                <c:ptCount val="5"/>
                <c:pt idx="0">
                  <c:v>Entes Obligados con un índice de 100 puntos</c:v>
                </c:pt>
                <c:pt idx="1">
                  <c:v>Entes Obligados con un índice  menor a 100 puntos y mayor o igual a 90</c:v>
                </c:pt>
                <c:pt idx="2">
                  <c:v>Entes Obligados con un índice menor a 90 puntos y mayor o igual a 60 </c:v>
                </c:pt>
                <c:pt idx="3">
                  <c:v>Entes Obligados con un índice menor a 60 puntos y mayor a 0</c:v>
                </c:pt>
                <c:pt idx="4">
                  <c:v>Entes Obligados con un índice de 0 puntos</c:v>
                </c:pt>
              </c:strCache>
            </c:strRef>
          </c:cat>
          <c:val>
            <c:numRef>
              <c:f>Hoja1!$B$2:$B$6</c:f>
              <c:numCache>
                <c:formatCode>General</c:formatCode>
                <c:ptCount val="5"/>
                <c:pt idx="0" formatCode="0">
                  <c:v>107</c:v>
                </c:pt>
                <c:pt idx="2" formatCode="0">
                  <c:v>5</c:v>
                </c:pt>
                <c:pt idx="3" formatCode="0">
                  <c:v>1</c:v>
                </c:pt>
                <c:pt idx="4" formatCode="0">
                  <c:v>1</c:v>
                </c:pt>
              </c:numCache>
            </c:numRef>
          </c:val>
        </c:ser>
        <c:dLbls>
          <c:showLegendKey val="0"/>
          <c:showVal val="1"/>
          <c:showCatName val="0"/>
          <c:showSerName val="0"/>
          <c:showPercent val="0"/>
          <c:showBubbleSize val="0"/>
          <c:showLeaderLines val="1"/>
        </c:dLbls>
      </c:pie3DChart>
    </c:plotArea>
    <c:plotVisOnly val="1"/>
    <c:dispBlanksAs val="zero"/>
    <c:showDLblsOverMax val="0"/>
  </c:chart>
  <c:txPr>
    <a:bodyPr/>
    <a:lstStyle/>
    <a:p>
      <a:pPr>
        <a:defRPr sz="1100" b="1">
          <a:latin typeface="Calibri" pitchFamily="34" charset="0"/>
        </a:defRPr>
      </a:pPr>
      <a:endParaRPr lang="es-MX"/>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286"/>
      <c:rAngAx val="0"/>
      <c:perspective val="20"/>
    </c:view3D>
    <c:floor>
      <c:thickness val="0"/>
    </c:floor>
    <c:sideWall>
      <c:thickness val="0"/>
    </c:sideWall>
    <c:backWall>
      <c:thickness val="0"/>
    </c:backWall>
    <c:plotArea>
      <c:layout>
        <c:manualLayout>
          <c:layoutTarget val="inner"/>
          <c:xMode val="edge"/>
          <c:yMode val="edge"/>
          <c:x val="0.3383192418600755"/>
          <c:y val="0.22217134004977987"/>
          <c:w val="0.37771116212659928"/>
          <c:h val="0.60675501944854626"/>
        </c:manualLayout>
      </c:layout>
      <c:pie3DChart>
        <c:varyColors val="1"/>
        <c:ser>
          <c:idx val="0"/>
          <c:order val="0"/>
          <c:tx>
            <c:strRef>
              <c:f>Hoja1!$B$1</c:f>
              <c:strCache>
                <c:ptCount val="1"/>
                <c:pt idx="0">
                  <c:v>Art. 29</c:v>
                </c:pt>
              </c:strCache>
            </c:strRef>
          </c:tx>
          <c:spPr>
            <a:ln>
              <a:noFill/>
            </a:ln>
            <a:scene3d>
              <a:camera prst="orthographicFront"/>
              <a:lightRig rig="threePt" dir="t"/>
            </a:scene3d>
            <a:sp3d>
              <a:bevelT/>
              <a:bevelB/>
            </a:sp3d>
          </c:spPr>
          <c:dPt>
            <c:idx val="0"/>
            <c:bubble3D val="0"/>
            <c:spPr>
              <a:solidFill>
                <a:srgbClr val="008080"/>
              </a:solidFill>
              <a:ln>
                <a:noFill/>
              </a:ln>
              <a:scene3d>
                <a:camera prst="orthographicFront"/>
                <a:lightRig rig="threePt" dir="t"/>
              </a:scene3d>
              <a:sp3d>
                <a:bevelT/>
                <a:bevelB/>
              </a:sp3d>
            </c:spPr>
          </c:dPt>
          <c:dPt>
            <c:idx val="1"/>
            <c:bubble3D val="0"/>
            <c:spPr>
              <a:solidFill>
                <a:srgbClr val="33CCCC"/>
              </a:solidFill>
              <a:ln>
                <a:noFill/>
              </a:ln>
              <a:scene3d>
                <a:camera prst="orthographicFront"/>
                <a:lightRig rig="threePt" dir="t"/>
              </a:scene3d>
              <a:sp3d>
                <a:bevelT/>
                <a:bevelB/>
              </a:sp3d>
            </c:spPr>
          </c:dPt>
          <c:dPt>
            <c:idx val="2"/>
            <c:bubble3D val="0"/>
            <c:spPr>
              <a:solidFill>
                <a:srgbClr val="00B0F0"/>
              </a:solidFill>
              <a:ln>
                <a:noFill/>
              </a:ln>
              <a:scene3d>
                <a:camera prst="orthographicFront"/>
                <a:lightRig rig="threePt" dir="t"/>
              </a:scene3d>
              <a:sp3d>
                <a:bevelT/>
                <a:bevelB/>
              </a:sp3d>
            </c:spPr>
          </c:dPt>
          <c:dPt>
            <c:idx val="3"/>
            <c:bubble3D val="0"/>
            <c:spPr>
              <a:solidFill>
                <a:schemeClr val="accent3"/>
              </a:solidFill>
              <a:ln>
                <a:noFill/>
              </a:ln>
              <a:scene3d>
                <a:camera prst="orthographicFront"/>
                <a:lightRig rig="threePt" dir="t"/>
              </a:scene3d>
              <a:sp3d>
                <a:bevelT/>
                <a:bevelB/>
              </a:sp3d>
            </c:spPr>
          </c:dPt>
          <c:dPt>
            <c:idx val="4"/>
            <c:bubble3D val="0"/>
            <c:spPr>
              <a:solidFill>
                <a:srgbClr val="C00000"/>
              </a:solidFill>
              <a:ln>
                <a:noFill/>
              </a:ln>
              <a:scene3d>
                <a:camera prst="orthographicFront"/>
                <a:lightRig rig="threePt" dir="t"/>
              </a:scene3d>
              <a:sp3d>
                <a:bevelT/>
                <a:bevelB/>
              </a:sp3d>
            </c:spPr>
          </c:dPt>
          <c:dLbls>
            <c:dLbl>
              <c:idx val="0"/>
              <c:layout>
                <c:manualLayout>
                  <c:x val="4.3167284614326123E-3"/>
                  <c:y val="-1.5955005050444452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0.10018696133574606"/>
                  <c:y val="0.19098923386557418"/>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1.4756717238574244E-2"/>
                  <c:y val="0.12088737619967498"/>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3"/>
              <c:layout>
                <c:manualLayout>
                  <c:x val="-1.4886528615464571E-2"/>
                  <c:y val="3.2421498140023243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4"/>
              <c:layout>
                <c:manualLayout>
                  <c:x val="1.1910988232945868E-2"/>
                  <c:y val="-0.12566807848030725"/>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dLblPos val="bestFit"/>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Hoja1!$A$2:$A$6</c:f>
              <c:strCache>
                <c:ptCount val="5"/>
                <c:pt idx="0">
                  <c:v>Entes Obligados con un índice de 100 puntos</c:v>
                </c:pt>
                <c:pt idx="1">
                  <c:v>Entes Obligados con un índice  menor a 100 puntos y mayor o igual a 90</c:v>
                </c:pt>
                <c:pt idx="2">
                  <c:v>Entes Obligados con un índice menor a 90 puntos y mayor o igual a 60 </c:v>
                </c:pt>
                <c:pt idx="3">
                  <c:v>Entes Obligados con un índice menor a 60 puntos y mayor a 0</c:v>
                </c:pt>
                <c:pt idx="4">
                  <c:v>Entes Obligados con un índice de 0 puntos</c:v>
                </c:pt>
              </c:strCache>
            </c:strRef>
          </c:cat>
          <c:val>
            <c:numRef>
              <c:f>Hoja1!$B$2:$B$6</c:f>
              <c:numCache>
                <c:formatCode>0</c:formatCode>
                <c:ptCount val="5"/>
                <c:pt idx="0">
                  <c:v>98</c:v>
                </c:pt>
                <c:pt idx="1">
                  <c:v>7</c:v>
                </c:pt>
                <c:pt idx="2">
                  <c:v>6</c:v>
                </c:pt>
                <c:pt idx="3">
                  <c:v>1</c:v>
                </c:pt>
                <c:pt idx="4">
                  <c:v>2</c:v>
                </c:pt>
              </c:numCache>
            </c:numRef>
          </c:val>
        </c:ser>
        <c:dLbls>
          <c:showLegendKey val="0"/>
          <c:showVal val="1"/>
          <c:showCatName val="0"/>
          <c:showSerName val="0"/>
          <c:showPercent val="0"/>
          <c:showBubbleSize val="0"/>
          <c:showLeaderLines val="1"/>
        </c:dLbls>
      </c:pie3DChart>
    </c:plotArea>
    <c:plotVisOnly val="1"/>
    <c:dispBlanksAs val="zero"/>
    <c:showDLblsOverMax val="0"/>
  </c:chart>
  <c:txPr>
    <a:bodyPr/>
    <a:lstStyle/>
    <a:p>
      <a:pPr>
        <a:defRPr sz="1100" b="1">
          <a:latin typeface="Calibri" pitchFamily="34" charset="0"/>
        </a:defRPr>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354017020748058E-2"/>
          <c:y val="7.693014710737428E-2"/>
          <c:w val="0.88700603443642068"/>
          <c:h val="0.71063076324852903"/>
        </c:manualLayout>
      </c:layout>
      <c:lineChart>
        <c:grouping val="standard"/>
        <c:varyColors val="0"/>
        <c:ser>
          <c:idx val="0"/>
          <c:order val="0"/>
          <c:tx>
            <c:strRef>
              <c:f>Hoja1!$B$1</c:f>
              <c:strCache>
                <c:ptCount val="1"/>
                <c:pt idx="0">
                  <c:v>IGCOT</c:v>
                </c:pt>
              </c:strCache>
            </c:strRef>
          </c:tx>
          <c:spPr>
            <a:ln w="44450">
              <a:solidFill>
                <a:srgbClr val="1E768C"/>
              </a:solidFill>
            </a:ln>
            <a:effectLst/>
          </c:spPr>
          <c:marker>
            <c:spPr>
              <a:solidFill>
                <a:srgbClr val="1E768C"/>
              </a:solidFill>
              <a:ln>
                <a:noFill/>
              </a:ln>
              <a:effectLst/>
              <a:scene3d>
                <a:camera prst="orthographicFront"/>
                <a:lightRig rig="threePt" dir="t"/>
              </a:scene3d>
              <a:sp3d>
                <a:bevelT/>
              </a:sp3d>
            </c:spPr>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Hoja1!$A$2:$A$14</c:f>
              <c:strCache>
                <c:ptCount val="13"/>
                <c:pt idx="0">
                  <c:v>EvDiag
2008</c:v>
                </c:pt>
                <c:pt idx="1">
                  <c:v>Eval
2009</c:v>
                </c:pt>
                <c:pt idx="2">
                  <c:v>Solven-
tación
2009</c:v>
                </c:pt>
                <c:pt idx="3">
                  <c:v>1a
Eval
2010</c:v>
                </c:pt>
                <c:pt idx="4">
                  <c:v>Solven-
tación
2010</c:v>
                </c:pt>
                <c:pt idx="5">
                  <c:v>2a
Eval
2010</c:v>
                </c:pt>
                <c:pt idx="6">
                  <c:v>Eval
2011</c:v>
                </c:pt>
                <c:pt idx="7">
                  <c:v>1a
EvDiag
2012</c:v>
                </c:pt>
                <c:pt idx="8">
                  <c:v>2a
EvDiag
2012</c:v>
                </c:pt>
                <c:pt idx="9">
                  <c:v>3a
EvDiag
2012</c:v>
                </c:pt>
                <c:pt idx="10">
                  <c:v>1a
EvDiag
2013</c:v>
                </c:pt>
                <c:pt idx="11">
                  <c:v>2a
Eval
2013</c:v>
                </c:pt>
                <c:pt idx="12">
                  <c:v>Solven-
tación
2013</c:v>
                </c:pt>
              </c:strCache>
            </c:strRef>
          </c:cat>
          <c:val>
            <c:numRef>
              <c:f>Hoja1!$B$2:$B$14</c:f>
              <c:numCache>
                <c:formatCode>0.0</c:formatCode>
                <c:ptCount val="13"/>
                <c:pt idx="0">
                  <c:v>71.316700933256428</c:v>
                </c:pt>
                <c:pt idx="1">
                  <c:v>85.868838751453936</c:v>
                </c:pt>
                <c:pt idx="2">
                  <c:v>91.511776275708016</c:v>
                </c:pt>
                <c:pt idx="3">
                  <c:v>81.315695084566372</c:v>
                </c:pt>
                <c:pt idx="4">
                  <c:v>95.574828159904101</c:v>
                </c:pt>
                <c:pt idx="5">
                  <c:v>93.587106989811275</c:v>
                </c:pt>
                <c:pt idx="6">
                  <c:v>91.197094489119849</c:v>
                </c:pt>
                <c:pt idx="7">
                  <c:v>66.151704882380727</c:v>
                </c:pt>
                <c:pt idx="8">
                  <c:v>72.648042068241679</c:v>
                </c:pt>
                <c:pt idx="9">
                  <c:v>78.5</c:v>
                </c:pt>
                <c:pt idx="10">
                  <c:v>84.322751367434947</c:v>
                </c:pt>
                <c:pt idx="11">
                  <c:v>84.667076222301745</c:v>
                </c:pt>
                <c:pt idx="12">
                  <c:v>93.475986963969731</c:v>
                </c:pt>
              </c:numCache>
            </c:numRef>
          </c:val>
          <c:smooth val="0"/>
        </c:ser>
        <c:dLbls>
          <c:showLegendKey val="0"/>
          <c:showVal val="1"/>
          <c:showCatName val="0"/>
          <c:showSerName val="0"/>
          <c:showPercent val="0"/>
          <c:showBubbleSize val="0"/>
        </c:dLbls>
        <c:marker val="1"/>
        <c:smooth val="0"/>
        <c:axId val="188125496"/>
        <c:axId val="188125888"/>
      </c:lineChart>
      <c:catAx>
        <c:axId val="188125496"/>
        <c:scaling>
          <c:orientation val="minMax"/>
        </c:scaling>
        <c:delete val="0"/>
        <c:axPos val="b"/>
        <c:numFmt formatCode="General" sourceLinked="1"/>
        <c:majorTickMark val="cross"/>
        <c:minorTickMark val="none"/>
        <c:tickLblPos val="nextTo"/>
        <c:txPr>
          <a:bodyPr rot="0" vert="horz"/>
          <a:lstStyle/>
          <a:p>
            <a:pPr>
              <a:defRPr sz="1150"/>
            </a:pPr>
            <a:endParaRPr lang="es-MX"/>
          </a:p>
        </c:txPr>
        <c:crossAx val="188125888"/>
        <c:crosses val="autoZero"/>
        <c:auto val="1"/>
        <c:lblAlgn val="ctr"/>
        <c:lblOffset val="50"/>
        <c:tickLblSkip val="1"/>
        <c:noMultiLvlLbl val="0"/>
      </c:catAx>
      <c:valAx>
        <c:axId val="188125888"/>
        <c:scaling>
          <c:orientation val="minMax"/>
          <c:max val="100"/>
          <c:min val="0"/>
        </c:scaling>
        <c:delete val="0"/>
        <c:axPos val="l"/>
        <c:majorGridlines/>
        <c:numFmt formatCode="#,##0.0" sourceLinked="0"/>
        <c:majorTickMark val="none"/>
        <c:minorTickMark val="none"/>
        <c:tickLblPos val="nextTo"/>
        <c:spPr>
          <a:ln w="9525">
            <a:noFill/>
          </a:ln>
        </c:spPr>
        <c:crossAx val="188125496"/>
        <c:crossesAt val="1"/>
        <c:crossBetween val="between"/>
        <c:majorUnit val="20"/>
        <c:minorUnit val="16.5"/>
      </c:valAx>
    </c:plotArea>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290"/>
      <c:rAngAx val="0"/>
      <c:perspective val="20"/>
    </c:view3D>
    <c:floor>
      <c:thickness val="0"/>
    </c:floor>
    <c:sideWall>
      <c:thickness val="0"/>
    </c:sideWall>
    <c:backWall>
      <c:thickness val="0"/>
    </c:backWall>
    <c:plotArea>
      <c:layout>
        <c:manualLayout>
          <c:layoutTarget val="inner"/>
          <c:xMode val="edge"/>
          <c:yMode val="edge"/>
          <c:x val="0.32142426736012381"/>
          <c:y val="0.19113099293115529"/>
          <c:w val="0.37771116212659928"/>
          <c:h val="0.60675501944854626"/>
        </c:manualLayout>
      </c:layout>
      <c:pie3DChart>
        <c:varyColors val="1"/>
        <c:ser>
          <c:idx val="0"/>
          <c:order val="0"/>
          <c:tx>
            <c:strRef>
              <c:f>Hoja1!$B$1</c:f>
              <c:strCache>
                <c:ptCount val="1"/>
                <c:pt idx="0">
                  <c:v>Art. 30</c:v>
                </c:pt>
              </c:strCache>
            </c:strRef>
          </c:tx>
          <c:spPr>
            <a:ln>
              <a:noFill/>
            </a:ln>
            <a:scene3d>
              <a:camera prst="orthographicFront"/>
              <a:lightRig rig="threePt" dir="t"/>
            </a:scene3d>
            <a:sp3d>
              <a:bevelT/>
              <a:bevelB/>
            </a:sp3d>
          </c:spPr>
          <c:dPt>
            <c:idx val="0"/>
            <c:bubble3D val="0"/>
            <c:spPr>
              <a:solidFill>
                <a:srgbClr val="008080"/>
              </a:solidFill>
              <a:ln>
                <a:noFill/>
              </a:ln>
              <a:scene3d>
                <a:camera prst="orthographicFront"/>
                <a:lightRig rig="threePt" dir="t"/>
              </a:scene3d>
              <a:sp3d>
                <a:bevelT/>
                <a:bevelB/>
              </a:sp3d>
            </c:spPr>
          </c:dPt>
          <c:dPt>
            <c:idx val="1"/>
            <c:bubble3D val="0"/>
            <c:spPr>
              <a:solidFill>
                <a:srgbClr val="33CCCC"/>
              </a:solidFill>
              <a:ln>
                <a:noFill/>
              </a:ln>
              <a:scene3d>
                <a:camera prst="orthographicFront"/>
                <a:lightRig rig="threePt" dir="t"/>
              </a:scene3d>
              <a:sp3d>
                <a:bevelT/>
                <a:bevelB/>
              </a:sp3d>
            </c:spPr>
          </c:dPt>
          <c:dPt>
            <c:idx val="2"/>
            <c:bubble3D val="0"/>
            <c:spPr>
              <a:solidFill>
                <a:srgbClr val="00B0F0"/>
              </a:solidFill>
              <a:ln>
                <a:noFill/>
              </a:ln>
              <a:scene3d>
                <a:camera prst="orthographicFront"/>
                <a:lightRig rig="threePt" dir="t"/>
              </a:scene3d>
              <a:sp3d>
                <a:bevelT/>
                <a:bevelB/>
              </a:sp3d>
            </c:spPr>
          </c:dPt>
          <c:dPt>
            <c:idx val="3"/>
            <c:bubble3D val="0"/>
            <c:spPr>
              <a:solidFill>
                <a:schemeClr val="accent3"/>
              </a:solidFill>
              <a:ln>
                <a:noFill/>
              </a:ln>
              <a:scene3d>
                <a:camera prst="orthographicFront"/>
                <a:lightRig rig="threePt" dir="t"/>
              </a:scene3d>
              <a:sp3d>
                <a:bevelT/>
                <a:bevelB/>
              </a:sp3d>
            </c:spPr>
          </c:dPt>
          <c:dPt>
            <c:idx val="4"/>
            <c:bubble3D val="0"/>
            <c:spPr>
              <a:solidFill>
                <a:srgbClr val="C00000"/>
              </a:solidFill>
              <a:ln>
                <a:noFill/>
              </a:ln>
              <a:scene3d>
                <a:camera prst="orthographicFront"/>
                <a:lightRig rig="threePt" dir="t"/>
              </a:scene3d>
              <a:sp3d>
                <a:bevelT/>
                <a:bevelB/>
              </a:sp3d>
            </c:spPr>
          </c:dPt>
          <c:dLbls>
            <c:dLbl>
              <c:idx val="0"/>
              <c:layout>
                <c:manualLayout>
                  <c:x val="2.9996431658252661E-2"/>
                  <c:y val="-4.9817201907126039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8.608977533569713E-2"/>
                  <c:y val="0.17123628569917659"/>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5015346694058475E-2"/>
                  <c:y val="1.9300785629630224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3"/>
              <c:layout>
                <c:manualLayout>
                  <c:x val="-2.2859395095460217E-2"/>
                  <c:y val="-2.9659196097226278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4"/>
              <c:layout>
                <c:manualLayout>
                  <c:x val="6.6205685244012408E-2"/>
                  <c:y val="-0.17363952402727284"/>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dLblPos val="bestFit"/>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Hoja1!$A$2:$A$6</c:f>
              <c:strCache>
                <c:ptCount val="5"/>
                <c:pt idx="0">
                  <c:v>Entes Obligados con un índice de 100 puntos</c:v>
                </c:pt>
                <c:pt idx="1">
                  <c:v>Entes Obligados con un índice  menor a 100 puntos y mayor o igual a 90</c:v>
                </c:pt>
                <c:pt idx="2">
                  <c:v>Entes Obligados con un índice menor a 90 puntos y mayor o igual a 60 </c:v>
                </c:pt>
                <c:pt idx="3">
                  <c:v>Entes Obligados con un índice menor a 60 puntos y mayor a 0</c:v>
                </c:pt>
                <c:pt idx="4">
                  <c:v>Entes Obligados con un índice de 0 puntos</c:v>
                </c:pt>
              </c:strCache>
            </c:strRef>
          </c:cat>
          <c:val>
            <c:numRef>
              <c:f>Hoja1!$B$2:$B$6</c:f>
              <c:numCache>
                <c:formatCode>0</c:formatCode>
                <c:ptCount val="5"/>
                <c:pt idx="0">
                  <c:v>100</c:v>
                </c:pt>
                <c:pt idx="1">
                  <c:v>2</c:v>
                </c:pt>
                <c:pt idx="2">
                  <c:v>3</c:v>
                </c:pt>
                <c:pt idx="3">
                  <c:v>7</c:v>
                </c:pt>
                <c:pt idx="4">
                  <c:v>2</c:v>
                </c:pt>
              </c:numCache>
            </c:numRef>
          </c:val>
        </c:ser>
        <c:dLbls>
          <c:showLegendKey val="0"/>
          <c:showVal val="1"/>
          <c:showCatName val="0"/>
          <c:showSerName val="0"/>
          <c:showPercent val="0"/>
          <c:showBubbleSize val="0"/>
          <c:showLeaderLines val="1"/>
        </c:dLbls>
      </c:pie3DChart>
    </c:plotArea>
    <c:plotVisOnly val="1"/>
    <c:dispBlanksAs val="zero"/>
    <c:showDLblsOverMax val="0"/>
  </c:chart>
  <c:txPr>
    <a:bodyPr/>
    <a:lstStyle/>
    <a:p>
      <a:pPr>
        <a:defRPr sz="1100" b="1">
          <a:latin typeface="Calibri" pitchFamily="34" charset="0"/>
        </a:defRPr>
      </a:pPr>
      <a:endParaRPr lang="es-MX"/>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2667537115163754"/>
          <c:y val="2.1497172517758539E-2"/>
          <c:w val="0.39405009699389798"/>
          <c:h val="0.95166672740531921"/>
        </c:manualLayout>
      </c:layout>
      <c:barChart>
        <c:barDir val="bar"/>
        <c:grouping val="clustered"/>
        <c:varyColors val="0"/>
        <c:ser>
          <c:idx val="0"/>
          <c:order val="0"/>
          <c:tx>
            <c:strRef>
              <c:f>Hoja1!$B$1</c:f>
              <c:strCache>
                <c:ptCount val="1"/>
                <c:pt idx="0">
                  <c:v>3aEvSolvPort2013</c:v>
                </c:pt>
              </c:strCache>
            </c:strRef>
          </c:tx>
          <c:spPr>
            <a:solidFill>
              <a:srgbClr val="008080"/>
            </a:solidFill>
            <a:scene3d>
              <a:camera prst="orthographicFront"/>
              <a:lightRig rig="threePt" dir="t"/>
            </a:scene3d>
            <a:sp3d>
              <a:bevelT/>
            </a:sp3d>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Hoja1!$A$2:$A$18</c:f>
              <c:strCache>
                <c:ptCount val="17"/>
                <c:pt idx="0">
                  <c:v>Índice Global del Cumplimiento de la Información de Oficio</c:v>
                </c:pt>
                <c:pt idx="1">
                  <c:v>Índice de Cumplimiento del Artículo 13</c:v>
                </c:pt>
                <c:pt idx="2">
                  <c:v>Índice de Cumplimiento del Artículo 14</c:v>
                </c:pt>
                <c:pt idx="3">
                  <c:v>Índice de Cumplimiento del Artículo 15</c:v>
                </c:pt>
                <c:pt idx="4">
                  <c:v>Índice de Cumplimiento del Artículo 16</c:v>
                </c:pt>
                <c:pt idx="5">
                  <c:v>Índice de Cumplimiento del Artículo 17</c:v>
                </c:pt>
                <c:pt idx="6">
                  <c:v>Índice de Cumplimiento del Artículo 18</c:v>
                </c:pt>
                <c:pt idx="7">
                  <c:v>Índice de Cumplimiento del Artículo 18 Bis</c:v>
                </c:pt>
                <c:pt idx="8">
                  <c:v>Índice de Cumplimiento del Artículo 19</c:v>
                </c:pt>
                <c:pt idx="9">
                  <c:v>Índice de Cumplimiento del Artículo 20</c:v>
                </c:pt>
                <c:pt idx="10">
                  <c:v>Índice de Cumplimiento del Artículo 21</c:v>
                </c:pt>
                <c:pt idx="11">
                  <c:v>Índice de Cumplimiento del Artículo 22</c:v>
                </c:pt>
                <c:pt idx="12">
                  <c:v>Índice de Cumplimiento del Artículo 25</c:v>
                </c:pt>
                <c:pt idx="13">
                  <c:v>Índice de Cumplimiento del Artículo 27</c:v>
                </c:pt>
                <c:pt idx="14">
                  <c:v>Índice de Cumplimiento del Artículo 28</c:v>
                </c:pt>
                <c:pt idx="15">
                  <c:v>Índice de Cumplimiento del Artículo 29</c:v>
                </c:pt>
                <c:pt idx="16">
                  <c:v>Índice de Cumplimiento del Artículo 30</c:v>
                </c:pt>
              </c:strCache>
            </c:strRef>
          </c:cat>
          <c:val>
            <c:numRef>
              <c:f>Hoja1!$B$2:$B$18</c:f>
              <c:numCache>
                <c:formatCode>0.0</c:formatCode>
                <c:ptCount val="17"/>
                <c:pt idx="0">
                  <c:v>93.475986963969731</c:v>
                </c:pt>
                <c:pt idx="1">
                  <c:v>93.796992481202992</c:v>
                </c:pt>
                <c:pt idx="2">
                  <c:v>92.502576996173616</c:v>
                </c:pt>
                <c:pt idx="3">
                  <c:v>92.660171794816108</c:v>
                </c:pt>
                <c:pt idx="4">
                  <c:v>100</c:v>
                </c:pt>
                <c:pt idx="5">
                  <c:v>100</c:v>
                </c:pt>
                <c:pt idx="6">
                  <c:v>89.369817682317674</c:v>
                </c:pt>
                <c:pt idx="7">
                  <c:v>84.95424836601309</c:v>
                </c:pt>
                <c:pt idx="8">
                  <c:v>100</c:v>
                </c:pt>
                <c:pt idx="9">
                  <c:v>100</c:v>
                </c:pt>
                <c:pt idx="10">
                  <c:v>80.681818181818187</c:v>
                </c:pt>
                <c:pt idx="11">
                  <c:v>100</c:v>
                </c:pt>
                <c:pt idx="12">
                  <c:v>95.48916408668731</c:v>
                </c:pt>
                <c:pt idx="13">
                  <c:v>95.350877192982452</c:v>
                </c:pt>
                <c:pt idx="14">
                  <c:v>97.69736842105263</c:v>
                </c:pt>
                <c:pt idx="15">
                  <c:v>96.385964912280699</c:v>
                </c:pt>
                <c:pt idx="16">
                  <c:v>94.16374269005847</c:v>
                </c:pt>
              </c:numCache>
            </c:numRef>
          </c:val>
        </c:ser>
        <c:dLbls>
          <c:dLblPos val="outEnd"/>
          <c:showLegendKey val="0"/>
          <c:showVal val="1"/>
          <c:showCatName val="0"/>
          <c:showSerName val="0"/>
          <c:showPercent val="0"/>
          <c:showBubbleSize val="0"/>
        </c:dLbls>
        <c:gapWidth val="150"/>
        <c:overlap val="-25"/>
        <c:axId val="188126672"/>
        <c:axId val="188127064"/>
      </c:barChart>
      <c:catAx>
        <c:axId val="188126672"/>
        <c:scaling>
          <c:orientation val="maxMin"/>
        </c:scaling>
        <c:delete val="0"/>
        <c:axPos val="l"/>
        <c:numFmt formatCode="General" sourceLinked="1"/>
        <c:majorTickMark val="cross"/>
        <c:minorTickMark val="none"/>
        <c:tickLblPos val="nextTo"/>
        <c:txPr>
          <a:bodyPr/>
          <a:lstStyle/>
          <a:p>
            <a:pPr>
              <a:defRPr sz="1200"/>
            </a:pPr>
            <a:endParaRPr lang="es-MX"/>
          </a:p>
        </c:txPr>
        <c:crossAx val="188127064"/>
        <c:crosses val="autoZero"/>
        <c:auto val="1"/>
        <c:lblAlgn val="ctr"/>
        <c:lblOffset val="100"/>
        <c:noMultiLvlLbl val="0"/>
      </c:catAx>
      <c:valAx>
        <c:axId val="188127064"/>
        <c:scaling>
          <c:orientation val="minMax"/>
          <c:max val="100"/>
        </c:scaling>
        <c:delete val="1"/>
        <c:axPos val="t"/>
        <c:numFmt formatCode="0.0" sourceLinked="1"/>
        <c:majorTickMark val="none"/>
        <c:minorTickMark val="none"/>
        <c:tickLblPos val="none"/>
        <c:crossAx val="188126672"/>
        <c:crosses val="autoZero"/>
        <c:crossBetween val="between"/>
      </c:valAx>
      <c:spPr>
        <a:scene3d>
          <a:camera prst="orthographicFront"/>
          <a:lightRig rig="threePt" dir="t"/>
        </a:scene3d>
      </c:spPr>
    </c:plotArea>
    <c:plotVisOnly val="1"/>
    <c:dispBlanksAs val="gap"/>
    <c:showDLblsOverMax val="0"/>
  </c:chart>
  <c:txPr>
    <a:bodyPr/>
    <a:lstStyle/>
    <a:p>
      <a:pPr>
        <a:defRPr sz="1300" b="1">
          <a:latin typeface="Calibri" pitchFamily="34" charset="0"/>
        </a:defRPr>
      </a:pPr>
      <a:endParaRPr lang="es-MX"/>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8764867520884364"/>
          <c:y val="0.14585184979446741"/>
          <c:w val="0.51235132479115642"/>
          <c:h val="0.82927555770156591"/>
        </c:manualLayout>
      </c:layout>
      <c:barChart>
        <c:barDir val="bar"/>
        <c:grouping val="stacked"/>
        <c:varyColors val="0"/>
        <c:ser>
          <c:idx val="0"/>
          <c:order val="0"/>
          <c:tx>
            <c:strRef>
              <c:f>Hoja1!$B$1</c:f>
              <c:strCache>
                <c:ptCount val="1"/>
                <c:pt idx="0">
                  <c:v>1aEvDiag2012</c:v>
                </c:pt>
              </c:strCache>
            </c:strRef>
          </c:tx>
          <c:spPr>
            <a:solidFill>
              <a:srgbClr val="78310B"/>
            </a:solidFill>
            <a:scene3d>
              <a:camera prst="orthographicFront"/>
              <a:lightRig rig="threePt" dir="t"/>
            </a:scene3d>
            <a:sp3d>
              <a:bevelT/>
            </a:sp3d>
          </c:spPr>
          <c:invertIfNegative val="0"/>
          <c:dLbls>
            <c:spPr>
              <a:noFill/>
              <a:ln>
                <a:noFill/>
              </a:ln>
              <a:effectLst/>
            </c:spPr>
            <c:txPr>
              <a:bodyPr/>
              <a:lstStyle/>
              <a:p>
                <a:pPr>
                  <a:defRPr>
                    <a:solidFill>
                      <a:schemeClr val="bg1"/>
                    </a:solidFill>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Hoja1!$A$2:$A$10</c:f>
              <c:strCache>
                <c:ptCount val="9"/>
                <c:pt idx="0">
                  <c:v>Índice Global del Cumplimiento de la Información de Oficio</c:v>
                </c:pt>
                <c:pt idx="1">
                  <c:v>Índice de Cumplimiento del Artículo 13</c:v>
                </c:pt>
                <c:pt idx="2">
                  <c:v>Índice de Cumplimiento del Artículo 14</c:v>
                </c:pt>
                <c:pt idx="3">
                  <c:v>Índice de Cumplimiento Global de Obligaciones Específicas
(Artículos 15, 16, 17, 18, 18 Bis, 19, 20, 21 y 22)</c:v>
                </c:pt>
                <c:pt idx="4">
                  <c:v>Índice de Cumplimiento del Artículo 25</c:v>
                </c:pt>
                <c:pt idx="5">
                  <c:v>Índice de Cumplimiento del Artículo 27</c:v>
                </c:pt>
                <c:pt idx="6">
                  <c:v>Índice de Cumplimiento del Artículo 28</c:v>
                </c:pt>
                <c:pt idx="7">
                  <c:v>Índice de Cumplimiento del Artículo 29</c:v>
                </c:pt>
                <c:pt idx="8">
                  <c:v>Índice de Cumplimiento del Artículo 30</c:v>
                </c:pt>
              </c:strCache>
            </c:strRef>
          </c:cat>
          <c:val>
            <c:numRef>
              <c:f>Hoja1!$B$2:$B$10</c:f>
              <c:numCache>
                <c:formatCode>0.0</c:formatCode>
                <c:ptCount val="9"/>
                <c:pt idx="0">
                  <c:v>66.151704882380713</c:v>
                </c:pt>
                <c:pt idx="1">
                  <c:v>78.94155844155847</c:v>
                </c:pt>
                <c:pt idx="2">
                  <c:v>71.087592888961069</c:v>
                </c:pt>
                <c:pt idx="3">
                  <c:v>61.784393683959124</c:v>
                </c:pt>
                <c:pt idx="4">
                  <c:v>47.475935828876999</c:v>
                </c:pt>
                <c:pt idx="5">
                  <c:v>32.367316017316014</c:v>
                </c:pt>
                <c:pt idx="6">
                  <c:v>87.272727272727266</c:v>
                </c:pt>
                <c:pt idx="7">
                  <c:v>68.836363636363629</c:v>
                </c:pt>
                <c:pt idx="8">
                  <c:v>42.272727272727273</c:v>
                </c:pt>
              </c:numCache>
            </c:numRef>
          </c:val>
        </c:ser>
        <c:ser>
          <c:idx val="1"/>
          <c:order val="1"/>
          <c:tx>
            <c:strRef>
              <c:f>Hoja1!$C$1</c:f>
              <c:strCache>
                <c:ptCount val="1"/>
                <c:pt idx="0">
                  <c:v>2aEvDiag2012</c:v>
                </c:pt>
              </c:strCache>
            </c:strRef>
          </c:tx>
          <c:spPr>
            <a:solidFill>
              <a:srgbClr val="33CCCC"/>
            </a:solidFill>
            <a:scene3d>
              <a:camera prst="orthographicFront"/>
              <a:lightRig rig="threePt" dir="t"/>
            </a:scene3d>
            <a:sp3d>
              <a:bevelT/>
              <a:bevelB/>
            </a:sp3d>
          </c:spPr>
          <c:invertIfNegative val="0"/>
          <c:dLbls>
            <c:spPr>
              <a:noFill/>
              <a:ln>
                <a:noFill/>
              </a:ln>
              <a:effectLst/>
            </c:spPr>
            <c:txPr>
              <a:bodyPr/>
              <a:lstStyle/>
              <a:p>
                <a:pPr>
                  <a:defRPr>
                    <a:solidFill>
                      <a:schemeClr val="bg1"/>
                    </a:solidFill>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Hoja1!$A$2:$A$10</c:f>
              <c:strCache>
                <c:ptCount val="9"/>
                <c:pt idx="0">
                  <c:v>Índice Global del Cumplimiento de la Información de Oficio</c:v>
                </c:pt>
                <c:pt idx="1">
                  <c:v>Índice de Cumplimiento del Artículo 13</c:v>
                </c:pt>
                <c:pt idx="2">
                  <c:v>Índice de Cumplimiento del Artículo 14</c:v>
                </c:pt>
                <c:pt idx="3">
                  <c:v>Índice de Cumplimiento Global de Obligaciones Específicas
(Artículos 15, 16, 17, 18, 18 Bis, 19, 20, 21 y 22)</c:v>
                </c:pt>
                <c:pt idx="4">
                  <c:v>Índice de Cumplimiento del Artículo 25</c:v>
                </c:pt>
                <c:pt idx="5">
                  <c:v>Índice de Cumplimiento del Artículo 27</c:v>
                </c:pt>
                <c:pt idx="6">
                  <c:v>Índice de Cumplimiento del Artículo 28</c:v>
                </c:pt>
                <c:pt idx="7">
                  <c:v>Índice de Cumplimiento del Artículo 29</c:v>
                </c:pt>
                <c:pt idx="8">
                  <c:v>Índice de Cumplimiento del Artículo 30</c:v>
                </c:pt>
              </c:strCache>
            </c:strRef>
          </c:cat>
          <c:val>
            <c:numRef>
              <c:f>Hoja1!$C$2:$C$10</c:f>
              <c:numCache>
                <c:formatCode>0.0</c:formatCode>
                <c:ptCount val="9"/>
                <c:pt idx="0">
                  <c:v>72.648042068241679</c:v>
                </c:pt>
                <c:pt idx="1">
                  <c:v>82.240259740259759</c:v>
                </c:pt>
                <c:pt idx="2">
                  <c:v>75.156563230656431</c:v>
                </c:pt>
                <c:pt idx="3">
                  <c:v>67.598825816937662</c:v>
                </c:pt>
                <c:pt idx="4">
                  <c:v>65.161497326203204</c:v>
                </c:pt>
                <c:pt idx="5">
                  <c:v>54.317482517482517</c:v>
                </c:pt>
                <c:pt idx="6">
                  <c:v>88.409090909090907</c:v>
                </c:pt>
                <c:pt idx="7">
                  <c:v>74.672727272727272</c:v>
                </c:pt>
                <c:pt idx="8">
                  <c:v>59.115151515151503</c:v>
                </c:pt>
              </c:numCache>
            </c:numRef>
          </c:val>
        </c:ser>
        <c:ser>
          <c:idx val="2"/>
          <c:order val="2"/>
          <c:tx>
            <c:strRef>
              <c:f>Hoja1!$D$1</c:f>
              <c:strCache>
                <c:ptCount val="1"/>
                <c:pt idx="0">
                  <c:v>3aEvDiag2012</c:v>
                </c:pt>
              </c:strCache>
            </c:strRef>
          </c:tx>
          <c:spPr>
            <a:solidFill>
              <a:srgbClr val="009999"/>
            </a:solidFill>
            <a:scene3d>
              <a:camera prst="orthographicFront"/>
              <a:lightRig rig="threePt" dir="t"/>
            </a:scene3d>
            <a:sp3d>
              <a:bevelT/>
              <a:bevelB/>
            </a:sp3d>
          </c:spPr>
          <c:invertIfNegative val="1"/>
          <c:dLbls>
            <c:spPr>
              <a:noFill/>
              <a:ln>
                <a:noFill/>
              </a:ln>
              <a:effectLst/>
            </c:spPr>
            <c:txPr>
              <a:bodyPr/>
              <a:lstStyle/>
              <a:p>
                <a:pPr>
                  <a:defRPr>
                    <a:solidFill>
                      <a:schemeClr val="bg1"/>
                    </a:solidFill>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Hoja1!$A$2:$A$10</c:f>
              <c:strCache>
                <c:ptCount val="9"/>
                <c:pt idx="0">
                  <c:v>Índice Global del Cumplimiento de la Información de Oficio</c:v>
                </c:pt>
                <c:pt idx="1">
                  <c:v>Índice de Cumplimiento del Artículo 13</c:v>
                </c:pt>
                <c:pt idx="2">
                  <c:v>Índice de Cumplimiento del Artículo 14</c:v>
                </c:pt>
                <c:pt idx="3">
                  <c:v>Índice de Cumplimiento Global de Obligaciones Específicas
(Artículos 15, 16, 17, 18, 18 Bis, 19, 20, 21 y 22)</c:v>
                </c:pt>
                <c:pt idx="4">
                  <c:v>Índice de Cumplimiento del Artículo 25</c:v>
                </c:pt>
                <c:pt idx="5">
                  <c:v>Índice de Cumplimiento del Artículo 27</c:v>
                </c:pt>
                <c:pt idx="6">
                  <c:v>Índice de Cumplimiento del Artículo 28</c:v>
                </c:pt>
                <c:pt idx="7">
                  <c:v>Índice de Cumplimiento del Artículo 29</c:v>
                </c:pt>
                <c:pt idx="8">
                  <c:v>Índice de Cumplimiento del Artículo 30</c:v>
                </c:pt>
              </c:strCache>
            </c:strRef>
          </c:cat>
          <c:val>
            <c:numRef>
              <c:f>Hoja1!$D$2:$D$10</c:f>
              <c:numCache>
                <c:formatCode>0.0</c:formatCode>
                <c:ptCount val="9"/>
                <c:pt idx="0">
                  <c:v>78.5</c:v>
                </c:pt>
                <c:pt idx="1">
                  <c:v>82.536375661375658</c:v>
                </c:pt>
                <c:pt idx="2">
                  <c:v>78.464882226202292</c:v>
                </c:pt>
                <c:pt idx="3">
                  <c:v>74.431537756357798</c:v>
                </c:pt>
                <c:pt idx="4">
                  <c:v>77.82352941176471</c:v>
                </c:pt>
                <c:pt idx="5">
                  <c:v>74.395061728395063</c:v>
                </c:pt>
                <c:pt idx="6">
                  <c:v>90.277777777777771</c:v>
                </c:pt>
                <c:pt idx="7">
                  <c:v>84.111111111111114</c:v>
                </c:pt>
                <c:pt idx="8">
                  <c:v>73.8888888888889</c:v>
                </c:pt>
              </c:numCache>
            </c:numRef>
          </c:val>
          <c:extLst>
            <c:ext xmlns:c14="http://schemas.microsoft.com/office/drawing/2007/8/2/chart" uri="{6F2FDCE9-48DA-4B69-8628-5D25D57E5C99}">
              <c14:invertSolidFillFmt>
                <c14:spPr xmlns:c14="http://schemas.microsoft.com/office/drawing/2007/8/2/chart">
                  <a:solidFill>
                    <a:srgbClr val="FFFFFF"/>
                  </a:solidFill>
                  <a:scene3d>
                    <a:camera prst="orthographicFront"/>
                    <a:lightRig rig="threePt" dir="t"/>
                  </a:scene3d>
                  <a:sp3d>
                    <a:bevelT/>
                    <a:bevelB/>
                  </a:sp3d>
                </c14:spPr>
              </c14:invertSolidFillFmt>
            </c:ext>
          </c:extLst>
        </c:ser>
        <c:ser>
          <c:idx val="3"/>
          <c:order val="3"/>
          <c:tx>
            <c:strRef>
              <c:f>Hoja1!$E$1</c:f>
              <c:strCache>
                <c:ptCount val="1"/>
                <c:pt idx="0">
                  <c:v>1aEvDiag2013</c:v>
                </c:pt>
              </c:strCache>
            </c:strRef>
          </c:tx>
          <c:spPr>
            <a:ln>
              <a:noFill/>
            </a:ln>
            <a:scene3d>
              <a:camera prst="orthographicFront"/>
              <a:lightRig rig="soft" dir="t"/>
            </a:scene3d>
            <a:sp3d>
              <a:bevelT/>
              <a:bevelB/>
            </a:sp3d>
          </c:spPr>
          <c:invertIfNegative val="0"/>
          <c:dLbls>
            <c:spPr>
              <a:noFill/>
              <a:ln>
                <a:noFill/>
              </a:ln>
              <a:effectLst/>
            </c:spPr>
            <c:txPr>
              <a:bodyPr wrap="square" lIns="38100" tIns="19050" rIns="38100" bIns="19050" anchor="ctr">
                <a:spAutoFit/>
              </a:bodyPr>
              <a:lstStyle/>
              <a:p>
                <a:pPr>
                  <a:defRPr>
                    <a:solidFill>
                      <a:schemeClr val="bg1"/>
                    </a:solidFill>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Hoja1!$A$2:$A$10</c:f>
              <c:strCache>
                <c:ptCount val="9"/>
                <c:pt idx="0">
                  <c:v>Índice Global del Cumplimiento de la Información de Oficio</c:v>
                </c:pt>
                <c:pt idx="1">
                  <c:v>Índice de Cumplimiento del Artículo 13</c:v>
                </c:pt>
                <c:pt idx="2">
                  <c:v>Índice de Cumplimiento del Artículo 14</c:v>
                </c:pt>
                <c:pt idx="3">
                  <c:v>Índice de Cumplimiento Global de Obligaciones Específicas
(Artículos 15, 16, 17, 18, 18 Bis, 19, 20, 21 y 22)</c:v>
                </c:pt>
                <c:pt idx="4">
                  <c:v>Índice de Cumplimiento del Artículo 25</c:v>
                </c:pt>
                <c:pt idx="5">
                  <c:v>Índice de Cumplimiento del Artículo 27</c:v>
                </c:pt>
                <c:pt idx="6">
                  <c:v>Índice de Cumplimiento del Artículo 28</c:v>
                </c:pt>
                <c:pt idx="7">
                  <c:v>Índice de Cumplimiento del Artículo 29</c:v>
                </c:pt>
                <c:pt idx="8">
                  <c:v>Índice de Cumplimiento del Artículo 30</c:v>
                </c:pt>
              </c:strCache>
            </c:strRef>
          </c:cat>
          <c:val>
            <c:numRef>
              <c:f>Hoja1!$E$2:$E$10</c:f>
              <c:numCache>
                <c:formatCode>0.0</c:formatCode>
                <c:ptCount val="9"/>
                <c:pt idx="0">
                  <c:v>84.322751367434947</c:v>
                </c:pt>
                <c:pt idx="1">
                  <c:v>87.843915343915356</c:v>
                </c:pt>
                <c:pt idx="2">
                  <c:v>83.029976876383131</c:v>
                </c:pt>
                <c:pt idx="3">
                  <c:v>81.179044366920735</c:v>
                </c:pt>
                <c:pt idx="4">
                  <c:v>89.802832244008727</c:v>
                </c:pt>
                <c:pt idx="5">
                  <c:v>84.393518518518519</c:v>
                </c:pt>
                <c:pt idx="6">
                  <c:v>94.097222222222229</c:v>
                </c:pt>
                <c:pt idx="7">
                  <c:v>84.555555555555571</c:v>
                </c:pt>
                <c:pt idx="8">
                  <c:v>85.932098765432087</c:v>
                </c:pt>
              </c:numCache>
            </c:numRef>
          </c:val>
        </c:ser>
        <c:ser>
          <c:idx val="4"/>
          <c:order val="4"/>
          <c:tx>
            <c:strRef>
              <c:f>Hoja1!$F$1</c:f>
              <c:strCache>
                <c:ptCount val="1"/>
                <c:pt idx="0">
                  <c:v>2aEval2013</c:v>
                </c:pt>
              </c:strCache>
            </c:strRef>
          </c:tx>
          <c:spPr>
            <a:solidFill>
              <a:srgbClr val="EB641B"/>
            </a:solidFill>
            <a:ln>
              <a:noFill/>
            </a:ln>
            <a:scene3d>
              <a:camera prst="orthographicFront"/>
              <a:lightRig rig="threePt" dir="t"/>
            </a:scene3d>
            <a:sp3d>
              <a:bevelT/>
              <a:bevelB/>
            </a:sp3d>
          </c:spPr>
          <c:invertIfNegative val="0"/>
          <c:dLbls>
            <c:spPr>
              <a:noFill/>
              <a:ln>
                <a:noFill/>
              </a:ln>
              <a:effectLst/>
            </c:spPr>
            <c:txPr>
              <a:bodyPr wrap="square" lIns="38100" tIns="19050" rIns="38100" bIns="19050" anchor="ctr">
                <a:spAutoFit/>
              </a:bodyPr>
              <a:lstStyle/>
              <a:p>
                <a:pPr>
                  <a:defRPr>
                    <a:solidFill>
                      <a:schemeClr val="bg1"/>
                    </a:solidFill>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Hoja1!$A$2:$A$10</c:f>
              <c:strCache>
                <c:ptCount val="9"/>
                <c:pt idx="0">
                  <c:v>Índice Global del Cumplimiento de la Información de Oficio</c:v>
                </c:pt>
                <c:pt idx="1">
                  <c:v>Índice de Cumplimiento del Artículo 13</c:v>
                </c:pt>
                <c:pt idx="2">
                  <c:v>Índice de Cumplimiento del Artículo 14</c:v>
                </c:pt>
                <c:pt idx="3">
                  <c:v>Índice de Cumplimiento Global de Obligaciones Específicas
(Artículos 15, 16, 17, 18, 18 Bis, 19, 20, 21 y 22)</c:v>
                </c:pt>
                <c:pt idx="4">
                  <c:v>Índice de Cumplimiento del Artículo 25</c:v>
                </c:pt>
                <c:pt idx="5">
                  <c:v>Índice de Cumplimiento del Artículo 27</c:v>
                </c:pt>
                <c:pt idx="6">
                  <c:v>Índice de Cumplimiento del Artículo 28</c:v>
                </c:pt>
                <c:pt idx="7">
                  <c:v>Índice de Cumplimiento del Artículo 29</c:v>
                </c:pt>
                <c:pt idx="8">
                  <c:v>Índice de Cumplimiento del Artículo 30</c:v>
                </c:pt>
              </c:strCache>
            </c:strRef>
          </c:cat>
          <c:val>
            <c:numRef>
              <c:f>Hoja1!$F$2:$F$10</c:f>
              <c:numCache>
                <c:formatCode>0.0</c:formatCode>
                <c:ptCount val="9"/>
                <c:pt idx="0">
                  <c:v>84.667076222301745</c:v>
                </c:pt>
                <c:pt idx="1">
                  <c:v>85.388471177944879</c:v>
                </c:pt>
                <c:pt idx="2">
                  <c:v>82.853984150452746</c:v>
                </c:pt>
                <c:pt idx="3">
                  <c:v>81.79224310352231</c:v>
                </c:pt>
                <c:pt idx="4">
                  <c:v>88.205366357069124</c:v>
                </c:pt>
                <c:pt idx="5">
                  <c:v>90.903508771929822</c:v>
                </c:pt>
                <c:pt idx="6">
                  <c:v>94.40789473684211</c:v>
                </c:pt>
                <c:pt idx="7">
                  <c:v>89.842105263157904</c:v>
                </c:pt>
                <c:pt idx="8">
                  <c:v>86.350877192982452</c:v>
                </c:pt>
              </c:numCache>
            </c:numRef>
          </c:val>
        </c:ser>
        <c:ser>
          <c:idx val="5"/>
          <c:order val="5"/>
          <c:tx>
            <c:strRef>
              <c:f>Hoja1!$G$1</c:f>
              <c:strCache>
                <c:ptCount val="1"/>
                <c:pt idx="0">
                  <c:v>3aEvalSolv2013</c:v>
                </c:pt>
              </c:strCache>
            </c:strRef>
          </c:tx>
          <c:spPr>
            <a:ln>
              <a:noFill/>
            </a:ln>
            <a:scene3d>
              <a:camera prst="orthographicFront"/>
              <a:lightRig rig="threePt" dir="t"/>
            </a:scene3d>
            <a:sp3d>
              <a:bevelT/>
              <a:bevelB/>
            </a:sp3d>
          </c:spPr>
          <c:invertIfNegative val="0"/>
          <c:dLbls>
            <c:spPr>
              <a:noFill/>
              <a:ln>
                <a:noFill/>
              </a:ln>
              <a:effectLst/>
            </c:spPr>
            <c:txPr>
              <a:bodyPr wrap="square" lIns="38100" tIns="19050" rIns="38100" bIns="19050" anchor="ctr">
                <a:spAutoFit/>
              </a:bodyPr>
              <a:lstStyle/>
              <a:p>
                <a:pPr>
                  <a:defRPr>
                    <a:solidFill>
                      <a:schemeClr val="bg1"/>
                    </a:solidFill>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Hoja1!$A$2:$A$10</c:f>
              <c:strCache>
                <c:ptCount val="9"/>
                <c:pt idx="0">
                  <c:v>Índice Global del Cumplimiento de la Información de Oficio</c:v>
                </c:pt>
                <c:pt idx="1">
                  <c:v>Índice de Cumplimiento del Artículo 13</c:v>
                </c:pt>
                <c:pt idx="2">
                  <c:v>Índice de Cumplimiento del Artículo 14</c:v>
                </c:pt>
                <c:pt idx="3">
                  <c:v>Índice de Cumplimiento Global de Obligaciones Específicas
(Artículos 15, 16, 17, 18, 18 Bis, 19, 20, 21 y 22)</c:v>
                </c:pt>
                <c:pt idx="4">
                  <c:v>Índice de Cumplimiento del Artículo 25</c:v>
                </c:pt>
                <c:pt idx="5">
                  <c:v>Índice de Cumplimiento del Artículo 27</c:v>
                </c:pt>
                <c:pt idx="6">
                  <c:v>Índice de Cumplimiento del Artículo 28</c:v>
                </c:pt>
                <c:pt idx="7">
                  <c:v>Índice de Cumplimiento del Artículo 29</c:v>
                </c:pt>
                <c:pt idx="8">
                  <c:v>Índice de Cumplimiento del Artículo 30</c:v>
                </c:pt>
              </c:strCache>
            </c:strRef>
          </c:cat>
          <c:val>
            <c:numRef>
              <c:f>Hoja1!$G$2:$G$10</c:f>
              <c:numCache>
                <c:formatCode>0.0</c:formatCode>
                <c:ptCount val="9"/>
                <c:pt idx="0">
                  <c:v>93.463912660564205</c:v>
                </c:pt>
                <c:pt idx="1">
                  <c:v>93.796992481202992</c:v>
                </c:pt>
                <c:pt idx="2">
                  <c:v>92.502576996173616</c:v>
                </c:pt>
                <c:pt idx="3">
                  <c:v>92.573701053370812</c:v>
                </c:pt>
                <c:pt idx="4">
                  <c:v>95.48916408668731</c:v>
                </c:pt>
                <c:pt idx="5">
                  <c:v>95.350877192982452</c:v>
                </c:pt>
                <c:pt idx="6">
                  <c:v>97.69736842105263</c:v>
                </c:pt>
                <c:pt idx="7">
                  <c:v>96.385964912280699</c:v>
                </c:pt>
                <c:pt idx="8">
                  <c:v>94.16374269005847</c:v>
                </c:pt>
              </c:numCache>
            </c:numRef>
          </c:val>
        </c:ser>
        <c:dLbls>
          <c:showLegendKey val="0"/>
          <c:showVal val="1"/>
          <c:showCatName val="0"/>
          <c:showSerName val="0"/>
          <c:showPercent val="0"/>
          <c:showBubbleSize val="0"/>
        </c:dLbls>
        <c:gapWidth val="95"/>
        <c:overlap val="100"/>
        <c:axId val="188127848"/>
        <c:axId val="188128240"/>
      </c:barChart>
      <c:catAx>
        <c:axId val="188127848"/>
        <c:scaling>
          <c:orientation val="maxMin"/>
        </c:scaling>
        <c:delete val="0"/>
        <c:axPos val="l"/>
        <c:numFmt formatCode="General" sourceLinked="0"/>
        <c:majorTickMark val="cross"/>
        <c:minorTickMark val="none"/>
        <c:tickLblPos val="nextTo"/>
        <c:crossAx val="188128240"/>
        <c:crosses val="autoZero"/>
        <c:auto val="1"/>
        <c:lblAlgn val="ctr"/>
        <c:lblOffset val="100"/>
        <c:noMultiLvlLbl val="0"/>
      </c:catAx>
      <c:valAx>
        <c:axId val="188128240"/>
        <c:scaling>
          <c:orientation val="minMax"/>
          <c:max val="600"/>
        </c:scaling>
        <c:delete val="1"/>
        <c:axPos val="t"/>
        <c:numFmt formatCode="0.0" sourceLinked="1"/>
        <c:majorTickMark val="out"/>
        <c:minorTickMark val="none"/>
        <c:tickLblPos val="nextTo"/>
        <c:crossAx val="188127848"/>
        <c:crosses val="autoZero"/>
        <c:crossBetween val="between"/>
        <c:majorUnit val="100"/>
      </c:valAx>
      <c:spPr>
        <a:scene3d>
          <a:camera prst="orthographicFront"/>
          <a:lightRig rig="threePt" dir="t"/>
        </a:scene3d>
        <a:sp3d>
          <a:bevelT/>
        </a:sp3d>
      </c:spPr>
    </c:plotArea>
    <c:legend>
      <c:legendPos val="t"/>
      <c:layout>
        <c:manualLayout>
          <c:xMode val="edge"/>
          <c:yMode val="edge"/>
          <c:x val="2.2469133112898942E-2"/>
          <c:y val="3.8439461142494136E-2"/>
          <c:w val="0.89999996243876101"/>
          <c:h val="4.6361479778600098E-2"/>
        </c:manualLayout>
      </c:layout>
      <c:overlay val="0"/>
    </c:legend>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190497281930917E-2"/>
          <c:y val="5.9387419705633597E-2"/>
          <c:w val="0.91954263334992004"/>
          <c:h val="0.66652791337136919"/>
        </c:manualLayout>
      </c:layout>
      <c:barChart>
        <c:barDir val="col"/>
        <c:grouping val="clustered"/>
        <c:varyColors val="0"/>
        <c:ser>
          <c:idx val="0"/>
          <c:order val="0"/>
          <c:tx>
            <c:strRef>
              <c:f>Hoja1!$B$1</c:f>
              <c:strCache>
                <c:ptCount val="1"/>
                <c:pt idx="0">
                  <c:v>IGOF Delegaciones Políticas</c:v>
                </c:pt>
              </c:strCache>
            </c:strRef>
          </c:tx>
          <c:spPr>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Hoja1!$A$2:$A$17</c:f>
              <c:strCache>
                <c:ptCount val="16"/>
                <c:pt idx="0">
                  <c:v>Álvaro Obregón</c:v>
                </c:pt>
                <c:pt idx="1">
                  <c:v>Iztapalapa</c:v>
                </c:pt>
                <c:pt idx="2">
                  <c:v>Miguel Hidalgo</c:v>
                </c:pt>
                <c:pt idx="3">
                  <c:v>Venustiano Carranza</c:v>
                </c:pt>
                <c:pt idx="4">
                  <c:v>Milpa Alta</c:v>
                </c:pt>
                <c:pt idx="5">
                  <c:v>Azcapotzalco</c:v>
                </c:pt>
                <c:pt idx="6">
                  <c:v>Cuajimalpa de Morelos</c:v>
                </c:pt>
                <c:pt idx="7">
                  <c:v>La Magdalena Contreras</c:v>
                </c:pt>
                <c:pt idx="8">
                  <c:v>Benito Juárez</c:v>
                </c:pt>
                <c:pt idx="9">
                  <c:v>Gustavo A. Madero</c:v>
                </c:pt>
                <c:pt idx="10">
                  <c:v>Tlalpan</c:v>
                </c:pt>
                <c:pt idx="11">
                  <c:v>Iztacalco</c:v>
                </c:pt>
                <c:pt idx="12">
                  <c:v>Tláhuac</c:v>
                </c:pt>
                <c:pt idx="13">
                  <c:v>Xochimilco</c:v>
                </c:pt>
                <c:pt idx="14">
                  <c:v>Cuauhtémoc</c:v>
                </c:pt>
                <c:pt idx="15">
                  <c:v>Coyoacán</c:v>
                </c:pt>
              </c:strCache>
            </c:strRef>
          </c:cat>
          <c:val>
            <c:numRef>
              <c:f>Hoja1!$B$2:$B$17</c:f>
              <c:numCache>
                <c:formatCode>0.0</c:formatCode>
                <c:ptCount val="16"/>
                <c:pt idx="0">
                  <c:v>100</c:v>
                </c:pt>
                <c:pt idx="1">
                  <c:v>100</c:v>
                </c:pt>
                <c:pt idx="2">
                  <c:v>100</c:v>
                </c:pt>
                <c:pt idx="3">
                  <c:v>99.358636235559302</c:v>
                </c:pt>
                <c:pt idx="4">
                  <c:v>98.428241323893488</c:v>
                </c:pt>
                <c:pt idx="5">
                  <c:v>98.03145700453392</c:v>
                </c:pt>
                <c:pt idx="6">
                  <c:v>97.919526627218914</c:v>
                </c:pt>
                <c:pt idx="7">
                  <c:v>96.886120033812347</c:v>
                </c:pt>
                <c:pt idx="8">
                  <c:v>95.883882059969025</c:v>
                </c:pt>
                <c:pt idx="9">
                  <c:v>95.834360554552873</c:v>
                </c:pt>
                <c:pt idx="10">
                  <c:v>93.129985251839827</c:v>
                </c:pt>
                <c:pt idx="11">
                  <c:v>91.611032852533043</c:v>
                </c:pt>
                <c:pt idx="12">
                  <c:v>83.892632623786469</c:v>
                </c:pt>
                <c:pt idx="13">
                  <c:v>83.023693998309369</c:v>
                </c:pt>
                <c:pt idx="14">
                  <c:v>78.022792090852292</c:v>
                </c:pt>
                <c:pt idx="15">
                  <c:v>73.301775056794639</c:v>
                </c:pt>
              </c:numCache>
            </c:numRef>
          </c:val>
        </c:ser>
        <c:dLbls>
          <c:showLegendKey val="0"/>
          <c:showVal val="1"/>
          <c:showCatName val="0"/>
          <c:showSerName val="0"/>
          <c:showPercent val="0"/>
          <c:showBubbleSize val="0"/>
        </c:dLbls>
        <c:gapWidth val="150"/>
        <c:axId val="192541248"/>
        <c:axId val="192541640"/>
      </c:barChart>
      <c:catAx>
        <c:axId val="192541248"/>
        <c:scaling>
          <c:orientation val="minMax"/>
        </c:scaling>
        <c:delete val="0"/>
        <c:axPos val="b"/>
        <c:numFmt formatCode="General" sourceLinked="0"/>
        <c:majorTickMark val="cross"/>
        <c:minorTickMark val="none"/>
        <c:tickLblPos val="nextTo"/>
        <c:spPr>
          <a:ln/>
        </c:spPr>
        <c:txPr>
          <a:bodyPr/>
          <a:lstStyle/>
          <a:p>
            <a:pPr>
              <a:defRPr sz="1100"/>
            </a:pPr>
            <a:endParaRPr lang="es-MX"/>
          </a:p>
        </c:txPr>
        <c:crossAx val="192541640"/>
        <c:crosses val="autoZero"/>
        <c:auto val="1"/>
        <c:lblAlgn val="ctr"/>
        <c:lblOffset val="100"/>
        <c:noMultiLvlLbl val="0"/>
      </c:catAx>
      <c:valAx>
        <c:axId val="192541640"/>
        <c:scaling>
          <c:orientation val="minMax"/>
          <c:max val="100"/>
          <c:min val="0"/>
        </c:scaling>
        <c:delete val="1"/>
        <c:axPos val="l"/>
        <c:majorGridlines>
          <c:spPr>
            <a:ln w="31750" cap="sq" cmpd="sng">
              <a:solidFill>
                <a:schemeClr val="accent1"/>
              </a:solidFill>
              <a:prstDash val="solid"/>
              <a:round/>
              <a:headEnd type="none"/>
            </a:ln>
            <a:effectLst>
              <a:outerShdw blurRad="63500" sx="102000" sy="102000" algn="ctr" rotWithShape="0">
                <a:prstClr val="black">
                  <a:alpha val="40000"/>
                </a:prstClr>
              </a:outerShdw>
            </a:effectLst>
          </c:spPr>
        </c:majorGridlines>
        <c:numFmt formatCode="0.0" sourceLinked="1"/>
        <c:majorTickMark val="out"/>
        <c:minorTickMark val="none"/>
        <c:tickLblPos val="nextTo"/>
        <c:crossAx val="192541248"/>
        <c:crosses val="autoZero"/>
        <c:crossBetween val="between"/>
        <c:majorUnit val="92.8"/>
      </c:valAx>
    </c:plotArea>
    <c:plotVisOnly val="1"/>
    <c:dispBlanksAs val="gap"/>
    <c:showDLblsOverMax val="0"/>
  </c:chart>
  <c:txPr>
    <a:bodyPr/>
    <a:lstStyle/>
    <a:p>
      <a:pPr>
        <a:defRPr sz="1100" b="1">
          <a:latin typeface="Calibri" pitchFamily="34" charset="0"/>
          <a:cs typeface="Calibri" pitchFamily="34" charset="0"/>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286"/>
      <c:rAngAx val="0"/>
      <c:perspective val="20"/>
    </c:view3D>
    <c:floor>
      <c:thickness val="0"/>
    </c:floor>
    <c:sideWall>
      <c:thickness val="0"/>
    </c:sideWall>
    <c:backWall>
      <c:thickness val="0"/>
    </c:backWall>
    <c:plotArea>
      <c:layout>
        <c:manualLayout>
          <c:layoutTarget val="inner"/>
          <c:xMode val="edge"/>
          <c:yMode val="edge"/>
          <c:x val="0.34346866152802946"/>
          <c:y val="0.2080620913594961"/>
          <c:w val="0.37784279141819982"/>
          <c:h val="0.60675501944854615"/>
        </c:manualLayout>
      </c:layout>
      <c:pie3DChart>
        <c:varyColors val="1"/>
        <c:ser>
          <c:idx val="0"/>
          <c:order val="0"/>
          <c:tx>
            <c:strRef>
              <c:f>Hoja1!$B$1</c:f>
              <c:strCache>
                <c:ptCount val="1"/>
                <c:pt idx="0">
                  <c:v>IGOF</c:v>
                </c:pt>
              </c:strCache>
            </c:strRef>
          </c:tx>
          <c:spPr>
            <a:ln>
              <a:noFill/>
            </a:ln>
            <a:scene3d>
              <a:camera prst="orthographicFront"/>
              <a:lightRig rig="threePt" dir="t"/>
            </a:scene3d>
            <a:sp3d>
              <a:bevelT/>
              <a:bevelB/>
            </a:sp3d>
          </c:spPr>
          <c:dPt>
            <c:idx val="0"/>
            <c:bubble3D val="0"/>
            <c:spPr>
              <a:solidFill>
                <a:srgbClr val="008080"/>
              </a:solidFill>
              <a:ln>
                <a:noFill/>
              </a:ln>
              <a:scene3d>
                <a:camera prst="orthographicFront"/>
                <a:lightRig rig="threePt" dir="t"/>
              </a:scene3d>
              <a:sp3d>
                <a:bevelT/>
                <a:bevelB/>
              </a:sp3d>
            </c:spPr>
          </c:dPt>
          <c:dPt>
            <c:idx val="1"/>
            <c:bubble3D val="0"/>
            <c:spPr>
              <a:solidFill>
                <a:srgbClr val="33CCCC"/>
              </a:solidFill>
              <a:ln>
                <a:noFill/>
              </a:ln>
              <a:scene3d>
                <a:camera prst="orthographicFront"/>
                <a:lightRig rig="threePt" dir="t"/>
              </a:scene3d>
              <a:sp3d>
                <a:bevelT/>
                <a:bevelB/>
              </a:sp3d>
            </c:spPr>
          </c:dPt>
          <c:dPt>
            <c:idx val="2"/>
            <c:bubble3D val="0"/>
            <c:spPr>
              <a:solidFill>
                <a:srgbClr val="00B0F0"/>
              </a:solidFill>
              <a:ln>
                <a:noFill/>
              </a:ln>
              <a:scene3d>
                <a:camera prst="orthographicFront"/>
                <a:lightRig rig="threePt" dir="t"/>
              </a:scene3d>
              <a:sp3d>
                <a:bevelT/>
                <a:bevelB/>
              </a:sp3d>
            </c:spPr>
          </c:dPt>
          <c:dPt>
            <c:idx val="3"/>
            <c:bubble3D val="0"/>
            <c:spPr>
              <a:solidFill>
                <a:schemeClr val="accent3"/>
              </a:solidFill>
              <a:ln>
                <a:noFill/>
              </a:ln>
              <a:scene3d>
                <a:camera prst="orthographicFront"/>
                <a:lightRig rig="threePt" dir="t"/>
              </a:scene3d>
              <a:sp3d>
                <a:bevelT/>
                <a:bevelB/>
              </a:sp3d>
            </c:spPr>
          </c:dPt>
          <c:dPt>
            <c:idx val="4"/>
            <c:bubble3D val="0"/>
            <c:spPr>
              <a:solidFill>
                <a:srgbClr val="C00000"/>
              </a:solidFill>
              <a:ln>
                <a:noFill/>
              </a:ln>
              <a:scene3d>
                <a:camera prst="orthographicFront"/>
                <a:lightRig rig="threePt" dir="t"/>
              </a:scene3d>
              <a:sp3d>
                <a:bevelT/>
                <a:bevelB/>
              </a:sp3d>
            </c:spPr>
          </c:dPt>
          <c:dLbls>
            <c:dLbl>
              <c:idx val="0"/>
              <c:layout>
                <c:manualLayout>
                  <c:x val="-9.1003418202575251E-2"/>
                  <c:y val="-4.8143867231747635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6.8167713165970065E-3"/>
                  <c:y val="-1.9171913751829216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1.277983001888679E-2"/>
                  <c:y val="0.1628480596116867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3"/>
              <c:layout>
                <c:manualLayout>
                  <c:x val="-7.4072229522390235E-3"/>
                  <c:y val="9.6092204717866128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4"/>
              <c:layout>
                <c:manualLayout>
                  <c:x val="-6.0816997345122569E-3"/>
                  <c:y val="-9.0299191617817617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dLblPos val="bestFit"/>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Hoja1!$A$2:$A$6</c:f>
              <c:strCache>
                <c:ptCount val="5"/>
                <c:pt idx="0">
                  <c:v>Entes Obligados con un índice de 100 puntos</c:v>
                </c:pt>
                <c:pt idx="1">
                  <c:v>Entes Obligados con un índice  menor a 100 puntos y mayor o igual a 90</c:v>
                </c:pt>
                <c:pt idx="2">
                  <c:v>Entes Obligados con un índice menor a 90 puntos y mayor o igual a 60 </c:v>
                </c:pt>
                <c:pt idx="3">
                  <c:v>Entes Obligados con un índice menor a 60 puntos y mayor a 0</c:v>
                </c:pt>
                <c:pt idx="4">
                  <c:v>Entes Obligados con un índice de 0 puntos</c:v>
                </c:pt>
              </c:strCache>
            </c:strRef>
          </c:cat>
          <c:val>
            <c:numRef>
              <c:f>Hoja1!$B$2:$B$6</c:f>
              <c:numCache>
                <c:formatCode>0</c:formatCode>
                <c:ptCount val="5"/>
                <c:pt idx="0">
                  <c:v>54</c:v>
                </c:pt>
                <c:pt idx="1">
                  <c:v>42</c:v>
                </c:pt>
                <c:pt idx="2">
                  <c:v>13</c:v>
                </c:pt>
                <c:pt idx="3">
                  <c:v>4</c:v>
                </c:pt>
                <c:pt idx="4">
                  <c:v>1</c:v>
                </c:pt>
              </c:numCache>
            </c:numRef>
          </c:val>
        </c:ser>
        <c:dLbls>
          <c:showLegendKey val="0"/>
          <c:showVal val="1"/>
          <c:showCatName val="0"/>
          <c:showSerName val="0"/>
          <c:showPercent val="0"/>
          <c:showBubbleSize val="0"/>
          <c:showLeaderLines val="1"/>
        </c:dLbls>
      </c:pie3DChart>
    </c:plotArea>
    <c:plotVisOnly val="1"/>
    <c:dispBlanksAs val="zero"/>
    <c:showDLblsOverMax val="0"/>
  </c:chart>
  <c:txPr>
    <a:bodyPr/>
    <a:lstStyle/>
    <a:p>
      <a:pPr>
        <a:defRPr sz="1100" b="1">
          <a:latin typeface="Calibri" pitchFamily="34" charset="0"/>
        </a:defRPr>
      </a:pPr>
      <a:endParaRPr lang="es-MX"/>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286"/>
      <c:rAngAx val="0"/>
      <c:perspective val="20"/>
    </c:view3D>
    <c:floor>
      <c:thickness val="0"/>
    </c:floor>
    <c:sideWall>
      <c:thickness val="0"/>
    </c:sideWall>
    <c:backWall>
      <c:thickness val="0"/>
    </c:backWall>
    <c:plotArea>
      <c:layout>
        <c:manualLayout>
          <c:layoutTarget val="inner"/>
          <c:xMode val="edge"/>
          <c:yMode val="edge"/>
          <c:x val="0.3145215431292937"/>
          <c:y val="0.20524024162143931"/>
          <c:w val="0.37498859890205333"/>
          <c:h val="0.60111131997243028"/>
        </c:manualLayout>
      </c:layout>
      <c:pie3DChart>
        <c:varyColors val="1"/>
        <c:ser>
          <c:idx val="0"/>
          <c:order val="0"/>
          <c:tx>
            <c:strRef>
              <c:f>Hoja1!$B$1</c:f>
              <c:strCache>
                <c:ptCount val="1"/>
                <c:pt idx="0">
                  <c:v>Art. 13</c:v>
                </c:pt>
              </c:strCache>
            </c:strRef>
          </c:tx>
          <c:spPr>
            <a:ln>
              <a:noFill/>
            </a:ln>
            <a:scene3d>
              <a:camera prst="orthographicFront"/>
              <a:lightRig rig="threePt" dir="t"/>
            </a:scene3d>
            <a:sp3d>
              <a:bevelT/>
              <a:bevelB/>
            </a:sp3d>
          </c:spPr>
          <c:dPt>
            <c:idx val="0"/>
            <c:bubble3D val="0"/>
            <c:spPr>
              <a:solidFill>
                <a:srgbClr val="008080"/>
              </a:solidFill>
              <a:ln>
                <a:noFill/>
              </a:ln>
              <a:scene3d>
                <a:camera prst="orthographicFront"/>
                <a:lightRig rig="threePt" dir="t"/>
              </a:scene3d>
              <a:sp3d>
                <a:bevelT/>
                <a:bevelB/>
              </a:sp3d>
            </c:spPr>
          </c:dPt>
          <c:dPt>
            <c:idx val="1"/>
            <c:bubble3D val="0"/>
            <c:spPr>
              <a:solidFill>
                <a:srgbClr val="33CCCC"/>
              </a:solidFill>
              <a:ln>
                <a:noFill/>
              </a:ln>
              <a:scene3d>
                <a:camera prst="orthographicFront"/>
                <a:lightRig rig="threePt" dir="t"/>
              </a:scene3d>
              <a:sp3d>
                <a:bevelT/>
                <a:bevelB/>
              </a:sp3d>
            </c:spPr>
          </c:dPt>
          <c:dPt>
            <c:idx val="2"/>
            <c:bubble3D val="0"/>
            <c:spPr>
              <a:solidFill>
                <a:srgbClr val="00B0F0"/>
              </a:solidFill>
              <a:ln>
                <a:noFill/>
              </a:ln>
              <a:scene3d>
                <a:camera prst="orthographicFront"/>
                <a:lightRig rig="threePt" dir="t"/>
              </a:scene3d>
              <a:sp3d>
                <a:bevelT/>
                <a:bevelB/>
              </a:sp3d>
            </c:spPr>
          </c:dPt>
          <c:dPt>
            <c:idx val="3"/>
            <c:bubble3D val="0"/>
            <c:spPr>
              <a:solidFill>
                <a:schemeClr val="accent3"/>
              </a:solidFill>
              <a:ln>
                <a:noFill/>
              </a:ln>
              <a:scene3d>
                <a:camera prst="orthographicFront"/>
                <a:lightRig rig="threePt" dir="t"/>
              </a:scene3d>
              <a:sp3d>
                <a:bevelT/>
                <a:bevelB/>
              </a:sp3d>
            </c:spPr>
          </c:dPt>
          <c:dPt>
            <c:idx val="4"/>
            <c:bubble3D val="0"/>
            <c:spPr>
              <a:solidFill>
                <a:srgbClr val="C00000"/>
              </a:solidFill>
              <a:ln>
                <a:noFill/>
              </a:ln>
              <a:scene3d>
                <a:camera prst="orthographicFront"/>
                <a:lightRig rig="threePt" dir="t"/>
              </a:scene3d>
              <a:sp3d>
                <a:bevelT/>
                <a:bevelB/>
              </a:sp3d>
            </c:spPr>
          </c:dPt>
          <c:dLbls>
            <c:dLbl>
              <c:idx val="0"/>
              <c:layout>
                <c:manualLayout>
                  <c:x val="3.9842309005595593E-2"/>
                  <c:y val="4.797144554696553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7.6949767597450133E-2"/>
                  <c:y val="0.13262693768866965"/>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8511351896590324E-2"/>
                  <c:y val="3.3528685324648255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3"/>
              <c:layout>
                <c:manualLayout>
                  <c:x val="-2.1625731051246749E-2"/>
                  <c:y val="-8.1833642403647169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4"/>
              <c:layout>
                <c:manualLayout>
                  <c:x val="7.757962205649338E-2"/>
                  <c:y val="-0.18059860542852788"/>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dLblPos val="outEnd"/>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Hoja1!$A$2:$A$6</c:f>
              <c:strCache>
                <c:ptCount val="5"/>
                <c:pt idx="0">
                  <c:v>Entes Obligados con un índice de 100 puntos</c:v>
                </c:pt>
                <c:pt idx="1">
                  <c:v>Entes Obligados con un índice  menor a 100 puntos y mayor o igual a 90</c:v>
                </c:pt>
                <c:pt idx="2">
                  <c:v>Entes Obligados con un índice menor a 90 puntos y mayor o igual a 60 </c:v>
                </c:pt>
                <c:pt idx="3">
                  <c:v>Entes Obligados con un índice menor a 60 puntos y mayor a 0</c:v>
                </c:pt>
                <c:pt idx="4">
                  <c:v>Entes Obligados con un índice de 0 puntos</c:v>
                </c:pt>
              </c:strCache>
            </c:strRef>
          </c:cat>
          <c:val>
            <c:numRef>
              <c:f>Hoja1!$B$2:$B$6</c:f>
              <c:numCache>
                <c:formatCode>0</c:formatCode>
                <c:ptCount val="5"/>
                <c:pt idx="0">
                  <c:v>93</c:v>
                </c:pt>
                <c:pt idx="1">
                  <c:v>5</c:v>
                </c:pt>
                <c:pt idx="2">
                  <c:v>8</c:v>
                </c:pt>
                <c:pt idx="3">
                  <c:v>6</c:v>
                </c:pt>
                <c:pt idx="4">
                  <c:v>2</c:v>
                </c:pt>
              </c:numCache>
            </c:numRef>
          </c:val>
        </c:ser>
        <c:dLbls>
          <c:showLegendKey val="0"/>
          <c:showVal val="1"/>
          <c:showCatName val="0"/>
          <c:showSerName val="0"/>
          <c:showPercent val="0"/>
          <c:showBubbleSize val="0"/>
          <c:showLeaderLines val="1"/>
        </c:dLbls>
      </c:pie3DChart>
    </c:plotArea>
    <c:plotVisOnly val="1"/>
    <c:dispBlanksAs val="zero"/>
    <c:showDLblsOverMax val="0"/>
  </c:chart>
  <c:txPr>
    <a:bodyPr/>
    <a:lstStyle/>
    <a:p>
      <a:pPr>
        <a:defRPr sz="1100" b="1">
          <a:latin typeface="Calibri" pitchFamily="34" charset="0"/>
        </a:defRPr>
      </a:pPr>
      <a:endParaRPr lang="es-MX"/>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286"/>
      <c:rAngAx val="0"/>
      <c:perspective val="20"/>
    </c:view3D>
    <c:floor>
      <c:thickness val="0"/>
    </c:floor>
    <c:sideWall>
      <c:thickness val="0"/>
    </c:sideWall>
    <c:backWall>
      <c:thickness val="0"/>
    </c:backWall>
    <c:plotArea>
      <c:layout>
        <c:manualLayout>
          <c:layoutTarget val="inner"/>
          <c:xMode val="edge"/>
          <c:yMode val="edge"/>
          <c:x val="0.36411090858077916"/>
          <c:y val="0.19113099293115529"/>
          <c:w val="0.39155134322276425"/>
          <c:h val="0.62932981735300009"/>
        </c:manualLayout>
      </c:layout>
      <c:pie3DChart>
        <c:varyColors val="1"/>
        <c:ser>
          <c:idx val="0"/>
          <c:order val="0"/>
          <c:tx>
            <c:strRef>
              <c:f>Hoja1!$B$1</c:f>
              <c:strCache>
                <c:ptCount val="1"/>
                <c:pt idx="0">
                  <c:v>Art. 14</c:v>
                </c:pt>
              </c:strCache>
            </c:strRef>
          </c:tx>
          <c:spPr>
            <a:ln>
              <a:noFill/>
            </a:ln>
            <a:scene3d>
              <a:camera prst="orthographicFront"/>
              <a:lightRig rig="threePt" dir="t"/>
            </a:scene3d>
            <a:sp3d>
              <a:bevelT/>
              <a:bevelB/>
            </a:sp3d>
          </c:spPr>
          <c:dPt>
            <c:idx val="0"/>
            <c:bubble3D val="0"/>
            <c:spPr>
              <a:solidFill>
                <a:srgbClr val="008080"/>
              </a:solidFill>
              <a:ln>
                <a:noFill/>
              </a:ln>
              <a:scene3d>
                <a:camera prst="orthographicFront"/>
                <a:lightRig rig="threePt" dir="t"/>
              </a:scene3d>
              <a:sp3d>
                <a:bevelT/>
                <a:bevelB/>
              </a:sp3d>
            </c:spPr>
          </c:dPt>
          <c:dPt>
            <c:idx val="1"/>
            <c:bubble3D val="0"/>
            <c:spPr>
              <a:solidFill>
                <a:srgbClr val="33CCCC"/>
              </a:solidFill>
              <a:ln>
                <a:noFill/>
              </a:ln>
              <a:scene3d>
                <a:camera prst="orthographicFront"/>
                <a:lightRig rig="threePt" dir="t"/>
              </a:scene3d>
              <a:sp3d>
                <a:bevelT/>
                <a:bevelB/>
              </a:sp3d>
            </c:spPr>
          </c:dPt>
          <c:dPt>
            <c:idx val="2"/>
            <c:bubble3D val="0"/>
            <c:spPr>
              <a:solidFill>
                <a:srgbClr val="00B0F0"/>
              </a:solidFill>
              <a:ln>
                <a:noFill/>
              </a:ln>
              <a:scene3d>
                <a:camera prst="orthographicFront"/>
                <a:lightRig rig="threePt" dir="t"/>
              </a:scene3d>
              <a:sp3d>
                <a:bevelT/>
                <a:bevelB/>
              </a:sp3d>
            </c:spPr>
          </c:dPt>
          <c:dPt>
            <c:idx val="3"/>
            <c:bubble3D val="0"/>
            <c:spPr>
              <a:solidFill>
                <a:schemeClr val="accent3"/>
              </a:solidFill>
              <a:ln>
                <a:noFill/>
              </a:ln>
              <a:scene3d>
                <a:camera prst="orthographicFront"/>
                <a:lightRig rig="threePt" dir="t"/>
              </a:scene3d>
              <a:sp3d>
                <a:bevelT/>
                <a:bevelB/>
              </a:sp3d>
            </c:spPr>
          </c:dPt>
          <c:dPt>
            <c:idx val="4"/>
            <c:bubble3D val="0"/>
            <c:spPr>
              <a:solidFill>
                <a:srgbClr val="C00000"/>
              </a:solidFill>
              <a:ln>
                <a:noFill/>
              </a:ln>
              <a:scene3d>
                <a:camera prst="orthographicFront"/>
                <a:lightRig rig="threePt" dir="t"/>
              </a:scene3d>
              <a:sp3d>
                <a:bevelT/>
                <a:bevelB/>
              </a:sp3d>
            </c:spPr>
          </c:dPt>
          <c:dLbls>
            <c:dLbl>
              <c:idx val="0"/>
              <c:layout>
                <c:manualLayout>
                  <c:x val="-7.6421475768229136E-2"/>
                  <c:y val="-3.377643040007608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7.4090167005925892E-3"/>
                  <c:y val="-2.4707849674954018E-4"/>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1.0282482712281981E-2"/>
                  <c:y val="5.1286785699843178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3"/>
              <c:layout>
                <c:manualLayout>
                  <c:x val="-8.8750732027891594E-3"/>
                  <c:y val="7.0565129847304633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4"/>
              <c:layout>
                <c:manualLayout>
                  <c:x val="-6.2626045316998948E-3"/>
                  <c:y val="-9.524964926851881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dLblPos val="bestFit"/>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Hoja1!$A$2:$A$6</c:f>
              <c:strCache>
                <c:ptCount val="5"/>
                <c:pt idx="0">
                  <c:v>Entes Obligados con un índice de 100 puntos</c:v>
                </c:pt>
                <c:pt idx="1">
                  <c:v>Entes Obligados con un índice  menor a 100 puntos y mayor o igual a 90</c:v>
                </c:pt>
                <c:pt idx="2">
                  <c:v>Entes Obligados con un índice menor a 90 puntos y mayor o igual a 60 </c:v>
                </c:pt>
                <c:pt idx="3">
                  <c:v>Entes Obligados con un índice menor a 60 puntos y mayor a 0</c:v>
                </c:pt>
                <c:pt idx="4">
                  <c:v>Entes Obligados con un índice de 0 puntos</c:v>
                </c:pt>
              </c:strCache>
            </c:strRef>
          </c:cat>
          <c:val>
            <c:numRef>
              <c:f>Hoja1!$B$2:$B$6</c:f>
              <c:numCache>
                <c:formatCode>0</c:formatCode>
                <c:ptCount val="5"/>
                <c:pt idx="0">
                  <c:v>55</c:v>
                </c:pt>
                <c:pt idx="1">
                  <c:v>35</c:v>
                </c:pt>
                <c:pt idx="2">
                  <c:v>17</c:v>
                </c:pt>
                <c:pt idx="3">
                  <c:v>6</c:v>
                </c:pt>
                <c:pt idx="4">
                  <c:v>1</c:v>
                </c:pt>
              </c:numCache>
            </c:numRef>
          </c:val>
        </c:ser>
        <c:dLbls>
          <c:showLegendKey val="0"/>
          <c:showVal val="1"/>
          <c:showCatName val="0"/>
          <c:showSerName val="0"/>
          <c:showPercent val="0"/>
          <c:showBubbleSize val="0"/>
          <c:showLeaderLines val="1"/>
        </c:dLbls>
      </c:pie3DChart>
    </c:plotArea>
    <c:plotVisOnly val="1"/>
    <c:dispBlanksAs val="zero"/>
    <c:showDLblsOverMax val="0"/>
  </c:chart>
  <c:txPr>
    <a:bodyPr/>
    <a:lstStyle/>
    <a:p>
      <a:pPr>
        <a:defRPr sz="1100" b="1">
          <a:latin typeface="Calibri" pitchFamily="34" charset="0"/>
        </a:defRPr>
      </a:pPr>
      <a:endParaRPr lang="es-MX"/>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292"/>
      <c:rAngAx val="0"/>
      <c:perspective val="20"/>
    </c:view3D>
    <c:floor>
      <c:thickness val="0"/>
    </c:floor>
    <c:sideWall>
      <c:thickness val="0"/>
    </c:sideWall>
    <c:backWall>
      <c:thickness val="0"/>
    </c:backWall>
    <c:plotArea>
      <c:layout>
        <c:manualLayout>
          <c:layoutTarget val="inner"/>
          <c:xMode val="edge"/>
          <c:yMode val="edge"/>
          <c:x val="0.3916165564937229"/>
          <c:y val="0.30981683853309222"/>
          <c:w val="0.27666891178757985"/>
          <c:h val="0.44839512781408131"/>
        </c:manualLayout>
      </c:layout>
      <c:pie3DChart>
        <c:varyColors val="1"/>
        <c:ser>
          <c:idx val="0"/>
          <c:order val="0"/>
          <c:tx>
            <c:strRef>
              <c:f>Hoja1!$B$1</c:f>
              <c:strCache>
                <c:ptCount val="1"/>
                <c:pt idx="0">
                  <c:v>Artículo 15</c:v>
                </c:pt>
              </c:strCache>
            </c:strRef>
          </c:tx>
          <c:spPr>
            <a:ln>
              <a:noFill/>
            </a:ln>
            <a:scene3d>
              <a:camera prst="orthographicFront"/>
              <a:lightRig rig="threePt" dir="t"/>
            </a:scene3d>
            <a:sp3d>
              <a:bevelT/>
              <a:bevelB/>
            </a:sp3d>
          </c:spPr>
          <c:dPt>
            <c:idx val="0"/>
            <c:bubble3D val="0"/>
            <c:spPr>
              <a:solidFill>
                <a:srgbClr val="008080"/>
              </a:solidFill>
              <a:ln>
                <a:noFill/>
              </a:ln>
              <a:scene3d>
                <a:camera prst="orthographicFront"/>
                <a:lightRig rig="threePt" dir="t"/>
              </a:scene3d>
              <a:sp3d>
                <a:bevelT/>
                <a:bevelB/>
              </a:sp3d>
            </c:spPr>
          </c:dPt>
          <c:dPt>
            <c:idx val="1"/>
            <c:bubble3D val="0"/>
            <c:spPr>
              <a:solidFill>
                <a:srgbClr val="33CCCC"/>
              </a:solidFill>
              <a:ln>
                <a:noFill/>
              </a:ln>
              <a:scene3d>
                <a:camera prst="orthographicFront"/>
                <a:lightRig rig="threePt" dir="t"/>
              </a:scene3d>
              <a:sp3d>
                <a:bevelT/>
                <a:bevelB/>
              </a:sp3d>
            </c:spPr>
          </c:dPt>
          <c:dPt>
            <c:idx val="2"/>
            <c:bubble3D val="0"/>
            <c:spPr>
              <a:solidFill>
                <a:srgbClr val="00B0F0"/>
              </a:solidFill>
              <a:ln>
                <a:noFill/>
              </a:ln>
              <a:scene3d>
                <a:camera prst="orthographicFront"/>
                <a:lightRig rig="threePt" dir="t"/>
              </a:scene3d>
              <a:sp3d>
                <a:bevelT/>
                <a:bevelB/>
              </a:sp3d>
            </c:spPr>
          </c:dPt>
          <c:dPt>
            <c:idx val="3"/>
            <c:bubble3D val="0"/>
            <c:spPr>
              <a:solidFill>
                <a:schemeClr val="accent3"/>
              </a:solidFill>
              <a:ln>
                <a:noFill/>
              </a:ln>
              <a:scene3d>
                <a:camera prst="orthographicFront"/>
                <a:lightRig rig="threePt" dir="t"/>
              </a:scene3d>
              <a:sp3d>
                <a:bevelT/>
                <a:bevelB/>
              </a:sp3d>
            </c:spPr>
          </c:dPt>
          <c:dPt>
            <c:idx val="4"/>
            <c:bubble3D val="0"/>
            <c:spPr>
              <a:solidFill>
                <a:srgbClr val="C00000"/>
              </a:solidFill>
              <a:ln>
                <a:noFill/>
              </a:ln>
              <a:scene3d>
                <a:camera prst="orthographicFront"/>
                <a:lightRig rig="threePt" dir="t"/>
              </a:scene3d>
              <a:sp3d prstMaterial="dkEdge">
                <a:bevelT/>
                <a:bevelB/>
              </a:sp3d>
            </c:spPr>
          </c:dPt>
          <c:dLbls>
            <c:dLbl>
              <c:idx val="0"/>
              <c:layout>
                <c:manualLayout>
                  <c:x val="-8.8137892086064512E-2"/>
                  <c:y val="-0.1171925341628708"/>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9.7990269599674051E-2"/>
                  <c:y val="1.6033572027350496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4436173758471281E-2"/>
                  <c:y val="0.1606318994859157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3"/>
              <c:layout>
                <c:manualLayout>
                  <c:x val="-1.8660889530792875E-2"/>
                  <c:y val="2.8860429649230895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4"/>
              <c:layout>
                <c:manualLayout>
                  <c:x val="4.1674999074176947E-2"/>
                  <c:y val="-0.15958984355273659"/>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dLblPos val="outEnd"/>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Hoja1!$A$2:$A$6</c:f>
              <c:strCache>
                <c:ptCount val="5"/>
                <c:pt idx="0">
                  <c:v>Entes Obligados con un índice de 100 puntos</c:v>
                </c:pt>
                <c:pt idx="1">
                  <c:v>Entes Obligados con un índice  menor a 100 puntos y mayor o igual a 90</c:v>
                </c:pt>
                <c:pt idx="2">
                  <c:v>Entes Obligados con un índice menor a 90 puntos y mayor o igual a 60 </c:v>
                </c:pt>
                <c:pt idx="3">
                  <c:v>Entes Obligados con un índice menor a 60 puntos y mayor a 0</c:v>
                </c:pt>
                <c:pt idx="4">
                  <c:v>Entes Obligados con un índice de 0 puntos</c:v>
                </c:pt>
              </c:strCache>
            </c:strRef>
          </c:cat>
          <c:val>
            <c:numRef>
              <c:f>Hoja1!$B$2:$B$6</c:f>
              <c:numCache>
                <c:formatCode>0</c:formatCode>
                <c:ptCount val="5"/>
                <c:pt idx="0">
                  <c:v>56</c:v>
                </c:pt>
                <c:pt idx="1">
                  <c:v>17</c:v>
                </c:pt>
                <c:pt idx="2">
                  <c:v>9</c:v>
                </c:pt>
                <c:pt idx="3">
                  <c:v>2</c:v>
                </c:pt>
                <c:pt idx="4">
                  <c:v>2</c:v>
                </c:pt>
              </c:numCache>
            </c:numRef>
          </c:val>
        </c:ser>
        <c:dLbls>
          <c:showLegendKey val="0"/>
          <c:showVal val="1"/>
          <c:showCatName val="0"/>
          <c:showSerName val="0"/>
          <c:showPercent val="0"/>
          <c:showBubbleSize val="0"/>
          <c:showLeaderLines val="1"/>
        </c:dLbls>
      </c:pie3DChart>
    </c:plotArea>
    <c:plotVisOnly val="1"/>
    <c:dispBlanksAs val="zero"/>
    <c:showDLblsOverMax val="0"/>
  </c:chart>
  <c:txPr>
    <a:bodyPr/>
    <a:lstStyle/>
    <a:p>
      <a:pPr>
        <a:defRPr sz="1100" b="1">
          <a:latin typeface="Calibri" pitchFamily="34" charset="0"/>
        </a:defRPr>
      </a:pPr>
      <a:endParaRPr lang="es-MX"/>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6482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3898102" y="0"/>
            <a:ext cx="2982119" cy="464820"/>
          </a:xfrm>
          <a:prstGeom prst="rect">
            <a:avLst/>
          </a:prstGeom>
        </p:spPr>
        <p:txBody>
          <a:bodyPr vert="horz" lIns="91440" tIns="45720" rIns="91440" bIns="45720" rtlCol="0"/>
          <a:lstStyle>
            <a:lvl1pPr algn="r">
              <a:defRPr sz="1200"/>
            </a:lvl1pPr>
          </a:lstStyle>
          <a:p>
            <a:fld id="{18D792FF-21C6-40CD-BCA1-1CFA109D5AA6}" type="datetimeFigureOut">
              <a:rPr lang="es-MX" smtClean="0"/>
              <a:pPr/>
              <a:t>31/10/2013</a:t>
            </a:fld>
            <a:endParaRPr lang="es-MX" dirty="0"/>
          </a:p>
        </p:txBody>
      </p:sp>
      <p:sp>
        <p:nvSpPr>
          <p:cNvPr id="4" name="3 Marcador de pie de página"/>
          <p:cNvSpPr>
            <a:spLocks noGrp="1"/>
          </p:cNvSpPr>
          <p:nvPr>
            <p:ph type="ftr" sz="quarter" idx="2"/>
          </p:nvPr>
        </p:nvSpPr>
        <p:spPr>
          <a:xfrm>
            <a:off x="0" y="8829967"/>
            <a:ext cx="2982119" cy="46482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898102" y="8829967"/>
            <a:ext cx="2982119" cy="464820"/>
          </a:xfrm>
          <a:prstGeom prst="rect">
            <a:avLst/>
          </a:prstGeom>
        </p:spPr>
        <p:txBody>
          <a:bodyPr vert="horz" lIns="91440" tIns="45720" rIns="91440" bIns="45720" rtlCol="0" anchor="b"/>
          <a:lstStyle>
            <a:lvl1pPr algn="r">
              <a:defRPr sz="1200"/>
            </a:lvl1pPr>
          </a:lstStyle>
          <a:p>
            <a:fld id="{3A694443-C83B-4F34-B178-C8D1915BD2E2}" type="slidenum">
              <a:rPr lang="es-MX" smtClean="0"/>
              <a:pPr/>
              <a:t>‹Nº›</a:t>
            </a:fld>
            <a:endParaRPr lang="es-MX" dirty="0"/>
          </a:p>
        </p:txBody>
      </p:sp>
    </p:spTree>
    <p:extLst>
      <p:ext uri="{BB962C8B-B14F-4D97-AF65-F5344CB8AC3E}">
        <p14:creationId xmlns:p14="http://schemas.microsoft.com/office/powerpoint/2010/main" val="1148539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6482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dirty="0"/>
          </a:p>
        </p:txBody>
      </p:sp>
      <p:sp>
        <p:nvSpPr>
          <p:cNvPr id="3" name="2 Marcador de fecha"/>
          <p:cNvSpPr>
            <a:spLocks noGrp="1"/>
          </p:cNvSpPr>
          <p:nvPr>
            <p:ph type="dt" idx="1"/>
          </p:nvPr>
        </p:nvSpPr>
        <p:spPr>
          <a:xfrm>
            <a:off x="3898102" y="0"/>
            <a:ext cx="2982119" cy="46482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A9CBCD6-C483-4257-B11E-9F2FC1093CA5}" type="datetimeFigureOut">
              <a:rPr lang="es-MX"/>
              <a:pPr>
                <a:defRPr/>
              </a:pPr>
              <a:t>31/10/2013</a:t>
            </a:fld>
            <a:endParaRPr lang="es-MX" dirty="0"/>
          </a:p>
        </p:txBody>
      </p:sp>
      <p:sp>
        <p:nvSpPr>
          <p:cNvPr id="4" name="3 Marcador de imagen de diapositiva"/>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1440" tIns="45720" rIns="91440" bIns="45720" rtlCol="0" anchor="ctr"/>
          <a:lstStyle/>
          <a:p>
            <a:pPr lvl="0"/>
            <a:endParaRPr lang="es-MX" noProof="0" dirty="0"/>
          </a:p>
        </p:txBody>
      </p:sp>
      <p:sp>
        <p:nvSpPr>
          <p:cNvPr id="5" name="4 Marcador de notas"/>
          <p:cNvSpPr>
            <a:spLocks noGrp="1"/>
          </p:cNvSpPr>
          <p:nvPr>
            <p:ph type="body" sz="quarter" idx="3"/>
          </p:nvPr>
        </p:nvSpPr>
        <p:spPr>
          <a:xfrm>
            <a:off x="688182" y="4415790"/>
            <a:ext cx="5505450" cy="418338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829967"/>
            <a:ext cx="2982119" cy="46482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dirty="0"/>
          </a:p>
        </p:txBody>
      </p:sp>
      <p:sp>
        <p:nvSpPr>
          <p:cNvPr id="7" name="6 Marcador de número de diapositiva"/>
          <p:cNvSpPr>
            <a:spLocks noGrp="1"/>
          </p:cNvSpPr>
          <p:nvPr>
            <p:ph type="sldNum" sz="quarter" idx="5"/>
          </p:nvPr>
        </p:nvSpPr>
        <p:spPr>
          <a:xfrm>
            <a:off x="3898102" y="8829967"/>
            <a:ext cx="2982119" cy="46482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EF43496-A5D6-47D1-B54A-3B1A06F5E0DA}" type="slidenum">
              <a:rPr lang="es-MX"/>
              <a:pPr>
                <a:defRPr/>
              </a:pPr>
              <a:t>‹Nº›</a:t>
            </a:fld>
            <a:endParaRPr lang="es-MX" dirty="0"/>
          </a:p>
        </p:txBody>
      </p:sp>
    </p:spTree>
    <p:extLst>
      <p:ext uri="{BB962C8B-B14F-4D97-AF65-F5344CB8AC3E}">
        <p14:creationId xmlns:p14="http://schemas.microsoft.com/office/powerpoint/2010/main" val="16244714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a:t>
            </a:fld>
            <a:endParaRPr lang="es-MX" dirty="0"/>
          </a:p>
        </p:txBody>
      </p:sp>
    </p:spTree>
    <p:extLst>
      <p:ext uri="{BB962C8B-B14F-4D97-AF65-F5344CB8AC3E}">
        <p14:creationId xmlns:p14="http://schemas.microsoft.com/office/powerpoint/2010/main" val="511856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15</a:t>
            </a:fld>
            <a:endParaRPr lang="es-MX" dirty="0"/>
          </a:p>
        </p:txBody>
      </p:sp>
    </p:spTree>
    <p:extLst>
      <p:ext uri="{BB962C8B-B14F-4D97-AF65-F5344CB8AC3E}">
        <p14:creationId xmlns:p14="http://schemas.microsoft.com/office/powerpoint/2010/main" val="552343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16</a:t>
            </a:fld>
            <a:endParaRPr lang="es-MX" dirty="0"/>
          </a:p>
        </p:txBody>
      </p:sp>
    </p:spTree>
    <p:extLst>
      <p:ext uri="{BB962C8B-B14F-4D97-AF65-F5344CB8AC3E}">
        <p14:creationId xmlns:p14="http://schemas.microsoft.com/office/powerpoint/2010/main" val="8205675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14" name="Imagen 13"/>
          <p:cNvPicPr>
            <a:picLocks noChangeAspect="1"/>
          </p:cNvPicPr>
          <p:nvPr userDrawn="1"/>
        </p:nvPicPr>
        <p:blipFill rotWithShape="1">
          <a:blip r:embed="rId2"/>
          <a:srcRect t="22797" b="4174"/>
          <a:stretch/>
        </p:blipFill>
        <p:spPr>
          <a:xfrm>
            <a:off x="-28438" y="-27384"/>
            <a:ext cx="9161552" cy="6890996"/>
          </a:xfrm>
          <a:prstGeom prst="rect">
            <a:avLst/>
          </a:prstGeom>
        </p:spPr>
      </p:pic>
      <p:pic>
        <p:nvPicPr>
          <p:cNvPr id="16" name="Imagen 15" descr="C:\Users\Guillermo.Gomez\AppData\Local\Microsoft\Windows\Temporary Internet Files\Content.IE5\P5XGQNR9\MC900441705[1].png"/>
          <p:cNvPicPr/>
          <p:nvPr userDrawn="1"/>
        </p:nvPicPr>
        <p:blipFill>
          <a:blip r:embed="rId3" cstate="print"/>
          <a:srcRect/>
          <a:stretch>
            <a:fillRect/>
          </a:stretch>
        </p:blipFill>
        <p:spPr bwMode="auto">
          <a:xfrm rot="20005106">
            <a:off x="351931" y="5774220"/>
            <a:ext cx="497840" cy="504825"/>
          </a:xfrm>
          <a:prstGeom prst="rect">
            <a:avLst/>
          </a:prstGeom>
          <a:noFill/>
        </p:spPr>
      </p:pic>
      <p:sp>
        <p:nvSpPr>
          <p:cNvPr id="18" name="CuadroTexto 17"/>
          <p:cNvSpPr txBox="1"/>
          <p:nvPr userDrawn="1"/>
        </p:nvSpPr>
        <p:spPr>
          <a:xfrm>
            <a:off x="168626" y="6259378"/>
            <a:ext cx="864096" cy="553998"/>
          </a:xfrm>
          <a:prstGeom prst="rect">
            <a:avLst/>
          </a:prstGeom>
          <a:noFill/>
        </p:spPr>
        <p:txBody>
          <a:bodyPr wrap="square" rtlCol="0">
            <a:spAutoFit/>
          </a:bodyPr>
          <a:lstStyle/>
          <a:p>
            <a:pPr algn="ctr"/>
            <a:r>
              <a:rPr lang="es-MX" sz="1000" b="1" dirty="0">
                <a:solidFill>
                  <a:schemeClr val="bg1"/>
                </a:solidFill>
                <a:latin typeface="Calibri" panose="020F0502020204030204" pitchFamily="34" charset="0"/>
              </a:rPr>
              <a:t>Dirección de Evaluación y Estudios</a:t>
            </a:r>
          </a:p>
        </p:txBody>
      </p:sp>
      <p:pic>
        <p:nvPicPr>
          <p:cNvPr id="19" name="Imagen 18"/>
          <p:cNvPicPr>
            <a:picLocks noChangeAspect="1"/>
          </p:cNvPicPr>
          <p:nvPr userDrawn="1"/>
        </p:nvPicPr>
        <p:blipFill rotWithShape="1">
          <a:blip r:embed="rId4" cstate="print">
            <a:extLst>
              <a:ext uri="{28A0092B-C50C-407E-A947-70E740481C1C}">
                <a14:useLocalDpi xmlns:a14="http://schemas.microsoft.com/office/drawing/2010/main" val="0"/>
              </a:ext>
            </a:extLst>
          </a:blip>
          <a:srcRect l="10928" r="7115" b="12154"/>
          <a:stretch/>
        </p:blipFill>
        <p:spPr>
          <a:xfrm>
            <a:off x="129276" y="260648"/>
            <a:ext cx="972108" cy="129614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31034" y="6453336"/>
            <a:ext cx="366712" cy="365125"/>
          </a:xfrm>
        </p:spPr>
        <p:txBody>
          <a:bodyPr/>
          <a:lstStyle>
            <a:lvl1pPr>
              <a:defRPr sz="800" b="1">
                <a:solidFill>
                  <a:srgbClr val="008080"/>
                </a:solidFill>
                <a:effectLst/>
                <a:latin typeface="Calibri" panose="020F0502020204030204" pitchFamily="34" charset="0"/>
              </a:defRPr>
            </a:lvl1pPr>
          </a:lstStyle>
          <a:p>
            <a:pPr>
              <a:defRPr/>
            </a:pPr>
            <a:fld id="{BD43386B-512A-4F48-AC60-1F2A615D5642}" type="slidenum">
              <a:rPr lang="es-MX" smtClean="0"/>
              <a:pPr>
                <a:defRPr/>
              </a:pPr>
              <a:t>‹Nº›</a:t>
            </a:fld>
            <a:endParaRPr lang="es-MX" dirty="0"/>
          </a:p>
        </p:txBody>
      </p:sp>
      <p:pic>
        <p:nvPicPr>
          <p:cNvPr id="7"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52355"/>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8" name="6 Rectángulo redondeado"/>
          <p:cNvSpPr/>
          <p:nvPr userDrawn="1"/>
        </p:nvSpPr>
        <p:spPr>
          <a:xfrm>
            <a:off x="62473" y="62122"/>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MX" dirty="0"/>
          </a:p>
        </p:txBody>
      </p:sp>
      <p:sp>
        <p:nvSpPr>
          <p:cNvPr id="3" name="21 Marcador de pie de página"/>
          <p:cNvSpPr>
            <a:spLocks noGrp="1"/>
          </p:cNvSpPr>
          <p:nvPr>
            <p:ph type="ftr" sz="quarter" idx="11"/>
          </p:nvPr>
        </p:nvSpPr>
        <p:spPr/>
        <p:txBody>
          <a:bodyPr/>
          <a:lstStyle>
            <a:lvl1pPr>
              <a:defRPr/>
            </a:lvl1pPr>
          </a:lstStyle>
          <a:p>
            <a:pPr>
              <a:defRPr/>
            </a:pPr>
            <a:endParaRPr lang="es-MX" dirty="0"/>
          </a:p>
        </p:txBody>
      </p:sp>
      <p:sp>
        <p:nvSpPr>
          <p:cNvPr id="4" name="17 Marcador de número de diapositiva"/>
          <p:cNvSpPr>
            <a:spLocks noGrp="1"/>
          </p:cNvSpPr>
          <p:nvPr>
            <p:ph type="sldNum" sz="quarter" idx="12"/>
          </p:nvPr>
        </p:nvSpPr>
        <p:spPr/>
        <p:txBody>
          <a:bodyPr/>
          <a:lstStyle>
            <a:lvl1pPr>
              <a:defRPr/>
            </a:lvl1pPr>
          </a:lstStyle>
          <a:p>
            <a:pPr>
              <a:defRPr/>
            </a:pPr>
            <a:fld id="{13BBBA7F-7700-44FC-A071-6A787AE82F1F}"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endParaRPr lang="es-MX" dirty="0"/>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s-MX" dirty="0"/>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4FD045D-41D9-4DB0-AA6F-326B226C05D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16" r:id="rId3"/>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Imagen 10"/>
          <p:cNvPicPr>
            <a:picLocks noChangeAspect="1"/>
          </p:cNvPicPr>
          <p:nvPr userDrawn="1"/>
        </p:nvPicPr>
        <p:blipFill rotWithShape="1">
          <a:blip r:embed="rId13"/>
          <a:srcRect t="8801" b="17454"/>
          <a:stretch/>
        </p:blipFill>
        <p:spPr>
          <a:xfrm>
            <a:off x="-28438" y="-72572"/>
            <a:ext cx="9161552" cy="6958518"/>
          </a:xfrm>
          <a:prstGeom prst="rect">
            <a:avLst/>
          </a:prstGeom>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Rectángulo"/>
          <p:cNvSpPr/>
          <p:nvPr/>
        </p:nvSpPr>
        <p:spPr>
          <a:xfrm>
            <a:off x="2051720" y="952264"/>
            <a:ext cx="6183086" cy="2062103"/>
          </a:xfrm>
          <a:prstGeom prst="rect">
            <a:avLst/>
          </a:prstGeom>
        </p:spPr>
        <p:txBody>
          <a:bodyPr wrap="square">
            <a:spAutoFit/>
          </a:bodyPr>
          <a:lstStyle/>
          <a:p>
            <a:pPr algn="ctr"/>
            <a:r>
              <a:rPr lang="es-MX" sz="3200" b="1" dirty="0" smtClean="0">
                <a:solidFill>
                  <a:schemeClr val="accent4"/>
                </a:solidFill>
                <a:latin typeface="Calibri" pitchFamily="34" charset="0"/>
              </a:rPr>
              <a:t>Resultados de la Tercera Evaluación-</a:t>
            </a:r>
            <a:r>
              <a:rPr lang="es-MX" sz="3200" b="1" dirty="0" err="1" smtClean="0">
                <a:solidFill>
                  <a:schemeClr val="accent4"/>
                </a:solidFill>
                <a:latin typeface="Calibri" pitchFamily="34" charset="0"/>
              </a:rPr>
              <a:t>Solventación</a:t>
            </a:r>
            <a:r>
              <a:rPr lang="es-MX" sz="3200" b="1" dirty="0" smtClean="0">
                <a:solidFill>
                  <a:schemeClr val="accent4"/>
                </a:solidFill>
                <a:latin typeface="Calibri" pitchFamily="34" charset="0"/>
              </a:rPr>
              <a:t> a </a:t>
            </a:r>
            <a:r>
              <a:rPr lang="es-MX" sz="3200" b="1" dirty="0">
                <a:solidFill>
                  <a:schemeClr val="accent4"/>
                </a:solidFill>
                <a:latin typeface="Calibri" pitchFamily="34" charset="0"/>
              </a:rPr>
              <a:t>los portales de Internet </a:t>
            </a:r>
            <a:r>
              <a:rPr lang="es-MX" sz="3200" b="1" dirty="0" smtClean="0">
                <a:solidFill>
                  <a:schemeClr val="accent4"/>
                </a:solidFill>
                <a:latin typeface="Calibri" pitchFamily="34" charset="0"/>
              </a:rPr>
              <a:t>de los Entes Obligados, 2013</a:t>
            </a:r>
            <a:endParaRPr lang="es-ES" sz="3200" dirty="0">
              <a:solidFill>
                <a:schemeClr val="accent4"/>
              </a:solidFill>
              <a:latin typeface="Calibri" pitchFamily="34" charset="0"/>
            </a:endParaRPr>
          </a:p>
        </p:txBody>
      </p:sp>
      <p:sp>
        <p:nvSpPr>
          <p:cNvPr id="3" name="24 CuadroTexto"/>
          <p:cNvSpPr txBox="1"/>
          <p:nvPr/>
        </p:nvSpPr>
        <p:spPr>
          <a:xfrm>
            <a:off x="8117970" y="6143532"/>
            <a:ext cx="1080120" cy="707886"/>
          </a:xfrm>
          <a:prstGeom prst="rect">
            <a:avLst/>
          </a:prstGeom>
          <a:noFill/>
        </p:spPr>
        <p:txBody>
          <a:bodyPr wrap="square" rtlCol="0">
            <a:spAutoFit/>
          </a:bodyPr>
          <a:lstStyle/>
          <a:p>
            <a:pPr algn="ctr"/>
            <a:r>
              <a:rPr lang="es-MX" sz="2000" b="1" cap="small" dirty="0" smtClean="0">
                <a:solidFill>
                  <a:schemeClr val="accent4"/>
                </a:solidFill>
                <a:latin typeface="Calibri" pitchFamily="34" charset="0"/>
                <a:cs typeface="Arial" pitchFamily="34" charset="0"/>
              </a:rPr>
              <a:t>Octubre 2013</a:t>
            </a:r>
            <a:endParaRPr lang="es-MX" sz="2000" b="1" cap="small" dirty="0">
              <a:solidFill>
                <a:schemeClr val="accent4"/>
              </a:solidFill>
              <a:latin typeface="Calibri" pitchFamily="34" charset="0"/>
              <a:cs typeface="Arial" pitchFamily="34" charset="0"/>
            </a:endParaRPr>
          </a:p>
        </p:txBody>
      </p:sp>
    </p:spTree>
    <p:extLst>
      <p:ext uri="{BB962C8B-B14F-4D97-AF65-F5344CB8AC3E}">
        <p14:creationId xmlns:p14="http://schemas.microsoft.com/office/powerpoint/2010/main" val="2393069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CuadroTexto"/>
          <p:cNvSpPr txBox="1"/>
          <p:nvPr/>
        </p:nvSpPr>
        <p:spPr>
          <a:xfrm>
            <a:off x="80682" y="85702"/>
            <a:ext cx="8420407" cy="864000"/>
          </a:xfrm>
          <a:prstGeom prst="rect">
            <a:avLst/>
          </a:prstGeom>
          <a:noFill/>
        </p:spPr>
        <p:txBody>
          <a:bodyPr wrap="square" rtlCol="0" anchor="ctr">
            <a:noAutofit/>
          </a:bodyPr>
          <a:lstStyle/>
          <a:p>
            <a:r>
              <a:rPr lang="es-MX" b="1" dirty="0">
                <a:latin typeface="Calibri" pitchFamily="34" charset="0"/>
              </a:rPr>
              <a:t>Metodología aplicada para la evaluación de portales en </a:t>
            </a:r>
            <a:r>
              <a:rPr lang="es-MX" b="1" dirty="0" smtClean="0">
                <a:latin typeface="Calibri" pitchFamily="34" charset="0"/>
              </a:rPr>
              <a:t>2012</a:t>
            </a:r>
            <a:endParaRPr lang="es-MX" b="1" dirty="0">
              <a:latin typeface="Calibri" pitchFamily="34" charset="0"/>
            </a:endParaRPr>
          </a:p>
        </p:txBody>
      </p:sp>
      <p:sp>
        <p:nvSpPr>
          <p:cNvPr id="3" name="2 Rectángulo redondeado"/>
          <p:cNvSpPr/>
          <p:nvPr/>
        </p:nvSpPr>
        <p:spPr>
          <a:xfrm>
            <a:off x="243132" y="1484864"/>
            <a:ext cx="8640000" cy="86401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MX" sz="1500" b="1" dirty="0" smtClean="0">
                <a:solidFill>
                  <a:prstClr val="black"/>
                </a:solidFill>
                <a:latin typeface="Calibri" pitchFamily="34" charset="0"/>
                <a:cs typeface="Calibri" pitchFamily="34" charset="0"/>
              </a:rPr>
              <a:t>Tres evaluaciones-diagnóstico, </a:t>
            </a:r>
            <a:r>
              <a:rPr lang="es-MX" sz="1500" b="1" dirty="0">
                <a:solidFill>
                  <a:prstClr val="black"/>
                </a:solidFill>
                <a:latin typeface="Calibri" pitchFamily="34" charset="0"/>
                <a:cs typeface="Calibri" pitchFamily="34" charset="0"/>
              </a:rPr>
              <a:t>110 Entes Obligados (Artículos 13 a 32)</a:t>
            </a:r>
          </a:p>
          <a:p>
            <a:pPr lvl="0" algn="ctr"/>
            <a:r>
              <a:rPr lang="es-MX" sz="1500" b="1" dirty="0">
                <a:solidFill>
                  <a:prstClr val="black"/>
                </a:solidFill>
                <a:latin typeface="Calibri" pitchFamily="34" charset="0"/>
                <a:cs typeface="Calibri" pitchFamily="34" charset="0"/>
              </a:rPr>
              <a:t>y 7 Partidos  Políticos (Artículos 222, Fracción XXII del Código de Instituciones y</a:t>
            </a:r>
          </a:p>
          <a:p>
            <a:pPr lvl="0" algn="ctr"/>
            <a:r>
              <a:rPr lang="es-MX" sz="1500" b="1" dirty="0">
                <a:solidFill>
                  <a:prstClr val="black"/>
                </a:solidFill>
                <a:latin typeface="Calibri" pitchFamily="34" charset="0"/>
                <a:cs typeface="Calibri" pitchFamily="34" charset="0"/>
              </a:rPr>
              <a:t>Procedimientos Electorales del Distrito Federal).</a:t>
            </a:r>
          </a:p>
        </p:txBody>
      </p:sp>
      <p:sp>
        <p:nvSpPr>
          <p:cNvPr id="24" name="23 Rectángulo"/>
          <p:cNvSpPr/>
          <p:nvPr/>
        </p:nvSpPr>
        <p:spPr>
          <a:xfrm>
            <a:off x="125082" y="1391036"/>
            <a:ext cx="828000" cy="432000"/>
          </a:xfrm>
          <a:prstGeom prst="rect">
            <a:avLst/>
          </a:prstGeom>
          <a:solidFill>
            <a:srgbClr val="1E768C"/>
          </a:solidFill>
          <a:ln>
            <a:noFill/>
          </a:ln>
          <a:scene3d>
            <a:camera prst="orthographicFront"/>
            <a:lightRig rig="threePt" dir="t"/>
          </a:scene3d>
          <a:sp3d>
            <a:bevelT/>
            <a:bevelB/>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600" b="1" dirty="0" smtClean="0">
                <a:latin typeface="Calibri" pitchFamily="34" charset="0"/>
                <a:cs typeface="Calibri" pitchFamily="34" charset="0"/>
              </a:rPr>
              <a:t>2012</a:t>
            </a:r>
            <a:endParaRPr lang="es-MX" sz="1600" dirty="0">
              <a:latin typeface="Calibri" pitchFamily="34" charset="0"/>
              <a:cs typeface="Calibri" pitchFamily="34" charset="0"/>
            </a:endParaRPr>
          </a:p>
        </p:txBody>
      </p:sp>
      <p:sp>
        <p:nvSpPr>
          <p:cNvPr id="28" name="27 Rectángulo redondeado"/>
          <p:cNvSpPr/>
          <p:nvPr/>
        </p:nvSpPr>
        <p:spPr>
          <a:xfrm>
            <a:off x="243132" y="2852936"/>
            <a:ext cx="8640000" cy="1152128"/>
          </a:xfrm>
          <a:prstGeom prst="roundRect">
            <a:avLst/>
          </a:prstGeom>
          <a:solidFill>
            <a:srgbClr val="C3D796"/>
          </a:solidFill>
          <a:ln>
            <a:solidFill>
              <a:srgbClr val="779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75" lvl="1" algn="just">
              <a:spcBef>
                <a:spcPts val="600"/>
              </a:spcBef>
              <a:spcAft>
                <a:spcPts val="600"/>
              </a:spcAft>
            </a:pPr>
            <a:endParaRPr lang="es-MX" sz="1500" dirty="0" smtClean="0">
              <a:solidFill>
                <a:prstClr val="black"/>
              </a:solidFill>
              <a:latin typeface="Calibri" pitchFamily="34" charset="0"/>
              <a:cs typeface="Calibri" pitchFamily="34" charset="0"/>
            </a:endParaRPr>
          </a:p>
          <a:p>
            <a:pPr lvl="0" algn="just" fontAlgn="auto">
              <a:spcBef>
                <a:spcPts val="0"/>
              </a:spcBef>
              <a:spcAft>
                <a:spcPts val="0"/>
              </a:spcAft>
            </a:pPr>
            <a:r>
              <a:rPr lang="es-MX" sz="1500" i="1" dirty="0">
                <a:solidFill>
                  <a:srgbClr val="000000"/>
                </a:solidFill>
                <a:latin typeface="Calibri" pitchFamily="34" charset="0"/>
                <a:cs typeface="Calibri" pitchFamily="34" charset="0"/>
              </a:rPr>
              <a:t>Instrumento: </a:t>
            </a:r>
            <a:r>
              <a:rPr lang="es-MX" sz="1500" b="1" dirty="0" smtClean="0">
                <a:solidFill>
                  <a:srgbClr val="000000"/>
                </a:solidFill>
                <a:latin typeface="Calibri" pitchFamily="34" charset="0"/>
                <a:cs typeface="Calibri" pitchFamily="34" charset="0"/>
              </a:rPr>
              <a:t>Criterios </a:t>
            </a:r>
            <a:r>
              <a:rPr lang="es-MX" sz="1500" b="1" dirty="0">
                <a:solidFill>
                  <a:srgbClr val="000000"/>
                </a:solidFill>
                <a:latin typeface="Calibri" pitchFamily="34" charset="0"/>
                <a:cs typeface="Calibri" pitchFamily="34" charset="0"/>
              </a:rPr>
              <a:t>y metodología de evaluación de la información pública de oficio que deben dar a conocer los Entes </a:t>
            </a:r>
            <a:r>
              <a:rPr lang="es-MX" sz="1500" b="1" dirty="0" smtClean="0">
                <a:solidFill>
                  <a:srgbClr val="000000"/>
                </a:solidFill>
                <a:latin typeface="Calibri" pitchFamily="34" charset="0"/>
                <a:cs typeface="Calibri" pitchFamily="34" charset="0"/>
              </a:rPr>
              <a:t>Obligados en </a:t>
            </a:r>
            <a:r>
              <a:rPr lang="es-MX" sz="1500" b="1" dirty="0">
                <a:solidFill>
                  <a:srgbClr val="000000"/>
                </a:solidFill>
                <a:latin typeface="Calibri" pitchFamily="34" charset="0"/>
                <a:cs typeface="Calibri" pitchFamily="34" charset="0"/>
              </a:rPr>
              <a:t>sus portales de Internet.</a:t>
            </a:r>
            <a:endParaRPr lang="es-MX" sz="1500" b="1" dirty="0" smtClean="0">
              <a:solidFill>
                <a:srgbClr val="000000"/>
              </a:solidFill>
              <a:latin typeface="Calibri" pitchFamily="34" charset="0"/>
              <a:cs typeface="Calibri" pitchFamily="34" charset="0"/>
            </a:endParaRPr>
          </a:p>
        </p:txBody>
      </p:sp>
      <p:sp>
        <p:nvSpPr>
          <p:cNvPr id="10" name="9 Rectángulo redondeado"/>
          <p:cNvSpPr/>
          <p:nvPr/>
        </p:nvSpPr>
        <p:spPr>
          <a:xfrm>
            <a:off x="239819" y="2852936"/>
            <a:ext cx="8640000" cy="360000"/>
          </a:xfrm>
          <a:prstGeom prst="roundRect">
            <a:avLst/>
          </a:prstGeom>
          <a:solidFill>
            <a:srgbClr val="77933C"/>
          </a:solidFill>
          <a:ln>
            <a:solidFill>
              <a:srgbClr val="779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75" lvl="1" algn="ctr">
              <a:spcBef>
                <a:spcPts val="600"/>
              </a:spcBef>
              <a:spcAft>
                <a:spcPts val="600"/>
              </a:spcAft>
            </a:pPr>
            <a:r>
              <a:rPr lang="es-MX" sz="1500" b="1" dirty="0">
                <a:solidFill>
                  <a:schemeClr val="bg1"/>
                </a:solidFill>
                <a:latin typeface="Calibri" pitchFamily="34" charset="0"/>
                <a:cs typeface="Calibri" pitchFamily="34" charset="0"/>
              </a:rPr>
              <a:t>Metodología y Criterios de </a:t>
            </a:r>
            <a:r>
              <a:rPr lang="es-MX" sz="1500" b="1" dirty="0" smtClean="0">
                <a:solidFill>
                  <a:schemeClr val="bg1"/>
                </a:solidFill>
                <a:latin typeface="Calibri" pitchFamily="34" charset="0"/>
                <a:cs typeface="Calibri" pitchFamily="34" charset="0"/>
              </a:rPr>
              <a:t>Evaluación</a:t>
            </a:r>
            <a:endParaRPr lang="es-MX" sz="1500" dirty="0">
              <a:solidFill>
                <a:schemeClr val="bg1"/>
              </a:solidFill>
              <a:latin typeface="Calibri" pitchFamily="34" charset="0"/>
              <a:cs typeface="Calibri" pitchFamily="34" charset="0"/>
            </a:endParaRPr>
          </a:p>
        </p:txBody>
      </p:sp>
      <p:sp>
        <p:nvSpPr>
          <p:cNvPr id="12" name="10 Marcador de número de diapositiva"/>
          <p:cNvSpPr>
            <a:spLocks noGrp="1"/>
          </p:cNvSpPr>
          <p:nvPr>
            <p:ph type="sldNum" sz="quarter" idx="12"/>
          </p:nvPr>
        </p:nvSpPr>
        <p:spPr>
          <a:xfrm>
            <a:off x="8731034" y="6453336"/>
            <a:ext cx="366712" cy="365125"/>
          </a:xfrm>
        </p:spPr>
        <p:txBody>
          <a:bodyPr/>
          <a:lstStyle/>
          <a:p>
            <a:pPr>
              <a:defRPr/>
            </a:pPr>
            <a:fld id="{BD43386B-512A-4F48-AC60-1F2A615D5642}" type="slidenum">
              <a:rPr lang="es-MX" b="1" smtClean="0">
                <a:latin typeface="Calibri" pitchFamily="34" charset="0"/>
              </a:rPr>
              <a:pPr>
                <a:defRPr/>
              </a:pPr>
              <a:t>10</a:t>
            </a:fld>
            <a:endParaRPr lang="es-MX" b="1" dirty="0">
              <a:latin typeface="Calibri" pitchFamily="34" charset="0"/>
            </a:endParaRPr>
          </a:p>
        </p:txBody>
      </p:sp>
      <p:sp>
        <p:nvSpPr>
          <p:cNvPr id="13" name="12 Rectángulo redondeado"/>
          <p:cNvSpPr/>
          <p:nvPr/>
        </p:nvSpPr>
        <p:spPr>
          <a:xfrm>
            <a:off x="1979712" y="4653136"/>
            <a:ext cx="6336704" cy="1224136"/>
          </a:xfrm>
          <a:prstGeom prst="roundRect">
            <a:avLst/>
          </a:prstGeom>
          <a:noFill/>
          <a:ln>
            <a:solidFill>
              <a:srgbClr val="1E7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93763" lvl="3" indent="-349250" algn="just" fontAlgn="auto">
              <a:spcBef>
                <a:spcPts val="300"/>
              </a:spcBef>
              <a:spcAft>
                <a:spcPts val="300"/>
              </a:spcAft>
              <a:buFont typeface="Wingdings" pitchFamily="2" charset="2"/>
              <a:buChar char="Ø"/>
            </a:pPr>
            <a:r>
              <a:rPr lang="es-MX" sz="1500" dirty="0">
                <a:solidFill>
                  <a:prstClr val="black"/>
                </a:solidFill>
                <a:latin typeface="Calibri" pitchFamily="34" charset="0"/>
                <a:cs typeface="Calibri" pitchFamily="34" charset="0"/>
              </a:rPr>
              <a:t>1, 832 Criterios: </a:t>
            </a:r>
            <a:r>
              <a:rPr lang="es-MX" sz="1500" dirty="0" smtClean="0">
                <a:solidFill>
                  <a:prstClr val="black"/>
                </a:solidFill>
                <a:latin typeface="Calibri" pitchFamily="34" charset="0"/>
                <a:cs typeface="Calibri" pitchFamily="34" charset="0"/>
              </a:rPr>
              <a:t>1,290 </a:t>
            </a:r>
            <a:r>
              <a:rPr lang="es-MX" sz="1500" dirty="0">
                <a:solidFill>
                  <a:prstClr val="black"/>
                </a:solidFill>
                <a:latin typeface="Calibri" pitchFamily="34" charset="0"/>
                <a:cs typeface="Calibri" pitchFamily="34" charset="0"/>
              </a:rPr>
              <a:t>Sustantivos y </a:t>
            </a:r>
            <a:r>
              <a:rPr lang="es-MX" sz="1500" dirty="0" smtClean="0">
                <a:solidFill>
                  <a:prstClr val="black"/>
                </a:solidFill>
                <a:latin typeface="Calibri" pitchFamily="34" charset="0"/>
                <a:cs typeface="Calibri" pitchFamily="34" charset="0"/>
              </a:rPr>
              <a:t>542 </a:t>
            </a:r>
            <a:r>
              <a:rPr lang="es-MX" sz="1500" dirty="0">
                <a:solidFill>
                  <a:prstClr val="black"/>
                </a:solidFill>
                <a:latin typeface="Calibri" pitchFamily="34" charset="0"/>
                <a:cs typeface="Calibri" pitchFamily="34" charset="0"/>
              </a:rPr>
              <a:t>Adjetivos para Entes </a:t>
            </a:r>
            <a:r>
              <a:rPr lang="es-MX" sz="1500" dirty="0" smtClean="0">
                <a:solidFill>
                  <a:prstClr val="black"/>
                </a:solidFill>
                <a:latin typeface="Calibri" pitchFamily="34" charset="0"/>
                <a:cs typeface="Calibri" pitchFamily="34" charset="0"/>
              </a:rPr>
              <a:t>Obligados.</a:t>
            </a:r>
            <a:endParaRPr lang="es-MX" sz="1500" dirty="0">
              <a:solidFill>
                <a:prstClr val="black"/>
              </a:solidFill>
              <a:latin typeface="Calibri" pitchFamily="34" charset="0"/>
              <a:cs typeface="Calibri" pitchFamily="34" charset="0"/>
            </a:endParaRPr>
          </a:p>
          <a:p>
            <a:pPr marL="893763" lvl="3" indent="-349250" algn="just" fontAlgn="auto">
              <a:spcBef>
                <a:spcPts val="300"/>
              </a:spcBef>
              <a:spcAft>
                <a:spcPts val="300"/>
              </a:spcAft>
              <a:buFont typeface="Wingdings" pitchFamily="2" charset="2"/>
              <a:buChar char="Ø"/>
            </a:pPr>
            <a:r>
              <a:rPr lang="es-MX" sz="1500" dirty="0">
                <a:solidFill>
                  <a:prstClr val="black"/>
                </a:solidFill>
                <a:latin typeface="Calibri" pitchFamily="34" charset="0"/>
                <a:cs typeface="Calibri" pitchFamily="34" charset="0"/>
              </a:rPr>
              <a:t>256 Criterios: 156 Sustantivos y 100 Adjetivos para Partidos Políticos.</a:t>
            </a:r>
          </a:p>
        </p:txBody>
      </p:sp>
      <p:sp>
        <p:nvSpPr>
          <p:cNvPr id="4" name="3 Pentágono"/>
          <p:cNvSpPr/>
          <p:nvPr/>
        </p:nvSpPr>
        <p:spPr>
          <a:xfrm>
            <a:off x="827744" y="4650458"/>
            <a:ext cx="1692000" cy="1224000"/>
          </a:xfrm>
          <a:prstGeom prst="homePlate">
            <a:avLst/>
          </a:prstGeom>
          <a:ln>
            <a:solidFill>
              <a:srgbClr val="1E768C">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a:latin typeface="Calibri" pitchFamily="34" charset="0"/>
                <a:cs typeface="Calibri" pitchFamily="34" charset="0"/>
              </a:rPr>
              <a:t>Actualización de Criterios y mejoras en Metodología:</a:t>
            </a:r>
          </a:p>
        </p:txBody>
      </p:sp>
    </p:spTree>
    <p:extLst>
      <p:ext uri="{BB962C8B-B14F-4D97-AF65-F5344CB8AC3E}">
        <p14:creationId xmlns:p14="http://schemas.microsoft.com/office/powerpoint/2010/main" val="3499644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CuadroTexto"/>
          <p:cNvSpPr txBox="1"/>
          <p:nvPr/>
        </p:nvSpPr>
        <p:spPr>
          <a:xfrm>
            <a:off x="80682" y="85702"/>
            <a:ext cx="8420407" cy="864000"/>
          </a:xfrm>
          <a:prstGeom prst="rect">
            <a:avLst/>
          </a:prstGeom>
          <a:noFill/>
        </p:spPr>
        <p:txBody>
          <a:bodyPr wrap="square" rtlCol="0" anchor="ctr">
            <a:noAutofit/>
          </a:bodyPr>
          <a:lstStyle/>
          <a:p>
            <a:r>
              <a:rPr lang="es-MX" b="1" dirty="0">
                <a:latin typeface="Calibri" pitchFamily="34" charset="0"/>
              </a:rPr>
              <a:t>Metodología aplicada para la evaluación de portales en </a:t>
            </a:r>
            <a:r>
              <a:rPr lang="es-MX" b="1" dirty="0" smtClean="0">
                <a:latin typeface="Calibri" pitchFamily="34" charset="0"/>
              </a:rPr>
              <a:t>2013</a:t>
            </a:r>
            <a:endParaRPr lang="es-MX" b="1" dirty="0">
              <a:latin typeface="Calibri" pitchFamily="34" charset="0"/>
            </a:endParaRPr>
          </a:p>
        </p:txBody>
      </p:sp>
      <p:sp>
        <p:nvSpPr>
          <p:cNvPr id="3" name="2 Rectángulo redondeado"/>
          <p:cNvSpPr/>
          <p:nvPr/>
        </p:nvSpPr>
        <p:spPr>
          <a:xfrm>
            <a:off x="243132" y="1484864"/>
            <a:ext cx="8640000" cy="86401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MX" sz="1500" b="1" dirty="0" smtClean="0">
                <a:solidFill>
                  <a:prstClr val="black"/>
                </a:solidFill>
                <a:latin typeface="Calibri" pitchFamily="34" charset="0"/>
                <a:cs typeface="Calibri" pitchFamily="34" charset="0"/>
              </a:rPr>
              <a:t>Dos evaluaciones, 114 </a:t>
            </a:r>
            <a:r>
              <a:rPr lang="es-MX" sz="1500" b="1" dirty="0">
                <a:solidFill>
                  <a:prstClr val="black"/>
                </a:solidFill>
                <a:latin typeface="Calibri" pitchFamily="34" charset="0"/>
                <a:cs typeface="Calibri" pitchFamily="34" charset="0"/>
              </a:rPr>
              <a:t>Entes </a:t>
            </a:r>
            <a:r>
              <a:rPr lang="es-MX" sz="1500" b="1" dirty="0" smtClean="0">
                <a:solidFill>
                  <a:prstClr val="black"/>
                </a:solidFill>
                <a:latin typeface="Calibri" pitchFamily="34" charset="0"/>
                <a:cs typeface="Calibri" pitchFamily="34" charset="0"/>
              </a:rPr>
              <a:t>Obligados </a:t>
            </a:r>
            <a:r>
              <a:rPr lang="es-MX" sz="1500" b="1" dirty="0">
                <a:solidFill>
                  <a:prstClr val="black"/>
                </a:solidFill>
                <a:latin typeface="Calibri" pitchFamily="34" charset="0"/>
                <a:cs typeface="Calibri" pitchFamily="34" charset="0"/>
              </a:rPr>
              <a:t>(Artículos 13 a 32)</a:t>
            </a:r>
          </a:p>
          <a:p>
            <a:pPr lvl="0" algn="ctr"/>
            <a:r>
              <a:rPr lang="es-MX" sz="1500" b="1" dirty="0">
                <a:solidFill>
                  <a:prstClr val="black"/>
                </a:solidFill>
                <a:latin typeface="Calibri" pitchFamily="34" charset="0"/>
                <a:cs typeface="Calibri" pitchFamily="34" charset="0"/>
              </a:rPr>
              <a:t>y 7 Partidos  Políticos (Artículos </a:t>
            </a:r>
            <a:r>
              <a:rPr lang="es-MX" sz="1500" b="1" dirty="0" smtClean="0">
                <a:solidFill>
                  <a:prstClr val="black"/>
                </a:solidFill>
                <a:latin typeface="Calibri" pitchFamily="34" charset="0"/>
                <a:cs typeface="Calibri" pitchFamily="34" charset="0"/>
              </a:rPr>
              <a:t>222, Fracción XXII </a:t>
            </a:r>
            <a:r>
              <a:rPr lang="es-MX" sz="1500" b="1" dirty="0">
                <a:solidFill>
                  <a:prstClr val="black"/>
                </a:solidFill>
                <a:latin typeface="Calibri" pitchFamily="34" charset="0"/>
                <a:cs typeface="Calibri" pitchFamily="34" charset="0"/>
              </a:rPr>
              <a:t>del </a:t>
            </a:r>
            <a:r>
              <a:rPr lang="es-MX" sz="1500" b="1" dirty="0" smtClean="0">
                <a:solidFill>
                  <a:prstClr val="black"/>
                </a:solidFill>
                <a:latin typeface="Calibri" pitchFamily="34" charset="0"/>
                <a:cs typeface="Calibri" pitchFamily="34" charset="0"/>
              </a:rPr>
              <a:t>Código de Instituciones y</a:t>
            </a:r>
          </a:p>
          <a:p>
            <a:pPr lvl="0" algn="ctr"/>
            <a:r>
              <a:rPr lang="es-MX" sz="1500" b="1" dirty="0" smtClean="0">
                <a:solidFill>
                  <a:prstClr val="black"/>
                </a:solidFill>
                <a:latin typeface="Calibri" pitchFamily="34" charset="0"/>
                <a:cs typeface="Calibri" pitchFamily="34" charset="0"/>
              </a:rPr>
              <a:t>Procedimientos Electorales del Distrito Federal).</a:t>
            </a:r>
            <a:endParaRPr lang="es-MX" sz="1500" b="1" dirty="0">
              <a:solidFill>
                <a:prstClr val="black"/>
              </a:solidFill>
              <a:latin typeface="Calibri" pitchFamily="34" charset="0"/>
              <a:cs typeface="Calibri" pitchFamily="34" charset="0"/>
            </a:endParaRPr>
          </a:p>
        </p:txBody>
      </p:sp>
      <p:sp>
        <p:nvSpPr>
          <p:cNvPr id="24" name="23 Rectángulo"/>
          <p:cNvSpPr/>
          <p:nvPr/>
        </p:nvSpPr>
        <p:spPr>
          <a:xfrm>
            <a:off x="125082" y="1391036"/>
            <a:ext cx="828000" cy="432000"/>
          </a:xfrm>
          <a:prstGeom prst="rect">
            <a:avLst/>
          </a:prstGeom>
          <a:solidFill>
            <a:srgbClr val="1E768C"/>
          </a:solidFill>
          <a:ln>
            <a:noFill/>
          </a:ln>
          <a:scene3d>
            <a:camera prst="orthographicFront"/>
            <a:lightRig rig="threePt" dir="t"/>
          </a:scene3d>
          <a:sp3d>
            <a:bevelT/>
            <a:bevelB/>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600" b="1" dirty="0" smtClean="0">
                <a:latin typeface="Calibri" pitchFamily="34" charset="0"/>
                <a:cs typeface="Calibri" pitchFamily="34" charset="0"/>
              </a:rPr>
              <a:t>2013</a:t>
            </a:r>
            <a:endParaRPr lang="es-MX" sz="1600" dirty="0">
              <a:latin typeface="Calibri" pitchFamily="34" charset="0"/>
              <a:cs typeface="Calibri" pitchFamily="34" charset="0"/>
            </a:endParaRPr>
          </a:p>
        </p:txBody>
      </p:sp>
      <p:sp>
        <p:nvSpPr>
          <p:cNvPr id="28" name="27 Rectángulo redondeado"/>
          <p:cNvSpPr/>
          <p:nvPr/>
        </p:nvSpPr>
        <p:spPr>
          <a:xfrm>
            <a:off x="243132" y="2852936"/>
            <a:ext cx="8640000" cy="1152128"/>
          </a:xfrm>
          <a:prstGeom prst="roundRect">
            <a:avLst/>
          </a:prstGeom>
          <a:solidFill>
            <a:srgbClr val="C3D796"/>
          </a:solidFill>
          <a:ln>
            <a:solidFill>
              <a:srgbClr val="779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75" lvl="1" algn="just">
              <a:spcBef>
                <a:spcPts val="600"/>
              </a:spcBef>
              <a:spcAft>
                <a:spcPts val="600"/>
              </a:spcAft>
            </a:pPr>
            <a:endParaRPr lang="es-MX" sz="1500" dirty="0" smtClean="0">
              <a:solidFill>
                <a:prstClr val="black"/>
              </a:solidFill>
              <a:latin typeface="Calibri" pitchFamily="34" charset="0"/>
              <a:cs typeface="Calibri" pitchFamily="34" charset="0"/>
            </a:endParaRPr>
          </a:p>
          <a:p>
            <a:pPr lvl="0" algn="just" fontAlgn="auto">
              <a:spcBef>
                <a:spcPts val="0"/>
              </a:spcBef>
              <a:spcAft>
                <a:spcPts val="0"/>
              </a:spcAft>
            </a:pPr>
            <a:r>
              <a:rPr lang="es-MX" sz="1500" i="1" dirty="0">
                <a:solidFill>
                  <a:srgbClr val="000000"/>
                </a:solidFill>
                <a:latin typeface="Calibri" pitchFamily="34" charset="0"/>
                <a:cs typeface="Calibri" pitchFamily="34" charset="0"/>
              </a:rPr>
              <a:t>Instrumento: </a:t>
            </a:r>
            <a:r>
              <a:rPr lang="es-MX" sz="1500" b="1" dirty="0" smtClean="0">
                <a:solidFill>
                  <a:srgbClr val="000000"/>
                </a:solidFill>
                <a:latin typeface="Calibri" pitchFamily="34" charset="0"/>
                <a:cs typeface="Calibri" pitchFamily="34" charset="0"/>
              </a:rPr>
              <a:t>Criterios </a:t>
            </a:r>
            <a:r>
              <a:rPr lang="es-MX" sz="1500" b="1" dirty="0">
                <a:solidFill>
                  <a:srgbClr val="000000"/>
                </a:solidFill>
                <a:latin typeface="Calibri" pitchFamily="34" charset="0"/>
                <a:cs typeface="Calibri" pitchFamily="34" charset="0"/>
              </a:rPr>
              <a:t>y metodología de evaluación de la información pública de oficio que deben dar a conocer los Entes </a:t>
            </a:r>
            <a:r>
              <a:rPr lang="es-MX" sz="1500" b="1" dirty="0" smtClean="0">
                <a:solidFill>
                  <a:srgbClr val="000000"/>
                </a:solidFill>
                <a:latin typeface="Calibri" pitchFamily="34" charset="0"/>
                <a:cs typeface="Calibri" pitchFamily="34" charset="0"/>
              </a:rPr>
              <a:t>Obligados en </a:t>
            </a:r>
            <a:r>
              <a:rPr lang="es-MX" sz="1500" b="1" dirty="0">
                <a:solidFill>
                  <a:srgbClr val="000000"/>
                </a:solidFill>
                <a:latin typeface="Calibri" pitchFamily="34" charset="0"/>
                <a:cs typeface="Calibri" pitchFamily="34" charset="0"/>
              </a:rPr>
              <a:t>sus portales de Internet.</a:t>
            </a:r>
            <a:endParaRPr lang="es-MX" sz="1500" b="1" dirty="0" smtClean="0">
              <a:solidFill>
                <a:srgbClr val="000000"/>
              </a:solidFill>
              <a:latin typeface="Calibri" pitchFamily="34" charset="0"/>
              <a:cs typeface="Calibri" pitchFamily="34" charset="0"/>
            </a:endParaRPr>
          </a:p>
        </p:txBody>
      </p:sp>
      <p:sp>
        <p:nvSpPr>
          <p:cNvPr id="10" name="9 Rectángulo redondeado"/>
          <p:cNvSpPr/>
          <p:nvPr/>
        </p:nvSpPr>
        <p:spPr>
          <a:xfrm>
            <a:off x="239819" y="2852936"/>
            <a:ext cx="8640000" cy="360000"/>
          </a:xfrm>
          <a:prstGeom prst="roundRect">
            <a:avLst/>
          </a:prstGeom>
          <a:solidFill>
            <a:srgbClr val="77933C"/>
          </a:solidFill>
          <a:ln>
            <a:solidFill>
              <a:srgbClr val="779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75" lvl="1" algn="ctr">
              <a:spcBef>
                <a:spcPts val="600"/>
              </a:spcBef>
              <a:spcAft>
                <a:spcPts val="600"/>
              </a:spcAft>
            </a:pPr>
            <a:r>
              <a:rPr lang="es-MX" sz="1500" b="1" dirty="0">
                <a:solidFill>
                  <a:schemeClr val="bg1"/>
                </a:solidFill>
                <a:latin typeface="Calibri" pitchFamily="34" charset="0"/>
                <a:cs typeface="Calibri" pitchFamily="34" charset="0"/>
              </a:rPr>
              <a:t>Metodología y Criterios de </a:t>
            </a:r>
            <a:r>
              <a:rPr lang="es-MX" sz="1500" b="1" dirty="0" smtClean="0">
                <a:solidFill>
                  <a:schemeClr val="bg1"/>
                </a:solidFill>
                <a:latin typeface="Calibri" pitchFamily="34" charset="0"/>
                <a:cs typeface="Calibri" pitchFamily="34" charset="0"/>
              </a:rPr>
              <a:t>Evaluación</a:t>
            </a:r>
            <a:endParaRPr lang="es-MX" sz="1500" dirty="0">
              <a:solidFill>
                <a:schemeClr val="bg1"/>
              </a:solidFill>
              <a:latin typeface="Calibri" pitchFamily="34" charset="0"/>
              <a:cs typeface="Calibri" pitchFamily="34" charset="0"/>
            </a:endParaRPr>
          </a:p>
        </p:txBody>
      </p:sp>
      <p:sp>
        <p:nvSpPr>
          <p:cNvPr id="12" name="10 Marcador de número de diapositiva"/>
          <p:cNvSpPr>
            <a:spLocks noGrp="1"/>
          </p:cNvSpPr>
          <p:nvPr>
            <p:ph type="sldNum" sz="quarter" idx="12"/>
          </p:nvPr>
        </p:nvSpPr>
        <p:spPr>
          <a:xfrm>
            <a:off x="8731034" y="6453336"/>
            <a:ext cx="366712" cy="365125"/>
          </a:xfrm>
        </p:spPr>
        <p:txBody>
          <a:bodyPr/>
          <a:lstStyle/>
          <a:p>
            <a:pPr>
              <a:defRPr/>
            </a:pPr>
            <a:fld id="{BD43386B-512A-4F48-AC60-1F2A615D5642}" type="slidenum">
              <a:rPr lang="es-MX" b="1" smtClean="0">
                <a:latin typeface="Calibri" pitchFamily="34" charset="0"/>
              </a:rPr>
              <a:pPr>
                <a:defRPr/>
              </a:pPr>
              <a:t>11</a:t>
            </a:fld>
            <a:endParaRPr lang="es-MX" b="1" dirty="0">
              <a:latin typeface="Calibri" pitchFamily="34" charset="0"/>
            </a:endParaRPr>
          </a:p>
        </p:txBody>
      </p:sp>
      <p:sp>
        <p:nvSpPr>
          <p:cNvPr id="13" name="12 Rectángulo redondeado"/>
          <p:cNvSpPr/>
          <p:nvPr/>
        </p:nvSpPr>
        <p:spPr>
          <a:xfrm>
            <a:off x="1979712" y="4653136"/>
            <a:ext cx="6336704" cy="1224136"/>
          </a:xfrm>
          <a:prstGeom prst="roundRect">
            <a:avLst/>
          </a:prstGeom>
          <a:noFill/>
          <a:ln>
            <a:solidFill>
              <a:srgbClr val="1E7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93763" lvl="3" indent="-349250" algn="just" fontAlgn="auto">
              <a:spcBef>
                <a:spcPts val="300"/>
              </a:spcBef>
              <a:spcAft>
                <a:spcPts val="300"/>
              </a:spcAft>
              <a:buFont typeface="Wingdings" pitchFamily="2" charset="2"/>
              <a:buChar char="Ø"/>
            </a:pPr>
            <a:r>
              <a:rPr lang="es-MX" sz="1500" dirty="0">
                <a:solidFill>
                  <a:prstClr val="black"/>
                </a:solidFill>
                <a:latin typeface="Calibri" pitchFamily="34" charset="0"/>
                <a:cs typeface="Calibri" pitchFamily="34" charset="0"/>
              </a:rPr>
              <a:t>1, </a:t>
            </a:r>
            <a:r>
              <a:rPr lang="es-MX" sz="1500" dirty="0" smtClean="0">
                <a:solidFill>
                  <a:prstClr val="black"/>
                </a:solidFill>
                <a:latin typeface="Calibri" pitchFamily="34" charset="0"/>
                <a:cs typeface="Calibri" pitchFamily="34" charset="0"/>
              </a:rPr>
              <a:t>852 </a:t>
            </a:r>
            <a:r>
              <a:rPr lang="es-MX" sz="1500" dirty="0">
                <a:solidFill>
                  <a:prstClr val="black"/>
                </a:solidFill>
                <a:latin typeface="Calibri" pitchFamily="34" charset="0"/>
                <a:cs typeface="Calibri" pitchFamily="34" charset="0"/>
              </a:rPr>
              <a:t>Criterios: </a:t>
            </a:r>
            <a:r>
              <a:rPr lang="es-MX" sz="1500" dirty="0" smtClean="0">
                <a:solidFill>
                  <a:prstClr val="black"/>
                </a:solidFill>
                <a:latin typeface="Calibri" pitchFamily="34" charset="0"/>
                <a:cs typeface="Calibri" pitchFamily="34" charset="0"/>
              </a:rPr>
              <a:t>1,310 </a:t>
            </a:r>
            <a:r>
              <a:rPr lang="es-MX" sz="1500" dirty="0">
                <a:solidFill>
                  <a:prstClr val="black"/>
                </a:solidFill>
                <a:latin typeface="Calibri" pitchFamily="34" charset="0"/>
                <a:cs typeface="Calibri" pitchFamily="34" charset="0"/>
              </a:rPr>
              <a:t>Sustantivos y </a:t>
            </a:r>
            <a:r>
              <a:rPr lang="es-MX" sz="1500" dirty="0" smtClean="0">
                <a:solidFill>
                  <a:prstClr val="black"/>
                </a:solidFill>
                <a:latin typeface="Calibri" pitchFamily="34" charset="0"/>
                <a:cs typeface="Calibri" pitchFamily="34" charset="0"/>
              </a:rPr>
              <a:t>542 </a:t>
            </a:r>
            <a:r>
              <a:rPr lang="es-MX" sz="1500" dirty="0">
                <a:solidFill>
                  <a:prstClr val="black"/>
                </a:solidFill>
                <a:latin typeface="Calibri" pitchFamily="34" charset="0"/>
                <a:cs typeface="Calibri" pitchFamily="34" charset="0"/>
              </a:rPr>
              <a:t>Adjetivos para Entes </a:t>
            </a:r>
            <a:r>
              <a:rPr lang="es-MX" sz="1500" dirty="0" smtClean="0">
                <a:solidFill>
                  <a:prstClr val="black"/>
                </a:solidFill>
                <a:latin typeface="Calibri" pitchFamily="34" charset="0"/>
                <a:cs typeface="Calibri" pitchFamily="34" charset="0"/>
              </a:rPr>
              <a:t>Obligados.</a:t>
            </a:r>
            <a:endParaRPr lang="es-MX" sz="1500" dirty="0">
              <a:solidFill>
                <a:prstClr val="black"/>
              </a:solidFill>
              <a:latin typeface="Calibri" pitchFamily="34" charset="0"/>
              <a:cs typeface="Calibri" pitchFamily="34" charset="0"/>
            </a:endParaRPr>
          </a:p>
          <a:p>
            <a:pPr marL="893763" lvl="3" indent="-349250" algn="just" fontAlgn="auto">
              <a:spcBef>
                <a:spcPts val="300"/>
              </a:spcBef>
              <a:spcAft>
                <a:spcPts val="300"/>
              </a:spcAft>
              <a:buFont typeface="Wingdings" pitchFamily="2" charset="2"/>
              <a:buChar char="Ø"/>
            </a:pPr>
            <a:r>
              <a:rPr lang="es-MX" sz="1500" dirty="0">
                <a:solidFill>
                  <a:prstClr val="black"/>
                </a:solidFill>
                <a:latin typeface="Calibri" pitchFamily="34" charset="0"/>
                <a:cs typeface="Calibri" pitchFamily="34" charset="0"/>
              </a:rPr>
              <a:t>256 Criterios: 156 Sustantivos y 100 Adjetivos para Partidos Políticos.</a:t>
            </a:r>
          </a:p>
        </p:txBody>
      </p:sp>
      <p:sp>
        <p:nvSpPr>
          <p:cNvPr id="4" name="3 Pentágono"/>
          <p:cNvSpPr/>
          <p:nvPr/>
        </p:nvSpPr>
        <p:spPr>
          <a:xfrm>
            <a:off x="827744" y="4650458"/>
            <a:ext cx="1692000" cy="1224000"/>
          </a:xfrm>
          <a:prstGeom prst="homePlate">
            <a:avLst/>
          </a:prstGeom>
          <a:ln>
            <a:solidFill>
              <a:srgbClr val="1E768C">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a:latin typeface="Calibri" pitchFamily="34" charset="0"/>
                <a:cs typeface="Calibri" pitchFamily="34" charset="0"/>
              </a:rPr>
              <a:t>Actualización de Criterios y mejoras en Metodología:</a:t>
            </a:r>
          </a:p>
        </p:txBody>
      </p:sp>
    </p:spTree>
    <p:extLst>
      <p:ext uri="{BB962C8B-B14F-4D97-AF65-F5344CB8AC3E}">
        <p14:creationId xmlns:p14="http://schemas.microsoft.com/office/powerpoint/2010/main" val="4173570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10 Tabla"/>
          <p:cNvGraphicFramePr>
            <a:graphicFrameLocks noGrp="1"/>
          </p:cNvGraphicFramePr>
          <p:nvPr>
            <p:extLst/>
          </p:nvPr>
        </p:nvGraphicFramePr>
        <p:xfrm>
          <a:off x="76172" y="1059428"/>
          <a:ext cx="9008840" cy="5787579"/>
        </p:xfrm>
        <a:graphic>
          <a:graphicData uri="http://schemas.openxmlformats.org/drawingml/2006/table">
            <a:tbl>
              <a:tblPr firstRow="1" bandRow="1">
                <a:tableStyleId>{5C22544A-7EE6-4342-B048-85BDC9FD1C3A}</a:tableStyleId>
              </a:tblPr>
              <a:tblGrid>
                <a:gridCol w="990628"/>
                <a:gridCol w="435429"/>
                <a:gridCol w="1763485"/>
                <a:gridCol w="3069772"/>
                <a:gridCol w="1295400"/>
                <a:gridCol w="1454126"/>
              </a:tblGrid>
              <a:tr h="734132">
                <a:tc>
                  <a:txBody>
                    <a:bodyPr/>
                    <a:lstStyle/>
                    <a:p>
                      <a:pPr algn="ctr"/>
                      <a:r>
                        <a:rPr lang="es-MX" sz="900" dirty="0" smtClean="0">
                          <a:latin typeface="Calibri" pitchFamily="34" charset="0"/>
                          <a:cs typeface="Calibri" pitchFamily="34" charset="0"/>
                        </a:rPr>
                        <a:t>Consejo de Información Pública del DF</a:t>
                      </a:r>
                    </a:p>
                    <a:p>
                      <a:pPr algn="ctr"/>
                      <a:r>
                        <a:rPr lang="es-MX" sz="900" dirty="0" smtClean="0">
                          <a:latin typeface="Calibri" pitchFamily="34" charset="0"/>
                          <a:cs typeface="Calibri" pitchFamily="34" charset="0"/>
                        </a:rPr>
                        <a:t> (CONSI)</a:t>
                      </a:r>
                      <a:endParaRPr lang="es-MX" sz="900" dirty="0">
                        <a:latin typeface="Calibri" pitchFamily="34" charset="0"/>
                        <a:cs typeface="Calibri" pitchFamily="34" charset="0"/>
                      </a:endParaRPr>
                    </a:p>
                  </a:txBody>
                  <a:tcPr anchor="ctr"/>
                </a:tc>
                <a:tc gridSpan="5">
                  <a:txBody>
                    <a:bodyPr/>
                    <a:lstStyle/>
                    <a:p>
                      <a:pPr algn="ctr"/>
                      <a:r>
                        <a:rPr lang="es-MX" sz="900" dirty="0" smtClean="0">
                          <a:latin typeface="Calibri" pitchFamily="34" charset="0"/>
                          <a:cs typeface="Calibri" pitchFamily="34" charset="0"/>
                        </a:rPr>
                        <a:t>Instituto de Acceso a la Información Pública y Protección  de Datos Personales del Distrito Federal</a:t>
                      </a:r>
                    </a:p>
                    <a:p>
                      <a:pPr algn="ctr"/>
                      <a:r>
                        <a:rPr lang="es-MX" sz="900" dirty="0" smtClean="0">
                          <a:latin typeface="Calibri" pitchFamily="34" charset="0"/>
                          <a:cs typeface="Calibri" pitchFamily="34" charset="0"/>
                        </a:rPr>
                        <a:t>(</a:t>
                      </a:r>
                      <a:r>
                        <a:rPr lang="es-MX" sz="900" dirty="0" err="1" smtClean="0">
                          <a:latin typeface="Calibri" pitchFamily="34" charset="0"/>
                          <a:cs typeface="Calibri" pitchFamily="34" charset="0"/>
                        </a:rPr>
                        <a:t>InfoDF</a:t>
                      </a:r>
                      <a:r>
                        <a:rPr lang="es-MX" sz="900" dirty="0" smtClean="0">
                          <a:latin typeface="Calibri" pitchFamily="34" charset="0"/>
                          <a:cs typeface="Calibri" pitchFamily="34" charset="0"/>
                        </a:rPr>
                        <a:t>)</a:t>
                      </a:r>
                      <a:endParaRPr lang="es-MX" sz="900" dirty="0">
                        <a:latin typeface="Calibri" pitchFamily="34" charset="0"/>
                        <a:cs typeface="Calibri" pitchFamily="34" charset="0"/>
                      </a:endParaRPr>
                    </a:p>
                  </a:txBody>
                  <a:tcPr anchor="ctr"/>
                </a:tc>
                <a:tc hMerge="1">
                  <a:txBody>
                    <a:bodyPr/>
                    <a:lstStyle/>
                    <a:p>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dirty="0"/>
                    </a:p>
                  </a:txBody>
                  <a:tcPr/>
                </a:tc>
              </a:tr>
              <a:tr h="428218">
                <a:tc>
                  <a:txBody>
                    <a:bodyPr/>
                    <a:lstStyle/>
                    <a:p>
                      <a:pPr algn="ctr"/>
                      <a:r>
                        <a:rPr lang="es-MX" sz="900" b="1" dirty="0" smtClean="0">
                          <a:latin typeface="Calibri" pitchFamily="34" charset="0"/>
                        </a:rPr>
                        <a:t>Cuestionario </a:t>
                      </a:r>
                      <a:r>
                        <a:rPr lang="es-MX" sz="900" b="1" dirty="0" err="1" smtClean="0">
                          <a:latin typeface="Calibri" pitchFamily="34" charset="0"/>
                        </a:rPr>
                        <a:t>Autoaplicable</a:t>
                      </a:r>
                      <a:endParaRPr lang="es-MX" sz="900" dirty="0">
                        <a:latin typeface="Calibri" pitchFamily="34" charset="0"/>
                        <a:cs typeface="Calibri" pitchFamily="34" charset="0"/>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Se verifica directamente del sitio de Internet del Ente Obligado</a:t>
                      </a:r>
                    </a:p>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los</a:t>
                      </a:r>
                      <a:r>
                        <a:rPr lang="es-MX" sz="900" b="1" baseline="0" dirty="0" smtClean="0">
                          <a:latin typeface="Calibri" pitchFamily="34" charset="0"/>
                        </a:rPr>
                        <a:t> </a:t>
                      </a:r>
                      <a:r>
                        <a:rPr lang="es-MX" sz="900" b="1" dirty="0" smtClean="0">
                          <a:latin typeface="Calibri" pitchFamily="34" charset="0"/>
                        </a:rPr>
                        <a:t>Artículos 12 y 13 </a:t>
                      </a:r>
                      <a:endParaRPr lang="es-MX" sz="900" dirty="0">
                        <a:latin typeface="Calibri" pitchFamily="34" charset="0"/>
                        <a:cs typeface="Calibri" pitchFamily="34"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800" dirty="0">
                        <a:latin typeface="Calibri" pitchFamily="34" charset="0"/>
                        <a:cs typeface="Calibri" pitchFamily="34" charset="0"/>
                      </a:endParaRPr>
                    </a:p>
                  </a:txBody>
                  <a:tcPr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Se verifica directamente del sitio de Internet  de los Entes Obligados las obligaciones de oficio.</a:t>
                      </a:r>
                    </a:p>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Artículos</a:t>
                      </a:r>
                      <a:r>
                        <a:rPr lang="es-MX" sz="900" b="1" baseline="0" dirty="0" smtClean="0">
                          <a:latin typeface="Calibri" pitchFamily="34" charset="0"/>
                        </a:rPr>
                        <a:t> 13 al 30 de la LTAIPDF</a:t>
                      </a:r>
                      <a:endParaRPr lang="es-MX" sz="900" b="1" dirty="0" smtClean="0">
                        <a:latin typeface="Calibri" pitchFamily="34" charset="0"/>
                      </a:endParaRPr>
                    </a:p>
                  </a:txBody>
                  <a:tcPr anchor="ctr"/>
                </a:tc>
                <a:tc hMerge="1">
                  <a:txBody>
                    <a:bodyPr/>
                    <a:lstStyle/>
                    <a:p>
                      <a:endParaRPr lang="es-MX"/>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800" b="1" dirty="0" smtClean="0">
                        <a:latin typeface="Calibri" pitchFamily="34" charset="0"/>
                      </a:endParaRPr>
                    </a:p>
                  </a:txBody>
                  <a:tcPr anchor="ctr"/>
                </a:tc>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900" b="1" i="0" u="none" strike="noStrike" kern="1200" cap="none" spc="0" normalizeH="0" baseline="0" noProof="0" dirty="0" smtClean="0">
                          <a:ln>
                            <a:noFill/>
                          </a:ln>
                          <a:solidFill>
                            <a:prstClr val="black"/>
                          </a:solidFill>
                          <a:effectLst/>
                          <a:uLnTx/>
                          <a:uFillTx/>
                          <a:latin typeface="Calibri" pitchFamily="34" charset="0"/>
                        </a:rPr>
                        <a:t>(1)</a:t>
                      </a:r>
                      <a:endParaRPr lang="es-MX" sz="2000" dirty="0"/>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(2)</a:t>
                      </a:r>
                      <a:endParaRPr lang="es-MX" sz="900" dirty="0" smtClean="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(3)</a:t>
                      </a:r>
                      <a:endParaRPr lang="es-MX" sz="900" dirty="0" smtClean="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(4)</a:t>
                      </a:r>
                      <a:endParaRPr lang="es-MX" sz="900" dirty="0" smtClean="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(5)</a:t>
                      </a:r>
                      <a:endParaRPr lang="es-MX" sz="900" dirty="0" smtClean="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(6)</a:t>
                      </a:r>
                      <a:endParaRPr lang="es-MX" sz="900" dirty="0">
                        <a:latin typeface="Calibri" pitchFamily="34" charset="0"/>
                        <a:cs typeface="Calibri" pitchFamily="34" charset="0"/>
                      </a:endParaRPr>
                    </a:p>
                  </a:txBody>
                  <a:tcPr anchor="ctr">
                    <a:solidFill>
                      <a:srgbClr val="E8F0F4"/>
                    </a:solidFill>
                  </a:tcPr>
                </a:tc>
              </a:tr>
              <a:tr h="3047527">
                <a:tc>
                  <a:txBody>
                    <a:bodyPr/>
                    <a:lstStyle/>
                    <a:p>
                      <a:endParaRPr lang="es-MX" sz="1000" dirty="0">
                        <a:latin typeface="Calibri" pitchFamily="34" charset="0"/>
                        <a:cs typeface="Calibri" pitchFamily="34" charset="0"/>
                      </a:endParaRPr>
                    </a:p>
                  </a:txBody>
                  <a:tcPr anchor="ctr"/>
                </a:tc>
                <a:tc>
                  <a:txBody>
                    <a:bodyPr/>
                    <a:lstStyle/>
                    <a:p>
                      <a:endParaRPr lang="es-MX" dirty="0"/>
                    </a:p>
                  </a:txBody>
                  <a:tcPr anchor="ctr"/>
                </a:tc>
                <a:tc>
                  <a:txBody>
                    <a:bodyPr/>
                    <a:lstStyle/>
                    <a:p>
                      <a:endParaRPr lang="es-MX" dirty="0"/>
                    </a:p>
                  </a:txBody>
                  <a:tcPr anchor="ctr"/>
                </a:tc>
                <a:tc>
                  <a:txBody>
                    <a:bodyPr/>
                    <a:lstStyle/>
                    <a:p>
                      <a:endParaRPr lang="es-MX" dirty="0"/>
                    </a:p>
                  </a:txBody>
                  <a:tcPr anchor="ctr"/>
                </a:tc>
                <a:tc>
                  <a:txBody>
                    <a:bodyPr/>
                    <a:lstStyle/>
                    <a:p>
                      <a:endParaRPr lang="es-MX" dirty="0"/>
                    </a:p>
                  </a:txBody>
                  <a:tcPr anchor="ctr"/>
                </a:tc>
                <a:tc>
                  <a:txBody>
                    <a:bodyPr/>
                    <a:lstStyle/>
                    <a:p>
                      <a:endParaRPr lang="es-MX" dirty="0"/>
                    </a:p>
                  </a:txBody>
                  <a:tcPr anchor="ctr"/>
                </a:tc>
              </a:tr>
              <a:tr h="1073533">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NOTA: Los índices a partir de la Evaluación-Diagnóstico</a:t>
                      </a:r>
                      <a:r>
                        <a:rPr lang="es-MX" sz="900" b="1" baseline="0" dirty="0" smtClean="0">
                          <a:latin typeface="Calibri" pitchFamily="34" charset="0"/>
                        </a:rPr>
                        <a:t> de Portales 2008 </a:t>
                      </a:r>
                      <a:r>
                        <a:rPr lang="es-MX" sz="900" b="1" dirty="0" smtClean="0">
                          <a:latin typeface="Calibri" pitchFamily="34" charset="0"/>
                        </a:rPr>
                        <a:t>están compuestos por los índices obtenidos por los Entes Obligados</a:t>
                      </a:r>
                      <a:r>
                        <a:rPr lang="es-MX" sz="900" b="1" baseline="0" dirty="0" smtClean="0">
                          <a:latin typeface="Calibri" pitchFamily="34" charset="0"/>
                        </a:rPr>
                        <a:t> </a:t>
                      </a:r>
                      <a:r>
                        <a:rPr lang="es-MX" sz="900" b="1" dirty="0" smtClean="0">
                          <a:latin typeface="Calibri" pitchFamily="34" charset="0"/>
                        </a:rPr>
                        <a:t>y los Partidos Políticos en el</a:t>
                      </a:r>
                      <a:r>
                        <a:rPr lang="es-MX" sz="900" b="1" baseline="0" dirty="0" smtClean="0">
                          <a:latin typeface="Calibri" pitchFamily="34" charset="0"/>
                        </a:rPr>
                        <a:t> Distrito Federal</a:t>
                      </a:r>
                      <a:endParaRPr lang="es-MX" sz="1000" dirty="0" smtClean="0">
                        <a:latin typeface="Calibri" pitchFamily="34" charset="0"/>
                        <a:cs typeface="Calibri" pitchFamily="34" charset="0"/>
                      </a:endParaRPr>
                    </a:p>
                    <a:p>
                      <a:endParaRPr lang="es-MX" sz="900" b="1" baseline="30000" dirty="0" smtClean="0">
                        <a:latin typeface="Calibri" pitchFamily="34" charset="0"/>
                      </a:endParaRPr>
                    </a:p>
                    <a:p>
                      <a:r>
                        <a:rPr lang="es-MX" sz="900" b="1" baseline="30000" dirty="0" smtClean="0">
                          <a:latin typeface="Calibri" pitchFamily="34" charset="0"/>
                        </a:rPr>
                        <a:t>(1)</a:t>
                      </a:r>
                      <a:r>
                        <a:rPr lang="es-MX" sz="900" b="1" dirty="0" smtClean="0">
                          <a:latin typeface="Calibri" pitchFamily="34" charset="0"/>
                        </a:rPr>
                        <a:t> Cuestionario </a:t>
                      </a:r>
                      <a:r>
                        <a:rPr lang="es-MX" sz="900" b="1" dirty="0" err="1" smtClean="0">
                          <a:latin typeface="Calibri" pitchFamily="34" charset="0"/>
                        </a:rPr>
                        <a:t>Autoaplicable</a:t>
                      </a:r>
                      <a:r>
                        <a:rPr lang="es-MX" sz="900" b="1" dirty="0" smtClean="0">
                          <a:latin typeface="Calibri" pitchFamily="34" charset="0"/>
                        </a:rPr>
                        <a:t>. 3 preguntas sobre el tema Art. 12 y Art. 13</a:t>
                      </a:r>
                    </a:p>
                    <a:p>
                      <a:r>
                        <a:rPr lang="es-MX" sz="900" b="1" baseline="30000" dirty="0" smtClean="0">
                          <a:latin typeface="Calibri" pitchFamily="34" charset="0"/>
                        </a:rPr>
                        <a:t>(2)</a:t>
                      </a:r>
                      <a:r>
                        <a:rPr lang="es-MX" sz="900" b="1" dirty="0" smtClean="0">
                          <a:latin typeface="Calibri" pitchFamily="34" charset="0"/>
                        </a:rPr>
                        <a:t> Protocolo de Usabilidad y Calidad en la Información de Transparencia Publicada en los Portales de Internet de los Entes Públicos del Distrito Federal.</a:t>
                      </a:r>
                    </a:p>
                    <a:p>
                      <a:r>
                        <a:rPr lang="es-MX" sz="900" b="1" baseline="30000" dirty="0" smtClean="0">
                          <a:latin typeface="Calibri" pitchFamily="34" charset="0"/>
                        </a:rPr>
                        <a:t>(3) </a:t>
                      </a:r>
                      <a:r>
                        <a:rPr lang="es-MX" sz="900" b="1" dirty="0" smtClean="0">
                          <a:latin typeface="Calibri" pitchFamily="34" charset="0"/>
                        </a:rPr>
                        <a:t>Criterios y Metodología de Evaluación de la Calidad de la Información de las Obligaciones de Transparencia en los Portales de Internet de los Entes Públicos.</a:t>
                      </a:r>
                    </a:p>
                    <a:p>
                      <a:r>
                        <a:rPr lang="es-MX" sz="900" b="1" baseline="30000" dirty="0" smtClean="0">
                          <a:latin typeface="Calibri" pitchFamily="34" charset="0"/>
                        </a:rPr>
                        <a:t>(4) </a:t>
                      </a:r>
                      <a:r>
                        <a:rPr lang="es-MX" sz="900" b="1" dirty="0" smtClean="0">
                          <a:latin typeface="Calibri" pitchFamily="34" charset="0"/>
                        </a:rPr>
                        <a:t>Criterios y Metodología de Evaluación de la Información Pública de Oficio que deben dar a conocer los Entes Públicos/Agrupaciones Políticas Locales en sus Portales de Internet.</a:t>
                      </a:r>
                    </a:p>
                    <a:p>
                      <a:r>
                        <a:rPr lang="es-MX" sz="900" b="1" baseline="30000" dirty="0" smtClean="0">
                          <a:latin typeface="Calibri" pitchFamily="34" charset="0"/>
                        </a:rPr>
                        <a:t>(5) </a:t>
                      </a:r>
                      <a:r>
                        <a:rPr lang="es-MX" sz="900" b="1" dirty="0" smtClean="0">
                          <a:latin typeface="Calibri" pitchFamily="34" charset="0"/>
                        </a:rPr>
                        <a:t>Criterios y Metodología de Evaluación de la Información Pública de Oficio que deben dar a conocer los Entes Obligados/Partidos Políticos en el DF en sus Portales de Internet (2011).</a:t>
                      </a:r>
                    </a:p>
                    <a:p>
                      <a:pPr marL="0" marR="0" indent="0" algn="l" defTabSz="914400" rtl="0" eaLnBrk="1" fontAlgn="auto" latinLnBrk="0" hangingPunct="1">
                        <a:lnSpc>
                          <a:spcPct val="100000"/>
                        </a:lnSpc>
                        <a:spcBef>
                          <a:spcPts val="0"/>
                        </a:spcBef>
                        <a:spcAft>
                          <a:spcPts val="0"/>
                        </a:spcAft>
                        <a:buClrTx/>
                        <a:buSzTx/>
                        <a:buFontTx/>
                        <a:buNone/>
                        <a:tabLst/>
                        <a:defRPr/>
                      </a:pPr>
                      <a:r>
                        <a:rPr lang="es-MX" sz="900" b="1" baseline="30000" dirty="0" smtClean="0">
                          <a:latin typeface="Calibri" pitchFamily="34" charset="0"/>
                        </a:rPr>
                        <a:t>(6) </a:t>
                      </a:r>
                      <a:r>
                        <a:rPr lang="es-MX" sz="900" b="1" dirty="0" smtClean="0">
                          <a:latin typeface="Calibri" pitchFamily="34" charset="0"/>
                        </a:rPr>
                        <a:t>Criterios y Metodología de Evaluación de la Información Pública de Oficio que deben dar a conocer los Entes Obligados/Partidos Políticos en el DF en sus Portales de Internet (2012).</a:t>
                      </a:r>
                    </a:p>
                  </a:txBody>
                  <a:tcPr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11" name="21 CuadroTexto"/>
          <p:cNvSpPr txBox="1"/>
          <p:nvPr/>
        </p:nvSpPr>
        <p:spPr>
          <a:xfrm>
            <a:off x="80682" y="85702"/>
            <a:ext cx="8420407" cy="864000"/>
          </a:xfrm>
          <a:prstGeom prst="rect">
            <a:avLst/>
          </a:prstGeom>
          <a:noFill/>
        </p:spPr>
        <p:txBody>
          <a:bodyPr wrap="square" rtlCol="0" anchor="ctr">
            <a:noAutofit/>
          </a:bodyPr>
          <a:lstStyle/>
          <a:p>
            <a:r>
              <a:rPr lang="es-MX" b="1" dirty="0" smtClean="0">
                <a:latin typeface="Calibri" pitchFamily="34" charset="0"/>
              </a:rPr>
              <a:t>Índices </a:t>
            </a:r>
            <a:r>
              <a:rPr lang="es-MX" b="1" dirty="0">
                <a:latin typeface="Calibri" pitchFamily="34" charset="0"/>
              </a:rPr>
              <a:t>obtenidos en las evaluaciones a los portales de Internet de los Entes Obligados</a:t>
            </a:r>
          </a:p>
          <a:p>
            <a:r>
              <a:rPr lang="es-MX" sz="1200" b="1" i="1" dirty="0">
                <a:latin typeface="Calibri" pitchFamily="34" charset="0"/>
              </a:rPr>
              <a:t>2004 - </a:t>
            </a:r>
            <a:r>
              <a:rPr lang="es-MX" sz="1200" b="1" i="1" dirty="0" smtClean="0">
                <a:latin typeface="Calibri" pitchFamily="34" charset="0"/>
              </a:rPr>
              <a:t>2013</a:t>
            </a:r>
            <a:endParaRPr lang="es-ES" sz="1200" b="1" i="1" dirty="0">
              <a:latin typeface="Calibri" pitchFamily="34" charset="0"/>
            </a:endParaRPr>
          </a:p>
        </p:txBody>
      </p:sp>
      <p:graphicFrame>
        <p:nvGraphicFramePr>
          <p:cNvPr id="15" name="3 Gráfico"/>
          <p:cNvGraphicFramePr>
            <a:graphicFrameLocks/>
          </p:cNvGraphicFramePr>
          <p:nvPr>
            <p:extLst>
              <p:ext uri="{D42A27DB-BD31-4B8C-83A1-F6EECF244321}">
                <p14:modId xmlns:p14="http://schemas.microsoft.com/office/powerpoint/2010/main" val="1383101018"/>
              </p:ext>
            </p:extLst>
          </p:nvPr>
        </p:nvGraphicFramePr>
        <p:xfrm>
          <a:off x="102794" y="2636912"/>
          <a:ext cx="8947688" cy="3054024"/>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5"/>
          <p:cNvSpPr txBox="1"/>
          <p:nvPr/>
        </p:nvSpPr>
        <p:spPr>
          <a:xfrm>
            <a:off x="8314252" y="3212976"/>
            <a:ext cx="829748" cy="584775"/>
          </a:xfrm>
          <a:prstGeom prst="rect">
            <a:avLst/>
          </a:prstGeom>
          <a:noFill/>
        </p:spPr>
        <p:txBody>
          <a:bodyPr wrap="square" rtlCol="0" anchor="ctr">
            <a:spAutoFit/>
          </a:bodyPr>
          <a:lstStyle/>
          <a:p>
            <a:pPr algn="ctr"/>
            <a:r>
              <a:rPr lang="es-MX" sz="800" b="1" dirty="0" smtClean="0">
                <a:latin typeface="Calibri" panose="020F0502020204030204" pitchFamily="34" charset="0"/>
              </a:rPr>
              <a:t>(PRELIMINAR No incluye Partidos Políticos)</a:t>
            </a:r>
            <a:endParaRPr lang="es-MX" sz="800" b="1" dirty="0">
              <a:latin typeface="Calibri" panose="020F0502020204030204" pitchFamily="34" charset="0"/>
            </a:endParaRPr>
          </a:p>
        </p:txBody>
      </p:sp>
      <p:sp>
        <p:nvSpPr>
          <p:cNvPr id="7" name="10 Marcador de número de diapositiva"/>
          <p:cNvSpPr>
            <a:spLocks noGrp="1"/>
          </p:cNvSpPr>
          <p:nvPr>
            <p:ph type="sldNum" sz="quarter" idx="12"/>
          </p:nvPr>
        </p:nvSpPr>
        <p:spPr>
          <a:xfrm>
            <a:off x="8730000" y="6454800"/>
            <a:ext cx="366712" cy="365125"/>
          </a:xfrm>
        </p:spPr>
        <p:txBody>
          <a:bodyPr/>
          <a:lstStyle/>
          <a:p>
            <a:pPr>
              <a:defRPr/>
            </a:pPr>
            <a:r>
              <a:rPr lang="es-MX" b="1" dirty="0" smtClean="0">
                <a:latin typeface="Calibri" pitchFamily="34" charset="0"/>
              </a:rPr>
              <a:t>12</a:t>
            </a:r>
          </a:p>
        </p:txBody>
      </p:sp>
    </p:spTree>
    <p:extLst>
      <p:ext uri="{BB962C8B-B14F-4D97-AF65-F5344CB8AC3E}">
        <p14:creationId xmlns:p14="http://schemas.microsoft.com/office/powerpoint/2010/main" val="4041867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idx="4294967295"/>
          </p:nvPr>
        </p:nvSpPr>
        <p:spPr>
          <a:xfrm>
            <a:off x="3125148" y="2634481"/>
            <a:ext cx="4327172" cy="794519"/>
          </a:xfrm>
          <a:prstGeom prst="rect">
            <a:avLst/>
          </a:prstGeom>
        </p:spPr>
        <p:txBody>
          <a:bodyPr anchor="ctr"/>
          <a:lstStyle/>
          <a:p>
            <a:pPr fontAlgn="base">
              <a:spcAft>
                <a:spcPct val="0"/>
              </a:spcAft>
            </a:pPr>
            <a:r>
              <a:rPr lang="es-MX" sz="3600" b="1" dirty="0">
                <a:latin typeface="Calibri" pitchFamily="34" charset="0"/>
                <a:ea typeface="+mn-ea"/>
                <a:cs typeface="+mn-cs"/>
              </a:rPr>
              <a:t>Entes Obligados </a:t>
            </a:r>
          </a:p>
        </p:txBody>
      </p:sp>
    </p:spTree>
    <p:extLst>
      <p:ext uri="{BB962C8B-B14F-4D97-AF65-F5344CB8AC3E}">
        <p14:creationId xmlns:p14="http://schemas.microsoft.com/office/powerpoint/2010/main" val="1952245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76169" y="85702"/>
            <a:ext cx="8388000" cy="864000"/>
          </a:xfrm>
          <a:prstGeom prst="rect">
            <a:avLst/>
          </a:prstGeom>
          <a:noFill/>
        </p:spPr>
        <p:txBody>
          <a:bodyPr wrap="square" rtlCol="0" anchor="ctr">
            <a:noAutofit/>
          </a:bodyPr>
          <a:lstStyle/>
          <a:p>
            <a:pPr algn="ctr"/>
            <a:r>
              <a:rPr lang="es-MX" b="1" dirty="0" smtClean="0">
                <a:latin typeface="Calibri" pitchFamily="34" charset="0"/>
              </a:rPr>
              <a:t>O B J E T I V O</a:t>
            </a:r>
            <a:endParaRPr lang="es-ES" sz="1200" b="1" i="1" dirty="0">
              <a:latin typeface="Calibri" pitchFamily="34" charset="0"/>
            </a:endParaRPr>
          </a:p>
        </p:txBody>
      </p:sp>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14</a:t>
            </a:fld>
            <a:endParaRPr lang="es-MX" b="1" dirty="0">
              <a:latin typeface="Calibri" pitchFamily="34" charset="0"/>
            </a:endParaRPr>
          </a:p>
        </p:txBody>
      </p:sp>
      <p:sp>
        <p:nvSpPr>
          <p:cNvPr id="5" name="Rectangle 3"/>
          <p:cNvSpPr txBox="1">
            <a:spLocks noChangeArrowheads="1"/>
          </p:cNvSpPr>
          <p:nvPr/>
        </p:nvSpPr>
        <p:spPr>
          <a:xfrm>
            <a:off x="409565" y="1157402"/>
            <a:ext cx="8332356" cy="5621709"/>
          </a:xfrm>
          <a:prstGeom prst="rect">
            <a:avLst/>
          </a:prstGeom>
        </p:spPr>
        <p:txBody>
          <a:bodyPr/>
          <a:lstStyle/>
          <a:p>
            <a:pPr algn="just"/>
            <a:r>
              <a:rPr lang="es-MX" sz="2000" b="1" dirty="0">
                <a:latin typeface="Calibri" panose="020F0502020204030204" pitchFamily="34" charset="0"/>
              </a:rPr>
              <a:t>De conformidad con lo establecido en el Artículo 71, fracciones VIII y XI de la Ley de Transparencia y Acceso a la Información Pública del Distrito Federal; y del Artículo 23, fracción V del Reglamento Interior del </a:t>
            </a:r>
            <a:r>
              <a:rPr lang="es-MX" sz="2000" b="1" dirty="0" err="1">
                <a:latin typeface="Calibri" panose="020F0502020204030204" pitchFamily="34" charset="0"/>
              </a:rPr>
              <a:t>InfoDF</a:t>
            </a:r>
            <a:r>
              <a:rPr lang="es-MX" sz="2000" b="1" dirty="0">
                <a:latin typeface="Calibri" panose="020F0502020204030204" pitchFamily="34" charset="0"/>
              </a:rPr>
              <a:t>, así como en cumplimiento del Programa Operativo Anual 2013 del </a:t>
            </a:r>
            <a:r>
              <a:rPr lang="es-MX" sz="2000" b="1" dirty="0" err="1">
                <a:latin typeface="Calibri" panose="020F0502020204030204" pitchFamily="34" charset="0"/>
              </a:rPr>
              <a:t>InfoDF</a:t>
            </a:r>
            <a:r>
              <a:rPr lang="es-MX" sz="2000" b="1" dirty="0">
                <a:latin typeface="Calibri" panose="020F0502020204030204" pitchFamily="34" charset="0"/>
              </a:rPr>
              <a:t>, se presentan los resultados de la Tercera Evaluación 2013 de la información de oficio publicada en los portales de transparencia del Distrito Federal, realizada en el periodo de septiembre a octubre de 2013 y mediante la cual se verificó la </a:t>
            </a:r>
            <a:r>
              <a:rPr lang="es-MX" sz="2000" b="1" dirty="0" err="1">
                <a:latin typeface="Calibri" panose="020F0502020204030204" pitchFamily="34" charset="0"/>
              </a:rPr>
              <a:t>solventación</a:t>
            </a:r>
            <a:r>
              <a:rPr lang="es-MX" sz="2000" b="1" dirty="0">
                <a:latin typeface="Calibri" panose="020F0502020204030204" pitchFamily="34" charset="0"/>
              </a:rPr>
              <a:t> a las recomendaciones emitidas en la Segunda Evaluación 2013 a 109 Entes Obligados. Dicha evaluación se efectuó con base en los </a:t>
            </a:r>
            <a:r>
              <a:rPr lang="es-MX" sz="2000" b="1" i="1" dirty="0">
                <a:latin typeface="Calibri" panose="020F0502020204030204" pitchFamily="34" charset="0"/>
              </a:rPr>
              <a:t>Criterios y Metodología de Evaluación de la información pública de oficio que deben dar a conocer los Entes Obligados en sus portales de internet</a:t>
            </a:r>
            <a:r>
              <a:rPr lang="es-MX" sz="2000" b="1" dirty="0">
                <a:latin typeface="Calibri" panose="020F0502020204030204" pitchFamily="34" charset="0"/>
              </a:rPr>
              <a:t> aprobados mediante Acuerdo 1265/SO/14-11/2012</a:t>
            </a:r>
            <a:r>
              <a:rPr lang="es-MX" sz="2000" b="1" dirty="0" smtClean="0">
                <a:latin typeface="Calibri" panose="020F0502020204030204" pitchFamily="34" charset="0"/>
              </a:rPr>
              <a:t>.</a:t>
            </a:r>
          </a:p>
          <a:p>
            <a:pPr algn="just"/>
            <a:endParaRPr lang="es-MX" sz="2000" b="1" dirty="0">
              <a:latin typeface="Calibri" panose="020F0502020204030204" pitchFamily="34" charset="0"/>
            </a:endParaRPr>
          </a:p>
          <a:p>
            <a:pPr algn="just"/>
            <a:r>
              <a:rPr lang="es-MX" sz="2000" b="1" dirty="0">
                <a:latin typeface="Calibri" panose="020F0502020204030204" pitchFamily="34" charset="0"/>
              </a:rPr>
              <a:t>Particularmente se informa sobre los Entes Obligados que solventaron todas y cada una de las recomendaciones, así como de los que mantienen omisiones en el cumplimiento de las obligaciones de transparencia que establecen los artículos 13 al 32 de la LTAIPDF y tendrán vista al correspondiente órgano de control.</a:t>
            </a:r>
            <a:endParaRPr lang="es-MX" sz="2000" b="1" kern="0" dirty="0" smtClean="0">
              <a:solidFill>
                <a:sysClr val="windowText" lastClr="000000"/>
              </a:solidFill>
              <a:latin typeface="Calibri" pitchFamily="34" charset="0"/>
              <a:cs typeface="Arial" pitchFamily="34" charset="0"/>
            </a:endParaRPr>
          </a:p>
        </p:txBody>
      </p:sp>
    </p:spTree>
    <p:extLst>
      <p:ext uri="{BB962C8B-B14F-4D97-AF65-F5344CB8AC3E}">
        <p14:creationId xmlns:p14="http://schemas.microsoft.com/office/powerpoint/2010/main" val="1106829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0683" y="85702"/>
            <a:ext cx="8163726" cy="864000"/>
          </a:xfrm>
          <a:prstGeom prst="rect">
            <a:avLst/>
          </a:prstGeom>
          <a:noFill/>
        </p:spPr>
        <p:txBody>
          <a:bodyPr wrap="square" rtlCol="0" anchor="ctr">
            <a:noAutofit/>
          </a:bodyPr>
          <a:lstStyle/>
          <a:p>
            <a:r>
              <a:rPr lang="es-MX" b="1" dirty="0" smtClean="0">
                <a:latin typeface="Calibri" pitchFamily="34" charset="0"/>
              </a:rPr>
              <a:t>Información de oficio. Aplicabilidad de los artículos y número de criterios por cada uno de ellos</a:t>
            </a:r>
            <a:endParaRPr lang="es-ES" sz="1200" b="1" i="1" dirty="0">
              <a:latin typeface="Calibri" pitchFamily="34" charset="0"/>
            </a:endParaRPr>
          </a:p>
        </p:txBody>
      </p:sp>
      <p:graphicFrame>
        <p:nvGraphicFramePr>
          <p:cNvPr id="16" name="15 Tabla"/>
          <p:cNvGraphicFramePr>
            <a:graphicFrameLocks noGrp="1"/>
          </p:cNvGraphicFramePr>
          <p:nvPr>
            <p:extLst>
              <p:ext uri="{D42A27DB-BD31-4B8C-83A1-F6EECF244321}">
                <p14:modId xmlns:p14="http://schemas.microsoft.com/office/powerpoint/2010/main" val="519469817"/>
              </p:ext>
            </p:extLst>
          </p:nvPr>
        </p:nvGraphicFramePr>
        <p:xfrm>
          <a:off x="340621" y="1197352"/>
          <a:ext cx="8460000" cy="5400000"/>
        </p:xfrm>
        <a:graphic>
          <a:graphicData uri="http://schemas.openxmlformats.org/drawingml/2006/table">
            <a:tbl>
              <a:tblPr/>
              <a:tblGrid>
                <a:gridCol w="900000"/>
                <a:gridCol w="2700000"/>
                <a:gridCol w="1800000"/>
                <a:gridCol w="900000"/>
                <a:gridCol w="1080000"/>
                <a:gridCol w="1080000"/>
              </a:tblGrid>
              <a:tr h="540000">
                <a:tc>
                  <a:txBody>
                    <a:bodyPr/>
                    <a:lstStyle/>
                    <a:p>
                      <a:pPr algn="ctr" fontAlgn="ctr"/>
                      <a:r>
                        <a:rPr lang="es-MX" sz="1300" b="1" i="0" u="none" strike="noStrike" dirty="0">
                          <a:solidFill>
                            <a:srgbClr val="FFFFFF"/>
                          </a:solidFill>
                          <a:latin typeface="Calibri" pitchFamily="34" charset="0"/>
                        </a:rPr>
                        <a:t>Artículo LTAIPDF</a:t>
                      </a:r>
                    </a:p>
                  </a:txBody>
                  <a:tcPr marL="7257" marR="7257" marT="7257" marB="0" anchor="ctr">
                    <a:lnL w="9525" cap="flat" cmpd="sng" algn="ctr">
                      <a:solidFill>
                        <a:schemeClr val="bg1"/>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300" b="1" i="0" u="none" strike="noStrike" dirty="0" smtClean="0">
                          <a:solidFill>
                            <a:srgbClr val="FFFFFF"/>
                          </a:solidFill>
                          <a:latin typeface="Calibri" pitchFamily="34" charset="0"/>
                        </a:rPr>
                        <a:t>Tema</a:t>
                      </a:r>
                      <a:endParaRPr lang="es-MX" sz="13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300" b="1" i="0" u="none" strike="noStrike" dirty="0" smtClean="0">
                          <a:solidFill>
                            <a:srgbClr val="FFFFFF"/>
                          </a:solidFill>
                          <a:latin typeface="Calibri" pitchFamily="34" charset="0"/>
                        </a:rPr>
                        <a:t>Aplicabilidad</a:t>
                      </a:r>
                      <a:endParaRPr lang="es-MX" sz="13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300" b="1" i="0" u="none" strike="noStrike" dirty="0" smtClean="0">
                          <a:solidFill>
                            <a:srgbClr val="FFFFFF"/>
                          </a:solidFill>
                          <a:latin typeface="Calibri" pitchFamily="34" charset="0"/>
                        </a:rPr>
                        <a:t>Total</a:t>
                      </a:r>
                      <a:r>
                        <a:rPr lang="es-MX" sz="1300" b="1" i="0" u="none" strike="noStrike" baseline="0" dirty="0" smtClean="0">
                          <a:solidFill>
                            <a:srgbClr val="FFFFFF"/>
                          </a:solidFill>
                          <a:latin typeface="Calibri" pitchFamily="34" charset="0"/>
                        </a:rPr>
                        <a:t> </a:t>
                      </a:r>
                      <a:r>
                        <a:rPr lang="es-MX" sz="1300" b="1" i="0" u="none" strike="noStrike" dirty="0" smtClean="0">
                          <a:solidFill>
                            <a:srgbClr val="FFFFFF"/>
                          </a:solidFill>
                          <a:latin typeface="Calibri" pitchFamily="34" charset="0"/>
                        </a:rPr>
                        <a:t>de Criterios</a:t>
                      </a:r>
                      <a:endParaRPr lang="es-MX" sz="13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300" b="1" i="0" u="none" strike="noStrike" dirty="0" smtClean="0">
                          <a:solidFill>
                            <a:srgbClr val="FFFFFF"/>
                          </a:solidFill>
                          <a:latin typeface="Calibri" pitchFamily="34" charset="0"/>
                        </a:rPr>
                        <a:t>Criterios Sustantivos</a:t>
                      </a:r>
                      <a:endParaRPr lang="es-MX" sz="13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300" b="1" i="0" u="none" strike="noStrike" dirty="0" smtClean="0">
                          <a:solidFill>
                            <a:srgbClr val="FFFFFF"/>
                          </a:solidFill>
                          <a:latin typeface="Calibri" pitchFamily="34" charset="0"/>
                        </a:rPr>
                        <a:t>Criterios Adjetivos</a:t>
                      </a:r>
                      <a:endParaRPr lang="es-MX" sz="13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r>
              <a:tr h="540000">
                <a:tc>
                  <a:txBody>
                    <a:bodyPr/>
                    <a:lstStyle/>
                    <a:p>
                      <a:pPr algn="ctr" fontAlgn="ctr"/>
                      <a:r>
                        <a:rPr lang="es-MX" sz="1300" b="1" i="0" u="none" strike="noStrike" dirty="0">
                          <a:solidFill>
                            <a:schemeClr val="tx1"/>
                          </a:solidFill>
                          <a:latin typeface="Calibri" pitchFamily="34" charset="0"/>
                        </a:rPr>
                        <a:t>13</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ctr" fontAlgn="b"/>
                      <a:r>
                        <a:rPr lang="es-MX" sz="1300" b="1" i="0" u="none" strike="noStrike" dirty="0">
                          <a:solidFill>
                            <a:srgbClr val="000000"/>
                          </a:solidFill>
                          <a:latin typeface="Calibri"/>
                        </a:rPr>
                        <a:t>Listado de información </a:t>
                      </a:r>
                      <a:r>
                        <a:rPr lang="es-MX" sz="1300" b="1" i="0" u="none" strike="noStrike" dirty="0" smtClean="0">
                          <a:solidFill>
                            <a:srgbClr val="000000"/>
                          </a:solidFill>
                          <a:latin typeface="Calibri"/>
                        </a:rPr>
                        <a:t>pública que detentan</a:t>
                      </a:r>
                      <a:endParaRPr lang="es-MX" sz="1300" b="1" i="0" u="none" strike="noStrike" dirty="0">
                        <a:solidFill>
                          <a:srgbClr val="000000"/>
                        </a:solidFill>
                        <a:latin typeface="Calibri"/>
                      </a:endParaRP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Todos</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11</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7</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4</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r>
              <a:tr h="540000">
                <a:tc>
                  <a:txBody>
                    <a:bodyPr/>
                    <a:lstStyle/>
                    <a:p>
                      <a:pPr algn="ctr" fontAlgn="ctr"/>
                      <a:r>
                        <a:rPr lang="es-MX" sz="1300" b="1" i="0" u="none" strike="noStrike" dirty="0">
                          <a:solidFill>
                            <a:schemeClr val="tx1"/>
                          </a:solidFill>
                          <a:latin typeface="Calibri" pitchFamily="34" charset="0"/>
                        </a:rPr>
                        <a:t>14</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300" b="1" i="0" u="none" strike="noStrike" dirty="0">
                          <a:solidFill>
                            <a:srgbClr val="000000"/>
                          </a:solidFill>
                          <a:latin typeface="Calibri"/>
                        </a:rPr>
                        <a:t>Información respecto de los temas, documentos y </a:t>
                      </a:r>
                      <a:r>
                        <a:rPr lang="es-MX" sz="1300" b="1" i="0" u="none" strike="noStrike" dirty="0" smtClean="0">
                          <a:solidFill>
                            <a:srgbClr val="000000"/>
                          </a:solidFill>
                          <a:latin typeface="Calibri"/>
                        </a:rPr>
                        <a:t>políticas</a:t>
                      </a:r>
                      <a:endParaRPr lang="es-MX" sz="1300" b="1" i="0" u="none" strike="noStrike" dirty="0">
                        <a:solidFill>
                          <a:srgbClr val="000000"/>
                        </a:solidFill>
                        <a:latin typeface="Calibri"/>
                      </a:endParaRP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Todos</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576</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441</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135</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540000">
                <a:tc>
                  <a:txBody>
                    <a:bodyPr/>
                    <a:lstStyle/>
                    <a:p>
                      <a:pPr algn="ctr" fontAlgn="ctr"/>
                      <a:r>
                        <a:rPr lang="es-MX" sz="1300" b="1" i="0" u="none" strike="noStrike" dirty="0">
                          <a:solidFill>
                            <a:schemeClr val="tx1"/>
                          </a:solidFill>
                          <a:latin typeface="Calibri" pitchFamily="34" charset="0"/>
                        </a:rPr>
                        <a:t>15</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300" b="1" i="0" u="none" strike="noStrike" dirty="0">
                          <a:solidFill>
                            <a:srgbClr val="000000"/>
                          </a:solidFill>
                          <a:latin typeface="Calibri"/>
                        </a:rPr>
                        <a:t>Información respecto de los temas, documentos y </a:t>
                      </a:r>
                      <a:r>
                        <a:rPr lang="es-MX" sz="1300" b="1" i="0" u="none" strike="noStrike" dirty="0" smtClean="0">
                          <a:solidFill>
                            <a:srgbClr val="000000"/>
                          </a:solidFill>
                          <a:latin typeface="Calibri"/>
                        </a:rPr>
                        <a:t>políticas</a:t>
                      </a:r>
                      <a:endParaRPr lang="es-MX" sz="1300" b="1" i="0" u="none" strike="noStrike" dirty="0">
                        <a:solidFill>
                          <a:srgbClr val="000000"/>
                        </a:solidFill>
                        <a:latin typeface="Calibri"/>
                      </a:endParaRP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Órgano </a:t>
                      </a:r>
                      <a:r>
                        <a:rPr lang="es-MX" sz="1300" b="1" i="0" u="none" strike="noStrike" dirty="0" smtClean="0">
                          <a:solidFill>
                            <a:schemeClr val="tx1"/>
                          </a:solidFill>
                          <a:latin typeface="Calibri" pitchFamily="34" charset="0"/>
                        </a:rPr>
                        <a:t>Ejecutivo</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193</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128</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65</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540000">
                <a:tc>
                  <a:txBody>
                    <a:bodyPr/>
                    <a:lstStyle/>
                    <a:p>
                      <a:pPr algn="ctr" fontAlgn="ctr"/>
                      <a:r>
                        <a:rPr lang="es-MX" sz="1300" b="1" i="0" u="none" strike="noStrike" dirty="0">
                          <a:solidFill>
                            <a:schemeClr val="tx1"/>
                          </a:solidFill>
                          <a:latin typeface="Calibri" pitchFamily="34" charset="0"/>
                        </a:rPr>
                        <a:t>16</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300" b="1" i="0" u="none" strike="noStrike" dirty="0">
                          <a:solidFill>
                            <a:srgbClr val="000000"/>
                          </a:solidFill>
                          <a:latin typeface="Calibri"/>
                        </a:rPr>
                        <a:t>Información respecto de los temas, documentos y </a:t>
                      </a:r>
                      <a:r>
                        <a:rPr lang="es-MX" sz="1300" b="1" i="0" u="none" strike="noStrike" dirty="0" smtClean="0">
                          <a:solidFill>
                            <a:srgbClr val="000000"/>
                          </a:solidFill>
                          <a:latin typeface="Calibri"/>
                        </a:rPr>
                        <a:t>políticas</a:t>
                      </a:r>
                      <a:endParaRPr lang="es-MX" sz="1300" b="1" i="0" u="none" strike="noStrike" dirty="0">
                        <a:solidFill>
                          <a:srgbClr val="000000"/>
                        </a:solidFill>
                        <a:latin typeface="Calibri"/>
                      </a:endParaRP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Órgano </a:t>
                      </a:r>
                      <a:r>
                        <a:rPr lang="es-MX" sz="1300" b="1" i="0" u="none" strike="noStrike" dirty="0" smtClean="0">
                          <a:solidFill>
                            <a:schemeClr val="tx1"/>
                          </a:solidFill>
                          <a:latin typeface="Calibri" pitchFamily="34" charset="0"/>
                        </a:rPr>
                        <a:t>Legislativo</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246</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156</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90</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540000">
                <a:tc>
                  <a:txBody>
                    <a:bodyPr/>
                    <a:lstStyle/>
                    <a:p>
                      <a:pPr algn="ctr" fontAlgn="ctr"/>
                      <a:r>
                        <a:rPr lang="es-MX" sz="1300" b="1" i="0" u="none" strike="noStrike" dirty="0">
                          <a:solidFill>
                            <a:schemeClr val="tx1"/>
                          </a:solidFill>
                          <a:latin typeface="Calibri" pitchFamily="34" charset="0"/>
                        </a:rPr>
                        <a:t>17</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300" b="1" i="0" u="none" strike="noStrike" dirty="0">
                          <a:solidFill>
                            <a:srgbClr val="000000"/>
                          </a:solidFill>
                          <a:latin typeface="Calibri"/>
                        </a:rPr>
                        <a:t>Información respecto de los temas, documentos y </a:t>
                      </a:r>
                      <a:r>
                        <a:rPr lang="es-MX" sz="1300" b="1" i="0" u="none" strike="noStrike" dirty="0" smtClean="0">
                          <a:solidFill>
                            <a:srgbClr val="000000"/>
                          </a:solidFill>
                          <a:latin typeface="Calibri"/>
                        </a:rPr>
                        <a:t>políticas</a:t>
                      </a:r>
                      <a:endParaRPr lang="es-MX" sz="1300" b="1" i="0" u="none" strike="noStrike" dirty="0">
                        <a:solidFill>
                          <a:srgbClr val="000000"/>
                        </a:solidFill>
                        <a:latin typeface="Calibri"/>
                      </a:endParaRP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Órgano </a:t>
                      </a:r>
                      <a:r>
                        <a:rPr lang="es-MX" sz="1300" b="1" i="0" u="none" strike="noStrike" dirty="0" smtClean="0">
                          <a:solidFill>
                            <a:schemeClr val="tx1"/>
                          </a:solidFill>
                          <a:latin typeface="Calibri" pitchFamily="34" charset="0"/>
                        </a:rPr>
                        <a:t>Judicial, </a:t>
                      </a:r>
                    </a:p>
                    <a:p>
                      <a:pPr algn="ctr" fontAlgn="ctr"/>
                      <a:r>
                        <a:rPr lang="es-MX" sz="1300" b="1" i="0" u="none" strike="noStrike" baseline="0" dirty="0" err="1" smtClean="0">
                          <a:solidFill>
                            <a:schemeClr val="tx1"/>
                          </a:solidFill>
                          <a:latin typeface="Calibri" pitchFamily="34" charset="0"/>
                        </a:rPr>
                        <a:t>JLCyADF</a:t>
                      </a:r>
                      <a:r>
                        <a:rPr lang="es-MX" sz="1300" b="1" i="0" u="none" strike="noStrike" baseline="0" dirty="0" smtClean="0">
                          <a:solidFill>
                            <a:schemeClr val="tx1"/>
                          </a:solidFill>
                          <a:latin typeface="Calibri" pitchFamily="34" charset="0"/>
                        </a:rPr>
                        <a:t> y </a:t>
                      </a:r>
                      <a:r>
                        <a:rPr lang="es-MX" sz="1300" b="1" i="0" u="none" strike="noStrike" dirty="0" smtClean="0">
                          <a:solidFill>
                            <a:schemeClr val="tx1"/>
                          </a:solidFill>
                          <a:latin typeface="Calibri" pitchFamily="34" charset="0"/>
                        </a:rPr>
                        <a:t>TCADF</a:t>
                      </a:r>
                      <a:r>
                        <a:rPr lang="es-MX" sz="1300" b="1" i="0" u="none" strike="noStrike" baseline="0" dirty="0" smtClean="0">
                          <a:solidFill>
                            <a:schemeClr val="tx1"/>
                          </a:solidFill>
                          <a:latin typeface="Calibri" pitchFamily="34" charset="0"/>
                        </a:rPr>
                        <a:t> </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178</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163</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15</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540000">
                <a:tc>
                  <a:txBody>
                    <a:bodyPr/>
                    <a:lstStyle/>
                    <a:p>
                      <a:pPr algn="ctr" fontAlgn="ctr"/>
                      <a:r>
                        <a:rPr lang="es-MX" sz="1300" b="1" i="0" u="none" strike="noStrike" dirty="0">
                          <a:solidFill>
                            <a:schemeClr val="tx1"/>
                          </a:solidFill>
                          <a:latin typeface="Calibri" pitchFamily="34" charset="0"/>
                        </a:rPr>
                        <a:t>18</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300" b="1" i="0" u="none" strike="noStrike" dirty="0">
                          <a:solidFill>
                            <a:srgbClr val="000000"/>
                          </a:solidFill>
                          <a:latin typeface="Calibri"/>
                        </a:rPr>
                        <a:t>Información respecto de los temas, documentos y </a:t>
                      </a:r>
                      <a:r>
                        <a:rPr lang="es-MX" sz="1300" b="1" i="0" u="none" strike="noStrike" dirty="0" smtClean="0">
                          <a:solidFill>
                            <a:srgbClr val="000000"/>
                          </a:solidFill>
                          <a:latin typeface="Calibri"/>
                        </a:rPr>
                        <a:t>políticas</a:t>
                      </a:r>
                      <a:endParaRPr lang="es-MX" sz="1300" b="1" i="0" u="none" strike="noStrike" dirty="0">
                        <a:solidFill>
                          <a:srgbClr val="000000"/>
                        </a:solidFill>
                        <a:latin typeface="Calibri"/>
                      </a:endParaRP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Órganos </a:t>
                      </a:r>
                      <a:r>
                        <a:rPr lang="es-MX" sz="1300" b="1" i="0" u="none" strike="noStrike" dirty="0" smtClean="0">
                          <a:solidFill>
                            <a:schemeClr val="tx1"/>
                          </a:solidFill>
                          <a:latin typeface="Calibri" pitchFamily="34" charset="0"/>
                        </a:rPr>
                        <a:t>Político-Administrativos</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109</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74</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35</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540000">
                <a:tc>
                  <a:txBody>
                    <a:bodyPr/>
                    <a:lstStyle/>
                    <a:p>
                      <a:pPr algn="ctr" fontAlgn="ctr"/>
                      <a:r>
                        <a:rPr lang="es-MX" sz="1300" b="1" i="0" u="none" strike="noStrike" dirty="0" smtClean="0">
                          <a:solidFill>
                            <a:schemeClr val="tx1"/>
                          </a:solidFill>
                          <a:latin typeface="Calibri" pitchFamily="34" charset="0"/>
                        </a:rPr>
                        <a:t>18 Bis</a:t>
                      </a:r>
                      <a:endParaRPr lang="es-MX" sz="1300" b="1" i="0" u="none" strike="noStrike" dirty="0">
                        <a:solidFill>
                          <a:schemeClr val="tx1"/>
                        </a:solidFill>
                        <a:latin typeface="Calibri" pitchFamily="34" charset="0"/>
                      </a:endParaRP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300" b="1" i="0" u="none" strike="noStrike" dirty="0" smtClean="0">
                          <a:solidFill>
                            <a:srgbClr val="000000"/>
                          </a:solidFill>
                          <a:latin typeface="Calibri"/>
                        </a:rPr>
                        <a:t>Información respecto de los temas, documentos y políticas</a:t>
                      </a: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Fideicomisos y Fondos Públicos</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69</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39</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30</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540000">
                <a:tc>
                  <a:txBody>
                    <a:bodyPr/>
                    <a:lstStyle/>
                    <a:p>
                      <a:pPr algn="ctr" fontAlgn="ctr"/>
                      <a:r>
                        <a:rPr lang="es-MX" sz="1300" b="1" i="0" u="none" strike="noStrike" dirty="0">
                          <a:solidFill>
                            <a:schemeClr val="tx1"/>
                          </a:solidFill>
                          <a:latin typeface="Calibri" pitchFamily="34" charset="0"/>
                        </a:rPr>
                        <a:t>19</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300" b="1" i="0" u="none" strike="noStrike" dirty="0">
                          <a:solidFill>
                            <a:srgbClr val="000000"/>
                          </a:solidFill>
                          <a:latin typeface="Calibri"/>
                        </a:rPr>
                        <a:t>Información respecto de los temas, documentos y </a:t>
                      </a:r>
                      <a:r>
                        <a:rPr lang="es-MX" sz="1300" b="1" i="0" u="none" strike="noStrike" dirty="0" smtClean="0">
                          <a:solidFill>
                            <a:srgbClr val="000000"/>
                          </a:solidFill>
                          <a:latin typeface="Calibri"/>
                        </a:rPr>
                        <a:t>políticas</a:t>
                      </a:r>
                      <a:endParaRPr lang="es-MX" sz="1300" b="1" i="0" u="none" strike="noStrike" dirty="0">
                        <a:solidFill>
                          <a:srgbClr val="000000"/>
                        </a:solidFill>
                        <a:latin typeface="Calibri"/>
                      </a:endParaRP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IEDF y TEDF</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146</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81</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65</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540000">
                <a:tc>
                  <a:txBody>
                    <a:bodyPr/>
                    <a:lstStyle/>
                    <a:p>
                      <a:pPr algn="ctr" fontAlgn="ctr"/>
                      <a:r>
                        <a:rPr lang="es-MX" sz="1300" b="1" i="0" u="none" strike="noStrike" dirty="0">
                          <a:solidFill>
                            <a:schemeClr val="tx1"/>
                          </a:solidFill>
                          <a:latin typeface="Calibri" pitchFamily="34" charset="0"/>
                        </a:rPr>
                        <a:t>20</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300" b="1" i="0" u="none" strike="noStrike" dirty="0">
                          <a:solidFill>
                            <a:srgbClr val="000000"/>
                          </a:solidFill>
                          <a:latin typeface="Calibri"/>
                        </a:rPr>
                        <a:t>Información respecto de los temas, documentos y políticas </a:t>
                      </a: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Comisión de Derechos </a:t>
                      </a:r>
                      <a:r>
                        <a:rPr lang="es-MX" sz="1300" b="1" i="0" u="none" strike="noStrike" dirty="0" smtClean="0">
                          <a:solidFill>
                            <a:schemeClr val="tx1"/>
                          </a:solidFill>
                          <a:latin typeface="Calibri" pitchFamily="34" charset="0"/>
                        </a:rPr>
                        <a:t>Humanos del D.</a:t>
                      </a:r>
                      <a:r>
                        <a:rPr lang="es-MX" sz="1300" b="1" i="0" u="none" strike="noStrike" baseline="0" dirty="0" smtClean="0">
                          <a:solidFill>
                            <a:schemeClr val="tx1"/>
                          </a:solidFill>
                          <a:latin typeface="Calibri" pitchFamily="34" charset="0"/>
                        </a:rPr>
                        <a:t>F.</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47</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32</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15</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bl>
          </a:graphicData>
        </a:graphic>
      </p:graphicFrame>
      <p:sp>
        <p:nvSpPr>
          <p:cNvPr id="4"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15</a:t>
            </a:fld>
            <a:endParaRPr lang="es-MX" b="1"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0683" y="85702"/>
            <a:ext cx="8235734" cy="864000"/>
          </a:xfrm>
          <a:prstGeom prst="rect">
            <a:avLst/>
          </a:prstGeom>
          <a:noFill/>
        </p:spPr>
        <p:txBody>
          <a:bodyPr wrap="square" rtlCol="0" anchor="ctr">
            <a:noAutofit/>
          </a:bodyPr>
          <a:lstStyle/>
          <a:p>
            <a:r>
              <a:rPr lang="es-MX" b="1" dirty="0" smtClean="0">
                <a:latin typeface="Calibri" pitchFamily="34" charset="0"/>
              </a:rPr>
              <a:t>Información de oficio. Aplicabilidad de los artículos y número de criterios por cada uno de ellos</a:t>
            </a:r>
            <a:endParaRPr lang="es-ES" sz="1200" b="1" i="1" dirty="0">
              <a:latin typeface="Calibri" pitchFamily="34" charset="0"/>
            </a:endParaRPr>
          </a:p>
        </p:txBody>
      </p:sp>
      <p:graphicFrame>
        <p:nvGraphicFramePr>
          <p:cNvPr id="16" name="15 Tabla"/>
          <p:cNvGraphicFramePr>
            <a:graphicFrameLocks noGrp="1"/>
          </p:cNvGraphicFramePr>
          <p:nvPr>
            <p:extLst>
              <p:ext uri="{D42A27DB-BD31-4B8C-83A1-F6EECF244321}">
                <p14:modId xmlns:p14="http://schemas.microsoft.com/office/powerpoint/2010/main" val="894607301"/>
              </p:ext>
            </p:extLst>
          </p:nvPr>
        </p:nvGraphicFramePr>
        <p:xfrm>
          <a:off x="340621" y="1199616"/>
          <a:ext cx="8460000" cy="5300630"/>
        </p:xfrm>
        <a:graphic>
          <a:graphicData uri="http://schemas.openxmlformats.org/drawingml/2006/table">
            <a:tbl>
              <a:tblPr/>
              <a:tblGrid>
                <a:gridCol w="900000"/>
                <a:gridCol w="2700000"/>
                <a:gridCol w="1800000"/>
                <a:gridCol w="900000"/>
                <a:gridCol w="1080000"/>
                <a:gridCol w="1080000"/>
              </a:tblGrid>
              <a:tr h="540000">
                <a:tc>
                  <a:txBody>
                    <a:bodyPr/>
                    <a:lstStyle/>
                    <a:p>
                      <a:pPr algn="ctr" fontAlgn="ctr"/>
                      <a:r>
                        <a:rPr lang="es-MX" sz="1300" b="1" i="0" u="none" strike="noStrike" dirty="0">
                          <a:solidFill>
                            <a:srgbClr val="FFFFFF"/>
                          </a:solidFill>
                          <a:latin typeface="Calibri" pitchFamily="34" charset="0"/>
                        </a:rPr>
                        <a:t>Artículo LTAIPDF</a:t>
                      </a:r>
                    </a:p>
                  </a:txBody>
                  <a:tcPr marL="7257" marR="7257" marT="7257" marB="0" anchor="ctr">
                    <a:lnL w="9525" cap="flat" cmpd="sng" algn="ctr">
                      <a:solidFill>
                        <a:schemeClr val="bg1"/>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300" b="1" i="0" u="none" strike="noStrike" dirty="0" smtClean="0">
                          <a:solidFill>
                            <a:srgbClr val="FFFFFF"/>
                          </a:solidFill>
                          <a:latin typeface="Calibri" pitchFamily="34" charset="0"/>
                        </a:rPr>
                        <a:t>Tema</a:t>
                      </a:r>
                      <a:endParaRPr lang="es-MX" sz="13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300" b="1" i="0" u="none" strike="noStrike" dirty="0" smtClean="0">
                          <a:solidFill>
                            <a:srgbClr val="FFFFFF"/>
                          </a:solidFill>
                          <a:latin typeface="Calibri" pitchFamily="34" charset="0"/>
                        </a:rPr>
                        <a:t>Aplicabilidad</a:t>
                      </a:r>
                      <a:endParaRPr lang="es-MX" sz="13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300" b="1" i="0" u="none" strike="noStrike" dirty="0" smtClean="0">
                          <a:solidFill>
                            <a:srgbClr val="FFFFFF"/>
                          </a:solidFill>
                          <a:latin typeface="Calibri" pitchFamily="34" charset="0"/>
                        </a:rPr>
                        <a:t>Total</a:t>
                      </a:r>
                      <a:r>
                        <a:rPr lang="es-MX" sz="1300" b="1" i="0" u="none" strike="noStrike" baseline="0" dirty="0" smtClean="0">
                          <a:solidFill>
                            <a:srgbClr val="FFFFFF"/>
                          </a:solidFill>
                          <a:latin typeface="Calibri" pitchFamily="34" charset="0"/>
                        </a:rPr>
                        <a:t> </a:t>
                      </a:r>
                      <a:r>
                        <a:rPr lang="es-MX" sz="1300" b="1" i="0" u="none" strike="noStrike" dirty="0" smtClean="0">
                          <a:solidFill>
                            <a:srgbClr val="FFFFFF"/>
                          </a:solidFill>
                          <a:latin typeface="Calibri" pitchFamily="34" charset="0"/>
                        </a:rPr>
                        <a:t>de Criterios</a:t>
                      </a:r>
                      <a:endParaRPr lang="es-MX" sz="13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300" b="1" i="0" u="none" strike="noStrike" dirty="0" smtClean="0">
                          <a:solidFill>
                            <a:srgbClr val="FFFFFF"/>
                          </a:solidFill>
                          <a:latin typeface="Calibri" pitchFamily="34" charset="0"/>
                        </a:rPr>
                        <a:t>Criterios Sustantivos</a:t>
                      </a:r>
                      <a:endParaRPr lang="es-MX" sz="13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300" b="1" i="0" u="none" strike="noStrike" dirty="0" smtClean="0">
                          <a:solidFill>
                            <a:srgbClr val="FFFFFF"/>
                          </a:solidFill>
                          <a:latin typeface="Calibri" pitchFamily="34" charset="0"/>
                        </a:rPr>
                        <a:t>Criterios Adjetivos</a:t>
                      </a:r>
                      <a:endParaRPr lang="es-MX" sz="13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r>
              <a:tr h="540000">
                <a:tc>
                  <a:txBody>
                    <a:bodyPr/>
                    <a:lstStyle/>
                    <a:p>
                      <a:pPr algn="ctr" fontAlgn="ctr"/>
                      <a:r>
                        <a:rPr lang="es-MX" sz="1300" b="1" i="0" u="none" strike="noStrike" dirty="0">
                          <a:solidFill>
                            <a:schemeClr val="tx1"/>
                          </a:solidFill>
                          <a:latin typeface="Calibri" pitchFamily="34" charset="0"/>
                        </a:rPr>
                        <a:t>21</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300" b="1" i="0" u="none" strike="noStrike" dirty="0">
                          <a:solidFill>
                            <a:srgbClr val="000000"/>
                          </a:solidFill>
                          <a:latin typeface="Calibri"/>
                        </a:rPr>
                        <a:t>Información respecto de los temas, documentos y políticas </a:t>
                      </a: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Universidad Autónoma de la Ciudad de México</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54</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34</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20</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540000">
                <a:tc>
                  <a:txBody>
                    <a:bodyPr/>
                    <a:lstStyle/>
                    <a:p>
                      <a:pPr algn="ctr" fontAlgn="ctr"/>
                      <a:r>
                        <a:rPr lang="es-MX" sz="1300" b="1" i="0" u="none" strike="noStrike" dirty="0">
                          <a:solidFill>
                            <a:schemeClr val="tx1"/>
                          </a:solidFill>
                          <a:latin typeface="Calibri" pitchFamily="34" charset="0"/>
                        </a:rPr>
                        <a:t>22</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300" b="1" i="0" u="none" strike="noStrike" dirty="0">
                          <a:solidFill>
                            <a:srgbClr val="000000"/>
                          </a:solidFill>
                          <a:latin typeface="Calibri"/>
                        </a:rPr>
                        <a:t>Información respecto de los temas, documentos y políticas </a:t>
                      </a: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err="1" smtClean="0">
                          <a:solidFill>
                            <a:schemeClr val="tx1"/>
                          </a:solidFill>
                          <a:latin typeface="Calibri" pitchFamily="34" charset="0"/>
                        </a:rPr>
                        <a:t>InfoDF</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148</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100</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48</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540000">
                <a:tc>
                  <a:txBody>
                    <a:bodyPr/>
                    <a:lstStyle/>
                    <a:p>
                      <a:pPr algn="ctr" fontAlgn="ctr"/>
                      <a:r>
                        <a:rPr lang="es-MX" sz="1300" b="1" i="0" u="none" strike="noStrike" dirty="0" smtClean="0">
                          <a:solidFill>
                            <a:schemeClr val="tx1"/>
                          </a:solidFill>
                          <a:latin typeface="Calibri" pitchFamily="34" charset="0"/>
                        </a:rPr>
                        <a:t>25</a:t>
                      </a:r>
                      <a:endParaRPr lang="es-MX" sz="1300" b="1" i="0" u="none" strike="noStrike" dirty="0">
                        <a:solidFill>
                          <a:schemeClr val="tx1"/>
                        </a:solidFill>
                        <a:latin typeface="Calibri" pitchFamily="34" charset="0"/>
                      </a:endParaRP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300" b="1" i="0" u="none" strike="noStrike" dirty="0" smtClean="0">
                          <a:solidFill>
                            <a:srgbClr val="000000"/>
                          </a:solidFill>
                          <a:latin typeface="Calibri"/>
                        </a:rPr>
                        <a:t>Información respecto de obra pública por invitación restringida</a:t>
                      </a:r>
                      <a:endParaRPr lang="es-MX" sz="1300" b="1" i="0" u="none" strike="noStrike" dirty="0">
                        <a:solidFill>
                          <a:srgbClr val="000000"/>
                        </a:solidFill>
                        <a:latin typeface="Calibri"/>
                      </a:endParaRP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Todos</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22</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17</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5</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720000">
                <a:tc>
                  <a:txBody>
                    <a:bodyPr/>
                    <a:lstStyle/>
                    <a:p>
                      <a:pPr algn="ctr" fontAlgn="ctr"/>
                      <a:r>
                        <a:rPr lang="es-MX" sz="1300" b="1" i="0" u="none" strike="noStrike" dirty="0" smtClean="0">
                          <a:solidFill>
                            <a:schemeClr val="tx1"/>
                          </a:solidFill>
                          <a:latin typeface="Calibri" pitchFamily="34" charset="0"/>
                        </a:rPr>
                        <a:t>27</a:t>
                      </a:r>
                      <a:endParaRPr lang="es-MX" sz="1300" b="1" i="0" u="none" strike="noStrike" dirty="0">
                        <a:solidFill>
                          <a:schemeClr val="tx1"/>
                        </a:solidFill>
                        <a:latin typeface="Calibri" pitchFamily="34" charset="0"/>
                      </a:endParaRP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300" b="1" i="0" u="none" strike="noStrike" dirty="0" smtClean="0">
                          <a:solidFill>
                            <a:srgbClr val="000000"/>
                          </a:solidFill>
                          <a:latin typeface="Calibri"/>
                        </a:rPr>
                        <a:t>Relación de las vistas dadas por el </a:t>
                      </a:r>
                      <a:r>
                        <a:rPr lang="es-MX" sz="1300" b="1" i="0" u="none" strike="noStrike" dirty="0" err="1" smtClean="0">
                          <a:solidFill>
                            <a:srgbClr val="000000"/>
                          </a:solidFill>
                          <a:latin typeface="Calibri"/>
                        </a:rPr>
                        <a:t>InfoDF</a:t>
                      </a:r>
                      <a:endParaRPr lang="es-MX" sz="1300" b="1" i="0" u="none" strike="noStrike" dirty="0">
                        <a:solidFill>
                          <a:srgbClr val="000000"/>
                        </a:solidFill>
                        <a:latin typeface="Calibri"/>
                      </a:endParaRP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Todos</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22</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17</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5</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720000">
                <a:tc>
                  <a:txBody>
                    <a:bodyPr/>
                    <a:lstStyle/>
                    <a:p>
                      <a:pPr algn="ctr" fontAlgn="ctr"/>
                      <a:r>
                        <a:rPr lang="es-MX" sz="1300" b="1" i="0" u="none" strike="noStrike" dirty="0">
                          <a:solidFill>
                            <a:schemeClr val="tx1"/>
                          </a:solidFill>
                          <a:latin typeface="Calibri" pitchFamily="34" charset="0"/>
                        </a:rPr>
                        <a:t>28</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300" b="1" i="0" u="none" strike="noStrike" dirty="0" smtClean="0">
                          <a:solidFill>
                            <a:srgbClr val="000000"/>
                          </a:solidFill>
                          <a:latin typeface="Calibri"/>
                        </a:rPr>
                        <a:t>…sección donde se publica la información de oficio…  buscador temático…</a:t>
                      </a:r>
                      <a:endParaRPr lang="es-MX" sz="1300" b="1" i="0" u="none" strike="noStrike" dirty="0">
                        <a:solidFill>
                          <a:srgbClr val="000000"/>
                        </a:solidFill>
                        <a:latin typeface="Calibri"/>
                      </a:endParaRP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chemeClr val="tx1"/>
                          </a:solidFill>
                          <a:latin typeface="Calibri" pitchFamily="34" charset="0"/>
                        </a:rPr>
                        <a:t>Todos</a:t>
                      </a: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5</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5</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540000">
                <a:tc>
                  <a:txBody>
                    <a:bodyPr/>
                    <a:lstStyle/>
                    <a:p>
                      <a:pPr algn="ctr" fontAlgn="ctr"/>
                      <a:r>
                        <a:rPr lang="es-MX" sz="1300" b="1" i="0" u="none" strike="noStrike" dirty="0">
                          <a:solidFill>
                            <a:schemeClr val="tx1"/>
                          </a:solidFill>
                          <a:latin typeface="Calibri" pitchFamily="34" charset="0"/>
                        </a:rPr>
                        <a:t>29</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300" b="1" i="0" u="none" strike="noStrike" dirty="0" smtClean="0">
                          <a:solidFill>
                            <a:srgbClr val="000000"/>
                          </a:solidFill>
                          <a:latin typeface="Calibri"/>
                        </a:rPr>
                        <a:t>Calendario de actualización de la información de oficio</a:t>
                      </a: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Todos</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15</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10</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5</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540000">
                <a:tc>
                  <a:txBody>
                    <a:bodyPr/>
                    <a:lstStyle/>
                    <a:p>
                      <a:pPr algn="ctr" fontAlgn="ctr"/>
                      <a:r>
                        <a:rPr lang="es-MX" sz="1300" b="1" i="0" u="none" strike="noStrike" dirty="0" smtClean="0">
                          <a:solidFill>
                            <a:schemeClr val="tx1"/>
                          </a:solidFill>
                          <a:latin typeface="Calibri" pitchFamily="34" charset="0"/>
                        </a:rPr>
                        <a:t>30</a:t>
                      </a:r>
                      <a:endParaRPr lang="es-MX" sz="1300" b="1" i="0" u="none" strike="noStrike" dirty="0">
                        <a:solidFill>
                          <a:schemeClr val="tx1"/>
                        </a:solidFill>
                        <a:latin typeface="Calibri" pitchFamily="34" charset="0"/>
                      </a:endParaRP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b"/>
                      <a:r>
                        <a:rPr lang="es-MX" sz="1300" b="1" i="0" u="none" strike="noStrike" dirty="0" smtClean="0">
                          <a:solidFill>
                            <a:srgbClr val="000000"/>
                          </a:solidFill>
                          <a:latin typeface="Calibri"/>
                        </a:rPr>
                        <a:t>Información relativa al</a:t>
                      </a:r>
                      <a:r>
                        <a:rPr lang="es-MX" sz="1300" b="1" i="0" u="none" strike="noStrike" baseline="0" dirty="0" smtClean="0">
                          <a:solidFill>
                            <a:srgbClr val="000000"/>
                          </a:solidFill>
                          <a:latin typeface="Calibri"/>
                        </a:rPr>
                        <a:t> uso, destino y actividades de los recursos públicos  proporcionados por los Entes Obligados</a:t>
                      </a:r>
                      <a:endParaRPr lang="es-MX" sz="1300" b="1" i="0" u="none" strike="noStrike" dirty="0" smtClean="0">
                        <a:solidFill>
                          <a:srgbClr val="000000"/>
                        </a:solidFill>
                        <a:latin typeface="Calibri"/>
                      </a:endParaRPr>
                    </a:p>
                  </a:txBody>
                  <a:tcPr marL="8150" marR="8150" marT="81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Todos</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11</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6</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smtClean="0">
                          <a:solidFill>
                            <a:schemeClr val="tx1"/>
                          </a:solidFill>
                          <a:latin typeface="Calibri" pitchFamily="34" charset="0"/>
                        </a:rPr>
                        <a:t>5</a:t>
                      </a:r>
                      <a:endParaRPr lang="es-MX" sz="1300" b="1" i="0" u="none" strike="noStrike" dirty="0">
                        <a:solidFill>
                          <a:schemeClr val="tx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360000">
                <a:tc gridSpan="3">
                  <a:txBody>
                    <a:bodyPr/>
                    <a:lstStyle/>
                    <a:p>
                      <a:pPr algn="l" fontAlgn="ctr"/>
                      <a:r>
                        <a:rPr lang="es-MX" sz="1300" b="1" i="0" u="none" strike="noStrike" dirty="0" smtClean="0">
                          <a:solidFill>
                            <a:schemeClr val="bg1"/>
                          </a:solidFill>
                          <a:latin typeface="Calibri" pitchFamily="34" charset="0"/>
                        </a:rPr>
                        <a:t> Total </a:t>
                      </a:r>
                      <a:r>
                        <a:rPr lang="es-MX" sz="1300" b="1" i="0" u="none" strike="noStrike" dirty="0">
                          <a:solidFill>
                            <a:schemeClr val="bg1"/>
                          </a:solidFill>
                          <a:latin typeface="Calibri" pitchFamily="34" charset="0"/>
                        </a:rPr>
                        <a:t>de criterios</a:t>
                      </a:r>
                    </a:p>
                  </a:txBody>
                  <a:tcPr marL="7257" marR="7257" marT="7257"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MX"/>
                    </a:p>
                  </a:txBody>
                  <a:tcPr/>
                </a:tc>
                <a:tc hMerge="1">
                  <a:txBody>
                    <a:bodyPr/>
                    <a:lstStyle/>
                    <a:p>
                      <a:endParaRPr lang="es-MX"/>
                    </a:p>
                  </a:txBody>
                  <a:tcPr/>
                </a:tc>
                <a:tc>
                  <a:txBody>
                    <a:bodyPr/>
                    <a:lstStyle/>
                    <a:p>
                      <a:pPr algn="ctr" fontAlgn="ctr"/>
                      <a:r>
                        <a:rPr lang="es-MX" sz="1300" b="1" i="0" u="none" strike="noStrike" dirty="0" smtClean="0">
                          <a:solidFill>
                            <a:schemeClr val="bg1"/>
                          </a:solidFill>
                          <a:latin typeface="Calibri" pitchFamily="34" charset="0"/>
                        </a:rPr>
                        <a:t>1,852</a:t>
                      </a:r>
                      <a:endParaRPr lang="es-MX" sz="1300" b="1" i="0" u="none" strike="noStrike" dirty="0">
                        <a:solidFill>
                          <a:schemeClr val="bg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MX" sz="1300" b="1" i="0" u="none" strike="noStrike" dirty="0" smtClean="0">
                          <a:solidFill>
                            <a:schemeClr val="bg1"/>
                          </a:solidFill>
                          <a:latin typeface="Calibri" pitchFamily="34" charset="0"/>
                        </a:rPr>
                        <a:t>1,310</a:t>
                      </a:r>
                      <a:endParaRPr lang="es-MX" sz="1300" b="1" i="0" u="none" strike="noStrike" dirty="0">
                        <a:solidFill>
                          <a:schemeClr val="bg1"/>
                        </a:solidFill>
                        <a:latin typeface="Calibri" pitchFamily="34" charset="0"/>
                      </a:endParaRPr>
                    </a:p>
                  </a:txBody>
                  <a:tcPr marL="7257" marR="7257" marT="72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a:txBody>
                    <a:bodyPr/>
                    <a:lstStyle/>
                    <a:p>
                      <a:pPr algn="ctr" fontAlgn="ctr"/>
                      <a:r>
                        <a:rPr lang="es-MX" sz="1300" b="1" i="0" u="none" strike="noStrike" dirty="0" smtClean="0">
                          <a:solidFill>
                            <a:schemeClr val="bg1"/>
                          </a:solidFill>
                          <a:latin typeface="Calibri" pitchFamily="34" charset="0"/>
                        </a:rPr>
                        <a:t>542</a:t>
                      </a:r>
                      <a:endParaRPr lang="es-MX" sz="1300" b="1" i="0" u="none" strike="noStrike" dirty="0">
                        <a:solidFill>
                          <a:schemeClr val="bg1"/>
                        </a:solidFill>
                        <a:latin typeface="Calibri" pitchFamily="34" charset="0"/>
                      </a:endParaRPr>
                    </a:p>
                  </a:txBody>
                  <a:tcPr marL="7257" marR="7257" marT="7257"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r>
            </a:tbl>
          </a:graphicData>
        </a:graphic>
      </p:graphicFrame>
      <p:sp>
        <p:nvSpPr>
          <p:cNvPr id="4"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16</a:t>
            </a:fld>
            <a:endParaRPr lang="es-MX" b="1" dirty="0">
              <a:latin typeface="Calibri" pitchFamily="34" charset="0"/>
            </a:endParaRPr>
          </a:p>
        </p:txBody>
      </p:sp>
      <p:sp>
        <p:nvSpPr>
          <p:cNvPr id="5" name="4 Rectángulo"/>
          <p:cNvSpPr/>
          <p:nvPr/>
        </p:nvSpPr>
        <p:spPr>
          <a:xfrm>
            <a:off x="323528" y="6536377"/>
            <a:ext cx="5868144" cy="276999"/>
          </a:xfrm>
          <a:prstGeom prst="rect">
            <a:avLst/>
          </a:prstGeom>
        </p:spPr>
        <p:txBody>
          <a:bodyPr wrap="square">
            <a:spAutoFit/>
          </a:bodyPr>
          <a:lstStyle/>
          <a:p>
            <a:r>
              <a:rPr lang="es-MX" sz="1200" b="1" dirty="0" smtClean="0">
                <a:latin typeface="Calibri" pitchFamily="34" charset="0"/>
                <a:cs typeface="Calibri" pitchFamily="34" charset="0"/>
              </a:rPr>
              <a:t>En promedio a un Ente Obligado le aplican 816 criterios </a:t>
            </a:r>
            <a:endParaRPr lang="es-MX" sz="1200" b="1" dirty="0">
              <a:latin typeface="Calibri" pitchFamily="34" charset="0"/>
              <a:cs typeface="Calibri" pitchFamily="34" charset="0"/>
            </a:endParaRPr>
          </a:p>
        </p:txBody>
      </p:sp>
    </p:spTree>
    <p:extLst>
      <p:ext uri="{BB962C8B-B14F-4D97-AF65-F5344CB8AC3E}">
        <p14:creationId xmlns:p14="http://schemas.microsoft.com/office/powerpoint/2010/main" val="2805747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76168" y="85702"/>
            <a:ext cx="8455447" cy="864000"/>
          </a:xfrm>
          <a:prstGeom prst="rect">
            <a:avLst/>
          </a:prstGeom>
          <a:noFill/>
        </p:spPr>
        <p:txBody>
          <a:bodyPr wrap="square" rtlCol="0" anchor="ctr">
            <a:noAutofit/>
          </a:bodyPr>
          <a:lstStyle/>
          <a:p>
            <a:r>
              <a:rPr lang="es-MX" b="1" dirty="0" smtClean="0">
                <a:latin typeface="Calibri" pitchFamily="34" charset="0"/>
              </a:rPr>
              <a:t>Índice Global del Cumplimiento de las Obligaciones de Transparencia para los Entes Obligados</a:t>
            </a:r>
          </a:p>
          <a:p>
            <a:r>
              <a:rPr lang="es-MX" sz="1200" b="1" i="1" dirty="0" smtClean="0">
                <a:latin typeface="Calibri" pitchFamily="34" charset="0"/>
              </a:rPr>
              <a:t>(No incluye Partidos Políticos en el Distrito Federal)</a:t>
            </a:r>
            <a:endParaRPr lang="es-ES" sz="1200" b="1" i="1" dirty="0" smtClean="0">
              <a:latin typeface="Calibri" pitchFamily="34" charset="0"/>
            </a:endParaRPr>
          </a:p>
        </p:txBody>
      </p:sp>
      <p:sp>
        <p:nvSpPr>
          <p:cNvPr id="7"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17</a:t>
            </a:fld>
            <a:endParaRPr lang="es-MX" b="1" dirty="0">
              <a:latin typeface="Calibri"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2965839742"/>
              </p:ext>
            </p:extLst>
          </p:nvPr>
        </p:nvGraphicFramePr>
        <p:xfrm>
          <a:off x="179512" y="1229410"/>
          <a:ext cx="8614902" cy="5414125"/>
        </p:xfrm>
        <a:graphic>
          <a:graphicData uri="http://schemas.openxmlformats.org/drawingml/2006/table">
            <a:tbl>
              <a:tblPr firstRow="1" bandRow="1">
                <a:tableStyleId>{00A15C55-8517-42AA-B614-E9B94910E393}</a:tableStyleId>
              </a:tblPr>
              <a:tblGrid>
                <a:gridCol w="4915002"/>
                <a:gridCol w="1774372"/>
                <a:gridCol w="1925528"/>
              </a:tblGrid>
              <a:tr h="1080000">
                <a:tc>
                  <a:txBody>
                    <a:bodyPr/>
                    <a:lstStyle/>
                    <a:p>
                      <a:pPr algn="ctr"/>
                      <a:r>
                        <a:rPr lang="es-MX" sz="1200" dirty="0" smtClean="0">
                          <a:latin typeface="Calibri" pitchFamily="34" charset="0"/>
                          <a:cs typeface="Calibri" pitchFamily="34" charset="0"/>
                        </a:rPr>
                        <a:t>Criterios y Metodología de Evaluación de la Información Pública de Oficio que deben dar a conocer los Entes Públicos en sus portales de Internet</a:t>
                      </a:r>
                    </a:p>
                    <a:p>
                      <a:pPr algn="ctr"/>
                      <a:r>
                        <a:rPr lang="es-MX" sz="1200" b="1" dirty="0" smtClean="0">
                          <a:solidFill>
                            <a:schemeClr val="bg1"/>
                          </a:solidFill>
                          <a:latin typeface="Calibri" pitchFamily="34" charset="0"/>
                        </a:rPr>
                        <a:t> (</a:t>
                      </a:r>
                      <a:r>
                        <a:rPr lang="es-MX" sz="1200" b="1" dirty="0" err="1" smtClean="0">
                          <a:solidFill>
                            <a:schemeClr val="bg1"/>
                          </a:solidFill>
                          <a:latin typeface="Calibri" pitchFamily="34" charset="0"/>
                        </a:rPr>
                        <a:t>IG</a:t>
                      </a:r>
                      <a:r>
                        <a:rPr lang="es-MX" sz="1200" b="1" baseline="-25000" dirty="0" err="1" smtClean="0">
                          <a:solidFill>
                            <a:schemeClr val="bg1"/>
                          </a:solidFill>
                          <a:latin typeface="Calibri" pitchFamily="34" charset="0"/>
                        </a:rPr>
                        <a:t>cot</a:t>
                      </a:r>
                      <a:r>
                        <a:rPr lang="es-MX" sz="1200" b="1" dirty="0" smtClean="0">
                          <a:solidFill>
                            <a:schemeClr val="bg1"/>
                          </a:solidFill>
                          <a:latin typeface="Calibri" pitchFamily="34" charset="0"/>
                        </a:rPr>
                        <a:t>)</a:t>
                      </a:r>
                      <a:endParaRPr lang="es-MX" sz="1200" dirty="0">
                        <a:latin typeface="Calibri" pitchFamily="34" charset="0"/>
                        <a:cs typeface="Calibri" pitchFamily="34" charset="0"/>
                      </a:endParaRPr>
                    </a:p>
                  </a:txBody>
                  <a:tcPr anchor="ctr">
                    <a:solidFill>
                      <a:srgbClr val="009999"/>
                    </a:solidFill>
                  </a:tcPr>
                </a:tc>
                <a:tc gridSpan="2">
                  <a:txBody>
                    <a:bodyPr/>
                    <a:lstStyle/>
                    <a:p>
                      <a:pPr algn="ctr"/>
                      <a:r>
                        <a:rPr lang="es-MX" sz="1200" b="1" dirty="0" smtClean="0">
                          <a:latin typeface="Calibri" pitchFamily="34" charset="0"/>
                          <a:cs typeface="Calibri" pitchFamily="34" charset="0"/>
                        </a:rPr>
                        <a:t>Criterios y Metodología de Evaluación de la Información Pública de Oficio que deben dar a conocer los Entes Obligados en sus portales</a:t>
                      </a:r>
                      <a:r>
                        <a:rPr lang="es-MX" sz="1200" b="1" baseline="0" dirty="0" smtClean="0">
                          <a:latin typeface="Calibri" pitchFamily="34" charset="0"/>
                          <a:cs typeface="Calibri" pitchFamily="34" charset="0"/>
                        </a:rPr>
                        <a:t> de Internet</a:t>
                      </a:r>
                    </a:p>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bg1"/>
                          </a:solidFill>
                          <a:latin typeface="Calibri" pitchFamily="34" charset="0"/>
                        </a:rPr>
                        <a:t> (IG</a:t>
                      </a:r>
                      <a:r>
                        <a:rPr lang="es-MX" sz="1200" b="1" baseline="-25000" dirty="0" smtClean="0">
                          <a:solidFill>
                            <a:schemeClr val="bg1"/>
                          </a:solidFill>
                          <a:latin typeface="Calibri" pitchFamily="34" charset="0"/>
                        </a:rPr>
                        <a:t>OF</a:t>
                      </a:r>
                      <a:r>
                        <a:rPr lang="es-MX" sz="1200" b="1" dirty="0" smtClean="0">
                          <a:solidFill>
                            <a:schemeClr val="bg1"/>
                          </a:solidFill>
                          <a:latin typeface="Calibri" pitchFamily="34" charset="0"/>
                        </a:rPr>
                        <a:t>)</a:t>
                      </a:r>
                      <a:endParaRPr lang="es-MX" sz="1200" dirty="0">
                        <a:latin typeface="Calibri" pitchFamily="34" charset="0"/>
                        <a:cs typeface="Calibri" pitchFamily="34" charset="0"/>
                      </a:endParaRPr>
                    </a:p>
                  </a:txBody>
                  <a:tcPr anchor="ctr">
                    <a:solidFill>
                      <a:srgbClr val="009999"/>
                    </a:solidFill>
                  </a:tcPr>
                </a:tc>
                <a:tc hMerge="1">
                  <a:txBody>
                    <a:bodyPr/>
                    <a:lstStyle/>
                    <a:p>
                      <a:endParaRPr lang="es-MX"/>
                    </a:p>
                  </a:txBody>
                  <a:tcPr/>
                </a:tc>
              </a:tr>
              <a:tr h="360000">
                <a:tc>
                  <a:txBody>
                    <a:bodyPr/>
                    <a:lstStyle/>
                    <a:p>
                      <a:pPr algn="ctr"/>
                      <a:r>
                        <a:rPr lang="es-MX" sz="1200" b="1" dirty="0" smtClean="0">
                          <a:solidFill>
                            <a:schemeClr val="bg1"/>
                          </a:solidFill>
                          <a:latin typeface="Calibri" pitchFamily="34" charset="0"/>
                          <a:cs typeface="Calibri" pitchFamily="34" charset="0"/>
                        </a:rPr>
                        <a:t>2008</a:t>
                      </a:r>
                      <a:r>
                        <a:rPr lang="es-MX" sz="1200" b="1" baseline="0" dirty="0" smtClean="0">
                          <a:solidFill>
                            <a:schemeClr val="bg1"/>
                          </a:solidFill>
                          <a:latin typeface="Calibri" pitchFamily="34" charset="0"/>
                          <a:cs typeface="Calibri" pitchFamily="34" charset="0"/>
                        </a:rPr>
                        <a:t> - 2011</a:t>
                      </a:r>
                      <a:endParaRPr lang="es-MX" sz="1200" b="1" dirty="0">
                        <a:solidFill>
                          <a:schemeClr val="bg1"/>
                        </a:solidFill>
                        <a:latin typeface="Calibri" pitchFamily="34" charset="0"/>
                        <a:cs typeface="Calibri" pitchFamily="34" charset="0"/>
                      </a:endParaRPr>
                    </a:p>
                  </a:txBody>
                  <a:tcPr anchor="ctr">
                    <a:solidFill>
                      <a:srgbClr val="0099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bg1"/>
                          </a:solidFill>
                          <a:latin typeface="Calibri" pitchFamily="34" charset="0"/>
                          <a:cs typeface="Calibri" pitchFamily="34" charset="0"/>
                        </a:rPr>
                        <a:t>2012</a:t>
                      </a:r>
                      <a:endParaRPr lang="es-MX" sz="1200" b="1" dirty="0">
                        <a:solidFill>
                          <a:schemeClr val="bg1"/>
                        </a:solidFill>
                        <a:latin typeface="Calibri" pitchFamily="34" charset="0"/>
                        <a:cs typeface="Calibri" pitchFamily="34" charset="0"/>
                      </a:endParaRPr>
                    </a:p>
                  </a:txBody>
                  <a:tcPr anchor="ctr">
                    <a:solidFill>
                      <a:srgbClr val="0099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bg1"/>
                          </a:solidFill>
                          <a:latin typeface="Calibri" pitchFamily="34" charset="0"/>
                          <a:cs typeface="Calibri" pitchFamily="34" charset="0"/>
                        </a:rPr>
                        <a:t>2013</a:t>
                      </a:r>
                      <a:endParaRPr lang="es-MX" sz="1200" b="1" dirty="0">
                        <a:solidFill>
                          <a:schemeClr val="bg1"/>
                        </a:solidFill>
                        <a:latin typeface="Calibri" pitchFamily="34" charset="0"/>
                        <a:cs typeface="Calibri" pitchFamily="34" charset="0"/>
                      </a:endParaRPr>
                    </a:p>
                  </a:txBody>
                  <a:tcPr anchor="ctr">
                    <a:solidFill>
                      <a:srgbClr val="009999"/>
                    </a:solidFill>
                  </a:tcPr>
                </a:tc>
              </a:tr>
              <a:tr h="3974125">
                <a:tc>
                  <a:txBody>
                    <a:bodyPr/>
                    <a:lstStyle/>
                    <a:p>
                      <a:endParaRPr lang="es-MX" sz="1200" dirty="0">
                        <a:latin typeface="Calibri" pitchFamily="34" charset="0"/>
                        <a:cs typeface="Calibri" pitchFamily="34" charset="0"/>
                      </a:endParaRPr>
                    </a:p>
                  </a:txBody>
                  <a:tcPr>
                    <a:solidFill>
                      <a:srgbClr val="33CCCC">
                        <a:alpha val="25098"/>
                      </a:srgbClr>
                    </a:solidFill>
                  </a:tcPr>
                </a:tc>
                <a:tc>
                  <a:txBody>
                    <a:bodyPr/>
                    <a:lstStyle/>
                    <a:p>
                      <a:endParaRPr lang="es-MX" sz="1200" dirty="0">
                        <a:latin typeface="Calibri" pitchFamily="34" charset="0"/>
                        <a:cs typeface="Calibri" pitchFamily="34" charset="0"/>
                      </a:endParaRPr>
                    </a:p>
                  </a:txBody>
                  <a:tcPr>
                    <a:solidFill>
                      <a:srgbClr val="33CCCC">
                        <a:alpha val="25098"/>
                      </a:srgbClr>
                    </a:solidFill>
                  </a:tcPr>
                </a:tc>
                <a:tc>
                  <a:txBody>
                    <a:bodyPr/>
                    <a:lstStyle/>
                    <a:p>
                      <a:endParaRPr lang="es-MX" sz="1200" dirty="0">
                        <a:latin typeface="Calibri" pitchFamily="34" charset="0"/>
                        <a:cs typeface="Calibri" pitchFamily="34" charset="0"/>
                      </a:endParaRPr>
                    </a:p>
                  </a:txBody>
                  <a:tcPr>
                    <a:solidFill>
                      <a:srgbClr val="33CCCC">
                        <a:alpha val="25098"/>
                      </a:srgbClr>
                    </a:solidFill>
                  </a:tcPr>
                </a:tc>
              </a:tr>
            </a:tbl>
          </a:graphicData>
        </a:graphic>
      </p:graphicFrame>
      <p:graphicFrame>
        <p:nvGraphicFramePr>
          <p:cNvPr id="9" name="8 Gráfico"/>
          <p:cNvGraphicFramePr/>
          <p:nvPr>
            <p:extLst>
              <p:ext uri="{D42A27DB-BD31-4B8C-83A1-F6EECF244321}">
                <p14:modId xmlns:p14="http://schemas.microsoft.com/office/powerpoint/2010/main" val="288813948"/>
              </p:ext>
            </p:extLst>
          </p:nvPr>
        </p:nvGraphicFramePr>
        <p:xfrm>
          <a:off x="179511" y="2780928"/>
          <a:ext cx="8612497" cy="3816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7203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extLst>
              <p:ext uri="{D42A27DB-BD31-4B8C-83A1-F6EECF244321}">
                <p14:modId xmlns:p14="http://schemas.microsoft.com/office/powerpoint/2010/main" val="3101786559"/>
              </p:ext>
            </p:extLst>
          </p:nvPr>
        </p:nvGraphicFramePr>
        <p:xfrm>
          <a:off x="481418" y="1214682"/>
          <a:ext cx="8195038" cy="5429288"/>
        </p:xfrm>
        <a:graphic>
          <a:graphicData uri="http://schemas.openxmlformats.org/drawingml/2006/chart">
            <c:chart xmlns:c="http://schemas.openxmlformats.org/drawingml/2006/chart" xmlns:r="http://schemas.openxmlformats.org/officeDocument/2006/relationships" r:id="rId2"/>
          </a:graphicData>
        </a:graphic>
      </p:graphicFrame>
      <p:sp>
        <p:nvSpPr>
          <p:cNvPr id="18"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18</a:t>
            </a:fld>
            <a:endParaRPr lang="es-MX" b="1" dirty="0">
              <a:latin typeface="Calibri" pitchFamily="34" charset="0"/>
            </a:endParaRPr>
          </a:p>
        </p:txBody>
      </p:sp>
      <p:sp>
        <p:nvSpPr>
          <p:cNvPr id="5" name="4 Rectángulo"/>
          <p:cNvSpPr/>
          <p:nvPr/>
        </p:nvSpPr>
        <p:spPr>
          <a:xfrm>
            <a:off x="239080" y="1301418"/>
            <a:ext cx="8653400" cy="360000"/>
          </a:xfrm>
          <a:prstGeom prst="rect">
            <a:avLst/>
          </a:prstGeom>
          <a:noFill/>
          <a:ln w="57150">
            <a:solidFill>
              <a:srgbClr val="33CCCC"/>
            </a:solidFill>
          </a:ln>
          <a:scene3d>
            <a:camera prst="orthographicFront"/>
            <a:lightRig rig="sof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Índices de la Tercera Evaluación-</a:t>
            </a:r>
            <a:r>
              <a:rPr lang="es-MX" b="1" dirty="0" err="1" smtClean="0">
                <a:latin typeface="Calibri" pitchFamily="34" charset="0"/>
              </a:rPr>
              <a:t>Solventación</a:t>
            </a:r>
            <a:r>
              <a:rPr lang="es-MX" b="1" dirty="0" smtClean="0">
                <a:latin typeface="Calibri" pitchFamily="34" charset="0"/>
              </a:rPr>
              <a:t> a los portales de Internet de los Entes Obligados, 2013</a:t>
            </a:r>
            <a:endParaRPr lang="es-ES" sz="1200" b="1" i="1" dirty="0">
              <a:latin typeface="Calibri" pitchFamily="34" charset="0"/>
            </a:endParaRPr>
          </a:p>
        </p:txBody>
      </p:sp>
    </p:spTree>
    <p:extLst>
      <p:ext uri="{BB962C8B-B14F-4D97-AF65-F5344CB8AC3E}">
        <p14:creationId xmlns:p14="http://schemas.microsoft.com/office/powerpoint/2010/main" val="39510995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Gráfico"/>
          <p:cNvGraphicFramePr/>
          <p:nvPr>
            <p:extLst>
              <p:ext uri="{D42A27DB-BD31-4B8C-83A1-F6EECF244321}">
                <p14:modId xmlns:p14="http://schemas.microsoft.com/office/powerpoint/2010/main" val="1655519486"/>
              </p:ext>
            </p:extLst>
          </p:nvPr>
        </p:nvGraphicFramePr>
        <p:xfrm>
          <a:off x="142843" y="1124744"/>
          <a:ext cx="7986957" cy="5616624"/>
        </p:xfrm>
        <a:graphic>
          <a:graphicData uri="http://schemas.openxmlformats.org/drawingml/2006/chart">
            <c:chart xmlns:c="http://schemas.openxmlformats.org/drawingml/2006/chart" xmlns:r="http://schemas.openxmlformats.org/officeDocument/2006/relationships" r:id="rId2"/>
          </a:graphicData>
        </a:graphic>
      </p:graphicFrame>
      <p:sp>
        <p:nvSpPr>
          <p:cNvPr id="9" name="8 CuadroTexto"/>
          <p:cNvSpPr txBox="1"/>
          <p:nvPr/>
        </p:nvSpPr>
        <p:spPr>
          <a:xfrm>
            <a:off x="8171408" y="2575790"/>
            <a:ext cx="714380" cy="276999"/>
          </a:xfrm>
          <a:prstGeom prst="rect">
            <a:avLst/>
          </a:prstGeom>
          <a:noFill/>
        </p:spPr>
        <p:txBody>
          <a:bodyPr wrap="square" rtlCol="0">
            <a:spAutoFit/>
          </a:bodyPr>
          <a:lstStyle/>
          <a:p>
            <a:pPr algn="ctr"/>
            <a:r>
              <a:rPr lang="es-MX" sz="1200" b="1" dirty="0" smtClean="0">
                <a:latin typeface="Calibri" pitchFamily="34" charset="0"/>
              </a:rPr>
              <a:t>8.4</a:t>
            </a:r>
            <a:endParaRPr lang="es-MX" sz="1200" b="1" dirty="0">
              <a:latin typeface="Calibri" pitchFamily="34" charset="0"/>
            </a:endParaRPr>
          </a:p>
        </p:txBody>
      </p:sp>
      <p:cxnSp>
        <p:nvCxnSpPr>
          <p:cNvPr id="14" name="13 Conector recto de flecha"/>
          <p:cNvCxnSpPr/>
          <p:nvPr/>
        </p:nvCxnSpPr>
        <p:spPr>
          <a:xfrm>
            <a:off x="7380416" y="2204864"/>
            <a:ext cx="936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5" name="14 Conector recto de flecha"/>
          <p:cNvCxnSpPr/>
          <p:nvPr/>
        </p:nvCxnSpPr>
        <p:spPr>
          <a:xfrm>
            <a:off x="7596336" y="2708920"/>
            <a:ext cx="684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6" name="15 Conector recto de flecha"/>
          <p:cNvCxnSpPr/>
          <p:nvPr/>
        </p:nvCxnSpPr>
        <p:spPr>
          <a:xfrm>
            <a:off x="7416416" y="3241693"/>
            <a:ext cx="900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19" name="18 Conector recto de flecha"/>
          <p:cNvCxnSpPr/>
          <p:nvPr/>
        </p:nvCxnSpPr>
        <p:spPr>
          <a:xfrm>
            <a:off x="7524416" y="5821666"/>
            <a:ext cx="792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20" name="19 Conector recto de flecha"/>
          <p:cNvCxnSpPr/>
          <p:nvPr/>
        </p:nvCxnSpPr>
        <p:spPr>
          <a:xfrm>
            <a:off x="7895294" y="5309088"/>
            <a:ext cx="360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21" name="20 Conector recto de flecha"/>
          <p:cNvCxnSpPr/>
          <p:nvPr/>
        </p:nvCxnSpPr>
        <p:spPr>
          <a:xfrm>
            <a:off x="7114188" y="6336608"/>
            <a:ext cx="1224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22" name="21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Comparativo de índices de cumplimiento</a:t>
            </a:r>
          </a:p>
          <a:p>
            <a:r>
              <a:rPr lang="es-MX" sz="1200" b="1" i="1" dirty="0" smtClean="0">
                <a:latin typeface="Calibri" pitchFamily="34" charset="0"/>
              </a:rPr>
              <a:t>Evaluaciones-Diagnóstico 2012 y Evaluaciones 2013</a:t>
            </a:r>
            <a:endParaRPr lang="es-ES" sz="1200" b="1" i="1" dirty="0">
              <a:latin typeface="Calibri" pitchFamily="34" charset="0"/>
            </a:endParaRPr>
          </a:p>
        </p:txBody>
      </p:sp>
      <p:sp>
        <p:nvSpPr>
          <p:cNvPr id="23"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19</a:t>
            </a:fld>
            <a:endParaRPr lang="es-MX" b="1" dirty="0">
              <a:latin typeface="Calibri" pitchFamily="34" charset="0"/>
            </a:endParaRPr>
          </a:p>
        </p:txBody>
      </p:sp>
      <p:sp>
        <p:nvSpPr>
          <p:cNvPr id="24" name="23 Rectángulo"/>
          <p:cNvSpPr/>
          <p:nvPr/>
        </p:nvSpPr>
        <p:spPr>
          <a:xfrm>
            <a:off x="96618" y="1931124"/>
            <a:ext cx="8912004" cy="540000"/>
          </a:xfrm>
          <a:prstGeom prst="rect">
            <a:avLst/>
          </a:prstGeom>
          <a:noFill/>
          <a:ln w="57150">
            <a:solidFill>
              <a:srgbClr val="33CCCC"/>
            </a:solidFill>
          </a:ln>
          <a:scene3d>
            <a:camera prst="orthographicFront"/>
            <a:lightRig rig="sof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5" name="24 CuadroTexto"/>
          <p:cNvSpPr txBox="1"/>
          <p:nvPr/>
        </p:nvSpPr>
        <p:spPr>
          <a:xfrm>
            <a:off x="7524328" y="1124744"/>
            <a:ext cx="1520718" cy="646331"/>
          </a:xfrm>
          <a:prstGeom prst="rect">
            <a:avLst/>
          </a:prstGeom>
          <a:noFill/>
        </p:spPr>
        <p:txBody>
          <a:bodyPr wrap="square" rtlCol="0">
            <a:spAutoFit/>
          </a:bodyPr>
          <a:lstStyle/>
          <a:p>
            <a:pPr algn="ctr"/>
            <a:r>
              <a:rPr lang="es-MX" sz="1200" b="1" i="1" u="sng" dirty="0" smtClean="0">
                <a:latin typeface="Calibri" pitchFamily="34" charset="0"/>
              </a:rPr>
              <a:t>Diferencia</a:t>
            </a:r>
          </a:p>
          <a:p>
            <a:pPr algn="ctr"/>
            <a:r>
              <a:rPr lang="es-MX" sz="1200" b="1" i="1" u="sng" dirty="0" smtClean="0">
                <a:latin typeface="Calibri" pitchFamily="34" charset="0"/>
              </a:rPr>
              <a:t>3a EvalSolv’13 y</a:t>
            </a:r>
          </a:p>
          <a:p>
            <a:pPr algn="ctr"/>
            <a:r>
              <a:rPr lang="es-MX" sz="1200" b="1" i="1" u="sng" dirty="0" smtClean="0">
                <a:latin typeface="Calibri" pitchFamily="34" charset="0"/>
              </a:rPr>
              <a:t>2a Eval’13</a:t>
            </a:r>
            <a:endParaRPr lang="es-MX" sz="1200" b="1" dirty="0">
              <a:latin typeface="Calibri" pitchFamily="34" charset="0"/>
            </a:endParaRPr>
          </a:p>
        </p:txBody>
      </p:sp>
      <p:sp>
        <p:nvSpPr>
          <p:cNvPr id="26" name="25 CuadroTexto"/>
          <p:cNvSpPr txBox="1"/>
          <p:nvPr/>
        </p:nvSpPr>
        <p:spPr>
          <a:xfrm>
            <a:off x="8182294" y="3103112"/>
            <a:ext cx="714380" cy="276999"/>
          </a:xfrm>
          <a:prstGeom prst="rect">
            <a:avLst/>
          </a:prstGeom>
          <a:noFill/>
        </p:spPr>
        <p:txBody>
          <a:bodyPr wrap="square" rtlCol="0">
            <a:spAutoFit/>
          </a:bodyPr>
          <a:lstStyle/>
          <a:p>
            <a:pPr algn="ctr"/>
            <a:r>
              <a:rPr lang="es-MX" sz="1200" b="1" dirty="0" smtClean="0">
                <a:latin typeface="Calibri" pitchFamily="34" charset="0"/>
              </a:rPr>
              <a:t>9.6</a:t>
            </a:r>
            <a:endParaRPr lang="es-MX" sz="1200" b="1" dirty="0">
              <a:latin typeface="Calibri" pitchFamily="34" charset="0"/>
            </a:endParaRPr>
          </a:p>
        </p:txBody>
      </p:sp>
      <p:sp>
        <p:nvSpPr>
          <p:cNvPr id="27" name="26 CuadroTexto"/>
          <p:cNvSpPr txBox="1"/>
          <p:nvPr/>
        </p:nvSpPr>
        <p:spPr>
          <a:xfrm>
            <a:off x="8178100" y="3612513"/>
            <a:ext cx="714380" cy="276999"/>
          </a:xfrm>
          <a:prstGeom prst="rect">
            <a:avLst/>
          </a:prstGeom>
          <a:noFill/>
        </p:spPr>
        <p:txBody>
          <a:bodyPr wrap="square" rtlCol="0">
            <a:spAutoFit/>
          </a:bodyPr>
          <a:lstStyle/>
          <a:p>
            <a:pPr algn="ctr"/>
            <a:r>
              <a:rPr lang="es-MX" sz="1200" b="1" dirty="0" smtClean="0">
                <a:latin typeface="Calibri" pitchFamily="34" charset="0"/>
              </a:rPr>
              <a:t>10.8</a:t>
            </a:r>
            <a:endParaRPr lang="es-MX" sz="1200" b="1" dirty="0">
              <a:latin typeface="Calibri" pitchFamily="34" charset="0"/>
            </a:endParaRPr>
          </a:p>
        </p:txBody>
      </p:sp>
      <p:sp>
        <p:nvSpPr>
          <p:cNvPr id="28" name="27 CuadroTexto"/>
          <p:cNvSpPr txBox="1"/>
          <p:nvPr/>
        </p:nvSpPr>
        <p:spPr>
          <a:xfrm>
            <a:off x="8178100" y="4653136"/>
            <a:ext cx="714380" cy="276999"/>
          </a:xfrm>
          <a:prstGeom prst="rect">
            <a:avLst/>
          </a:prstGeom>
          <a:noFill/>
        </p:spPr>
        <p:txBody>
          <a:bodyPr wrap="square" rtlCol="0">
            <a:spAutoFit/>
          </a:bodyPr>
          <a:lstStyle/>
          <a:p>
            <a:pPr algn="ctr"/>
            <a:r>
              <a:rPr lang="es-MX" sz="1200" b="1" dirty="0" smtClean="0">
                <a:latin typeface="Calibri" pitchFamily="34" charset="0"/>
              </a:rPr>
              <a:t>4.5</a:t>
            </a:r>
            <a:endParaRPr lang="es-MX" sz="1200" b="1" dirty="0">
              <a:latin typeface="Calibri" pitchFamily="34" charset="0"/>
            </a:endParaRPr>
          </a:p>
        </p:txBody>
      </p:sp>
      <p:sp>
        <p:nvSpPr>
          <p:cNvPr id="29" name="28 CuadroTexto"/>
          <p:cNvSpPr txBox="1"/>
          <p:nvPr/>
        </p:nvSpPr>
        <p:spPr>
          <a:xfrm>
            <a:off x="8178100" y="4138194"/>
            <a:ext cx="714380" cy="276999"/>
          </a:xfrm>
          <a:prstGeom prst="rect">
            <a:avLst/>
          </a:prstGeom>
          <a:noFill/>
        </p:spPr>
        <p:txBody>
          <a:bodyPr wrap="square" rtlCol="0">
            <a:spAutoFit/>
          </a:bodyPr>
          <a:lstStyle/>
          <a:p>
            <a:pPr algn="ctr"/>
            <a:r>
              <a:rPr lang="es-MX" sz="1200" b="1" dirty="0" smtClean="0">
                <a:latin typeface="Calibri" pitchFamily="34" charset="0"/>
              </a:rPr>
              <a:t>7.3</a:t>
            </a:r>
            <a:endParaRPr lang="es-MX" sz="1200" b="1" dirty="0">
              <a:latin typeface="Calibri" pitchFamily="34" charset="0"/>
            </a:endParaRPr>
          </a:p>
        </p:txBody>
      </p:sp>
      <p:sp>
        <p:nvSpPr>
          <p:cNvPr id="30" name="29 CuadroTexto"/>
          <p:cNvSpPr txBox="1"/>
          <p:nvPr/>
        </p:nvSpPr>
        <p:spPr>
          <a:xfrm>
            <a:off x="8160522" y="5168078"/>
            <a:ext cx="714380" cy="276999"/>
          </a:xfrm>
          <a:prstGeom prst="rect">
            <a:avLst/>
          </a:prstGeom>
          <a:noFill/>
        </p:spPr>
        <p:txBody>
          <a:bodyPr wrap="square" rtlCol="0">
            <a:spAutoFit/>
          </a:bodyPr>
          <a:lstStyle/>
          <a:p>
            <a:pPr algn="ctr"/>
            <a:r>
              <a:rPr lang="es-MX" sz="1200" b="1" dirty="0" smtClean="0">
                <a:latin typeface="Calibri" pitchFamily="34" charset="0"/>
              </a:rPr>
              <a:t>3.3</a:t>
            </a:r>
            <a:endParaRPr lang="es-MX" sz="1200" b="1" dirty="0">
              <a:latin typeface="Calibri" pitchFamily="34" charset="0"/>
            </a:endParaRPr>
          </a:p>
        </p:txBody>
      </p:sp>
      <p:sp>
        <p:nvSpPr>
          <p:cNvPr id="31" name="30 CuadroTexto"/>
          <p:cNvSpPr txBox="1"/>
          <p:nvPr/>
        </p:nvSpPr>
        <p:spPr>
          <a:xfrm>
            <a:off x="8182294" y="5694053"/>
            <a:ext cx="714380" cy="276999"/>
          </a:xfrm>
          <a:prstGeom prst="rect">
            <a:avLst/>
          </a:prstGeom>
          <a:noFill/>
        </p:spPr>
        <p:txBody>
          <a:bodyPr wrap="square" rtlCol="0">
            <a:spAutoFit/>
          </a:bodyPr>
          <a:lstStyle/>
          <a:p>
            <a:pPr algn="ctr"/>
            <a:r>
              <a:rPr lang="es-MX" sz="1200" b="1" dirty="0" smtClean="0">
                <a:latin typeface="Calibri" pitchFamily="34" charset="0"/>
              </a:rPr>
              <a:t>6.6</a:t>
            </a:r>
            <a:endParaRPr lang="es-MX" sz="1200" b="1" dirty="0">
              <a:latin typeface="Calibri" pitchFamily="34" charset="0"/>
            </a:endParaRPr>
          </a:p>
        </p:txBody>
      </p:sp>
      <p:sp>
        <p:nvSpPr>
          <p:cNvPr id="32" name="31 CuadroTexto"/>
          <p:cNvSpPr txBox="1"/>
          <p:nvPr/>
        </p:nvSpPr>
        <p:spPr>
          <a:xfrm>
            <a:off x="8178100" y="6198109"/>
            <a:ext cx="714380" cy="276999"/>
          </a:xfrm>
          <a:prstGeom prst="rect">
            <a:avLst/>
          </a:prstGeom>
          <a:noFill/>
        </p:spPr>
        <p:txBody>
          <a:bodyPr wrap="square" rtlCol="0">
            <a:spAutoFit/>
          </a:bodyPr>
          <a:lstStyle/>
          <a:p>
            <a:pPr algn="ctr"/>
            <a:r>
              <a:rPr lang="es-MX" sz="1200" b="1" dirty="0" smtClean="0">
                <a:latin typeface="Calibri" pitchFamily="34" charset="0"/>
              </a:rPr>
              <a:t>7.8</a:t>
            </a:r>
            <a:endParaRPr lang="es-MX" sz="1200" b="1" dirty="0">
              <a:latin typeface="Calibri" pitchFamily="34" charset="0"/>
            </a:endParaRPr>
          </a:p>
        </p:txBody>
      </p:sp>
      <p:cxnSp>
        <p:nvCxnSpPr>
          <p:cNvPr id="33" name="32 Conector recto de flecha"/>
          <p:cNvCxnSpPr/>
          <p:nvPr/>
        </p:nvCxnSpPr>
        <p:spPr>
          <a:xfrm>
            <a:off x="7236416" y="3749690"/>
            <a:ext cx="1080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34" name="33 Conector recto de flecha"/>
          <p:cNvCxnSpPr/>
          <p:nvPr/>
        </p:nvCxnSpPr>
        <p:spPr>
          <a:xfrm>
            <a:off x="7258188" y="4270811"/>
            <a:ext cx="1080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35" name="34 Conector recto de flecha"/>
          <p:cNvCxnSpPr/>
          <p:nvPr/>
        </p:nvCxnSpPr>
        <p:spPr>
          <a:xfrm>
            <a:off x="7034652" y="4791635"/>
            <a:ext cx="1332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36" name="35 CuadroTexto"/>
          <p:cNvSpPr txBox="1"/>
          <p:nvPr/>
        </p:nvSpPr>
        <p:spPr>
          <a:xfrm>
            <a:off x="8178100" y="2060848"/>
            <a:ext cx="714380" cy="276999"/>
          </a:xfrm>
          <a:prstGeom prst="rect">
            <a:avLst/>
          </a:prstGeom>
          <a:noFill/>
        </p:spPr>
        <p:txBody>
          <a:bodyPr wrap="square" rtlCol="0">
            <a:spAutoFit/>
          </a:bodyPr>
          <a:lstStyle/>
          <a:p>
            <a:pPr algn="ctr"/>
            <a:r>
              <a:rPr lang="es-MX" sz="1200" b="1" dirty="0" smtClean="0">
                <a:latin typeface="Calibri" pitchFamily="34" charset="0"/>
              </a:rPr>
              <a:t>8.8</a:t>
            </a:r>
            <a:endParaRPr lang="es-MX" sz="1200" b="1"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Í N D I C E</a:t>
            </a:r>
            <a:endParaRPr lang="es-ES" sz="1400" b="1" i="1" dirty="0">
              <a:latin typeface="Calibri" pitchFamily="34" charset="0"/>
            </a:endParaRPr>
          </a:p>
        </p:txBody>
      </p:sp>
      <p:sp>
        <p:nvSpPr>
          <p:cNvPr id="5" name="Rectangle 3"/>
          <p:cNvSpPr txBox="1">
            <a:spLocks noChangeArrowheads="1"/>
          </p:cNvSpPr>
          <p:nvPr/>
        </p:nvSpPr>
        <p:spPr>
          <a:xfrm>
            <a:off x="814388" y="1601905"/>
            <a:ext cx="7500937" cy="4491391"/>
          </a:xfrm>
          <a:prstGeom prst="rect">
            <a:avLst/>
          </a:prstGeom>
        </p:spPr>
        <p:txBody>
          <a:bodyPr anchor="ctr"/>
          <a:lstStyle/>
          <a:p>
            <a:pPr marL="533400" indent="-533400" fontAlgn="auto">
              <a:spcBef>
                <a:spcPts val="0"/>
              </a:spcBef>
              <a:spcAft>
                <a:spcPts val="0"/>
              </a:spcAft>
              <a:buFont typeface="+mj-lt"/>
              <a:buAutoNum type="arabicPeriod"/>
              <a:defRPr/>
            </a:pPr>
            <a:r>
              <a:rPr lang="es-MX" sz="2400" b="1" kern="0" dirty="0" smtClean="0">
                <a:solidFill>
                  <a:sysClr val="windowText" lastClr="000000"/>
                </a:solidFill>
                <a:latin typeface="Calibri" pitchFamily="34" charset="0"/>
                <a:cs typeface="Arial" pitchFamily="34" charset="0"/>
              </a:rPr>
              <a:t>Contexto ……………………………………………………..….… 3</a:t>
            </a:r>
          </a:p>
          <a:p>
            <a:pPr marL="533400" indent="-533400" fontAlgn="auto">
              <a:spcBef>
                <a:spcPts val="0"/>
              </a:spcBef>
              <a:spcAft>
                <a:spcPts val="0"/>
              </a:spcAft>
              <a:buFont typeface="+mj-lt"/>
              <a:buAutoNum type="arabicPeriod"/>
              <a:defRPr/>
            </a:pPr>
            <a:endParaRPr lang="es-MX" sz="2400" b="1" kern="0" dirty="0" smtClean="0">
              <a:solidFill>
                <a:sysClr val="windowText" lastClr="000000"/>
              </a:solidFill>
              <a:latin typeface="Calibri" pitchFamily="34" charset="0"/>
              <a:cs typeface="Arial" pitchFamily="34" charset="0"/>
            </a:endParaRPr>
          </a:p>
          <a:p>
            <a:pPr marL="533400" indent="-533400" fontAlgn="auto">
              <a:spcBef>
                <a:spcPts val="0"/>
              </a:spcBef>
              <a:spcAft>
                <a:spcPts val="0"/>
              </a:spcAft>
              <a:buFont typeface="+mj-lt"/>
              <a:buAutoNum type="arabicPeriod"/>
              <a:defRPr/>
            </a:pPr>
            <a:endParaRPr lang="es-MX" sz="2400" b="1" kern="0" dirty="0" smtClean="0">
              <a:solidFill>
                <a:sysClr val="windowText" lastClr="000000"/>
              </a:solidFill>
              <a:latin typeface="Calibri" pitchFamily="34" charset="0"/>
              <a:cs typeface="Arial" pitchFamily="34" charset="0"/>
            </a:endParaRPr>
          </a:p>
          <a:p>
            <a:pPr marL="533400" indent="-533400" fontAlgn="auto">
              <a:spcBef>
                <a:spcPts val="0"/>
              </a:spcBef>
              <a:spcAft>
                <a:spcPts val="0"/>
              </a:spcAft>
              <a:buFont typeface="+mj-lt"/>
              <a:buAutoNum type="arabicPeriod"/>
              <a:defRPr/>
            </a:pPr>
            <a:endParaRPr lang="es-MX" sz="2400" b="1" kern="0" dirty="0">
              <a:solidFill>
                <a:sysClr val="windowText" lastClr="000000"/>
              </a:solidFill>
              <a:latin typeface="Calibri" pitchFamily="34" charset="0"/>
              <a:cs typeface="Arial" pitchFamily="34" charset="0"/>
            </a:endParaRPr>
          </a:p>
          <a:p>
            <a:pPr marL="533400" indent="-533400" fontAlgn="auto">
              <a:spcBef>
                <a:spcPts val="0"/>
              </a:spcBef>
              <a:spcAft>
                <a:spcPts val="0"/>
              </a:spcAft>
              <a:buFont typeface="+mj-lt"/>
              <a:buAutoNum type="arabicPeriod"/>
              <a:defRPr/>
            </a:pPr>
            <a:r>
              <a:rPr lang="es-MX" sz="2400" b="1" kern="0" dirty="0" smtClean="0">
                <a:solidFill>
                  <a:sysClr val="windowText" lastClr="000000"/>
                </a:solidFill>
                <a:latin typeface="Calibri" pitchFamily="34" charset="0"/>
                <a:cs typeface="Arial" pitchFamily="34" charset="0"/>
              </a:rPr>
              <a:t>Entes Obligado ………………………………………………….. 13</a:t>
            </a:r>
          </a:p>
        </p:txBody>
      </p:sp>
    </p:spTree>
    <p:extLst>
      <p:ext uri="{BB962C8B-B14F-4D97-AF65-F5344CB8AC3E}">
        <p14:creationId xmlns:p14="http://schemas.microsoft.com/office/powerpoint/2010/main" val="1011473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20</a:t>
            </a:fld>
            <a:endParaRPr lang="es-MX" b="1" dirty="0">
              <a:latin typeface="Calibri" pitchFamily="34" charset="0"/>
            </a:endParaRPr>
          </a:p>
        </p:txBody>
      </p:sp>
      <p:graphicFrame>
        <p:nvGraphicFramePr>
          <p:cNvPr id="9" name="8 Tabla"/>
          <p:cNvGraphicFramePr>
            <a:graphicFrameLocks noGrp="1"/>
          </p:cNvGraphicFramePr>
          <p:nvPr>
            <p:extLst>
              <p:ext uri="{D42A27DB-BD31-4B8C-83A1-F6EECF244321}">
                <p14:modId xmlns:p14="http://schemas.microsoft.com/office/powerpoint/2010/main" val="4073372740"/>
              </p:ext>
            </p:extLst>
          </p:nvPr>
        </p:nvGraphicFramePr>
        <p:xfrm>
          <a:off x="163976" y="1340768"/>
          <a:ext cx="8820000" cy="4788000"/>
        </p:xfrm>
        <a:graphic>
          <a:graphicData uri="http://schemas.openxmlformats.org/drawingml/2006/table">
            <a:tbl>
              <a:tblPr>
                <a:effectLst/>
              </a:tblPr>
              <a:tblGrid>
                <a:gridCol w="1224000"/>
                <a:gridCol w="720000"/>
                <a:gridCol w="576000"/>
                <a:gridCol w="576000"/>
                <a:gridCol w="900000"/>
                <a:gridCol w="792000"/>
                <a:gridCol w="576000"/>
                <a:gridCol w="576000"/>
                <a:gridCol w="576000"/>
                <a:gridCol w="576000"/>
                <a:gridCol w="576000"/>
                <a:gridCol w="1152000"/>
              </a:tblGrid>
              <a:tr h="468000">
                <a:tc rowSpan="2">
                  <a:txBody>
                    <a:bodyPr/>
                    <a:lstStyle/>
                    <a:p>
                      <a:pPr algn="ctr" fontAlgn="ctr"/>
                      <a:r>
                        <a:rPr lang="es-ES" sz="1100" b="1" i="0" u="none" strike="noStrike" dirty="0" smtClean="0">
                          <a:solidFill>
                            <a:srgbClr val="FFFFFF"/>
                          </a:solidFill>
                          <a:latin typeface="Calibri" pitchFamily="34" charset="0"/>
                        </a:rPr>
                        <a:t>Órgano de</a:t>
                      </a:r>
                      <a:r>
                        <a:rPr lang="es-ES" sz="1100" b="1" i="0" u="none" strike="noStrike" baseline="0" dirty="0" smtClean="0">
                          <a:solidFill>
                            <a:srgbClr val="FFFFFF"/>
                          </a:solidFill>
                          <a:latin typeface="Calibri" pitchFamily="34" charset="0"/>
                        </a:rPr>
                        <a:t> Gobierno</a:t>
                      </a:r>
                      <a:endParaRPr lang="es-ES" sz="1100" b="1" i="0" u="none" strike="noStrike" dirty="0">
                        <a:solidFill>
                          <a:srgbClr val="FFFFFF"/>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rowSpan="2">
                  <a:txBody>
                    <a:bodyPr/>
                    <a:lstStyle/>
                    <a:p>
                      <a:pPr algn="ctr" fontAlgn="ctr"/>
                      <a:r>
                        <a:rPr lang="es-ES" sz="1100" b="1" i="0" u="none" strike="noStrike" dirty="0" smtClean="0">
                          <a:solidFill>
                            <a:srgbClr val="FFFFFF"/>
                          </a:solidFill>
                          <a:latin typeface="Calibri" pitchFamily="34" charset="0"/>
                        </a:rPr>
                        <a:t>Entes Obligados</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gridSpan="9">
                  <a:txBody>
                    <a:bodyPr/>
                    <a:lstStyle/>
                    <a:p>
                      <a:pPr algn="ctr" fontAlgn="ctr"/>
                      <a:r>
                        <a:rPr lang="es-ES" sz="1100" b="1" i="0" u="none" strike="noStrike" dirty="0" smtClean="0">
                          <a:solidFill>
                            <a:srgbClr val="FFFFFF"/>
                          </a:solidFill>
                          <a:latin typeface="Calibri" pitchFamily="34" charset="0"/>
                        </a:rPr>
                        <a:t>Índices de Cumplimiento </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hMerge="1">
                  <a:txBody>
                    <a:bodyPr/>
                    <a:lstStyle/>
                    <a:p>
                      <a:pPr algn="ctr" fontAlgn="ctr"/>
                      <a:endParaRPr lang="es-ES" sz="1300" b="1" i="0" u="none" strike="noStrike" dirty="0">
                        <a:solidFill>
                          <a:srgbClr val="FFFFFF"/>
                        </a:solidFill>
                        <a:latin typeface="Calibri" pitchFamily="34" charset="0"/>
                      </a:endParaRPr>
                    </a:p>
                  </a:txBody>
                  <a:tcPr marL="8268" marR="8268" marT="826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19050" cap="flat" cmpd="sng" algn="ctr">
                      <a:solidFill>
                        <a:srgbClr val="1B737D"/>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ES"/>
                    </a:p>
                  </a:txBody>
                  <a:tcPr/>
                </a:tc>
                <a:tc hMerge="1">
                  <a:txBody>
                    <a:bodyPr/>
                    <a:lstStyle/>
                    <a:p>
                      <a:endParaRPr lang="es-MX"/>
                    </a:p>
                  </a:txBody>
                  <a:tcPr/>
                </a:tc>
                <a:tc hMerge="1">
                  <a:txBody>
                    <a:bodyPr/>
                    <a:lstStyle/>
                    <a:p>
                      <a:endParaRPr lang="es-MX"/>
                    </a:p>
                  </a:txBody>
                  <a:tcPr/>
                </a:tc>
                <a:tc hMerge="1">
                  <a:txBody>
                    <a:bodyPr/>
                    <a:lstStyle/>
                    <a:p>
                      <a:pPr algn="ctr" fontAlgn="ctr"/>
                      <a:endParaRPr lang="es-ES" sz="1000" b="1" i="0" u="none" strike="noStrike" dirty="0">
                        <a:solidFill>
                          <a:srgbClr val="FFFFFF"/>
                        </a:solidFill>
                        <a:latin typeface="Calibri" pitchFamily="34" charset="0"/>
                      </a:endParaRPr>
                    </a:p>
                  </a:txBody>
                  <a:tcPr marL="8268" marR="8268" marT="826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19050" cap="flat" cmpd="sng" algn="ctr">
                      <a:solidFill>
                        <a:srgbClr val="1B737D"/>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ES"/>
                    </a:p>
                  </a:txBody>
                  <a:tcPr/>
                </a:tc>
                <a:tc hMerge="1">
                  <a:txBody>
                    <a:bodyPr/>
                    <a:lstStyle/>
                    <a:p>
                      <a:pPr algn="ctr" fontAlgn="ctr"/>
                      <a:endParaRPr lang="es-ES" sz="12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rowSpan="2">
                  <a:txBody>
                    <a:bodyPr/>
                    <a:lstStyle/>
                    <a:p>
                      <a:pPr algn="ctr" fontAlgn="ctr"/>
                      <a:r>
                        <a:rPr lang="es-MX" sz="1100" b="1" i="0" u="none" strike="noStrike" dirty="0" smtClean="0">
                          <a:solidFill>
                            <a:srgbClr val="FFFFFF"/>
                          </a:solidFill>
                          <a:latin typeface="Calibri" pitchFamily="34" charset="0"/>
                        </a:rPr>
                        <a:t>Índice Global del Cumplimiento de la Información de Oficio</a:t>
                      </a:r>
                    </a:p>
                    <a:p>
                      <a:pPr algn="ctr" fontAlgn="ctr"/>
                      <a:r>
                        <a:rPr lang="es-MX" sz="1100" b="1" i="0" u="none" strike="noStrike" dirty="0" smtClean="0">
                          <a:solidFill>
                            <a:srgbClr val="FFFFFF"/>
                          </a:solidFill>
                          <a:latin typeface="Calibri" pitchFamily="34" charset="0"/>
                        </a:rPr>
                        <a:t>(IG</a:t>
                      </a:r>
                      <a:r>
                        <a:rPr lang="es-MX" sz="1100" b="1" i="0" u="none" strike="noStrike" baseline="-25000" dirty="0" smtClean="0">
                          <a:solidFill>
                            <a:srgbClr val="FFFFFF"/>
                          </a:solidFill>
                          <a:latin typeface="Calibri" pitchFamily="34" charset="0"/>
                        </a:rPr>
                        <a:t>OF</a:t>
                      </a:r>
                      <a:r>
                        <a:rPr lang="es-MX"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540000">
                <a:tc vMerge="1">
                  <a:txBody>
                    <a:bodyPr/>
                    <a:lstStyle/>
                    <a:p>
                      <a:endParaRPr lang="es-ES"/>
                    </a:p>
                  </a:txBody>
                  <a:tcPr/>
                </a:tc>
                <a:tc vMerge="1">
                  <a:txBody>
                    <a:bodyPr/>
                    <a:lstStyle/>
                    <a:p>
                      <a:pPr algn="ctr" fontAlgn="ctr"/>
                      <a:endParaRPr lang="es-ES" sz="1300" b="1" i="0" u="none" strike="noStrike" dirty="0">
                        <a:solidFill>
                          <a:srgbClr val="FFFFFF"/>
                        </a:solidFill>
                        <a:latin typeface="Calibri" pitchFamily="34" charset="0"/>
                      </a:endParaRPr>
                    </a:p>
                  </a:txBody>
                  <a:tcPr marL="8268" marR="8268" marT="826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ES" sz="1100" b="1" i="0" u="none" strike="noStrike" dirty="0" smtClean="0">
                          <a:solidFill>
                            <a:srgbClr val="FFFFFF"/>
                          </a:solidFill>
                          <a:latin typeface="Calibri" pitchFamily="34" charset="0"/>
                        </a:rPr>
                        <a:t>Artículo</a:t>
                      </a:r>
                    </a:p>
                    <a:p>
                      <a:pPr algn="ctr" fontAlgn="ctr"/>
                      <a:r>
                        <a:rPr lang="es-ES" sz="1100" b="1" i="0" u="none" strike="noStrike" baseline="0" dirty="0" smtClean="0">
                          <a:solidFill>
                            <a:srgbClr val="FFFFFF"/>
                          </a:solidFill>
                          <a:latin typeface="Calibri" pitchFamily="34" charset="0"/>
                        </a:rPr>
                        <a:t>13</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Artículo</a:t>
                      </a:r>
                    </a:p>
                    <a:p>
                      <a:pPr algn="ctr" fontAlgn="ctr"/>
                      <a:r>
                        <a:rPr lang="es-ES" sz="1100" b="1" i="0" u="none" strike="noStrike" baseline="0" dirty="0" smtClean="0">
                          <a:solidFill>
                            <a:srgbClr val="FFFFFF"/>
                          </a:solidFill>
                          <a:latin typeface="Calibri" pitchFamily="34" charset="0"/>
                        </a:rPr>
                        <a:t>14</a:t>
                      </a:r>
                      <a:endParaRPr lang="es-ES" sz="1100" b="1" i="0" u="none" strike="noStrike" dirty="0" smtClean="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Obligaciones específicas</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Artículo específico</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Artículo</a:t>
                      </a:r>
                    </a:p>
                    <a:p>
                      <a:pPr algn="ctr" fontAlgn="ctr"/>
                      <a:r>
                        <a:rPr lang="es-ES" sz="1100" b="1" i="0" u="none" strike="noStrike" baseline="0" dirty="0" smtClean="0">
                          <a:solidFill>
                            <a:srgbClr val="FFFFFF"/>
                          </a:solidFill>
                          <a:latin typeface="Calibri" pitchFamily="34" charset="0"/>
                        </a:rPr>
                        <a:t>25</a:t>
                      </a:r>
                      <a:endParaRPr lang="es-ES" sz="1100" b="1" i="0" u="none" strike="noStrike" dirty="0" smtClean="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Artículo</a:t>
                      </a:r>
                    </a:p>
                    <a:p>
                      <a:pPr algn="ctr" fontAlgn="ctr"/>
                      <a:r>
                        <a:rPr lang="es-ES" sz="1100" b="1" i="0" u="none" strike="noStrike" baseline="0" dirty="0" smtClean="0">
                          <a:solidFill>
                            <a:srgbClr val="FFFFFF"/>
                          </a:solidFill>
                          <a:latin typeface="Calibri" pitchFamily="34" charset="0"/>
                        </a:rPr>
                        <a:t>27</a:t>
                      </a:r>
                      <a:endParaRPr lang="es-ES" sz="1100" b="1" i="0" u="none" strike="noStrike" dirty="0" smtClean="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Artículo</a:t>
                      </a:r>
                    </a:p>
                    <a:p>
                      <a:pPr algn="ctr" fontAlgn="ctr"/>
                      <a:r>
                        <a:rPr lang="es-ES" sz="1100" b="1" i="0" u="none" strike="noStrike" baseline="0" dirty="0" smtClean="0">
                          <a:solidFill>
                            <a:srgbClr val="FFFFFF"/>
                          </a:solidFill>
                          <a:latin typeface="Calibri" pitchFamily="34" charset="0"/>
                        </a:rPr>
                        <a:t>28</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Artículo</a:t>
                      </a:r>
                    </a:p>
                    <a:p>
                      <a:pPr algn="ctr" fontAlgn="ctr"/>
                      <a:r>
                        <a:rPr lang="es-ES" sz="1100" b="1" i="0" u="none" strike="noStrike" baseline="0" dirty="0" smtClean="0">
                          <a:solidFill>
                            <a:srgbClr val="FFFFFF"/>
                          </a:solidFill>
                          <a:latin typeface="Calibri" pitchFamily="34" charset="0"/>
                        </a:rPr>
                        <a:t>29</a:t>
                      </a:r>
                      <a:endParaRPr lang="es-ES" sz="1100" b="1" i="0" u="none" strike="noStrike" dirty="0" smtClean="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Artículo</a:t>
                      </a:r>
                    </a:p>
                    <a:p>
                      <a:pPr algn="ctr" fontAlgn="ctr"/>
                      <a:r>
                        <a:rPr lang="es-ES" sz="1100" b="1" i="0" u="none" strike="noStrike" baseline="0" dirty="0" smtClean="0">
                          <a:solidFill>
                            <a:srgbClr val="FFFFFF"/>
                          </a:solidFill>
                          <a:latin typeface="Calibri" pitchFamily="34" charset="0"/>
                        </a:rPr>
                        <a:t>30</a:t>
                      </a:r>
                      <a:endParaRPr lang="es-ES" sz="1100" b="1" i="0" u="none" strike="noStrike" dirty="0" smtClean="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vMerge="1">
                  <a:txBody>
                    <a:bodyPr/>
                    <a:lstStyle/>
                    <a:p>
                      <a:pPr algn="ctr" fontAlgn="ctr"/>
                      <a:endParaRPr lang="es-ES" sz="1300" b="1" i="0" u="none" strike="noStrike" dirty="0">
                        <a:solidFill>
                          <a:srgbClr val="FFFFFF"/>
                        </a:solidFill>
                        <a:latin typeface="Calibri" pitchFamily="34" charset="0"/>
                      </a:endParaRPr>
                    </a:p>
                  </a:txBody>
                  <a:tcPr marL="8268" marR="8268" marT="826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r>
              <a:tr h="432000">
                <a:tc>
                  <a:txBody>
                    <a:bodyPr/>
                    <a:lstStyle/>
                    <a:p>
                      <a:pPr algn="l" fontAlgn="ctr"/>
                      <a:r>
                        <a:rPr lang="es-ES" sz="1100" b="1" i="0" u="none" strike="noStrike" dirty="0" smtClean="0">
                          <a:solidFill>
                            <a:srgbClr val="000000"/>
                          </a:solidFill>
                          <a:latin typeface="Calibri" pitchFamily="34" charset="0"/>
                        </a:rPr>
                        <a:t> Ejecutivo </a:t>
                      </a:r>
                      <a:endParaRPr lang="es-ES" sz="1100" b="1" i="0" u="none" strike="noStrike" dirty="0">
                        <a:solidFill>
                          <a:srgbClr val="000000"/>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dirty="0">
                          <a:solidFill>
                            <a:srgbClr val="000000"/>
                          </a:solidFill>
                          <a:effectLst/>
                          <a:latin typeface="Calibri" panose="020F0502020204030204" pitchFamily="34" charset="0"/>
                        </a:rPr>
                        <a:t>102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dirty="0">
                          <a:solidFill>
                            <a:srgbClr val="000000"/>
                          </a:solidFill>
                          <a:effectLst/>
                          <a:latin typeface="Calibri" panose="020F0502020204030204" pitchFamily="34" charset="0"/>
                        </a:rPr>
                        <a:t>93.5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dirty="0" smtClean="0">
                          <a:solidFill>
                            <a:srgbClr val="000000"/>
                          </a:solidFill>
                          <a:effectLst/>
                          <a:latin typeface="Calibri" panose="020F0502020204030204" pitchFamily="34" charset="0"/>
                        </a:rPr>
                        <a:t>92.3</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100" b="1" i="0" u="none" strike="noStrike" dirty="0" smtClean="0">
                          <a:solidFill>
                            <a:srgbClr val="000000"/>
                          </a:solidFill>
                          <a:latin typeface="Calibri" pitchFamily="34" charset="0"/>
                          <a:cs typeface="Calibri" pitchFamily="34" charset="0"/>
                        </a:rPr>
                        <a:t>15 , 18 y</a:t>
                      </a:r>
                    </a:p>
                    <a:p>
                      <a:pPr marL="0" marR="0" indent="0" algn="ctr" defTabSz="914400" rtl="0" eaLnBrk="1" fontAlgn="b" latinLnBrk="0" hangingPunct="1">
                        <a:lnSpc>
                          <a:spcPct val="100000"/>
                        </a:lnSpc>
                        <a:spcBef>
                          <a:spcPts val="0"/>
                        </a:spcBef>
                        <a:spcAft>
                          <a:spcPts val="0"/>
                        </a:spcAft>
                        <a:buClrTx/>
                        <a:buSzTx/>
                        <a:buFontTx/>
                        <a:buNone/>
                        <a:tabLst/>
                        <a:defRPr/>
                      </a:pPr>
                      <a:r>
                        <a:rPr lang="es-MX" sz="1100" b="1" i="0" u="none" strike="noStrike" dirty="0" smtClean="0">
                          <a:solidFill>
                            <a:srgbClr val="000000"/>
                          </a:solidFill>
                          <a:latin typeface="Calibri" pitchFamily="34" charset="0"/>
                          <a:cs typeface="Calibri" pitchFamily="34" charset="0"/>
                        </a:rPr>
                        <a:t>18 Bis</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dirty="0">
                          <a:solidFill>
                            <a:srgbClr val="000000"/>
                          </a:solidFill>
                          <a:effectLst/>
                          <a:latin typeface="Calibri" panose="020F0502020204030204" pitchFamily="34" charset="0"/>
                        </a:rPr>
                        <a:t>95.7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dirty="0">
                          <a:solidFill>
                            <a:srgbClr val="000000"/>
                          </a:solidFill>
                          <a:effectLst/>
                          <a:latin typeface="Calibri" panose="020F0502020204030204" pitchFamily="34" charset="0"/>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r>
              <a:tr h="540000">
                <a:tc>
                  <a:txBody>
                    <a:bodyPr/>
                    <a:lstStyle/>
                    <a:p>
                      <a:pPr algn="l" fontAlgn="ctr"/>
                      <a:r>
                        <a:rPr lang="es-ES" sz="1100" b="1" i="0" u="none" strike="noStrike" dirty="0" smtClean="0">
                          <a:solidFill>
                            <a:srgbClr val="000000"/>
                          </a:solidFill>
                          <a:latin typeface="Calibri" pitchFamily="34" charset="0"/>
                        </a:rPr>
                        <a:t>  Administración</a:t>
                      </a:r>
                    </a:p>
                    <a:p>
                      <a:pPr algn="l" fontAlgn="ctr"/>
                      <a:r>
                        <a:rPr lang="es-ES" sz="1100" b="1" i="0" u="none" strike="noStrike" dirty="0" smtClean="0">
                          <a:solidFill>
                            <a:srgbClr val="000000"/>
                          </a:solidFill>
                          <a:latin typeface="Calibri" pitchFamily="34" charset="0"/>
                        </a:rPr>
                        <a:t>  Pública Central</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99.1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latin typeface="Calibri" pitchFamily="34" charset="0"/>
                          <a:cs typeface="Calibri" pitchFamily="34" charset="0"/>
                        </a:rPr>
                        <a:t>15</a:t>
                      </a:r>
                      <a:endParaRPr lang="es-MX" sz="1100" b="1" i="0" u="none" strike="noStrike" dirty="0">
                        <a:solidFill>
                          <a:srgbClr val="000000"/>
                        </a:solidFill>
                        <a:latin typeface="Calibri" pitchFamily="34" charset="0"/>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540000">
                <a:tc>
                  <a:txBody>
                    <a:bodyPr/>
                    <a:lstStyle/>
                    <a:p>
                      <a:pPr algn="l" fontAlgn="ctr"/>
                      <a:r>
                        <a:rPr lang="es-ES" sz="1100" b="1" i="0" u="none" strike="noStrike" dirty="0" smtClean="0">
                          <a:solidFill>
                            <a:srgbClr val="000000"/>
                          </a:solidFill>
                          <a:latin typeface="Calibri" pitchFamily="34" charset="0"/>
                        </a:rPr>
                        <a:t>  Desconcentrados y</a:t>
                      </a:r>
                    </a:p>
                    <a:p>
                      <a:pPr algn="l" fontAlgn="ctr"/>
                      <a:r>
                        <a:rPr lang="es-ES" sz="1100" b="1" i="0" u="none" strike="noStrike" dirty="0" smtClean="0">
                          <a:solidFill>
                            <a:srgbClr val="000000"/>
                          </a:solidFill>
                          <a:latin typeface="Calibri" pitchFamily="34" charset="0"/>
                        </a:rPr>
                        <a:t>  Paraestatales </a:t>
                      </a:r>
                      <a:r>
                        <a:rPr lang="es-ES" sz="1100" b="1" i="0" u="none" strike="noStrike" baseline="30000" dirty="0" smtClean="0">
                          <a:solidFill>
                            <a:srgbClr val="000000"/>
                          </a:solidFill>
                          <a:latin typeface="Calibri" pitchFamily="34" charset="0"/>
                        </a:rPr>
                        <a:t>1</a:t>
                      </a:r>
                      <a:endParaRPr lang="es-ES" sz="1100" b="1" i="0" u="none" strike="noStrike" dirty="0" smtClean="0">
                        <a:solidFill>
                          <a:srgbClr val="000000"/>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91.6</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latin typeface="Calibri" pitchFamily="34" charset="0"/>
                          <a:cs typeface="Calibri" pitchFamily="34" charset="0"/>
                        </a:rPr>
                        <a:t>15 y 18 Bis</a:t>
                      </a:r>
                      <a:endParaRPr lang="es-MX" sz="1100" b="1" i="0" u="none" strike="noStrike" dirty="0">
                        <a:solidFill>
                          <a:srgbClr val="000000"/>
                        </a:solidFill>
                        <a:latin typeface="Calibri" pitchFamily="34" charset="0"/>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94.5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91.9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540000">
                <a:tc>
                  <a:txBody>
                    <a:bodyPr/>
                    <a:lstStyle/>
                    <a:p>
                      <a:pPr algn="l" fontAlgn="ctr"/>
                      <a:r>
                        <a:rPr lang="es-ES" sz="1100" b="1" i="0" u="none" strike="noStrike" dirty="0" smtClean="0">
                          <a:solidFill>
                            <a:srgbClr val="000000"/>
                          </a:solidFill>
                          <a:latin typeface="Calibri" pitchFamily="34" charset="0"/>
                        </a:rPr>
                        <a:t>  Delegaciones </a:t>
                      </a:r>
                    </a:p>
                    <a:p>
                      <a:pPr algn="l" fontAlgn="ctr"/>
                      <a:r>
                        <a:rPr lang="es-ES" sz="1100" b="1" i="0" u="none" strike="noStrike" dirty="0" smtClean="0">
                          <a:solidFill>
                            <a:srgbClr val="000000"/>
                          </a:solidFill>
                          <a:latin typeface="Calibri" pitchFamily="34" charset="0"/>
                        </a:rPr>
                        <a:t>  Políticas</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89.4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latin typeface="Calibri" pitchFamily="34" charset="0"/>
                          <a:cs typeface="Calibri" pitchFamily="34" charset="0"/>
                        </a:rPr>
                        <a:t>18</a:t>
                      </a:r>
                      <a:endParaRPr lang="es-MX" sz="1100" b="1" i="0" u="none" strike="noStrike" dirty="0">
                        <a:solidFill>
                          <a:srgbClr val="000000"/>
                        </a:solidFill>
                        <a:latin typeface="Calibri" pitchFamily="34" charset="0"/>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92.8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432000">
                <a:tc>
                  <a:txBody>
                    <a:bodyPr/>
                    <a:lstStyle/>
                    <a:p>
                      <a:pPr algn="l" fontAlgn="ctr"/>
                      <a:r>
                        <a:rPr lang="es-ES" sz="1100" b="1" i="0" u="none" strike="noStrike" dirty="0" smtClean="0">
                          <a:solidFill>
                            <a:srgbClr val="000000"/>
                          </a:solidFill>
                          <a:latin typeface="Calibri" pitchFamily="34" charset="0"/>
                        </a:rPr>
                        <a:t> </a:t>
                      </a:r>
                      <a:r>
                        <a:rPr lang="es-ES" sz="1100" b="1" i="0" u="none" strike="noStrike" dirty="0">
                          <a:solidFill>
                            <a:srgbClr val="000000"/>
                          </a:solidFill>
                          <a:latin typeface="Calibri" pitchFamily="34" charset="0"/>
                        </a:rPr>
                        <a:t>Judicial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dirty="0" smtClean="0">
                          <a:solidFill>
                            <a:srgbClr val="000000"/>
                          </a:solidFill>
                          <a:latin typeface="Calibri" pitchFamily="34" charset="0"/>
                          <a:cs typeface="Calibri" pitchFamily="34" charset="0"/>
                        </a:rPr>
                        <a:t>17</a:t>
                      </a:r>
                      <a:endParaRPr lang="es-MX" sz="1100" b="1" i="0" u="none" strike="noStrike" dirty="0">
                        <a:solidFill>
                          <a:srgbClr val="000000"/>
                        </a:solidFill>
                        <a:latin typeface="Calibri" pitchFamily="34" charset="0"/>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r>
              <a:tr h="432000">
                <a:tc>
                  <a:txBody>
                    <a:bodyPr/>
                    <a:lstStyle/>
                    <a:p>
                      <a:pPr algn="l" fontAlgn="ctr"/>
                      <a:r>
                        <a:rPr lang="es-ES" sz="1100" b="1" i="0" u="none" strike="noStrike" dirty="0" smtClean="0">
                          <a:solidFill>
                            <a:srgbClr val="000000"/>
                          </a:solidFill>
                          <a:latin typeface="Calibri" pitchFamily="34" charset="0"/>
                        </a:rPr>
                        <a:t> </a:t>
                      </a:r>
                      <a:r>
                        <a:rPr lang="es-ES" sz="1100" b="1" i="0" u="none" strike="noStrike" dirty="0">
                          <a:solidFill>
                            <a:srgbClr val="000000"/>
                          </a:solidFill>
                          <a:latin typeface="Calibri" pitchFamily="34" charset="0"/>
                        </a:rPr>
                        <a:t>Legislativo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85.0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83.8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87.4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dirty="0" smtClean="0">
                          <a:solidFill>
                            <a:srgbClr val="000000"/>
                          </a:solidFill>
                          <a:latin typeface="Calibri" pitchFamily="34" charset="0"/>
                          <a:cs typeface="Calibri" pitchFamily="34" charset="0"/>
                        </a:rPr>
                        <a:t>16 y 18 Bis</a:t>
                      </a:r>
                      <a:endParaRPr lang="es-MX" sz="1100" b="1" i="0" u="none" strike="noStrike" dirty="0">
                        <a:solidFill>
                          <a:srgbClr val="000000"/>
                        </a:solidFill>
                        <a:latin typeface="Calibri" pitchFamily="34" charset="0"/>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85.3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84.7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84.7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69.3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84.9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r>
              <a:tr h="432000">
                <a:tc>
                  <a:txBody>
                    <a:bodyPr/>
                    <a:lstStyle/>
                    <a:p>
                      <a:pPr algn="l" fontAlgn="ctr"/>
                      <a:r>
                        <a:rPr lang="es-ES" sz="1100" b="1" i="0" u="none" strike="noStrike" dirty="0" smtClean="0">
                          <a:solidFill>
                            <a:srgbClr val="000000"/>
                          </a:solidFill>
                          <a:latin typeface="Calibri" pitchFamily="34" charset="0"/>
                        </a:rPr>
                        <a:t> </a:t>
                      </a:r>
                      <a:r>
                        <a:rPr lang="es-ES" sz="1100" b="1" i="0" u="none" strike="noStrike" dirty="0">
                          <a:solidFill>
                            <a:srgbClr val="000000"/>
                          </a:solidFill>
                          <a:latin typeface="Calibri" pitchFamily="34" charset="0"/>
                        </a:rPr>
                        <a:t>Autónomo</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dirty="0" smtClean="0">
                          <a:solidFill>
                            <a:srgbClr val="000000"/>
                          </a:solidFill>
                          <a:latin typeface="Calibri" pitchFamily="34" charset="0"/>
                          <a:cs typeface="Calibri" pitchFamily="34" charset="0"/>
                        </a:rPr>
                        <a:t>17, 19, 20, 21 y 22</a:t>
                      </a:r>
                      <a:endParaRPr lang="es-MX" sz="1100" b="1" i="0" u="none" strike="noStrike" dirty="0">
                        <a:solidFill>
                          <a:srgbClr val="000000"/>
                        </a:solidFill>
                        <a:latin typeface="Calibri" pitchFamily="34" charset="0"/>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r>
              <a:tr h="432000">
                <a:tc>
                  <a:txBody>
                    <a:bodyPr/>
                    <a:lstStyle/>
                    <a:p>
                      <a:pPr algn="l" fontAlgn="ctr"/>
                      <a:r>
                        <a:rPr lang="es-ES" sz="1100" b="1" i="0" u="none" strike="noStrike" dirty="0" smtClean="0">
                          <a:solidFill>
                            <a:srgbClr val="FFFFFF"/>
                          </a:solidFill>
                          <a:latin typeface="Calibri" pitchFamily="34" charset="0"/>
                        </a:rPr>
                        <a:t> Índices Entes</a:t>
                      </a:r>
                    </a:p>
                    <a:p>
                      <a:pPr algn="l" fontAlgn="ctr"/>
                      <a:r>
                        <a:rPr lang="es-ES" sz="1100" b="1" i="0" u="none" strike="noStrike" baseline="0" dirty="0" smtClean="0">
                          <a:solidFill>
                            <a:srgbClr val="FFFFFF"/>
                          </a:solidFill>
                          <a:latin typeface="Calibri" pitchFamily="34" charset="0"/>
                        </a:rPr>
                        <a:t> Obligados</a:t>
                      </a:r>
                      <a:endParaRPr lang="es-ES" sz="1100" b="1" i="0" u="none" strike="noStrike" dirty="0">
                        <a:solidFill>
                          <a:srgbClr val="FFFFFF"/>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114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smtClean="0">
                          <a:solidFill>
                            <a:schemeClr val="bg1"/>
                          </a:solidFill>
                          <a:effectLst/>
                          <a:latin typeface="Calibri" panose="020F0502020204030204" pitchFamily="34" charset="0"/>
                        </a:rPr>
                        <a:t>92.6</a:t>
                      </a:r>
                      <a:endParaRPr lang="es-MX" sz="11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chemeClr val="bg1"/>
                          </a:solidFill>
                          <a:latin typeface="Calibri" pitchFamily="34" charset="0"/>
                          <a:cs typeface="Calibri" pitchFamily="34" charset="0"/>
                        </a:rPr>
                        <a:t>-</a:t>
                      </a:r>
                      <a:endParaRPr lang="es-MX" sz="1100" b="1" i="0" u="none" strike="noStrike" dirty="0">
                        <a:solidFill>
                          <a:schemeClr val="bg1"/>
                        </a:solidFill>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95.4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97.7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96.4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bl>
          </a:graphicData>
        </a:graphic>
      </p:graphicFrame>
      <p:sp>
        <p:nvSpPr>
          <p:cNvPr id="10" name="9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Índices de la tercera Evaluación-</a:t>
            </a:r>
            <a:r>
              <a:rPr lang="es-MX" b="1" dirty="0" err="1" smtClean="0">
                <a:latin typeface="Calibri" pitchFamily="34" charset="0"/>
              </a:rPr>
              <a:t>Solventación</a:t>
            </a:r>
            <a:r>
              <a:rPr lang="es-MX" b="1" dirty="0" smtClean="0">
                <a:latin typeface="Calibri" pitchFamily="34" charset="0"/>
              </a:rPr>
              <a:t> a los portales de Internet de los Entes Obligados por Órgano de Gobierno, 2013</a:t>
            </a:r>
            <a:endParaRPr lang="es-ES" sz="1200" b="1" i="1" dirty="0">
              <a:latin typeface="Calibri" pitchFamily="34" charset="0"/>
            </a:endParaRPr>
          </a:p>
        </p:txBody>
      </p:sp>
      <p:sp>
        <p:nvSpPr>
          <p:cNvPr id="11" name="Rectangle 3"/>
          <p:cNvSpPr txBox="1">
            <a:spLocks noChangeArrowheads="1"/>
          </p:cNvSpPr>
          <p:nvPr/>
        </p:nvSpPr>
        <p:spPr>
          <a:xfrm>
            <a:off x="105864" y="6165304"/>
            <a:ext cx="8823854" cy="419103"/>
          </a:xfrm>
          <a:prstGeom prst="rect">
            <a:avLst/>
          </a:prstGeom>
        </p:spPr>
        <p:txBody>
          <a:bodyPr/>
          <a:lstStyle/>
          <a:p>
            <a:pPr marL="85725" indent="-85725" algn="just" fontAlgn="auto">
              <a:spcBef>
                <a:spcPts val="0"/>
              </a:spcBef>
              <a:spcAft>
                <a:spcPts val="0"/>
              </a:spcAft>
              <a:defRPr/>
            </a:pPr>
            <a:r>
              <a:rPr lang="es-MX" sz="1000" b="1" kern="0" baseline="30000" dirty="0" smtClean="0">
                <a:solidFill>
                  <a:sysClr val="windowText" lastClr="000000"/>
                </a:solidFill>
                <a:latin typeface="Calibri" pitchFamily="34" charset="0"/>
                <a:cs typeface="Arial" pitchFamily="34" charset="0"/>
              </a:rPr>
              <a:t>1 </a:t>
            </a:r>
            <a:r>
              <a:rPr lang="es-MX" sz="1000" b="1" dirty="0" smtClean="0">
                <a:latin typeface="Calibri" pitchFamily="34" charset="0"/>
              </a:rPr>
              <a:t>Conforme al Artículo 97 del Estatuto de Gobierno del Distrito Federal, la Administración Pública Paraestatal está integrada por los Organismos Descentralizados, las Empresas de Participación Estatal Mayoritaria y los Fideicomisos Públicos</a:t>
            </a:r>
            <a:r>
              <a:rPr lang="es-MX" sz="1000" b="1" kern="0" dirty="0" smtClean="0">
                <a:solidFill>
                  <a:sysClr val="windowText" lastClr="000000"/>
                </a:solidFill>
                <a:latin typeface="Calibri" pitchFamily="34" charset="0"/>
                <a:cs typeface="Arial" pitchFamily="34" charset="0"/>
              </a:rPr>
              <a:t>.</a:t>
            </a:r>
            <a:endParaRPr lang="es-MX" sz="1000" b="1" kern="0" dirty="0">
              <a:solidFill>
                <a:sysClr val="windowText" lastClr="000000"/>
              </a:solidFill>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21</a:t>
            </a:fld>
            <a:endParaRPr lang="es-MX" b="1" dirty="0">
              <a:latin typeface="Calibri" pitchFamily="34" charset="0"/>
            </a:endParaRPr>
          </a:p>
        </p:txBody>
      </p:sp>
      <p:graphicFrame>
        <p:nvGraphicFramePr>
          <p:cNvPr id="9" name="8 Tabla"/>
          <p:cNvGraphicFramePr>
            <a:graphicFrameLocks noGrp="1"/>
          </p:cNvGraphicFramePr>
          <p:nvPr>
            <p:extLst>
              <p:ext uri="{D42A27DB-BD31-4B8C-83A1-F6EECF244321}">
                <p14:modId xmlns:p14="http://schemas.microsoft.com/office/powerpoint/2010/main" val="1017541001"/>
              </p:ext>
            </p:extLst>
          </p:nvPr>
        </p:nvGraphicFramePr>
        <p:xfrm>
          <a:off x="511088" y="1208238"/>
          <a:ext cx="8136000" cy="5400000"/>
        </p:xfrm>
        <a:graphic>
          <a:graphicData uri="http://schemas.openxmlformats.org/drawingml/2006/table">
            <a:tbl>
              <a:tblPr>
                <a:effectLst/>
              </a:tblPr>
              <a:tblGrid>
                <a:gridCol w="1980000"/>
                <a:gridCol w="612000"/>
                <a:gridCol w="612000"/>
                <a:gridCol w="612000"/>
                <a:gridCol w="612000"/>
                <a:gridCol w="612000"/>
                <a:gridCol w="612000"/>
                <a:gridCol w="612000"/>
                <a:gridCol w="612000"/>
                <a:gridCol w="1260000"/>
              </a:tblGrid>
              <a:tr h="540000">
                <a:tc rowSpan="2">
                  <a:txBody>
                    <a:bodyPr/>
                    <a:lstStyle/>
                    <a:p>
                      <a:pPr algn="ctr" fontAlgn="ctr"/>
                      <a:r>
                        <a:rPr lang="es-ES" sz="1100" b="1" i="0" u="none" strike="noStrike" dirty="0" smtClean="0">
                          <a:solidFill>
                            <a:srgbClr val="FFFFFF"/>
                          </a:solidFill>
                          <a:latin typeface="Calibri" pitchFamily="34" charset="0"/>
                        </a:rPr>
                        <a:t>Delegación</a:t>
                      </a:r>
                      <a:r>
                        <a:rPr lang="es-ES" sz="1100" b="1" i="0" u="none" strike="noStrike" baseline="0" dirty="0" smtClean="0">
                          <a:solidFill>
                            <a:srgbClr val="FFFFFF"/>
                          </a:solidFill>
                          <a:latin typeface="Calibri" pitchFamily="34" charset="0"/>
                        </a:rPr>
                        <a:t> Política</a:t>
                      </a:r>
                      <a:endParaRPr lang="es-ES" sz="1100" b="1" i="0" u="none" strike="noStrike" dirty="0">
                        <a:solidFill>
                          <a:srgbClr val="FFFFFF"/>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gridSpan="8">
                  <a:txBody>
                    <a:bodyPr/>
                    <a:lstStyle/>
                    <a:p>
                      <a:pPr algn="ctr" fontAlgn="ctr"/>
                      <a:r>
                        <a:rPr lang="es-ES" sz="1100" b="1" i="0" u="none" strike="noStrike" dirty="0" smtClean="0">
                          <a:solidFill>
                            <a:srgbClr val="FFFFFF"/>
                          </a:solidFill>
                          <a:latin typeface="Calibri" pitchFamily="34" charset="0"/>
                        </a:rPr>
                        <a:t>Índices de Cumplimiento </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hMerge="1">
                  <a:txBody>
                    <a:bodyPr/>
                    <a:lstStyle/>
                    <a:p>
                      <a:endParaRPr lang="es-ES"/>
                    </a:p>
                  </a:txBody>
                  <a:tcPr/>
                </a:tc>
                <a:tc hMerge="1">
                  <a:txBody>
                    <a:bodyPr/>
                    <a:lstStyle/>
                    <a:p>
                      <a:endParaRPr lang="es-MX"/>
                    </a:p>
                  </a:txBody>
                  <a:tcPr/>
                </a:tc>
                <a:tc hMerge="1">
                  <a:txBody>
                    <a:bodyPr/>
                    <a:lstStyle/>
                    <a:p>
                      <a:endParaRPr lang="es-MX"/>
                    </a:p>
                  </a:txBody>
                  <a:tcPr/>
                </a:tc>
                <a:tc hMerge="1">
                  <a:txBody>
                    <a:bodyPr/>
                    <a:lstStyle/>
                    <a:p>
                      <a:pPr algn="ctr" fontAlgn="ctr"/>
                      <a:endParaRPr lang="es-ES" sz="1000" b="1" i="0" u="none" strike="noStrike" dirty="0">
                        <a:solidFill>
                          <a:srgbClr val="FFFFFF"/>
                        </a:solidFill>
                        <a:latin typeface="Calibri" pitchFamily="34" charset="0"/>
                      </a:endParaRPr>
                    </a:p>
                  </a:txBody>
                  <a:tcPr marL="8268" marR="8268" marT="826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19050" cap="flat" cmpd="sng" algn="ctr">
                      <a:solidFill>
                        <a:srgbClr val="1B737D"/>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ES"/>
                    </a:p>
                  </a:txBody>
                  <a:tcPr/>
                </a:tc>
                <a:tc hMerge="1">
                  <a:txBody>
                    <a:bodyPr/>
                    <a:lstStyle/>
                    <a:p>
                      <a:pPr algn="ctr" fontAlgn="ctr"/>
                      <a:endParaRPr lang="es-ES" sz="12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rowSpan="2">
                  <a:txBody>
                    <a:bodyPr/>
                    <a:lstStyle/>
                    <a:p>
                      <a:pPr algn="ctr" fontAlgn="ctr"/>
                      <a:r>
                        <a:rPr lang="es-MX" sz="1100" b="1" i="0" u="none" strike="noStrike" dirty="0" smtClean="0">
                          <a:solidFill>
                            <a:srgbClr val="FFFFFF"/>
                          </a:solidFill>
                          <a:latin typeface="Calibri" pitchFamily="34" charset="0"/>
                        </a:rPr>
                        <a:t>Índice Global del Cumplimiento de la Información de Oficio</a:t>
                      </a:r>
                    </a:p>
                    <a:p>
                      <a:pPr algn="ctr" fontAlgn="ctr"/>
                      <a:r>
                        <a:rPr lang="es-MX" sz="1100" b="1" i="0" u="none" strike="noStrike" dirty="0" smtClean="0">
                          <a:solidFill>
                            <a:srgbClr val="FFFFFF"/>
                          </a:solidFill>
                          <a:latin typeface="Calibri" pitchFamily="34" charset="0"/>
                        </a:rPr>
                        <a:t>(IG</a:t>
                      </a:r>
                      <a:r>
                        <a:rPr lang="es-MX" sz="1100" b="1" i="0" u="none" strike="noStrike" baseline="-25000" dirty="0" smtClean="0">
                          <a:solidFill>
                            <a:srgbClr val="FFFFFF"/>
                          </a:solidFill>
                          <a:latin typeface="Calibri" pitchFamily="34" charset="0"/>
                        </a:rPr>
                        <a:t>OF</a:t>
                      </a:r>
                      <a:r>
                        <a:rPr lang="es-MX"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540000">
                <a:tc vMerge="1">
                  <a:txBody>
                    <a:bodyPr/>
                    <a:lstStyle/>
                    <a:p>
                      <a:endParaRPr lang="es-ES"/>
                    </a:p>
                  </a:txBody>
                  <a:tcPr/>
                </a:tc>
                <a:tc>
                  <a:txBody>
                    <a:bodyPr/>
                    <a:lstStyle/>
                    <a:p>
                      <a:pPr algn="ctr" fontAlgn="ctr"/>
                      <a:r>
                        <a:rPr lang="es-ES" sz="1100" b="1" i="0" u="none" strike="noStrike" dirty="0" smtClean="0">
                          <a:solidFill>
                            <a:srgbClr val="FFFFFF"/>
                          </a:solidFill>
                          <a:latin typeface="Calibri" pitchFamily="34" charset="0"/>
                        </a:rPr>
                        <a:t>Artículo</a:t>
                      </a:r>
                    </a:p>
                    <a:p>
                      <a:pPr algn="ctr" fontAlgn="ctr"/>
                      <a:r>
                        <a:rPr lang="es-ES" sz="1100" b="1" i="0" u="none" strike="noStrike" baseline="0" dirty="0" smtClean="0">
                          <a:solidFill>
                            <a:srgbClr val="FFFFFF"/>
                          </a:solidFill>
                          <a:latin typeface="Calibri" pitchFamily="34" charset="0"/>
                        </a:rPr>
                        <a:t>13</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Artículo</a:t>
                      </a:r>
                    </a:p>
                    <a:p>
                      <a:pPr algn="ctr" fontAlgn="ctr"/>
                      <a:r>
                        <a:rPr lang="es-ES" sz="1100" b="1" i="0" u="none" strike="noStrike" baseline="0" dirty="0" smtClean="0">
                          <a:solidFill>
                            <a:srgbClr val="FFFFFF"/>
                          </a:solidFill>
                          <a:latin typeface="Calibri" pitchFamily="34" charset="0"/>
                        </a:rPr>
                        <a:t>14</a:t>
                      </a:r>
                      <a:endParaRPr lang="es-ES" sz="1100" b="1" i="0" u="none" strike="noStrike" dirty="0" smtClean="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Artículo</a:t>
                      </a:r>
                    </a:p>
                    <a:p>
                      <a:pPr algn="ctr" fontAlgn="ctr"/>
                      <a:r>
                        <a:rPr lang="es-ES" sz="1100" b="1" i="0" u="none" strike="noStrike" dirty="0" smtClean="0">
                          <a:solidFill>
                            <a:srgbClr val="FFFFFF"/>
                          </a:solidFill>
                          <a:latin typeface="Calibri" pitchFamily="34" charset="0"/>
                        </a:rPr>
                        <a:t>18</a:t>
                      </a: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Artículo</a:t>
                      </a:r>
                    </a:p>
                    <a:p>
                      <a:pPr algn="ctr" fontAlgn="ctr"/>
                      <a:r>
                        <a:rPr lang="es-ES" sz="1100" b="1" i="0" u="none" strike="noStrike" baseline="0" dirty="0" smtClean="0">
                          <a:solidFill>
                            <a:srgbClr val="FFFFFF"/>
                          </a:solidFill>
                          <a:latin typeface="Calibri" pitchFamily="34" charset="0"/>
                        </a:rPr>
                        <a:t>25</a:t>
                      </a:r>
                      <a:endParaRPr lang="es-ES" sz="1100" b="1" i="0" u="none" strike="noStrike" dirty="0" smtClean="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Artículo</a:t>
                      </a:r>
                    </a:p>
                    <a:p>
                      <a:pPr algn="ctr" fontAlgn="ctr"/>
                      <a:r>
                        <a:rPr lang="es-ES" sz="1100" b="1" i="0" u="none" strike="noStrike" baseline="0" dirty="0" smtClean="0">
                          <a:solidFill>
                            <a:srgbClr val="FFFFFF"/>
                          </a:solidFill>
                          <a:latin typeface="Calibri" pitchFamily="34" charset="0"/>
                        </a:rPr>
                        <a:t>27</a:t>
                      </a:r>
                      <a:endParaRPr lang="es-ES" sz="1100" b="1" i="0" u="none" strike="noStrike" dirty="0" smtClean="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Artículo</a:t>
                      </a:r>
                    </a:p>
                    <a:p>
                      <a:pPr algn="ctr" fontAlgn="ctr"/>
                      <a:r>
                        <a:rPr lang="es-ES" sz="1100" b="1" i="0" u="none" strike="noStrike" baseline="0" dirty="0" smtClean="0">
                          <a:solidFill>
                            <a:srgbClr val="FFFFFF"/>
                          </a:solidFill>
                          <a:latin typeface="Calibri" pitchFamily="34" charset="0"/>
                        </a:rPr>
                        <a:t>28</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Artículo</a:t>
                      </a:r>
                    </a:p>
                    <a:p>
                      <a:pPr algn="ctr" fontAlgn="ctr"/>
                      <a:r>
                        <a:rPr lang="es-ES" sz="1100" b="1" i="0" u="none" strike="noStrike" baseline="0" dirty="0" smtClean="0">
                          <a:solidFill>
                            <a:srgbClr val="FFFFFF"/>
                          </a:solidFill>
                          <a:latin typeface="Calibri" pitchFamily="34" charset="0"/>
                        </a:rPr>
                        <a:t>29</a:t>
                      </a:r>
                      <a:endParaRPr lang="es-ES" sz="1100" b="1" i="0" u="none" strike="noStrike" dirty="0" smtClean="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Artículo</a:t>
                      </a:r>
                    </a:p>
                    <a:p>
                      <a:pPr algn="ctr" fontAlgn="ctr"/>
                      <a:r>
                        <a:rPr lang="es-ES" sz="1100" b="1" i="0" u="none" strike="noStrike" baseline="0" dirty="0" smtClean="0">
                          <a:solidFill>
                            <a:srgbClr val="FFFFFF"/>
                          </a:solidFill>
                          <a:latin typeface="Calibri" pitchFamily="34" charset="0"/>
                        </a:rPr>
                        <a:t>30</a:t>
                      </a:r>
                      <a:endParaRPr lang="es-ES" sz="1100" b="1" i="0" u="none" strike="noStrike" dirty="0" smtClean="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vMerge="1">
                  <a:txBody>
                    <a:bodyPr/>
                    <a:lstStyle/>
                    <a:p>
                      <a:pPr algn="ctr" fontAlgn="ctr"/>
                      <a:endParaRPr lang="es-ES" sz="1300" b="1" i="0" u="none" strike="noStrike" dirty="0">
                        <a:solidFill>
                          <a:srgbClr val="FFFFFF"/>
                        </a:solidFill>
                        <a:latin typeface="Calibri" pitchFamily="34" charset="0"/>
                      </a:endParaRPr>
                    </a:p>
                  </a:txBody>
                  <a:tcPr marL="8268" marR="8268" marT="826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r>
              <a:tr h="252000">
                <a:tc>
                  <a:txBody>
                    <a:bodyPr/>
                    <a:lstStyle/>
                    <a:p>
                      <a:pPr algn="l" fontAlgn="b"/>
                      <a:r>
                        <a:rPr lang="es-MX" sz="1100" b="1" i="0" u="none" strike="noStrike" dirty="0">
                          <a:solidFill>
                            <a:srgbClr val="000000"/>
                          </a:solidFill>
                          <a:effectLst/>
                          <a:latin typeface="Calibri" panose="020F0502020204030204" pitchFamily="34" charset="0"/>
                        </a:rPr>
                        <a:t>Índices Delegaciones Políticas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89.4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a:solidFill>
                            <a:srgbClr val="000000"/>
                          </a:solidFill>
                          <a:effectLst/>
                          <a:latin typeface="Calibri" panose="020F0502020204030204" pitchFamily="34" charset="0"/>
                        </a:rPr>
                        <a:t>92.8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r>
              <a:tr h="216000">
                <a:tc>
                  <a:txBody>
                    <a:bodyPr/>
                    <a:lstStyle/>
                    <a:p>
                      <a:pPr algn="l" fontAlgn="b"/>
                      <a:r>
                        <a:rPr lang="es-MX" sz="1100" b="1" i="0" u="none" strike="noStrike" dirty="0">
                          <a:solidFill>
                            <a:srgbClr val="000000"/>
                          </a:solidFill>
                          <a:effectLst/>
                          <a:latin typeface="Calibri" panose="020F0502020204030204" pitchFamily="34" charset="0"/>
                        </a:rPr>
                        <a:t>Álvaro Obregón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216000">
                <a:tc>
                  <a:txBody>
                    <a:bodyPr/>
                    <a:lstStyle/>
                    <a:p>
                      <a:pPr algn="l" fontAlgn="b"/>
                      <a:r>
                        <a:rPr lang="es-MX" sz="1100" b="1" i="0" u="none" strike="noStrike" dirty="0">
                          <a:solidFill>
                            <a:srgbClr val="000000"/>
                          </a:solidFill>
                          <a:effectLst/>
                          <a:latin typeface="Calibri" panose="020F0502020204030204" pitchFamily="34" charset="0"/>
                        </a:rPr>
                        <a:t>Iztapalapa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216000">
                <a:tc>
                  <a:txBody>
                    <a:bodyPr/>
                    <a:lstStyle/>
                    <a:p>
                      <a:pPr algn="l" fontAlgn="b"/>
                      <a:r>
                        <a:rPr lang="es-MX" sz="1100" b="1" i="0" u="none" strike="noStrike" dirty="0">
                          <a:solidFill>
                            <a:srgbClr val="000000"/>
                          </a:solidFill>
                          <a:effectLst/>
                          <a:latin typeface="Calibri" panose="020F0502020204030204" pitchFamily="34" charset="0"/>
                        </a:rPr>
                        <a:t>Miguel Hidalgo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216000">
                <a:tc>
                  <a:txBody>
                    <a:bodyPr/>
                    <a:lstStyle/>
                    <a:p>
                      <a:pPr algn="l" fontAlgn="b"/>
                      <a:r>
                        <a:rPr lang="es-MX" sz="1100" b="1" i="0" u="none" strike="noStrike" dirty="0">
                          <a:solidFill>
                            <a:srgbClr val="000000"/>
                          </a:solidFill>
                          <a:effectLst/>
                          <a:latin typeface="Calibri" panose="020F0502020204030204" pitchFamily="34" charset="0"/>
                        </a:rPr>
                        <a:t>Venustiano Carranza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216000">
                <a:tc>
                  <a:txBody>
                    <a:bodyPr/>
                    <a:lstStyle/>
                    <a:p>
                      <a:pPr algn="l" fontAlgn="b"/>
                      <a:r>
                        <a:rPr lang="es-MX" sz="1100" b="1" i="0" u="none" strike="noStrike">
                          <a:solidFill>
                            <a:srgbClr val="000000"/>
                          </a:solidFill>
                          <a:effectLst/>
                          <a:latin typeface="Calibri" panose="020F0502020204030204" pitchFamily="34" charset="0"/>
                        </a:rPr>
                        <a:t>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216000">
                <a:tc>
                  <a:txBody>
                    <a:bodyPr/>
                    <a:lstStyle/>
                    <a:p>
                      <a:pPr algn="l" fontAlgn="b"/>
                      <a:r>
                        <a:rPr lang="es-MX" sz="1100" b="1" i="0" u="none" strike="noStrike" dirty="0">
                          <a:solidFill>
                            <a:srgbClr val="000000"/>
                          </a:solidFill>
                          <a:effectLst/>
                          <a:latin typeface="Calibri" panose="020F0502020204030204" pitchFamily="34" charset="0"/>
                        </a:rPr>
                        <a:t>Azcapotzalco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252000">
                <a:tc>
                  <a:txBody>
                    <a:bodyPr/>
                    <a:lstStyle/>
                    <a:p>
                      <a:pPr algn="l" fontAlgn="b"/>
                      <a:r>
                        <a:rPr lang="es-MX" sz="1100" b="1" i="0" u="none" strike="noStrike" dirty="0">
                          <a:solidFill>
                            <a:srgbClr val="000000"/>
                          </a:solidFill>
                          <a:effectLst/>
                          <a:latin typeface="Calibri" panose="020F0502020204030204" pitchFamily="34" charset="0"/>
                        </a:rPr>
                        <a:t>Cuajimalpa de Morelos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252000">
                <a:tc>
                  <a:txBody>
                    <a:bodyPr/>
                    <a:lstStyle/>
                    <a:p>
                      <a:pPr algn="l" fontAlgn="b"/>
                      <a:r>
                        <a:rPr lang="es-MX" sz="1100" b="1" i="0" u="none" strike="noStrike" dirty="0">
                          <a:solidFill>
                            <a:srgbClr val="000000"/>
                          </a:solidFill>
                          <a:effectLst/>
                          <a:latin typeface="Calibri" panose="020F0502020204030204" pitchFamily="34" charset="0"/>
                        </a:rPr>
                        <a:t>La Magdalena Contreras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252000">
                <a:tc>
                  <a:txBody>
                    <a:bodyPr/>
                    <a:lstStyle/>
                    <a:p>
                      <a:pPr algn="l" fontAlgn="b"/>
                      <a:r>
                        <a:rPr lang="es-MX" sz="1100" b="1" i="0" u="none" strike="noStrike">
                          <a:solidFill>
                            <a:srgbClr val="000000"/>
                          </a:solidFill>
                          <a:effectLst/>
                          <a:latin typeface="Calibri" panose="020F0502020204030204" pitchFamily="34" charset="0"/>
                        </a:rPr>
                        <a:t>Benito Juárez</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86.7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252000">
                <a:tc>
                  <a:txBody>
                    <a:bodyPr/>
                    <a:lstStyle/>
                    <a:p>
                      <a:pPr algn="l" fontAlgn="b"/>
                      <a:r>
                        <a:rPr lang="es-MX" sz="1100" b="1" i="0" u="none" strike="noStrike" dirty="0">
                          <a:solidFill>
                            <a:srgbClr val="000000"/>
                          </a:solidFill>
                          <a:effectLst/>
                          <a:latin typeface="Calibri" panose="020F0502020204030204" pitchFamily="34" charset="0"/>
                        </a:rPr>
                        <a:t>Gustavo A. Madero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252000">
                <a:tc>
                  <a:txBody>
                    <a:bodyPr/>
                    <a:lstStyle/>
                    <a:p>
                      <a:pPr algn="l" fontAlgn="b"/>
                      <a:r>
                        <a:rPr lang="es-MX" sz="1100" b="1" i="0" u="none" strike="noStrike" dirty="0">
                          <a:solidFill>
                            <a:srgbClr val="000000"/>
                          </a:solidFill>
                          <a:effectLst/>
                          <a:latin typeface="Calibri" panose="020F0502020204030204" pitchFamily="34" charset="0"/>
                        </a:rPr>
                        <a:t>Tlalpan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88.4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252000">
                <a:tc>
                  <a:txBody>
                    <a:bodyPr/>
                    <a:lstStyle/>
                    <a:p>
                      <a:pPr algn="l" fontAlgn="b"/>
                      <a:r>
                        <a:rPr lang="es-MX" sz="1100" b="1" i="0" u="none" strike="noStrike" dirty="0">
                          <a:solidFill>
                            <a:srgbClr val="000000"/>
                          </a:solidFill>
                          <a:effectLst/>
                          <a:latin typeface="Calibri" panose="020F0502020204030204" pitchFamily="34" charset="0"/>
                        </a:rPr>
                        <a:t>Iztacalco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87.7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85.7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252000">
                <a:tc>
                  <a:txBody>
                    <a:bodyPr/>
                    <a:lstStyle/>
                    <a:p>
                      <a:pPr algn="l" fontAlgn="b"/>
                      <a:r>
                        <a:rPr lang="es-MX" sz="1100" b="1" i="0" u="none" strike="noStrike" dirty="0">
                          <a:solidFill>
                            <a:srgbClr val="000000"/>
                          </a:solidFill>
                          <a:effectLst/>
                          <a:latin typeface="Calibri" panose="020F0502020204030204" pitchFamily="34" charset="0"/>
                        </a:rPr>
                        <a:t>Tláhuac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84.8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81.1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56.0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80.0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56.0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83.9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252000">
                <a:tc>
                  <a:txBody>
                    <a:bodyPr/>
                    <a:lstStyle/>
                    <a:p>
                      <a:pPr algn="l" fontAlgn="b"/>
                      <a:r>
                        <a:rPr lang="es-MX" sz="1100" b="1" i="0" u="none" strike="noStrike" dirty="0">
                          <a:solidFill>
                            <a:srgbClr val="000000"/>
                          </a:solidFill>
                          <a:effectLst/>
                          <a:latin typeface="Calibri" panose="020F0502020204030204" pitchFamily="34" charset="0"/>
                        </a:rPr>
                        <a:t>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74.6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81.3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69.8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83.0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252000">
                <a:tc>
                  <a:txBody>
                    <a:bodyPr/>
                    <a:lstStyle/>
                    <a:p>
                      <a:pPr algn="l" fontAlgn="b"/>
                      <a:r>
                        <a:rPr lang="es-MX" sz="1100" b="1" i="0" u="none" strike="noStrike" dirty="0">
                          <a:solidFill>
                            <a:srgbClr val="000000"/>
                          </a:solidFill>
                          <a:effectLst/>
                          <a:latin typeface="Calibri" panose="020F0502020204030204" pitchFamily="34" charset="0"/>
                        </a:rPr>
                        <a:t>Cuauhtémoc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68.9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78.0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69.9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56.0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84.7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78.0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252000">
                <a:tc>
                  <a:txBody>
                    <a:bodyPr/>
                    <a:lstStyle/>
                    <a:p>
                      <a:pPr algn="l" fontAlgn="b"/>
                      <a:r>
                        <a:rPr lang="es-MX" sz="1100" b="1" i="0" u="none" strike="noStrike" dirty="0">
                          <a:solidFill>
                            <a:srgbClr val="000000"/>
                          </a:solidFill>
                          <a:effectLst/>
                          <a:latin typeface="Calibri" panose="020F0502020204030204" pitchFamily="34" charset="0"/>
                        </a:rPr>
                        <a:t>Coyoacán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55.0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71.0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58.5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82.7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73.3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252000">
                <a:tc>
                  <a:txBody>
                    <a:bodyPr/>
                    <a:lstStyle/>
                    <a:p>
                      <a:pPr algn="l" fontAlgn="b"/>
                      <a:r>
                        <a:rPr lang="es-MX" sz="1100" b="1" i="0" u="none" strike="noStrike" dirty="0" smtClean="0">
                          <a:solidFill>
                            <a:schemeClr val="bg1"/>
                          </a:solidFill>
                          <a:effectLst/>
                          <a:latin typeface="Calibri" panose="020F0502020204030204" pitchFamily="34" charset="0"/>
                        </a:rPr>
                        <a:t>Índices Entes</a:t>
                      </a:r>
                      <a:r>
                        <a:rPr lang="es-MX" sz="1100" b="1" i="0" u="none" strike="noStrike" baseline="0" dirty="0" smtClean="0">
                          <a:solidFill>
                            <a:schemeClr val="bg1"/>
                          </a:solidFill>
                          <a:effectLst/>
                          <a:latin typeface="Calibri" panose="020F0502020204030204" pitchFamily="34" charset="0"/>
                        </a:rPr>
                        <a:t> Obligados</a:t>
                      </a:r>
                      <a:endParaRPr lang="es-MX" sz="1100" b="1" i="0" u="none" strike="noStrike" dirty="0">
                        <a:solidFill>
                          <a:schemeClr val="bg1"/>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a:solidFill>
                            <a:schemeClr val="bg1"/>
                          </a:solidFill>
                          <a:effectLst/>
                          <a:latin typeface="Calibri" panose="020F0502020204030204" pitchFamily="34" charset="0"/>
                        </a:rPr>
                        <a:t>92.5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smtClean="0">
                          <a:solidFill>
                            <a:schemeClr val="bg1"/>
                          </a:solidFill>
                          <a:effectLst/>
                          <a:latin typeface="Calibri" panose="020F0502020204030204" pitchFamily="34" charset="0"/>
                        </a:rPr>
                        <a:t>92.6</a:t>
                      </a:r>
                      <a:endParaRPr lang="es-MX" sz="11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95.4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97.7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96.4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bl>
          </a:graphicData>
        </a:graphic>
      </p:graphicFrame>
      <p:sp>
        <p:nvSpPr>
          <p:cNvPr id="10" name="9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Índices de la tercera Evaluación-</a:t>
            </a:r>
            <a:r>
              <a:rPr lang="es-MX" b="1" dirty="0" err="1" smtClean="0">
                <a:latin typeface="Calibri" pitchFamily="34" charset="0"/>
              </a:rPr>
              <a:t>Solventación</a:t>
            </a:r>
            <a:r>
              <a:rPr lang="es-MX" b="1" dirty="0" smtClean="0">
                <a:latin typeface="Calibri" pitchFamily="34" charset="0"/>
              </a:rPr>
              <a:t> a los portales de Internet de los Entes Obligados por Delegación Política, 2013</a:t>
            </a:r>
            <a:endParaRPr lang="es-ES" sz="1200" b="1" i="1" dirty="0">
              <a:latin typeface="Calibri" pitchFamily="34" charset="0"/>
            </a:endParaRPr>
          </a:p>
        </p:txBody>
      </p:sp>
    </p:spTree>
    <p:extLst>
      <p:ext uri="{BB962C8B-B14F-4D97-AF65-F5344CB8AC3E}">
        <p14:creationId xmlns:p14="http://schemas.microsoft.com/office/powerpoint/2010/main" val="541830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22</a:t>
            </a:fld>
            <a:endParaRPr lang="es-MX" b="1" dirty="0">
              <a:latin typeface="Calibri" pitchFamily="34" charset="0"/>
            </a:endParaRPr>
          </a:p>
        </p:txBody>
      </p:sp>
      <p:sp>
        <p:nvSpPr>
          <p:cNvPr id="5" name="16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Global del Cumplimiento de la Información de </a:t>
            </a:r>
            <a:r>
              <a:rPr lang="es-MX" b="1" dirty="0" smtClean="0">
                <a:latin typeface="Calibri" pitchFamily="34" charset="0"/>
              </a:rPr>
              <a:t>Oficio por Delegación Política</a:t>
            </a:r>
            <a:endParaRPr lang="es-MX" b="1" dirty="0">
              <a:latin typeface="Calibri" pitchFamily="34" charset="0"/>
            </a:endParaRPr>
          </a:p>
          <a:p>
            <a:r>
              <a:rPr lang="es-MX" sz="1200" b="1" i="1" dirty="0" smtClean="0">
                <a:latin typeface="Calibri" pitchFamily="34" charset="0"/>
              </a:rPr>
              <a:t>Tercera Evaluación-</a:t>
            </a:r>
            <a:r>
              <a:rPr lang="es-MX" sz="1200" b="1" i="1" dirty="0" err="1" smtClean="0">
                <a:latin typeface="Calibri" pitchFamily="34" charset="0"/>
              </a:rPr>
              <a:t>Solventación</a:t>
            </a:r>
            <a:r>
              <a:rPr lang="es-MX" sz="1200" b="1" i="1" dirty="0" smtClean="0">
                <a:latin typeface="Calibri" pitchFamily="34" charset="0"/>
              </a:rPr>
              <a:t> 2013</a:t>
            </a:r>
            <a:endParaRPr lang="es-ES" sz="1000" b="1" i="1" dirty="0">
              <a:latin typeface="Calibri" pitchFamily="34" charset="0"/>
            </a:endParaRPr>
          </a:p>
        </p:txBody>
      </p:sp>
      <p:graphicFrame>
        <p:nvGraphicFramePr>
          <p:cNvPr id="6" name="9 Gráfico"/>
          <p:cNvGraphicFramePr/>
          <p:nvPr>
            <p:extLst>
              <p:ext uri="{D42A27DB-BD31-4B8C-83A1-F6EECF244321}">
                <p14:modId xmlns:p14="http://schemas.microsoft.com/office/powerpoint/2010/main" val="3155278255"/>
              </p:ext>
            </p:extLst>
          </p:nvPr>
        </p:nvGraphicFramePr>
        <p:xfrm>
          <a:off x="899592" y="2048498"/>
          <a:ext cx="8010466" cy="4465960"/>
        </p:xfrm>
        <a:graphic>
          <a:graphicData uri="http://schemas.openxmlformats.org/drawingml/2006/chart">
            <c:chart xmlns:c="http://schemas.openxmlformats.org/drawingml/2006/chart" xmlns:r="http://schemas.openxmlformats.org/officeDocument/2006/relationships" r:id="rId2"/>
          </a:graphicData>
        </a:graphic>
      </p:graphicFrame>
      <p:sp>
        <p:nvSpPr>
          <p:cNvPr id="7" name="17 CuadroTexto"/>
          <p:cNvSpPr txBox="1"/>
          <p:nvPr/>
        </p:nvSpPr>
        <p:spPr>
          <a:xfrm>
            <a:off x="714348" y="1267930"/>
            <a:ext cx="7715304" cy="276999"/>
          </a:xfrm>
          <a:prstGeom prst="rect">
            <a:avLst/>
          </a:prstGeom>
          <a:noFill/>
        </p:spPr>
        <p:txBody>
          <a:bodyPr wrap="square" rtlCol="0">
            <a:spAutoFit/>
          </a:bodyPr>
          <a:lstStyle/>
          <a:p>
            <a:pPr algn="ctr"/>
            <a:r>
              <a:rPr lang="es-MX" sz="1200" b="1" dirty="0" smtClean="0">
                <a:latin typeface="Calibri" pitchFamily="34" charset="0"/>
              </a:rPr>
              <a:t>IG</a:t>
            </a:r>
            <a:r>
              <a:rPr lang="es-MX" sz="1200" b="1" baseline="-25000" dirty="0" smtClean="0">
                <a:latin typeface="Calibri" pitchFamily="34" charset="0"/>
              </a:rPr>
              <a:t>OF</a:t>
            </a:r>
            <a:r>
              <a:rPr lang="es-MX" sz="1200" b="1" dirty="0" smtClean="0">
                <a:latin typeface="Calibri" pitchFamily="34" charset="0"/>
              </a:rPr>
              <a:t> total de Entes Obligados: 93.5</a:t>
            </a:r>
            <a:endParaRPr lang="es-MX" sz="1200" b="1" dirty="0">
              <a:latin typeface="Calibri" pitchFamily="34" charset="0"/>
            </a:endParaRPr>
          </a:p>
        </p:txBody>
      </p:sp>
      <p:sp>
        <p:nvSpPr>
          <p:cNvPr id="11" name="17 CuadroTexto"/>
          <p:cNvSpPr txBox="1"/>
          <p:nvPr/>
        </p:nvSpPr>
        <p:spPr>
          <a:xfrm>
            <a:off x="76168" y="2204864"/>
            <a:ext cx="1111456" cy="646331"/>
          </a:xfrm>
          <a:prstGeom prst="rect">
            <a:avLst/>
          </a:prstGeom>
          <a:noFill/>
        </p:spPr>
        <p:txBody>
          <a:bodyPr wrap="square" rtlCol="0">
            <a:spAutoFit/>
          </a:bodyPr>
          <a:lstStyle/>
          <a:p>
            <a:pPr algn="ctr"/>
            <a:r>
              <a:rPr lang="es-MX" sz="1200" b="1" dirty="0" smtClean="0">
                <a:latin typeface="Calibri" pitchFamily="34" charset="0"/>
              </a:rPr>
              <a:t>IG</a:t>
            </a:r>
            <a:r>
              <a:rPr lang="es-MX" sz="1200" b="1" baseline="-25000" dirty="0" smtClean="0">
                <a:latin typeface="Calibri" pitchFamily="34" charset="0"/>
              </a:rPr>
              <a:t>OF</a:t>
            </a:r>
            <a:endParaRPr lang="es-MX" sz="1200" b="1" dirty="0" smtClean="0">
              <a:latin typeface="Calibri" pitchFamily="34" charset="0"/>
            </a:endParaRPr>
          </a:p>
          <a:p>
            <a:pPr algn="ctr"/>
            <a:r>
              <a:rPr lang="es-MX" sz="1200" b="1" dirty="0" smtClean="0">
                <a:latin typeface="Calibri" pitchFamily="34" charset="0"/>
              </a:rPr>
              <a:t>Delegaciones:</a:t>
            </a:r>
          </a:p>
          <a:p>
            <a:pPr algn="ctr"/>
            <a:r>
              <a:rPr lang="es-MX" sz="1200" b="1" dirty="0" smtClean="0">
                <a:latin typeface="Calibri" pitchFamily="34" charset="0"/>
              </a:rPr>
              <a:t>92.8</a:t>
            </a:r>
            <a:endParaRPr lang="es-MX" sz="1200" b="1" dirty="0">
              <a:latin typeface="Calibri" pitchFamily="34" charset="0"/>
            </a:endParaRPr>
          </a:p>
        </p:txBody>
      </p:sp>
    </p:spTree>
    <p:extLst>
      <p:ext uri="{BB962C8B-B14F-4D97-AF65-F5344CB8AC3E}">
        <p14:creationId xmlns:p14="http://schemas.microsoft.com/office/powerpoint/2010/main" val="24559881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76169" y="85702"/>
            <a:ext cx="8168239" cy="864000"/>
          </a:xfrm>
          <a:prstGeom prst="rect">
            <a:avLst/>
          </a:prstGeom>
          <a:noFill/>
        </p:spPr>
        <p:txBody>
          <a:bodyPr wrap="square" rtlCol="0" anchor="ctr">
            <a:noAutofit/>
          </a:bodyPr>
          <a:lstStyle/>
          <a:p>
            <a:r>
              <a:rPr lang="es-MX" b="1" dirty="0" smtClean="0">
                <a:latin typeface="Calibri" pitchFamily="34" charset="0"/>
              </a:rPr>
              <a:t>Grupos de índices clasificados por Artículos de la tercera Evaluación-</a:t>
            </a:r>
            <a:r>
              <a:rPr lang="es-MX" b="1" dirty="0" err="1" smtClean="0">
                <a:latin typeface="Calibri" pitchFamily="34" charset="0"/>
              </a:rPr>
              <a:t>Solventación</a:t>
            </a:r>
            <a:r>
              <a:rPr lang="es-MX" b="1" dirty="0" smtClean="0">
                <a:latin typeface="Calibri" pitchFamily="34" charset="0"/>
              </a:rPr>
              <a:t> a los portales de Internet, 2013</a:t>
            </a:r>
            <a:endParaRPr lang="es-ES" sz="1200" b="1" i="1" dirty="0">
              <a:latin typeface="Calibri" pitchFamily="34" charset="0"/>
            </a:endParaRPr>
          </a:p>
        </p:txBody>
      </p:sp>
      <p:sp>
        <p:nvSpPr>
          <p:cNvPr id="18"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23</a:t>
            </a:fld>
            <a:endParaRPr lang="es-MX" b="1" dirty="0">
              <a:latin typeface="Calibri" pitchFamily="34" charset="0"/>
            </a:endParaRPr>
          </a:p>
        </p:txBody>
      </p:sp>
      <p:graphicFrame>
        <p:nvGraphicFramePr>
          <p:cNvPr id="20" name="19 Tabla"/>
          <p:cNvGraphicFramePr>
            <a:graphicFrameLocks noGrp="1"/>
          </p:cNvGraphicFramePr>
          <p:nvPr>
            <p:extLst>
              <p:ext uri="{D42A27DB-BD31-4B8C-83A1-F6EECF244321}">
                <p14:modId xmlns:p14="http://schemas.microsoft.com/office/powerpoint/2010/main" val="1256752724"/>
              </p:ext>
            </p:extLst>
          </p:nvPr>
        </p:nvGraphicFramePr>
        <p:xfrm>
          <a:off x="197794" y="1160914"/>
          <a:ext cx="8685902" cy="5544000"/>
        </p:xfrm>
        <a:graphic>
          <a:graphicData uri="http://schemas.openxmlformats.org/drawingml/2006/table">
            <a:tbl>
              <a:tblPr/>
              <a:tblGrid>
                <a:gridCol w="540000"/>
                <a:gridCol w="936000"/>
                <a:gridCol w="757204"/>
                <a:gridCol w="757204"/>
                <a:gridCol w="987658"/>
                <a:gridCol w="987658"/>
                <a:gridCol w="987658"/>
                <a:gridCol w="987658"/>
                <a:gridCol w="987658"/>
                <a:gridCol w="757204"/>
              </a:tblGrid>
              <a:tr h="648000">
                <a:tc>
                  <a:txBody>
                    <a:bodyPr/>
                    <a:lstStyle/>
                    <a:p>
                      <a:pPr algn="ctr" rtl="0" fontAlgn="b"/>
                      <a:r>
                        <a:rPr lang="es-MX" sz="1100" b="1" i="0" u="none" strike="noStrike" dirty="0">
                          <a:solidFill>
                            <a:srgbClr val="FFFFFF"/>
                          </a:solidFill>
                          <a:latin typeface="Calibri" pitchFamily="34" charset="0"/>
                          <a:cs typeface="Calibri" pitchFamily="34" charset="0"/>
                        </a:rPr>
                        <a:t>Artículo </a:t>
                      </a: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rtl="0" fontAlgn="b"/>
                      <a:r>
                        <a:rPr lang="es-MX" sz="1100" b="1" i="0" u="none" strike="noStrike" dirty="0">
                          <a:solidFill>
                            <a:srgbClr val="FFFFFF"/>
                          </a:solidFill>
                          <a:latin typeface="Calibri" pitchFamily="34" charset="0"/>
                          <a:cs typeface="Calibri" pitchFamily="34" charset="0"/>
                        </a:rPr>
                        <a:t>Aplicabilidad</a:t>
                      </a: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rtl="0" fontAlgn="b"/>
                      <a:r>
                        <a:rPr lang="es-MX" sz="1100" b="1" i="0" u="none" strike="noStrike" dirty="0" smtClean="0">
                          <a:solidFill>
                            <a:srgbClr val="FFFFFF"/>
                          </a:solidFill>
                          <a:latin typeface="Calibri" pitchFamily="34" charset="0"/>
                          <a:cs typeface="Calibri" pitchFamily="34" charset="0"/>
                        </a:rPr>
                        <a:t>Total</a:t>
                      </a:r>
                      <a:r>
                        <a:rPr lang="es-MX" sz="1100" b="1" i="0" u="none" strike="noStrike" baseline="0" dirty="0" smtClean="0">
                          <a:solidFill>
                            <a:srgbClr val="FFFFFF"/>
                          </a:solidFill>
                          <a:latin typeface="Calibri" pitchFamily="34" charset="0"/>
                          <a:cs typeface="Calibri" pitchFamily="34" charset="0"/>
                        </a:rPr>
                        <a:t> de </a:t>
                      </a:r>
                      <a:r>
                        <a:rPr lang="es-MX" sz="1100" b="1" i="0" u="none" strike="noStrike" dirty="0" smtClean="0">
                          <a:solidFill>
                            <a:srgbClr val="FFFFFF"/>
                          </a:solidFill>
                          <a:latin typeface="Calibri" pitchFamily="34" charset="0"/>
                          <a:cs typeface="Calibri" pitchFamily="34" charset="0"/>
                        </a:rPr>
                        <a:t>Entes Obligados</a:t>
                      </a:r>
                      <a:endParaRPr lang="es-MX" sz="1100" b="1" i="0" u="none" strike="noStrike" dirty="0">
                        <a:solidFill>
                          <a:srgbClr val="FFFFFF"/>
                        </a:solidFill>
                        <a:latin typeface="Calibri" pitchFamily="34" charset="0"/>
                        <a:cs typeface="Calibri" pitchFamily="34" charset="0"/>
                      </a:endParaRP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rtl="0" fontAlgn="b"/>
                      <a:r>
                        <a:rPr lang="es-MX" sz="1100" b="1" i="0" u="none" strike="noStrike" dirty="0">
                          <a:solidFill>
                            <a:srgbClr val="FFFFFF"/>
                          </a:solidFill>
                          <a:latin typeface="Calibri" pitchFamily="34" charset="0"/>
                          <a:cs typeface="Calibri" pitchFamily="34" charset="0"/>
                        </a:rPr>
                        <a:t>Índice </a:t>
                      </a:r>
                      <a:r>
                        <a:rPr lang="es-MX" sz="1100" b="1" i="0" u="none" strike="noStrike" dirty="0" smtClean="0">
                          <a:solidFill>
                            <a:srgbClr val="FFFFFF"/>
                          </a:solidFill>
                          <a:latin typeface="Calibri" pitchFamily="34" charset="0"/>
                          <a:cs typeface="Calibri" pitchFamily="34" charset="0"/>
                        </a:rPr>
                        <a:t>igual a 100</a:t>
                      </a:r>
                      <a:endParaRPr lang="es-MX" sz="1100" b="1" i="0" u="none" strike="noStrike" dirty="0">
                        <a:solidFill>
                          <a:srgbClr val="FFFFFF"/>
                        </a:solidFill>
                        <a:latin typeface="Calibri" pitchFamily="34" charset="0"/>
                        <a:cs typeface="Calibri" pitchFamily="34" charset="0"/>
                      </a:endParaRP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rtl="0" fontAlgn="b"/>
                      <a:r>
                        <a:rPr lang="es-MX" sz="1100" b="1" i="0" u="none" strike="noStrike" dirty="0">
                          <a:solidFill>
                            <a:srgbClr val="FFFFFF"/>
                          </a:solidFill>
                          <a:latin typeface="Calibri" pitchFamily="34" charset="0"/>
                          <a:cs typeface="Calibri" pitchFamily="34" charset="0"/>
                        </a:rPr>
                        <a:t>Índice menor a 100 y mayor o igual a 90</a:t>
                      </a: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rtl="0" fontAlgn="b"/>
                      <a:r>
                        <a:rPr lang="es-MX" sz="1100" b="1" i="0" u="none" strike="noStrike" dirty="0">
                          <a:solidFill>
                            <a:srgbClr val="FFFFFF"/>
                          </a:solidFill>
                          <a:latin typeface="Calibri" pitchFamily="34" charset="0"/>
                          <a:cs typeface="Calibri" pitchFamily="34" charset="0"/>
                        </a:rPr>
                        <a:t>Índice menor a 90 y mayor o igual a 80</a:t>
                      </a: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rtl="0" fontAlgn="b"/>
                      <a:r>
                        <a:rPr lang="es-MX" sz="1100" b="1" i="0" u="none" strike="noStrike" dirty="0">
                          <a:solidFill>
                            <a:srgbClr val="FFFFFF"/>
                          </a:solidFill>
                          <a:latin typeface="Calibri" pitchFamily="34" charset="0"/>
                          <a:cs typeface="Calibri" pitchFamily="34" charset="0"/>
                        </a:rPr>
                        <a:t>Índice menor a 80 y mayor o igual a 70</a:t>
                      </a: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rtl="0" fontAlgn="b"/>
                      <a:r>
                        <a:rPr lang="es-MX" sz="1100" b="1" i="0" u="none" strike="noStrike" dirty="0">
                          <a:solidFill>
                            <a:srgbClr val="FFFFFF"/>
                          </a:solidFill>
                          <a:latin typeface="Calibri" pitchFamily="34" charset="0"/>
                          <a:cs typeface="Calibri" pitchFamily="34" charset="0"/>
                        </a:rPr>
                        <a:t>Índice menor a 70 y mayor o igual a 60</a:t>
                      </a: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100" b="1" i="0" u="none" strike="noStrike" dirty="0" smtClean="0">
                          <a:solidFill>
                            <a:srgbClr val="FFFFFF"/>
                          </a:solidFill>
                          <a:latin typeface="Calibri" pitchFamily="34" charset="0"/>
                          <a:cs typeface="Calibri" pitchFamily="34" charset="0"/>
                        </a:rPr>
                        <a:t>Índice menor a 60 y mayor a 0</a:t>
                      </a: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rtl="0" fontAlgn="b"/>
                      <a:r>
                        <a:rPr lang="es-MX" sz="1100" b="1" i="0" u="none" strike="noStrike" dirty="0" smtClean="0">
                          <a:solidFill>
                            <a:srgbClr val="FFFFFF"/>
                          </a:solidFill>
                          <a:latin typeface="Calibri" pitchFamily="34" charset="0"/>
                          <a:cs typeface="Calibri" pitchFamily="34" charset="0"/>
                        </a:rPr>
                        <a:t>Índice</a:t>
                      </a:r>
                      <a:r>
                        <a:rPr lang="es-MX" sz="1100" b="1" i="0" u="none" strike="noStrike" baseline="0" dirty="0" smtClean="0">
                          <a:solidFill>
                            <a:srgbClr val="FFFFFF"/>
                          </a:solidFill>
                          <a:latin typeface="Calibri" pitchFamily="34" charset="0"/>
                          <a:cs typeface="Calibri" pitchFamily="34" charset="0"/>
                        </a:rPr>
                        <a:t> igual a</a:t>
                      </a:r>
                      <a:r>
                        <a:rPr lang="es-MX" sz="1100" b="1" i="0" u="none" strike="noStrike" dirty="0" smtClean="0">
                          <a:solidFill>
                            <a:srgbClr val="FFFFFF"/>
                          </a:solidFill>
                          <a:latin typeface="Calibri" pitchFamily="34" charset="0"/>
                          <a:cs typeface="Calibri" pitchFamily="34" charset="0"/>
                        </a:rPr>
                        <a:t> 0</a:t>
                      </a:r>
                      <a:endParaRPr lang="es-MX" sz="1100" b="1" i="0" u="none" strike="noStrike" dirty="0">
                        <a:solidFill>
                          <a:srgbClr val="FFFFFF"/>
                        </a:solidFill>
                        <a:latin typeface="Calibri" pitchFamily="34" charset="0"/>
                        <a:cs typeface="Calibri" pitchFamily="34" charset="0"/>
                      </a:endParaRP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r>
              <a:tr h="288000">
                <a:tc>
                  <a:txBody>
                    <a:bodyPr/>
                    <a:lstStyle/>
                    <a:p>
                      <a:pPr algn="ctr" rtl="0" fontAlgn="b"/>
                      <a:r>
                        <a:rPr lang="es-MX" sz="1100" b="1" i="0" u="none" strike="noStrike" dirty="0" smtClean="0">
                          <a:solidFill>
                            <a:schemeClr val="bg1"/>
                          </a:solidFill>
                          <a:latin typeface="Calibri" pitchFamily="34" charset="0"/>
                          <a:cs typeface="Calibri" pitchFamily="34" charset="0"/>
                        </a:rPr>
                        <a:t>IG</a:t>
                      </a:r>
                      <a:r>
                        <a:rPr lang="es-MX" sz="1100" b="1" i="0" u="none" strike="noStrike" baseline="-25000" dirty="0" smtClean="0">
                          <a:solidFill>
                            <a:schemeClr val="bg1"/>
                          </a:solidFill>
                          <a:latin typeface="Calibri" pitchFamily="34" charset="0"/>
                          <a:cs typeface="Calibri" pitchFamily="34" charset="0"/>
                        </a:rPr>
                        <a:t>OF</a:t>
                      </a:r>
                      <a:endParaRPr lang="es-MX" sz="1100" b="1" i="0" u="none" strike="noStrike" baseline="-25000" dirty="0">
                        <a:solidFill>
                          <a:schemeClr val="bg1"/>
                        </a:solidFill>
                        <a:latin typeface="Calibri" pitchFamily="34" charset="0"/>
                        <a:cs typeface="Calibri" pitchFamily="34" charset="0"/>
                      </a:endParaRPr>
                    </a:p>
                  </a:txBody>
                  <a:tcPr marL="7776" marR="7776" marT="7776"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rtl="0" fontAlgn="b"/>
                      <a:r>
                        <a:rPr lang="es-MX" sz="1100" b="1" i="0" u="none" strike="noStrike" dirty="0" smtClean="0">
                          <a:solidFill>
                            <a:schemeClr val="bg1"/>
                          </a:solidFill>
                          <a:latin typeface="Calibri" pitchFamily="34" charset="0"/>
                          <a:cs typeface="Calibri" pitchFamily="34" charset="0"/>
                        </a:rPr>
                        <a:t>Todos</a:t>
                      </a:r>
                      <a:endParaRPr lang="es-MX" sz="1100" b="1" i="0" u="none" strike="noStrike" dirty="0">
                        <a:solidFill>
                          <a:schemeClr val="bg1"/>
                        </a:solidFill>
                        <a:latin typeface="Calibri" pitchFamily="34" charset="0"/>
                        <a:cs typeface="Calibri" pitchFamily="34" charset="0"/>
                      </a:endParaRPr>
                    </a:p>
                  </a:txBody>
                  <a:tcPr marL="7776" marR="7776" marT="777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fontAlgn="b"/>
                      <a:r>
                        <a:rPr lang="es-MX" sz="1100" b="1" i="0" u="none" strike="noStrike" dirty="0">
                          <a:solidFill>
                            <a:schemeClr val="bg1"/>
                          </a:solidFill>
                          <a:effectLst/>
                          <a:latin typeface="Calibri" panose="020F0502020204030204" pitchFamily="34" charset="0"/>
                        </a:rPr>
                        <a:t>114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fontAlgn="b"/>
                      <a:r>
                        <a:rPr lang="es-MX" sz="1100" b="1" i="0" u="none" strike="noStrike" dirty="0" smtClean="0">
                          <a:solidFill>
                            <a:schemeClr val="bg1"/>
                          </a:solidFill>
                          <a:effectLst/>
                          <a:latin typeface="Calibri" panose="020F0502020204030204" pitchFamily="34" charset="0"/>
                        </a:rPr>
                        <a:t>54</a:t>
                      </a:r>
                      <a:endParaRPr lang="es-MX" sz="11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fontAlgn="b"/>
                      <a:r>
                        <a:rPr lang="es-MX" sz="1100" b="1" i="0" u="none" strike="noStrike" dirty="0" smtClean="0">
                          <a:solidFill>
                            <a:schemeClr val="bg1"/>
                          </a:solidFill>
                          <a:effectLst/>
                          <a:latin typeface="Calibri" panose="020F0502020204030204" pitchFamily="34" charset="0"/>
                        </a:rPr>
                        <a:t>42</a:t>
                      </a:r>
                      <a:endParaRPr lang="es-MX" sz="11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fontAlgn="b"/>
                      <a:r>
                        <a:rPr lang="es-MX" sz="1100" b="1" i="0" u="none" strike="noStrike" dirty="0" smtClean="0">
                          <a:solidFill>
                            <a:schemeClr val="bg1"/>
                          </a:solidFill>
                          <a:effectLst/>
                          <a:latin typeface="Calibri" panose="020F0502020204030204" pitchFamily="34" charset="0"/>
                        </a:rPr>
                        <a:t>8</a:t>
                      </a:r>
                      <a:endParaRPr lang="es-MX" sz="11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fontAlgn="b"/>
                      <a:r>
                        <a:rPr lang="es-MX" sz="1100" b="1" i="0" u="none" strike="noStrike" dirty="0">
                          <a:solidFill>
                            <a:schemeClr val="bg1"/>
                          </a:solidFill>
                          <a:effectLst/>
                          <a:latin typeface="Calibri" panose="020F0502020204030204" pitchFamily="34" charset="0"/>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fontAlgn="b"/>
                      <a:r>
                        <a:rPr lang="es-MX" sz="1100" b="1" i="0" u="none" strike="noStrike" dirty="0">
                          <a:solidFill>
                            <a:schemeClr val="bg1"/>
                          </a:solidFill>
                          <a:effectLst/>
                          <a:latin typeface="Calibri" panose="020F0502020204030204" pitchFamily="34" charset="0"/>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fontAlgn="b"/>
                      <a:r>
                        <a:rPr lang="es-MX" sz="1100" b="1" i="0" u="none" strike="noStrike" dirty="0">
                          <a:solidFill>
                            <a:schemeClr val="bg1"/>
                          </a:solidFill>
                          <a:effectLst/>
                          <a:latin typeface="Calibri" panose="020F0502020204030204" pitchFamily="34" charset="0"/>
                        </a:rPr>
                        <a:t>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fontAlgn="b"/>
                      <a:r>
                        <a:rPr lang="es-MX" sz="1100" b="1" i="0" u="none" strike="noStrike" dirty="0">
                          <a:solidFill>
                            <a:schemeClr val="bg1"/>
                          </a:solidFill>
                          <a:effectLst/>
                          <a:latin typeface="Calibri" panose="020F050202020403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r>
              <a:tr h="288000">
                <a:tc>
                  <a:txBody>
                    <a:bodyPr/>
                    <a:lstStyle/>
                    <a:p>
                      <a:pPr algn="ctr" rtl="0" fontAlgn="b"/>
                      <a:r>
                        <a:rPr lang="es-MX" sz="1100" b="1" i="0" u="none" strike="noStrike" dirty="0">
                          <a:solidFill>
                            <a:srgbClr val="000000"/>
                          </a:solidFill>
                          <a:latin typeface="Calibri" pitchFamily="34" charset="0"/>
                          <a:cs typeface="Calibri" pitchFamily="34" charset="0"/>
                        </a:rPr>
                        <a:t>13</a:t>
                      </a:r>
                    </a:p>
                  </a:txBody>
                  <a:tcPr marL="7776" marR="7776" marT="7776"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chemeClr val="tx1"/>
                          </a:solidFill>
                          <a:latin typeface="Calibri" pitchFamily="34" charset="0"/>
                          <a:cs typeface="Calibri" pitchFamily="34" charset="0"/>
                        </a:rPr>
                        <a:t>Todos</a:t>
                      </a:r>
                    </a:p>
                  </a:txBody>
                  <a:tcPr marL="7257" marR="7257" marT="7257"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88000">
                <a:tc>
                  <a:txBody>
                    <a:bodyPr/>
                    <a:lstStyle/>
                    <a:p>
                      <a:pPr algn="ctr" rtl="0" fontAlgn="b"/>
                      <a:r>
                        <a:rPr lang="es-MX" sz="1100" b="1" i="0" u="none" strike="noStrike" dirty="0">
                          <a:solidFill>
                            <a:srgbClr val="000000"/>
                          </a:solidFill>
                          <a:latin typeface="Calibri" pitchFamily="34" charset="0"/>
                          <a:cs typeface="Calibri" pitchFamily="34" charset="0"/>
                        </a:rPr>
                        <a:t>14</a:t>
                      </a:r>
                    </a:p>
                  </a:txBody>
                  <a:tcPr marL="7776" marR="7776" marT="7776"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chemeClr val="tx1"/>
                          </a:solidFill>
                          <a:latin typeface="Calibri" pitchFamily="34" charset="0"/>
                          <a:cs typeface="Calibri" pitchFamily="34" charset="0"/>
                        </a:rPr>
                        <a:t>Todos</a:t>
                      </a:r>
                    </a:p>
                  </a:txBody>
                  <a:tcPr marL="7257" marR="7257" marT="7257"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88000">
                <a:tc>
                  <a:txBody>
                    <a:bodyPr/>
                    <a:lstStyle/>
                    <a:p>
                      <a:pPr algn="ctr" rtl="0" fontAlgn="b"/>
                      <a:r>
                        <a:rPr lang="es-MX" sz="1100" b="1" i="0" u="none" strike="noStrike" dirty="0">
                          <a:solidFill>
                            <a:srgbClr val="000000"/>
                          </a:solidFill>
                          <a:latin typeface="Calibri" pitchFamily="34" charset="0"/>
                          <a:cs typeface="Calibri" pitchFamily="34" charset="0"/>
                        </a:rPr>
                        <a:t>15</a:t>
                      </a:r>
                    </a:p>
                  </a:txBody>
                  <a:tcPr marL="7776" marR="7776" marT="7776"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smtClean="0">
                          <a:solidFill>
                            <a:schemeClr val="tx1"/>
                          </a:solidFill>
                          <a:latin typeface="Calibri" pitchFamily="34" charset="0"/>
                          <a:cs typeface="Calibri" pitchFamily="34" charset="0"/>
                        </a:rPr>
                        <a:t>Ejecutivo</a:t>
                      </a:r>
                      <a:endParaRPr lang="es-MX" sz="1100" b="1" i="0" u="none" strike="noStrike" dirty="0">
                        <a:solidFill>
                          <a:schemeClr val="tx1"/>
                        </a:solidFill>
                        <a:latin typeface="Calibri" pitchFamily="34" charset="0"/>
                        <a:cs typeface="Calibri" pitchFamily="34" charset="0"/>
                      </a:endParaRPr>
                    </a:p>
                  </a:txBody>
                  <a:tcPr marL="7257" marR="7257" marT="7257"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56</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17</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88000">
                <a:tc>
                  <a:txBody>
                    <a:bodyPr/>
                    <a:lstStyle/>
                    <a:p>
                      <a:pPr algn="ctr" rtl="0" fontAlgn="b"/>
                      <a:r>
                        <a:rPr lang="es-MX" sz="1100" b="1" i="0" u="none" strike="noStrike" dirty="0">
                          <a:solidFill>
                            <a:srgbClr val="000000"/>
                          </a:solidFill>
                          <a:latin typeface="Calibri" pitchFamily="34" charset="0"/>
                          <a:cs typeface="Calibri" pitchFamily="34" charset="0"/>
                        </a:rPr>
                        <a:t>16</a:t>
                      </a:r>
                    </a:p>
                  </a:txBody>
                  <a:tcPr marL="7776" marR="7776" marT="7776"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smtClean="0">
                          <a:solidFill>
                            <a:schemeClr val="tx1"/>
                          </a:solidFill>
                          <a:latin typeface="Calibri" pitchFamily="34" charset="0"/>
                          <a:cs typeface="Calibri" pitchFamily="34" charset="0"/>
                        </a:rPr>
                        <a:t>Legislativo</a:t>
                      </a:r>
                      <a:endParaRPr lang="es-MX" sz="1100" b="1" i="0" u="none" strike="noStrike" dirty="0">
                        <a:solidFill>
                          <a:schemeClr val="tx1"/>
                        </a:solidFill>
                        <a:latin typeface="Calibri" pitchFamily="34" charset="0"/>
                        <a:cs typeface="Calibri" pitchFamily="34" charset="0"/>
                      </a:endParaRPr>
                    </a:p>
                  </a:txBody>
                  <a:tcPr marL="7257" marR="7257" marT="7257"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88000">
                <a:tc>
                  <a:txBody>
                    <a:bodyPr/>
                    <a:lstStyle/>
                    <a:p>
                      <a:pPr algn="ctr" rtl="0" fontAlgn="b"/>
                      <a:r>
                        <a:rPr lang="es-MX" sz="1100" b="1" i="0" u="none" strike="noStrike" dirty="0">
                          <a:solidFill>
                            <a:srgbClr val="000000"/>
                          </a:solidFill>
                          <a:latin typeface="Calibri" pitchFamily="34" charset="0"/>
                          <a:cs typeface="Calibri" pitchFamily="34" charset="0"/>
                        </a:rPr>
                        <a:t>17</a:t>
                      </a:r>
                    </a:p>
                  </a:txBody>
                  <a:tcPr marL="7776" marR="7776" marT="7776"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smtClean="0">
                          <a:solidFill>
                            <a:schemeClr val="tx1"/>
                          </a:solidFill>
                          <a:latin typeface="Calibri" pitchFamily="34" charset="0"/>
                          <a:cs typeface="Calibri" pitchFamily="34" charset="0"/>
                        </a:rPr>
                        <a:t>Judicial</a:t>
                      </a:r>
                      <a:endParaRPr lang="es-MX" sz="1100" b="1" i="0" u="none" strike="noStrike" dirty="0">
                        <a:solidFill>
                          <a:schemeClr val="tx1"/>
                        </a:solidFill>
                        <a:latin typeface="Calibri" pitchFamily="34" charset="0"/>
                        <a:cs typeface="Calibri" pitchFamily="34" charset="0"/>
                      </a:endParaRPr>
                    </a:p>
                  </a:txBody>
                  <a:tcPr marL="7257" marR="7257" marT="7257"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88000">
                <a:tc>
                  <a:txBody>
                    <a:bodyPr/>
                    <a:lstStyle/>
                    <a:p>
                      <a:pPr algn="ctr" rtl="0" fontAlgn="b"/>
                      <a:r>
                        <a:rPr lang="es-MX" sz="1100" b="1" i="0" u="none" strike="noStrike" dirty="0" smtClean="0">
                          <a:solidFill>
                            <a:srgbClr val="000000"/>
                          </a:solidFill>
                          <a:latin typeface="Calibri" pitchFamily="34" charset="0"/>
                          <a:cs typeface="Calibri" pitchFamily="34" charset="0"/>
                        </a:rPr>
                        <a:t>18</a:t>
                      </a:r>
                      <a:endParaRPr lang="es-MX" sz="1100" b="1" i="0" u="none" strike="noStrike" dirty="0">
                        <a:solidFill>
                          <a:srgbClr val="000000"/>
                        </a:solidFill>
                        <a:latin typeface="Calibri" pitchFamily="34" charset="0"/>
                        <a:cs typeface="Calibri" pitchFamily="34" charset="0"/>
                      </a:endParaRPr>
                    </a:p>
                  </a:txBody>
                  <a:tcPr marL="7776" marR="7776" marT="7776"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smtClean="0">
                          <a:solidFill>
                            <a:schemeClr val="tx1"/>
                          </a:solidFill>
                          <a:latin typeface="Calibri" pitchFamily="34" charset="0"/>
                          <a:cs typeface="Calibri" pitchFamily="34" charset="0"/>
                        </a:rPr>
                        <a:t>Delegaciones</a:t>
                      </a:r>
                      <a:endParaRPr lang="es-MX" sz="1100" b="1" i="0" u="none" strike="noStrike" dirty="0">
                        <a:solidFill>
                          <a:schemeClr val="tx1"/>
                        </a:solidFill>
                        <a:latin typeface="Calibri" pitchFamily="34" charset="0"/>
                        <a:cs typeface="Calibri" pitchFamily="34" charset="0"/>
                      </a:endParaRPr>
                    </a:p>
                  </a:txBody>
                  <a:tcPr marL="7257" marR="7257" marT="7257"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88000">
                <a:tc>
                  <a:txBody>
                    <a:bodyPr/>
                    <a:lstStyle/>
                    <a:p>
                      <a:pPr algn="ctr" rtl="0" fontAlgn="b"/>
                      <a:r>
                        <a:rPr lang="es-MX" sz="1100" b="1" i="0" u="none" strike="noStrike" dirty="0" smtClean="0">
                          <a:solidFill>
                            <a:srgbClr val="000000"/>
                          </a:solidFill>
                          <a:latin typeface="Calibri" pitchFamily="34" charset="0"/>
                          <a:cs typeface="Calibri" pitchFamily="34" charset="0"/>
                        </a:rPr>
                        <a:t>18 Bis</a:t>
                      </a:r>
                      <a:endParaRPr lang="es-MX" sz="1100" b="1" i="0" u="none" strike="noStrike" dirty="0">
                        <a:solidFill>
                          <a:srgbClr val="000000"/>
                        </a:solidFill>
                        <a:latin typeface="Calibri" pitchFamily="34" charset="0"/>
                        <a:cs typeface="Calibri" pitchFamily="34" charset="0"/>
                      </a:endParaRPr>
                    </a:p>
                  </a:txBody>
                  <a:tcPr marL="7776" marR="7776" marT="7776"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smtClean="0">
                          <a:solidFill>
                            <a:schemeClr val="tx1"/>
                          </a:solidFill>
                          <a:latin typeface="Calibri" pitchFamily="34" charset="0"/>
                          <a:cs typeface="Calibri" pitchFamily="34" charset="0"/>
                        </a:rPr>
                        <a:t>Fideicomisos</a:t>
                      </a:r>
                      <a:endParaRPr lang="es-MX" sz="1100" b="1" i="0" u="none" strike="noStrike" dirty="0">
                        <a:solidFill>
                          <a:schemeClr val="tx1"/>
                        </a:solidFill>
                        <a:latin typeface="Calibri" pitchFamily="34" charset="0"/>
                        <a:cs typeface="Calibri" pitchFamily="34" charset="0"/>
                      </a:endParaRPr>
                    </a:p>
                  </a:txBody>
                  <a:tcPr marL="7257" marR="7257" marT="7257"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88000">
                <a:tc>
                  <a:txBody>
                    <a:bodyPr/>
                    <a:lstStyle/>
                    <a:p>
                      <a:pPr algn="ctr" rtl="0" fontAlgn="b"/>
                      <a:r>
                        <a:rPr lang="es-MX" sz="1100" b="1" i="0" u="none" strike="noStrike" dirty="0">
                          <a:solidFill>
                            <a:srgbClr val="000000"/>
                          </a:solidFill>
                          <a:latin typeface="Calibri" pitchFamily="34" charset="0"/>
                          <a:cs typeface="Calibri" pitchFamily="34" charset="0"/>
                        </a:rPr>
                        <a:t>19</a:t>
                      </a:r>
                    </a:p>
                  </a:txBody>
                  <a:tcPr marL="7776" marR="7776" marT="7776"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smtClean="0">
                          <a:solidFill>
                            <a:schemeClr val="tx1"/>
                          </a:solidFill>
                          <a:latin typeface="Calibri" pitchFamily="34" charset="0"/>
                          <a:cs typeface="Calibri" pitchFamily="34" charset="0"/>
                        </a:rPr>
                        <a:t>IEDF y TEDF</a:t>
                      </a:r>
                      <a:endParaRPr lang="es-MX" sz="1100" b="1" i="0" u="none" strike="noStrike" dirty="0">
                        <a:solidFill>
                          <a:schemeClr val="tx1"/>
                        </a:solidFill>
                        <a:latin typeface="Calibri" pitchFamily="34" charset="0"/>
                        <a:cs typeface="Calibri" pitchFamily="34" charset="0"/>
                      </a:endParaRPr>
                    </a:p>
                  </a:txBody>
                  <a:tcPr marL="7257" marR="7257" marT="7257"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88000">
                <a:tc>
                  <a:txBody>
                    <a:bodyPr/>
                    <a:lstStyle/>
                    <a:p>
                      <a:pPr algn="ctr" rtl="0" fontAlgn="b"/>
                      <a:r>
                        <a:rPr lang="es-MX" sz="1100" b="1" i="0" u="none" strike="noStrike" dirty="0">
                          <a:solidFill>
                            <a:srgbClr val="000000"/>
                          </a:solidFill>
                          <a:latin typeface="Calibri" pitchFamily="34" charset="0"/>
                          <a:cs typeface="Calibri" pitchFamily="34" charset="0"/>
                        </a:rPr>
                        <a:t>20</a:t>
                      </a:r>
                    </a:p>
                  </a:txBody>
                  <a:tcPr marL="7776" marR="7776" marT="7776"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smtClean="0">
                          <a:solidFill>
                            <a:schemeClr val="tx1"/>
                          </a:solidFill>
                          <a:latin typeface="Calibri" pitchFamily="34" charset="0"/>
                          <a:cs typeface="Calibri" pitchFamily="34" charset="0"/>
                        </a:rPr>
                        <a:t>CDHDF</a:t>
                      </a:r>
                      <a:endParaRPr lang="es-MX" sz="1100" b="1" i="0" u="none" strike="noStrike" dirty="0">
                        <a:solidFill>
                          <a:schemeClr val="tx1"/>
                        </a:solidFill>
                        <a:latin typeface="Calibri" pitchFamily="34" charset="0"/>
                        <a:cs typeface="Calibri" pitchFamily="34" charset="0"/>
                      </a:endParaRPr>
                    </a:p>
                  </a:txBody>
                  <a:tcPr marL="7257" marR="7257" marT="7257"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88000">
                <a:tc>
                  <a:txBody>
                    <a:bodyPr/>
                    <a:lstStyle/>
                    <a:p>
                      <a:pPr algn="ctr" rtl="0" fontAlgn="b"/>
                      <a:r>
                        <a:rPr lang="es-MX" sz="1100" b="1" i="0" u="none" strike="noStrike" dirty="0" smtClean="0">
                          <a:solidFill>
                            <a:srgbClr val="000000"/>
                          </a:solidFill>
                          <a:latin typeface="Calibri" pitchFamily="34" charset="0"/>
                          <a:cs typeface="Calibri" pitchFamily="34" charset="0"/>
                        </a:rPr>
                        <a:t>21</a:t>
                      </a:r>
                      <a:endParaRPr lang="es-MX" sz="1100" b="1" i="0" u="none" strike="noStrike" dirty="0">
                        <a:solidFill>
                          <a:srgbClr val="000000"/>
                        </a:solidFill>
                        <a:latin typeface="Calibri" pitchFamily="34" charset="0"/>
                        <a:cs typeface="Calibri" pitchFamily="34" charset="0"/>
                      </a:endParaRPr>
                    </a:p>
                  </a:txBody>
                  <a:tcPr marL="7776" marR="7776" marT="7776"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smtClean="0">
                          <a:solidFill>
                            <a:schemeClr val="tx1"/>
                          </a:solidFill>
                          <a:latin typeface="Calibri" pitchFamily="34" charset="0"/>
                          <a:cs typeface="Calibri" pitchFamily="34" charset="0"/>
                        </a:rPr>
                        <a:t>UACM</a:t>
                      </a:r>
                      <a:endParaRPr lang="es-MX" sz="1100" b="1" i="0" u="none" strike="noStrike" dirty="0">
                        <a:solidFill>
                          <a:schemeClr val="tx1"/>
                        </a:solidFill>
                        <a:latin typeface="Calibri" pitchFamily="34" charset="0"/>
                        <a:cs typeface="Calibri" pitchFamily="34" charset="0"/>
                      </a:endParaRPr>
                    </a:p>
                  </a:txBody>
                  <a:tcPr marL="7257" marR="7257" marT="7257"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88000">
                <a:tc>
                  <a:txBody>
                    <a:bodyPr/>
                    <a:lstStyle/>
                    <a:p>
                      <a:pPr algn="ctr" rtl="0" fontAlgn="b"/>
                      <a:r>
                        <a:rPr lang="es-MX" sz="1100" b="1" i="0" u="none" strike="noStrike" dirty="0">
                          <a:solidFill>
                            <a:srgbClr val="000000"/>
                          </a:solidFill>
                          <a:latin typeface="Calibri" pitchFamily="34" charset="0"/>
                          <a:cs typeface="Calibri" pitchFamily="34" charset="0"/>
                        </a:rPr>
                        <a:t>22</a:t>
                      </a:r>
                    </a:p>
                  </a:txBody>
                  <a:tcPr marL="7776" marR="7776" marT="7776"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smtClean="0">
                          <a:solidFill>
                            <a:schemeClr val="tx1"/>
                          </a:solidFill>
                          <a:latin typeface="Calibri" pitchFamily="34" charset="0"/>
                          <a:cs typeface="Calibri" pitchFamily="34" charset="0"/>
                        </a:rPr>
                        <a:t>InfoDF</a:t>
                      </a:r>
                      <a:endParaRPr lang="es-MX" sz="1100" b="1" i="0" u="none" strike="noStrike" dirty="0">
                        <a:solidFill>
                          <a:schemeClr val="tx1"/>
                        </a:solidFill>
                        <a:latin typeface="Calibri" pitchFamily="34" charset="0"/>
                        <a:cs typeface="Calibri" pitchFamily="34" charset="0"/>
                      </a:endParaRPr>
                    </a:p>
                  </a:txBody>
                  <a:tcPr marL="7257" marR="7257" marT="7257"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88000">
                <a:tc>
                  <a:txBody>
                    <a:bodyPr/>
                    <a:lstStyle/>
                    <a:p>
                      <a:pPr algn="ctr" rtl="0" fontAlgn="b"/>
                      <a:r>
                        <a:rPr lang="es-MX" sz="1100" b="1" i="0" u="none" strike="noStrike" dirty="0" smtClean="0">
                          <a:solidFill>
                            <a:srgbClr val="000000"/>
                          </a:solidFill>
                          <a:latin typeface="Calibri" pitchFamily="34" charset="0"/>
                          <a:cs typeface="Calibri" pitchFamily="34" charset="0"/>
                        </a:rPr>
                        <a:t>25</a:t>
                      </a:r>
                      <a:endParaRPr lang="es-MX" sz="1100" b="1" i="0" u="none" strike="noStrike" dirty="0">
                        <a:solidFill>
                          <a:srgbClr val="000000"/>
                        </a:solidFill>
                        <a:latin typeface="Calibri" pitchFamily="34" charset="0"/>
                        <a:cs typeface="Calibri" pitchFamily="34" charset="0"/>
                      </a:endParaRPr>
                    </a:p>
                  </a:txBody>
                  <a:tcPr marL="7776" marR="7776" marT="7776"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smtClean="0">
                          <a:solidFill>
                            <a:schemeClr val="tx1"/>
                          </a:solidFill>
                          <a:latin typeface="Calibri" pitchFamily="34" charset="0"/>
                          <a:cs typeface="Calibri" pitchFamily="34" charset="0"/>
                        </a:rPr>
                        <a:t>Todos</a:t>
                      </a:r>
                      <a:endParaRPr lang="es-MX" sz="1100" b="1" i="0" u="none" strike="noStrike" dirty="0">
                        <a:solidFill>
                          <a:schemeClr val="tx1"/>
                        </a:solidFill>
                        <a:latin typeface="Calibri" pitchFamily="34" charset="0"/>
                        <a:cs typeface="Calibri" pitchFamily="34" charset="0"/>
                      </a:endParaRPr>
                    </a:p>
                  </a:txBody>
                  <a:tcPr marL="7257" marR="7257" marT="7257"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88000">
                <a:tc>
                  <a:txBody>
                    <a:bodyPr/>
                    <a:lstStyle/>
                    <a:p>
                      <a:pPr algn="ctr" rtl="0" fontAlgn="b"/>
                      <a:r>
                        <a:rPr lang="es-MX" sz="1100" b="1" i="0" u="none" strike="noStrike" dirty="0" smtClean="0">
                          <a:solidFill>
                            <a:srgbClr val="000000"/>
                          </a:solidFill>
                          <a:latin typeface="Calibri" pitchFamily="34" charset="0"/>
                          <a:cs typeface="Calibri" pitchFamily="34" charset="0"/>
                        </a:rPr>
                        <a:t>27</a:t>
                      </a:r>
                      <a:endParaRPr lang="es-MX" sz="1100" b="1" i="0" u="none" strike="noStrike" dirty="0">
                        <a:solidFill>
                          <a:srgbClr val="000000"/>
                        </a:solidFill>
                        <a:latin typeface="Calibri" pitchFamily="34" charset="0"/>
                        <a:cs typeface="Calibri" pitchFamily="34" charset="0"/>
                      </a:endParaRPr>
                    </a:p>
                  </a:txBody>
                  <a:tcPr marL="7776" marR="7776" marT="7776"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smtClean="0">
                          <a:solidFill>
                            <a:schemeClr val="tx1"/>
                          </a:solidFill>
                          <a:latin typeface="Calibri" pitchFamily="34" charset="0"/>
                          <a:cs typeface="Calibri" pitchFamily="34" charset="0"/>
                        </a:rPr>
                        <a:t>Todos</a:t>
                      </a:r>
                      <a:endParaRPr lang="es-MX" sz="1100" b="1" i="0" u="none" strike="noStrike" dirty="0">
                        <a:solidFill>
                          <a:schemeClr val="tx1"/>
                        </a:solidFill>
                        <a:latin typeface="Calibri" pitchFamily="34" charset="0"/>
                        <a:cs typeface="Calibri" pitchFamily="34" charset="0"/>
                      </a:endParaRPr>
                    </a:p>
                  </a:txBody>
                  <a:tcPr marL="7257" marR="7257" marT="7257"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88000">
                <a:tc>
                  <a:txBody>
                    <a:bodyPr/>
                    <a:lstStyle/>
                    <a:p>
                      <a:pPr algn="ctr" rtl="0" fontAlgn="b"/>
                      <a:r>
                        <a:rPr lang="es-MX" sz="1100" b="1" i="0" u="none" strike="noStrike" dirty="0" smtClean="0">
                          <a:solidFill>
                            <a:srgbClr val="000000"/>
                          </a:solidFill>
                          <a:latin typeface="Calibri" pitchFamily="34" charset="0"/>
                          <a:cs typeface="Calibri" pitchFamily="34" charset="0"/>
                        </a:rPr>
                        <a:t>28</a:t>
                      </a:r>
                      <a:endParaRPr lang="es-MX" sz="1100" b="1" i="0" u="none" strike="noStrike" dirty="0">
                        <a:solidFill>
                          <a:srgbClr val="000000"/>
                        </a:solidFill>
                        <a:latin typeface="Calibri" pitchFamily="34" charset="0"/>
                        <a:cs typeface="Calibri" pitchFamily="34" charset="0"/>
                      </a:endParaRPr>
                    </a:p>
                  </a:txBody>
                  <a:tcPr marL="7776" marR="7776" marT="7776"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chemeClr val="tx1"/>
                          </a:solidFill>
                          <a:latin typeface="Calibri" pitchFamily="34" charset="0"/>
                          <a:cs typeface="Calibri" pitchFamily="34" charset="0"/>
                        </a:rPr>
                        <a:t>Todos</a:t>
                      </a:r>
                    </a:p>
                  </a:txBody>
                  <a:tcPr marL="7257" marR="7257" marT="7257"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88000">
                <a:tc>
                  <a:txBody>
                    <a:bodyPr/>
                    <a:lstStyle/>
                    <a:p>
                      <a:pPr algn="ctr" rtl="0" fontAlgn="b"/>
                      <a:r>
                        <a:rPr lang="es-MX" sz="1100" b="1" i="0" u="none" strike="noStrike" dirty="0">
                          <a:solidFill>
                            <a:srgbClr val="000000"/>
                          </a:solidFill>
                          <a:latin typeface="Calibri" pitchFamily="34" charset="0"/>
                          <a:cs typeface="Calibri" pitchFamily="34" charset="0"/>
                        </a:rPr>
                        <a:t>29</a:t>
                      </a:r>
                    </a:p>
                  </a:txBody>
                  <a:tcPr marL="7776" marR="7776" marT="7776"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chemeClr val="tx1"/>
                          </a:solidFill>
                          <a:latin typeface="Calibri" pitchFamily="34" charset="0"/>
                          <a:cs typeface="Calibri" pitchFamily="34" charset="0"/>
                        </a:rPr>
                        <a:t>Todos</a:t>
                      </a:r>
                    </a:p>
                  </a:txBody>
                  <a:tcPr marL="7257" marR="7257" marT="7257"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88000">
                <a:tc>
                  <a:txBody>
                    <a:bodyPr/>
                    <a:lstStyle/>
                    <a:p>
                      <a:pPr algn="ctr" rtl="0" fontAlgn="b"/>
                      <a:r>
                        <a:rPr lang="es-MX" sz="1100" b="1" i="0" u="none" strike="noStrike" dirty="0" smtClean="0">
                          <a:solidFill>
                            <a:srgbClr val="000000"/>
                          </a:solidFill>
                          <a:latin typeface="Calibri" pitchFamily="34" charset="0"/>
                          <a:cs typeface="Calibri" pitchFamily="34" charset="0"/>
                        </a:rPr>
                        <a:t>30</a:t>
                      </a:r>
                      <a:endParaRPr lang="es-MX" sz="1100" b="1" i="0" u="none" strike="noStrike" dirty="0">
                        <a:solidFill>
                          <a:srgbClr val="000000"/>
                        </a:solidFill>
                        <a:latin typeface="Calibri" pitchFamily="34" charset="0"/>
                        <a:cs typeface="Calibri" pitchFamily="34" charset="0"/>
                      </a:endParaRPr>
                    </a:p>
                  </a:txBody>
                  <a:tcPr marL="7776" marR="7776" marT="7776"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smtClean="0">
                          <a:solidFill>
                            <a:schemeClr val="tx1"/>
                          </a:solidFill>
                          <a:latin typeface="Calibri" pitchFamily="34" charset="0"/>
                          <a:cs typeface="Calibri" pitchFamily="34" charset="0"/>
                        </a:rPr>
                        <a:t>Todos</a:t>
                      </a:r>
                      <a:endParaRPr lang="es-MX" sz="1100" b="1" i="0" u="none" strike="noStrike" dirty="0">
                        <a:solidFill>
                          <a:schemeClr val="tx1"/>
                        </a:solidFill>
                        <a:latin typeface="Calibri" pitchFamily="34" charset="0"/>
                        <a:cs typeface="Calibri" pitchFamily="34" charset="0"/>
                      </a:endParaRPr>
                    </a:p>
                  </a:txBody>
                  <a:tcPr marL="7257" marR="7257" marT="7257"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extLst>
              <p:ext uri="{D42A27DB-BD31-4B8C-83A1-F6EECF244321}">
                <p14:modId xmlns:p14="http://schemas.microsoft.com/office/powerpoint/2010/main" val="46352261"/>
              </p:ext>
            </p:extLst>
          </p:nvPr>
        </p:nvGraphicFramePr>
        <p:xfrm>
          <a:off x="395536" y="2000240"/>
          <a:ext cx="8352928" cy="4500594"/>
        </p:xfrm>
        <a:graphic>
          <a:graphicData uri="http://schemas.openxmlformats.org/drawingml/2006/chart">
            <c:chart xmlns:c="http://schemas.openxmlformats.org/drawingml/2006/chart" xmlns:r="http://schemas.openxmlformats.org/officeDocument/2006/relationships" r:id="rId2"/>
          </a:graphicData>
        </a:graphic>
      </p:graphicFrame>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Global del Cumplimiento de la Información de </a:t>
            </a:r>
            <a:r>
              <a:rPr lang="es-MX" b="1" dirty="0" smtClean="0">
                <a:latin typeface="Calibri" pitchFamily="34" charset="0"/>
              </a:rPr>
              <a:t>Oficio - IG</a:t>
            </a:r>
            <a:r>
              <a:rPr lang="es-MX" b="1" baseline="-25000" dirty="0" smtClean="0">
                <a:latin typeface="Calibri" pitchFamily="34" charset="0"/>
              </a:rPr>
              <a:t>OF</a:t>
            </a:r>
            <a:endParaRPr lang="es-MX" b="1" baseline="-25000" dirty="0">
              <a:latin typeface="Calibri" pitchFamily="34" charset="0"/>
            </a:endParaRPr>
          </a:p>
          <a:p>
            <a:r>
              <a:rPr lang="es-MX" b="1" dirty="0" smtClean="0">
                <a:latin typeface="Calibri" pitchFamily="34" charset="0"/>
              </a:rPr>
              <a:t>(Aplica a los 114 Entes Obligados)</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sp>
        <p:nvSpPr>
          <p:cNvPr id="18" name="17 CuadroTexto"/>
          <p:cNvSpPr txBox="1"/>
          <p:nvPr/>
        </p:nvSpPr>
        <p:spPr>
          <a:xfrm>
            <a:off x="714348" y="1267930"/>
            <a:ext cx="7715304" cy="276999"/>
          </a:xfrm>
          <a:prstGeom prst="rect">
            <a:avLst/>
          </a:prstGeom>
          <a:noFill/>
        </p:spPr>
        <p:txBody>
          <a:bodyPr wrap="square" rtlCol="0">
            <a:spAutoFit/>
          </a:bodyPr>
          <a:lstStyle/>
          <a:p>
            <a:pPr algn="ctr"/>
            <a:r>
              <a:rPr lang="es-MX" sz="1200" b="1" dirty="0">
                <a:latin typeface="Calibri" pitchFamily="34" charset="0"/>
              </a:rPr>
              <a:t>Índice Global del Cumplimiento de la Información de </a:t>
            </a:r>
            <a:r>
              <a:rPr lang="es-MX" sz="1200" b="1" dirty="0" smtClean="0">
                <a:latin typeface="Calibri" pitchFamily="34" charset="0"/>
              </a:rPr>
              <a:t>Oficio (IG</a:t>
            </a:r>
            <a:r>
              <a:rPr lang="es-MX" sz="1200" b="1" baseline="-25000" dirty="0" smtClean="0">
                <a:latin typeface="Calibri" pitchFamily="34" charset="0"/>
              </a:rPr>
              <a:t>OF</a:t>
            </a:r>
            <a:r>
              <a:rPr lang="es-MX" sz="1200" b="1" dirty="0" smtClean="0">
                <a:latin typeface="Calibri" pitchFamily="34" charset="0"/>
              </a:rPr>
              <a:t>): 93.5</a:t>
            </a:r>
            <a:endParaRPr lang="es-MX" sz="1200" b="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24</a:t>
            </a:fld>
            <a:endParaRPr lang="es-MX" b="1" dirty="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25</a:t>
            </a:fld>
            <a:endParaRPr lang="es-MX" b="1" dirty="0">
              <a:latin typeface="Calibri" pitchFamily="34" charset="0"/>
            </a:endParaRPr>
          </a:p>
        </p:txBody>
      </p:sp>
      <p:sp>
        <p:nvSpPr>
          <p:cNvPr id="10"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Global del Cumplimiento de la Información de Oficio. </a:t>
            </a:r>
            <a:r>
              <a:rPr lang="es-MX" b="1" dirty="0" smtClean="0">
                <a:latin typeface="Calibri" pitchFamily="34" charset="0"/>
              </a:rPr>
              <a:t>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7" name="8 Tabla"/>
          <p:cNvGraphicFramePr>
            <a:graphicFrameLocks noGrp="1"/>
          </p:cNvGraphicFramePr>
          <p:nvPr>
            <p:extLst>
              <p:ext uri="{D42A27DB-BD31-4B8C-83A1-F6EECF244321}">
                <p14:modId xmlns:p14="http://schemas.microsoft.com/office/powerpoint/2010/main" val="1562828757"/>
              </p:ext>
            </p:extLst>
          </p:nvPr>
        </p:nvGraphicFramePr>
        <p:xfrm>
          <a:off x="172820" y="1065918"/>
          <a:ext cx="8814207" cy="5616000"/>
        </p:xfrm>
        <a:graphic>
          <a:graphicData uri="http://schemas.openxmlformats.org/drawingml/2006/table">
            <a:tbl>
              <a:tblPr/>
              <a:tblGrid>
                <a:gridCol w="3996000"/>
                <a:gridCol w="720000"/>
                <a:gridCol w="720000"/>
                <a:gridCol w="612000"/>
                <a:gridCol w="66207"/>
                <a:gridCol w="756000"/>
                <a:gridCol w="1116000"/>
                <a:gridCol w="828000"/>
              </a:tblGrid>
              <a:tr h="720000">
                <a:tc>
                  <a:txBody>
                    <a:bodyPr/>
                    <a:lstStyle/>
                    <a:p>
                      <a:pPr algn="ctr" fontAlgn="ctr"/>
                      <a:r>
                        <a:rPr lang="es-MX" sz="1100" b="1" i="0" u="none" strike="noStrike" dirty="0" smtClean="0">
                          <a:solidFill>
                            <a:srgbClr val="FFFFFF"/>
                          </a:solidFill>
                          <a:effectLst/>
                          <a:latin typeface="Calibri" panose="020F0502020204030204" pitchFamily="34" charset="0"/>
                        </a:rPr>
                        <a:t>Ente Obligado</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IG</a:t>
                      </a:r>
                      <a:r>
                        <a:rPr lang="es-MX" sz="1100" b="1" i="0" u="none" strike="noStrike" baseline="-25000" dirty="0">
                          <a:solidFill>
                            <a:srgbClr val="FFFFFF"/>
                          </a:solidFill>
                          <a:effectLst/>
                          <a:latin typeface="Calibri" panose="020F0502020204030204" pitchFamily="34" charset="0"/>
                        </a:rPr>
                        <a:t>OF</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smtClean="0">
                          <a:solidFill>
                            <a:srgbClr val="FFFFFF"/>
                          </a:solidFill>
                          <a:effectLst/>
                          <a:latin typeface="Calibri" panose="020F0502020204030204" pitchFamily="34" charset="0"/>
                        </a:rPr>
                        <a:t>2aEval</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IG</a:t>
                      </a:r>
                      <a:r>
                        <a:rPr lang="es-MX" sz="1100" b="1" i="0" u="none" strike="noStrike" baseline="-25000" dirty="0">
                          <a:solidFill>
                            <a:srgbClr val="FFFFFF"/>
                          </a:solidFill>
                          <a:effectLst/>
                          <a:latin typeface="Calibri" panose="020F0502020204030204" pitchFamily="34" charset="0"/>
                        </a:rPr>
                        <a:t>OF</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smtClean="0">
                          <a:solidFill>
                            <a:srgbClr val="FFFFFF"/>
                          </a:solidFill>
                          <a:effectLst/>
                          <a:latin typeface="Calibri" panose="020F0502020204030204" pitchFamily="34" charset="0"/>
                        </a:rPr>
                        <a:t>3aEvalSolv</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anose="020F0502020204030204" pitchFamily="34" charset="0"/>
                        </a:rPr>
                        <a:t>Ranking</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l" fontAlgn="ct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s-MX" sz="1100" b="1" i="0" u="none" strike="noStrike" dirty="0">
                          <a:solidFill>
                            <a:srgbClr val="FFFFFF"/>
                          </a:solidFill>
                          <a:effectLst/>
                          <a:latin typeface="Calibri" panose="020F0502020204030204" pitchFamily="34" charset="0"/>
                        </a:rPr>
                        <a:t>Diferencia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Puntos necesarios para solventar totalmente las recomendaciones</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 </a:t>
                      </a:r>
                      <a:r>
                        <a:rPr lang="es-MX" sz="1100" b="1" i="0" u="none" strike="noStrike" dirty="0" err="1">
                          <a:solidFill>
                            <a:srgbClr val="FFFFFF"/>
                          </a:solidFill>
                          <a:effectLst/>
                          <a:latin typeface="Calibri" panose="020F0502020204030204" pitchFamily="34" charset="0"/>
                        </a:rPr>
                        <a:t>solventación</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396000">
                <a:tc>
                  <a:txBody>
                    <a:bodyPr/>
                    <a:lstStyle/>
                    <a:p>
                      <a:pPr algn="l" fontAlgn="ctr"/>
                      <a:r>
                        <a:rPr lang="es-MX" sz="1100" b="1" i="0" u="none" strike="noStrike" dirty="0" smtClean="0">
                          <a:solidFill>
                            <a:srgbClr val="000000"/>
                          </a:solidFill>
                          <a:effectLst/>
                          <a:latin typeface="Calibri" panose="020F0502020204030204" pitchFamily="34" charset="0"/>
                        </a:rPr>
                        <a:t>* Contaduría </a:t>
                      </a:r>
                      <a:r>
                        <a:rPr lang="es-MX" sz="1100" b="1" i="0" u="none" strike="noStrike" dirty="0">
                          <a:solidFill>
                            <a:srgbClr val="000000"/>
                          </a:solidFill>
                          <a:effectLst/>
                          <a:latin typeface="Calibri" panose="020F0502020204030204" pitchFamily="34" charset="0"/>
                        </a:rPr>
                        <a:t>Mayor de Hacienda de la Asamblea Legislativa </a:t>
                      </a:r>
                      <a:r>
                        <a:rPr lang="es-MX" sz="1100" b="1" i="0" u="none" strike="noStrike" dirty="0" smtClean="0">
                          <a:solidFill>
                            <a:srgbClr val="000000"/>
                          </a:solidFill>
                          <a:effectLst/>
                          <a:latin typeface="Calibri" panose="020F0502020204030204" pitchFamily="34" charset="0"/>
                        </a:rPr>
                        <a:t>del</a:t>
                      </a:r>
                    </a:p>
                    <a:p>
                      <a:pPr algn="l" fontAlgn="ctr"/>
                      <a:r>
                        <a:rPr lang="es-MX" sz="1100" b="1" i="0" u="none" strike="noStrike" dirty="0" smtClean="0">
                          <a:solidFill>
                            <a:srgbClr val="000000"/>
                          </a:solidFill>
                          <a:effectLst/>
                          <a:latin typeface="Calibri" panose="020F0502020204030204" pitchFamily="34" charset="0"/>
                        </a:rPr>
                        <a:t>   </a:t>
                      </a:r>
                      <a:r>
                        <a:rPr lang="es-MX" sz="1100" b="1" i="0" u="none" strike="noStrike" dirty="0">
                          <a:solidFill>
                            <a:srgbClr val="000000"/>
                          </a:solidFill>
                          <a:effectLst/>
                          <a:latin typeface="Calibri" panose="020F0502020204030204" pitchFamily="34" charset="0"/>
                        </a:rPr>
                        <a:t>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smtClean="0">
                          <a:solidFill>
                            <a:srgbClr val="000000"/>
                          </a:solidFill>
                          <a:effectLst/>
                          <a:latin typeface="Calibri" panose="020F0502020204030204" pitchFamily="34" charset="0"/>
                        </a:rPr>
                        <a:t>* Corporación </a:t>
                      </a:r>
                      <a:r>
                        <a:rPr lang="es-MX" sz="1100" b="1" i="0" u="none" strike="noStrike" dirty="0">
                          <a:solidFill>
                            <a:srgbClr val="000000"/>
                          </a:solidFill>
                          <a:effectLst/>
                          <a:latin typeface="Calibri" panose="020F0502020204030204" pitchFamily="34" charset="0"/>
                        </a:rPr>
                        <a:t>Mexicana de Impresión,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smtClean="0">
                          <a:solidFill>
                            <a:srgbClr val="000000"/>
                          </a:solidFill>
                          <a:effectLst/>
                          <a:latin typeface="Calibri" panose="020F0502020204030204" pitchFamily="34" charset="0"/>
                        </a:rPr>
                        <a:t>* Fideicomiso </a:t>
                      </a:r>
                      <a:r>
                        <a:rPr lang="es-MX" sz="1100" b="1" i="0" u="none" strike="noStrike" dirty="0">
                          <a:solidFill>
                            <a:srgbClr val="000000"/>
                          </a:solidFill>
                          <a:effectLst/>
                          <a:latin typeface="Calibri" panose="020F0502020204030204" pitchFamily="34" charset="0"/>
                        </a:rPr>
                        <a:t>Museo de Arte Popular Mexicano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96000">
                <a:tc>
                  <a:txBody>
                    <a:bodyPr/>
                    <a:lstStyle/>
                    <a:p>
                      <a:pPr algn="l" fontAlgn="ctr"/>
                      <a:r>
                        <a:rPr lang="es-MX" sz="1100" b="1" i="0" u="none" strike="noStrike" dirty="0" smtClean="0">
                          <a:solidFill>
                            <a:srgbClr val="000000"/>
                          </a:solidFill>
                          <a:effectLst/>
                          <a:latin typeface="Calibri" panose="020F0502020204030204" pitchFamily="34" charset="0"/>
                        </a:rPr>
                        <a:t>* Instituto </a:t>
                      </a:r>
                      <a:r>
                        <a:rPr lang="es-MX" sz="1100" b="1" i="0" u="none" strike="noStrike" dirty="0">
                          <a:solidFill>
                            <a:srgbClr val="000000"/>
                          </a:solidFill>
                          <a:effectLst/>
                          <a:latin typeface="Calibri" panose="020F0502020204030204" pitchFamily="34" charset="0"/>
                        </a:rPr>
                        <a:t>de Acceso a la Información Pública y Protección de </a:t>
                      </a:r>
                      <a:r>
                        <a:rPr lang="es-MX" sz="1100" b="1" i="0" u="none" strike="noStrike" dirty="0" smtClean="0">
                          <a:solidFill>
                            <a:srgbClr val="000000"/>
                          </a:solidFill>
                          <a:effectLst/>
                          <a:latin typeface="Calibri" panose="020F0502020204030204" pitchFamily="34" charset="0"/>
                        </a:rPr>
                        <a:t>Datos</a:t>
                      </a:r>
                    </a:p>
                    <a:p>
                      <a:pPr algn="l" fontAlgn="ctr"/>
                      <a:r>
                        <a:rPr lang="es-MX" sz="1100" b="1" i="0" u="none" strike="noStrike" dirty="0" smtClean="0">
                          <a:solidFill>
                            <a:srgbClr val="000000"/>
                          </a:solidFill>
                          <a:effectLst/>
                          <a:latin typeface="Calibri" panose="020F0502020204030204" pitchFamily="34" charset="0"/>
                        </a:rPr>
                        <a:t>   </a:t>
                      </a:r>
                      <a:r>
                        <a:rPr lang="es-MX" sz="1100" b="1" i="0" u="none" strike="noStrike" dirty="0">
                          <a:solidFill>
                            <a:srgbClr val="000000"/>
                          </a:solidFill>
                          <a:effectLst/>
                          <a:latin typeface="Calibri" panose="020F0502020204030204" pitchFamily="34" charset="0"/>
                        </a:rPr>
                        <a:t>Personales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smtClean="0">
                          <a:solidFill>
                            <a:srgbClr val="000000"/>
                          </a:solidFill>
                          <a:effectLst/>
                          <a:latin typeface="Calibri" panose="020F0502020204030204" pitchFamily="34" charset="0"/>
                        </a:rPr>
                        <a:t>* Servicios </a:t>
                      </a:r>
                      <a:r>
                        <a:rPr lang="es-MX" sz="1100" b="1" i="0" u="none" strike="noStrike" dirty="0">
                          <a:solidFill>
                            <a:srgbClr val="000000"/>
                          </a:solidFill>
                          <a:effectLst/>
                          <a:latin typeface="Calibri" panose="020F0502020204030204" pitchFamily="34" charset="0"/>
                        </a:rPr>
                        <a:t>de Salud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Secretaría de Salud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Fondo para la Atención y Apoyo a las Víctimas del Delito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Metrobús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Fideicomiso Centro Histórico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Policía Auxiliar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Comisión de Filmaciones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Delegación Miguel Hidalgo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Heroico Cuerpo de Bomberos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Caja de Previsión de la Policía Preventiva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Procuraduría Ambiental y del Ordenamiento Territorial del </a:t>
                      </a:r>
                      <a:r>
                        <a:rPr lang="es-MX" sz="1100" b="1" i="0" u="none" strike="noStrike" dirty="0" smtClean="0">
                          <a:solidFill>
                            <a:srgbClr val="000000"/>
                          </a:solidFill>
                          <a:effectLst/>
                          <a:latin typeface="Calibri" panose="020F0502020204030204" pitchFamily="34" charset="0"/>
                        </a:rPr>
                        <a:t>DF</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Fideicomiso Educación Garantizada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Planta de Asfalto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Junta Local de Conciliación y Arbitraje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Secretaría de Desarrollo Rural y Equidad para las Comunidades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Consejo de la Judicatura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Instituto Local de la Infraestructura Física Educativa del </a:t>
                      </a:r>
                      <a:r>
                        <a:rPr lang="es-MX" sz="1100" b="1" i="0" u="none" strike="noStrike" dirty="0" smtClean="0">
                          <a:solidFill>
                            <a:srgbClr val="000000"/>
                          </a:solidFill>
                          <a:effectLst/>
                          <a:latin typeface="Calibri" panose="020F0502020204030204" pitchFamily="34" charset="0"/>
                        </a:rPr>
                        <a:t>DF</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009584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26</a:t>
            </a:fld>
            <a:endParaRPr lang="es-MX" b="1" dirty="0">
              <a:latin typeface="Calibri" pitchFamily="34" charset="0"/>
            </a:endParaRPr>
          </a:p>
        </p:txBody>
      </p:sp>
      <p:sp>
        <p:nvSpPr>
          <p:cNvPr id="10"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Global del Cumplimiento de la Información de Oficio. </a:t>
            </a:r>
            <a:r>
              <a:rPr lang="es-MX" b="1" dirty="0" smtClean="0">
                <a:latin typeface="Calibri" pitchFamily="34" charset="0"/>
              </a:rPr>
              <a:t>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7" name="8 Tabla"/>
          <p:cNvGraphicFramePr>
            <a:graphicFrameLocks noGrp="1"/>
          </p:cNvGraphicFramePr>
          <p:nvPr>
            <p:extLst>
              <p:ext uri="{D42A27DB-BD31-4B8C-83A1-F6EECF244321}">
                <p14:modId xmlns:p14="http://schemas.microsoft.com/office/powerpoint/2010/main" val="2610077007"/>
              </p:ext>
            </p:extLst>
          </p:nvPr>
        </p:nvGraphicFramePr>
        <p:xfrm>
          <a:off x="172820" y="1065918"/>
          <a:ext cx="8814207" cy="5652000"/>
        </p:xfrm>
        <a:graphic>
          <a:graphicData uri="http://schemas.openxmlformats.org/drawingml/2006/table">
            <a:tbl>
              <a:tblPr/>
              <a:tblGrid>
                <a:gridCol w="3996000"/>
                <a:gridCol w="720000"/>
                <a:gridCol w="720000"/>
                <a:gridCol w="612000"/>
                <a:gridCol w="66207"/>
                <a:gridCol w="756000"/>
                <a:gridCol w="1116000"/>
                <a:gridCol w="828000"/>
              </a:tblGrid>
              <a:tr h="720000">
                <a:tc>
                  <a:txBody>
                    <a:bodyPr/>
                    <a:lstStyle/>
                    <a:p>
                      <a:pPr algn="ctr" fontAlgn="ctr"/>
                      <a:r>
                        <a:rPr lang="es-MX" sz="1100" b="1" i="0" u="none" strike="noStrike" dirty="0" smtClean="0">
                          <a:solidFill>
                            <a:srgbClr val="FFFFFF"/>
                          </a:solidFill>
                          <a:effectLst/>
                          <a:latin typeface="Calibri" panose="020F0502020204030204" pitchFamily="34" charset="0"/>
                        </a:rPr>
                        <a:t>Ente Obligado</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IG</a:t>
                      </a:r>
                      <a:r>
                        <a:rPr lang="es-MX" sz="1100" b="1" i="0" u="none" strike="noStrike" baseline="-25000" dirty="0">
                          <a:solidFill>
                            <a:srgbClr val="FFFFFF"/>
                          </a:solidFill>
                          <a:effectLst/>
                          <a:latin typeface="Calibri" panose="020F0502020204030204" pitchFamily="34" charset="0"/>
                        </a:rPr>
                        <a:t>OF</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smtClean="0">
                          <a:solidFill>
                            <a:srgbClr val="FFFFFF"/>
                          </a:solidFill>
                          <a:effectLst/>
                          <a:latin typeface="Calibri" panose="020F0502020204030204" pitchFamily="34" charset="0"/>
                        </a:rPr>
                        <a:t>2aEval</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IG</a:t>
                      </a:r>
                      <a:r>
                        <a:rPr lang="es-MX" sz="1100" b="1" i="0" u="none" strike="noStrike" baseline="-25000" dirty="0">
                          <a:solidFill>
                            <a:srgbClr val="FFFFFF"/>
                          </a:solidFill>
                          <a:effectLst/>
                          <a:latin typeface="Calibri" panose="020F0502020204030204" pitchFamily="34" charset="0"/>
                        </a:rPr>
                        <a:t>OF</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smtClean="0">
                          <a:solidFill>
                            <a:srgbClr val="FFFFFF"/>
                          </a:solidFill>
                          <a:effectLst/>
                          <a:latin typeface="Calibri" panose="020F0502020204030204" pitchFamily="34" charset="0"/>
                        </a:rPr>
                        <a:t>3aEvalSolv</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anose="020F0502020204030204" pitchFamily="34" charset="0"/>
                        </a:rPr>
                        <a:t>Ranking</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l" fontAlgn="ct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s-MX" sz="1100" b="1" i="0" u="none" strike="noStrike" dirty="0">
                          <a:solidFill>
                            <a:srgbClr val="FFFFFF"/>
                          </a:solidFill>
                          <a:effectLst/>
                          <a:latin typeface="Calibri" panose="020F0502020204030204" pitchFamily="34" charset="0"/>
                        </a:rPr>
                        <a:t>Diferencia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Puntos necesarios para solventar totalmente las recomendaciones</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 </a:t>
                      </a:r>
                      <a:r>
                        <a:rPr lang="es-MX" sz="1100" b="1" i="0" u="none" strike="noStrike" dirty="0" err="1">
                          <a:solidFill>
                            <a:srgbClr val="FFFFFF"/>
                          </a:solidFill>
                          <a:effectLst/>
                          <a:latin typeface="Calibri" panose="020F0502020204030204" pitchFamily="34" charset="0"/>
                        </a:rPr>
                        <a:t>solventación</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100" b="1" i="0" u="none" strike="noStrike" dirty="0">
                          <a:solidFill>
                            <a:srgbClr val="000000"/>
                          </a:solidFill>
                          <a:effectLst/>
                          <a:latin typeface="Calibri" panose="020F0502020204030204" pitchFamily="34" charset="0"/>
                        </a:rPr>
                        <a:t>Tribunal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Fideicomiso Museo del Estanquillo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Procuraduría General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Instituto de Formación Profesional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Junta de Asistencia Privada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Sistema de Aguas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Instituto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it-IT" sz="1100" b="1" i="0" u="none" strike="noStrike" dirty="0">
                          <a:solidFill>
                            <a:srgbClr val="000000"/>
                          </a:solidFill>
                          <a:effectLst/>
                          <a:latin typeface="Calibri" panose="020F0502020204030204" pitchFamily="34" charset="0"/>
                        </a:rPr>
                        <a:t>Asamblea 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Escuela de Administración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Sistema para el Desarrollo Integral de la Familia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96000">
                <a:tc>
                  <a:txBody>
                    <a:bodyPr/>
                    <a:lstStyle/>
                    <a:p>
                      <a:pPr algn="l" fontAlgn="ctr"/>
                      <a:r>
                        <a:rPr lang="es-MX" sz="1100" b="1" i="0" u="none" strike="noStrike" dirty="0">
                          <a:solidFill>
                            <a:srgbClr val="000000"/>
                          </a:solidFill>
                          <a:effectLst/>
                          <a:latin typeface="Calibri" panose="020F0502020204030204" pitchFamily="34" charset="0"/>
                        </a:rPr>
                        <a:t>Fideicomiso Público del Fondo de Apoyo a la Procuración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Secretaría de Desarrollo Social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Caja de Previsión para Trabajadores a Lista de Raya del </a:t>
                      </a:r>
                      <a:r>
                        <a:rPr lang="es-MX" sz="1100" b="1" i="0" u="none" strike="noStrike" dirty="0" smtClean="0">
                          <a:solidFill>
                            <a:srgbClr val="000000"/>
                          </a:solidFill>
                          <a:effectLst/>
                          <a:latin typeface="Calibri" panose="020F0502020204030204" pitchFamily="34" charset="0"/>
                        </a:rPr>
                        <a:t>DF</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Tribunal de lo Contencioso Administrativo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Delegación Álvaro Obregón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Fideicomiso de Recuperación Crediticia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Instituto de Educación Media Superior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Contraloría General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Jefatura de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Agencia de Gestión Urbana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Fondo Mixto de Promoción Turística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Oficialía Mayor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534164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27</a:t>
            </a:fld>
            <a:endParaRPr lang="es-MX" b="1" dirty="0">
              <a:latin typeface="Calibri" pitchFamily="34" charset="0"/>
            </a:endParaRPr>
          </a:p>
        </p:txBody>
      </p:sp>
      <p:sp>
        <p:nvSpPr>
          <p:cNvPr id="10"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Global del Cumplimiento de la Información de Oficio. </a:t>
            </a:r>
            <a:r>
              <a:rPr lang="es-MX" b="1" dirty="0" smtClean="0">
                <a:latin typeface="Calibri" pitchFamily="34" charset="0"/>
              </a:rPr>
              <a:t>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7" name="8 Tabla"/>
          <p:cNvGraphicFramePr>
            <a:graphicFrameLocks noGrp="1"/>
          </p:cNvGraphicFramePr>
          <p:nvPr>
            <p:extLst>
              <p:ext uri="{D42A27DB-BD31-4B8C-83A1-F6EECF244321}">
                <p14:modId xmlns:p14="http://schemas.microsoft.com/office/powerpoint/2010/main" val="1995512965"/>
              </p:ext>
            </p:extLst>
          </p:nvPr>
        </p:nvGraphicFramePr>
        <p:xfrm>
          <a:off x="172820" y="1065918"/>
          <a:ext cx="8814207" cy="5580000"/>
        </p:xfrm>
        <a:graphic>
          <a:graphicData uri="http://schemas.openxmlformats.org/drawingml/2006/table">
            <a:tbl>
              <a:tblPr/>
              <a:tblGrid>
                <a:gridCol w="3996000"/>
                <a:gridCol w="720000"/>
                <a:gridCol w="720000"/>
                <a:gridCol w="612000"/>
                <a:gridCol w="66207"/>
                <a:gridCol w="756000"/>
                <a:gridCol w="1116000"/>
                <a:gridCol w="828000"/>
              </a:tblGrid>
              <a:tr h="720000">
                <a:tc>
                  <a:txBody>
                    <a:bodyPr/>
                    <a:lstStyle/>
                    <a:p>
                      <a:pPr algn="ctr" fontAlgn="ctr"/>
                      <a:r>
                        <a:rPr lang="es-MX" sz="1100" b="1" i="0" u="none" strike="noStrike" dirty="0" smtClean="0">
                          <a:solidFill>
                            <a:srgbClr val="FFFFFF"/>
                          </a:solidFill>
                          <a:effectLst/>
                          <a:latin typeface="Calibri" panose="020F0502020204030204" pitchFamily="34" charset="0"/>
                        </a:rPr>
                        <a:t>Ente Obligado</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IG</a:t>
                      </a:r>
                      <a:r>
                        <a:rPr lang="es-MX" sz="1100" b="1" i="0" u="none" strike="noStrike" baseline="-25000" dirty="0">
                          <a:solidFill>
                            <a:srgbClr val="FFFFFF"/>
                          </a:solidFill>
                          <a:effectLst/>
                          <a:latin typeface="Calibri" panose="020F0502020204030204" pitchFamily="34" charset="0"/>
                        </a:rPr>
                        <a:t>OF</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smtClean="0">
                          <a:solidFill>
                            <a:srgbClr val="FFFFFF"/>
                          </a:solidFill>
                          <a:effectLst/>
                          <a:latin typeface="Calibri" panose="020F0502020204030204" pitchFamily="34" charset="0"/>
                        </a:rPr>
                        <a:t>2aEval</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IG</a:t>
                      </a:r>
                      <a:r>
                        <a:rPr lang="es-MX" sz="1100" b="1" i="0" u="none" strike="noStrike" baseline="-25000" dirty="0">
                          <a:solidFill>
                            <a:srgbClr val="FFFFFF"/>
                          </a:solidFill>
                          <a:effectLst/>
                          <a:latin typeface="Calibri" panose="020F0502020204030204" pitchFamily="34" charset="0"/>
                        </a:rPr>
                        <a:t>OF</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smtClean="0">
                          <a:solidFill>
                            <a:srgbClr val="FFFFFF"/>
                          </a:solidFill>
                          <a:effectLst/>
                          <a:latin typeface="Calibri" panose="020F0502020204030204" pitchFamily="34" charset="0"/>
                        </a:rPr>
                        <a:t>3aEvalSolv</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anose="020F0502020204030204" pitchFamily="34" charset="0"/>
                        </a:rPr>
                        <a:t>Ranking</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l" fontAlgn="ct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s-MX" sz="1100" b="1" i="0" u="none" strike="noStrike" dirty="0">
                          <a:solidFill>
                            <a:srgbClr val="FFFFFF"/>
                          </a:solidFill>
                          <a:effectLst/>
                          <a:latin typeface="Calibri" panose="020F0502020204030204" pitchFamily="34" charset="0"/>
                        </a:rPr>
                        <a:t>Diferencia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Puntos necesarios para solventar totalmente las recomendaciones</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 </a:t>
                      </a:r>
                      <a:r>
                        <a:rPr lang="es-MX" sz="1100" b="1" i="0" u="none" strike="noStrike" dirty="0" err="1">
                          <a:solidFill>
                            <a:srgbClr val="FFFFFF"/>
                          </a:solidFill>
                          <a:effectLst/>
                          <a:latin typeface="Calibri" panose="020F0502020204030204" pitchFamily="34" charset="0"/>
                        </a:rPr>
                        <a:t>solventación</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100" b="1" i="0" u="none" strike="noStrike" dirty="0">
                          <a:solidFill>
                            <a:srgbClr val="000000"/>
                          </a:solidFill>
                          <a:effectLst/>
                          <a:latin typeface="Calibri" panose="020F0502020204030204" pitchFamily="34" charset="0"/>
                        </a:rPr>
                        <a:t>Instituto de Vivienda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Secretaría de Seguridad Pública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Tribunal Superior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Delegación Iztapalapa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96000">
                <a:tc>
                  <a:txBody>
                    <a:bodyPr/>
                    <a:lstStyle/>
                    <a:p>
                      <a:pPr algn="l" fontAlgn="ctr"/>
                      <a:r>
                        <a:rPr lang="es-MX" sz="1100" b="1" i="0" u="none" strike="noStrike" dirty="0">
                          <a:solidFill>
                            <a:srgbClr val="000000"/>
                          </a:solidFill>
                          <a:effectLst/>
                          <a:latin typeface="Calibri" panose="020F0502020204030204" pitchFamily="34" charset="0"/>
                        </a:rPr>
                        <a:t>Centro de Atención a Emergencias y Protección Ciudadana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Comisión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96000">
                <a:tc>
                  <a:txBody>
                    <a:bodyPr/>
                    <a:lstStyle/>
                    <a:p>
                      <a:pPr algn="l" fontAlgn="ctr"/>
                      <a:r>
                        <a:rPr lang="es-MX" sz="1100" b="1" i="0" u="none" strike="noStrike" dirty="0">
                          <a:solidFill>
                            <a:srgbClr val="000000"/>
                          </a:solidFill>
                          <a:effectLst/>
                          <a:latin typeface="Calibri" panose="020F0502020204030204" pitchFamily="34" charset="0"/>
                        </a:rPr>
                        <a:t>Fideicomiso para la Promoción y Desarrollo del Cine Mexicano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Secretaría de Trabajo y Fomento al Empleo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Secretaría de Finanzas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Secretaría de Obras y Servicios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Secretaría de Transportes y Vialidad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96000">
                <a:tc>
                  <a:txBody>
                    <a:bodyPr/>
                    <a:lstStyle/>
                    <a:p>
                      <a:pPr algn="l" fontAlgn="ctr"/>
                      <a:r>
                        <a:rPr lang="es-MX" sz="1100" b="1" i="0" u="none" strike="noStrike" dirty="0">
                          <a:solidFill>
                            <a:srgbClr val="000000"/>
                          </a:solidFill>
                          <a:effectLst/>
                          <a:latin typeface="Calibri" panose="020F0502020204030204" pitchFamily="34" charset="0"/>
                        </a:rPr>
                        <a:t>Sistema de Radio y Televisión Digital del Gobierno del Distrito Federal (Capital 21)</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Autoridad del Centro Histórico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Secretaría de Cultura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Fondo para el Desarrollo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Proyecto Metro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Instituto de Verificación Administrativa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Secretaría de Educación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Delegación Venustiano Carranza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it-IT" sz="1100" b="1" i="0" u="none" strike="noStrike">
                          <a:solidFill>
                            <a:srgbClr val="000000"/>
                          </a:solidFill>
                          <a:effectLst/>
                          <a:latin typeface="Calibri" panose="020F0502020204030204" pitchFamily="34" charset="0"/>
                        </a:rPr>
                        <a:t>Instituto del Deporte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93.0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327282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28</a:t>
            </a:fld>
            <a:endParaRPr lang="es-MX" b="1" dirty="0">
              <a:latin typeface="Calibri" pitchFamily="34" charset="0"/>
            </a:endParaRPr>
          </a:p>
        </p:txBody>
      </p:sp>
      <p:sp>
        <p:nvSpPr>
          <p:cNvPr id="10"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Global del Cumplimiento de la Información de Oficio. </a:t>
            </a:r>
            <a:r>
              <a:rPr lang="es-MX" b="1" dirty="0" smtClean="0">
                <a:latin typeface="Calibri" pitchFamily="34" charset="0"/>
              </a:rPr>
              <a:t>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7" name="8 Tabla"/>
          <p:cNvGraphicFramePr>
            <a:graphicFrameLocks noGrp="1"/>
          </p:cNvGraphicFramePr>
          <p:nvPr>
            <p:extLst>
              <p:ext uri="{D42A27DB-BD31-4B8C-83A1-F6EECF244321}">
                <p14:modId xmlns:p14="http://schemas.microsoft.com/office/powerpoint/2010/main" val="648635049"/>
              </p:ext>
            </p:extLst>
          </p:nvPr>
        </p:nvGraphicFramePr>
        <p:xfrm>
          <a:off x="172820" y="1065918"/>
          <a:ext cx="8814207" cy="5652000"/>
        </p:xfrm>
        <a:graphic>
          <a:graphicData uri="http://schemas.openxmlformats.org/drawingml/2006/table">
            <a:tbl>
              <a:tblPr/>
              <a:tblGrid>
                <a:gridCol w="3996000"/>
                <a:gridCol w="720000"/>
                <a:gridCol w="720000"/>
                <a:gridCol w="612000"/>
                <a:gridCol w="66207"/>
                <a:gridCol w="756000"/>
                <a:gridCol w="1116000"/>
                <a:gridCol w="828000"/>
              </a:tblGrid>
              <a:tr h="720000">
                <a:tc>
                  <a:txBody>
                    <a:bodyPr/>
                    <a:lstStyle/>
                    <a:p>
                      <a:pPr algn="ctr" fontAlgn="ctr"/>
                      <a:r>
                        <a:rPr lang="es-MX" sz="1100" b="1" i="0" u="none" strike="noStrike" dirty="0" smtClean="0">
                          <a:solidFill>
                            <a:srgbClr val="FFFFFF"/>
                          </a:solidFill>
                          <a:effectLst/>
                          <a:latin typeface="Calibri" panose="020F0502020204030204" pitchFamily="34" charset="0"/>
                        </a:rPr>
                        <a:t>Ente Obligado</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IG</a:t>
                      </a:r>
                      <a:r>
                        <a:rPr lang="es-MX" sz="1100" b="1" i="0" u="none" strike="noStrike" baseline="-25000" dirty="0">
                          <a:solidFill>
                            <a:srgbClr val="FFFFFF"/>
                          </a:solidFill>
                          <a:effectLst/>
                          <a:latin typeface="Calibri" panose="020F0502020204030204" pitchFamily="34" charset="0"/>
                        </a:rPr>
                        <a:t>OF</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smtClean="0">
                          <a:solidFill>
                            <a:srgbClr val="FFFFFF"/>
                          </a:solidFill>
                          <a:effectLst/>
                          <a:latin typeface="Calibri" panose="020F0502020204030204" pitchFamily="34" charset="0"/>
                        </a:rPr>
                        <a:t>2aEval</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IG</a:t>
                      </a:r>
                      <a:r>
                        <a:rPr lang="es-MX" sz="1100" b="1" i="0" u="none" strike="noStrike" baseline="-25000" dirty="0">
                          <a:solidFill>
                            <a:srgbClr val="FFFFFF"/>
                          </a:solidFill>
                          <a:effectLst/>
                          <a:latin typeface="Calibri" panose="020F0502020204030204" pitchFamily="34" charset="0"/>
                        </a:rPr>
                        <a:t>OF</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smtClean="0">
                          <a:solidFill>
                            <a:srgbClr val="FFFFFF"/>
                          </a:solidFill>
                          <a:effectLst/>
                          <a:latin typeface="Calibri" panose="020F0502020204030204" pitchFamily="34" charset="0"/>
                        </a:rPr>
                        <a:t>3aEvalSolv</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anose="020F0502020204030204" pitchFamily="34" charset="0"/>
                        </a:rPr>
                        <a:t>Ranking</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l" fontAlgn="ct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s-MX" sz="1100" b="1" i="0" u="none" strike="noStrike" dirty="0">
                          <a:solidFill>
                            <a:srgbClr val="FFFFFF"/>
                          </a:solidFill>
                          <a:effectLst/>
                          <a:latin typeface="Calibri" panose="020F0502020204030204" pitchFamily="34" charset="0"/>
                        </a:rPr>
                        <a:t>Diferencia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Puntos necesarios para solventar totalmente las recomendaciones</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 </a:t>
                      </a:r>
                      <a:r>
                        <a:rPr lang="es-MX" sz="1100" b="1" i="0" u="none" strike="noStrike" dirty="0" err="1">
                          <a:solidFill>
                            <a:srgbClr val="FFFFFF"/>
                          </a:solidFill>
                          <a:effectLst/>
                          <a:latin typeface="Calibri" panose="020F0502020204030204" pitchFamily="34" charset="0"/>
                        </a:rPr>
                        <a:t>solventación</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100" b="1" i="0" u="none" strike="noStrike" dirty="0">
                          <a:solidFill>
                            <a:srgbClr val="000000"/>
                          </a:solidFill>
                          <a:effectLst/>
                          <a:latin typeface="Calibri" panose="020F0502020204030204" pitchFamily="34" charset="0"/>
                        </a:rPr>
                        <a:t>Sistema de Transporte Colectivo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96000">
                <a:tc>
                  <a:txBody>
                    <a:bodyPr/>
                    <a:lstStyle/>
                    <a:p>
                      <a:pPr algn="l" fontAlgn="ctr"/>
                      <a:r>
                        <a:rPr lang="es-MX" sz="1100" b="1" i="0" u="none" strike="noStrike" dirty="0">
                          <a:solidFill>
                            <a:srgbClr val="000000"/>
                          </a:solidFill>
                          <a:effectLst/>
                          <a:latin typeface="Calibri" panose="020F0502020204030204" pitchFamily="34" charset="0"/>
                        </a:rPr>
                        <a:t>Mecanismo de Seguimiento y Evaluación del Programa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Instituto de las Mujeres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93.6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Secretaría de Desarrollo Urbano y Vivienda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Delegación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Agencia de Protección Sanitaria del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Red de Transporte de Pasajeros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Servicios Metropolitanos,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Instituto para la Atención de los Adultos Mayores en el </a:t>
                      </a:r>
                      <a:r>
                        <a:rPr lang="es-MX" sz="1100" b="1" i="0" u="none" strike="noStrike" dirty="0" smtClean="0">
                          <a:solidFill>
                            <a:srgbClr val="000000"/>
                          </a:solidFill>
                          <a:effectLst/>
                          <a:latin typeface="Calibri" panose="020F0502020204030204" pitchFamily="34" charset="0"/>
                        </a:rPr>
                        <a:t>DF</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Consejo de Evaluación del Desarrollo Social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Delegación Azcapotzalco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Delegación Cuajimalpa de Morelos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Caja de Previsión de la Policía Auxiliar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Fondo Ambiental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Consejería Jurídica y de Servicios Legales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Instituto Técnico de Formación Policial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Procuraduría Social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Delegación La Magdalena Contreras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Secretaría del Medio Ambiente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Servicio de Transportes Eléctricos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Delegación Benito Juárez</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Delegación Gustavo A. Madero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69.3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654791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29</a:t>
            </a:fld>
            <a:endParaRPr lang="es-MX" b="1" dirty="0">
              <a:latin typeface="Calibri" pitchFamily="34" charset="0"/>
            </a:endParaRPr>
          </a:p>
        </p:txBody>
      </p:sp>
      <p:sp>
        <p:nvSpPr>
          <p:cNvPr id="10"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Global del Cumplimiento de la Información de Oficio. </a:t>
            </a:r>
            <a:r>
              <a:rPr lang="es-MX" b="1" dirty="0" smtClean="0">
                <a:latin typeface="Calibri" pitchFamily="34" charset="0"/>
              </a:rPr>
              <a:t>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7" name="8 Tabla"/>
          <p:cNvGraphicFramePr>
            <a:graphicFrameLocks noGrp="1"/>
          </p:cNvGraphicFramePr>
          <p:nvPr>
            <p:extLst>
              <p:ext uri="{D42A27DB-BD31-4B8C-83A1-F6EECF244321}">
                <p14:modId xmlns:p14="http://schemas.microsoft.com/office/powerpoint/2010/main" val="3262158336"/>
              </p:ext>
            </p:extLst>
          </p:nvPr>
        </p:nvGraphicFramePr>
        <p:xfrm>
          <a:off x="172820" y="1065918"/>
          <a:ext cx="8814207" cy="5708805"/>
        </p:xfrm>
        <a:graphic>
          <a:graphicData uri="http://schemas.openxmlformats.org/drawingml/2006/table">
            <a:tbl>
              <a:tblPr/>
              <a:tblGrid>
                <a:gridCol w="3996000"/>
                <a:gridCol w="720000"/>
                <a:gridCol w="720000"/>
                <a:gridCol w="612000"/>
                <a:gridCol w="66207"/>
                <a:gridCol w="756000"/>
                <a:gridCol w="1116000"/>
                <a:gridCol w="828000"/>
              </a:tblGrid>
              <a:tr h="720000">
                <a:tc>
                  <a:txBody>
                    <a:bodyPr/>
                    <a:lstStyle/>
                    <a:p>
                      <a:pPr algn="ctr" fontAlgn="ctr"/>
                      <a:r>
                        <a:rPr lang="es-MX" sz="1100" b="1" i="0" u="none" strike="noStrike" dirty="0" smtClean="0">
                          <a:solidFill>
                            <a:srgbClr val="FFFFFF"/>
                          </a:solidFill>
                          <a:effectLst/>
                          <a:latin typeface="Calibri" panose="020F0502020204030204" pitchFamily="34" charset="0"/>
                        </a:rPr>
                        <a:t>Ente Obligado</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IG</a:t>
                      </a:r>
                      <a:r>
                        <a:rPr lang="es-MX" sz="1100" b="1" i="0" u="none" strike="noStrike" baseline="-25000" dirty="0">
                          <a:solidFill>
                            <a:srgbClr val="FFFFFF"/>
                          </a:solidFill>
                          <a:effectLst/>
                          <a:latin typeface="Calibri" panose="020F0502020204030204" pitchFamily="34" charset="0"/>
                        </a:rPr>
                        <a:t>OF</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smtClean="0">
                          <a:solidFill>
                            <a:srgbClr val="FFFFFF"/>
                          </a:solidFill>
                          <a:effectLst/>
                          <a:latin typeface="Calibri" panose="020F0502020204030204" pitchFamily="34" charset="0"/>
                        </a:rPr>
                        <a:t>2aEval</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IG</a:t>
                      </a:r>
                      <a:r>
                        <a:rPr lang="es-MX" sz="1100" b="1" i="0" u="none" strike="noStrike" baseline="-25000" dirty="0">
                          <a:solidFill>
                            <a:srgbClr val="FFFFFF"/>
                          </a:solidFill>
                          <a:effectLst/>
                          <a:latin typeface="Calibri" panose="020F0502020204030204" pitchFamily="34" charset="0"/>
                        </a:rPr>
                        <a:t>OF</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smtClean="0">
                          <a:solidFill>
                            <a:srgbClr val="FFFFFF"/>
                          </a:solidFill>
                          <a:effectLst/>
                          <a:latin typeface="Calibri" panose="020F0502020204030204" pitchFamily="34" charset="0"/>
                        </a:rPr>
                        <a:t>3aEvalSolv</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anose="020F0502020204030204" pitchFamily="34" charset="0"/>
                        </a:rPr>
                        <a:t>Ranking</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l" fontAlgn="ct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s-MX" sz="1100" b="1" i="0" u="none" strike="noStrike" dirty="0">
                          <a:solidFill>
                            <a:srgbClr val="FFFFFF"/>
                          </a:solidFill>
                          <a:effectLst/>
                          <a:latin typeface="Calibri" panose="020F0502020204030204" pitchFamily="34" charset="0"/>
                        </a:rPr>
                        <a:t>Diferencia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Puntos necesarios para solventar totalmente las recomendaciones</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 </a:t>
                      </a:r>
                      <a:r>
                        <a:rPr lang="es-MX" sz="1100" b="1" i="0" u="none" strike="noStrike" dirty="0" err="1">
                          <a:solidFill>
                            <a:srgbClr val="FFFFFF"/>
                          </a:solidFill>
                          <a:effectLst/>
                          <a:latin typeface="Calibri" panose="020F0502020204030204" pitchFamily="34" charset="0"/>
                        </a:rPr>
                        <a:t>solventación</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396000">
                <a:tc>
                  <a:txBody>
                    <a:bodyPr/>
                    <a:lstStyle/>
                    <a:p>
                      <a:pPr algn="l" fontAlgn="ctr"/>
                      <a:r>
                        <a:rPr lang="es-MX" sz="1100" b="1" i="0" u="none" strike="noStrike" dirty="0">
                          <a:solidFill>
                            <a:srgbClr val="000000"/>
                          </a:solidFill>
                          <a:effectLst/>
                          <a:latin typeface="Calibri" panose="020F0502020204030204" pitchFamily="34" charset="0"/>
                        </a:rPr>
                        <a:t>Calidad de Vida, Progreso y Desarrollo para la Ciudad de México,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Policía Bancaria e Industrial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Secretaría de Turismo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Secretaría de Gobierno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96000">
                <a:tc>
                  <a:txBody>
                    <a:bodyPr/>
                    <a:lstStyle/>
                    <a:p>
                      <a:pPr algn="l" fontAlgn="ctr"/>
                      <a:r>
                        <a:rPr lang="es-MX" sz="1100" b="1" i="0" u="none" strike="noStrike" dirty="0">
                          <a:solidFill>
                            <a:srgbClr val="000000"/>
                          </a:solidFill>
                          <a:effectLst/>
                          <a:latin typeface="Calibri" panose="020F0502020204030204" pitchFamily="34" charset="0"/>
                        </a:rPr>
                        <a:t>Fideicomiso para el Fondo de Promoción para el Financiamiento del Transporte Público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Delegación Tlalpan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96000">
                <a:tc>
                  <a:txBody>
                    <a:bodyPr/>
                    <a:lstStyle/>
                    <a:p>
                      <a:pPr algn="l" fontAlgn="ctr"/>
                      <a:r>
                        <a:rPr lang="es-MX" sz="1100" b="1" i="0" u="none" strike="noStrike" dirty="0">
                          <a:solidFill>
                            <a:srgbClr val="000000"/>
                          </a:solidFill>
                          <a:effectLst/>
                          <a:latin typeface="Calibri" panose="020F0502020204030204" pitchFamily="34" charset="0"/>
                        </a:rPr>
                        <a:t>Consejo para Prevenir y Eliminar la Discriminación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Fondo de Desarrollo Económico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Secretaría de Desarrollo Económico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Delegación Iztacalco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Coordinación de los Centros de Transferencia Modal del </a:t>
                      </a:r>
                      <a:r>
                        <a:rPr lang="es-MX" sz="1100" b="1" i="0" u="none" strike="noStrike" dirty="0" smtClean="0">
                          <a:solidFill>
                            <a:srgbClr val="000000"/>
                          </a:solidFill>
                          <a:effectLst/>
                          <a:latin typeface="Calibri" panose="020F0502020204030204" pitchFamily="34" charset="0"/>
                        </a:rPr>
                        <a:t>DF</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Secretaría de Ciencia, Tecnología e Innovación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Secretaría de Protección Civil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Autoridad del Espacio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Instituto de la Juventud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Instituto para la Integración al Desarrollo de las Personas con Discapacidad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Delegación Tláhuac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27.8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Delegación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Universidad Autónoma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Delegación Cuauhtémoc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36.4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92890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Título"/>
          <p:cNvSpPr txBox="1">
            <a:spLocks/>
          </p:cNvSpPr>
          <p:nvPr/>
        </p:nvSpPr>
        <p:spPr>
          <a:xfrm>
            <a:off x="3125148" y="2634481"/>
            <a:ext cx="4327172" cy="794519"/>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600" b="1" dirty="0">
                <a:latin typeface="Calibri" pitchFamily="34" charset="0"/>
                <a:ea typeface="+mn-ea"/>
                <a:cs typeface="+mn-cs"/>
              </a:rPr>
              <a:t>Contexto</a:t>
            </a:r>
          </a:p>
        </p:txBody>
      </p:sp>
    </p:spTree>
    <p:extLst>
      <p:ext uri="{BB962C8B-B14F-4D97-AF65-F5344CB8AC3E}">
        <p14:creationId xmlns:p14="http://schemas.microsoft.com/office/powerpoint/2010/main" val="15311524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30</a:t>
            </a:fld>
            <a:endParaRPr lang="es-MX" b="1" dirty="0">
              <a:latin typeface="Calibri" pitchFamily="34" charset="0"/>
            </a:endParaRPr>
          </a:p>
        </p:txBody>
      </p:sp>
      <p:sp>
        <p:nvSpPr>
          <p:cNvPr id="10"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Global del Cumplimiento de la Información de Oficio. </a:t>
            </a:r>
            <a:r>
              <a:rPr lang="es-MX" b="1" dirty="0" smtClean="0">
                <a:latin typeface="Calibri" pitchFamily="34" charset="0"/>
              </a:rPr>
              <a:t>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7" name="8 Tabla"/>
          <p:cNvGraphicFramePr>
            <a:graphicFrameLocks noGrp="1"/>
          </p:cNvGraphicFramePr>
          <p:nvPr>
            <p:extLst>
              <p:ext uri="{D42A27DB-BD31-4B8C-83A1-F6EECF244321}">
                <p14:modId xmlns:p14="http://schemas.microsoft.com/office/powerpoint/2010/main" val="2926731619"/>
              </p:ext>
            </p:extLst>
          </p:nvPr>
        </p:nvGraphicFramePr>
        <p:xfrm>
          <a:off x="172820" y="1065918"/>
          <a:ext cx="8814207" cy="3404805"/>
        </p:xfrm>
        <a:graphic>
          <a:graphicData uri="http://schemas.openxmlformats.org/drawingml/2006/table">
            <a:tbl>
              <a:tblPr/>
              <a:tblGrid>
                <a:gridCol w="3996000"/>
                <a:gridCol w="720000"/>
                <a:gridCol w="720000"/>
                <a:gridCol w="612000"/>
                <a:gridCol w="66207"/>
                <a:gridCol w="756000"/>
                <a:gridCol w="1116000"/>
                <a:gridCol w="828000"/>
              </a:tblGrid>
              <a:tr h="720000">
                <a:tc>
                  <a:txBody>
                    <a:bodyPr/>
                    <a:lstStyle/>
                    <a:p>
                      <a:pPr algn="ctr" fontAlgn="ctr"/>
                      <a:r>
                        <a:rPr lang="es-MX" sz="1100" b="1" i="0" u="none" strike="noStrike" dirty="0" smtClean="0">
                          <a:solidFill>
                            <a:srgbClr val="FFFFFF"/>
                          </a:solidFill>
                          <a:effectLst/>
                          <a:latin typeface="Calibri" panose="020F0502020204030204" pitchFamily="34" charset="0"/>
                        </a:rPr>
                        <a:t>Ente Obligado</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IG</a:t>
                      </a:r>
                      <a:r>
                        <a:rPr lang="es-MX" sz="1100" b="1" i="0" u="none" strike="noStrike" baseline="-25000" dirty="0">
                          <a:solidFill>
                            <a:srgbClr val="FFFFFF"/>
                          </a:solidFill>
                          <a:effectLst/>
                          <a:latin typeface="Calibri" panose="020F0502020204030204" pitchFamily="34" charset="0"/>
                        </a:rPr>
                        <a:t>OF</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smtClean="0">
                          <a:solidFill>
                            <a:srgbClr val="FFFFFF"/>
                          </a:solidFill>
                          <a:effectLst/>
                          <a:latin typeface="Calibri" panose="020F0502020204030204" pitchFamily="34" charset="0"/>
                        </a:rPr>
                        <a:t>2aEval</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IG</a:t>
                      </a:r>
                      <a:r>
                        <a:rPr lang="es-MX" sz="1100" b="1" i="0" u="none" strike="noStrike" baseline="-25000" dirty="0">
                          <a:solidFill>
                            <a:srgbClr val="FFFFFF"/>
                          </a:solidFill>
                          <a:effectLst/>
                          <a:latin typeface="Calibri" panose="020F0502020204030204" pitchFamily="34" charset="0"/>
                        </a:rPr>
                        <a:t>OF</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smtClean="0">
                          <a:solidFill>
                            <a:srgbClr val="FFFFFF"/>
                          </a:solidFill>
                          <a:effectLst/>
                          <a:latin typeface="Calibri" panose="020F0502020204030204" pitchFamily="34" charset="0"/>
                        </a:rPr>
                        <a:t>3aEvalSolv</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anose="020F0502020204030204" pitchFamily="34" charset="0"/>
                        </a:rPr>
                        <a:t>Ranking</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l" fontAlgn="ct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s-MX" sz="1100" b="1" i="0" u="none" strike="noStrike" dirty="0">
                          <a:solidFill>
                            <a:srgbClr val="FFFFFF"/>
                          </a:solidFill>
                          <a:effectLst/>
                          <a:latin typeface="Calibri" panose="020F0502020204030204" pitchFamily="34" charset="0"/>
                        </a:rPr>
                        <a:t>Diferencia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Puntos necesarios para solventar totalmente las recomendaciones</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 </a:t>
                      </a:r>
                      <a:r>
                        <a:rPr lang="es-MX" sz="1100" b="1" i="0" u="none" strike="noStrike" dirty="0" err="1">
                          <a:solidFill>
                            <a:srgbClr val="FFFFFF"/>
                          </a:solidFill>
                          <a:effectLst/>
                          <a:latin typeface="Calibri" panose="020F0502020204030204" pitchFamily="34" charset="0"/>
                        </a:rPr>
                        <a:t>solventación</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100" b="1" i="0" u="none" strike="noStrike" dirty="0">
                          <a:solidFill>
                            <a:srgbClr val="000000"/>
                          </a:solidFill>
                          <a:effectLst/>
                          <a:latin typeface="Calibri" panose="020F0502020204030204" pitchFamily="34" charset="0"/>
                        </a:rPr>
                        <a:t>Delegación Coyoacán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Instituto para la Seguridad de las Construcciones en el </a:t>
                      </a:r>
                      <a:r>
                        <a:rPr lang="es-MX" sz="1100" b="1" i="0" u="none" strike="noStrike" dirty="0" smtClean="0">
                          <a:solidFill>
                            <a:srgbClr val="000000"/>
                          </a:solidFill>
                          <a:effectLst/>
                          <a:latin typeface="Calibri" panose="020F0502020204030204" pitchFamily="34" charset="0"/>
                        </a:rPr>
                        <a:t>DF</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96000">
                <a:tc>
                  <a:txBody>
                    <a:bodyPr/>
                    <a:lstStyle/>
                    <a:p>
                      <a:pPr algn="l" fontAlgn="ctr"/>
                      <a:r>
                        <a:rPr lang="es-MX" sz="1100" b="1" i="0" u="none" strike="noStrike" dirty="0">
                          <a:solidFill>
                            <a:srgbClr val="000000"/>
                          </a:solidFill>
                          <a:effectLst/>
                          <a:latin typeface="Calibri" panose="020F0502020204030204" pitchFamily="34" charset="0"/>
                        </a:rPr>
                        <a:t>Instituto para la Atención y Prevención de las Adicciones en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ctr"/>
                      <a:r>
                        <a:rPr lang="es-MX" sz="1100" b="1" i="0" u="none" strike="noStrike" dirty="0">
                          <a:solidFill>
                            <a:srgbClr val="000000"/>
                          </a:solidFill>
                          <a:effectLst/>
                          <a:latin typeface="Calibri" panose="020F0502020204030204" pitchFamily="34" charset="0"/>
                        </a:rPr>
                        <a:t>Fideicomiso Fondo para el Desarrollo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Fideicomiso Fondo de Apoyo a la Educación y el Empleo de las y los Jóvenes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96000">
                <a:tc>
                  <a:txBody>
                    <a:bodyPr/>
                    <a:lstStyle/>
                    <a:p>
                      <a:pPr algn="l" fontAlgn="ctr"/>
                      <a:r>
                        <a:rPr lang="es-MX" sz="1100" b="1" i="0" u="none" strike="noStrike" dirty="0">
                          <a:solidFill>
                            <a:srgbClr val="000000"/>
                          </a:solidFill>
                          <a:effectLst/>
                          <a:latin typeface="Calibri" panose="020F0502020204030204" pitchFamily="34" charset="0"/>
                        </a:rPr>
                        <a:t>Autoridad de la Zona Patrimonio Mundial Natural y Cultural de la Humanidad en Xochimilco, Tláhuac y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Fideicomiso Público Complejo Ambiental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31.9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a:solidFill>
                            <a:srgbClr val="000000"/>
                          </a:solidFill>
                          <a:effectLst/>
                          <a:latin typeface="Calibri" panose="020F0502020204030204" pitchFamily="34" charset="0"/>
                        </a:rPr>
                        <a:t>Consejo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100" b="1" i="0" u="none" strike="noStrike" dirty="0">
                          <a:solidFill>
                            <a:srgbClr val="000000"/>
                          </a:solidFill>
                          <a:effectLst/>
                          <a:latin typeface="Calibri" panose="020F0502020204030204" pitchFamily="34" charset="0"/>
                        </a:rPr>
                        <a:t>Fideicomiso Público de la Zona de Santa Fe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100" b="1" i="0" u="none" strike="noStrike">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
        <p:nvSpPr>
          <p:cNvPr id="6" name="9 CuadroTexto"/>
          <p:cNvSpPr txBox="1"/>
          <p:nvPr/>
        </p:nvSpPr>
        <p:spPr>
          <a:xfrm>
            <a:off x="107504" y="4581128"/>
            <a:ext cx="8712968" cy="576064"/>
          </a:xfrm>
          <a:prstGeom prst="rect">
            <a:avLst/>
          </a:prstGeom>
          <a:noFill/>
        </p:spPr>
        <p:txBody>
          <a:bodyPr wrap="square" rtlCol="0" anchor="ctr">
            <a:noAutofit/>
          </a:bodyPr>
          <a:lstStyle/>
          <a:p>
            <a:pPr algn="just"/>
            <a:r>
              <a:rPr lang="es-MX" sz="1100" b="1" i="1" dirty="0" smtClean="0">
                <a:latin typeface="Calibri" pitchFamily="34" charset="0"/>
              </a:rPr>
              <a:t>* Durante la 2a Evaluación de Portales de Internet, los Entes Obligados señalados con asterisco obtuvieron un índice de 100 puntos, por lo tanto, no tuvieron que solventar recomendación alguna durante la 3a Evaluación-</a:t>
            </a:r>
            <a:r>
              <a:rPr lang="es-MX" sz="1100" b="1" i="1" dirty="0" err="1" smtClean="0">
                <a:latin typeface="Calibri" pitchFamily="34" charset="0"/>
              </a:rPr>
              <a:t>Solventación</a:t>
            </a:r>
            <a:r>
              <a:rPr lang="es-MX" sz="1100" b="1" i="1" dirty="0" smtClean="0">
                <a:latin typeface="Calibri" pitchFamily="34" charset="0"/>
              </a:rPr>
              <a:t> a la información de oficio publicada en sus secciones de transparencia.</a:t>
            </a:r>
            <a:endParaRPr lang="es-ES" sz="1100" b="1" i="1" dirty="0">
              <a:latin typeface="Calibri" pitchFamily="34" charset="0"/>
            </a:endParaRPr>
          </a:p>
        </p:txBody>
      </p:sp>
    </p:spTree>
    <p:extLst>
      <p:ext uri="{BB962C8B-B14F-4D97-AF65-F5344CB8AC3E}">
        <p14:creationId xmlns:p14="http://schemas.microsoft.com/office/powerpoint/2010/main" val="15112385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13</a:t>
            </a:r>
          </a:p>
          <a:p>
            <a:r>
              <a:rPr lang="es-MX" b="1" dirty="0" smtClean="0">
                <a:latin typeface="Calibri" pitchFamily="34" charset="0"/>
              </a:rPr>
              <a:t>(Aplica a los 114 Entes Obligados)</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sp>
        <p:nvSpPr>
          <p:cNvPr id="18" name="17 CuadroTexto"/>
          <p:cNvSpPr txBox="1"/>
          <p:nvPr/>
        </p:nvSpPr>
        <p:spPr>
          <a:xfrm>
            <a:off x="1714480" y="1267930"/>
            <a:ext cx="5715040" cy="276999"/>
          </a:xfrm>
          <a:prstGeom prst="rect">
            <a:avLst/>
          </a:prstGeom>
          <a:noFill/>
        </p:spPr>
        <p:txBody>
          <a:bodyPr wrap="square" rtlCol="0">
            <a:spAutoFit/>
          </a:bodyPr>
          <a:lstStyle/>
          <a:p>
            <a:pPr algn="ctr"/>
            <a:r>
              <a:rPr lang="es-MX" sz="1200" b="1" dirty="0" smtClean="0">
                <a:latin typeface="Calibri" pitchFamily="34" charset="0"/>
              </a:rPr>
              <a:t>Índice de Cumplimiento del Artículo 13: 93.8</a:t>
            </a:r>
            <a:endParaRPr lang="es-MX" sz="1200" b="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31</a:t>
            </a:fld>
            <a:endParaRPr lang="es-MX" b="1" dirty="0">
              <a:latin typeface="Calibri" pitchFamily="34" charset="0"/>
            </a:endParaRPr>
          </a:p>
        </p:txBody>
      </p:sp>
      <p:graphicFrame>
        <p:nvGraphicFramePr>
          <p:cNvPr id="7" name="6 Gráfico"/>
          <p:cNvGraphicFramePr/>
          <p:nvPr>
            <p:extLst>
              <p:ext uri="{D42A27DB-BD31-4B8C-83A1-F6EECF244321}">
                <p14:modId xmlns:p14="http://schemas.microsoft.com/office/powerpoint/2010/main" val="742936425"/>
              </p:ext>
            </p:extLst>
          </p:nvPr>
        </p:nvGraphicFramePr>
        <p:xfrm>
          <a:off x="679831" y="2000240"/>
          <a:ext cx="7784338" cy="45005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32</a:t>
            </a:fld>
            <a:endParaRPr lang="es-MX" b="1" dirty="0">
              <a:latin typeface="Calibri" pitchFamily="34" charset="0"/>
            </a:endParaRPr>
          </a:p>
        </p:txBody>
      </p:sp>
      <p:sp>
        <p:nvSpPr>
          <p:cNvPr id="6" name="9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13. Orden descendente</a:t>
            </a:r>
          </a:p>
          <a:p>
            <a:r>
              <a:rPr lang="es-MX" sz="1200" b="1" i="1" dirty="0" smtClean="0">
                <a:latin typeface="Calibri" pitchFamily="34" charset="0"/>
              </a:rPr>
              <a:t>Tercera Evaluación-</a:t>
            </a:r>
            <a:r>
              <a:rPr lang="es-MX" sz="1200" b="1" i="1" dirty="0" err="1" smtClean="0">
                <a:latin typeface="Calibri" pitchFamily="34" charset="0"/>
              </a:rPr>
              <a:t>Solventación</a:t>
            </a:r>
            <a:r>
              <a:rPr lang="es-MX" sz="1200" b="1" i="1" dirty="0" smtClean="0">
                <a:latin typeface="Calibri" pitchFamily="34" charset="0"/>
              </a:rPr>
              <a:t> 2013</a:t>
            </a:r>
            <a:endParaRPr lang="es-ES" sz="1000" b="1" i="1" dirty="0">
              <a:latin typeface="Calibri" pitchFamily="34" charset="0"/>
            </a:endParaRPr>
          </a:p>
        </p:txBody>
      </p:sp>
      <p:graphicFrame>
        <p:nvGraphicFramePr>
          <p:cNvPr id="7" name="8 Tabla"/>
          <p:cNvGraphicFramePr>
            <a:graphicFrameLocks noGrp="1"/>
          </p:cNvGraphicFramePr>
          <p:nvPr>
            <p:extLst>
              <p:ext uri="{D42A27DB-BD31-4B8C-83A1-F6EECF244321}">
                <p14:modId xmlns:p14="http://schemas.microsoft.com/office/powerpoint/2010/main" val="2249072439"/>
              </p:ext>
            </p:extLst>
          </p:nvPr>
        </p:nvGraphicFramePr>
        <p:xfrm>
          <a:off x="247798" y="1109462"/>
          <a:ext cx="4248000" cy="5639625"/>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13</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smtClean="0">
                          <a:solidFill>
                            <a:srgbClr val="000000"/>
                          </a:solidFill>
                          <a:effectLst/>
                          <a:latin typeface="Calibri"/>
                        </a:rPr>
                        <a:t>* Contaduría </a:t>
                      </a:r>
                      <a:r>
                        <a:rPr lang="es-MX" sz="1000" b="1" i="0" u="none" strike="noStrike" dirty="0">
                          <a:solidFill>
                            <a:srgbClr val="000000"/>
                          </a:solidFill>
                          <a:effectLst/>
                          <a:latin typeface="Calibri"/>
                        </a:rPr>
                        <a:t>Mayor de Hacienda de la </a:t>
                      </a:r>
                      <a:r>
                        <a:rPr lang="es-MX" sz="1000" b="1" i="0" u="none" strike="noStrike" dirty="0" smtClean="0">
                          <a:solidFill>
                            <a:srgbClr val="000000"/>
                          </a:solidFill>
                          <a:effectLst/>
                          <a:latin typeface="Calibri"/>
                        </a:rPr>
                        <a:t>Asamblea</a:t>
                      </a:r>
                    </a:p>
                    <a:p>
                      <a:pPr algn="l" fontAlgn="ctr"/>
                      <a:r>
                        <a:rPr lang="es-MX" sz="1000" b="1" i="0" u="none" strike="noStrike" dirty="0" smtClean="0">
                          <a:solidFill>
                            <a:srgbClr val="000000"/>
                          </a:solidFill>
                          <a:effectLst/>
                          <a:latin typeface="Calibri"/>
                        </a:rPr>
                        <a:t>   </a:t>
                      </a:r>
                      <a:r>
                        <a:rPr lang="es-MX" sz="1000" b="1" i="0" u="none" strike="noStrike" dirty="0">
                          <a:solidFill>
                            <a:srgbClr val="000000"/>
                          </a:solidFill>
                          <a:effectLst/>
                          <a:latin typeface="Calibri"/>
                        </a:rPr>
                        <a:t>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 Corporación Mexicana de Impresión,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 Fideicomiso Museo de Arte Popular Mexicano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smtClean="0">
                          <a:solidFill>
                            <a:srgbClr val="000000"/>
                          </a:solidFill>
                          <a:effectLst/>
                          <a:latin typeface="Calibri"/>
                        </a:rPr>
                        <a:t>* Instituto </a:t>
                      </a:r>
                      <a:r>
                        <a:rPr lang="es-MX" sz="1000" b="1" i="0" u="none" strike="noStrike" dirty="0">
                          <a:solidFill>
                            <a:srgbClr val="000000"/>
                          </a:solidFill>
                          <a:effectLst/>
                          <a:latin typeface="Calibri"/>
                        </a:rPr>
                        <a:t>de Acceso a la Información Pública y </a:t>
                      </a:r>
                      <a:r>
                        <a:rPr lang="es-MX" sz="1000" b="1" i="0" u="none" strike="noStrike" dirty="0" smtClean="0">
                          <a:solidFill>
                            <a:srgbClr val="000000"/>
                          </a:solidFill>
                          <a:effectLst/>
                          <a:latin typeface="Calibri"/>
                        </a:rPr>
                        <a:t>Protección</a:t>
                      </a:r>
                    </a:p>
                    <a:p>
                      <a:pPr algn="l" fontAlgn="ctr"/>
                      <a:r>
                        <a:rPr lang="es-MX" sz="1000" b="1" i="0" u="none" strike="noStrike" dirty="0" smtClean="0">
                          <a:solidFill>
                            <a:srgbClr val="000000"/>
                          </a:solidFill>
                          <a:effectLst/>
                          <a:latin typeface="Calibri"/>
                        </a:rPr>
                        <a:t>   </a:t>
                      </a:r>
                      <a:r>
                        <a:rPr lang="es-MX" sz="1000" b="1" i="0" u="none" strike="noStrike" dirty="0">
                          <a:solidFill>
                            <a:srgbClr val="000000"/>
                          </a:solidFill>
                          <a:effectLst/>
                          <a:latin typeface="Calibri"/>
                        </a:rPr>
                        <a:t>de Datos Personales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 Servicios de Salud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Agencia de Gestión Urbana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it-IT" sz="1000" b="1" i="0" u="none" strike="noStrike">
                          <a:solidFill>
                            <a:srgbClr val="000000"/>
                          </a:solidFill>
                          <a:effectLst/>
                          <a:latin typeface="Calibri"/>
                        </a:rPr>
                        <a:t>Asamblea 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del Centro Histórico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del Espacio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Caja de Previsión de la Policía Auxiliar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Caja de Previsión de la Policía Preventiva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Caja de Previsión para Trabajadores a Lista de Raya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Calidad de Vida, Progreso y Desarrollo para la Ciudad de México,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Centro de Atención a Emergencias y Protección Ciudadana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Comisión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Comisión de Filmaciones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Consejería Jurídica y de Servicios Legales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Consejo de Evaluación del Desarrollo Social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Consejo de la Judicatura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Contraloría General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Álvaro Obregón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Azcapotzalco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Benito Juárez</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8" name="5 Tabla"/>
          <p:cNvGraphicFramePr>
            <a:graphicFrameLocks noGrp="1"/>
          </p:cNvGraphicFramePr>
          <p:nvPr>
            <p:extLst/>
          </p:nvPr>
        </p:nvGraphicFramePr>
        <p:xfrm>
          <a:off x="4633594" y="1109664"/>
          <a:ext cx="4248000" cy="5657672"/>
        </p:xfrm>
        <a:graphic>
          <a:graphicData uri="http://schemas.openxmlformats.org/drawingml/2006/table">
            <a:tbl>
              <a:tblPr/>
              <a:tblGrid>
                <a:gridCol w="3168000"/>
                <a:gridCol w="540000"/>
                <a:gridCol w="540000"/>
              </a:tblGrid>
              <a:tr h="178697">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13</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Delegación Cuajimalpa de Morelos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Iztacalco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Iztapalapa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La Magdalena Contreras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Miguel Hidalgo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Delegación Tláhuac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Venustiano Carranza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Escuela de Administración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Centro Histórico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de Recuperación Crediticia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Educación Garantizada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Museo del Estanquillo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para el Fondo de Promoción para el Financiamiento del Transporte Público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para la Promoción y Desarrollo del Cine Mexicano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Público del Fondo de Apoyo a la Procuración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Fondo Ambiental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de Desarrollo Económico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Mixto de Promoción Turística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para el Desarrollo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para la Atención y Apoyo a las Víctimas del Delito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Heroico Cuerpo de Bomberos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Educación Media Superior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Formación Profesional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882707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33</a:t>
            </a:fld>
            <a:endParaRPr lang="es-MX" b="1" dirty="0">
              <a:latin typeface="Calibri" pitchFamily="34" charset="0"/>
            </a:endParaRPr>
          </a:p>
        </p:txBody>
      </p:sp>
      <p:sp>
        <p:nvSpPr>
          <p:cNvPr id="6" name="9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13. Orden descendente</a:t>
            </a:r>
          </a:p>
          <a:p>
            <a:r>
              <a:rPr lang="es-MX" sz="1200" b="1" i="1" dirty="0" smtClean="0">
                <a:latin typeface="Calibri" pitchFamily="34" charset="0"/>
              </a:rPr>
              <a:t>Tercera Evaluación-</a:t>
            </a:r>
            <a:r>
              <a:rPr lang="es-MX" sz="1200" b="1" i="1" dirty="0" err="1" smtClean="0">
                <a:latin typeface="Calibri" pitchFamily="34" charset="0"/>
              </a:rPr>
              <a:t>Solventación</a:t>
            </a:r>
            <a:r>
              <a:rPr lang="es-MX" sz="1200" b="1" i="1" dirty="0" smtClean="0">
                <a:latin typeface="Calibri" pitchFamily="34" charset="0"/>
              </a:rPr>
              <a:t> 2013</a:t>
            </a:r>
            <a:endParaRPr lang="es-ES" sz="1000" b="1" i="1" dirty="0">
              <a:latin typeface="Calibri" pitchFamily="34" charset="0"/>
            </a:endParaRPr>
          </a:p>
        </p:txBody>
      </p:sp>
      <p:graphicFrame>
        <p:nvGraphicFramePr>
          <p:cNvPr id="7" name="8 Tabla"/>
          <p:cNvGraphicFramePr>
            <a:graphicFrameLocks noGrp="1"/>
          </p:cNvGraphicFramePr>
          <p:nvPr>
            <p:extLst/>
          </p:nvPr>
        </p:nvGraphicFramePr>
        <p:xfrm>
          <a:off x="247798" y="1109462"/>
          <a:ext cx="4248000" cy="5541300"/>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13</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Instituto de las Mujeres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Verificación Administrativa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Vivienda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it-IT" sz="1000" b="1" i="0" u="none" strike="noStrike">
                          <a:solidFill>
                            <a:srgbClr val="000000"/>
                          </a:solidFill>
                          <a:effectLst/>
                          <a:latin typeface="Calibri"/>
                        </a:rPr>
                        <a:t>Instituto del Deporte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Local de la Infraestructura Física Educativa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para la Atención de los Adultos Mayores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Técnico de Formación Policial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Jefatura de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Junta de Asistencia Privada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Junta Local de Conciliación y Arbitraje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Mecanismo de Seguimiento y Evaluación del Programa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Metrobús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Oficialía Mayor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Planta de Asfalto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Policía Auxiliar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Ambiental y del Ordenamiento Territorial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General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Social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Proyecto Metro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Red de Transporte de Pasajeros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Cultura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Económico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8" name="5 Tabla"/>
          <p:cNvGraphicFramePr>
            <a:graphicFrameLocks noGrp="1"/>
          </p:cNvGraphicFramePr>
          <p:nvPr>
            <p:extLst/>
          </p:nvPr>
        </p:nvGraphicFramePr>
        <p:xfrm>
          <a:off x="4633594" y="1109664"/>
          <a:ext cx="4248000" cy="5441672"/>
        </p:xfrm>
        <a:graphic>
          <a:graphicData uri="http://schemas.openxmlformats.org/drawingml/2006/table">
            <a:tbl>
              <a:tblPr/>
              <a:tblGrid>
                <a:gridCol w="3168000"/>
                <a:gridCol w="540000"/>
                <a:gridCol w="540000"/>
              </a:tblGrid>
              <a:tr h="178697">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13</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Secretaría de Desarrollo Rural y Equidad para las Comunidades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Secretaría de Desarrollo Social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Urbano y Vivienda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Secretaría de Educación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Finanzas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Obras y Servicios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Protección Civil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Secretaría de Salud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Seguridad Pública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Trabajo y Fomento al Empleo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Transportes y Vialidad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Secretaría de Turismo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del Medio Ambiente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Servicio de Transportes Eléctricos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Servicios Metropolitanos,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Aguas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Sistema de Radio y Televisión Digital del Gobierno del Distrito Federal (Capital 21)</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Transporte Colectivo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Sistema para el Desarrollo Integral de la Familia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Tribunal de lo Contencioso Administrativo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Tribunal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Tribunal Superior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Universidad Autónoma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754367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34</a:t>
            </a:fld>
            <a:endParaRPr lang="es-MX" b="1" dirty="0">
              <a:latin typeface="Calibri" pitchFamily="34" charset="0"/>
            </a:endParaRPr>
          </a:p>
        </p:txBody>
      </p:sp>
      <p:sp>
        <p:nvSpPr>
          <p:cNvPr id="6" name="9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13. Orden descendente</a:t>
            </a:r>
          </a:p>
          <a:p>
            <a:r>
              <a:rPr lang="es-MX" sz="1200" b="1" i="1" dirty="0" smtClean="0">
                <a:latin typeface="Calibri" pitchFamily="34" charset="0"/>
              </a:rPr>
              <a:t>Tercera Evaluación-</a:t>
            </a:r>
            <a:r>
              <a:rPr lang="es-MX" sz="1200" b="1" i="1" dirty="0" err="1" smtClean="0">
                <a:latin typeface="Calibri" pitchFamily="34" charset="0"/>
              </a:rPr>
              <a:t>Solventación</a:t>
            </a:r>
            <a:r>
              <a:rPr lang="es-MX" sz="1200" b="1" i="1" dirty="0" smtClean="0">
                <a:latin typeface="Calibri" pitchFamily="34" charset="0"/>
              </a:rPr>
              <a:t> 2013</a:t>
            </a:r>
            <a:endParaRPr lang="es-ES" sz="1000" b="1" i="1" dirty="0">
              <a:latin typeface="Calibri" pitchFamily="34" charset="0"/>
            </a:endParaRPr>
          </a:p>
        </p:txBody>
      </p:sp>
      <p:graphicFrame>
        <p:nvGraphicFramePr>
          <p:cNvPr id="7" name="8 Tabla"/>
          <p:cNvGraphicFramePr>
            <a:graphicFrameLocks noGrp="1"/>
          </p:cNvGraphicFramePr>
          <p:nvPr>
            <p:extLst/>
          </p:nvPr>
        </p:nvGraphicFramePr>
        <p:xfrm>
          <a:off x="247798" y="1109462"/>
          <a:ext cx="4248000" cy="5655000"/>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13</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Consejo para Prevenir y Eliminar la Discriminación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Gustavo A. Madero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Tlalpan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Ciencia, Tecnología e Innovación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Agencia de Protección Sanitaria del Gobierno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91.8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Fondo para el Desarrollo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de la Juventud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Gobierno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Coordinación de los Centros de Transferencia Modal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para la Atención y Prevención de las Adicciones en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para la Integración al Desarrollo de las Personas con Discapacidad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74.6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Cuauhtémoc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68.9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Policía Bancaria e Industrial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Coyoacán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Fondo de Apoyo a la Educación y el Empleo de las y los Jóvenes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para la Seguridad de las Construcciones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 la Zona Patrimonio Mundial Natural y Cultural de la Humanidad en Xochimilco, Tláhuac y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Público Complejo Ambiental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Público de la Zona de Santa Fe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
        <p:nvSpPr>
          <p:cNvPr id="8" name="9 CuadroTexto"/>
          <p:cNvSpPr txBox="1"/>
          <p:nvPr/>
        </p:nvSpPr>
        <p:spPr>
          <a:xfrm>
            <a:off x="4585387" y="1340768"/>
            <a:ext cx="4379101" cy="1080120"/>
          </a:xfrm>
          <a:prstGeom prst="rect">
            <a:avLst/>
          </a:prstGeom>
          <a:noFill/>
        </p:spPr>
        <p:txBody>
          <a:bodyPr wrap="square" rtlCol="0" anchor="ctr">
            <a:noAutofit/>
          </a:bodyPr>
          <a:lstStyle/>
          <a:p>
            <a:pPr algn="just"/>
            <a:r>
              <a:rPr lang="es-MX" sz="1100" b="1" i="1" dirty="0" smtClean="0">
                <a:latin typeface="Calibri" pitchFamily="34" charset="0"/>
              </a:rPr>
              <a:t>* Durante la 2a Evaluación de Portales de Internet, los Entes Obligados señalados con asterisco obtuvieron un índice de 100 puntos, por lo tanto, no tuvieron que solventar recomendación alguna durante la 3a Evaluación-</a:t>
            </a:r>
            <a:r>
              <a:rPr lang="es-MX" sz="1100" b="1" i="1" dirty="0" err="1" smtClean="0">
                <a:latin typeface="Calibri" pitchFamily="34" charset="0"/>
              </a:rPr>
              <a:t>Solventación</a:t>
            </a:r>
            <a:r>
              <a:rPr lang="es-MX" sz="1100" b="1" i="1" dirty="0" smtClean="0">
                <a:latin typeface="Calibri" pitchFamily="34" charset="0"/>
              </a:rPr>
              <a:t> a la información de oficio publicada en sus secciones de transparencia.</a:t>
            </a:r>
            <a:endParaRPr lang="es-ES" sz="1100" b="1" i="1" dirty="0">
              <a:latin typeface="Calibri" pitchFamily="34" charset="0"/>
            </a:endParaRPr>
          </a:p>
        </p:txBody>
      </p:sp>
    </p:spTree>
    <p:extLst>
      <p:ext uri="{BB962C8B-B14F-4D97-AF65-F5344CB8AC3E}">
        <p14:creationId xmlns:p14="http://schemas.microsoft.com/office/powerpoint/2010/main" val="11857462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CuadroTexto"/>
          <p:cNvSpPr txBox="1"/>
          <p:nvPr/>
        </p:nvSpPr>
        <p:spPr>
          <a:xfrm>
            <a:off x="1714480" y="1267930"/>
            <a:ext cx="5715040" cy="276999"/>
          </a:xfrm>
          <a:prstGeom prst="rect">
            <a:avLst/>
          </a:prstGeom>
          <a:noFill/>
        </p:spPr>
        <p:txBody>
          <a:bodyPr wrap="square" rtlCol="0">
            <a:spAutoFit/>
          </a:bodyPr>
          <a:lstStyle/>
          <a:p>
            <a:pPr algn="ctr"/>
            <a:r>
              <a:rPr lang="es-MX" sz="1200" b="1" dirty="0" smtClean="0">
                <a:latin typeface="Calibri" pitchFamily="34" charset="0"/>
              </a:rPr>
              <a:t>Índice de Cumplimiento del Artículo 14: 92.5</a:t>
            </a:r>
            <a:endParaRPr lang="es-MX" sz="1200" b="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35</a:t>
            </a:fld>
            <a:endParaRPr lang="es-MX" b="1" dirty="0">
              <a:latin typeface="Calibri" pitchFamily="34" charset="0"/>
            </a:endParaRPr>
          </a:p>
        </p:txBody>
      </p:sp>
      <p:sp>
        <p:nvSpPr>
          <p:cNvPr id="7" name="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14</a:t>
            </a:r>
          </a:p>
          <a:p>
            <a:r>
              <a:rPr lang="es-MX" b="1" dirty="0" smtClean="0">
                <a:latin typeface="Calibri" pitchFamily="34" charset="0"/>
              </a:rPr>
              <a:t>(Aplica a los 114 Entes Obligados)</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9" name="8 Gráfico"/>
          <p:cNvGraphicFramePr/>
          <p:nvPr>
            <p:extLst>
              <p:ext uri="{D42A27DB-BD31-4B8C-83A1-F6EECF244321}">
                <p14:modId xmlns:p14="http://schemas.microsoft.com/office/powerpoint/2010/main" val="3266476302"/>
              </p:ext>
            </p:extLst>
          </p:nvPr>
        </p:nvGraphicFramePr>
        <p:xfrm>
          <a:off x="323528" y="2000240"/>
          <a:ext cx="8496944" cy="45005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36</a:t>
            </a:fld>
            <a:endParaRPr lang="es-MX" b="1" dirty="0">
              <a:latin typeface="Calibri" pitchFamily="34" charset="0"/>
            </a:endParaRPr>
          </a:p>
        </p:txBody>
      </p:sp>
      <p:sp>
        <p:nvSpPr>
          <p:cNvPr id="8"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14.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ext uri="{D42A27DB-BD31-4B8C-83A1-F6EECF244321}">
                <p14:modId xmlns:p14="http://schemas.microsoft.com/office/powerpoint/2010/main" val="234544818"/>
              </p:ext>
            </p:extLst>
          </p:nvPr>
        </p:nvGraphicFramePr>
        <p:xfrm>
          <a:off x="247798" y="1109462"/>
          <a:ext cx="4248000" cy="5541300"/>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14</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smtClean="0">
                          <a:solidFill>
                            <a:srgbClr val="000000"/>
                          </a:solidFill>
                          <a:effectLst/>
                          <a:latin typeface="Calibri"/>
                        </a:rPr>
                        <a:t>* Contaduría </a:t>
                      </a:r>
                      <a:r>
                        <a:rPr lang="es-MX" sz="1000" b="1" i="0" u="none" strike="noStrike" dirty="0">
                          <a:solidFill>
                            <a:srgbClr val="000000"/>
                          </a:solidFill>
                          <a:effectLst/>
                          <a:latin typeface="Calibri"/>
                        </a:rPr>
                        <a:t>Mayor de Hacienda de la </a:t>
                      </a:r>
                      <a:r>
                        <a:rPr lang="es-MX" sz="1000" b="1" i="0" u="none" strike="noStrike" dirty="0" smtClean="0">
                          <a:solidFill>
                            <a:srgbClr val="000000"/>
                          </a:solidFill>
                          <a:effectLst/>
                          <a:latin typeface="Calibri"/>
                        </a:rPr>
                        <a:t>Asamblea</a:t>
                      </a:r>
                    </a:p>
                    <a:p>
                      <a:pPr algn="l" fontAlgn="ctr"/>
                      <a:r>
                        <a:rPr lang="es-MX" sz="1000" b="1" i="0" u="none" strike="noStrike" dirty="0" smtClean="0">
                          <a:solidFill>
                            <a:srgbClr val="000000"/>
                          </a:solidFill>
                          <a:effectLst/>
                          <a:latin typeface="Calibri"/>
                        </a:rPr>
                        <a:t>   </a:t>
                      </a:r>
                      <a:r>
                        <a:rPr lang="es-MX" sz="1000" b="1" i="0" u="none" strike="noStrike" dirty="0">
                          <a:solidFill>
                            <a:srgbClr val="000000"/>
                          </a:solidFill>
                          <a:effectLst/>
                          <a:latin typeface="Calibri"/>
                        </a:rPr>
                        <a:t>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 Corporación Mexicana de Impresión,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 Fideicomiso Museo de Arte Popular Mexicano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smtClean="0">
                          <a:solidFill>
                            <a:srgbClr val="000000"/>
                          </a:solidFill>
                          <a:effectLst/>
                          <a:latin typeface="Calibri"/>
                        </a:rPr>
                        <a:t>* Instituto </a:t>
                      </a:r>
                      <a:r>
                        <a:rPr lang="es-MX" sz="1000" b="1" i="0" u="none" strike="noStrike" dirty="0">
                          <a:solidFill>
                            <a:srgbClr val="000000"/>
                          </a:solidFill>
                          <a:effectLst/>
                          <a:latin typeface="Calibri"/>
                        </a:rPr>
                        <a:t>de Acceso a la Información Pública y </a:t>
                      </a:r>
                      <a:r>
                        <a:rPr lang="es-MX" sz="1000" b="1" i="0" u="none" strike="noStrike" dirty="0" smtClean="0">
                          <a:solidFill>
                            <a:srgbClr val="000000"/>
                          </a:solidFill>
                          <a:effectLst/>
                          <a:latin typeface="Calibri"/>
                        </a:rPr>
                        <a:t>Protección</a:t>
                      </a:r>
                    </a:p>
                    <a:p>
                      <a:pPr algn="l" fontAlgn="ctr"/>
                      <a:r>
                        <a:rPr lang="es-MX" sz="1000" b="1" i="0" u="none" strike="noStrike" dirty="0" smtClean="0">
                          <a:solidFill>
                            <a:srgbClr val="000000"/>
                          </a:solidFill>
                          <a:effectLst/>
                          <a:latin typeface="Calibri"/>
                        </a:rPr>
                        <a:t>   </a:t>
                      </a:r>
                      <a:r>
                        <a:rPr lang="es-MX" sz="1000" b="1" i="0" u="none" strike="noStrike" dirty="0">
                          <a:solidFill>
                            <a:srgbClr val="000000"/>
                          </a:solidFill>
                          <a:effectLst/>
                          <a:latin typeface="Calibri"/>
                        </a:rPr>
                        <a:t>de Datos Personales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 Servicios de Salud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Agencia de Gestión Urbana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it-IT" sz="1000" b="1" i="0" u="none" strike="noStrike">
                          <a:solidFill>
                            <a:srgbClr val="000000"/>
                          </a:solidFill>
                          <a:effectLst/>
                          <a:latin typeface="Calibri"/>
                        </a:rPr>
                        <a:t>Asamblea 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del Centro Histórico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Caja de Previsión de la Policía Preventiva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Caja de Previsión para Trabajadores a Lista de Raya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Centro de Atención a Emergencias y Protección Ciudadana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Comisión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Comisión de Filmaciones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de la Judicatura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Contraloría General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Álvaro Obregón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Iztapalapa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Miguel Hidalgo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Escuela de Administración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Centro Histórico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de Recuperación Crediticia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Educación Garantizada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Museo del Estanquillo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7" name="5 Tabla"/>
          <p:cNvGraphicFramePr>
            <a:graphicFrameLocks noGrp="1"/>
          </p:cNvGraphicFramePr>
          <p:nvPr>
            <p:extLst/>
          </p:nvPr>
        </p:nvGraphicFramePr>
        <p:xfrm>
          <a:off x="4633594" y="1109664"/>
          <a:ext cx="4248000" cy="5638322"/>
        </p:xfrm>
        <a:graphic>
          <a:graphicData uri="http://schemas.openxmlformats.org/drawingml/2006/table">
            <a:tbl>
              <a:tblPr/>
              <a:tblGrid>
                <a:gridCol w="3168000"/>
                <a:gridCol w="540000"/>
                <a:gridCol w="540000"/>
              </a:tblGrid>
              <a:tr h="178697">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14</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Fideicomiso para la Promoción y Desarrollo del Cine Mexicano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Público del Fondo de Apoyo a la Procuración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Fondo Mixto de Promoción Turística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para la Atención y Apoyo a las Víctimas del Delito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Heroico Cuerpo de Bomberos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Educación Media Superior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Formación Profesional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Vivienda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Local de la Infraestructura Física Educativa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Jefatura de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Junta de Asistencia Privada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Junta Local de Conciliación y Arbitraje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Metrobús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Oficialía Mayor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Planta de Asfalto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Policía Auxiliar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Procuraduría Ambiental y del Ordenamiento Territorial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General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Rural y Equidad para las Comunidades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Social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Finanzas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Obras y Servicios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879833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37</a:t>
            </a:fld>
            <a:endParaRPr lang="es-MX" b="1" dirty="0">
              <a:latin typeface="Calibri" pitchFamily="34" charset="0"/>
            </a:endParaRPr>
          </a:p>
        </p:txBody>
      </p:sp>
      <p:sp>
        <p:nvSpPr>
          <p:cNvPr id="8"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14.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nvPr>
        </p:nvGraphicFramePr>
        <p:xfrm>
          <a:off x="247798" y="1109462"/>
          <a:ext cx="4248000" cy="5658975"/>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14</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Secretaría de Salud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Seguridad Pública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Trabajo y Fomento al Empleo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Transportes y Vialidad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Aguas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Sistema para el Desarrollo Integral de la Familia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Tribunal de lo Contencioso Administrativo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Tribunal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Tribunal Superior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Sistema de Radio y Televisión Digital del Gobierno del Distrito Federal (Capital 21)</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Proyecto Metro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Educación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para el Desarrollo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Cultura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Policía Bancaria e Industrial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Verificación Administrativa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Venustiano Carranza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las Mujeres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it-IT" sz="1000" b="1" i="0" u="none" strike="noStrike">
                          <a:solidFill>
                            <a:srgbClr val="000000"/>
                          </a:solidFill>
                          <a:effectLst/>
                          <a:latin typeface="Calibri"/>
                        </a:rPr>
                        <a:t>Instituto del Deporte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Transporte Colectivo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Agencia de Protección Sanitaria del Gobierno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Mecanismo de Seguimiento y Evaluación del Programa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Red de Transporte de Pasajeros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7" name="5 Tabla"/>
          <p:cNvGraphicFramePr>
            <a:graphicFrameLocks noGrp="1"/>
          </p:cNvGraphicFramePr>
          <p:nvPr>
            <p:extLst/>
          </p:nvPr>
        </p:nvGraphicFramePr>
        <p:xfrm>
          <a:off x="4633594" y="1109664"/>
          <a:ext cx="4248000" cy="5539997"/>
        </p:xfrm>
        <a:graphic>
          <a:graphicData uri="http://schemas.openxmlformats.org/drawingml/2006/table">
            <a:tbl>
              <a:tblPr/>
              <a:tblGrid>
                <a:gridCol w="3168000"/>
                <a:gridCol w="540000"/>
                <a:gridCol w="540000"/>
              </a:tblGrid>
              <a:tr h="178697">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14</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Secretaría de Desarrollo Urbano y Vivienda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Consejo de Evaluación del Desarrollo Social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Social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para la Atención de los Adultos Mayores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Caja de Previsión de la Policía Auxiliar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Benito Juárez</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Consejería Jurídica y de Servicios Legales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Azcapotzalco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Cuajimalpa de Morelos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Servicios Metropolitanos,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del Medio Ambiente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Calidad de Vida, Progreso y Desarrollo para la Ciudad de México,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Ambiental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Gobierno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Gustavo A. Madero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Técnico de Formación Policial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Servicio de Transportes Eléctricos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La Magdalena Contreras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Protección Civil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Ciencia, Tecnología e Innovación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para el Fondo de Promoción para el Financiamiento del Transporte Público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del Espacio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Coordinación de los Centros de Transferencia Modal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017589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38</a:t>
            </a:fld>
            <a:endParaRPr lang="es-MX" b="1" dirty="0">
              <a:latin typeface="Calibri" pitchFamily="34" charset="0"/>
            </a:endParaRPr>
          </a:p>
        </p:txBody>
      </p:sp>
      <p:sp>
        <p:nvSpPr>
          <p:cNvPr id="8"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14.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nvPr>
        </p:nvGraphicFramePr>
        <p:xfrm>
          <a:off x="247798" y="1109462"/>
          <a:ext cx="4248000" cy="5556675"/>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14</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Delegación Tlalpan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Turismo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Iztacalco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de Desarrollo Económico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para la Integración al Desarrollo de las Personas con Discapacidad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para Prevenir y Eliminar la Discriminación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Tláhuac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Económico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la Juventud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Cuauhtémoc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78.0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Universidad Autónoma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75.4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Coyoacán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71.0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para la Seguridad de las Construcciones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65.0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Fondo para el Desarrollo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 la Zona Patrimonio Mundial Natural y Cultural de la Humanidad en Xochimilco, Tláhuac y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Fondo de Apoyo a la Educación y el Empleo de las y los Jóvenes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para la Atención y Prevención de las Adicciones en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Público Complejo Ambiental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Público de la Zona de Santa Fe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
        <p:nvSpPr>
          <p:cNvPr id="7" name="9 CuadroTexto"/>
          <p:cNvSpPr txBox="1"/>
          <p:nvPr/>
        </p:nvSpPr>
        <p:spPr>
          <a:xfrm>
            <a:off x="4585387" y="1340768"/>
            <a:ext cx="4379101" cy="1080120"/>
          </a:xfrm>
          <a:prstGeom prst="rect">
            <a:avLst/>
          </a:prstGeom>
          <a:noFill/>
        </p:spPr>
        <p:txBody>
          <a:bodyPr wrap="square" rtlCol="0" anchor="ctr">
            <a:noAutofit/>
          </a:bodyPr>
          <a:lstStyle/>
          <a:p>
            <a:pPr algn="just"/>
            <a:r>
              <a:rPr lang="es-MX" sz="1100" b="1" i="1" dirty="0" smtClean="0">
                <a:latin typeface="Calibri" pitchFamily="34" charset="0"/>
              </a:rPr>
              <a:t>* Durante la 2a Evaluación de Portales de Internet, los Entes Obligados señalados con asterisco obtuvieron un índice de 100 puntos, por lo tanto, no tuvieron que solventar recomendación alguna durante la 3a Evaluación-</a:t>
            </a:r>
            <a:r>
              <a:rPr lang="es-MX" sz="1100" b="1" i="1" dirty="0" err="1" smtClean="0">
                <a:latin typeface="Calibri" pitchFamily="34" charset="0"/>
              </a:rPr>
              <a:t>Solventación</a:t>
            </a:r>
            <a:r>
              <a:rPr lang="es-MX" sz="1100" b="1" i="1" dirty="0" smtClean="0">
                <a:latin typeface="Calibri" pitchFamily="34" charset="0"/>
              </a:rPr>
              <a:t> a la información de oficio publicada en sus secciones de transparencia.</a:t>
            </a:r>
            <a:endParaRPr lang="es-ES" sz="1100" b="1" i="1" dirty="0">
              <a:latin typeface="Calibri" pitchFamily="34" charset="0"/>
            </a:endParaRPr>
          </a:p>
        </p:txBody>
      </p:sp>
    </p:spTree>
    <p:extLst>
      <p:ext uri="{BB962C8B-B14F-4D97-AF65-F5344CB8AC3E}">
        <p14:creationId xmlns:p14="http://schemas.microsoft.com/office/powerpoint/2010/main" val="19091846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15</a:t>
            </a:r>
          </a:p>
          <a:p>
            <a:r>
              <a:rPr lang="es-MX" b="1" dirty="0" smtClean="0">
                <a:latin typeface="Calibri" pitchFamily="34" charset="0"/>
              </a:rPr>
              <a:t>(Aplica a 22 EO de la Admón. </a:t>
            </a:r>
            <a:r>
              <a:rPr lang="es-MX" b="1" dirty="0" err="1" smtClean="0">
                <a:latin typeface="Calibri" pitchFamily="34" charset="0"/>
              </a:rPr>
              <a:t>Púb</a:t>
            </a:r>
            <a:r>
              <a:rPr lang="es-MX" b="1" dirty="0" smtClean="0">
                <a:latin typeface="Calibri" pitchFamily="34" charset="0"/>
              </a:rPr>
              <a:t>. Central y 64 EO de Desconcentrados y Paraestatales)</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sp>
        <p:nvSpPr>
          <p:cNvPr id="18" name="17 CuadroTexto"/>
          <p:cNvSpPr txBox="1"/>
          <p:nvPr/>
        </p:nvSpPr>
        <p:spPr>
          <a:xfrm>
            <a:off x="1000100" y="1259317"/>
            <a:ext cx="7143800" cy="1200329"/>
          </a:xfrm>
          <a:prstGeom prst="rect">
            <a:avLst/>
          </a:prstGeom>
          <a:noFill/>
        </p:spPr>
        <p:txBody>
          <a:bodyPr wrap="square" rtlCol="0">
            <a:spAutoFit/>
          </a:bodyPr>
          <a:lstStyle/>
          <a:p>
            <a:pPr algn="ctr"/>
            <a:r>
              <a:rPr lang="es-MX" sz="1200" b="1" dirty="0" smtClean="0">
                <a:latin typeface="Calibri" pitchFamily="34" charset="0"/>
              </a:rPr>
              <a:t>Índice de Cumplimiento Global de Obligaciones Específicas</a:t>
            </a:r>
          </a:p>
          <a:p>
            <a:pPr algn="ctr"/>
            <a:r>
              <a:rPr lang="es-MX" sz="1200" b="1" dirty="0" smtClean="0">
                <a:latin typeface="Calibri" pitchFamily="34" charset="0"/>
              </a:rPr>
              <a:t>(Artículos 15, 16, 17, 18, 18 Bis, 19, 20, 21 y 22): 92.6</a:t>
            </a:r>
            <a:endParaRPr lang="es-MX" sz="1200" b="1" dirty="0">
              <a:latin typeface="Calibri" pitchFamily="34" charset="0"/>
            </a:endParaRPr>
          </a:p>
          <a:p>
            <a:pPr algn="ctr"/>
            <a:endParaRPr lang="es-MX" sz="1200" b="1" dirty="0" smtClean="0">
              <a:latin typeface="Calibri" pitchFamily="34" charset="0"/>
            </a:endParaRPr>
          </a:p>
          <a:p>
            <a:pPr algn="ctr"/>
            <a:endParaRPr lang="es-MX" sz="1200" b="1" dirty="0" smtClean="0">
              <a:latin typeface="Calibri" pitchFamily="34" charset="0"/>
            </a:endParaRPr>
          </a:p>
          <a:p>
            <a:pPr algn="ctr"/>
            <a:r>
              <a:rPr lang="es-MX" sz="1200" b="1" dirty="0" smtClean="0">
                <a:latin typeface="Calibri" pitchFamily="34" charset="0"/>
              </a:rPr>
              <a:t>Índice de Cumplimiento del Artículo 15</a:t>
            </a:r>
          </a:p>
          <a:p>
            <a:pPr algn="ctr"/>
            <a:r>
              <a:rPr lang="es-MX" sz="1200" b="1" dirty="0" smtClean="0">
                <a:latin typeface="Calibri" pitchFamily="34" charset="0"/>
              </a:rPr>
              <a:t>(Administración Pública Central y Desconcentrados y Paraestatales): 92.7</a:t>
            </a:r>
            <a:endParaRPr lang="es-MX" sz="1200" b="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39</a:t>
            </a:fld>
            <a:endParaRPr lang="es-MX" b="1" dirty="0">
              <a:latin typeface="Calibri" pitchFamily="34" charset="0"/>
            </a:endParaRPr>
          </a:p>
        </p:txBody>
      </p:sp>
      <p:graphicFrame>
        <p:nvGraphicFramePr>
          <p:cNvPr id="7" name="6 Gráfico"/>
          <p:cNvGraphicFramePr/>
          <p:nvPr>
            <p:extLst>
              <p:ext uri="{D42A27DB-BD31-4B8C-83A1-F6EECF244321}">
                <p14:modId xmlns:p14="http://schemas.microsoft.com/office/powerpoint/2010/main" val="3818329867"/>
              </p:ext>
            </p:extLst>
          </p:nvPr>
        </p:nvGraphicFramePr>
        <p:xfrm>
          <a:off x="251520" y="2564904"/>
          <a:ext cx="8640960" cy="39604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07504" y="1052832"/>
            <a:ext cx="4427560" cy="647976"/>
          </a:xfrm>
          <a:prstGeom prst="rect">
            <a:avLst/>
          </a:prstGeom>
          <a:noFill/>
        </p:spPr>
        <p:txBody>
          <a:bodyPr wrap="square" rtlCol="0" anchor="t">
            <a:noAutofit/>
          </a:bodyPr>
          <a:lstStyle/>
          <a:p>
            <a:pPr algn="ctr"/>
            <a:r>
              <a:rPr lang="es-MX" b="1" u="sng" dirty="0" smtClean="0">
                <a:solidFill>
                  <a:srgbClr val="C00000"/>
                </a:solidFill>
                <a:latin typeface="Calibri" pitchFamily="34" charset="0"/>
              </a:rPr>
              <a:t>PRIMERA</a:t>
            </a:r>
            <a:r>
              <a:rPr lang="es-MX" b="1" u="sng" dirty="0" smtClean="0">
                <a:latin typeface="Calibri" pitchFamily="34" charset="0"/>
              </a:rPr>
              <a:t> Ley de Transparencia y Acceso a la Información Pública del Distrito Federal</a:t>
            </a:r>
            <a:endParaRPr lang="es-ES" sz="1200" b="1" i="1" u="sng" dirty="0">
              <a:latin typeface="Calibri" pitchFamily="34" charset="0"/>
            </a:endParaRPr>
          </a:p>
        </p:txBody>
      </p:sp>
      <p:sp>
        <p:nvSpPr>
          <p:cNvPr id="6" name="5 CuadroTexto"/>
          <p:cNvSpPr txBox="1"/>
          <p:nvPr/>
        </p:nvSpPr>
        <p:spPr>
          <a:xfrm>
            <a:off x="5004048" y="1196752"/>
            <a:ext cx="3960440" cy="504056"/>
          </a:xfrm>
          <a:prstGeom prst="rect">
            <a:avLst/>
          </a:prstGeom>
          <a:noFill/>
        </p:spPr>
        <p:txBody>
          <a:bodyPr wrap="square" rtlCol="0" anchor="t">
            <a:noAutofit/>
          </a:bodyPr>
          <a:lstStyle/>
          <a:p>
            <a:pPr algn="ctr"/>
            <a:r>
              <a:rPr lang="es-MX" sz="1600" b="1" dirty="0" smtClean="0">
                <a:latin typeface="Calibri" pitchFamily="34" charset="0"/>
              </a:rPr>
              <a:t>Publicada el 8 de mayo de 2003 en la G.O.D.F.</a:t>
            </a:r>
            <a:endParaRPr lang="es-ES" sz="1100" b="1" i="1" dirty="0">
              <a:latin typeface="Calibri" pitchFamily="34" charset="0"/>
            </a:endParaRPr>
          </a:p>
        </p:txBody>
      </p:sp>
      <p:sp>
        <p:nvSpPr>
          <p:cNvPr id="7" name="6 CuadroTexto"/>
          <p:cNvSpPr txBox="1"/>
          <p:nvPr/>
        </p:nvSpPr>
        <p:spPr>
          <a:xfrm>
            <a:off x="1979712" y="1967068"/>
            <a:ext cx="2304256" cy="1368152"/>
          </a:xfrm>
          <a:prstGeom prst="rect">
            <a:avLst/>
          </a:prstGeom>
          <a:noFill/>
        </p:spPr>
        <p:txBody>
          <a:bodyPr wrap="square" rtlCol="0" anchor="t">
            <a:noAutofit/>
          </a:bodyPr>
          <a:lstStyle/>
          <a:p>
            <a:pPr>
              <a:tabLst>
                <a:tab pos="533400" algn="l"/>
              </a:tabLst>
            </a:pPr>
            <a:r>
              <a:rPr lang="es-MX" sz="1400" dirty="0" smtClean="0">
                <a:latin typeface="Calibri" pitchFamily="34" charset="0"/>
              </a:rPr>
              <a:t>1ª:   31 de diciembre de 2003</a:t>
            </a:r>
          </a:p>
          <a:p>
            <a:pPr>
              <a:tabLst>
                <a:tab pos="533400" algn="l"/>
              </a:tabLst>
            </a:pPr>
            <a:r>
              <a:rPr lang="es-MX" sz="1400" dirty="0" smtClean="0">
                <a:latin typeface="Calibri" pitchFamily="34" charset="0"/>
              </a:rPr>
              <a:t>2ª:   28 de octubre de 2005</a:t>
            </a:r>
          </a:p>
          <a:p>
            <a:pPr>
              <a:tabLst>
                <a:tab pos="533400" algn="l"/>
              </a:tabLst>
            </a:pPr>
            <a:r>
              <a:rPr lang="es-MX" sz="1400" dirty="0" smtClean="0">
                <a:latin typeface="Calibri" pitchFamily="34" charset="0"/>
              </a:rPr>
              <a:t>3ª:   26 de diciembre de 2005</a:t>
            </a:r>
          </a:p>
          <a:p>
            <a:pPr>
              <a:tabLst>
                <a:tab pos="533400" algn="l"/>
              </a:tabLst>
            </a:pPr>
            <a:r>
              <a:rPr lang="es-MX" sz="1400" dirty="0" smtClean="0">
                <a:latin typeface="Calibri" pitchFamily="34" charset="0"/>
              </a:rPr>
              <a:t>4ª:   31 de enero de 2006</a:t>
            </a:r>
          </a:p>
          <a:p>
            <a:pPr>
              <a:tabLst>
                <a:tab pos="533400" algn="l"/>
              </a:tabLst>
            </a:pPr>
            <a:r>
              <a:rPr lang="es-MX" sz="1400" dirty="0" smtClean="0">
                <a:latin typeface="Calibri" pitchFamily="34" charset="0"/>
              </a:rPr>
              <a:t>5ª:   29 de mayo de 2006</a:t>
            </a:r>
          </a:p>
          <a:p>
            <a:pPr>
              <a:tabLst>
                <a:tab pos="533400" algn="l"/>
              </a:tabLst>
            </a:pPr>
            <a:r>
              <a:rPr lang="es-MX" sz="1400" dirty="0" smtClean="0">
                <a:latin typeface="Calibri" pitchFamily="34" charset="0"/>
              </a:rPr>
              <a:t>6ª:   5 de enero de 2007</a:t>
            </a:r>
          </a:p>
        </p:txBody>
      </p:sp>
      <p:sp>
        <p:nvSpPr>
          <p:cNvPr id="8" name="7 CuadroTexto"/>
          <p:cNvSpPr txBox="1"/>
          <p:nvPr/>
        </p:nvSpPr>
        <p:spPr>
          <a:xfrm>
            <a:off x="107504" y="4230417"/>
            <a:ext cx="4427560" cy="864000"/>
          </a:xfrm>
          <a:prstGeom prst="rect">
            <a:avLst/>
          </a:prstGeom>
          <a:noFill/>
        </p:spPr>
        <p:txBody>
          <a:bodyPr wrap="square" rtlCol="0" anchor="t">
            <a:noAutofit/>
          </a:bodyPr>
          <a:lstStyle/>
          <a:p>
            <a:pPr algn="ctr"/>
            <a:r>
              <a:rPr lang="es-MX" b="1" u="sng" dirty="0" smtClean="0">
                <a:solidFill>
                  <a:srgbClr val="C00000"/>
                </a:solidFill>
                <a:latin typeface="Calibri" pitchFamily="34" charset="0"/>
              </a:rPr>
              <a:t>SEGUNDA</a:t>
            </a:r>
            <a:r>
              <a:rPr lang="es-MX" b="1" u="sng" dirty="0" smtClean="0">
                <a:latin typeface="Calibri" pitchFamily="34" charset="0"/>
              </a:rPr>
              <a:t> Ley de Transparencia y Acceso a la Información Pública del Distrito Federal</a:t>
            </a:r>
            <a:endParaRPr lang="es-ES" sz="1200" b="1" i="1" u="sng" dirty="0">
              <a:latin typeface="Calibri" pitchFamily="34" charset="0"/>
            </a:endParaRPr>
          </a:p>
        </p:txBody>
      </p:sp>
      <p:sp>
        <p:nvSpPr>
          <p:cNvPr id="9" name="8 CuadroTexto"/>
          <p:cNvSpPr txBox="1"/>
          <p:nvPr/>
        </p:nvSpPr>
        <p:spPr>
          <a:xfrm>
            <a:off x="478430" y="2514668"/>
            <a:ext cx="1147934" cy="288032"/>
          </a:xfrm>
          <a:prstGeom prst="rect">
            <a:avLst/>
          </a:prstGeom>
          <a:noFill/>
        </p:spPr>
        <p:txBody>
          <a:bodyPr wrap="square" rtlCol="0" anchor="t">
            <a:noAutofit/>
          </a:bodyPr>
          <a:lstStyle/>
          <a:p>
            <a:pPr algn="ctr"/>
            <a:r>
              <a:rPr lang="es-MX" sz="1400" dirty="0" smtClean="0">
                <a:latin typeface="Calibri" pitchFamily="34" charset="0"/>
              </a:rPr>
              <a:t>REFORMAS</a:t>
            </a:r>
            <a:endParaRPr lang="es-ES" sz="1400" i="1" dirty="0">
              <a:latin typeface="Calibri" pitchFamily="34" charset="0"/>
            </a:endParaRPr>
          </a:p>
        </p:txBody>
      </p:sp>
      <p:sp>
        <p:nvSpPr>
          <p:cNvPr id="10" name="9 CuadroTexto"/>
          <p:cNvSpPr txBox="1"/>
          <p:nvPr/>
        </p:nvSpPr>
        <p:spPr>
          <a:xfrm>
            <a:off x="5148064" y="4302425"/>
            <a:ext cx="3816424" cy="576064"/>
          </a:xfrm>
          <a:prstGeom prst="rect">
            <a:avLst/>
          </a:prstGeom>
          <a:noFill/>
        </p:spPr>
        <p:txBody>
          <a:bodyPr wrap="square" rtlCol="0" anchor="t">
            <a:noAutofit/>
          </a:bodyPr>
          <a:lstStyle/>
          <a:p>
            <a:pPr algn="ctr"/>
            <a:r>
              <a:rPr lang="es-MX" sz="1600" b="1" dirty="0" smtClean="0">
                <a:latin typeface="Calibri" pitchFamily="34" charset="0"/>
              </a:rPr>
              <a:t>Publicada el 28 de marzo de 2008 en la G.O.D.F.</a:t>
            </a:r>
            <a:endParaRPr lang="es-ES" sz="1100" b="1" i="1" dirty="0">
              <a:latin typeface="Calibri" pitchFamily="34" charset="0"/>
            </a:endParaRPr>
          </a:p>
        </p:txBody>
      </p:sp>
      <p:sp>
        <p:nvSpPr>
          <p:cNvPr id="11" name="10 Triángulo isósceles"/>
          <p:cNvSpPr/>
          <p:nvPr/>
        </p:nvSpPr>
        <p:spPr>
          <a:xfrm flipV="1">
            <a:off x="323528" y="3791890"/>
            <a:ext cx="8424936" cy="213174"/>
          </a:xfrm>
          <a:prstGeom prst="triangle">
            <a:avLst>
              <a:gd name="adj" fmla="val 50126"/>
            </a:avLst>
          </a:prstGeom>
          <a:solidFill>
            <a:srgbClr val="9BBB59">
              <a:lumMod val="40000"/>
              <a:lumOff val="60000"/>
            </a:srgbClr>
          </a:solidFill>
          <a:ln w="25400" cap="flat" cmpd="sng" algn="ctr">
            <a:solidFill>
              <a:srgbClr val="9BBB59">
                <a:lumMod val="75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2" name="11 Flecha derecha"/>
          <p:cNvSpPr/>
          <p:nvPr/>
        </p:nvSpPr>
        <p:spPr>
          <a:xfrm>
            <a:off x="4716016" y="1301418"/>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 name="12 Abrir llave"/>
          <p:cNvSpPr/>
          <p:nvPr/>
        </p:nvSpPr>
        <p:spPr>
          <a:xfrm>
            <a:off x="1558550" y="1967068"/>
            <a:ext cx="360040" cy="1368152"/>
          </a:xfrm>
          <a:prstGeom prst="leftBrace">
            <a:avLst/>
          </a:prstGeom>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sz="1400" dirty="0"/>
          </a:p>
        </p:txBody>
      </p:sp>
      <p:sp>
        <p:nvSpPr>
          <p:cNvPr id="14" name="13 Flecha derecha"/>
          <p:cNvSpPr/>
          <p:nvPr/>
        </p:nvSpPr>
        <p:spPr>
          <a:xfrm>
            <a:off x="4691746" y="4518449"/>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5" name="14 Triángulo isósceles"/>
          <p:cNvSpPr/>
          <p:nvPr/>
        </p:nvSpPr>
        <p:spPr>
          <a:xfrm flipV="1">
            <a:off x="6494444" y="1816360"/>
            <a:ext cx="1008112" cy="357190"/>
          </a:xfrm>
          <a:prstGeom prst="triangle">
            <a:avLst/>
          </a:prstGeom>
          <a:solidFill>
            <a:schemeClr val="accent3">
              <a:lumMod val="60000"/>
              <a:lumOff val="40000"/>
            </a:schemeClr>
          </a:solidFill>
          <a:ln w="25400" cap="flat" cmpd="sng" algn="ctr">
            <a:solidFill>
              <a:srgbClr val="9BBB59">
                <a:lumMod val="75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 name="15 CuadroTexto"/>
          <p:cNvSpPr txBox="1"/>
          <p:nvPr/>
        </p:nvSpPr>
        <p:spPr>
          <a:xfrm>
            <a:off x="5191608" y="2331302"/>
            <a:ext cx="3636912" cy="980728"/>
          </a:xfrm>
          <a:prstGeom prst="rect">
            <a:avLst/>
          </a:prstGeom>
          <a:noFill/>
        </p:spPr>
        <p:txBody>
          <a:bodyPr wrap="square" rtlCol="0" anchor="t">
            <a:noAutofit/>
          </a:bodyPr>
          <a:lstStyle/>
          <a:p>
            <a:pPr algn="ctr"/>
            <a:r>
              <a:rPr lang="es-MX" sz="1500" b="1" dirty="0" smtClean="0">
                <a:latin typeface="Calibri" pitchFamily="34" charset="0"/>
              </a:rPr>
              <a:t>Capítulo II del Título Primero</a:t>
            </a:r>
          </a:p>
          <a:p>
            <a:pPr algn="ctr"/>
            <a:r>
              <a:rPr lang="es-MX" sz="1500" b="1" dirty="0" smtClean="0">
                <a:latin typeface="Calibri" pitchFamily="34" charset="0"/>
              </a:rPr>
              <a:t>Artículos 12, 13 y del 14 al 18.</a:t>
            </a:r>
          </a:p>
          <a:p>
            <a:pPr algn="ctr"/>
            <a:r>
              <a:rPr lang="es-MX" sz="1500" b="1" dirty="0" smtClean="0">
                <a:solidFill>
                  <a:srgbClr val="FF0000"/>
                </a:solidFill>
                <a:latin typeface="Calibri" pitchFamily="34" charset="0"/>
              </a:rPr>
              <a:t>Obligaciones generales de transparencia para todos los Entes Públicos</a:t>
            </a:r>
            <a:endParaRPr lang="es-MX" sz="1500" b="1" dirty="0" smtClean="0">
              <a:latin typeface="Calibri" pitchFamily="34" charset="0"/>
            </a:endParaRPr>
          </a:p>
        </p:txBody>
      </p:sp>
      <p:sp>
        <p:nvSpPr>
          <p:cNvPr id="17" name="16 CuadroTexto"/>
          <p:cNvSpPr txBox="1"/>
          <p:nvPr/>
        </p:nvSpPr>
        <p:spPr>
          <a:xfrm>
            <a:off x="5281194" y="5544616"/>
            <a:ext cx="3567742" cy="764704"/>
          </a:xfrm>
          <a:prstGeom prst="rect">
            <a:avLst/>
          </a:prstGeom>
          <a:noFill/>
        </p:spPr>
        <p:txBody>
          <a:bodyPr wrap="square" rtlCol="0" anchor="t">
            <a:noAutofit/>
          </a:bodyPr>
          <a:lstStyle/>
          <a:p>
            <a:pPr algn="ctr"/>
            <a:r>
              <a:rPr lang="es-MX" sz="1500" b="1" dirty="0" smtClean="0">
                <a:latin typeface="Calibri" pitchFamily="34" charset="0"/>
              </a:rPr>
              <a:t>Capítulo II del Título Primero</a:t>
            </a:r>
          </a:p>
          <a:p>
            <a:pPr algn="ctr"/>
            <a:r>
              <a:rPr lang="es-MX" sz="1500" b="1" dirty="0" smtClean="0">
                <a:latin typeface="Calibri" pitchFamily="34" charset="0"/>
              </a:rPr>
              <a:t>Artículos del 13 al 32.</a:t>
            </a:r>
          </a:p>
          <a:p>
            <a:pPr algn="ctr"/>
            <a:r>
              <a:rPr lang="es-MX" sz="1500" b="1" dirty="0" smtClean="0">
                <a:solidFill>
                  <a:srgbClr val="FF0000"/>
                </a:solidFill>
                <a:latin typeface="Calibri" pitchFamily="34" charset="0"/>
              </a:rPr>
              <a:t>Obligaciones generales de transparencia</a:t>
            </a:r>
          </a:p>
        </p:txBody>
      </p:sp>
      <p:sp>
        <p:nvSpPr>
          <p:cNvPr id="18" name="17 CuadroTexto"/>
          <p:cNvSpPr txBox="1"/>
          <p:nvPr/>
        </p:nvSpPr>
        <p:spPr>
          <a:xfrm>
            <a:off x="351992" y="5805264"/>
            <a:ext cx="1440160" cy="288032"/>
          </a:xfrm>
          <a:prstGeom prst="rect">
            <a:avLst/>
          </a:prstGeom>
          <a:noFill/>
        </p:spPr>
        <p:txBody>
          <a:bodyPr wrap="square" rtlCol="0" anchor="t">
            <a:noAutofit/>
          </a:bodyPr>
          <a:lstStyle/>
          <a:p>
            <a:pPr algn="ctr"/>
            <a:r>
              <a:rPr lang="es-MX" sz="1400" dirty="0" smtClean="0">
                <a:latin typeface="Calibri" pitchFamily="34" charset="0"/>
              </a:rPr>
              <a:t>REFORMAS</a:t>
            </a:r>
            <a:endParaRPr lang="es-ES" sz="1400" i="1" dirty="0">
              <a:latin typeface="Calibri" pitchFamily="34" charset="0"/>
            </a:endParaRPr>
          </a:p>
        </p:txBody>
      </p:sp>
      <p:sp>
        <p:nvSpPr>
          <p:cNvPr id="19" name="18 Abrir llave"/>
          <p:cNvSpPr/>
          <p:nvPr/>
        </p:nvSpPr>
        <p:spPr>
          <a:xfrm>
            <a:off x="1645800" y="5373216"/>
            <a:ext cx="161432" cy="1152000"/>
          </a:xfrm>
          <a:prstGeom prst="leftBrace">
            <a:avLst/>
          </a:prstGeom>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sz="1400" dirty="0"/>
          </a:p>
        </p:txBody>
      </p:sp>
      <p:sp>
        <p:nvSpPr>
          <p:cNvPr id="20" name="19 CuadroTexto"/>
          <p:cNvSpPr txBox="1"/>
          <p:nvPr/>
        </p:nvSpPr>
        <p:spPr>
          <a:xfrm>
            <a:off x="1951248" y="5373216"/>
            <a:ext cx="2171126" cy="1152128"/>
          </a:xfrm>
          <a:prstGeom prst="rect">
            <a:avLst/>
          </a:prstGeom>
          <a:noFill/>
        </p:spPr>
        <p:txBody>
          <a:bodyPr wrap="square" rtlCol="0" anchor="t">
            <a:noAutofit/>
          </a:bodyPr>
          <a:lstStyle/>
          <a:p>
            <a:pPr>
              <a:tabLst>
                <a:tab pos="533400" algn="l"/>
              </a:tabLst>
            </a:pPr>
            <a:r>
              <a:rPr lang="es-MX" sz="1400" dirty="0" smtClean="0">
                <a:latin typeface="Calibri" pitchFamily="34" charset="0"/>
              </a:rPr>
              <a:t>7ª:   28 de marzo de 2008</a:t>
            </a:r>
          </a:p>
          <a:p>
            <a:pPr>
              <a:tabLst>
                <a:tab pos="533400" algn="l"/>
              </a:tabLst>
            </a:pPr>
            <a:r>
              <a:rPr lang="es-MX" sz="1400" dirty="0" smtClean="0">
                <a:latin typeface="Calibri" pitchFamily="34" charset="0"/>
              </a:rPr>
              <a:t>8ª:   13 de abril de 2009</a:t>
            </a:r>
          </a:p>
          <a:p>
            <a:pPr>
              <a:tabLst>
                <a:tab pos="533400" algn="l"/>
              </a:tabLst>
            </a:pPr>
            <a:r>
              <a:rPr lang="es-MX" sz="1400" dirty="0" smtClean="0">
                <a:latin typeface="Calibri" pitchFamily="34" charset="0"/>
              </a:rPr>
              <a:t>9ª:   16 de junio de 2011</a:t>
            </a:r>
          </a:p>
          <a:p>
            <a:pPr>
              <a:tabLst>
                <a:tab pos="533400" algn="l"/>
              </a:tabLst>
            </a:pPr>
            <a:r>
              <a:rPr lang="es-MX" sz="1400" dirty="0" smtClean="0">
                <a:latin typeface="Calibri" pitchFamily="34" charset="0"/>
              </a:rPr>
              <a:t>10ª: 16 de agosto de 2011</a:t>
            </a:r>
          </a:p>
          <a:p>
            <a:pPr>
              <a:tabLst>
                <a:tab pos="533400" algn="l"/>
              </a:tabLst>
            </a:pPr>
            <a:r>
              <a:rPr lang="es-MX" sz="1400" b="1" u="sng" dirty="0" smtClean="0">
                <a:solidFill>
                  <a:srgbClr val="FF0000"/>
                </a:solidFill>
                <a:latin typeface="Calibri" pitchFamily="34" charset="0"/>
              </a:rPr>
              <a:t>11ª: 29 de agosto de 2011</a:t>
            </a:r>
          </a:p>
        </p:txBody>
      </p:sp>
      <p:sp>
        <p:nvSpPr>
          <p:cNvPr id="22" name="21 CuadroTexto"/>
          <p:cNvSpPr txBox="1"/>
          <p:nvPr/>
        </p:nvSpPr>
        <p:spPr>
          <a:xfrm>
            <a:off x="80682" y="85702"/>
            <a:ext cx="8420407" cy="864000"/>
          </a:xfrm>
          <a:prstGeom prst="rect">
            <a:avLst/>
          </a:prstGeom>
          <a:noFill/>
        </p:spPr>
        <p:txBody>
          <a:bodyPr wrap="square" rtlCol="0" anchor="ctr">
            <a:noAutofit/>
          </a:bodyPr>
          <a:lstStyle/>
          <a:p>
            <a:r>
              <a:rPr lang="es-MX" b="1" dirty="0">
                <a:latin typeface="Calibri" pitchFamily="34" charset="0"/>
              </a:rPr>
              <a:t>Ley de Transparencia  y Acceso a la Información Pública del Distrito Federal </a:t>
            </a:r>
          </a:p>
          <a:p>
            <a:r>
              <a:rPr lang="es-MX" b="1" dirty="0">
                <a:latin typeface="Calibri" pitchFamily="34" charset="0"/>
              </a:rPr>
              <a:t>2003 -</a:t>
            </a:r>
            <a:r>
              <a:rPr lang="es-MX" b="1" dirty="0" smtClean="0">
                <a:latin typeface="Calibri" pitchFamily="34" charset="0"/>
              </a:rPr>
              <a:t>2013</a:t>
            </a:r>
            <a:endParaRPr lang="es-MX" b="1" dirty="0">
              <a:latin typeface="Calibri" pitchFamily="34" charset="0"/>
            </a:endParaRPr>
          </a:p>
        </p:txBody>
      </p:sp>
      <p:sp>
        <p:nvSpPr>
          <p:cNvPr id="23" name="22 Triángulo isósceles"/>
          <p:cNvSpPr/>
          <p:nvPr/>
        </p:nvSpPr>
        <p:spPr>
          <a:xfrm flipV="1">
            <a:off x="6527102" y="4942461"/>
            <a:ext cx="1008112" cy="357190"/>
          </a:xfrm>
          <a:prstGeom prst="triangle">
            <a:avLst/>
          </a:prstGeom>
          <a:solidFill>
            <a:schemeClr val="accent3">
              <a:lumMod val="60000"/>
              <a:lumOff val="40000"/>
            </a:schemeClr>
          </a:solidFill>
          <a:ln w="25400" cap="flat" cmpd="sng" algn="ctr">
            <a:solidFill>
              <a:srgbClr val="9BBB59">
                <a:lumMod val="75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1" name="10 Marcador de número de diapositiva"/>
          <p:cNvSpPr>
            <a:spLocks noGrp="1"/>
          </p:cNvSpPr>
          <p:nvPr>
            <p:ph type="sldNum" sz="quarter" idx="12"/>
          </p:nvPr>
        </p:nvSpPr>
        <p:spPr>
          <a:xfrm>
            <a:off x="8731034" y="6453336"/>
            <a:ext cx="366712" cy="365125"/>
          </a:xfrm>
        </p:spPr>
        <p:txBody>
          <a:bodyPr/>
          <a:lstStyle/>
          <a:p>
            <a:pPr>
              <a:defRPr/>
            </a:pPr>
            <a:fld id="{BD43386B-512A-4F48-AC60-1F2A615D5642}" type="slidenum">
              <a:rPr lang="es-MX" b="1" smtClean="0">
                <a:latin typeface="Calibri" pitchFamily="34" charset="0"/>
              </a:rPr>
              <a:pPr>
                <a:defRPr/>
              </a:pPr>
              <a:t>4</a:t>
            </a:fld>
            <a:endParaRPr lang="es-MX" b="1" dirty="0">
              <a:latin typeface="Calibri" pitchFamily="34" charset="0"/>
            </a:endParaRPr>
          </a:p>
        </p:txBody>
      </p:sp>
    </p:spTree>
    <p:extLst>
      <p:ext uri="{BB962C8B-B14F-4D97-AF65-F5344CB8AC3E}">
        <p14:creationId xmlns:p14="http://schemas.microsoft.com/office/powerpoint/2010/main" val="1420833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40</a:t>
            </a:fld>
            <a:endParaRPr lang="es-MX" b="1" dirty="0">
              <a:latin typeface="Calibri" pitchFamily="34" charset="0"/>
            </a:endParaRP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15.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8" name="8 Tabla"/>
          <p:cNvGraphicFramePr>
            <a:graphicFrameLocks noGrp="1"/>
          </p:cNvGraphicFramePr>
          <p:nvPr>
            <p:extLst>
              <p:ext uri="{D42A27DB-BD31-4B8C-83A1-F6EECF244321}">
                <p14:modId xmlns:p14="http://schemas.microsoft.com/office/powerpoint/2010/main" val="58501530"/>
              </p:ext>
            </p:extLst>
          </p:nvPr>
        </p:nvGraphicFramePr>
        <p:xfrm>
          <a:off x="247798" y="1109462"/>
          <a:ext cx="4248000" cy="5580000"/>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15</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b"/>
                      <a:r>
                        <a:rPr lang="es-MX" sz="1000" b="1" i="0" u="none" strike="noStrike" dirty="0">
                          <a:solidFill>
                            <a:srgbClr val="000000"/>
                          </a:solidFill>
                          <a:effectLst/>
                          <a:latin typeface="Calibri" panose="020F0502020204030204" pitchFamily="34" charset="0"/>
                        </a:rPr>
                        <a:t>Corporación Mexicana de Impresión,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Fideicomiso Museo de Arte Popular Mexicano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a:solidFill>
                            <a:srgbClr val="000000"/>
                          </a:solidFill>
                          <a:effectLst/>
                          <a:latin typeface="Calibri" panose="020F0502020204030204" pitchFamily="34" charset="0"/>
                        </a:rPr>
                        <a:t>Servicios de Salud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Agencia de Gestión Urbana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Agencia de Protección Sanitaria del Gobierno del </a:t>
                      </a:r>
                      <a:r>
                        <a:rPr lang="es-MX" sz="1000" b="1" i="0" u="none" strike="noStrike" dirty="0" smtClean="0">
                          <a:solidFill>
                            <a:srgbClr val="000000"/>
                          </a:solidFill>
                          <a:effectLst/>
                          <a:latin typeface="Calibri" panose="020F0502020204030204" pitchFamily="34" charset="0"/>
                        </a:rPr>
                        <a:t>DF</a:t>
                      </a:r>
                      <a:endParaRPr lang="es-MX" sz="10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Caja de Previsión de la Policía Preventiva del </a:t>
                      </a:r>
                      <a:r>
                        <a:rPr lang="es-MX" sz="1000" b="1" i="0" u="none" strike="noStrike" dirty="0" smtClean="0">
                          <a:solidFill>
                            <a:srgbClr val="000000"/>
                          </a:solidFill>
                          <a:effectLst/>
                          <a:latin typeface="Calibri" panose="020F0502020204030204" pitchFamily="34" charset="0"/>
                        </a:rPr>
                        <a:t>DF</a:t>
                      </a:r>
                      <a:endParaRPr lang="es-MX" sz="10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Caja de Previsión para Trabajadores a Lista de Raya del </a:t>
                      </a:r>
                      <a:r>
                        <a:rPr lang="es-MX" sz="1000" b="1" i="0" u="none" strike="noStrike" dirty="0" smtClean="0">
                          <a:solidFill>
                            <a:srgbClr val="000000"/>
                          </a:solidFill>
                          <a:effectLst/>
                          <a:latin typeface="Calibri" panose="020F0502020204030204" pitchFamily="34" charset="0"/>
                        </a:rPr>
                        <a:t>DF</a:t>
                      </a:r>
                      <a:endParaRPr lang="es-MX" sz="10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algn="l" fontAlgn="b"/>
                      <a:r>
                        <a:rPr lang="es-MX" sz="1000" b="1" i="0" u="none" strike="noStrike" dirty="0">
                          <a:solidFill>
                            <a:srgbClr val="000000"/>
                          </a:solidFill>
                          <a:effectLst/>
                          <a:latin typeface="Calibri" panose="020F0502020204030204" pitchFamily="34" charset="0"/>
                        </a:rPr>
                        <a:t>Centro de Atención a Emergencias y Protección Ciudadana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Comisión de Filmaciones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Contraloría General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Escuela de Administración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Fideicomiso Centro Histórico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Fideicomiso de Recuperación Crediticia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Fideicomiso Educación Garantizada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Fideicomiso Museo del Estanquillo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algn="l" fontAlgn="b"/>
                      <a:r>
                        <a:rPr lang="es-MX" sz="1000" b="1" i="0" u="none" strike="noStrike" dirty="0">
                          <a:solidFill>
                            <a:srgbClr val="000000"/>
                          </a:solidFill>
                          <a:effectLst/>
                          <a:latin typeface="Calibri" panose="020F0502020204030204" pitchFamily="34" charset="0"/>
                        </a:rPr>
                        <a:t>Fideicomiso para la Promoción y Desarrollo del Cine Mexicano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algn="l" fontAlgn="b"/>
                      <a:r>
                        <a:rPr lang="es-MX" sz="1000" b="1" i="0" u="none" strike="noStrike" dirty="0">
                          <a:solidFill>
                            <a:srgbClr val="000000"/>
                          </a:solidFill>
                          <a:effectLst/>
                          <a:latin typeface="Calibri" panose="020F0502020204030204" pitchFamily="34" charset="0"/>
                        </a:rPr>
                        <a:t>Fideicomiso Público del Fondo de Apoyo a la Procuración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Fondo Mixto de Promoción Turística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Fondo para el Desarrollo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Fondo para la Atención y Apoyo a las Víctimas del Delito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Heroico Cuerpo de Bomberos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Instituto de Educación Media Superior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Instituto de Formación Profesional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10" name="5 Tabla"/>
          <p:cNvGraphicFramePr>
            <a:graphicFrameLocks noGrp="1"/>
          </p:cNvGraphicFramePr>
          <p:nvPr>
            <p:extLst>
              <p:ext uri="{D42A27DB-BD31-4B8C-83A1-F6EECF244321}">
                <p14:modId xmlns:p14="http://schemas.microsoft.com/office/powerpoint/2010/main" val="783153272"/>
              </p:ext>
            </p:extLst>
          </p:nvPr>
        </p:nvGraphicFramePr>
        <p:xfrm>
          <a:off x="4633594" y="1109664"/>
          <a:ext cx="4248000" cy="5578697"/>
        </p:xfrm>
        <a:graphic>
          <a:graphicData uri="http://schemas.openxmlformats.org/drawingml/2006/table">
            <a:tbl>
              <a:tblPr/>
              <a:tblGrid>
                <a:gridCol w="3168000"/>
                <a:gridCol w="540000"/>
                <a:gridCol w="540000"/>
              </a:tblGrid>
              <a:tr h="178697">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15</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b"/>
                      <a:r>
                        <a:rPr lang="es-MX" sz="1000" b="1" i="0" u="none" strike="noStrike" dirty="0">
                          <a:solidFill>
                            <a:srgbClr val="000000"/>
                          </a:solidFill>
                          <a:effectLst/>
                          <a:latin typeface="Calibri" panose="020F0502020204030204" pitchFamily="34" charset="0"/>
                        </a:rPr>
                        <a:t>Instituto de las Mujeres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Instituto de Verificación Administrativa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Instituto de Vivienda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it-IT" sz="1000" b="1" i="0" u="none" strike="noStrike">
                          <a:solidFill>
                            <a:srgbClr val="000000"/>
                          </a:solidFill>
                          <a:effectLst/>
                          <a:latin typeface="Calibri" panose="020F0502020204030204" pitchFamily="34" charset="0"/>
                        </a:rPr>
                        <a:t>Instituto del Deporte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Instituto Local de la Infraestructura Física Educativa del </a:t>
                      </a:r>
                      <a:r>
                        <a:rPr lang="es-MX" sz="1000" b="1" i="0" u="none" strike="noStrike" dirty="0" smtClean="0">
                          <a:solidFill>
                            <a:srgbClr val="000000"/>
                          </a:solidFill>
                          <a:effectLst/>
                          <a:latin typeface="Calibri" panose="020F0502020204030204" pitchFamily="34" charset="0"/>
                        </a:rPr>
                        <a:t>DF</a:t>
                      </a:r>
                      <a:endParaRPr lang="es-MX" sz="10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Instituto para la Seguridad de las Construcciones en el </a:t>
                      </a:r>
                      <a:r>
                        <a:rPr lang="es-MX" sz="1000" b="1" i="0" u="none" strike="noStrike" dirty="0" smtClean="0">
                          <a:solidFill>
                            <a:srgbClr val="000000"/>
                          </a:solidFill>
                          <a:effectLst/>
                          <a:latin typeface="Calibri" panose="020F0502020204030204" pitchFamily="34" charset="0"/>
                        </a:rPr>
                        <a:t>DF</a:t>
                      </a:r>
                      <a:endParaRPr lang="es-MX" sz="10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Instituto Técnico de Formación Policial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Jefatura de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Junta de Asistencia Privada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algn="l" fontAlgn="b"/>
                      <a:r>
                        <a:rPr lang="es-MX" sz="1000" b="1" i="0" u="none" strike="noStrike" dirty="0">
                          <a:solidFill>
                            <a:srgbClr val="000000"/>
                          </a:solidFill>
                          <a:effectLst/>
                          <a:latin typeface="Calibri" panose="020F0502020204030204" pitchFamily="34" charset="0"/>
                        </a:rPr>
                        <a:t>Mecanismo de Seguimiento y Evaluación del Programa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err="1">
                          <a:solidFill>
                            <a:srgbClr val="000000"/>
                          </a:solidFill>
                          <a:effectLst/>
                          <a:latin typeface="Calibri" panose="020F0502020204030204" pitchFamily="34" charset="0"/>
                        </a:rPr>
                        <a:t>Metrobús</a:t>
                      </a:r>
                      <a:endParaRPr lang="es-MX" sz="10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Oficialía Mayor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Planta de Asfalto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Policía Auxiliar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Policía Bancaria e Industrial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algn="l" fontAlgn="b"/>
                      <a:r>
                        <a:rPr lang="es-MX" sz="1000" b="1" i="0" u="none" strike="noStrike" dirty="0">
                          <a:solidFill>
                            <a:srgbClr val="000000"/>
                          </a:solidFill>
                          <a:effectLst/>
                          <a:latin typeface="Calibri" panose="020F0502020204030204" pitchFamily="34" charset="0"/>
                        </a:rPr>
                        <a:t>Procuraduría Ambiental y del Ordenamiento Territorial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Procuraduría General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Proyecto Metro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Secretaría de Cultura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algn="l" fontAlgn="b"/>
                      <a:r>
                        <a:rPr lang="es-MX" sz="1000" b="1" i="0" u="none" strike="noStrike" dirty="0">
                          <a:solidFill>
                            <a:srgbClr val="000000"/>
                          </a:solidFill>
                          <a:effectLst/>
                          <a:latin typeface="Calibri" panose="020F0502020204030204" pitchFamily="34" charset="0"/>
                        </a:rPr>
                        <a:t>Secretaría de Desarrollo Rural y Equidad para las Comunidades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Secretaría de Desarrollo Social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a:solidFill>
                            <a:srgbClr val="000000"/>
                          </a:solidFill>
                          <a:effectLst/>
                          <a:latin typeface="Calibri" panose="020F0502020204030204" pitchFamily="34" charset="0"/>
                        </a:rPr>
                        <a:t>Secretaría de Finanzas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a:solidFill>
                            <a:srgbClr val="000000"/>
                          </a:solidFill>
                          <a:effectLst/>
                          <a:latin typeface="Calibri" panose="020F0502020204030204" pitchFamily="34" charset="0"/>
                        </a:rPr>
                        <a:t>Secretaría de Obras y Servicios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016943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41</a:t>
            </a:fld>
            <a:endParaRPr lang="es-MX" b="1" dirty="0">
              <a:latin typeface="Calibri" pitchFamily="34" charset="0"/>
            </a:endParaRP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15.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8" name="8 Tabla"/>
          <p:cNvGraphicFramePr>
            <a:graphicFrameLocks noGrp="1"/>
          </p:cNvGraphicFramePr>
          <p:nvPr>
            <p:extLst>
              <p:ext uri="{D42A27DB-BD31-4B8C-83A1-F6EECF244321}">
                <p14:modId xmlns:p14="http://schemas.microsoft.com/office/powerpoint/2010/main" val="3659886313"/>
              </p:ext>
            </p:extLst>
          </p:nvPr>
        </p:nvGraphicFramePr>
        <p:xfrm>
          <a:off x="247798" y="1109462"/>
          <a:ext cx="4248000" cy="5652000"/>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15</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b"/>
                      <a:r>
                        <a:rPr lang="es-MX" sz="1000" b="1" i="0" u="none" strike="noStrike" dirty="0">
                          <a:solidFill>
                            <a:srgbClr val="000000"/>
                          </a:solidFill>
                          <a:effectLst/>
                          <a:latin typeface="Calibri" panose="020F0502020204030204" pitchFamily="34" charset="0"/>
                        </a:rPr>
                        <a:t>Secretaría de Salud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Secretaría de Seguridad Pública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Secretaría de Trabajo y Fomento al Empleo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Secretaría de Transportes y Vialidad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Secretaría de Turismo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Servicios Metropolitanos,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Sistema de Aguas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algn="l" fontAlgn="b"/>
                      <a:r>
                        <a:rPr lang="es-MX" sz="1000" b="1" i="0" u="none" strike="noStrike" dirty="0">
                          <a:solidFill>
                            <a:srgbClr val="000000"/>
                          </a:solidFill>
                          <a:effectLst/>
                          <a:latin typeface="Calibri" panose="020F0502020204030204" pitchFamily="34" charset="0"/>
                        </a:rPr>
                        <a:t>Sistema de Radio y Televisión Digital del Gobierno del Distrito Federal (Capital 21)</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Sistema de Transporte Colectivo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Sistema para el Desarrollo Integral de la Familia del </a:t>
                      </a:r>
                      <a:r>
                        <a:rPr lang="es-MX" sz="1000" b="1" i="0" u="none" strike="noStrike" dirty="0" smtClean="0">
                          <a:solidFill>
                            <a:srgbClr val="000000"/>
                          </a:solidFill>
                          <a:effectLst/>
                          <a:latin typeface="Calibri" panose="020F0502020204030204" pitchFamily="34" charset="0"/>
                        </a:rPr>
                        <a:t>DF</a:t>
                      </a:r>
                      <a:endParaRPr lang="es-MX" sz="10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Autoridad del Centro Histórico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Secretaría de Desarrollo Urbano y Vivienda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Instituto para la Atención de los Adultos Mayores en el </a:t>
                      </a:r>
                      <a:r>
                        <a:rPr lang="es-MX" sz="1000" b="1" i="0" u="none" strike="noStrike" dirty="0" smtClean="0">
                          <a:solidFill>
                            <a:srgbClr val="000000"/>
                          </a:solidFill>
                          <a:effectLst/>
                          <a:latin typeface="Calibri" panose="020F0502020204030204" pitchFamily="34" charset="0"/>
                        </a:rPr>
                        <a:t>DF</a:t>
                      </a:r>
                      <a:endParaRPr lang="es-MX" sz="10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Secretaría de Educación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algn="l" fontAlgn="b"/>
                      <a:r>
                        <a:rPr lang="es-MX" sz="1000" b="1" i="0" u="none" strike="noStrike" dirty="0">
                          <a:solidFill>
                            <a:srgbClr val="000000"/>
                          </a:solidFill>
                          <a:effectLst/>
                          <a:latin typeface="Calibri" panose="020F0502020204030204" pitchFamily="34" charset="0"/>
                        </a:rPr>
                        <a:t>Consejo para Prevenir y Eliminar la Discriminación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Servicio de Transportes Eléctricos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Secretaría de Desarrollo Económico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Caja de Previsión de la Policía Auxiliar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Consejo de Evaluación del Desarrollo Social del </a:t>
                      </a:r>
                      <a:r>
                        <a:rPr lang="es-MX" sz="1000" b="1" i="0" u="none" strike="noStrike" dirty="0" smtClean="0">
                          <a:solidFill>
                            <a:srgbClr val="000000"/>
                          </a:solidFill>
                          <a:effectLst/>
                          <a:latin typeface="Calibri" panose="020F0502020204030204" pitchFamily="34" charset="0"/>
                        </a:rPr>
                        <a:t>DF</a:t>
                      </a:r>
                      <a:endParaRPr lang="es-MX" sz="10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Red de Transporte de Pasajeros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Fondo Ambiental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Fondo de Desarrollo Económico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Consejería Jurídica y de Servicios Legales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Secretaría del Medio Ambiente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10" name="5 Tabla"/>
          <p:cNvGraphicFramePr>
            <a:graphicFrameLocks noGrp="1"/>
          </p:cNvGraphicFramePr>
          <p:nvPr>
            <p:extLst>
              <p:ext uri="{D42A27DB-BD31-4B8C-83A1-F6EECF244321}">
                <p14:modId xmlns:p14="http://schemas.microsoft.com/office/powerpoint/2010/main" val="1921812917"/>
              </p:ext>
            </p:extLst>
          </p:nvPr>
        </p:nvGraphicFramePr>
        <p:xfrm>
          <a:off x="4633594" y="1109664"/>
          <a:ext cx="4248000" cy="4559747"/>
        </p:xfrm>
        <a:graphic>
          <a:graphicData uri="http://schemas.openxmlformats.org/drawingml/2006/table">
            <a:tbl>
              <a:tblPr/>
              <a:tblGrid>
                <a:gridCol w="3168000"/>
                <a:gridCol w="540000"/>
                <a:gridCol w="540000"/>
              </a:tblGrid>
              <a:tr h="178697">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15</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360000">
                <a:tc>
                  <a:txBody>
                    <a:bodyPr/>
                    <a:lstStyle/>
                    <a:p>
                      <a:pPr algn="l" fontAlgn="b"/>
                      <a:r>
                        <a:rPr lang="es-MX" sz="1000" b="1" i="0" u="none" strike="noStrike" dirty="0">
                          <a:solidFill>
                            <a:srgbClr val="000000"/>
                          </a:solidFill>
                          <a:effectLst/>
                          <a:latin typeface="Calibri" panose="020F0502020204030204" pitchFamily="34" charset="0"/>
                        </a:rPr>
                        <a:t>Fideicomiso para el Fondo de Promoción para el Financiamiento del Transporte Público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Procuraduría Social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Secretaría de Gobierno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Coordinación de los Centros de Transferencia Modal del </a:t>
                      </a:r>
                      <a:r>
                        <a:rPr lang="es-MX" sz="1000" b="1" i="0" u="none" strike="noStrike" dirty="0" smtClean="0">
                          <a:solidFill>
                            <a:srgbClr val="000000"/>
                          </a:solidFill>
                          <a:effectLst/>
                          <a:latin typeface="Calibri" panose="020F0502020204030204" pitchFamily="34" charset="0"/>
                        </a:rPr>
                        <a:t>DF</a:t>
                      </a:r>
                      <a:endParaRPr lang="es-MX" sz="10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89.5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algn="l" fontAlgn="b"/>
                      <a:r>
                        <a:rPr lang="es-MX" sz="1000" b="1" i="0" u="none" strike="noStrike" dirty="0">
                          <a:solidFill>
                            <a:srgbClr val="000000"/>
                          </a:solidFill>
                          <a:effectLst/>
                          <a:latin typeface="Calibri" panose="020F0502020204030204" pitchFamily="34" charset="0"/>
                        </a:rPr>
                        <a:t>Calidad de Vida, Progreso y Desarrollo para la Ciudad de México,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87.9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Instituto de la Juventud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86.1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Autoridad del Espacio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75.0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Secretaría de Protección Civil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75.0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Secretaría de Ciencia, Tecnología e Innovación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72.8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Instituto para la Integración al Desarrollo de las Personas con Discapacidad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71.5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algn="l" fontAlgn="b"/>
                      <a:r>
                        <a:rPr lang="es-MX" sz="1000" b="1" i="0" u="none" strike="noStrike" dirty="0">
                          <a:solidFill>
                            <a:srgbClr val="000000"/>
                          </a:solidFill>
                          <a:effectLst/>
                          <a:latin typeface="Calibri" panose="020F0502020204030204" pitchFamily="34" charset="0"/>
                        </a:rPr>
                        <a:t>Fideicomiso Fondo para el Desarrollo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66.3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algn="l" fontAlgn="b"/>
                      <a:r>
                        <a:rPr lang="es-MX" sz="1000" b="1" i="0" u="none" strike="noStrike" dirty="0">
                          <a:solidFill>
                            <a:srgbClr val="000000"/>
                          </a:solidFill>
                          <a:effectLst/>
                          <a:latin typeface="Calibri" panose="020F0502020204030204" pitchFamily="34" charset="0"/>
                        </a:rPr>
                        <a:t>Instituto para la Atención y Prevención de las Adicciones en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60.7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algn="l" fontAlgn="b"/>
                      <a:r>
                        <a:rPr lang="es-MX" sz="1000" b="1" i="0" u="none" strike="noStrike" dirty="0">
                          <a:solidFill>
                            <a:srgbClr val="000000"/>
                          </a:solidFill>
                          <a:effectLst/>
                          <a:latin typeface="Calibri" panose="020F0502020204030204" pitchFamily="34" charset="0"/>
                        </a:rPr>
                        <a:t>Autoridad de la Zona Patrimonio Mundial Natural y Cultural de la Humanidad en Xochimilco, Tláhuac y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47.3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Fideicomiso Público Complejo Ambiental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Consejo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b"/>
                      <a:r>
                        <a:rPr lang="es-MX" sz="1000" b="1" i="0" u="none" strike="noStrike" dirty="0">
                          <a:solidFill>
                            <a:srgbClr val="000000"/>
                          </a:solidFill>
                          <a:effectLst/>
                          <a:latin typeface="Calibri" panose="020F0502020204030204" pitchFamily="34" charset="0"/>
                        </a:rPr>
                        <a:t>Fideicomiso Público de la Zona de Santa Fe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
        <p:nvSpPr>
          <p:cNvPr id="7" name="9 CuadroTexto"/>
          <p:cNvSpPr txBox="1"/>
          <p:nvPr/>
        </p:nvSpPr>
        <p:spPr>
          <a:xfrm>
            <a:off x="4585387" y="5949280"/>
            <a:ext cx="4379101" cy="864096"/>
          </a:xfrm>
          <a:prstGeom prst="rect">
            <a:avLst/>
          </a:prstGeom>
          <a:noFill/>
        </p:spPr>
        <p:txBody>
          <a:bodyPr wrap="square" rtlCol="0" anchor="ctr">
            <a:noAutofit/>
          </a:bodyPr>
          <a:lstStyle/>
          <a:p>
            <a:pPr algn="just"/>
            <a:r>
              <a:rPr lang="es-MX" sz="1000" b="1" i="1" dirty="0" smtClean="0">
                <a:latin typeface="Calibri" pitchFamily="34" charset="0"/>
              </a:rPr>
              <a:t>* Durante la 2a Evaluación de Portales de Internet, los Entes Obligados señalados con asterisco obtuvieron un índice de 100 puntos, por lo tanto, no tuvieron que solventar recomendación alguna durante la 3a Evaluación-</a:t>
            </a:r>
            <a:r>
              <a:rPr lang="es-MX" sz="1000" b="1" i="1" dirty="0" err="1" smtClean="0">
                <a:latin typeface="Calibri" pitchFamily="34" charset="0"/>
              </a:rPr>
              <a:t>Solventación</a:t>
            </a:r>
            <a:r>
              <a:rPr lang="es-MX" sz="1000" b="1" i="1" dirty="0" smtClean="0">
                <a:latin typeface="Calibri" pitchFamily="34" charset="0"/>
              </a:rPr>
              <a:t> a la información de oficio publicada en sus secciones de transparencia.</a:t>
            </a:r>
            <a:endParaRPr lang="es-ES" sz="1000" b="1" i="1" dirty="0">
              <a:latin typeface="Calibri" pitchFamily="34" charset="0"/>
            </a:endParaRPr>
          </a:p>
        </p:txBody>
      </p:sp>
    </p:spTree>
    <p:extLst>
      <p:ext uri="{BB962C8B-B14F-4D97-AF65-F5344CB8AC3E}">
        <p14:creationId xmlns:p14="http://schemas.microsoft.com/office/powerpoint/2010/main" val="25162798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16</a:t>
            </a:r>
          </a:p>
          <a:p>
            <a:r>
              <a:rPr lang="es-MX" b="1" dirty="0" smtClean="0">
                <a:latin typeface="Calibri" pitchFamily="34" charset="0"/>
              </a:rPr>
              <a:t>(Aplica al Órgano Legislativo)</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vert="horz" anchor="b"/>
          <a:lstStyle/>
          <a:p>
            <a:fld id="{BD43386B-512A-4F48-AC60-1F2A615D5642}" type="slidenum">
              <a:rPr lang="es-MX">
                <a:latin typeface="Calibri" pitchFamily="34" charset="0"/>
              </a:rPr>
              <a:pPr/>
              <a:t>42</a:t>
            </a:fld>
            <a:endParaRPr lang="es-MX" dirty="0">
              <a:latin typeface="Calibri" pitchFamily="34" charset="0"/>
            </a:endParaRPr>
          </a:p>
        </p:txBody>
      </p:sp>
      <p:sp>
        <p:nvSpPr>
          <p:cNvPr id="8" name="7 CuadroTexto"/>
          <p:cNvSpPr txBox="1"/>
          <p:nvPr/>
        </p:nvSpPr>
        <p:spPr>
          <a:xfrm>
            <a:off x="1000100" y="1259317"/>
            <a:ext cx="7143800" cy="1200329"/>
          </a:xfrm>
          <a:prstGeom prst="rect">
            <a:avLst/>
          </a:prstGeom>
          <a:noFill/>
        </p:spPr>
        <p:txBody>
          <a:bodyPr wrap="square" rtlCol="0">
            <a:spAutoFit/>
          </a:bodyPr>
          <a:lstStyle/>
          <a:p>
            <a:pPr algn="ctr"/>
            <a:r>
              <a:rPr lang="es-MX" sz="1200" b="1" dirty="0">
                <a:latin typeface="Calibri" pitchFamily="34" charset="0"/>
              </a:rPr>
              <a:t>Índice de Cumplimiento Global de Obligaciones Específicas</a:t>
            </a:r>
          </a:p>
          <a:p>
            <a:pPr algn="ctr"/>
            <a:r>
              <a:rPr lang="es-MX" sz="1200" b="1" dirty="0">
                <a:latin typeface="Calibri" pitchFamily="34" charset="0"/>
              </a:rPr>
              <a:t>(Artículos 15, 16, 17, 18, 18 Bis, 19, 20, 21 y 22): </a:t>
            </a:r>
            <a:r>
              <a:rPr lang="es-MX" sz="1200" b="1" dirty="0" smtClean="0">
                <a:latin typeface="Calibri" pitchFamily="34" charset="0"/>
              </a:rPr>
              <a:t>92.6</a:t>
            </a:r>
            <a:endParaRPr lang="es-MX" sz="1200" b="1" dirty="0">
              <a:latin typeface="Calibri" pitchFamily="34" charset="0"/>
            </a:endParaRPr>
          </a:p>
          <a:p>
            <a:pPr algn="ctr"/>
            <a:endParaRPr lang="es-MX" sz="1200" b="1" dirty="0" smtClean="0">
              <a:latin typeface="Calibri" pitchFamily="34" charset="0"/>
            </a:endParaRPr>
          </a:p>
          <a:p>
            <a:pPr algn="ctr"/>
            <a:endParaRPr lang="es-MX" sz="1200" b="1" dirty="0" smtClean="0">
              <a:latin typeface="Calibri" pitchFamily="34" charset="0"/>
            </a:endParaRPr>
          </a:p>
          <a:p>
            <a:pPr algn="ctr"/>
            <a:r>
              <a:rPr lang="es-MX" sz="1200" b="1" dirty="0" smtClean="0">
                <a:latin typeface="Calibri" pitchFamily="34" charset="0"/>
              </a:rPr>
              <a:t>Índice de Cumplimiento del Artículo 16</a:t>
            </a:r>
          </a:p>
          <a:p>
            <a:pPr algn="ctr"/>
            <a:r>
              <a:rPr lang="es-MX" sz="1200" b="1" dirty="0" smtClean="0">
                <a:latin typeface="Calibri" pitchFamily="34" charset="0"/>
              </a:rPr>
              <a:t>(Órgano Legislativo): 100.0</a:t>
            </a:r>
            <a:endParaRPr lang="es-MX" sz="1200" b="1" dirty="0">
              <a:latin typeface="Calibri" pitchFamily="34" charset="0"/>
            </a:endParaRPr>
          </a:p>
        </p:txBody>
      </p:sp>
      <p:graphicFrame>
        <p:nvGraphicFramePr>
          <p:cNvPr id="2" name="1 Gráfico"/>
          <p:cNvGraphicFramePr/>
          <p:nvPr>
            <p:extLst>
              <p:ext uri="{D42A27DB-BD31-4B8C-83A1-F6EECF244321}">
                <p14:modId xmlns:p14="http://schemas.microsoft.com/office/powerpoint/2010/main" val="4052574588"/>
              </p:ext>
            </p:extLst>
          </p:nvPr>
        </p:nvGraphicFramePr>
        <p:xfrm>
          <a:off x="1384268" y="2780928"/>
          <a:ext cx="6284076" cy="3600400"/>
        </p:xfrm>
        <a:graphic>
          <a:graphicData uri="http://schemas.openxmlformats.org/drawingml/2006/chart">
            <c:chart xmlns:c="http://schemas.openxmlformats.org/drawingml/2006/chart" xmlns:r="http://schemas.openxmlformats.org/officeDocument/2006/relationships" r:id="rId2"/>
          </a:graphicData>
        </a:graphic>
      </p:graphicFrame>
      <p:sp>
        <p:nvSpPr>
          <p:cNvPr id="7" name="9 CuadroTexto"/>
          <p:cNvSpPr txBox="1"/>
          <p:nvPr/>
        </p:nvSpPr>
        <p:spPr>
          <a:xfrm>
            <a:off x="251519" y="6297546"/>
            <a:ext cx="8640961" cy="504056"/>
          </a:xfrm>
          <a:prstGeom prst="rect">
            <a:avLst/>
          </a:prstGeom>
          <a:noFill/>
        </p:spPr>
        <p:txBody>
          <a:bodyPr wrap="square" rtlCol="0" anchor="ctr">
            <a:noAutofit/>
          </a:bodyPr>
          <a:lstStyle/>
          <a:p>
            <a:pPr algn="just"/>
            <a:r>
              <a:rPr lang="es-MX" sz="1000" b="1" i="1" dirty="0" smtClean="0">
                <a:latin typeface="Calibri" pitchFamily="34" charset="0"/>
              </a:rPr>
              <a:t>* Durante la 2a Evaluación de Portales de Internet, los Entes Obligados señalados con asterisco obtuvieron un índice de 100 puntos, por lo tanto, no tuvieron que solventar recomendación alguna durante la 3a Evaluación-</a:t>
            </a:r>
            <a:r>
              <a:rPr lang="es-MX" sz="1000" b="1" i="1" dirty="0" err="1" smtClean="0">
                <a:latin typeface="Calibri" pitchFamily="34" charset="0"/>
              </a:rPr>
              <a:t>Solventación</a:t>
            </a:r>
            <a:r>
              <a:rPr lang="es-MX" sz="1000" b="1" i="1" dirty="0" smtClean="0">
                <a:latin typeface="Calibri" pitchFamily="34" charset="0"/>
              </a:rPr>
              <a:t> a la información de oficio publicada en sus secciones de transparencia.</a:t>
            </a:r>
            <a:endParaRPr lang="es-ES" sz="1000" b="1" i="1" dirty="0">
              <a:latin typeface="Calibri" pitchFamily="34" charset="0"/>
            </a:endParaRPr>
          </a:p>
        </p:txBody>
      </p:sp>
    </p:spTree>
    <p:extLst>
      <p:ext uri="{BB962C8B-B14F-4D97-AF65-F5344CB8AC3E}">
        <p14:creationId xmlns:p14="http://schemas.microsoft.com/office/powerpoint/2010/main" val="4526489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17</a:t>
            </a:r>
          </a:p>
          <a:p>
            <a:r>
              <a:rPr lang="es-MX" b="1" dirty="0" smtClean="0">
                <a:latin typeface="Calibri" pitchFamily="34" charset="0"/>
              </a:rPr>
              <a:t>(Aplica al Órgano Judicial, JLCyADF y TCADF)</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43</a:t>
            </a:fld>
            <a:endParaRPr lang="es-MX" b="1" dirty="0">
              <a:latin typeface="Calibri" pitchFamily="34" charset="0"/>
            </a:endParaRPr>
          </a:p>
        </p:txBody>
      </p:sp>
      <p:sp>
        <p:nvSpPr>
          <p:cNvPr id="7" name="6 CuadroTexto"/>
          <p:cNvSpPr txBox="1"/>
          <p:nvPr/>
        </p:nvSpPr>
        <p:spPr>
          <a:xfrm>
            <a:off x="1000100" y="1259317"/>
            <a:ext cx="7143800" cy="1200329"/>
          </a:xfrm>
          <a:prstGeom prst="rect">
            <a:avLst/>
          </a:prstGeom>
          <a:noFill/>
        </p:spPr>
        <p:txBody>
          <a:bodyPr wrap="square" rtlCol="0">
            <a:spAutoFit/>
          </a:bodyPr>
          <a:lstStyle/>
          <a:p>
            <a:pPr algn="ctr"/>
            <a:r>
              <a:rPr lang="es-MX" sz="1200" b="1" dirty="0">
                <a:latin typeface="Calibri" pitchFamily="34" charset="0"/>
              </a:rPr>
              <a:t>Índice de Cumplimiento Global de Obligaciones Específicas</a:t>
            </a:r>
          </a:p>
          <a:p>
            <a:pPr algn="ctr"/>
            <a:r>
              <a:rPr lang="es-MX" sz="1200" b="1" dirty="0">
                <a:latin typeface="Calibri" pitchFamily="34" charset="0"/>
              </a:rPr>
              <a:t>(Artículos 15, 16, 17, 18, 18 Bis, 19, 20, 21 y 22): </a:t>
            </a:r>
            <a:r>
              <a:rPr lang="es-MX" sz="1200" b="1" dirty="0" smtClean="0">
                <a:latin typeface="Calibri" pitchFamily="34" charset="0"/>
              </a:rPr>
              <a:t>92.6</a:t>
            </a:r>
            <a:endParaRPr lang="es-MX" sz="1200" b="1" dirty="0">
              <a:latin typeface="Calibri" pitchFamily="34" charset="0"/>
            </a:endParaRPr>
          </a:p>
          <a:p>
            <a:pPr algn="ctr"/>
            <a:endParaRPr lang="es-MX" sz="1200" b="1" dirty="0" smtClean="0">
              <a:latin typeface="Calibri" pitchFamily="34" charset="0"/>
            </a:endParaRPr>
          </a:p>
          <a:p>
            <a:pPr algn="ctr"/>
            <a:endParaRPr lang="es-MX" sz="1200" b="1" dirty="0" smtClean="0">
              <a:latin typeface="Calibri" pitchFamily="34" charset="0"/>
            </a:endParaRPr>
          </a:p>
          <a:p>
            <a:pPr algn="ctr"/>
            <a:r>
              <a:rPr lang="es-MX" sz="1200" b="1" dirty="0" smtClean="0">
                <a:latin typeface="Calibri" pitchFamily="34" charset="0"/>
              </a:rPr>
              <a:t>Índice de Cumplimiento del Artículo 17</a:t>
            </a:r>
          </a:p>
          <a:p>
            <a:pPr algn="ctr"/>
            <a:r>
              <a:rPr lang="es-MX" sz="1200" b="1" dirty="0" smtClean="0">
                <a:latin typeface="Calibri" pitchFamily="34" charset="0"/>
              </a:rPr>
              <a:t>(Órgano Judicial, JLCyADF y TCADF): 100.0</a:t>
            </a:r>
          </a:p>
        </p:txBody>
      </p:sp>
      <p:graphicFrame>
        <p:nvGraphicFramePr>
          <p:cNvPr id="10" name="9 Gráfico"/>
          <p:cNvGraphicFramePr/>
          <p:nvPr>
            <p:extLst>
              <p:ext uri="{D42A27DB-BD31-4B8C-83A1-F6EECF244321}">
                <p14:modId xmlns:p14="http://schemas.microsoft.com/office/powerpoint/2010/main" val="2092511892"/>
              </p:ext>
            </p:extLst>
          </p:nvPr>
        </p:nvGraphicFramePr>
        <p:xfrm>
          <a:off x="1107820" y="2852936"/>
          <a:ext cx="6893204" cy="3600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18</a:t>
            </a:r>
          </a:p>
          <a:p>
            <a:r>
              <a:rPr lang="es-MX" b="1" dirty="0" smtClean="0">
                <a:latin typeface="Calibri" pitchFamily="34" charset="0"/>
              </a:rPr>
              <a:t>(Aplica a las 16 Delegaciones Políticas)</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44</a:t>
            </a:fld>
            <a:endParaRPr lang="es-MX" b="1" dirty="0">
              <a:latin typeface="Calibri" pitchFamily="34" charset="0"/>
            </a:endParaRPr>
          </a:p>
        </p:txBody>
      </p:sp>
      <p:sp>
        <p:nvSpPr>
          <p:cNvPr id="7" name="6 CuadroTexto"/>
          <p:cNvSpPr txBox="1"/>
          <p:nvPr/>
        </p:nvSpPr>
        <p:spPr>
          <a:xfrm>
            <a:off x="1000100" y="1259317"/>
            <a:ext cx="7143800" cy="1200329"/>
          </a:xfrm>
          <a:prstGeom prst="rect">
            <a:avLst/>
          </a:prstGeom>
          <a:noFill/>
        </p:spPr>
        <p:txBody>
          <a:bodyPr wrap="square" rtlCol="0">
            <a:spAutoFit/>
          </a:bodyPr>
          <a:lstStyle/>
          <a:p>
            <a:pPr algn="ctr"/>
            <a:r>
              <a:rPr lang="es-MX" sz="1200" b="1" dirty="0">
                <a:latin typeface="Calibri" pitchFamily="34" charset="0"/>
              </a:rPr>
              <a:t>Índice de Cumplimiento Global de Obligaciones Específicas</a:t>
            </a:r>
          </a:p>
          <a:p>
            <a:pPr algn="ctr"/>
            <a:r>
              <a:rPr lang="es-MX" sz="1200" b="1" dirty="0">
                <a:latin typeface="Calibri" pitchFamily="34" charset="0"/>
              </a:rPr>
              <a:t>(Artículos 15, 16, 17, 18, 18 Bis, 19, 20, 21 y 22): </a:t>
            </a:r>
            <a:r>
              <a:rPr lang="es-MX" sz="1200" b="1" dirty="0" smtClean="0">
                <a:latin typeface="Calibri" pitchFamily="34" charset="0"/>
              </a:rPr>
              <a:t>92.6</a:t>
            </a:r>
            <a:endParaRPr lang="es-MX" sz="1200" b="1" dirty="0">
              <a:latin typeface="Calibri" pitchFamily="34" charset="0"/>
            </a:endParaRPr>
          </a:p>
          <a:p>
            <a:pPr algn="ctr"/>
            <a:endParaRPr lang="es-MX" sz="1200" b="1" dirty="0" smtClean="0">
              <a:latin typeface="Calibri" pitchFamily="34" charset="0"/>
            </a:endParaRPr>
          </a:p>
          <a:p>
            <a:pPr algn="ctr"/>
            <a:endParaRPr lang="es-MX" sz="1200" b="1" dirty="0" smtClean="0">
              <a:latin typeface="Calibri" pitchFamily="34" charset="0"/>
            </a:endParaRPr>
          </a:p>
          <a:p>
            <a:pPr algn="ctr"/>
            <a:r>
              <a:rPr lang="es-MX" sz="1200" b="1" dirty="0" smtClean="0">
                <a:latin typeface="Calibri" pitchFamily="34" charset="0"/>
              </a:rPr>
              <a:t>Índice de Cumplimiento del Artículo 18</a:t>
            </a:r>
          </a:p>
          <a:p>
            <a:pPr algn="ctr"/>
            <a:r>
              <a:rPr lang="es-MX" sz="1200" b="1" dirty="0" smtClean="0">
                <a:latin typeface="Calibri" pitchFamily="34" charset="0"/>
              </a:rPr>
              <a:t>(Delegaciones Políticas): 89.4</a:t>
            </a:r>
          </a:p>
        </p:txBody>
      </p:sp>
      <p:graphicFrame>
        <p:nvGraphicFramePr>
          <p:cNvPr id="8" name="7 Gráfico"/>
          <p:cNvGraphicFramePr/>
          <p:nvPr>
            <p:extLst>
              <p:ext uri="{D42A27DB-BD31-4B8C-83A1-F6EECF244321}">
                <p14:modId xmlns:p14="http://schemas.microsoft.com/office/powerpoint/2010/main" val="2625140560"/>
              </p:ext>
            </p:extLst>
          </p:nvPr>
        </p:nvGraphicFramePr>
        <p:xfrm>
          <a:off x="395536" y="2564904"/>
          <a:ext cx="8352928" cy="39604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45</a:t>
            </a:fld>
            <a:endParaRPr lang="es-MX" b="1" dirty="0">
              <a:latin typeface="Calibri" pitchFamily="34" charset="0"/>
            </a:endParaRP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18.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7" name="6 Tabla"/>
          <p:cNvGraphicFramePr>
            <a:graphicFrameLocks noGrp="1"/>
          </p:cNvGraphicFramePr>
          <p:nvPr>
            <p:extLst/>
          </p:nvPr>
        </p:nvGraphicFramePr>
        <p:xfrm>
          <a:off x="2725314" y="1593272"/>
          <a:ext cx="3636000" cy="4284000"/>
        </p:xfrm>
        <a:graphic>
          <a:graphicData uri="http://schemas.openxmlformats.org/drawingml/2006/table">
            <a:tbl>
              <a:tblPr/>
              <a:tblGrid>
                <a:gridCol w="2340000"/>
                <a:gridCol w="648000"/>
                <a:gridCol w="648000"/>
              </a:tblGrid>
              <a:tr h="252000">
                <a:tc>
                  <a:txBody>
                    <a:bodyPr/>
                    <a:lstStyle/>
                    <a:p>
                      <a:pPr algn="ctr" fontAlgn="b"/>
                      <a:r>
                        <a:rPr lang="es-MX" sz="1000" b="1" i="0" u="none" strike="noStrike" dirty="0">
                          <a:solidFill>
                            <a:schemeClr val="bg1"/>
                          </a:solidFill>
                          <a:latin typeface="Calibri" pitchFamily="34" charset="0"/>
                          <a:cs typeface="Calibri" pitchFamily="34" charset="0"/>
                        </a:rPr>
                        <a:t>Ente </a:t>
                      </a:r>
                      <a:r>
                        <a:rPr lang="es-MX" sz="1000" b="1" i="0" u="none" strike="noStrike" dirty="0" smtClean="0">
                          <a:solidFill>
                            <a:schemeClr val="bg1"/>
                          </a:solidFill>
                          <a:latin typeface="Calibri" pitchFamily="34" charset="0"/>
                          <a:cs typeface="Calibri" pitchFamily="34" charset="0"/>
                        </a:rPr>
                        <a:t>Obligado</a:t>
                      </a:r>
                      <a:endParaRPr lang="es-MX" sz="1000" b="1" i="0" u="none" strike="noStrike" dirty="0">
                        <a:solidFill>
                          <a:schemeClr val="bg1"/>
                        </a:solidFill>
                        <a:latin typeface="Calibri" pitchFamily="34" charset="0"/>
                        <a:cs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cs typeface="Calibri" pitchFamily="34" charset="0"/>
                        </a:rPr>
                        <a:t>Art.</a:t>
                      </a:r>
                      <a:r>
                        <a:rPr lang="es-MX" sz="1000" b="1" i="0" u="none" strike="noStrike" baseline="0" dirty="0" smtClean="0">
                          <a:solidFill>
                            <a:schemeClr val="bg1"/>
                          </a:solidFill>
                          <a:latin typeface="Calibri" pitchFamily="34" charset="0"/>
                          <a:cs typeface="Calibri" pitchFamily="34" charset="0"/>
                        </a:rPr>
                        <a:t> 18</a:t>
                      </a:r>
                      <a:endParaRPr lang="es-MX" sz="1000" b="1" i="0" u="none" strike="noStrike" baseline="-25000" dirty="0">
                        <a:solidFill>
                          <a:schemeClr val="bg1"/>
                        </a:solidFill>
                        <a:latin typeface="Calibri" pitchFamily="34" charset="0"/>
                        <a:cs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cs typeface="Calibri" pitchFamily="34" charset="0"/>
                        </a:rPr>
                        <a:t>Ranking</a:t>
                      </a:r>
                      <a:endParaRPr lang="es-MX" sz="1000" b="1" i="0" u="none" strike="noStrike" baseline="-25000" dirty="0">
                        <a:solidFill>
                          <a:schemeClr val="bg1"/>
                        </a:solidFill>
                        <a:latin typeface="Calibri" pitchFamily="34" charset="0"/>
                        <a:cs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52000">
                <a:tc>
                  <a:txBody>
                    <a:bodyPr/>
                    <a:lstStyle/>
                    <a:p>
                      <a:pPr algn="l" fontAlgn="ctr"/>
                      <a:r>
                        <a:rPr lang="es-MX" sz="1000" b="1" i="0" u="none" strike="noStrike" dirty="0">
                          <a:solidFill>
                            <a:srgbClr val="000000"/>
                          </a:solidFill>
                          <a:effectLst/>
                          <a:latin typeface="Calibri"/>
                        </a:rPr>
                        <a:t>Delegación Álvaro Obregón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ctr"/>
                      <a:r>
                        <a:rPr lang="es-MX" sz="1000" b="1" i="0" u="none" strike="noStrike">
                          <a:solidFill>
                            <a:srgbClr val="000000"/>
                          </a:solidFill>
                          <a:effectLst/>
                          <a:latin typeface="Calibri"/>
                        </a:rPr>
                        <a:t>Delegación Cuajimalpa de Morelos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ctr"/>
                      <a:r>
                        <a:rPr lang="es-MX" sz="1000" b="1" i="0" u="none" strike="noStrike">
                          <a:solidFill>
                            <a:srgbClr val="000000"/>
                          </a:solidFill>
                          <a:effectLst/>
                          <a:latin typeface="Calibri"/>
                        </a:rPr>
                        <a:t>Delegación Iztapalapa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ctr"/>
                      <a:r>
                        <a:rPr lang="es-MX" sz="1000" b="1" i="0" u="none" strike="noStrike">
                          <a:solidFill>
                            <a:srgbClr val="000000"/>
                          </a:solidFill>
                          <a:effectLst/>
                          <a:latin typeface="Calibri"/>
                        </a:rPr>
                        <a:t>Delegación Miguel Hidalgo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ctr"/>
                      <a:r>
                        <a:rPr lang="es-MX" sz="1000" b="1" i="0" u="none" strike="noStrike">
                          <a:solidFill>
                            <a:srgbClr val="000000"/>
                          </a:solidFill>
                          <a:effectLst/>
                          <a:latin typeface="Calibri"/>
                        </a:rPr>
                        <a:t>Delegación Venustiano Carranza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ctr"/>
                      <a:r>
                        <a:rPr lang="es-MX" sz="1000" b="1" i="0" u="none" strike="noStrike">
                          <a:solidFill>
                            <a:srgbClr val="000000"/>
                          </a:solidFill>
                          <a:effectLst/>
                          <a:latin typeface="Calibri"/>
                        </a:rPr>
                        <a:t>Delegación La Magdalena Contreras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ctr"/>
                      <a:r>
                        <a:rPr lang="es-MX" sz="1000" b="1" i="0" u="none" strike="noStrike">
                          <a:solidFill>
                            <a:srgbClr val="000000"/>
                          </a:solidFill>
                          <a:effectLst/>
                          <a:latin typeface="Calibri"/>
                        </a:rPr>
                        <a:t>Delegación Azcapotzalco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ctr"/>
                      <a:r>
                        <a:rPr lang="es-MX" sz="1000" b="1" i="0" u="none" strike="noStrike">
                          <a:solidFill>
                            <a:srgbClr val="000000"/>
                          </a:solidFill>
                          <a:effectLst/>
                          <a:latin typeface="Calibri"/>
                        </a:rPr>
                        <a:t>Delegación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ctr"/>
                      <a:r>
                        <a:rPr lang="es-MX" sz="1000" b="1" i="0" u="none" strike="noStrike">
                          <a:solidFill>
                            <a:srgbClr val="000000"/>
                          </a:solidFill>
                          <a:effectLst/>
                          <a:latin typeface="Calibri"/>
                        </a:rPr>
                        <a:t>Delegación Gustavo A. Madero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ctr"/>
                      <a:r>
                        <a:rPr lang="es-MX" sz="1000" b="1" i="0" u="none" strike="noStrike">
                          <a:solidFill>
                            <a:srgbClr val="000000"/>
                          </a:solidFill>
                          <a:effectLst/>
                          <a:latin typeface="Calibri"/>
                        </a:rPr>
                        <a:t>Delegación Tlalpan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ctr"/>
                      <a:r>
                        <a:rPr lang="es-MX" sz="1000" b="1" i="0" u="none" strike="noStrike">
                          <a:solidFill>
                            <a:srgbClr val="000000"/>
                          </a:solidFill>
                          <a:effectLst/>
                          <a:latin typeface="Calibri"/>
                        </a:rPr>
                        <a:t>Delegación Benito Juárez</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ctr"/>
                      <a:r>
                        <a:rPr lang="es-MX" sz="1000" b="1" i="0" u="none" strike="noStrike">
                          <a:solidFill>
                            <a:srgbClr val="000000"/>
                          </a:solidFill>
                          <a:effectLst/>
                          <a:latin typeface="Calibri"/>
                        </a:rPr>
                        <a:t>Delegación Iztacalco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ctr"/>
                      <a:r>
                        <a:rPr lang="es-MX" sz="1000" b="1" i="0" u="none" strike="noStrike">
                          <a:solidFill>
                            <a:srgbClr val="000000"/>
                          </a:solidFill>
                          <a:effectLst/>
                          <a:latin typeface="Calibri"/>
                        </a:rPr>
                        <a:t>Delegación Tláhuac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ctr"/>
                      <a:r>
                        <a:rPr lang="es-MX" sz="1000" b="1" i="0" u="none" strike="noStrike">
                          <a:solidFill>
                            <a:srgbClr val="000000"/>
                          </a:solidFill>
                          <a:effectLst/>
                          <a:latin typeface="Calibri"/>
                        </a:rPr>
                        <a:t>Delegación Cuauhtémoc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69.9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ctr"/>
                      <a:r>
                        <a:rPr lang="es-MX" sz="1000" b="1" i="0" u="none" strike="noStrike">
                          <a:solidFill>
                            <a:srgbClr val="000000"/>
                          </a:solidFill>
                          <a:effectLst/>
                          <a:latin typeface="Calibri"/>
                        </a:rPr>
                        <a:t>Delegación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69.8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ctr"/>
                      <a:r>
                        <a:rPr lang="es-MX" sz="1000" b="1" i="0" u="none" strike="noStrike" dirty="0">
                          <a:solidFill>
                            <a:srgbClr val="000000"/>
                          </a:solidFill>
                          <a:effectLst/>
                          <a:latin typeface="Calibri"/>
                        </a:rPr>
                        <a:t>Delegación Coyoacán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76847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18 Bis</a:t>
            </a:r>
          </a:p>
          <a:p>
            <a:r>
              <a:rPr lang="es-MX" b="1" dirty="0" smtClean="0">
                <a:latin typeface="Calibri" pitchFamily="34" charset="0"/>
              </a:rPr>
              <a:t>(Aplica a los 17 Fideicomisos y Fondos)</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46</a:t>
            </a:fld>
            <a:endParaRPr lang="es-MX" b="1" dirty="0">
              <a:latin typeface="Calibri" pitchFamily="34" charset="0"/>
            </a:endParaRPr>
          </a:p>
        </p:txBody>
      </p:sp>
      <p:sp>
        <p:nvSpPr>
          <p:cNvPr id="7" name="6 CuadroTexto"/>
          <p:cNvSpPr txBox="1"/>
          <p:nvPr/>
        </p:nvSpPr>
        <p:spPr>
          <a:xfrm>
            <a:off x="1000100" y="1259317"/>
            <a:ext cx="7143800" cy="1200329"/>
          </a:xfrm>
          <a:prstGeom prst="rect">
            <a:avLst/>
          </a:prstGeom>
          <a:noFill/>
        </p:spPr>
        <p:txBody>
          <a:bodyPr wrap="square" rtlCol="0">
            <a:spAutoFit/>
          </a:bodyPr>
          <a:lstStyle/>
          <a:p>
            <a:pPr algn="ctr"/>
            <a:r>
              <a:rPr lang="es-MX" sz="1200" b="1" dirty="0">
                <a:latin typeface="Calibri" pitchFamily="34" charset="0"/>
              </a:rPr>
              <a:t>Índice de Cumplimiento Global de Obligaciones Específicas</a:t>
            </a:r>
          </a:p>
          <a:p>
            <a:pPr algn="ctr"/>
            <a:r>
              <a:rPr lang="es-MX" sz="1200" b="1" dirty="0">
                <a:latin typeface="Calibri" pitchFamily="34" charset="0"/>
              </a:rPr>
              <a:t>(Artículos 15, 16, 17, 18, 18 Bis, 19, 20, 21 y 22): </a:t>
            </a:r>
            <a:r>
              <a:rPr lang="es-MX" sz="1200" b="1" dirty="0" smtClean="0">
                <a:latin typeface="Calibri" pitchFamily="34" charset="0"/>
              </a:rPr>
              <a:t>92.6</a:t>
            </a:r>
            <a:endParaRPr lang="es-MX" sz="1200" b="1" dirty="0">
              <a:latin typeface="Calibri" pitchFamily="34" charset="0"/>
            </a:endParaRPr>
          </a:p>
          <a:p>
            <a:pPr algn="ctr"/>
            <a:endParaRPr lang="es-MX" sz="1200" b="1" dirty="0" smtClean="0">
              <a:latin typeface="Calibri" pitchFamily="34" charset="0"/>
            </a:endParaRPr>
          </a:p>
          <a:p>
            <a:pPr algn="ctr"/>
            <a:endParaRPr lang="es-MX" sz="1200" b="1" dirty="0" smtClean="0">
              <a:latin typeface="Calibri" pitchFamily="34" charset="0"/>
            </a:endParaRPr>
          </a:p>
          <a:p>
            <a:pPr algn="ctr"/>
            <a:r>
              <a:rPr lang="es-MX" sz="1200" b="1" dirty="0" smtClean="0">
                <a:latin typeface="Calibri" pitchFamily="34" charset="0"/>
              </a:rPr>
              <a:t>Índice de Cumplimiento del Artículo 18 Bis</a:t>
            </a:r>
          </a:p>
          <a:p>
            <a:pPr algn="ctr"/>
            <a:r>
              <a:rPr lang="es-MX" sz="1200" b="1" dirty="0">
                <a:latin typeface="Calibri" pitchFamily="34" charset="0"/>
              </a:rPr>
              <a:t>(Fideicomisos y Fondos): </a:t>
            </a:r>
            <a:r>
              <a:rPr lang="es-MX" sz="1200" b="1" dirty="0" smtClean="0">
                <a:latin typeface="Calibri" pitchFamily="34" charset="0"/>
              </a:rPr>
              <a:t>85.0</a:t>
            </a:r>
            <a:endParaRPr lang="es-MX" sz="1200" b="1" dirty="0">
              <a:latin typeface="Calibri" pitchFamily="34" charset="0"/>
            </a:endParaRPr>
          </a:p>
        </p:txBody>
      </p:sp>
      <p:graphicFrame>
        <p:nvGraphicFramePr>
          <p:cNvPr id="8" name="7 Gráfico"/>
          <p:cNvGraphicFramePr/>
          <p:nvPr>
            <p:extLst>
              <p:ext uri="{D42A27DB-BD31-4B8C-83A1-F6EECF244321}">
                <p14:modId xmlns:p14="http://schemas.microsoft.com/office/powerpoint/2010/main" val="2478837430"/>
              </p:ext>
            </p:extLst>
          </p:nvPr>
        </p:nvGraphicFramePr>
        <p:xfrm>
          <a:off x="323528" y="2564904"/>
          <a:ext cx="8496944" cy="39604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525070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47</a:t>
            </a:fld>
            <a:endParaRPr lang="es-MX" b="1" dirty="0">
              <a:latin typeface="Calibri" pitchFamily="34" charset="0"/>
            </a:endParaRP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18 Bis.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7" name="6 Tabla"/>
          <p:cNvGraphicFramePr>
            <a:graphicFrameLocks noGrp="1"/>
          </p:cNvGraphicFramePr>
          <p:nvPr>
            <p:extLst>
              <p:ext uri="{D42A27DB-BD31-4B8C-83A1-F6EECF244321}">
                <p14:modId xmlns:p14="http://schemas.microsoft.com/office/powerpoint/2010/main" val="631561462"/>
              </p:ext>
            </p:extLst>
          </p:nvPr>
        </p:nvGraphicFramePr>
        <p:xfrm>
          <a:off x="385194" y="1268760"/>
          <a:ext cx="4896000" cy="5256000"/>
        </p:xfrm>
        <a:graphic>
          <a:graphicData uri="http://schemas.openxmlformats.org/drawingml/2006/table">
            <a:tbl>
              <a:tblPr/>
              <a:tblGrid>
                <a:gridCol w="3600000"/>
                <a:gridCol w="648000"/>
                <a:gridCol w="648000"/>
              </a:tblGrid>
              <a:tr h="252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a:t>
                      </a:r>
                      <a:r>
                        <a:rPr lang="es-MX" sz="1000" b="1" i="0" u="none" strike="noStrike" baseline="0" dirty="0" smtClean="0">
                          <a:solidFill>
                            <a:schemeClr val="bg1"/>
                          </a:solidFill>
                          <a:latin typeface="Calibri" pitchFamily="34" charset="0"/>
                        </a:rPr>
                        <a:t> 18 Bis</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52000">
                <a:tc>
                  <a:txBody>
                    <a:bodyPr/>
                    <a:lstStyle/>
                    <a:p>
                      <a:pPr algn="l" fontAlgn="b"/>
                      <a:r>
                        <a:rPr lang="es-MX" sz="1000" b="1" i="0" u="none" strike="noStrike" dirty="0" smtClean="0">
                          <a:solidFill>
                            <a:srgbClr val="000000"/>
                          </a:solidFill>
                          <a:effectLst/>
                          <a:latin typeface="Calibri" panose="020F0502020204030204" pitchFamily="34" charset="0"/>
                        </a:rPr>
                        <a:t>*</a:t>
                      </a:r>
                      <a:r>
                        <a:rPr lang="es-MX" sz="1000" b="1" i="0" u="none" strike="noStrike" baseline="0" dirty="0" smtClean="0">
                          <a:solidFill>
                            <a:srgbClr val="000000"/>
                          </a:solidFill>
                          <a:effectLst/>
                          <a:latin typeface="Calibri" panose="020F0502020204030204" pitchFamily="34" charset="0"/>
                        </a:rPr>
                        <a:t> </a:t>
                      </a:r>
                      <a:r>
                        <a:rPr lang="es-MX" sz="1000" b="1" i="0" u="none" strike="noStrike" dirty="0" smtClean="0">
                          <a:solidFill>
                            <a:srgbClr val="000000"/>
                          </a:solidFill>
                          <a:effectLst/>
                          <a:latin typeface="Calibri" panose="020F0502020204030204" pitchFamily="34" charset="0"/>
                        </a:rPr>
                        <a:t>Fideicomiso </a:t>
                      </a:r>
                      <a:r>
                        <a:rPr lang="es-MX" sz="1000" b="1" i="0" u="none" strike="noStrike" dirty="0">
                          <a:solidFill>
                            <a:srgbClr val="000000"/>
                          </a:solidFill>
                          <a:effectLst/>
                          <a:latin typeface="Calibri" panose="020F0502020204030204" pitchFamily="34" charset="0"/>
                        </a:rPr>
                        <a:t>Museo de Arte Popular Mexicano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b"/>
                      <a:r>
                        <a:rPr lang="es-MX" sz="1000" b="1" i="0" u="none" strike="noStrike" dirty="0">
                          <a:solidFill>
                            <a:srgbClr val="000000"/>
                          </a:solidFill>
                          <a:effectLst/>
                          <a:latin typeface="Calibri" panose="020F0502020204030204" pitchFamily="34" charset="0"/>
                        </a:rPr>
                        <a:t>Fideicomiso Centro Histórico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b"/>
                      <a:r>
                        <a:rPr lang="es-MX" sz="1000" b="1" i="0" u="none" strike="noStrike" dirty="0">
                          <a:solidFill>
                            <a:srgbClr val="000000"/>
                          </a:solidFill>
                          <a:effectLst/>
                          <a:latin typeface="Calibri" panose="020F0502020204030204" pitchFamily="34" charset="0"/>
                        </a:rPr>
                        <a:t>Fideicomiso de Recuperación Crediticia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b"/>
                      <a:r>
                        <a:rPr lang="es-MX" sz="1000" b="1" i="0" u="none" strike="noStrike" dirty="0">
                          <a:solidFill>
                            <a:srgbClr val="000000"/>
                          </a:solidFill>
                          <a:effectLst/>
                          <a:latin typeface="Calibri" panose="020F0502020204030204" pitchFamily="34" charset="0"/>
                        </a:rPr>
                        <a:t>Fideicomiso Educación Garantizada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b"/>
                      <a:r>
                        <a:rPr lang="es-MX" sz="1000" b="1" i="0" u="none" strike="noStrike" dirty="0">
                          <a:solidFill>
                            <a:srgbClr val="000000"/>
                          </a:solidFill>
                          <a:effectLst/>
                          <a:latin typeface="Calibri" panose="020F0502020204030204" pitchFamily="34" charset="0"/>
                        </a:rPr>
                        <a:t>Fideicomiso Museo del Estanquillo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96000">
                <a:tc>
                  <a:txBody>
                    <a:bodyPr/>
                    <a:lstStyle/>
                    <a:p>
                      <a:pPr algn="l" fontAlgn="b"/>
                      <a:r>
                        <a:rPr lang="es-MX" sz="1000" b="1" i="0" u="none" strike="noStrike" dirty="0">
                          <a:solidFill>
                            <a:srgbClr val="000000"/>
                          </a:solidFill>
                          <a:effectLst/>
                          <a:latin typeface="Calibri" panose="020F0502020204030204" pitchFamily="34" charset="0"/>
                        </a:rPr>
                        <a:t>Fideicomiso para la Promoción y Desarrollo del Cine Mexicano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96000">
                <a:tc>
                  <a:txBody>
                    <a:bodyPr/>
                    <a:lstStyle/>
                    <a:p>
                      <a:pPr algn="l" fontAlgn="b"/>
                      <a:r>
                        <a:rPr lang="es-MX" sz="1000" b="1" i="0" u="none" strike="noStrike" dirty="0">
                          <a:solidFill>
                            <a:srgbClr val="000000"/>
                          </a:solidFill>
                          <a:effectLst/>
                          <a:latin typeface="Calibri" panose="020F0502020204030204" pitchFamily="34" charset="0"/>
                        </a:rPr>
                        <a:t>Fideicomiso Público del Fondo de Apoyo a la Procuración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b"/>
                      <a:r>
                        <a:rPr lang="es-MX" sz="1000" b="1" i="0" u="none" strike="noStrike" dirty="0">
                          <a:solidFill>
                            <a:srgbClr val="000000"/>
                          </a:solidFill>
                          <a:effectLst/>
                          <a:latin typeface="Calibri" panose="020F0502020204030204" pitchFamily="34" charset="0"/>
                        </a:rPr>
                        <a:t>Fondo Ambiental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b"/>
                      <a:r>
                        <a:rPr lang="es-MX" sz="1000" b="1" i="0" u="none" strike="noStrike" dirty="0">
                          <a:solidFill>
                            <a:srgbClr val="000000"/>
                          </a:solidFill>
                          <a:effectLst/>
                          <a:latin typeface="Calibri" panose="020F0502020204030204" pitchFamily="34" charset="0"/>
                        </a:rPr>
                        <a:t>Fondo Mixto de Promoción Turística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b"/>
                      <a:r>
                        <a:rPr lang="es-MX" sz="1000" b="1" i="0" u="none" strike="noStrike" dirty="0">
                          <a:solidFill>
                            <a:srgbClr val="000000"/>
                          </a:solidFill>
                          <a:effectLst/>
                          <a:latin typeface="Calibri" panose="020F0502020204030204" pitchFamily="34" charset="0"/>
                        </a:rPr>
                        <a:t>Fondo para el Desarrollo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b"/>
                      <a:r>
                        <a:rPr lang="es-MX" sz="1000" b="1" i="0" u="none" strike="noStrike" dirty="0">
                          <a:solidFill>
                            <a:srgbClr val="000000"/>
                          </a:solidFill>
                          <a:effectLst/>
                          <a:latin typeface="Calibri" panose="020F0502020204030204" pitchFamily="34" charset="0"/>
                        </a:rPr>
                        <a:t>Fondo para la Atención y Apoyo a las Víctimas del Delito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b"/>
                      <a:r>
                        <a:rPr lang="es-MX" sz="1000" b="1" i="0" u="none" strike="noStrike" dirty="0">
                          <a:solidFill>
                            <a:srgbClr val="000000"/>
                          </a:solidFill>
                          <a:effectLst/>
                          <a:latin typeface="Calibri" panose="020F0502020204030204" pitchFamily="34" charset="0"/>
                        </a:rPr>
                        <a:t>Fondo de Desarrollo Económico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96000">
                <a:tc>
                  <a:txBody>
                    <a:bodyPr/>
                    <a:lstStyle/>
                    <a:p>
                      <a:pPr algn="l" fontAlgn="b"/>
                      <a:r>
                        <a:rPr lang="es-MX" sz="1000" b="1" i="0" u="none" strike="noStrike" dirty="0">
                          <a:solidFill>
                            <a:srgbClr val="000000"/>
                          </a:solidFill>
                          <a:effectLst/>
                          <a:latin typeface="Calibri" panose="020F0502020204030204" pitchFamily="34" charset="0"/>
                        </a:rPr>
                        <a:t>Fideicomiso para el Fondo de Promoción para el Financiamiento del Transporte Público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94.9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96000">
                <a:tc>
                  <a:txBody>
                    <a:bodyPr/>
                    <a:lstStyle/>
                    <a:p>
                      <a:pPr algn="l" fontAlgn="b"/>
                      <a:r>
                        <a:rPr lang="es-MX" sz="1000" b="1" i="0" u="none" strike="noStrike" dirty="0">
                          <a:solidFill>
                            <a:srgbClr val="000000"/>
                          </a:solidFill>
                          <a:effectLst/>
                          <a:latin typeface="Calibri" panose="020F0502020204030204" pitchFamily="34" charset="0"/>
                        </a:rPr>
                        <a:t>Fideicomiso Fondo para el Desarrollo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66.2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96000">
                <a:tc>
                  <a:txBody>
                    <a:bodyPr/>
                    <a:lstStyle/>
                    <a:p>
                      <a:pPr algn="l" fontAlgn="b"/>
                      <a:r>
                        <a:rPr lang="es-MX" sz="1000" b="1" i="0" u="none" strike="noStrike" dirty="0">
                          <a:solidFill>
                            <a:srgbClr val="000000"/>
                          </a:solidFill>
                          <a:effectLst/>
                          <a:latin typeface="Calibri" panose="020F0502020204030204" pitchFamily="34" charset="0"/>
                        </a:rPr>
                        <a:t>Fideicomiso Fondo de Apoyo a la Educación y el Empleo de las y los Jóvenes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62.2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b"/>
                      <a:r>
                        <a:rPr lang="es-MX" sz="1000" b="1" i="0" u="none" strike="noStrike" dirty="0">
                          <a:solidFill>
                            <a:srgbClr val="000000"/>
                          </a:solidFill>
                          <a:effectLst/>
                          <a:latin typeface="Calibri" panose="020F0502020204030204" pitchFamily="34" charset="0"/>
                        </a:rPr>
                        <a:t>Fideicomiso Público Complejo Ambiental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23.8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52000">
                <a:tc>
                  <a:txBody>
                    <a:bodyPr/>
                    <a:lstStyle/>
                    <a:p>
                      <a:pPr algn="l" fontAlgn="b"/>
                      <a:r>
                        <a:rPr lang="es-MX" sz="1000" b="1" i="0" u="none" strike="noStrike" dirty="0">
                          <a:solidFill>
                            <a:srgbClr val="000000"/>
                          </a:solidFill>
                          <a:effectLst/>
                          <a:latin typeface="Calibri" panose="020F0502020204030204" pitchFamily="34" charset="0"/>
                        </a:rPr>
                        <a:t>Fideicomiso Público de la Zona de Santa Fe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a:solidFill>
                            <a:srgbClr val="000000"/>
                          </a:solidFill>
                          <a:effectLst/>
                          <a:latin typeface="Calibri" panose="020F0502020204030204" pitchFamily="34" charset="0"/>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000" b="1" i="0" u="none" strike="noStrike" dirty="0">
                          <a:solidFill>
                            <a:srgbClr val="000000"/>
                          </a:solidFill>
                          <a:effectLst/>
                          <a:latin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
        <p:nvSpPr>
          <p:cNvPr id="8" name="9 CuadroTexto"/>
          <p:cNvSpPr txBox="1"/>
          <p:nvPr/>
        </p:nvSpPr>
        <p:spPr>
          <a:xfrm>
            <a:off x="5580113" y="1556792"/>
            <a:ext cx="3312368" cy="1080120"/>
          </a:xfrm>
          <a:prstGeom prst="rect">
            <a:avLst/>
          </a:prstGeom>
          <a:noFill/>
        </p:spPr>
        <p:txBody>
          <a:bodyPr wrap="square" rtlCol="0" anchor="ctr">
            <a:noAutofit/>
          </a:bodyPr>
          <a:lstStyle/>
          <a:p>
            <a:pPr algn="just"/>
            <a:r>
              <a:rPr lang="es-MX" sz="1000" b="1" i="1" dirty="0" smtClean="0">
                <a:latin typeface="Calibri" pitchFamily="34" charset="0"/>
              </a:rPr>
              <a:t>* Durante la 2a Evaluación de Portales de Internet, los Entes Obligados señalados con asterisco obtuvieron un índice de 100 puntos, por lo tanto, no tuvieron que solventar recomendación alguna durante la 3a Evaluación-</a:t>
            </a:r>
            <a:r>
              <a:rPr lang="es-MX" sz="1000" b="1" i="1" dirty="0" err="1" smtClean="0">
                <a:latin typeface="Calibri" pitchFamily="34" charset="0"/>
              </a:rPr>
              <a:t>Solventación</a:t>
            </a:r>
            <a:r>
              <a:rPr lang="es-MX" sz="1000" b="1" i="1" dirty="0" smtClean="0">
                <a:latin typeface="Calibri" pitchFamily="34" charset="0"/>
              </a:rPr>
              <a:t> a la información de oficio publicada en sus secciones de transparencia.</a:t>
            </a:r>
            <a:endParaRPr lang="es-ES" sz="1000" b="1" i="1" dirty="0">
              <a:latin typeface="Calibri" pitchFamily="34" charset="0"/>
            </a:endParaRPr>
          </a:p>
        </p:txBody>
      </p:sp>
    </p:spTree>
    <p:extLst>
      <p:ext uri="{BB962C8B-B14F-4D97-AF65-F5344CB8AC3E}">
        <p14:creationId xmlns:p14="http://schemas.microsoft.com/office/powerpoint/2010/main" val="36145384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del Artículo 19</a:t>
            </a:r>
          </a:p>
          <a:p>
            <a:r>
              <a:rPr lang="es-MX" b="1" dirty="0" smtClean="0">
                <a:latin typeface="Calibri" pitchFamily="34" charset="0"/>
              </a:rPr>
              <a:t>(Aplica al IEDF y TEDF)</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48</a:t>
            </a:fld>
            <a:endParaRPr lang="es-MX" b="1" dirty="0">
              <a:latin typeface="Calibri" pitchFamily="34" charset="0"/>
            </a:endParaRPr>
          </a:p>
        </p:txBody>
      </p:sp>
      <p:sp>
        <p:nvSpPr>
          <p:cNvPr id="7" name="6 CuadroTexto"/>
          <p:cNvSpPr txBox="1"/>
          <p:nvPr/>
        </p:nvSpPr>
        <p:spPr>
          <a:xfrm>
            <a:off x="1000100" y="1259317"/>
            <a:ext cx="7143800" cy="1200329"/>
          </a:xfrm>
          <a:prstGeom prst="rect">
            <a:avLst/>
          </a:prstGeom>
          <a:noFill/>
        </p:spPr>
        <p:txBody>
          <a:bodyPr wrap="square" rtlCol="0">
            <a:spAutoFit/>
          </a:bodyPr>
          <a:lstStyle/>
          <a:p>
            <a:pPr algn="ctr"/>
            <a:r>
              <a:rPr lang="es-MX" sz="1200" b="1" dirty="0">
                <a:latin typeface="Calibri" pitchFamily="34" charset="0"/>
              </a:rPr>
              <a:t>Índice de Cumplimiento Global de Obligaciones Específicas</a:t>
            </a:r>
          </a:p>
          <a:p>
            <a:pPr algn="ctr"/>
            <a:r>
              <a:rPr lang="es-MX" sz="1200" b="1" dirty="0">
                <a:latin typeface="Calibri" pitchFamily="34" charset="0"/>
              </a:rPr>
              <a:t>(Artículos 15, 16, 17, 18, 18 Bis, 19, 20, 21 y 22): </a:t>
            </a:r>
            <a:r>
              <a:rPr lang="es-MX" sz="1200" b="1" dirty="0" smtClean="0">
                <a:latin typeface="Calibri" pitchFamily="34" charset="0"/>
              </a:rPr>
              <a:t>92.6</a:t>
            </a:r>
            <a:endParaRPr lang="es-MX" sz="1200" b="1" dirty="0">
              <a:latin typeface="Calibri" pitchFamily="34" charset="0"/>
            </a:endParaRPr>
          </a:p>
          <a:p>
            <a:pPr algn="ctr"/>
            <a:endParaRPr lang="es-MX" sz="1200" b="1" dirty="0" smtClean="0">
              <a:latin typeface="Calibri" pitchFamily="34" charset="0"/>
            </a:endParaRPr>
          </a:p>
          <a:p>
            <a:pPr algn="ctr"/>
            <a:endParaRPr lang="es-MX" sz="1200" b="1" dirty="0" smtClean="0">
              <a:latin typeface="Calibri" pitchFamily="34" charset="0"/>
            </a:endParaRPr>
          </a:p>
          <a:p>
            <a:pPr algn="ctr"/>
            <a:r>
              <a:rPr lang="es-MX" sz="1200" b="1" dirty="0" smtClean="0">
                <a:latin typeface="Calibri" pitchFamily="34" charset="0"/>
              </a:rPr>
              <a:t>Índice de Cumplimiento del Artículo 19</a:t>
            </a:r>
          </a:p>
          <a:p>
            <a:pPr algn="ctr"/>
            <a:r>
              <a:rPr lang="es-MX" sz="1200" b="1" dirty="0" smtClean="0">
                <a:latin typeface="Calibri" pitchFamily="34" charset="0"/>
              </a:rPr>
              <a:t>(IEDF y TEDF): 100.0</a:t>
            </a:r>
            <a:endParaRPr lang="es-MX" sz="1200" b="1" dirty="0">
              <a:latin typeface="Calibri" pitchFamily="34" charset="0"/>
            </a:endParaRPr>
          </a:p>
        </p:txBody>
      </p:sp>
      <p:graphicFrame>
        <p:nvGraphicFramePr>
          <p:cNvPr id="9" name="8 Gráfico"/>
          <p:cNvGraphicFramePr/>
          <p:nvPr>
            <p:extLst>
              <p:ext uri="{D42A27DB-BD31-4B8C-83A1-F6EECF244321}">
                <p14:modId xmlns:p14="http://schemas.microsoft.com/office/powerpoint/2010/main" val="772467333"/>
              </p:ext>
            </p:extLst>
          </p:nvPr>
        </p:nvGraphicFramePr>
        <p:xfrm>
          <a:off x="2411760" y="2708920"/>
          <a:ext cx="4320480" cy="3600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Cumplimiento de los Artículos 20, 21 y 22</a:t>
            </a:r>
          </a:p>
          <a:p>
            <a:r>
              <a:rPr lang="es-MX" b="1" dirty="0" smtClean="0">
                <a:latin typeface="Calibri" pitchFamily="34" charset="0"/>
              </a:rPr>
              <a:t>(Aplica a la CDHDF, UACM e </a:t>
            </a:r>
            <a:r>
              <a:rPr lang="es-MX" b="1" dirty="0" err="1" smtClean="0">
                <a:latin typeface="Calibri" pitchFamily="34" charset="0"/>
              </a:rPr>
              <a:t>InfoDF</a:t>
            </a:r>
            <a:r>
              <a:rPr lang="es-MX" b="1" dirty="0" smtClean="0">
                <a:latin typeface="Calibri" pitchFamily="34" charset="0"/>
              </a:rPr>
              <a:t>)</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sp>
        <p:nvSpPr>
          <p:cNvPr id="18" name="17 CuadroTexto"/>
          <p:cNvSpPr txBox="1"/>
          <p:nvPr/>
        </p:nvSpPr>
        <p:spPr>
          <a:xfrm>
            <a:off x="1000100" y="1259317"/>
            <a:ext cx="7143800" cy="461665"/>
          </a:xfrm>
          <a:prstGeom prst="rect">
            <a:avLst/>
          </a:prstGeom>
          <a:noFill/>
        </p:spPr>
        <p:txBody>
          <a:bodyPr wrap="square" rtlCol="0">
            <a:spAutoFit/>
          </a:bodyPr>
          <a:lstStyle/>
          <a:p>
            <a:pPr algn="ctr"/>
            <a:r>
              <a:rPr lang="es-MX" sz="1200" b="1" dirty="0">
                <a:latin typeface="Calibri" pitchFamily="34" charset="0"/>
              </a:rPr>
              <a:t>Índice de Cumplimiento Global de Obligaciones Específicas</a:t>
            </a:r>
          </a:p>
          <a:p>
            <a:pPr algn="ctr"/>
            <a:r>
              <a:rPr lang="es-MX" sz="1200" b="1" dirty="0">
                <a:latin typeface="Calibri" pitchFamily="34" charset="0"/>
              </a:rPr>
              <a:t>(Artículos 15, 16, 17, 18, 18 Bis, 19, 20, 21 y 22): </a:t>
            </a:r>
            <a:r>
              <a:rPr lang="es-MX" sz="1200" b="1" dirty="0" smtClean="0">
                <a:latin typeface="Calibri" pitchFamily="34" charset="0"/>
              </a:rPr>
              <a:t>92.6</a:t>
            </a:r>
            <a:endParaRPr lang="es-MX" sz="1200" b="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49</a:t>
            </a:fld>
            <a:endParaRPr lang="es-MX" b="1" dirty="0">
              <a:latin typeface="Calibri" pitchFamily="34" charset="0"/>
            </a:endParaRPr>
          </a:p>
        </p:txBody>
      </p:sp>
      <p:graphicFrame>
        <p:nvGraphicFramePr>
          <p:cNvPr id="7" name="6 Gráfico"/>
          <p:cNvGraphicFramePr/>
          <p:nvPr>
            <p:extLst>
              <p:ext uri="{D42A27DB-BD31-4B8C-83A1-F6EECF244321}">
                <p14:modId xmlns:p14="http://schemas.microsoft.com/office/powerpoint/2010/main" val="1046072005"/>
              </p:ext>
            </p:extLst>
          </p:nvPr>
        </p:nvGraphicFramePr>
        <p:xfrm>
          <a:off x="755576" y="2276872"/>
          <a:ext cx="7632848"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8" name="9 CuadroTexto"/>
          <p:cNvSpPr txBox="1"/>
          <p:nvPr/>
        </p:nvSpPr>
        <p:spPr>
          <a:xfrm>
            <a:off x="251519" y="6297546"/>
            <a:ext cx="8640961" cy="504056"/>
          </a:xfrm>
          <a:prstGeom prst="rect">
            <a:avLst/>
          </a:prstGeom>
          <a:noFill/>
        </p:spPr>
        <p:txBody>
          <a:bodyPr wrap="square" rtlCol="0" anchor="ctr">
            <a:noAutofit/>
          </a:bodyPr>
          <a:lstStyle/>
          <a:p>
            <a:pPr algn="just"/>
            <a:r>
              <a:rPr lang="es-MX" sz="1000" b="1" i="1" dirty="0" smtClean="0">
                <a:latin typeface="Calibri" pitchFamily="34" charset="0"/>
              </a:rPr>
              <a:t>* Durante la 2a Evaluación de Portales de Internet, los Entes Obligados señalados con asterisco obtuvieron un índice de 100 puntos, por lo tanto, no tuvieron que solventar recomendación alguna durante la 3a Evaluación-</a:t>
            </a:r>
            <a:r>
              <a:rPr lang="es-MX" sz="1000" b="1" i="1" dirty="0" err="1" smtClean="0">
                <a:latin typeface="Calibri" pitchFamily="34" charset="0"/>
              </a:rPr>
              <a:t>Solventación</a:t>
            </a:r>
            <a:r>
              <a:rPr lang="es-MX" sz="1000" b="1" i="1" dirty="0" smtClean="0">
                <a:latin typeface="Calibri" pitchFamily="34" charset="0"/>
              </a:rPr>
              <a:t> a la información de oficio publicada en sus secciones de transparencia.</a:t>
            </a:r>
            <a:endParaRPr lang="es-ES" sz="1000" b="1" i="1"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29 Rectángulo redondeado"/>
          <p:cNvSpPr/>
          <p:nvPr/>
        </p:nvSpPr>
        <p:spPr>
          <a:xfrm>
            <a:off x="5313852" y="3792686"/>
            <a:ext cx="2808000" cy="2700000"/>
          </a:xfrm>
          <a:prstGeom prst="roundRect">
            <a:avLst/>
          </a:prstGeom>
          <a:solidFill>
            <a:schemeClr val="accent1">
              <a:alpha val="70000"/>
            </a:schemeClr>
          </a:solidFill>
          <a:ln>
            <a:solidFill>
              <a:srgbClr val="1E7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5125" lvl="1" indent="-349250">
              <a:spcBef>
                <a:spcPts val="600"/>
              </a:spcBef>
              <a:spcAft>
                <a:spcPts val="600"/>
              </a:spcAft>
              <a:buFont typeface="Wingdings" pitchFamily="2" charset="2"/>
              <a:buChar char="Ø"/>
            </a:pPr>
            <a:endParaRPr lang="es-MX" sz="1500" dirty="0" smtClean="0">
              <a:solidFill>
                <a:prstClr val="black"/>
              </a:solidFill>
              <a:latin typeface="Calibri" pitchFamily="34" charset="0"/>
              <a:cs typeface="Calibri" pitchFamily="34" charset="0"/>
            </a:endParaRPr>
          </a:p>
          <a:p>
            <a:pPr marL="365125" lvl="1" indent="-349250">
              <a:spcBef>
                <a:spcPts val="600"/>
              </a:spcBef>
              <a:spcAft>
                <a:spcPts val="600"/>
              </a:spcAft>
              <a:buFont typeface="Wingdings" pitchFamily="2" charset="2"/>
              <a:buChar char="Ø"/>
            </a:pPr>
            <a:r>
              <a:rPr lang="es-MX" sz="1500" dirty="0" smtClean="0">
                <a:solidFill>
                  <a:prstClr val="black"/>
                </a:solidFill>
                <a:latin typeface="Calibri" pitchFamily="34" charset="0"/>
                <a:cs typeface="Calibri" pitchFamily="34" charset="0"/>
              </a:rPr>
              <a:t>Cumplían </a:t>
            </a:r>
            <a:r>
              <a:rPr lang="es-MX" sz="1500" dirty="0">
                <a:solidFill>
                  <a:prstClr val="black"/>
                </a:solidFill>
                <a:latin typeface="Calibri" pitchFamily="34" charset="0"/>
                <a:cs typeface="Calibri" pitchFamily="34" charset="0"/>
              </a:rPr>
              <a:t>con listado de Información: 56%</a:t>
            </a:r>
          </a:p>
          <a:p>
            <a:pPr marL="365125" lvl="1" indent="-349250">
              <a:spcBef>
                <a:spcPts val="600"/>
              </a:spcBef>
              <a:spcAft>
                <a:spcPts val="600"/>
              </a:spcAft>
              <a:buFont typeface="Wingdings" pitchFamily="2" charset="2"/>
              <a:buChar char="Ø"/>
            </a:pPr>
            <a:r>
              <a:rPr lang="es-MX" sz="1500" dirty="0">
                <a:solidFill>
                  <a:prstClr val="black"/>
                </a:solidFill>
                <a:latin typeface="Calibri" pitchFamily="34" charset="0"/>
                <a:cs typeface="Calibri" pitchFamily="34" charset="0"/>
              </a:rPr>
              <a:t>Contaban con sitio de Internet: 93%</a:t>
            </a:r>
          </a:p>
          <a:p>
            <a:pPr marL="365125" lvl="1" indent="-349250">
              <a:spcBef>
                <a:spcPts val="600"/>
              </a:spcBef>
              <a:spcAft>
                <a:spcPts val="600"/>
              </a:spcAft>
              <a:buFont typeface="Wingdings" pitchFamily="2" charset="2"/>
              <a:buChar char="Ø"/>
            </a:pPr>
            <a:r>
              <a:rPr lang="es-MX" sz="1500" dirty="0">
                <a:solidFill>
                  <a:prstClr val="black"/>
                </a:solidFill>
                <a:latin typeface="Calibri" pitchFamily="34" charset="0"/>
                <a:cs typeface="Calibri" pitchFamily="34" charset="0"/>
              </a:rPr>
              <a:t>Cumplían con el Artículo 13: 30%</a:t>
            </a:r>
          </a:p>
        </p:txBody>
      </p:sp>
      <p:sp>
        <p:nvSpPr>
          <p:cNvPr id="22" name="21 CuadroTexto"/>
          <p:cNvSpPr txBox="1"/>
          <p:nvPr/>
        </p:nvSpPr>
        <p:spPr>
          <a:xfrm>
            <a:off x="80682" y="85702"/>
            <a:ext cx="8420407" cy="864000"/>
          </a:xfrm>
          <a:prstGeom prst="rect">
            <a:avLst/>
          </a:prstGeom>
          <a:noFill/>
        </p:spPr>
        <p:txBody>
          <a:bodyPr wrap="square" rtlCol="0" anchor="ctr">
            <a:noAutofit/>
          </a:bodyPr>
          <a:lstStyle/>
          <a:p>
            <a:r>
              <a:rPr lang="es-MX" b="1" dirty="0">
                <a:latin typeface="Calibri" pitchFamily="34" charset="0"/>
              </a:rPr>
              <a:t>Metodología aplicada para la evaluación de portales en </a:t>
            </a:r>
            <a:r>
              <a:rPr lang="es-MX" b="1" dirty="0" smtClean="0">
                <a:latin typeface="Calibri" pitchFamily="34" charset="0"/>
              </a:rPr>
              <a:t>2004</a:t>
            </a:r>
            <a:endParaRPr lang="es-MX" b="1" dirty="0">
              <a:latin typeface="Calibri" pitchFamily="34" charset="0"/>
            </a:endParaRPr>
          </a:p>
        </p:txBody>
      </p:sp>
      <p:sp>
        <p:nvSpPr>
          <p:cNvPr id="3" name="2 Rectángulo redondeado"/>
          <p:cNvSpPr/>
          <p:nvPr/>
        </p:nvSpPr>
        <p:spPr>
          <a:xfrm>
            <a:off x="243132" y="1362780"/>
            <a:ext cx="8640000" cy="20662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MX" sz="1500" b="1" dirty="0">
                <a:solidFill>
                  <a:prstClr val="black"/>
                </a:solidFill>
                <a:latin typeface="Calibri" pitchFamily="34" charset="0"/>
                <a:cs typeface="Calibri" pitchFamily="34" charset="0"/>
              </a:rPr>
              <a:t>68 Entes Públicos, dos encuestas semestrales.- Artículos 12 y 13 (14 fracciones). </a:t>
            </a:r>
            <a:endParaRPr lang="es-MX" sz="1500" dirty="0">
              <a:solidFill>
                <a:prstClr val="black"/>
              </a:solidFill>
              <a:latin typeface="Calibri" pitchFamily="34" charset="0"/>
              <a:cs typeface="Calibri" pitchFamily="34" charset="0"/>
            </a:endParaRPr>
          </a:p>
          <a:p>
            <a:pPr lvl="0" algn="just"/>
            <a:r>
              <a:rPr lang="es-MX" sz="1500" dirty="0">
                <a:solidFill>
                  <a:prstClr val="black"/>
                </a:solidFill>
                <a:latin typeface="Calibri" pitchFamily="34" charset="0"/>
                <a:cs typeface="Calibri" pitchFamily="34" charset="0"/>
              </a:rPr>
              <a:t> </a:t>
            </a:r>
          </a:p>
          <a:p>
            <a:pPr lvl="0" algn="just"/>
            <a:r>
              <a:rPr lang="es-MX" sz="1500" dirty="0">
                <a:solidFill>
                  <a:prstClr val="black"/>
                </a:solidFill>
                <a:latin typeface="Calibri" pitchFamily="34" charset="0"/>
                <a:cs typeface="Calibri" pitchFamily="34" charset="0"/>
              </a:rPr>
              <a:t>Instrumento: Cuestionario de 8 preguntas, del que sólo 3 tenían que ver propiamente con el tema de evaluación de portales:</a:t>
            </a:r>
          </a:p>
          <a:p>
            <a:pPr lvl="0" algn="just"/>
            <a:r>
              <a:rPr lang="es-MX" sz="1500" dirty="0">
                <a:solidFill>
                  <a:prstClr val="black"/>
                </a:solidFill>
                <a:latin typeface="Calibri" pitchFamily="34" charset="0"/>
                <a:cs typeface="Calibri" pitchFamily="34" charset="0"/>
              </a:rPr>
              <a:t> </a:t>
            </a:r>
          </a:p>
          <a:p>
            <a:pPr lvl="0" algn="just"/>
            <a:r>
              <a:rPr lang="es-MX" sz="1500" dirty="0">
                <a:solidFill>
                  <a:prstClr val="black"/>
                </a:solidFill>
                <a:latin typeface="Calibri" pitchFamily="34" charset="0"/>
                <a:cs typeface="Calibri" pitchFamily="34" charset="0"/>
              </a:rPr>
              <a:t>1.- ¿Tiene un listado de la información que detentan? (SI o NO).</a:t>
            </a:r>
          </a:p>
          <a:p>
            <a:pPr lvl="0" algn="just"/>
            <a:r>
              <a:rPr lang="es-MX" sz="1500" dirty="0">
                <a:solidFill>
                  <a:prstClr val="black"/>
                </a:solidFill>
                <a:latin typeface="Calibri" pitchFamily="34" charset="0"/>
                <a:cs typeface="Calibri" pitchFamily="34" charset="0"/>
              </a:rPr>
              <a:t>2.- ¿Cuenta con sitio de internet? (SI o NO).</a:t>
            </a:r>
          </a:p>
          <a:p>
            <a:pPr lvl="0" algn="just"/>
            <a:r>
              <a:rPr lang="es-MX" sz="1500" dirty="0">
                <a:solidFill>
                  <a:prstClr val="black"/>
                </a:solidFill>
                <a:latin typeface="Calibri" pitchFamily="34" charset="0"/>
                <a:cs typeface="Calibri" pitchFamily="34" charset="0"/>
              </a:rPr>
              <a:t>3.- Si tiene sitio de internet, ¿cuántas de las 14 fracciones se tienen publicadas? (Número</a:t>
            </a:r>
            <a:r>
              <a:rPr lang="es-MX" sz="1500" dirty="0" smtClean="0">
                <a:solidFill>
                  <a:prstClr val="black"/>
                </a:solidFill>
                <a:latin typeface="Calibri" pitchFamily="34" charset="0"/>
                <a:cs typeface="Calibri" pitchFamily="34" charset="0"/>
              </a:rPr>
              <a:t>).</a:t>
            </a:r>
            <a:endParaRPr lang="es-MX" sz="1500" dirty="0">
              <a:latin typeface="Calibri" pitchFamily="34" charset="0"/>
              <a:cs typeface="Calibri" pitchFamily="34" charset="0"/>
            </a:endParaRPr>
          </a:p>
        </p:txBody>
      </p:sp>
      <p:sp>
        <p:nvSpPr>
          <p:cNvPr id="28" name="27 Rectángulo redondeado"/>
          <p:cNvSpPr/>
          <p:nvPr/>
        </p:nvSpPr>
        <p:spPr>
          <a:xfrm>
            <a:off x="384651" y="3789040"/>
            <a:ext cx="4047752" cy="2714532"/>
          </a:xfrm>
          <a:prstGeom prst="roundRect">
            <a:avLst/>
          </a:prstGeom>
          <a:solidFill>
            <a:srgbClr val="C3D796"/>
          </a:solidFill>
          <a:ln>
            <a:solidFill>
              <a:srgbClr val="779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5125" lvl="1" indent="-349250">
              <a:spcBef>
                <a:spcPts val="600"/>
              </a:spcBef>
              <a:spcAft>
                <a:spcPts val="600"/>
              </a:spcAft>
              <a:buFont typeface="Wingdings" pitchFamily="2" charset="2"/>
              <a:buChar char="Ø"/>
            </a:pPr>
            <a:endParaRPr lang="es-MX" sz="1500" dirty="0" smtClean="0">
              <a:solidFill>
                <a:prstClr val="black"/>
              </a:solidFill>
              <a:latin typeface="Calibri" pitchFamily="34" charset="0"/>
              <a:cs typeface="Calibri" pitchFamily="34" charset="0"/>
            </a:endParaRPr>
          </a:p>
          <a:p>
            <a:pPr marL="365125" lvl="1" indent="-349250">
              <a:spcBef>
                <a:spcPts val="600"/>
              </a:spcBef>
              <a:spcAft>
                <a:spcPts val="600"/>
              </a:spcAft>
              <a:buFont typeface="Wingdings" pitchFamily="2" charset="2"/>
              <a:buChar char="Ø"/>
            </a:pPr>
            <a:endParaRPr lang="es-MX" sz="1500" dirty="0">
              <a:solidFill>
                <a:prstClr val="black"/>
              </a:solidFill>
              <a:latin typeface="Calibri" pitchFamily="34" charset="0"/>
              <a:cs typeface="Calibri" pitchFamily="34" charset="0"/>
            </a:endParaRPr>
          </a:p>
          <a:p>
            <a:pPr marL="365125" lvl="1" indent="-349250">
              <a:spcBef>
                <a:spcPts val="600"/>
              </a:spcBef>
              <a:spcAft>
                <a:spcPts val="600"/>
              </a:spcAft>
              <a:buFont typeface="Wingdings" pitchFamily="2" charset="2"/>
              <a:buChar char="Ø"/>
            </a:pPr>
            <a:r>
              <a:rPr lang="es-MX" sz="1500" dirty="0" smtClean="0">
                <a:solidFill>
                  <a:prstClr val="black"/>
                </a:solidFill>
                <a:latin typeface="Calibri" pitchFamily="34" charset="0"/>
                <a:cs typeface="Calibri" pitchFamily="34" charset="0"/>
              </a:rPr>
              <a:t>Encuestas </a:t>
            </a:r>
            <a:r>
              <a:rPr lang="es-MX" sz="1500" dirty="0">
                <a:solidFill>
                  <a:prstClr val="black"/>
                </a:solidFill>
                <a:latin typeface="Calibri" pitchFamily="34" charset="0"/>
                <a:cs typeface="Calibri" pitchFamily="34" charset="0"/>
              </a:rPr>
              <a:t>semestrales sin </a:t>
            </a:r>
            <a:r>
              <a:rPr lang="es-MX" sz="1500" dirty="0" smtClean="0">
                <a:solidFill>
                  <a:prstClr val="black"/>
                </a:solidFill>
                <a:latin typeface="Calibri" pitchFamily="34" charset="0"/>
                <a:cs typeface="Calibri" pitchFamily="34" charset="0"/>
              </a:rPr>
              <a:t>verificación.</a:t>
            </a:r>
            <a:endParaRPr lang="es-MX" sz="1500" dirty="0">
              <a:solidFill>
                <a:prstClr val="black"/>
              </a:solidFill>
              <a:latin typeface="Calibri" pitchFamily="34" charset="0"/>
              <a:cs typeface="Calibri" pitchFamily="34" charset="0"/>
            </a:endParaRPr>
          </a:p>
          <a:p>
            <a:pPr marL="365125" lvl="1" indent="-349250">
              <a:spcBef>
                <a:spcPts val="600"/>
              </a:spcBef>
              <a:spcAft>
                <a:spcPts val="600"/>
              </a:spcAft>
              <a:buFont typeface="Wingdings" pitchFamily="2" charset="2"/>
              <a:buChar char="Ø"/>
            </a:pPr>
            <a:r>
              <a:rPr lang="es-MX" sz="1500" dirty="0">
                <a:solidFill>
                  <a:prstClr val="black"/>
                </a:solidFill>
                <a:latin typeface="Calibri" pitchFamily="34" charset="0"/>
                <a:cs typeface="Calibri" pitchFamily="34" charset="0"/>
              </a:rPr>
              <a:t>Sin criterios (sólo el de existencia, sin verificar actualización ni calidad</a:t>
            </a:r>
            <a:r>
              <a:rPr lang="es-MX" sz="1500" dirty="0" smtClean="0">
                <a:solidFill>
                  <a:prstClr val="black"/>
                </a:solidFill>
                <a:latin typeface="Calibri" pitchFamily="34" charset="0"/>
                <a:cs typeface="Calibri" pitchFamily="34" charset="0"/>
              </a:rPr>
              <a:t>).</a:t>
            </a:r>
            <a:endParaRPr lang="es-MX" sz="1500" dirty="0">
              <a:solidFill>
                <a:prstClr val="black"/>
              </a:solidFill>
              <a:latin typeface="Calibri" pitchFamily="34" charset="0"/>
              <a:cs typeface="Calibri" pitchFamily="34" charset="0"/>
            </a:endParaRPr>
          </a:p>
          <a:p>
            <a:pPr marL="365125" lvl="1" indent="-349250">
              <a:spcBef>
                <a:spcPts val="600"/>
              </a:spcBef>
              <a:spcAft>
                <a:spcPts val="600"/>
              </a:spcAft>
              <a:buFont typeface="Wingdings" pitchFamily="2" charset="2"/>
              <a:buChar char="Ø"/>
            </a:pPr>
            <a:r>
              <a:rPr lang="es-MX" sz="1500" dirty="0">
                <a:solidFill>
                  <a:prstClr val="black"/>
                </a:solidFill>
                <a:latin typeface="Calibri" pitchFamily="34" charset="0"/>
                <a:cs typeface="Calibri" pitchFamily="34" charset="0"/>
              </a:rPr>
              <a:t>Sin definición de aplicabilidad específica de artículos y fracciones por Ente </a:t>
            </a:r>
            <a:r>
              <a:rPr lang="es-MX" sz="1500" dirty="0" smtClean="0">
                <a:solidFill>
                  <a:prstClr val="black"/>
                </a:solidFill>
                <a:latin typeface="Calibri" pitchFamily="34" charset="0"/>
                <a:cs typeface="Calibri" pitchFamily="34" charset="0"/>
              </a:rPr>
              <a:t>Público.</a:t>
            </a:r>
            <a:endParaRPr lang="es-MX" sz="1500" dirty="0">
              <a:latin typeface="Calibri" pitchFamily="34" charset="0"/>
              <a:cs typeface="Calibri" pitchFamily="34" charset="0"/>
            </a:endParaRPr>
          </a:p>
        </p:txBody>
      </p:sp>
      <p:sp>
        <p:nvSpPr>
          <p:cNvPr id="31" name="30 Flecha derecha"/>
          <p:cNvSpPr/>
          <p:nvPr/>
        </p:nvSpPr>
        <p:spPr>
          <a:xfrm>
            <a:off x="4644056" y="4958746"/>
            <a:ext cx="432000" cy="36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 name="10 Rectángulo redondeado"/>
          <p:cNvSpPr/>
          <p:nvPr/>
        </p:nvSpPr>
        <p:spPr>
          <a:xfrm>
            <a:off x="5313852" y="3792686"/>
            <a:ext cx="2808000" cy="468000"/>
          </a:xfrm>
          <a:prstGeom prst="roundRect">
            <a:avLst/>
          </a:prstGeom>
          <a:solidFill>
            <a:srgbClr val="1E768C"/>
          </a:solidFill>
          <a:ln>
            <a:solidFill>
              <a:srgbClr val="1E7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13" lvl="3" algn="ctr">
              <a:spcBef>
                <a:spcPts val="600"/>
              </a:spcBef>
              <a:spcAft>
                <a:spcPts val="600"/>
              </a:spcAft>
            </a:pPr>
            <a:r>
              <a:rPr lang="es-MX" sz="1500" b="1" dirty="0" smtClean="0">
                <a:solidFill>
                  <a:schemeClr val="bg1"/>
                </a:solidFill>
                <a:latin typeface="Calibri" pitchFamily="34" charset="0"/>
                <a:cs typeface="Calibri" pitchFamily="34" charset="0"/>
              </a:rPr>
              <a:t>RESULTADO</a:t>
            </a:r>
            <a:endParaRPr lang="es-MX" sz="1500" b="1" dirty="0">
              <a:solidFill>
                <a:schemeClr val="bg1"/>
              </a:solidFill>
              <a:latin typeface="Calibri" pitchFamily="34" charset="0"/>
              <a:cs typeface="Calibri" pitchFamily="34" charset="0"/>
            </a:endParaRPr>
          </a:p>
        </p:txBody>
      </p:sp>
      <p:sp>
        <p:nvSpPr>
          <p:cNvPr id="12" name="11 Rectángulo redondeado"/>
          <p:cNvSpPr/>
          <p:nvPr/>
        </p:nvSpPr>
        <p:spPr>
          <a:xfrm>
            <a:off x="384651" y="3789040"/>
            <a:ext cx="4047752" cy="504000"/>
          </a:xfrm>
          <a:prstGeom prst="roundRect">
            <a:avLst/>
          </a:prstGeom>
          <a:solidFill>
            <a:srgbClr val="77933C"/>
          </a:solidFill>
          <a:ln>
            <a:solidFill>
              <a:srgbClr val="779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75" lvl="1" algn="ctr">
              <a:spcBef>
                <a:spcPts val="600"/>
              </a:spcBef>
              <a:spcAft>
                <a:spcPts val="600"/>
              </a:spcAft>
            </a:pPr>
            <a:r>
              <a:rPr lang="es-MX" sz="1500" b="1" dirty="0">
                <a:solidFill>
                  <a:schemeClr val="bg1"/>
                </a:solidFill>
                <a:latin typeface="Calibri" pitchFamily="34" charset="0"/>
                <a:cs typeface="Calibri" pitchFamily="34" charset="0"/>
              </a:rPr>
              <a:t>Metodología y Criterios de </a:t>
            </a:r>
            <a:r>
              <a:rPr lang="es-MX" sz="1500" b="1" dirty="0" smtClean="0">
                <a:solidFill>
                  <a:schemeClr val="bg1"/>
                </a:solidFill>
                <a:latin typeface="Calibri" pitchFamily="34" charset="0"/>
                <a:cs typeface="Calibri" pitchFamily="34" charset="0"/>
              </a:rPr>
              <a:t>Evaluación</a:t>
            </a:r>
            <a:endParaRPr lang="es-MX" sz="1500" dirty="0">
              <a:solidFill>
                <a:schemeClr val="bg1"/>
              </a:solidFill>
              <a:latin typeface="Calibri" pitchFamily="34" charset="0"/>
              <a:cs typeface="Calibri" pitchFamily="34" charset="0"/>
            </a:endParaRPr>
          </a:p>
        </p:txBody>
      </p:sp>
      <p:sp>
        <p:nvSpPr>
          <p:cNvPr id="13" name="10 Marcador de número de diapositiva"/>
          <p:cNvSpPr>
            <a:spLocks noGrp="1"/>
          </p:cNvSpPr>
          <p:nvPr>
            <p:ph type="sldNum" sz="quarter" idx="12"/>
          </p:nvPr>
        </p:nvSpPr>
        <p:spPr>
          <a:xfrm>
            <a:off x="8731034" y="6453336"/>
            <a:ext cx="366712" cy="365125"/>
          </a:xfrm>
        </p:spPr>
        <p:txBody>
          <a:bodyPr/>
          <a:lstStyle/>
          <a:p>
            <a:pPr>
              <a:defRPr/>
            </a:pPr>
            <a:fld id="{BD43386B-512A-4F48-AC60-1F2A615D5642}" type="slidenum">
              <a:rPr lang="es-MX" b="1" smtClean="0">
                <a:latin typeface="Calibri" pitchFamily="34" charset="0"/>
              </a:rPr>
              <a:pPr>
                <a:defRPr/>
              </a:pPr>
              <a:t>5</a:t>
            </a:fld>
            <a:endParaRPr lang="es-MX" b="1" dirty="0">
              <a:latin typeface="Calibri" pitchFamily="34" charset="0"/>
            </a:endParaRPr>
          </a:p>
        </p:txBody>
      </p:sp>
      <p:sp>
        <p:nvSpPr>
          <p:cNvPr id="14" name="23 Rectángulo"/>
          <p:cNvSpPr/>
          <p:nvPr/>
        </p:nvSpPr>
        <p:spPr>
          <a:xfrm>
            <a:off x="179512" y="1074508"/>
            <a:ext cx="839509" cy="503941"/>
          </a:xfrm>
          <a:prstGeom prst="rect">
            <a:avLst/>
          </a:prstGeom>
          <a:solidFill>
            <a:srgbClr val="1E768C"/>
          </a:solidFill>
          <a:ln>
            <a:noFill/>
          </a:ln>
          <a:scene3d>
            <a:camera prst="orthographicFront"/>
            <a:lightRig rig="threePt" dir="t"/>
          </a:scene3d>
          <a:sp3d>
            <a:bevelT/>
            <a:bevelB/>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600" b="1" dirty="0" smtClean="0">
                <a:latin typeface="Calibri" pitchFamily="34" charset="0"/>
                <a:cs typeface="Calibri" pitchFamily="34" charset="0"/>
              </a:rPr>
              <a:t>2004</a:t>
            </a:r>
            <a:endParaRPr lang="es-MX" sz="1600" dirty="0">
              <a:latin typeface="Calibri" pitchFamily="34" charset="0"/>
              <a:cs typeface="Calibri" pitchFamily="34" charset="0"/>
            </a:endParaRPr>
          </a:p>
        </p:txBody>
      </p:sp>
    </p:spTree>
    <p:extLst>
      <p:ext uri="{BB962C8B-B14F-4D97-AF65-F5344CB8AC3E}">
        <p14:creationId xmlns:p14="http://schemas.microsoft.com/office/powerpoint/2010/main" val="11627825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extLst>
              <p:ext uri="{D42A27DB-BD31-4B8C-83A1-F6EECF244321}">
                <p14:modId xmlns:p14="http://schemas.microsoft.com/office/powerpoint/2010/main" val="3962956818"/>
              </p:ext>
            </p:extLst>
          </p:nvPr>
        </p:nvGraphicFramePr>
        <p:xfrm>
          <a:off x="251520" y="1714488"/>
          <a:ext cx="8640960" cy="4500594"/>
        </p:xfrm>
        <a:graphic>
          <a:graphicData uri="http://schemas.openxmlformats.org/drawingml/2006/chart">
            <c:chart xmlns:c="http://schemas.openxmlformats.org/drawingml/2006/chart" xmlns:r="http://schemas.openxmlformats.org/officeDocument/2006/relationships" r:id="rId2"/>
          </a:graphicData>
        </a:graphic>
      </p:graphicFrame>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25</a:t>
            </a:r>
            <a:endParaRPr lang="es-MX" b="1" dirty="0">
              <a:latin typeface="Calibri" pitchFamily="34" charset="0"/>
            </a:endParaRPr>
          </a:p>
          <a:p>
            <a:r>
              <a:rPr lang="es-MX" b="1" dirty="0">
                <a:latin typeface="Calibri" pitchFamily="34" charset="0"/>
              </a:rPr>
              <a:t>(Aplica a los </a:t>
            </a:r>
            <a:r>
              <a:rPr lang="es-MX" b="1" dirty="0" smtClean="0">
                <a:latin typeface="Calibri" pitchFamily="34" charset="0"/>
              </a:rPr>
              <a:t>114 </a:t>
            </a:r>
            <a:r>
              <a:rPr lang="es-MX" b="1" dirty="0">
                <a:latin typeface="Calibri" pitchFamily="34" charset="0"/>
              </a:rPr>
              <a:t>Entes Obligados) </a:t>
            </a:r>
            <a:endParaRPr lang="es-MX" b="1" dirty="0" smtClean="0">
              <a:latin typeface="Calibri" pitchFamily="34" charset="0"/>
            </a:endParaRP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50</a:t>
            </a:fld>
            <a:endParaRPr lang="es-MX" b="1" dirty="0">
              <a:latin typeface="Calibri" pitchFamily="34" charset="0"/>
            </a:endParaRPr>
          </a:p>
        </p:txBody>
      </p:sp>
      <p:sp>
        <p:nvSpPr>
          <p:cNvPr id="7" name="6 CuadroTexto"/>
          <p:cNvSpPr txBox="1"/>
          <p:nvPr/>
        </p:nvSpPr>
        <p:spPr>
          <a:xfrm>
            <a:off x="1714480" y="1267930"/>
            <a:ext cx="5715040" cy="276999"/>
          </a:xfrm>
          <a:prstGeom prst="rect">
            <a:avLst/>
          </a:prstGeom>
          <a:noFill/>
        </p:spPr>
        <p:txBody>
          <a:bodyPr wrap="square" rtlCol="0">
            <a:spAutoFit/>
          </a:bodyPr>
          <a:lstStyle/>
          <a:p>
            <a:pPr algn="ctr"/>
            <a:r>
              <a:rPr lang="es-MX" sz="1200" b="1" dirty="0" smtClean="0">
                <a:latin typeface="Calibri" pitchFamily="34" charset="0"/>
              </a:rPr>
              <a:t>Índice de Cumplimiento del Artículo 25: 95.5</a:t>
            </a:r>
            <a:endParaRPr lang="es-MX" sz="1200" b="1" dirty="0">
              <a:latin typeface="Calibri" pitchFamily="34" charset="0"/>
            </a:endParaRPr>
          </a:p>
        </p:txBody>
      </p:sp>
    </p:spTree>
    <p:extLst>
      <p:ext uri="{BB962C8B-B14F-4D97-AF65-F5344CB8AC3E}">
        <p14:creationId xmlns:p14="http://schemas.microsoft.com/office/powerpoint/2010/main" val="5435747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51</a:t>
            </a:fld>
            <a:endParaRPr lang="es-MX" b="1" dirty="0">
              <a:latin typeface="Calibri" pitchFamily="34" charset="0"/>
            </a:endParaRPr>
          </a:p>
        </p:txBody>
      </p:sp>
      <p:sp>
        <p:nvSpPr>
          <p:cNvPr id="8"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25.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nvPr>
        </p:nvGraphicFramePr>
        <p:xfrm>
          <a:off x="247798" y="1109462"/>
          <a:ext cx="4248000" cy="5521950"/>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25</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 Contaduría Mayor de Hacienda de la Asamblea 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 Corporación Mexicana de Impresión,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 Fideicomiso Museo de Arte Popular Mexicano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 Instituto de Acceso a la Información Pública y Protección de Datos Personales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 Servicios de Salud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Agencia de Gestión Urbana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Agencia de Protección Sanitaria del Gobierno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it-IT" sz="1000" b="1" i="0" u="none" strike="noStrike">
                          <a:solidFill>
                            <a:srgbClr val="000000"/>
                          </a:solidFill>
                          <a:effectLst/>
                          <a:latin typeface="Calibri"/>
                        </a:rPr>
                        <a:t>Asamblea 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del Centro Histórico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del Espacio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Caja de Previsión de la Policía Auxiliar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Caja de Previsión de la Policía Preventiva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Caja de Previsión para Trabajadores a Lista de Raya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Calidad de Vida, Progreso y Desarrollo para la Ciudad de México,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Centro de Atención a Emergencias y Protección Ciudadana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Comisión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Comisión de Filmaciones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Consejería Jurídica y de Servicios Legales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Consejo de Evaluación del Desarrollo Social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de la Judicatura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Consejo para Prevenir y Eliminar la Discriminación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Contraloría General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7" name="5 Tabla"/>
          <p:cNvGraphicFramePr>
            <a:graphicFrameLocks noGrp="1"/>
          </p:cNvGraphicFramePr>
          <p:nvPr>
            <p:extLst/>
          </p:nvPr>
        </p:nvGraphicFramePr>
        <p:xfrm>
          <a:off x="4633594" y="1109664"/>
          <a:ext cx="4248000" cy="5539997"/>
        </p:xfrm>
        <a:graphic>
          <a:graphicData uri="http://schemas.openxmlformats.org/drawingml/2006/table">
            <a:tbl>
              <a:tblPr/>
              <a:tblGrid>
                <a:gridCol w="3168000"/>
                <a:gridCol w="540000"/>
                <a:gridCol w="540000"/>
              </a:tblGrid>
              <a:tr h="178697">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25</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Coordinación de los Centros de Transferencia Modal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Álvaro Obregón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Azcapotzalco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Benito Juárez</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Coyoacán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Cuajimalpa de Morelos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Gustavo A. Madero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Iztacalco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Iztapalapa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La Magdalena Contreras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Miguel Hidalgo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Tlalpan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Venustiano Carranza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Escuela de Administración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Centro Histórico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de Recuperación Crediticia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Educación Garantizada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Museo del Estanquillo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para el Fondo de Promoción para el Financiamiento del Transporte Público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para la Promoción y Desarrollo del Cine Mexicano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Público del Fondo de Apoyo a la Procuración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28100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52</a:t>
            </a:fld>
            <a:endParaRPr lang="es-MX" b="1" dirty="0">
              <a:latin typeface="Calibri" pitchFamily="34" charset="0"/>
            </a:endParaRPr>
          </a:p>
        </p:txBody>
      </p:sp>
      <p:sp>
        <p:nvSpPr>
          <p:cNvPr id="8"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25.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nvPr>
        </p:nvGraphicFramePr>
        <p:xfrm>
          <a:off x="247798" y="1109462"/>
          <a:ext cx="4248000" cy="5639625"/>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25</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Fondo Ambiental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de Desarrollo Económico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Fondo Mixto de Promoción Turística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para el Desarrollo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Fondo para la Atención y Apoyo a las Víctimas del Delito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Heroico Cuerpo de Bomberos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Educación Media Superior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Formación Profesional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la Juventud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de las Mujeres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Verificación Administrativa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Vivienda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it-IT" sz="1000" b="1" i="0" u="none" strike="noStrike">
                          <a:solidFill>
                            <a:srgbClr val="000000"/>
                          </a:solidFill>
                          <a:effectLst/>
                          <a:latin typeface="Calibri"/>
                        </a:rPr>
                        <a:t>Instituto del Deporte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Local de la Infraestructura Física Educativa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para la Atención de los Adultos Mayores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para la Atención y Prevención de las Adicciones en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para la Integración al Desarrollo de las Personas con Discapacidad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para la Seguridad de las Construcciones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Técnico de Formación Policial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Jefatura de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Junta de Asistencia Privada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Junta Local de Conciliación y Arbitraje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7" name="5 Tabla"/>
          <p:cNvGraphicFramePr>
            <a:graphicFrameLocks noGrp="1"/>
          </p:cNvGraphicFramePr>
          <p:nvPr>
            <p:extLst/>
          </p:nvPr>
        </p:nvGraphicFramePr>
        <p:xfrm>
          <a:off x="4633594" y="1109664"/>
          <a:ext cx="4248000" cy="5657672"/>
        </p:xfrm>
        <a:graphic>
          <a:graphicData uri="http://schemas.openxmlformats.org/drawingml/2006/table">
            <a:tbl>
              <a:tblPr/>
              <a:tblGrid>
                <a:gridCol w="3168000"/>
                <a:gridCol w="540000"/>
                <a:gridCol w="540000"/>
              </a:tblGrid>
              <a:tr h="178697">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25</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Mecanismo de Seguimiento y Evaluación del Programa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Metrobús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Oficialía Mayor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Planta de Asfalto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Policía Auxiliar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Policía Bancaria e Industrial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Procuraduría Ambiental y del Ordenamiento Territorial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General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Social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Proyecto Metro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Red de Transporte de Pasajeros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Ciencia, Tecnología e Innovación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Cultura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Económico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Secretaría de Desarrollo Rural y Equidad para las Comunidades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Social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Urbano y Vivienda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Educación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Finanzas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Gobierno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Obras y Servicios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Protección Civil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Salud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Seguridad Pública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8425156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53</a:t>
            </a:fld>
            <a:endParaRPr lang="es-MX" b="1" dirty="0">
              <a:latin typeface="Calibri" pitchFamily="34" charset="0"/>
            </a:endParaRPr>
          </a:p>
        </p:txBody>
      </p:sp>
      <p:sp>
        <p:nvSpPr>
          <p:cNvPr id="8"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25.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nvPr>
        </p:nvGraphicFramePr>
        <p:xfrm>
          <a:off x="247798" y="1109462"/>
          <a:ext cx="4248000" cy="5576025"/>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25</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Secretaría de Trabajo y Fomento al Empleo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Transportes y Vialidad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Turismo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del Medio Ambiente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Servicio de Transportes Eléctricos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Servicios Metropolitanos,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Aguas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Radio y Televisión Digital del Gobierno del Distrito Federal (Capital 21)</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Transporte Colectivo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Sistema para el Desarrollo Integral de la Familia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Tribunal de lo Contencioso Administrativo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Tribunal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Tribunal Superior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Universidad Autónoma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67.8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 la Zona Patrimonio Mundial Natural y Cultural de la Humanidad en Xochimilco, Tláhuac y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Cuauhtémoc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Tláhuac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Fondo de Apoyo a la Educación y el Empleo de las y los Jóvenes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Público Complejo Ambiental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Fondo para el Desarrollo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Público de la Zona de Santa Fe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
        <p:nvSpPr>
          <p:cNvPr id="7" name="9 CuadroTexto"/>
          <p:cNvSpPr txBox="1"/>
          <p:nvPr/>
        </p:nvSpPr>
        <p:spPr>
          <a:xfrm>
            <a:off x="4585387" y="1340768"/>
            <a:ext cx="4379101" cy="1080120"/>
          </a:xfrm>
          <a:prstGeom prst="rect">
            <a:avLst/>
          </a:prstGeom>
          <a:noFill/>
        </p:spPr>
        <p:txBody>
          <a:bodyPr wrap="square" rtlCol="0" anchor="ctr">
            <a:noAutofit/>
          </a:bodyPr>
          <a:lstStyle/>
          <a:p>
            <a:pPr algn="just"/>
            <a:r>
              <a:rPr lang="es-MX" sz="1100" b="1" i="1" dirty="0" smtClean="0">
                <a:latin typeface="Calibri" pitchFamily="34" charset="0"/>
              </a:rPr>
              <a:t>* Durante la 2a Evaluación de Portales de Internet, los Entes Obligados señalados con asterisco obtuvieron un índice de 100 puntos, por lo tanto, no tuvieron que solventar recomendación alguna durante la 3a Evaluación-</a:t>
            </a:r>
            <a:r>
              <a:rPr lang="es-MX" sz="1100" b="1" i="1" dirty="0" err="1" smtClean="0">
                <a:latin typeface="Calibri" pitchFamily="34" charset="0"/>
              </a:rPr>
              <a:t>Solventación</a:t>
            </a:r>
            <a:r>
              <a:rPr lang="es-MX" sz="1100" b="1" i="1" dirty="0" smtClean="0">
                <a:latin typeface="Calibri" pitchFamily="34" charset="0"/>
              </a:rPr>
              <a:t> a la información de oficio publicada en sus secciones de transparencia.</a:t>
            </a:r>
            <a:endParaRPr lang="es-ES" sz="1100" b="1" i="1" dirty="0">
              <a:latin typeface="Calibri" pitchFamily="34" charset="0"/>
            </a:endParaRPr>
          </a:p>
        </p:txBody>
      </p:sp>
    </p:spTree>
    <p:extLst>
      <p:ext uri="{BB962C8B-B14F-4D97-AF65-F5344CB8AC3E}">
        <p14:creationId xmlns:p14="http://schemas.microsoft.com/office/powerpoint/2010/main" val="40490272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extLst>
              <p:ext uri="{D42A27DB-BD31-4B8C-83A1-F6EECF244321}">
                <p14:modId xmlns:p14="http://schemas.microsoft.com/office/powerpoint/2010/main" val="1755438567"/>
              </p:ext>
            </p:extLst>
          </p:nvPr>
        </p:nvGraphicFramePr>
        <p:xfrm>
          <a:off x="323528" y="2000240"/>
          <a:ext cx="8496944" cy="4500594"/>
        </p:xfrm>
        <a:graphic>
          <a:graphicData uri="http://schemas.openxmlformats.org/drawingml/2006/chart">
            <c:chart xmlns:c="http://schemas.openxmlformats.org/drawingml/2006/chart" xmlns:r="http://schemas.openxmlformats.org/officeDocument/2006/relationships" r:id="rId2"/>
          </a:graphicData>
        </a:graphic>
      </p:graphicFrame>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27</a:t>
            </a:r>
            <a:endParaRPr lang="es-MX" b="1" dirty="0">
              <a:latin typeface="Calibri" pitchFamily="34" charset="0"/>
            </a:endParaRPr>
          </a:p>
          <a:p>
            <a:r>
              <a:rPr lang="es-MX" b="1" dirty="0">
                <a:latin typeface="Calibri" pitchFamily="34" charset="0"/>
              </a:rPr>
              <a:t>(Aplica a los </a:t>
            </a:r>
            <a:r>
              <a:rPr lang="es-MX" b="1" dirty="0" smtClean="0">
                <a:latin typeface="Calibri" pitchFamily="34" charset="0"/>
              </a:rPr>
              <a:t>114 </a:t>
            </a:r>
            <a:r>
              <a:rPr lang="es-MX" b="1" dirty="0">
                <a:latin typeface="Calibri" pitchFamily="34" charset="0"/>
              </a:rPr>
              <a:t>Entes Obligados) </a:t>
            </a:r>
            <a:endParaRPr lang="es-MX" b="1" dirty="0" smtClean="0">
              <a:latin typeface="Calibri" pitchFamily="34" charset="0"/>
            </a:endParaRP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54</a:t>
            </a:fld>
            <a:endParaRPr lang="es-MX" b="1" dirty="0">
              <a:latin typeface="Calibri" pitchFamily="34" charset="0"/>
            </a:endParaRPr>
          </a:p>
        </p:txBody>
      </p:sp>
      <p:sp>
        <p:nvSpPr>
          <p:cNvPr id="7" name="6 CuadroTexto"/>
          <p:cNvSpPr txBox="1"/>
          <p:nvPr/>
        </p:nvSpPr>
        <p:spPr>
          <a:xfrm>
            <a:off x="1714480" y="1267930"/>
            <a:ext cx="5715040" cy="276999"/>
          </a:xfrm>
          <a:prstGeom prst="rect">
            <a:avLst/>
          </a:prstGeom>
          <a:noFill/>
        </p:spPr>
        <p:txBody>
          <a:bodyPr wrap="square" rtlCol="0">
            <a:spAutoFit/>
          </a:bodyPr>
          <a:lstStyle/>
          <a:p>
            <a:pPr algn="ctr"/>
            <a:r>
              <a:rPr lang="es-MX" sz="1200" b="1" dirty="0" smtClean="0">
                <a:latin typeface="Calibri" pitchFamily="34" charset="0"/>
              </a:rPr>
              <a:t>Índice de Cumplimiento del Artículo 27: 95.4</a:t>
            </a:r>
            <a:endParaRPr lang="es-MX" sz="1200" b="1" dirty="0">
              <a:latin typeface="Calibri" pitchFamily="34" charset="0"/>
            </a:endParaRPr>
          </a:p>
        </p:txBody>
      </p:sp>
    </p:spTree>
    <p:extLst>
      <p:ext uri="{BB962C8B-B14F-4D97-AF65-F5344CB8AC3E}">
        <p14:creationId xmlns:p14="http://schemas.microsoft.com/office/powerpoint/2010/main" val="40317966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55</a:t>
            </a:fld>
            <a:endParaRPr lang="es-MX" b="1" dirty="0">
              <a:latin typeface="Calibri" pitchFamily="34" charset="0"/>
            </a:endParaRPr>
          </a:p>
        </p:txBody>
      </p:sp>
      <p:sp>
        <p:nvSpPr>
          <p:cNvPr id="7"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27.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ext uri="{D42A27DB-BD31-4B8C-83A1-F6EECF244321}">
                <p14:modId xmlns:p14="http://schemas.microsoft.com/office/powerpoint/2010/main" val="1275574239"/>
              </p:ext>
            </p:extLst>
          </p:nvPr>
        </p:nvGraphicFramePr>
        <p:xfrm>
          <a:off x="247798" y="1109462"/>
          <a:ext cx="4248000" cy="5521950"/>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27</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smtClean="0">
                          <a:solidFill>
                            <a:srgbClr val="000000"/>
                          </a:solidFill>
                          <a:effectLst/>
                          <a:latin typeface="Calibri"/>
                        </a:rPr>
                        <a:t>* Contaduría </a:t>
                      </a:r>
                      <a:r>
                        <a:rPr lang="es-MX" sz="1000" b="1" i="0" u="none" strike="noStrike" dirty="0">
                          <a:solidFill>
                            <a:srgbClr val="000000"/>
                          </a:solidFill>
                          <a:effectLst/>
                          <a:latin typeface="Calibri"/>
                        </a:rPr>
                        <a:t>Mayor de Hacienda de la </a:t>
                      </a:r>
                      <a:r>
                        <a:rPr lang="es-MX" sz="1000" b="1" i="0" u="none" strike="noStrike" dirty="0" smtClean="0">
                          <a:solidFill>
                            <a:srgbClr val="000000"/>
                          </a:solidFill>
                          <a:effectLst/>
                          <a:latin typeface="Calibri"/>
                        </a:rPr>
                        <a:t>Asamblea</a:t>
                      </a:r>
                    </a:p>
                    <a:p>
                      <a:pPr algn="l" fontAlgn="ctr"/>
                      <a:r>
                        <a:rPr lang="es-MX" sz="1000" b="1" i="0" u="none" strike="noStrike" dirty="0" smtClean="0">
                          <a:solidFill>
                            <a:srgbClr val="000000"/>
                          </a:solidFill>
                          <a:effectLst/>
                          <a:latin typeface="Calibri"/>
                        </a:rPr>
                        <a:t>   </a:t>
                      </a:r>
                      <a:r>
                        <a:rPr lang="es-MX" sz="1000" b="1" i="0" u="none" strike="noStrike" dirty="0">
                          <a:solidFill>
                            <a:srgbClr val="000000"/>
                          </a:solidFill>
                          <a:effectLst/>
                          <a:latin typeface="Calibri"/>
                        </a:rPr>
                        <a:t>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 Corporación Mexicana de Impresión,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 Fideicomiso Museo de Arte Popular Mexicano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smtClean="0">
                          <a:solidFill>
                            <a:srgbClr val="000000"/>
                          </a:solidFill>
                          <a:effectLst/>
                          <a:latin typeface="Calibri"/>
                        </a:rPr>
                        <a:t>* Instituto </a:t>
                      </a:r>
                      <a:r>
                        <a:rPr lang="es-MX" sz="1000" b="1" i="0" u="none" strike="noStrike" dirty="0">
                          <a:solidFill>
                            <a:srgbClr val="000000"/>
                          </a:solidFill>
                          <a:effectLst/>
                          <a:latin typeface="Calibri"/>
                        </a:rPr>
                        <a:t>de Acceso a la Información Pública y </a:t>
                      </a:r>
                      <a:r>
                        <a:rPr lang="es-MX" sz="1000" b="1" i="0" u="none" strike="noStrike" dirty="0" smtClean="0">
                          <a:solidFill>
                            <a:srgbClr val="000000"/>
                          </a:solidFill>
                          <a:effectLst/>
                          <a:latin typeface="Calibri"/>
                        </a:rPr>
                        <a:t>Protección</a:t>
                      </a:r>
                    </a:p>
                    <a:p>
                      <a:pPr algn="l" fontAlgn="ctr"/>
                      <a:r>
                        <a:rPr lang="es-MX" sz="1000" b="1" i="0" u="none" strike="noStrike" dirty="0" smtClean="0">
                          <a:solidFill>
                            <a:srgbClr val="000000"/>
                          </a:solidFill>
                          <a:effectLst/>
                          <a:latin typeface="Calibri"/>
                        </a:rPr>
                        <a:t>   </a:t>
                      </a:r>
                      <a:r>
                        <a:rPr lang="es-MX" sz="1000" b="1" i="0" u="none" strike="noStrike" dirty="0">
                          <a:solidFill>
                            <a:srgbClr val="000000"/>
                          </a:solidFill>
                          <a:effectLst/>
                          <a:latin typeface="Calibri"/>
                        </a:rPr>
                        <a:t>de Datos Personales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 Servicios de Salud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Agencia de Gestión Urbana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Agencia de Protección Sanitaria del Gobierno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it-IT" sz="1000" b="1" i="0" u="none" strike="noStrike">
                          <a:solidFill>
                            <a:srgbClr val="000000"/>
                          </a:solidFill>
                          <a:effectLst/>
                          <a:latin typeface="Calibri"/>
                        </a:rPr>
                        <a:t>Asamblea 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del Centro Histórico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del Espacio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Caja de Previsión de la Policía Auxiliar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Caja de Previsión de la Policía Preventiva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Caja de Previsión para Trabajadores a Lista de Raya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Calidad de Vida, Progreso y Desarrollo para la Ciudad de México,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Centro de Atención a Emergencias y Protección Ciudadana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Comisión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Comisión de Filmaciones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Consejería Jurídica y de Servicios Legales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Consejo de Evaluación del Desarrollo Social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de la Judicatura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para Prevenir y Eliminar la Discriminación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Contraloría General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9" name="5 Tabla"/>
          <p:cNvGraphicFramePr>
            <a:graphicFrameLocks noGrp="1"/>
          </p:cNvGraphicFramePr>
          <p:nvPr>
            <p:extLst/>
          </p:nvPr>
        </p:nvGraphicFramePr>
        <p:xfrm>
          <a:off x="4633594" y="1109664"/>
          <a:ext cx="4248000" cy="5441672"/>
        </p:xfrm>
        <a:graphic>
          <a:graphicData uri="http://schemas.openxmlformats.org/drawingml/2006/table">
            <a:tbl>
              <a:tblPr/>
              <a:tblGrid>
                <a:gridCol w="3168000"/>
                <a:gridCol w="540000"/>
                <a:gridCol w="540000"/>
              </a:tblGrid>
              <a:tr h="178697">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27</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Coordinación de los Centros de Transferencia Modal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Álvaro Obregón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Azcapotzalco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Benito Juárez</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Coyoacán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Delegación Cuajimalpa de Morelos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Cuauhtémoc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Gustavo A. Madero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Iztacalco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Iztapalapa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La Magdalena Contreras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Miguel Hidalgo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Tlalpan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Venustiano Carranza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Delegación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Escuela de Administración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Centro Histórico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de Recuperación Crediticia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Educación Garantizada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Fondo para el Desarrollo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Museo del Estanquillo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para el Fondo de Promoción para el Financiamiento del Transporte Público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754633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56</a:t>
            </a:fld>
            <a:endParaRPr lang="es-MX" b="1" dirty="0">
              <a:latin typeface="Calibri" pitchFamily="34" charset="0"/>
            </a:endParaRPr>
          </a:p>
        </p:txBody>
      </p:sp>
      <p:sp>
        <p:nvSpPr>
          <p:cNvPr id="7"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27.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nvPr>
        </p:nvGraphicFramePr>
        <p:xfrm>
          <a:off x="247798" y="1109462"/>
          <a:ext cx="4248000" cy="5521950"/>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27</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Fideicomiso para la Promoción y Desarrollo del Cine Mexicano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Público del Fondo de Apoyo a la Procuración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Ambiental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de Desarrollo Económico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Mixto de Promoción Turística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para el Desarrollo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para la Atención y Apoyo a las Víctimas del Delito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Heroico Cuerpo de Bomberos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Educación Media Superior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Formación Profesional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la Juventud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las Mujeres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Verificación Administrativa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Vivienda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it-IT" sz="1000" b="1" i="0" u="none" strike="noStrike">
                          <a:solidFill>
                            <a:srgbClr val="000000"/>
                          </a:solidFill>
                          <a:effectLst/>
                          <a:latin typeface="Calibri"/>
                        </a:rPr>
                        <a:t>Instituto del Deporte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Local de la Infraestructura Física Educativa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para la Atención de los Adultos Mayores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para la Atención y Prevención de las Adicciones en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para la Integración al Desarrollo de las Personas con Discapacidad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Técnico de Formación Policial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Jefatura de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9" name="5 Tabla"/>
          <p:cNvGraphicFramePr>
            <a:graphicFrameLocks noGrp="1"/>
          </p:cNvGraphicFramePr>
          <p:nvPr>
            <p:extLst/>
          </p:nvPr>
        </p:nvGraphicFramePr>
        <p:xfrm>
          <a:off x="4633594" y="1109664"/>
          <a:ext cx="4248000" cy="5657672"/>
        </p:xfrm>
        <a:graphic>
          <a:graphicData uri="http://schemas.openxmlformats.org/drawingml/2006/table">
            <a:tbl>
              <a:tblPr/>
              <a:tblGrid>
                <a:gridCol w="3168000"/>
                <a:gridCol w="540000"/>
                <a:gridCol w="540000"/>
              </a:tblGrid>
              <a:tr h="178697">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27</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Junta de Asistencia Privada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Junta Local de Conciliación y Arbitraje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Mecanismo de Seguimiento y Evaluación del Programa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Metrobús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Oficialía Mayor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Planta de Asfalto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Policía Auxiliar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Policía Bancaria e Industrial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Ambiental y del Ordenamiento Territorial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General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Social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Proyecto Metro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Red de Transporte de Pasajeros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Ciencia, Tecnología e Innovación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Cultura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Económico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Rural y Equidad para las Comunidades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Social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Urbano y Vivienda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Educación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Finanzas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Gobierno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Obras y Servicios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Salud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298665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57</a:t>
            </a:fld>
            <a:endParaRPr lang="es-MX" b="1" dirty="0">
              <a:latin typeface="Calibri" pitchFamily="34" charset="0"/>
            </a:endParaRPr>
          </a:p>
        </p:txBody>
      </p:sp>
      <p:sp>
        <p:nvSpPr>
          <p:cNvPr id="7"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27.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nvPr>
        </p:nvGraphicFramePr>
        <p:xfrm>
          <a:off x="247798" y="1109462"/>
          <a:ext cx="4248000" cy="5595375"/>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27</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Secretaría de Seguridad Pública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Trabajo y Fomento al Empleo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Transportes y Vialidad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Turismo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del Medio Ambiente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Servicio de Transportes Eléctricos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Servicios Metropolitanos,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Aguas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Radio y Televisión Digital del Gobierno del Distrito Federal (Capital 21)</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Transporte Colectivo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Sistema para el Desarrollo Integral de la Familia del </a:t>
                      </a:r>
                      <a:r>
                        <a:rPr lang="es-MX" sz="1000" b="1" i="0" u="none" strike="noStrike" dirty="0" smtClean="0">
                          <a:solidFill>
                            <a:srgbClr val="000000"/>
                          </a:solidFill>
                          <a:effectLst/>
                          <a:latin typeface="Calibri"/>
                        </a:rPr>
                        <a:t>D.F.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Tribunal de lo Contencioso Administrativo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Tribunal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Tribunal Superior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Universidad Autónoma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Tláhuac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Público Complejo Ambiental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Fondo de Apoyo a la Educación y el Empleo de las y los Jóvenes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Protección Civil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para la Seguridad de las Construcciones en el </a:t>
                      </a:r>
                      <a:r>
                        <a:rPr lang="es-MX" sz="1000" b="1" i="0" u="none" strike="noStrike" dirty="0" smtClean="0">
                          <a:solidFill>
                            <a:srgbClr val="000000"/>
                          </a:solidFill>
                          <a:effectLst/>
                          <a:latin typeface="Calibri"/>
                        </a:rPr>
                        <a:t>D.F.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 la Zona Patrimonio Mundial Natural y Cultural de la Humanidad en Xochimilco, Tláhuac y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Público de la Zona de Santa Fe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
        <p:nvSpPr>
          <p:cNvPr id="8" name="9 CuadroTexto"/>
          <p:cNvSpPr txBox="1"/>
          <p:nvPr/>
        </p:nvSpPr>
        <p:spPr>
          <a:xfrm>
            <a:off x="4585387" y="1340768"/>
            <a:ext cx="4379101" cy="1080120"/>
          </a:xfrm>
          <a:prstGeom prst="rect">
            <a:avLst/>
          </a:prstGeom>
          <a:noFill/>
        </p:spPr>
        <p:txBody>
          <a:bodyPr wrap="square" rtlCol="0" anchor="ctr">
            <a:noAutofit/>
          </a:bodyPr>
          <a:lstStyle/>
          <a:p>
            <a:pPr algn="just"/>
            <a:r>
              <a:rPr lang="es-MX" sz="1100" b="1" i="1" dirty="0" smtClean="0">
                <a:latin typeface="Calibri" pitchFamily="34" charset="0"/>
              </a:rPr>
              <a:t>* Durante la 2a Evaluación de Portales de Internet, los Entes Obligados señalados con asterisco obtuvieron un índice de 100 puntos, por lo tanto, no tuvieron que solventar recomendación alguna durante la 3a Evaluación-</a:t>
            </a:r>
            <a:r>
              <a:rPr lang="es-MX" sz="1100" b="1" i="1" dirty="0" err="1" smtClean="0">
                <a:latin typeface="Calibri" pitchFamily="34" charset="0"/>
              </a:rPr>
              <a:t>Solventación</a:t>
            </a:r>
            <a:r>
              <a:rPr lang="es-MX" sz="1100" b="1" i="1" dirty="0" smtClean="0">
                <a:latin typeface="Calibri" pitchFamily="34" charset="0"/>
              </a:rPr>
              <a:t> a la información de oficio publicada en sus secciones de transparencia.</a:t>
            </a:r>
            <a:endParaRPr lang="es-ES" sz="1100" b="1" i="1" dirty="0">
              <a:latin typeface="Calibri" pitchFamily="34" charset="0"/>
            </a:endParaRPr>
          </a:p>
        </p:txBody>
      </p:sp>
    </p:spTree>
    <p:extLst>
      <p:ext uri="{BB962C8B-B14F-4D97-AF65-F5344CB8AC3E}">
        <p14:creationId xmlns:p14="http://schemas.microsoft.com/office/powerpoint/2010/main" val="29951312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CuadroTexto"/>
          <p:cNvSpPr txBox="1"/>
          <p:nvPr/>
        </p:nvSpPr>
        <p:spPr>
          <a:xfrm>
            <a:off x="1714480" y="1267930"/>
            <a:ext cx="5715040" cy="276999"/>
          </a:xfrm>
          <a:prstGeom prst="rect">
            <a:avLst/>
          </a:prstGeom>
          <a:noFill/>
        </p:spPr>
        <p:txBody>
          <a:bodyPr wrap="square" rtlCol="0">
            <a:spAutoFit/>
          </a:bodyPr>
          <a:lstStyle/>
          <a:p>
            <a:pPr algn="ctr"/>
            <a:r>
              <a:rPr lang="es-MX" sz="1200" b="1" dirty="0" smtClean="0">
                <a:latin typeface="Calibri" pitchFamily="34" charset="0"/>
              </a:rPr>
              <a:t>Índice de Cumplimiento del Artículo 28: 97.7</a:t>
            </a:r>
            <a:endParaRPr lang="es-MX" sz="1200" b="1" dirty="0">
              <a:latin typeface="Calibri" pitchFamily="34" charset="0"/>
            </a:endParaRPr>
          </a:p>
        </p:txBody>
      </p:sp>
      <p:sp>
        <p:nvSpPr>
          <p:cNvPr id="19"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58</a:t>
            </a:fld>
            <a:endParaRPr lang="es-MX" b="1" dirty="0">
              <a:latin typeface="Calibri" pitchFamily="34" charset="0"/>
            </a:endParaRP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28</a:t>
            </a:r>
            <a:endParaRPr lang="es-MX" b="1" dirty="0">
              <a:latin typeface="Calibri" pitchFamily="34" charset="0"/>
            </a:endParaRPr>
          </a:p>
          <a:p>
            <a:r>
              <a:rPr lang="es-MX" b="1" dirty="0">
                <a:latin typeface="Calibri" pitchFamily="34" charset="0"/>
              </a:rPr>
              <a:t>(Aplica a los </a:t>
            </a:r>
            <a:r>
              <a:rPr lang="es-MX" b="1" dirty="0" smtClean="0">
                <a:latin typeface="Calibri" pitchFamily="34" charset="0"/>
              </a:rPr>
              <a:t>114 </a:t>
            </a:r>
            <a:r>
              <a:rPr lang="es-MX" b="1" dirty="0">
                <a:latin typeface="Calibri" pitchFamily="34" charset="0"/>
              </a:rPr>
              <a:t>Entes Obligados) </a:t>
            </a:r>
            <a:endParaRPr lang="es-MX" b="1" dirty="0" smtClean="0">
              <a:latin typeface="Calibri" pitchFamily="34" charset="0"/>
            </a:endParaRP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8" name="7 Gráfico"/>
          <p:cNvGraphicFramePr/>
          <p:nvPr>
            <p:extLst>
              <p:ext uri="{D42A27DB-BD31-4B8C-83A1-F6EECF244321}">
                <p14:modId xmlns:p14="http://schemas.microsoft.com/office/powerpoint/2010/main" val="3200935622"/>
              </p:ext>
            </p:extLst>
          </p:nvPr>
        </p:nvGraphicFramePr>
        <p:xfrm>
          <a:off x="467544" y="1988840"/>
          <a:ext cx="8352928" cy="45005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59</a:t>
            </a:fld>
            <a:endParaRPr lang="es-MX" b="1" dirty="0">
              <a:latin typeface="Calibri" pitchFamily="34" charset="0"/>
            </a:endParaRPr>
          </a:p>
        </p:txBody>
      </p:sp>
      <p:sp>
        <p:nvSpPr>
          <p:cNvPr id="7"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28.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ext uri="{D42A27DB-BD31-4B8C-83A1-F6EECF244321}">
                <p14:modId xmlns:p14="http://schemas.microsoft.com/office/powerpoint/2010/main" val="1925218704"/>
              </p:ext>
            </p:extLst>
          </p:nvPr>
        </p:nvGraphicFramePr>
        <p:xfrm>
          <a:off x="247798" y="1109462"/>
          <a:ext cx="4248000" cy="5521950"/>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28</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smtClean="0">
                          <a:solidFill>
                            <a:srgbClr val="000000"/>
                          </a:solidFill>
                          <a:effectLst/>
                          <a:latin typeface="Calibri"/>
                        </a:rPr>
                        <a:t>* Contaduría </a:t>
                      </a:r>
                      <a:r>
                        <a:rPr lang="es-MX" sz="1000" b="1" i="0" u="none" strike="noStrike" dirty="0">
                          <a:solidFill>
                            <a:srgbClr val="000000"/>
                          </a:solidFill>
                          <a:effectLst/>
                          <a:latin typeface="Calibri"/>
                        </a:rPr>
                        <a:t>Mayor de Hacienda de la </a:t>
                      </a:r>
                      <a:r>
                        <a:rPr lang="es-MX" sz="1000" b="1" i="0" u="none" strike="noStrike" dirty="0" smtClean="0">
                          <a:solidFill>
                            <a:srgbClr val="000000"/>
                          </a:solidFill>
                          <a:effectLst/>
                          <a:latin typeface="Calibri"/>
                        </a:rPr>
                        <a:t>Asamblea</a:t>
                      </a:r>
                    </a:p>
                    <a:p>
                      <a:pPr algn="l" fontAlgn="ctr"/>
                      <a:r>
                        <a:rPr lang="es-MX" sz="1000" b="1" i="0" u="none" strike="noStrike" dirty="0" smtClean="0">
                          <a:solidFill>
                            <a:srgbClr val="000000"/>
                          </a:solidFill>
                          <a:effectLst/>
                          <a:latin typeface="Calibri"/>
                        </a:rPr>
                        <a:t>   </a:t>
                      </a:r>
                      <a:r>
                        <a:rPr lang="es-MX" sz="1000" b="1" i="0" u="none" strike="noStrike" dirty="0">
                          <a:solidFill>
                            <a:srgbClr val="000000"/>
                          </a:solidFill>
                          <a:effectLst/>
                          <a:latin typeface="Calibri"/>
                        </a:rPr>
                        <a:t>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 Corporación Mexicana de Impresión,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 Fideicomiso Museo de Arte Popular Mexicano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smtClean="0">
                          <a:solidFill>
                            <a:srgbClr val="000000"/>
                          </a:solidFill>
                          <a:effectLst/>
                          <a:latin typeface="Calibri"/>
                        </a:rPr>
                        <a:t>* Instituto </a:t>
                      </a:r>
                      <a:r>
                        <a:rPr lang="es-MX" sz="1000" b="1" i="0" u="none" strike="noStrike" dirty="0">
                          <a:solidFill>
                            <a:srgbClr val="000000"/>
                          </a:solidFill>
                          <a:effectLst/>
                          <a:latin typeface="Calibri"/>
                        </a:rPr>
                        <a:t>de Acceso a la Información Pública y </a:t>
                      </a:r>
                      <a:r>
                        <a:rPr lang="es-MX" sz="1000" b="1" i="0" u="none" strike="noStrike" dirty="0" smtClean="0">
                          <a:solidFill>
                            <a:srgbClr val="000000"/>
                          </a:solidFill>
                          <a:effectLst/>
                          <a:latin typeface="Calibri"/>
                        </a:rPr>
                        <a:t>Protección</a:t>
                      </a:r>
                    </a:p>
                    <a:p>
                      <a:pPr algn="l" fontAlgn="ctr"/>
                      <a:r>
                        <a:rPr lang="es-MX" sz="1000" b="1" i="0" u="none" strike="noStrike" dirty="0" smtClean="0">
                          <a:solidFill>
                            <a:srgbClr val="000000"/>
                          </a:solidFill>
                          <a:effectLst/>
                          <a:latin typeface="Calibri"/>
                        </a:rPr>
                        <a:t>   </a:t>
                      </a:r>
                      <a:r>
                        <a:rPr lang="es-MX" sz="1000" b="1" i="0" u="none" strike="noStrike" dirty="0">
                          <a:solidFill>
                            <a:srgbClr val="000000"/>
                          </a:solidFill>
                          <a:effectLst/>
                          <a:latin typeface="Calibri"/>
                        </a:rPr>
                        <a:t>de Datos Personales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 Servicios de Salud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Agencia de Gestión Urbana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Agencia de Protección Sanitaria del Gobierno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it-IT" sz="1000" b="1" i="0" u="none" strike="noStrike">
                          <a:solidFill>
                            <a:srgbClr val="000000"/>
                          </a:solidFill>
                          <a:effectLst/>
                          <a:latin typeface="Calibri"/>
                        </a:rPr>
                        <a:t>Asamblea 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del Centro Histórico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del Espacio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Caja de Previsión de la Policía Auxiliar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Caja de Previsión de la Policía Preventiva del </a:t>
                      </a:r>
                      <a:r>
                        <a:rPr lang="es-MX" sz="1000" b="1" i="0" u="none" strike="noStrike" dirty="0" smtClean="0">
                          <a:solidFill>
                            <a:srgbClr val="000000"/>
                          </a:solidFill>
                          <a:effectLst/>
                          <a:latin typeface="Calibri"/>
                        </a:rPr>
                        <a:t>D. F. </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Caja de Previsión para Trabajadores a Lista de Raya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Calidad de Vida, Progreso y Desarrollo para la Ciudad de México,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Centro de Atención a Emergencias y Protección Ciudadana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Comisión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Comisión de Filmaciones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Consejería Jurídica y de Servicios Legales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Consejo de Evaluación del Desarrollo Social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de la Judicatura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para Prevenir y Eliminar la Discriminación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Contraloría General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8" name="5 Tabla"/>
          <p:cNvGraphicFramePr>
            <a:graphicFrameLocks noGrp="1"/>
          </p:cNvGraphicFramePr>
          <p:nvPr>
            <p:extLst/>
          </p:nvPr>
        </p:nvGraphicFramePr>
        <p:xfrm>
          <a:off x="4633594" y="1109664"/>
          <a:ext cx="4248000" cy="5657672"/>
        </p:xfrm>
        <a:graphic>
          <a:graphicData uri="http://schemas.openxmlformats.org/drawingml/2006/table">
            <a:tbl>
              <a:tblPr/>
              <a:tblGrid>
                <a:gridCol w="3168000"/>
                <a:gridCol w="540000"/>
                <a:gridCol w="540000"/>
              </a:tblGrid>
              <a:tr h="178697">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28</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Coordinación de los Centros de Transferencia Modal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Álvaro Obregón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Azcapotzalco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Benito Juárez</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Coyoacán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Cuajimalpa de Morelos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Cuauhtémoc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Gustavo A. Madero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Iztacalco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Iztapalapa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La Magdalena Contreras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Miguel Hidalgo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Tláhuac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Tlalpan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Venustiano Carranza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Escuela de Administración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Centro Histórico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de Recuperación Crediticia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Educación Garantizada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Fondo de Apoyo a la Educación y el Empleo de las y los Jóvenes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Museo del Estanquillo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para el Fondo de Promoción para el Financiamiento del Transporte Público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26485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CuadroTexto"/>
          <p:cNvSpPr txBox="1"/>
          <p:nvPr/>
        </p:nvSpPr>
        <p:spPr>
          <a:xfrm>
            <a:off x="80682" y="85702"/>
            <a:ext cx="8420407" cy="864000"/>
          </a:xfrm>
          <a:prstGeom prst="rect">
            <a:avLst/>
          </a:prstGeom>
          <a:noFill/>
        </p:spPr>
        <p:txBody>
          <a:bodyPr wrap="square" rtlCol="0" anchor="ctr">
            <a:noAutofit/>
          </a:bodyPr>
          <a:lstStyle/>
          <a:p>
            <a:r>
              <a:rPr lang="es-MX" b="1" dirty="0">
                <a:latin typeface="Calibri" pitchFamily="34" charset="0"/>
              </a:rPr>
              <a:t>Metodología aplicada para la evaluación de portales en 2006</a:t>
            </a:r>
          </a:p>
        </p:txBody>
      </p:sp>
      <p:sp>
        <p:nvSpPr>
          <p:cNvPr id="3" name="2 Rectángulo redondeado"/>
          <p:cNvSpPr/>
          <p:nvPr/>
        </p:nvSpPr>
        <p:spPr>
          <a:xfrm>
            <a:off x="243132" y="1362780"/>
            <a:ext cx="8640000" cy="48204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MX" sz="1500" b="1" dirty="0">
                <a:solidFill>
                  <a:prstClr val="black"/>
                </a:solidFill>
                <a:latin typeface="Calibri" pitchFamily="34" charset="0"/>
                <a:cs typeface="Calibri" pitchFamily="34" charset="0"/>
              </a:rPr>
              <a:t>69 Entes Públicos, 1 evaluación diagnóstico.- Artículos 12 y 13 (24 fracciones). </a:t>
            </a:r>
            <a:endParaRPr lang="es-MX" sz="1500" dirty="0">
              <a:solidFill>
                <a:prstClr val="black"/>
              </a:solidFill>
              <a:latin typeface="Calibri" pitchFamily="34" charset="0"/>
              <a:cs typeface="Calibri" pitchFamily="34" charset="0"/>
            </a:endParaRPr>
          </a:p>
        </p:txBody>
      </p:sp>
      <p:sp>
        <p:nvSpPr>
          <p:cNvPr id="24" name="23 Rectángulo"/>
          <p:cNvSpPr/>
          <p:nvPr/>
        </p:nvSpPr>
        <p:spPr>
          <a:xfrm>
            <a:off x="179512" y="1074508"/>
            <a:ext cx="839509" cy="503941"/>
          </a:xfrm>
          <a:prstGeom prst="rect">
            <a:avLst/>
          </a:prstGeom>
          <a:solidFill>
            <a:srgbClr val="1E768C"/>
          </a:solidFill>
          <a:ln>
            <a:noFill/>
          </a:ln>
          <a:scene3d>
            <a:camera prst="orthographicFront"/>
            <a:lightRig rig="threePt" dir="t"/>
          </a:scene3d>
          <a:sp3d>
            <a:bevelT/>
            <a:bevelB/>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600" b="1" dirty="0">
                <a:latin typeface="Calibri" pitchFamily="34" charset="0"/>
                <a:cs typeface="Calibri" pitchFamily="34" charset="0"/>
              </a:rPr>
              <a:t>2006</a:t>
            </a:r>
            <a:endParaRPr lang="es-MX" sz="1600" dirty="0">
              <a:latin typeface="Calibri" pitchFamily="34" charset="0"/>
              <a:cs typeface="Calibri" pitchFamily="34" charset="0"/>
            </a:endParaRPr>
          </a:p>
        </p:txBody>
      </p:sp>
      <p:sp>
        <p:nvSpPr>
          <p:cNvPr id="28" name="27 Rectángulo redondeado"/>
          <p:cNvSpPr/>
          <p:nvPr/>
        </p:nvSpPr>
        <p:spPr>
          <a:xfrm>
            <a:off x="243132" y="2276872"/>
            <a:ext cx="8640000" cy="2448272"/>
          </a:xfrm>
          <a:prstGeom prst="roundRect">
            <a:avLst/>
          </a:prstGeom>
          <a:solidFill>
            <a:srgbClr val="C3D796"/>
          </a:solidFill>
          <a:ln>
            <a:solidFill>
              <a:srgbClr val="779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75" lvl="1" algn="just">
              <a:spcBef>
                <a:spcPts val="600"/>
              </a:spcBef>
              <a:spcAft>
                <a:spcPts val="600"/>
              </a:spcAft>
            </a:pPr>
            <a:endParaRPr lang="es-MX" sz="1500" dirty="0" smtClean="0">
              <a:solidFill>
                <a:prstClr val="black"/>
              </a:solidFill>
              <a:latin typeface="Calibri" pitchFamily="34" charset="0"/>
              <a:cs typeface="Calibri" pitchFamily="34" charset="0"/>
            </a:endParaRPr>
          </a:p>
          <a:p>
            <a:pPr marL="15875" lvl="1" algn="just">
              <a:spcBef>
                <a:spcPts val="600"/>
              </a:spcBef>
              <a:spcAft>
                <a:spcPts val="600"/>
              </a:spcAft>
            </a:pPr>
            <a:r>
              <a:rPr lang="es-MX" sz="1500" dirty="0" smtClean="0">
                <a:solidFill>
                  <a:prstClr val="black"/>
                </a:solidFill>
                <a:latin typeface="Calibri" pitchFamily="34" charset="0"/>
                <a:cs typeface="Calibri" pitchFamily="34" charset="0"/>
              </a:rPr>
              <a:t>Instrumento</a:t>
            </a:r>
            <a:r>
              <a:rPr lang="es-MX" sz="1500" dirty="0">
                <a:solidFill>
                  <a:prstClr val="black"/>
                </a:solidFill>
                <a:latin typeface="Calibri" pitchFamily="34" charset="0"/>
                <a:cs typeface="Calibri" pitchFamily="34" charset="0"/>
              </a:rPr>
              <a:t>: </a:t>
            </a:r>
            <a:r>
              <a:rPr lang="es-MX" sz="1500" b="1" dirty="0">
                <a:solidFill>
                  <a:prstClr val="black"/>
                </a:solidFill>
                <a:latin typeface="Calibri" pitchFamily="34" charset="0"/>
                <a:cs typeface="Calibri" pitchFamily="34" charset="0"/>
              </a:rPr>
              <a:t>Protocolo de usabilidad y calidad en la información de transparencia publicada en los portales de Internet de los Entes públicos del Distrito Federal</a:t>
            </a:r>
            <a:r>
              <a:rPr lang="es-MX" sz="1500" b="1" dirty="0" smtClean="0">
                <a:solidFill>
                  <a:prstClr val="black"/>
                </a:solidFill>
                <a:latin typeface="Calibri" pitchFamily="34" charset="0"/>
                <a:cs typeface="Calibri" pitchFamily="34" charset="0"/>
              </a:rPr>
              <a:t>.</a:t>
            </a:r>
            <a:endParaRPr lang="es-MX" sz="1500" dirty="0">
              <a:solidFill>
                <a:prstClr val="black"/>
              </a:solidFill>
              <a:latin typeface="Calibri" pitchFamily="34" charset="0"/>
              <a:cs typeface="Calibri" pitchFamily="34" charset="0"/>
            </a:endParaRPr>
          </a:p>
          <a:p>
            <a:pPr marL="441325" lvl="1" indent="-349250" algn="just">
              <a:spcBef>
                <a:spcPts val="600"/>
              </a:spcBef>
              <a:spcAft>
                <a:spcPts val="600"/>
              </a:spcAft>
              <a:buFont typeface="Wingdings" pitchFamily="2" charset="2"/>
              <a:buChar char="Ø"/>
            </a:pPr>
            <a:r>
              <a:rPr lang="es-MX" sz="1500" dirty="0">
                <a:solidFill>
                  <a:prstClr val="black"/>
                </a:solidFill>
                <a:latin typeface="Calibri" pitchFamily="34" charset="0"/>
                <a:cs typeface="Calibri" pitchFamily="34" charset="0"/>
              </a:rPr>
              <a:t>Verificación directa en cada portal de internet.</a:t>
            </a:r>
          </a:p>
          <a:p>
            <a:pPr marL="441325" lvl="1" indent="-349250" algn="just">
              <a:spcBef>
                <a:spcPts val="600"/>
              </a:spcBef>
              <a:spcAft>
                <a:spcPts val="600"/>
              </a:spcAft>
              <a:buFont typeface="Wingdings" pitchFamily="2" charset="2"/>
              <a:buChar char="Ø"/>
            </a:pPr>
            <a:r>
              <a:rPr lang="es-MX" sz="1500" dirty="0">
                <a:solidFill>
                  <a:prstClr val="black"/>
                </a:solidFill>
                <a:latin typeface="Calibri" pitchFamily="34" charset="0"/>
                <a:cs typeface="Calibri" pitchFamily="34" charset="0"/>
              </a:rPr>
              <a:t>Con 127 criterios, incluyendo actualización, para determinar el grado de cumplimiento por fracción.</a:t>
            </a:r>
          </a:p>
          <a:p>
            <a:pPr marL="441325" lvl="1" indent="-349250" algn="just">
              <a:spcBef>
                <a:spcPts val="600"/>
              </a:spcBef>
              <a:spcAft>
                <a:spcPts val="600"/>
              </a:spcAft>
              <a:buFont typeface="Wingdings" pitchFamily="2" charset="2"/>
              <a:buChar char="Ø"/>
            </a:pPr>
            <a:r>
              <a:rPr lang="es-MX" sz="1500" dirty="0">
                <a:solidFill>
                  <a:prstClr val="black"/>
                </a:solidFill>
                <a:latin typeface="Calibri" pitchFamily="34" charset="0"/>
                <a:cs typeface="Calibri" pitchFamily="34" charset="0"/>
              </a:rPr>
              <a:t>Con definición de aplicabilidad específica de fracciones del Art. 13 por Ente Público.</a:t>
            </a:r>
          </a:p>
        </p:txBody>
      </p:sp>
      <p:sp>
        <p:nvSpPr>
          <p:cNvPr id="30" name="29 Rectángulo redondeado"/>
          <p:cNvSpPr/>
          <p:nvPr/>
        </p:nvSpPr>
        <p:spPr>
          <a:xfrm>
            <a:off x="2123729" y="5157192"/>
            <a:ext cx="5328592" cy="1368152"/>
          </a:xfrm>
          <a:prstGeom prst="roundRect">
            <a:avLst/>
          </a:prstGeom>
          <a:solidFill>
            <a:schemeClr val="accent1">
              <a:alpha val="70000"/>
            </a:schemeClr>
          </a:solidFill>
          <a:ln>
            <a:solidFill>
              <a:srgbClr val="1E7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971675" lvl="3" indent="-349250" algn="just">
              <a:spcBef>
                <a:spcPts val="600"/>
              </a:spcBef>
              <a:spcAft>
                <a:spcPts val="600"/>
              </a:spcAft>
              <a:buFont typeface="Wingdings" pitchFamily="2" charset="2"/>
              <a:buChar char="Ø"/>
            </a:pPr>
            <a:r>
              <a:rPr lang="es-MX" sz="1500" dirty="0">
                <a:solidFill>
                  <a:prstClr val="black"/>
                </a:solidFill>
                <a:latin typeface="Calibri" pitchFamily="34" charset="0"/>
                <a:cs typeface="Calibri" pitchFamily="34" charset="0"/>
              </a:rPr>
              <a:t>Listado de Información: 42.9%</a:t>
            </a:r>
          </a:p>
          <a:p>
            <a:pPr marL="1971675" lvl="3" indent="-349250" algn="just">
              <a:spcBef>
                <a:spcPts val="600"/>
              </a:spcBef>
              <a:spcAft>
                <a:spcPts val="600"/>
              </a:spcAft>
              <a:buFont typeface="Wingdings" pitchFamily="2" charset="2"/>
              <a:buChar char="Ø"/>
            </a:pPr>
            <a:r>
              <a:rPr lang="es-MX" sz="1500" dirty="0">
                <a:solidFill>
                  <a:prstClr val="black"/>
                </a:solidFill>
                <a:latin typeface="Calibri" pitchFamily="34" charset="0"/>
                <a:cs typeface="Calibri" pitchFamily="34" charset="0"/>
              </a:rPr>
              <a:t>Contar con sitio de Internet: 100%</a:t>
            </a:r>
          </a:p>
          <a:p>
            <a:pPr marL="1971675" lvl="3" indent="-349250" algn="just">
              <a:spcBef>
                <a:spcPts val="600"/>
              </a:spcBef>
              <a:spcAft>
                <a:spcPts val="600"/>
              </a:spcAft>
              <a:buFont typeface="Wingdings" pitchFamily="2" charset="2"/>
              <a:buChar char="Ø"/>
            </a:pPr>
            <a:r>
              <a:rPr lang="es-MX" sz="1500" dirty="0">
                <a:solidFill>
                  <a:prstClr val="black"/>
                </a:solidFill>
                <a:latin typeface="Calibri" pitchFamily="34" charset="0"/>
                <a:cs typeface="Calibri" pitchFamily="34" charset="0"/>
              </a:rPr>
              <a:t>Cumplimiento del Artículo 13: 52.3%</a:t>
            </a:r>
          </a:p>
        </p:txBody>
      </p:sp>
      <p:sp>
        <p:nvSpPr>
          <p:cNvPr id="11" name="10 Rectángulo redondeado"/>
          <p:cNvSpPr/>
          <p:nvPr/>
        </p:nvSpPr>
        <p:spPr>
          <a:xfrm>
            <a:off x="2123728" y="5157192"/>
            <a:ext cx="1440000" cy="1368152"/>
          </a:xfrm>
          <a:prstGeom prst="roundRect">
            <a:avLst/>
          </a:prstGeom>
          <a:solidFill>
            <a:srgbClr val="1E768C">
              <a:alpha val="70000"/>
            </a:srgbClr>
          </a:solidFill>
          <a:ln>
            <a:solidFill>
              <a:srgbClr val="1E7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13" lvl="3" algn="ctr">
              <a:spcBef>
                <a:spcPts val="600"/>
              </a:spcBef>
              <a:spcAft>
                <a:spcPts val="600"/>
              </a:spcAft>
            </a:pPr>
            <a:r>
              <a:rPr lang="es-MX" sz="1500" b="1" dirty="0" smtClean="0">
                <a:solidFill>
                  <a:schemeClr val="bg1"/>
                </a:solidFill>
                <a:latin typeface="Calibri" pitchFamily="34" charset="0"/>
                <a:cs typeface="Calibri" pitchFamily="34" charset="0"/>
              </a:rPr>
              <a:t>RESULTADO</a:t>
            </a:r>
            <a:endParaRPr lang="es-MX" sz="1500" b="1" dirty="0">
              <a:solidFill>
                <a:schemeClr val="bg1"/>
              </a:solidFill>
              <a:latin typeface="Calibri" pitchFamily="34" charset="0"/>
              <a:cs typeface="Calibri" pitchFamily="34" charset="0"/>
            </a:endParaRPr>
          </a:p>
        </p:txBody>
      </p:sp>
      <p:sp>
        <p:nvSpPr>
          <p:cNvPr id="10" name="9 Rectángulo redondeado"/>
          <p:cNvSpPr/>
          <p:nvPr/>
        </p:nvSpPr>
        <p:spPr>
          <a:xfrm>
            <a:off x="239819" y="2276872"/>
            <a:ext cx="8640000" cy="504000"/>
          </a:xfrm>
          <a:prstGeom prst="roundRect">
            <a:avLst/>
          </a:prstGeom>
          <a:solidFill>
            <a:srgbClr val="77933C"/>
          </a:solidFill>
          <a:ln>
            <a:solidFill>
              <a:srgbClr val="779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75" lvl="1" algn="ctr">
              <a:spcBef>
                <a:spcPts val="600"/>
              </a:spcBef>
              <a:spcAft>
                <a:spcPts val="600"/>
              </a:spcAft>
            </a:pPr>
            <a:r>
              <a:rPr lang="es-MX" sz="1500" b="1" dirty="0">
                <a:solidFill>
                  <a:schemeClr val="bg1"/>
                </a:solidFill>
                <a:latin typeface="Calibri" pitchFamily="34" charset="0"/>
                <a:cs typeface="Calibri" pitchFamily="34" charset="0"/>
              </a:rPr>
              <a:t>Metodología y Criterios de </a:t>
            </a:r>
            <a:r>
              <a:rPr lang="es-MX" sz="1500" b="1" dirty="0" smtClean="0">
                <a:solidFill>
                  <a:schemeClr val="bg1"/>
                </a:solidFill>
                <a:latin typeface="Calibri" pitchFamily="34" charset="0"/>
                <a:cs typeface="Calibri" pitchFamily="34" charset="0"/>
              </a:rPr>
              <a:t>Evaluación</a:t>
            </a:r>
            <a:endParaRPr lang="es-MX" sz="1500" dirty="0">
              <a:solidFill>
                <a:schemeClr val="bg1"/>
              </a:solidFill>
              <a:latin typeface="Calibri" pitchFamily="34" charset="0"/>
              <a:cs typeface="Calibri" pitchFamily="34" charset="0"/>
            </a:endParaRPr>
          </a:p>
        </p:txBody>
      </p:sp>
      <p:sp>
        <p:nvSpPr>
          <p:cNvPr id="12" name="10 Marcador de número de diapositiva"/>
          <p:cNvSpPr>
            <a:spLocks noGrp="1"/>
          </p:cNvSpPr>
          <p:nvPr>
            <p:ph type="sldNum" sz="quarter" idx="12"/>
          </p:nvPr>
        </p:nvSpPr>
        <p:spPr>
          <a:xfrm>
            <a:off x="8731034" y="6453336"/>
            <a:ext cx="366712" cy="365125"/>
          </a:xfrm>
        </p:spPr>
        <p:txBody>
          <a:bodyPr/>
          <a:lstStyle/>
          <a:p>
            <a:pPr>
              <a:defRPr/>
            </a:pPr>
            <a:fld id="{BD43386B-512A-4F48-AC60-1F2A615D5642}" type="slidenum">
              <a:rPr lang="es-MX" b="1" smtClean="0">
                <a:latin typeface="Calibri" pitchFamily="34" charset="0"/>
              </a:rPr>
              <a:pPr>
                <a:defRPr/>
              </a:pPr>
              <a:t>6</a:t>
            </a:fld>
            <a:endParaRPr lang="es-MX" b="1" dirty="0">
              <a:latin typeface="Calibri" pitchFamily="34" charset="0"/>
            </a:endParaRPr>
          </a:p>
        </p:txBody>
      </p:sp>
    </p:spTree>
    <p:extLst>
      <p:ext uri="{BB962C8B-B14F-4D97-AF65-F5344CB8AC3E}">
        <p14:creationId xmlns:p14="http://schemas.microsoft.com/office/powerpoint/2010/main" val="106961088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60</a:t>
            </a:fld>
            <a:endParaRPr lang="es-MX" b="1" dirty="0">
              <a:latin typeface="Calibri" pitchFamily="34" charset="0"/>
            </a:endParaRPr>
          </a:p>
        </p:txBody>
      </p:sp>
      <p:sp>
        <p:nvSpPr>
          <p:cNvPr id="7"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28.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nvPr>
        </p:nvGraphicFramePr>
        <p:xfrm>
          <a:off x="247798" y="1109462"/>
          <a:ext cx="4248000" cy="5521950"/>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28</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Fideicomiso para la Promoción y Desarrollo del Cine Mexicano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Público del Fondo de Apoyo a la Procuración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Ambiental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Mixto de Promoción Turística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para el Desarrollo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para la Atención y Apoyo a las Víctimas del Delito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Heroico Cuerpo de Bomberos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Educación Media Superior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Formación Profesional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la Juventud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las Mujeres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Verificación Administrativa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Vivienda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it-IT" sz="1000" b="1" i="0" u="none" strike="noStrike">
                          <a:solidFill>
                            <a:srgbClr val="000000"/>
                          </a:solidFill>
                          <a:effectLst/>
                          <a:latin typeface="Calibri"/>
                        </a:rPr>
                        <a:t>Instituto del Deporte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Local de la Infraestructura Física Educativa </a:t>
                      </a:r>
                      <a:r>
                        <a:rPr lang="es-MX" sz="1000" b="1" i="0" u="none" strike="noStrike" dirty="0" smtClean="0">
                          <a:solidFill>
                            <a:srgbClr val="000000"/>
                          </a:solidFill>
                          <a:effectLst/>
                          <a:latin typeface="Calibri"/>
                        </a:rPr>
                        <a:t>del Distrito Federal</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para la Atención de los Adultos Mayores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para la Atención y Prevención de las Adicciones en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para la Integración al Desarrollo de las Personas con Discapacidad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Técnico de Formación Policial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Jefatura de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Junta de Asistencia Privada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8" name="5 Tabla"/>
          <p:cNvGraphicFramePr>
            <a:graphicFrameLocks noGrp="1"/>
          </p:cNvGraphicFramePr>
          <p:nvPr>
            <p:extLst/>
          </p:nvPr>
        </p:nvGraphicFramePr>
        <p:xfrm>
          <a:off x="4633594" y="1109664"/>
          <a:ext cx="4248000" cy="5657672"/>
        </p:xfrm>
        <a:graphic>
          <a:graphicData uri="http://schemas.openxmlformats.org/drawingml/2006/table">
            <a:tbl>
              <a:tblPr/>
              <a:tblGrid>
                <a:gridCol w="3168000"/>
                <a:gridCol w="540000"/>
                <a:gridCol w="540000"/>
              </a:tblGrid>
              <a:tr h="178697">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28</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Junta Local de Conciliación y Arbitraje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Mecanismo de Seguimiento y Evaluación del Programa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Metrobús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Oficialía Mayor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Planta de Asfalto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Policía Auxiliar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Policía Bancaria e Industrial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Ambiental y del Ordenamiento Territorial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General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Social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Proyecto Metro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Red de Transporte de Pasajeros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Ciencia, Tecnología e Innovación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Cultura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Económico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Rural y Equidad para las Comunidades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Social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Urbano y Vivienda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Educación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Finanzas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Gobierno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Obras y Servicios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Protección Civil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Salud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8313195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61</a:t>
            </a:fld>
            <a:endParaRPr lang="es-MX" b="1" dirty="0">
              <a:latin typeface="Calibri" pitchFamily="34" charset="0"/>
            </a:endParaRPr>
          </a:p>
        </p:txBody>
      </p:sp>
      <p:sp>
        <p:nvSpPr>
          <p:cNvPr id="7"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28.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nvPr>
        </p:nvGraphicFramePr>
        <p:xfrm>
          <a:off x="247798" y="1109462"/>
          <a:ext cx="4248000" cy="5477700"/>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28</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Secretaría de Seguridad Pública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Trabajo y Fomento al Empleo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Transportes y Vialidad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Turismo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del Medio Ambiente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Servicio de Transportes Eléctricos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Servicios Metropolitanos,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Aguas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Radio y Televisión Digital del Gobierno del Distrito Federal (Capital 21)</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Transporte Colectivo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Sistema para el Desarrollo Integral de la Familia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Tribunal de lo Contencioso Administrativo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Tribunal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Tribunal Superior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Universidad Autónoma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 la Zona Patrimonio Mundial Natural y Cultural de la Humanidad en Xochimilco, Tláhuac y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Público Complejo Ambiental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de Desarrollo Económico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Fondo para el Desarrollo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75.0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para la Seguridad de las Construcciones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62.5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Público de la Zona de Santa Fe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
        <p:nvSpPr>
          <p:cNvPr id="8" name="9 CuadroTexto"/>
          <p:cNvSpPr txBox="1"/>
          <p:nvPr/>
        </p:nvSpPr>
        <p:spPr>
          <a:xfrm>
            <a:off x="4585387" y="1340768"/>
            <a:ext cx="4379101" cy="1080120"/>
          </a:xfrm>
          <a:prstGeom prst="rect">
            <a:avLst/>
          </a:prstGeom>
          <a:noFill/>
        </p:spPr>
        <p:txBody>
          <a:bodyPr wrap="square" rtlCol="0" anchor="ctr">
            <a:noAutofit/>
          </a:bodyPr>
          <a:lstStyle/>
          <a:p>
            <a:pPr algn="just"/>
            <a:r>
              <a:rPr lang="es-MX" sz="1100" b="1" i="1" dirty="0" smtClean="0">
                <a:latin typeface="Calibri" pitchFamily="34" charset="0"/>
              </a:rPr>
              <a:t>* Durante la 2a Evaluación de Portales de Internet, los Entes Obligados señalados con asterisco obtuvieron un índice de 100 puntos, por lo tanto, no tuvieron que solventar recomendación alguna durante la 3a Evaluación-</a:t>
            </a:r>
            <a:r>
              <a:rPr lang="es-MX" sz="1100" b="1" i="1" dirty="0" err="1" smtClean="0">
                <a:latin typeface="Calibri" pitchFamily="34" charset="0"/>
              </a:rPr>
              <a:t>Solventación</a:t>
            </a:r>
            <a:r>
              <a:rPr lang="es-MX" sz="1100" b="1" i="1" dirty="0" smtClean="0">
                <a:latin typeface="Calibri" pitchFamily="34" charset="0"/>
              </a:rPr>
              <a:t> a la información de oficio publicada en sus secciones de transparencia.</a:t>
            </a:r>
            <a:endParaRPr lang="es-ES" sz="1100" b="1" i="1" dirty="0">
              <a:latin typeface="Calibri" pitchFamily="34" charset="0"/>
            </a:endParaRPr>
          </a:p>
        </p:txBody>
      </p:sp>
    </p:spTree>
    <p:extLst>
      <p:ext uri="{BB962C8B-B14F-4D97-AF65-F5344CB8AC3E}">
        <p14:creationId xmlns:p14="http://schemas.microsoft.com/office/powerpoint/2010/main" val="195667426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extLst>
              <p:ext uri="{D42A27DB-BD31-4B8C-83A1-F6EECF244321}">
                <p14:modId xmlns:p14="http://schemas.microsoft.com/office/powerpoint/2010/main" val="550331929"/>
              </p:ext>
            </p:extLst>
          </p:nvPr>
        </p:nvGraphicFramePr>
        <p:xfrm>
          <a:off x="323528" y="2000240"/>
          <a:ext cx="8496944" cy="4500594"/>
        </p:xfrm>
        <a:graphic>
          <a:graphicData uri="http://schemas.openxmlformats.org/drawingml/2006/chart">
            <c:chart xmlns:c="http://schemas.openxmlformats.org/drawingml/2006/chart" xmlns:r="http://schemas.openxmlformats.org/officeDocument/2006/relationships" r:id="rId2"/>
          </a:graphicData>
        </a:graphic>
      </p:graphicFrame>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29</a:t>
            </a:r>
            <a:endParaRPr lang="es-MX" b="1" dirty="0">
              <a:latin typeface="Calibri" pitchFamily="34" charset="0"/>
            </a:endParaRPr>
          </a:p>
          <a:p>
            <a:r>
              <a:rPr lang="es-MX" b="1" dirty="0">
                <a:latin typeface="Calibri" pitchFamily="34" charset="0"/>
              </a:rPr>
              <a:t>(Aplica a los </a:t>
            </a:r>
            <a:r>
              <a:rPr lang="es-MX" b="1" dirty="0" smtClean="0">
                <a:latin typeface="Calibri" pitchFamily="34" charset="0"/>
              </a:rPr>
              <a:t>114 </a:t>
            </a:r>
            <a:r>
              <a:rPr lang="es-MX" b="1" dirty="0">
                <a:latin typeface="Calibri" pitchFamily="34" charset="0"/>
              </a:rPr>
              <a:t>Entes Obligados) </a:t>
            </a:r>
            <a:endParaRPr lang="es-MX" b="1" dirty="0" smtClean="0">
              <a:latin typeface="Calibri" pitchFamily="34" charset="0"/>
            </a:endParaRP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62</a:t>
            </a:fld>
            <a:endParaRPr lang="es-MX" b="1" dirty="0">
              <a:latin typeface="Calibri" pitchFamily="34" charset="0"/>
            </a:endParaRPr>
          </a:p>
        </p:txBody>
      </p:sp>
      <p:sp>
        <p:nvSpPr>
          <p:cNvPr id="7" name="6 CuadroTexto"/>
          <p:cNvSpPr txBox="1"/>
          <p:nvPr/>
        </p:nvSpPr>
        <p:spPr>
          <a:xfrm>
            <a:off x="1714480" y="1267930"/>
            <a:ext cx="5715040" cy="276999"/>
          </a:xfrm>
          <a:prstGeom prst="rect">
            <a:avLst/>
          </a:prstGeom>
          <a:noFill/>
        </p:spPr>
        <p:txBody>
          <a:bodyPr wrap="square" rtlCol="0">
            <a:spAutoFit/>
          </a:bodyPr>
          <a:lstStyle/>
          <a:p>
            <a:pPr algn="ctr"/>
            <a:r>
              <a:rPr lang="es-MX" sz="1200" b="1" dirty="0" smtClean="0">
                <a:latin typeface="Calibri" pitchFamily="34" charset="0"/>
              </a:rPr>
              <a:t>Índice de Cumplimiento del Artículo 29: 96.4</a:t>
            </a:r>
            <a:endParaRPr lang="es-MX" sz="1200" b="1" dirty="0">
              <a:latin typeface="Calibri" pitchFamily="34" charset="0"/>
            </a:endParaRPr>
          </a:p>
        </p:txBody>
      </p:sp>
    </p:spTree>
    <p:extLst>
      <p:ext uri="{BB962C8B-B14F-4D97-AF65-F5344CB8AC3E}">
        <p14:creationId xmlns:p14="http://schemas.microsoft.com/office/powerpoint/2010/main" val="11031241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63</a:t>
            </a:fld>
            <a:endParaRPr lang="es-MX" b="1" dirty="0">
              <a:latin typeface="Calibri" pitchFamily="34" charset="0"/>
            </a:endParaRPr>
          </a:p>
        </p:txBody>
      </p:sp>
      <p:sp>
        <p:nvSpPr>
          <p:cNvPr id="7"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29.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ext uri="{D42A27DB-BD31-4B8C-83A1-F6EECF244321}">
                <p14:modId xmlns:p14="http://schemas.microsoft.com/office/powerpoint/2010/main" val="1097390168"/>
              </p:ext>
            </p:extLst>
          </p:nvPr>
        </p:nvGraphicFramePr>
        <p:xfrm>
          <a:off x="247798" y="1109462"/>
          <a:ext cx="4248000" cy="5556675"/>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29</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smtClean="0">
                          <a:solidFill>
                            <a:srgbClr val="000000"/>
                          </a:solidFill>
                          <a:effectLst/>
                          <a:latin typeface="Calibri"/>
                        </a:rPr>
                        <a:t>* Contaduría </a:t>
                      </a:r>
                      <a:r>
                        <a:rPr lang="es-MX" sz="1000" b="1" i="0" u="none" strike="noStrike" dirty="0">
                          <a:solidFill>
                            <a:srgbClr val="000000"/>
                          </a:solidFill>
                          <a:effectLst/>
                          <a:latin typeface="Calibri"/>
                        </a:rPr>
                        <a:t>Mayor de Hacienda de la </a:t>
                      </a:r>
                      <a:r>
                        <a:rPr lang="es-MX" sz="1000" b="1" i="0" u="none" strike="noStrike" dirty="0" smtClean="0">
                          <a:solidFill>
                            <a:srgbClr val="000000"/>
                          </a:solidFill>
                          <a:effectLst/>
                          <a:latin typeface="Calibri"/>
                        </a:rPr>
                        <a:t>Asamblea</a:t>
                      </a:r>
                    </a:p>
                    <a:p>
                      <a:pPr algn="l" fontAlgn="ctr"/>
                      <a:r>
                        <a:rPr lang="es-MX" sz="1000" b="1" i="0" u="none" strike="noStrike" dirty="0" smtClean="0">
                          <a:solidFill>
                            <a:srgbClr val="000000"/>
                          </a:solidFill>
                          <a:effectLst/>
                          <a:latin typeface="Calibri"/>
                        </a:rPr>
                        <a:t>   </a:t>
                      </a:r>
                      <a:r>
                        <a:rPr lang="es-MX" sz="1000" b="1" i="0" u="none" strike="noStrike" dirty="0">
                          <a:solidFill>
                            <a:srgbClr val="000000"/>
                          </a:solidFill>
                          <a:effectLst/>
                          <a:latin typeface="Calibri"/>
                        </a:rPr>
                        <a:t>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 Corporación Mexicana de Impresión,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 Fideicomiso Museo de Arte Popular Mexicano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smtClean="0">
                          <a:solidFill>
                            <a:srgbClr val="000000"/>
                          </a:solidFill>
                          <a:effectLst/>
                          <a:latin typeface="Calibri"/>
                        </a:rPr>
                        <a:t>* Instituto </a:t>
                      </a:r>
                      <a:r>
                        <a:rPr lang="es-MX" sz="1000" b="1" i="0" u="none" strike="noStrike" dirty="0">
                          <a:solidFill>
                            <a:srgbClr val="000000"/>
                          </a:solidFill>
                          <a:effectLst/>
                          <a:latin typeface="Calibri"/>
                        </a:rPr>
                        <a:t>de Acceso a la Información Pública y </a:t>
                      </a:r>
                      <a:r>
                        <a:rPr lang="es-MX" sz="1000" b="1" i="0" u="none" strike="noStrike" dirty="0" smtClean="0">
                          <a:solidFill>
                            <a:srgbClr val="000000"/>
                          </a:solidFill>
                          <a:effectLst/>
                          <a:latin typeface="Calibri"/>
                        </a:rPr>
                        <a:t>Protección</a:t>
                      </a:r>
                    </a:p>
                    <a:p>
                      <a:pPr algn="l" fontAlgn="ctr"/>
                      <a:r>
                        <a:rPr lang="es-MX" sz="1000" b="1" i="0" u="none" strike="noStrike" dirty="0" smtClean="0">
                          <a:solidFill>
                            <a:srgbClr val="000000"/>
                          </a:solidFill>
                          <a:effectLst/>
                          <a:latin typeface="Calibri"/>
                        </a:rPr>
                        <a:t>   </a:t>
                      </a:r>
                      <a:r>
                        <a:rPr lang="es-MX" sz="1000" b="1" i="0" u="none" strike="noStrike" dirty="0">
                          <a:solidFill>
                            <a:srgbClr val="000000"/>
                          </a:solidFill>
                          <a:effectLst/>
                          <a:latin typeface="Calibri"/>
                        </a:rPr>
                        <a:t>de Datos Personales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 Servicios de Salud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Agencia de Gestión Urbana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Agencia de Protección Sanitaria del Gobierno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it-IT" sz="1000" b="1" i="0" u="none" strike="noStrike" dirty="0">
                          <a:solidFill>
                            <a:srgbClr val="000000"/>
                          </a:solidFill>
                          <a:effectLst/>
                          <a:latin typeface="Calibri"/>
                        </a:rPr>
                        <a:t>Asamblea 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Autoridad de la Zona Patrimonio Mundial Natural y Cultural de la Humanidad en Xochimilco, Tláhuac y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del Centro Histórico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Caja de Previsión de la Policía Auxiliar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Caja de Previsión de la Policía Preventiva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Caja de Previsión para Trabajadores a Lista de Raya del </a:t>
                      </a:r>
                      <a:r>
                        <a:rPr lang="es-MX" sz="1000" b="1" i="0" u="none" strike="noStrike" dirty="0" smtClean="0">
                          <a:solidFill>
                            <a:srgbClr val="000000"/>
                          </a:solidFill>
                          <a:effectLst/>
                          <a:latin typeface="Calibri"/>
                        </a:rPr>
                        <a:t>Distrito Federal</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Calidad de Vida, Progreso y Desarrollo para la Ciudad de México,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Centro de Atención a Emergencias y Protección Ciudadana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Comisión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Comisión de Filmaciones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Consejería Jurídica y de Servicios Legales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Consejo de Evaluación del Desarrollo Social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de la Judicatura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para Prevenir y Eliminar la Discriminación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8" name="5 Tabla"/>
          <p:cNvGraphicFramePr>
            <a:graphicFrameLocks noGrp="1"/>
          </p:cNvGraphicFramePr>
          <p:nvPr>
            <p:extLst/>
          </p:nvPr>
        </p:nvGraphicFramePr>
        <p:xfrm>
          <a:off x="4633594" y="1109664"/>
          <a:ext cx="4248000" cy="5657672"/>
        </p:xfrm>
        <a:graphic>
          <a:graphicData uri="http://schemas.openxmlformats.org/drawingml/2006/table">
            <a:tbl>
              <a:tblPr/>
              <a:tblGrid>
                <a:gridCol w="3168000"/>
                <a:gridCol w="540000"/>
                <a:gridCol w="540000"/>
              </a:tblGrid>
              <a:tr h="178697">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29</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Contraloría General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Álvaro Obregón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Azcapotzalco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Benito Juárez</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Coyoacán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Cuauhtémoc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Delegación Gustavo A. Madero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Iztacalco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Iztapalapa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La Magdalena Contreras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Miguel Hidalgo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Tlalpan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Venustiano Carranza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Escuela de Administración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Centro Histórico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de Recuperación Crediticia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Educación Garantizada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Museo del Estanquillo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para el Fondo de Promoción para el Financiamiento del Transporte Público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para la Promoción y Desarrollo del Cine Mexicano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Público del Fondo de Apoyo a la Procuración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Ambiental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528000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64</a:t>
            </a:fld>
            <a:endParaRPr lang="es-MX" b="1" dirty="0">
              <a:latin typeface="Calibri" pitchFamily="34" charset="0"/>
            </a:endParaRPr>
          </a:p>
        </p:txBody>
      </p:sp>
      <p:sp>
        <p:nvSpPr>
          <p:cNvPr id="7"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29.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nvPr>
        </p:nvGraphicFramePr>
        <p:xfrm>
          <a:off x="247798" y="1109462"/>
          <a:ext cx="4248000" cy="5541300"/>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29</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Fondo Mixto de Promoción Turística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para el Desarrollo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para la Atención y Apoyo a las Víctimas del Delito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Heroico Cuerpo de Bomberos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Educación Media Superior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de Formación Profesional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las Mujeres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Verificación Administrativa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Vivienda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it-IT" sz="1000" b="1" i="0" u="none" strike="noStrike">
                          <a:solidFill>
                            <a:srgbClr val="000000"/>
                          </a:solidFill>
                          <a:effectLst/>
                          <a:latin typeface="Calibri"/>
                        </a:rPr>
                        <a:t>Instituto del Deporte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Local de la Infraestructura Física Educativa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para la Atención de los Adultos Mayores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para la Integración al Desarrollo de las Personas con Discapacidad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Técnico de Formación Policial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Jefatura de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Junta de Asistencia Privada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Junta Local de Conciliación y Arbitraje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Mecanismo de Seguimiento y Evaluación del Programa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Metrobús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Oficialía Mayor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Planta de Asfalto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Policía Auxiliar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8" name="5 Tabla"/>
          <p:cNvGraphicFramePr>
            <a:graphicFrameLocks noGrp="1"/>
          </p:cNvGraphicFramePr>
          <p:nvPr>
            <p:extLst/>
          </p:nvPr>
        </p:nvGraphicFramePr>
        <p:xfrm>
          <a:off x="4633594" y="1109664"/>
          <a:ext cx="4248000" cy="5559347"/>
        </p:xfrm>
        <a:graphic>
          <a:graphicData uri="http://schemas.openxmlformats.org/drawingml/2006/table">
            <a:tbl>
              <a:tblPr/>
              <a:tblGrid>
                <a:gridCol w="3168000"/>
                <a:gridCol w="540000"/>
                <a:gridCol w="540000"/>
              </a:tblGrid>
              <a:tr h="178697">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29</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Policía Bancaria e Industrial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Ambiental y del Ordenamiento Territorial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General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Social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Red de Transporte de Pasajeros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Ciencia, Tecnología e Innovación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Cultura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Rural y Equidad para las Comunidades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Social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Urbano y Vivienda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Educación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Finanzas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Gobierno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Obras y Servicios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Protección Civil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Salud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Seguridad Pública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Trabajo y Fomento al Empleo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Transportes y Vialidad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Turismo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del Medio Ambiente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Servicio de Transportes Eléctricos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Servicios Metropolitanos,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Aguas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295736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65</a:t>
            </a:fld>
            <a:endParaRPr lang="es-MX" b="1" dirty="0">
              <a:latin typeface="Calibri" pitchFamily="34" charset="0"/>
            </a:endParaRPr>
          </a:p>
        </p:txBody>
      </p:sp>
      <p:sp>
        <p:nvSpPr>
          <p:cNvPr id="7"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29.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nvPr>
        </p:nvGraphicFramePr>
        <p:xfrm>
          <a:off x="247798" y="1109462"/>
          <a:ext cx="4248000" cy="5521950"/>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29</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Sistema de Radio y Televisión Digital del Gobierno del Distrito Federal (Capital 21)</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Transporte Colectivo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Sistema para el Desarrollo Integral de la Familia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Tribunal de lo Contencioso Administrativo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Tribunal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Tribunal Superior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Público Complejo Ambiental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Proyecto Metro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la Juventud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Económico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del Espacio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Cuajimalpa de Morelos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para la Seguridad de las Construcciones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Coordinación de los Centros de Transferencia Modal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de Desarrollo Económico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Universidad Autónoma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Tláhuac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para la Atención y Prevención de las Adicciones en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Fondo para el Desarrollo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72.0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Fondo de Apoyo a la Educación y el Empleo de las y los Jóvenes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Público de la Zona de Santa Fe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
        <p:nvSpPr>
          <p:cNvPr id="8" name="9 CuadroTexto"/>
          <p:cNvSpPr txBox="1"/>
          <p:nvPr/>
        </p:nvSpPr>
        <p:spPr>
          <a:xfrm>
            <a:off x="4585387" y="1340768"/>
            <a:ext cx="4379101" cy="1080120"/>
          </a:xfrm>
          <a:prstGeom prst="rect">
            <a:avLst/>
          </a:prstGeom>
          <a:noFill/>
        </p:spPr>
        <p:txBody>
          <a:bodyPr wrap="square" rtlCol="0" anchor="ctr">
            <a:noAutofit/>
          </a:bodyPr>
          <a:lstStyle/>
          <a:p>
            <a:pPr algn="just"/>
            <a:r>
              <a:rPr lang="es-MX" sz="1100" b="1" i="1" dirty="0" smtClean="0">
                <a:latin typeface="Calibri" pitchFamily="34" charset="0"/>
              </a:rPr>
              <a:t>* Durante la 2a Evaluación de Portales de Internet, los Entes Obligados señalados con asterisco obtuvieron un índice de 100 puntos, por lo tanto, no tuvieron que solventar recomendación alguna durante la 3a Evaluación-</a:t>
            </a:r>
            <a:r>
              <a:rPr lang="es-MX" sz="1100" b="1" i="1" dirty="0" err="1" smtClean="0">
                <a:latin typeface="Calibri" pitchFamily="34" charset="0"/>
              </a:rPr>
              <a:t>Solventación</a:t>
            </a:r>
            <a:r>
              <a:rPr lang="es-MX" sz="1100" b="1" i="1" dirty="0" smtClean="0">
                <a:latin typeface="Calibri" pitchFamily="34" charset="0"/>
              </a:rPr>
              <a:t> a la información de oficio publicada en sus secciones de transparencia.</a:t>
            </a:r>
            <a:endParaRPr lang="es-ES" sz="1100" b="1" i="1" dirty="0">
              <a:latin typeface="Calibri" pitchFamily="34" charset="0"/>
            </a:endParaRPr>
          </a:p>
        </p:txBody>
      </p:sp>
    </p:spTree>
    <p:extLst>
      <p:ext uri="{BB962C8B-B14F-4D97-AF65-F5344CB8AC3E}">
        <p14:creationId xmlns:p14="http://schemas.microsoft.com/office/powerpoint/2010/main" val="421118324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extLst>
              <p:ext uri="{D42A27DB-BD31-4B8C-83A1-F6EECF244321}">
                <p14:modId xmlns:p14="http://schemas.microsoft.com/office/powerpoint/2010/main" val="467966992"/>
              </p:ext>
            </p:extLst>
          </p:nvPr>
        </p:nvGraphicFramePr>
        <p:xfrm>
          <a:off x="323528" y="2000240"/>
          <a:ext cx="8496944" cy="4500594"/>
        </p:xfrm>
        <a:graphic>
          <a:graphicData uri="http://schemas.openxmlformats.org/drawingml/2006/chart">
            <c:chart xmlns:c="http://schemas.openxmlformats.org/drawingml/2006/chart" xmlns:r="http://schemas.openxmlformats.org/officeDocument/2006/relationships" r:id="rId2"/>
          </a:graphicData>
        </a:graphic>
      </p:graphicFrame>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30</a:t>
            </a:r>
            <a:endParaRPr lang="es-MX" b="1" dirty="0">
              <a:latin typeface="Calibri" pitchFamily="34" charset="0"/>
            </a:endParaRPr>
          </a:p>
          <a:p>
            <a:r>
              <a:rPr lang="es-MX" b="1" dirty="0">
                <a:latin typeface="Calibri" pitchFamily="34" charset="0"/>
              </a:rPr>
              <a:t>(Aplica a los </a:t>
            </a:r>
            <a:r>
              <a:rPr lang="es-MX" b="1" dirty="0" smtClean="0">
                <a:latin typeface="Calibri" pitchFamily="34" charset="0"/>
              </a:rPr>
              <a:t>114 </a:t>
            </a:r>
            <a:r>
              <a:rPr lang="es-MX" b="1" dirty="0">
                <a:latin typeface="Calibri" pitchFamily="34" charset="0"/>
              </a:rPr>
              <a:t>Entes Obligados) </a:t>
            </a:r>
            <a:endParaRPr lang="es-MX" b="1" dirty="0" smtClean="0">
              <a:latin typeface="Calibri" pitchFamily="34" charset="0"/>
            </a:endParaRP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66</a:t>
            </a:fld>
            <a:endParaRPr lang="es-MX" b="1" dirty="0">
              <a:latin typeface="Calibri" pitchFamily="34" charset="0"/>
            </a:endParaRPr>
          </a:p>
        </p:txBody>
      </p:sp>
      <p:sp>
        <p:nvSpPr>
          <p:cNvPr id="7" name="6 CuadroTexto"/>
          <p:cNvSpPr txBox="1"/>
          <p:nvPr/>
        </p:nvSpPr>
        <p:spPr>
          <a:xfrm>
            <a:off x="1714480" y="1267930"/>
            <a:ext cx="5715040" cy="276999"/>
          </a:xfrm>
          <a:prstGeom prst="rect">
            <a:avLst/>
          </a:prstGeom>
          <a:noFill/>
        </p:spPr>
        <p:txBody>
          <a:bodyPr wrap="square" rtlCol="0">
            <a:spAutoFit/>
          </a:bodyPr>
          <a:lstStyle/>
          <a:p>
            <a:pPr algn="ctr"/>
            <a:r>
              <a:rPr lang="es-MX" sz="1200" b="1" dirty="0" smtClean="0">
                <a:latin typeface="Calibri" pitchFamily="34" charset="0"/>
              </a:rPr>
              <a:t>Índice de Cumplimiento del Artículo 30: 94.2</a:t>
            </a:r>
            <a:endParaRPr lang="es-MX" sz="1200" b="1" dirty="0">
              <a:latin typeface="Calibri" pitchFamily="34" charset="0"/>
            </a:endParaRPr>
          </a:p>
        </p:txBody>
      </p:sp>
    </p:spTree>
    <p:extLst>
      <p:ext uri="{BB962C8B-B14F-4D97-AF65-F5344CB8AC3E}">
        <p14:creationId xmlns:p14="http://schemas.microsoft.com/office/powerpoint/2010/main" val="168944267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67</a:t>
            </a:fld>
            <a:endParaRPr lang="es-MX" b="1" dirty="0">
              <a:latin typeface="Calibri" pitchFamily="34" charset="0"/>
            </a:endParaRPr>
          </a:p>
        </p:txBody>
      </p:sp>
      <p:sp>
        <p:nvSpPr>
          <p:cNvPr id="7"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30.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ext uri="{D42A27DB-BD31-4B8C-83A1-F6EECF244321}">
                <p14:modId xmlns:p14="http://schemas.microsoft.com/office/powerpoint/2010/main" val="2040914725"/>
              </p:ext>
            </p:extLst>
          </p:nvPr>
        </p:nvGraphicFramePr>
        <p:xfrm>
          <a:off x="247798" y="1109462"/>
          <a:ext cx="4248000" cy="5458350"/>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30</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smtClean="0">
                          <a:solidFill>
                            <a:srgbClr val="000000"/>
                          </a:solidFill>
                          <a:effectLst/>
                          <a:latin typeface="Calibri"/>
                        </a:rPr>
                        <a:t>* Contaduría </a:t>
                      </a:r>
                      <a:r>
                        <a:rPr lang="es-MX" sz="1000" b="1" i="0" u="none" strike="noStrike" dirty="0">
                          <a:solidFill>
                            <a:srgbClr val="000000"/>
                          </a:solidFill>
                          <a:effectLst/>
                          <a:latin typeface="Calibri"/>
                        </a:rPr>
                        <a:t>Mayor de Hacienda de la </a:t>
                      </a:r>
                      <a:r>
                        <a:rPr lang="es-MX" sz="1000" b="1" i="0" u="none" strike="noStrike" dirty="0" smtClean="0">
                          <a:solidFill>
                            <a:srgbClr val="000000"/>
                          </a:solidFill>
                          <a:effectLst/>
                          <a:latin typeface="Calibri"/>
                        </a:rPr>
                        <a:t>Asamblea</a:t>
                      </a:r>
                    </a:p>
                    <a:p>
                      <a:pPr algn="l" fontAlgn="ctr"/>
                      <a:r>
                        <a:rPr lang="es-MX" sz="1000" b="1" i="0" u="none" strike="noStrike" dirty="0" smtClean="0">
                          <a:solidFill>
                            <a:srgbClr val="000000"/>
                          </a:solidFill>
                          <a:effectLst/>
                          <a:latin typeface="Calibri"/>
                        </a:rPr>
                        <a:t>   </a:t>
                      </a:r>
                      <a:r>
                        <a:rPr lang="es-MX" sz="1000" b="1" i="0" u="none" strike="noStrike" dirty="0">
                          <a:solidFill>
                            <a:srgbClr val="000000"/>
                          </a:solidFill>
                          <a:effectLst/>
                          <a:latin typeface="Calibri"/>
                        </a:rPr>
                        <a:t>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 Corporación Mexicana de Impresión,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 Fideicomiso Museo de Arte Popular Mexicano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smtClean="0">
                          <a:solidFill>
                            <a:srgbClr val="000000"/>
                          </a:solidFill>
                          <a:effectLst/>
                          <a:latin typeface="Calibri"/>
                        </a:rPr>
                        <a:t>* Instituto </a:t>
                      </a:r>
                      <a:r>
                        <a:rPr lang="es-MX" sz="1000" b="1" i="0" u="none" strike="noStrike" dirty="0">
                          <a:solidFill>
                            <a:srgbClr val="000000"/>
                          </a:solidFill>
                          <a:effectLst/>
                          <a:latin typeface="Calibri"/>
                        </a:rPr>
                        <a:t>de Acceso a la Información Pública y </a:t>
                      </a:r>
                      <a:r>
                        <a:rPr lang="es-MX" sz="1000" b="1" i="0" u="none" strike="noStrike" dirty="0" smtClean="0">
                          <a:solidFill>
                            <a:srgbClr val="000000"/>
                          </a:solidFill>
                          <a:effectLst/>
                          <a:latin typeface="Calibri"/>
                        </a:rPr>
                        <a:t>Protección</a:t>
                      </a:r>
                    </a:p>
                    <a:p>
                      <a:pPr algn="l" fontAlgn="ctr"/>
                      <a:r>
                        <a:rPr lang="es-MX" sz="1000" b="1" i="0" u="none" strike="noStrike" dirty="0" smtClean="0">
                          <a:solidFill>
                            <a:srgbClr val="000000"/>
                          </a:solidFill>
                          <a:effectLst/>
                          <a:latin typeface="Calibri"/>
                        </a:rPr>
                        <a:t>   </a:t>
                      </a:r>
                      <a:r>
                        <a:rPr lang="es-MX" sz="1000" b="1" i="0" u="none" strike="noStrike" dirty="0">
                          <a:solidFill>
                            <a:srgbClr val="000000"/>
                          </a:solidFill>
                          <a:effectLst/>
                          <a:latin typeface="Calibri"/>
                        </a:rPr>
                        <a:t>de Datos Personales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 Servicios de Salud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Agencia de Gestión Urbana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Agencia de Protección Sanitaria del Gobierno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it-IT" sz="1000" b="1" i="0" u="none" strike="noStrike">
                          <a:solidFill>
                            <a:srgbClr val="000000"/>
                          </a:solidFill>
                          <a:effectLst/>
                          <a:latin typeface="Calibri"/>
                        </a:rPr>
                        <a:t>Asamblea 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 la Zona Patrimonio Mundial Natural y Cultural de la Humanidad en Xochimilco, Tláhuac y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del Centro Histórico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Caja de Previsión de la Policía Auxiliar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Caja de Previsión de la Policía Preventiva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Caja de Previsión para Trabajadores a Lista de Raya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Calidad de Vida, Progreso y Desarrollo para la Ciudad de México,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Centro de Atención a Emergencias y Protección Ciudadana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Comisión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Comisión de Filmaciones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Consejería Jurídica y de Servicios Legales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Consejo de Evaluación del Desarrollo Social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de la Judicatura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Contraloría General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8" name="5 Tabla"/>
          <p:cNvGraphicFramePr>
            <a:graphicFrameLocks noGrp="1"/>
          </p:cNvGraphicFramePr>
          <p:nvPr>
            <p:extLst/>
          </p:nvPr>
        </p:nvGraphicFramePr>
        <p:xfrm>
          <a:off x="4633594" y="1109664"/>
          <a:ext cx="4248000" cy="5539997"/>
        </p:xfrm>
        <a:graphic>
          <a:graphicData uri="http://schemas.openxmlformats.org/drawingml/2006/table">
            <a:tbl>
              <a:tblPr/>
              <a:tblGrid>
                <a:gridCol w="3168000"/>
                <a:gridCol w="540000"/>
                <a:gridCol w="540000"/>
              </a:tblGrid>
              <a:tr h="178697">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30</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Coordinación de los Centros de Transferencia Modal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Álvaro Obregón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Azcapotzalco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Benito Juárez</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Cuajimalpa de Morelos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Gustavo A. Madero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Iztacalco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Iztapalapa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Delegación La Magdalena Contreras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Miguel Hidalgo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Tlalpan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Venustiano Carranza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Escuela de Administración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Centro Histórico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de Recuperación Crediticia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Educación Garantizada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Museo del Estanquillo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para el Fondo de Promoción para el Financiamiento del Transporte Público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para la Promoción y Desarrollo del Cine Mexicano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Público del Fondo de Apoyo a la Procuración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Ambiental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3240469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68</a:t>
            </a:fld>
            <a:endParaRPr lang="es-MX" b="1" dirty="0">
              <a:latin typeface="Calibri" pitchFamily="34" charset="0"/>
            </a:endParaRPr>
          </a:p>
        </p:txBody>
      </p:sp>
      <p:sp>
        <p:nvSpPr>
          <p:cNvPr id="7"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30.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nvPr>
        </p:nvGraphicFramePr>
        <p:xfrm>
          <a:off x="247798" y="1109462"/>
          <a:ext cx="4248000" cy="5541300"/>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30</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Fondo de Desarrollo Económico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Mixto de Promoción Turística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para el Desarrollo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Fondo para la Atención y Apoyo a las Víctimas del Delito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Heroico Cuerpo de Bomberos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Educación Media Superior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Formación Profesional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la Juventud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Verificación Administrativa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Vivienda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it-IT" sz="1000" b="1" i="0" u="none" strike="noStrike">
                          <a:solidFill>
                            <a:srgbClr val="000000"/>
                          </a:solidFill>
                          <a:effectLst/>
                          <a:latin typeface="Calibri"/>
                        </a:rPr>
                        <a:t>Instituto del Deporte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Local de la Infraestructura Física Educativa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para la Atención de los Adultos Mayores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para la Integración al Desarrollo de las Personas con Discapacidad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Instituto para la Seguridad de las Construcciones en 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Técnico de Formación Policial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Jefatura de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Junta de Asistencia Privada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Junta Local de Conciliación y Arbitraje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Mecanismo de Seguimiento y Evaluación del Programa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Metrobús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Oficialía Mayor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graphicFrame>
        <p:nvGraphicFramePr>
          <p:cNvPr id="8" name="5 Tabla"/>
          <p:cNvGraphicFramePr>
            <a:graphicFrameLocks noGrp="1"/>
          </p:cNvGraphicFramePr>
          <p:nvPr>
            <p:extLst/>
          </p:nvPr>
        </p:nvGraphicFramePr>
        <p:xfrm>
          <a:off x="4633594" y="1109664"/>
          <a:ext cx="4248000" cy="5559347"/>
        </p:xfrm>
        <a:graphic>
          <a:graphicData uri="http://schemas.openxmlformats.org/drawingml/2006/table">
            <a:tbl>
              <a:tblPr/>
              <a:tblGrid>
                <a:gridCol w="3168000"/>
                <a:gridCol w="540000"/>
                <a:gridCol w="540000"/>
              </a:tblGrid>
              <a:tr h="178697">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2233"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30</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Planta de Asfalto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Policía Auxiliar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Policía Bancaria e Industrial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Ambiental y del Ordenamiento Territorial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General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Procuraduría Social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Proyecto Metro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Red de Transporte de Pasajeros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Ciencia, Tecnología e Innovación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Cultura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Económico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Rural y Equidad para las Comunidades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Social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Desarrollo Urbano y Vivienda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Educación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Finanzas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Gobierno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Obras y Servicios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Protección Civil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Salud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Seguridad Pública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Trabajo y Fomento al Empleo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Transportes y Vialidad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Secretaría de Turismo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0257799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69</a:t>
            </a:fld>
            <a:endParaRPr lang="es-MX" b="1" dirty="0">
              <a:latin typeface="Calibri" pitchFamily="34" charset="0"/>
            </a:endParaRPr>
          </a:p>
        </p:txBody>
      </p:sp>
      <p:sp>
        <p:nvSpPr>
          <p:cNvPr id="7" name="9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del Artículo </a:t>
            </a:r>
            <a:r>
              <a:rPr lang="es-MX" b="1" dirty="0" smtClean="0">
                <a:latin typeface="Calibri" pitchFamily="34" charset="0"/>
              </a:rPr>
              <a:t>30. Orden descendente</a:t>
            </a:r>
          </a:p>
          <a:p>
            <a:r>
              <a:rPr lang="es-MX" sz="1200" b="1" i="1" dirty="0">
                <a:latin typeface="Calibri" pitchFamily="34" charset="0"/>
              </a:rPr>
              <a:t>Tercera Evaluación-</a:t>
            </a:r>
            <a:r>
              <a:rPr lang="es-MX" sz="1200" b="1" i="1" dirty="0" err="1">
                <a:latin typeface="Calibri" pitchFamily="34" charset="0"/>
              </a:rPr>
              <a:t>Solventación</a:t>
            </a:r>
            <a:r>
              <a:rPr lang="es-MX" sz="1200" b="1" i="1" dirty="0">
                <a:latin typeface="Calibri" pitchFamily="34" charset="0"/>
              </a:rPr>
              <a:t> 2013</a:t>
            </a:r>
            <a:endParaRPr lang="es-ES" sz="1000" b="1" i="1" dirty="0">
              <a:latin typeface="Calibri" pitchFamily="34" charset="0"/>
            </a:endParaRPr>
          </a:p>
        </p:txBody>
      </p:sp>
      <p:graphicFrame>
        <p:nvGraphicFramePr>
          <p:cNvPr id="6" name="8 Tabla"/>
          <p:cNvGraphicFramePr>
            <a:graphicFrameLocks noGrp="1"/>
          </p:cNvGraphicFramePr>
          <p:nvPr>
            <p:extLst/>
          </p:nvPr>
        </p:nvGraphicFramePr>
        <p:xfrm>
          <a:off x="247798" y="1109462"/>
          <a:ext cx="4248000" cy="5639625"/>
        </p:xfrm>
        <a:graphic>
          <a:graphicData uri="http://schemas.openxmlformats.org/drawingml/2006/table">
            <a:tbl>
              <a:tblPr/>
              <a:tblGrid>
                <a:gridCol w="3168000"/>
                <a:gridCol w="540000"/>
                <a:gridCol w="540000"/>
              </a:tblGrid>
              <a:tr h="180000">
                <a:tc>
                  <a:txBody>
                    <a:bodyPr/>
                    <a:lstStyle/>
                    <a:p>
                      <a:pPr algn="ctr" fontAlgn="b"/>
                      <a:r>
                        <a:rPr lang="es-MX" sz="1000" b="1" i="0" u="none" strike="noStrike" dirty="0">
                          <a:solidFill>
                            <a:schemeClr val="bg1"/>
                          </a:solidFill>
                          <a:latin typeface="Calibri" pitchFamily="34" charset="0"/>
                        </a:rPr>
                        <a:t>Ente </a:t>
                      </a:r>
                      <a:r>
                        <a:rPr lang="es-MX" sz="1000" b="1" i="0" u="none" strike="noStrike" dirty="0" smtClean="0">
                          <a:solidFill>
                            <a:schemeClr val="bg1"/>
                          </a:solidFill>
                          <a:latin typeface="Calibri" pitchFamily="34" charset="0"/>
                        </a:rPr>
                        <a:t>Obligado</a:t>
                      </a:r>
                      <a:endParaRPr lang="es-MX" sz="1000" b="1" i="0" u="none" strike="noStrike" dirty="0">
                        <a:solidFill>
                          <a:schemeClr val="bg1"/>
                        </a:solidFill>
                        <a:latin typeface="Calibri" pitchFamily="34" charset="0"/>
                      </a:endParaRPr>
                    </a:p>
                  </a:txBody>
                  <a:tcPr marL="36000" marR="2233" marT="2233"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smtClean="0">
                          <a:solidFill>
                            <a:schemeClr val="bg1"/>
                          </a:solidFill>
                          <a:latin typeface="Calibri" pitchFamily="34" charset="0"/>
                        </a:rPr>
                        <a:t>Art. 30</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000" b="1" i="0" u="none" strike="noStrike" dirty="0" err="1" smtClean="0">
                          <a:solidFill>
                            <a:schemeClr val="bg1"/>
                          </a:solidFill>
                          <a:latin typeface="Calibri" pitchFamily="34" charset="0"/>
                        </a:rPr>
                        <a:t>Ranking</a:t>
                      </a:r>
                      <a:endParaRPr lang="es-MX" sz="1000" b="1" i="0" u="none" strike="noStrike" baseline="-25000" dirty="0">
                        <a:solidFill>
                          <a:schemeClr val="bg1"/>
                        </a:solidFill>
                        <a:latin typeface="Calibri" pitchFamily="34" charset="0"/>
                      </a:endParaRPr>
                    </a:p>
                  </a:txBody>
                  <a:tcPr marL="2233" marR="2233" marT="2233"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216000">
                <a:tc>
                  <a:txBody>
                    <a:bodyPr/>
                    <a:lstStyle/>
                    <a:p>
                      <a:pPr algn="l" fontAlgn="ctr"/>
                      <a:r>
                        <a:rPr lang="es-MX" sz="1000" b="1" i="0" u="none" strike="noStrike" dirty="0">
                          <a:solidFill>
                            <a:srgbClr val="000000"/>
                          </a:solidFill>
                          <a:effectLst/>
                          <a:latin typeface="Calibri"/>
                        </a:rPr>
                        <a:t>Secretaría del Medio Ambiente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Servicios Metropolitanos,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Aguas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Radio y Televisión Digital del Gobierno del Distrito Federal (Capital 21)</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Sistema de Transporte Colectivo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Sistema para el Desarrollo Integral de la Familia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Tribunal de lo Contencioso Administrativo del </a:t>
                      </a:r>
                      <a:r>
                        <a:rPr lang="es-MX" sz="1000" b="1" i="0" u="none" strike="noStrike" dirty="0" smtClean="0">
                          <a:solidFill>
                            <a:srgbClr val="000000"/>
                          </a:solidFill>
                          <a:effectLst/>
                          <a:latin typeface="Calibri"/>
                        </a:rPr>
                        <a:t>D. F.</a:t>
                      </a:r>
                      <a:endParaRPr lang="es-MX" sz="1000" b="1" i="0" u="none" strike="noStrike" dirty="0">
                        <a:solidFill>
                          <a:srgbClr val="000000"/>
                        </a:solidFill>
                        <a:effectLst/>
                        <a:latin typeface="Calibri"/>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Tribunal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Tribunal Superior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de las Mujeres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Servicio de Transportes Eléctricos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para Prevenir y Eliminar la Discriminación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Cuauhtémoc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Coyoacán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Autoridad del Espacio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Delegación Tláhuac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Público Complejo Ambiental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Instituto para la Atención y Prevención de las Adicciones en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54.0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Universidad Autónoma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49.3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Fondo para el Desarrollo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Fideicomiso Fondo de Apoyo a la Educación y el Empleo de las y los Jóvenes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a:solidFill>
                            <a:srgbClr val="000000"/>
                          </a:solidFill>
                          <a:effectLst/>
                          <a:latin typeface="Calibri"/>
                        </a:rPr>
                        <a:t>Consejo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216000">
                <a:tc>
                  <a:txBody>
                    <a:bodyPr/>
                    <a:lstStyle/>
                    <a:p>
                      <a:pPr algn="l" fontAlgn="ctr"/>
                      <a:r>
                        <a:rPr lang="es-MX" sz="1000" b="1" i="0" u="none" strike="noStrike" dirty="0">
                          <a:solidFill>
                            <a:srgbClr val="000000"/>
                          </a:solidFill>
                          <a:effectLst/>
                          <a:latin typeface="Calibri"/>
                        </a:rPr>
                        <a:t>Fideicomiso Público de la Zona de Santa Fe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a:solidFill>
                            <a:srgbClr val="000000"/>
                          </a:solidFill>
                          <a:effectLst/>
                          <a:latin typeface="Calibri"/>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000" b="1" i="0" u="none" strike="noStrike" dirty="0">
                          <a:solidFill>
                            <a:srgbClr val="000000"/>
                          </a:solidFill>
                          <a:effectLst/>
                          <a:latin typeface="Calibri"/>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
        <p:nvSpPr>
          <p:cNvPr id="8" name="9 CuadroTexto"/>
          <p:cNvSpPr txBox="1"/>
          <p:nvPr/>
        </p:nvSpPr>
        <p:spPr>
          <a:xfrm>
            <a:off x="4585387" y="1340768"/>
            <a:ext cx="4379101" cy="1080120"/>
          </a:xfrm>
          <a:prstGeom prst="rect">
            <a:avLst/>
          </a:prstGeom>
          <a:noFill/>
        </p:spPr>
        <p:txBody>
          <a:bodyPr wrap="square" rtlCol="0" anchor="ctr">
            <a:noAutofit/>
          </a:bodyPr>
          <a:lstStyle/>
          <a:p>
            <a:pPr algn="just"/>
            <a:r>
              <a:rPr lang="es-MX" sz="1100" b="1" i="1" dirty="0" smtClean="0">
                <a:latin typeface="Calibri" pitchFamily="34" charset="0"/>
              </a:rPr>
              <a:t>* Durante la 2a Evaluación de Portales de Internet, los Entes Obligados señalados con asterisco obtuvieron un índice de 100 puntos, por lo tanto, no tuvieron que solventar recomendación alguna durante la 3a Evaluación-</a:t>
            </a:r>
            <a:r>
              <a:rPr lang="es-MX" sz="1100" b="1" i="1" dirty="0" err="1" smtClean="0">
                <a:latin typeface="Calibri" pitchFamily="34" charset="0"/>
              </a:rPr>
              <a:t>Solventación</a:t>
            </a:r>
            <a:r>
              <a:rPr lang="es-MX" sz="1100" b="1" i="1" dirty="0" smtClean="0">
                <a:latin typeface="Calibri" pitchFamily="34" charset="0"/>
              </a:rPr>
              <a:t> a la información de oficio publicada en sus secciones de transparencia.</a:t>
            </a:r>
            <a:endParaRPr lang="es-ES" sz="1100" b="1" i="1" dirty="0">
              <a:latin typeface="Calibri" pitchFamily="34" charset="0"/>
            </a:endParaRPr>
          </a:p>
        </p:txBody>
      </p:sp>
    </p:spTree>
    <p:extLst>
      <p:ext uri="{BB962C8B-B14F-4D97-AF65-F5344CB8AC3E}">
        <p14:creationId xmlns:p14="http://schemas.microsoft.com/office/powerpoint/2010/main" val="3200583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CuadroTexto"/>
          <p:cNvSpPr txBox="1"/>
          <p:nvPr/>
        </p:nvSpPr>
        <p:spPr>
          <a:xfrm>
            <a:off x="80682" y="85702"/>
            <a:ext cx="8420407" cy="864000"/>
          </a:xfrm>
          <a:prstGeom prst="rect">
            <a:avLst/>
          </a:prstGeom>
          <a:noFill/>
        </p:spPr>
        <p:txBody>
          <a:bodyPr wrap="square" rtlCol="0" anchor="ctr">
            <a:noAutofit/>
          </a:bodyPr>
          <a:lstStyle/>
          <a:p>
            <a:r>
              <a:rPr lang="es-MX" b="1" dirty="0">
                <a:latin typeface="Calibri" pitchFamily="34" charset="0"/>
              </a:rPr>
              <a:t>Metodología aplicada para la evaluación de portales en </a:t>
            </a:r>
            <a:r>
              <a:rPr lang="es-MX" b="1" dirty="0" smtClean="0">
                <a:latin typeface="Calibri" pitchFamily="34" charset="0"/>
              </a:rPr>
              <a:t>2007</a:t>
            </a:r>
            <a:endParaRPr lang="es-MX" b="1" dirty="0">
              <a:latin typeface="Calibri" pitchFamily="34" charset="0"/>
            </a:endParaRPr>
          </a:p>
        </p:txBody>
      </p:sp>
      <p:sp>
        <p:nvSpPr>
          <p:cNvPr id="3" name="2 Rectángulo redondeado"/>
          <p:cNvSpPr/>
          <p:nvPr/>
        </p:nvSpPr>
        <p:spPr>
          <a:xfrm>
            <a:off x="243132" y="1124792"/>
            <a:ext cx="8640000" cy="43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MX" sz="1400" b="1" dirty="0">
                <a:solidFill>
                  <a:prstClr val="black"/>
                </a:solidFill>
                <a:latin typeface="Calibri" pitchFamily="34" charset="0"/>
                <a:cs typeface="Calibri" pitchFamily="34" charset="0"/>
              </a:rPr>
              <a:t>70 Entes Públicos, dos evaluaciones.- Artículos 12 y 13 (24 fracciones).</a:t>
            </a:r>
            <a:endParaRPr lang="es-MX" sz="1400" dirty="0">
              <a:latin typeface="Calibri" pitchFamily="34" charset="0"/>
              <a:cs typeface="Calibri" pitchFamily="34" charset="0"/>
            </a:endParaRPr>
          </a:p>
        </p:txBody>
      </p:sp>
      <p:sp>
        <p:nvSpPr>
          <p:cNvPr id="24" name="23 Rectángulo"/>
          <p:cNvSpPr/>
          <p:nvPr/>
        </p:nvSpPr>
        <p:spPr>
          <a:xfrm>
            <a:off x="125082" y="1030964"/>
            <a:ext cx="828000" cy="432000"/>
          </a:xfrm>
          <a:prstGeom prst="rect">
            <a:avLst/>
          </a:prstGeom>
          <a:solidFill>
            <a:srgbClr val="1E768C"/>
          </a:solidFill>
          <a:ln>
            <a:noFill/>
          </a:ln>
          <a:scene3d>
            <a:camera prst="orthographicFront"/>
            <a:lightRig rig="threePt" dir="t"/>
          </a:scene3d>
          <a:sp3d>
            <a:bevelT/>
            <a:bevelB/>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600" b="1" dirty="0" smtClean="0">
                <a:latin typeface="Calibri" pitchFamily="34" charset="0"/>
                <a:cs typeface="Calibri" pitchFamily="34" charset="0"/>
              </a:rPr>
              <a:t>2007</a:t>
            </a:r>
            <a:endParaRPr lang="es-MX" sz="1600" dirty="0">
              <a:latin typeface="Calibri" pitchFamily="34" charset="0"/>
              <a:cs typeface="Calibri" pitchFamily="34" charset="0"/>
            </a:endParaRPr>
          </a:p>
        </p:txBody>
      </p:sp>
      <p:sp>
        <p:nvSpPr>
          <p:cNvPr id="28" name="27 Rectángulo redondeado"/>
          <p:cNvSpPr/>
          <p:nvPr/>
        </p:nvSpPr>
        <p:spPr>
          <a:xfrm>
            <a:off x="243132" y="1700808"/>
            <a:ext cx="8640000" cy="2088232"/>
          </a:xfrm>
          <a:prstGeom prst="roundRect">
            <a:avLst/>
          </a:prstGeom>
          <a:solidFill>
            <a:srgbClr val="C3D796"/>
          </a:solidFill>
          <a:ln>
            <a:solidFill>
              <a:srgbClr val="779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75" lvl="1" algn="just">
              <a:spcBef>
                <a:spcPts val="600"/>
              </a:spcBef>
              <a:spcAft>
                <a:spcPts val="600"/>
              </a:spcAft>
            </a:pPr>
            <a:endParaRPr lang="es-MX" sz="1400" dirty="0" smtClean="0">
              <a:solidFill>
                <a:prstClr val="black"/>
              </a:solidFill>
              <a:latin typeface="Calibri" pitchFamily="34" charset="0"/>
              <a:cs typeface="Calibri" pitchFamily="34" charset="0"/>
            </a:endParaRPr>
          </a:p>
          <a:p>
            <a:pPr lvl="0" algn="just" fontAlgn="auto">
              <a:spcBef>
                <a:spcPts val="0"/>
              </a:spcBef>
              <a:spcAft>
                <a:spcPts val="0"/>
              </a:spcAft>
            </a:pPr>
            <a:r>
              <a:rPr lang="es-MX" sz="1400" i="1" dirty="0" smtClean="0">
                <a:solidFill>
                  <a:srgbClr val="000000"/>
                </a:solidFill>
                <a:latin typeface="Calibri" pitchFamily="34" charset="0"/>
                <a:cs typeface="Calibri" pitchFamily="34" charset="0"/>
              </a:rPr>
              <a:t>Instrumento</a:t>
            </a:r>
            <a:r>
              <a:rPr lang="es-MX" sz="1400" i="1" dirty="0">
                <a:solidFill>
                  <a:srgbClr val="000000"/>
                </a:solidFill>
                <a:latin typeface="Calibri" pitchFamily="34" charset="0"/>
                <a:cs typeface="Calibri" pitchFamily="34" charset="0"/>
              </a:rPr>
              <a:t>: </a:t>
            </a:r>
            <a:r>
              <a:rPr lang="es-MX" sz="1400" b="1" dirty="0">
                <a:solidFill>
                  <a:srgbClr val="000000"/>
                </a:solidFill>
                <a:latin typeface="Calibri" pitchFamily="34" charset="0"/>
                <a:cs typeface="Calibri" pitchFamily="34" charset="0"/>
              </a:rPr>
              <a:t>Criterios y Metodología de Evaluación de la calidad de la información de las obligaciones de transparencia en los portales de Internet de los Entes Públicos</a:t>
            </a:r>
            <a:r>
              <a:rPr lang="es-MX" sz="1400" b="1" dirty="0" smtClean="0">
                <a:solidFill>
                  <a:srgbClr val="000000"/>
                </a:solidFill>
                <a:latin typeface="Calibri" pitchFamily="34" charset="0"/>
                <a:cs typeface="Calibri" pitchFamily="34" charset="0"/>
              </a:rPr>
              <a:t>.</a:t>
            </a:r>
          </a:p>
          <a:p>
            <a:pPr lvl="0" algn="just" fontAlgn="auto">
              <a:spcBef>
                <a:spcPts val="0"/>
              </a:spcBef>
              <a:spcAft>
                <a:spcPts val="0"/>
              </a:spcAft>
            </a:pPr>
            <a:endParaRPr lang="es-MX" sz="800" b="1" dirty="0">
              <a:solidFill>
                <a:srgbClr val="000000"/>
              </a:solidFill>
              <a:latin typeface="Calibri" pitchFamily="34" charset="0"/>
              <a:cs typeface="Calibri" pitchFamily="34" charset="0"/>
            </a:endParaRPr>
          </a:p>
          <a:p>
            <a:pPr marL="808038" lvl="0" indent="-361950" algn="just" fontAlgn="auto">
              <a:spcBef>
                <a:spcPts val="0"/>
              </a:spcBef>
              <a:spcAft>
                <a:spcPts val="0"/>
              </a:spcAft>
              <a:buFont typeface="Wingdings" pitchFamily="2" charset="2"/>
              <a:buChar char="Ø"/>
            </a:pPr>
            <a:r>
              <a:rPr lang="es-MX" sz="1400" dirty="0" smtClean="0">
                <a:solidFill>
                  <a:srgbClr val="000000"/>
                </a:solidFill>
                <a:latin typeface="Calibri" pitchFamily="34" charset="0"/>
                <a:cs typeface="Calibri" pitchFamily="34" charset="0"/>
              </a:rPr>
              <a:t>Verificación </a:t>
            </a:r>
            <a:r>
              <a:rPr lang="es-MX" sz="1400" dirty="0">
                <a:solidFill>
                  <a:srgbClr val="000000"/>
                </a:solidFill>
                <a:latin typeface="Calibri" pitchFamily="34" charset="0"/>
                <a:cs typeface="Calibri" pitchFamily="34" charset="0"/>
              </a:rPr>
              <a:t>directa en cada portal de internet.</a:t>
            </a:r>
          </a:p>
          <a:p>
            <a:pPr marL="806450" lvl="1" indent="-349250" algn="just" fontAlgn="auto">
              <a:spcBef>
                <a:spcPts val="300"/>
              </a:spcBef>
              <a:spcAft>
                <a:spcPts val="300"/>
              </a:spcAft>
              <a:buFont typeface="Wingdings" pitchFamily="2" charset="2"/>
              <a:buChar char="Ø"/>
            </a:pPr>
            <a:r>
              <a:rPr lang="es-MX" sz="1400" dirty="0">
                <a:solidFill>
                  <a:srgbClr val="000000"/>
                </a:solidFill>
                <a:latin typeface="Calibri" pitchFamily="34" charset="0"/>
                <a:cs typeface="Calibri" pitchFamily="34" charset="0"/>
              </a:rPr>
              <a:t>Con 83 Criterios Sustantivos y 50 Adjetivos, incluyendo actualización, para determinar el grado de cumplimiento por fracción.</a:t>
            </a:r>
          </a:p>
          <a:p>
            <a:pPr marL="806450" lvl="1" indent="-349250" algn="just" fontAlgn="auto">
              <a:spcBef>
                <a:spcPts val="300"/>
              </a:spcBef>
              <a:spcAft>
                <a:spcPts val="300"/>
              </a:spcAft>
              <a:buFont typeface="Wingdings" pitchFamily="2" charset="2"/>
              <a:buChar char="Ø"/>
            </a:pPr>
            <a:r>
              <a:rPr lang="es-MX" sz="1400" dirty="0">
                <a:solidFill>
                  <a:srgbClr val="000000"/>
                </a:solidFill>
                <a:latin typeface="Calibri" pitchFamily="34" charset="0"/>
                <a:cs typeface="Calibri" pitchFamily="34" charset="0"/>
              </a:rPr>
              <a:t>Con definición de aplicabilidad específica de fracciones del Art. 13 por Ente Público.</a:t>
            </a:r>
          </a:p>
        </p:txBody>
      </p:sp>
      <p:sp>
        <p:nvSpPr>
          <p:cNvPr id="30" name="29 Rectángulo redondeado"/>
          <p:cNvSpPr/>
          <p:nvPr/>
        </p:nvSpPr>
        <p:spPr>
          <a:xfrm>
            <a:off x="251521" y="5301208"/>
            <a:ext cx="8640000" cy="1368152"/>
          </a:xfrm>
          <a:prstGeom prst="roundRect">
            <a:avLst/>
          </a:prstGeom>
          <a:solidFill>
            <a:schemeClr val="accent1">
              <a:alpha val="70000"/>
            </a:schemeClr>
          </a:solidFill>
          <a:ln>
            <a:solidFill>
              <a:srgbClr val="1E7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20850" lvl="3" indent="-349250" algn="just" fontAlgn="auto">
              <a:spcBef>
                <a:spcPts val="300"/>
              </a:spcBef>
              <a:spcAft>
                <a:spcPts val="300"/>
              </a:spcAft>
              <a:buFont typeface="Wingdings" pitchFamily="2" charset="2"/>
              <a:buChar char="Ø"/>
            </a:pPr>
            <a:r>
              <a:rPr lang="es-MX" sz="1400" dirty="0">
                <a:solidFill>
                  <a:prstClr val="black"/>
                </a:solidFill>
                <a:latin typeface="Calibri" pitchFamily="34" charset="0"/>
                <a:cs typeface="Calibri" pitchFamily="34" charset="0"/>
              </a:rPr>
              <a:t>Índice de Criterios Sustantivos del Artículo 12: de 60.7 a 92.1, entre mayo y noviembre.</a:t>
            </a:r>
          </a:p>
          <a:p>
            <a:pPr marL="1720850" lvl="3" indent="-349250" algn="just" fontAlgn="auto">
              <a:spcBef>
                <a:spcPts val="300"/>
              </a:spcBef>
              <a:spcAft>
                <a:spcPts val="300"/>
              </a:spcAft>
              <a:buFont typeface="Wingdings" pitchFamily="2" charset="2"/>
              <a:buChar char="Ø"/>
            </a:pPr>
            <a:r>
              <a:rPr lang="es-MX" sz="1400" dirty="0">
                <a:solidFill>
                  <a:prstClr val="black"/>
                </a:solidFill>
                <a:latin typeface="Calibri" pitchFamily="34" charset="0"/>
                <a:cs typeface="Calibri" pitchFamily="34" charset="0"/>
              </a:rPr>
              <a:t>Índice de Criterios Adjetivos del Artículo 12: de 46.4 a 84.3, entre mayo y noviembre.</a:t>
            </a:r>
          </a:p>
          <a:p>
            <a:pPr marL="1720850" lvl="3" indent="-349250" algn="just" fontAlgn="auto">
              <a:spcBef>
                <a:spcPts val="300"/>
              </a:spcBef>
              <a:spcAft>
                <a:spcPts val="300"/>
              </a:spcAft>
              <a:buFont typeface="Wingdings" pitchFamily="2" charset="2"/>
              <a:buChar char="Ø"/>
            </a:pPr>
            <a:r>
              <a:rPr lang="es-MX" sz="1400" dirty="0">
                <a:solidFill>
                  <a:prstClr val="black"/>
                </a:solidFill>
                <a:latin typeface="Calibri" pitchFamily="34" charset="0"/>
                <a:cs typeface="Calibri" pitchFamily="34" charset="0"/>
              </a:rPr>
              <a:t>Índice de Criterios Sustantivos del Artículo 13: de 60.2 a 92.8, entre mayo y noviembre.</a:t>
            </a:r>
          </a:p>
          <a:p>
            <a:pPr marL="1720850" lvl="3" indent="-349250" algn="just" fontAlgn="auto">
              <a:spcBef>
                <a:spcPts val="300"/>
              </a:spcBef>
              <a:spcAft>
                <a:spcPts val="300"/>
              </a:spcAft>
              <a:buFont typeface="Wingdings" pitchFamily="2" charset="2"/>
              <a:buChar char="Ø"/>
            </a:pPr>
            <a:r>
              <a:rPr lang="es-MX" sz="1400" dirty="0">
                <a:solidFill>
                  <a:prstClr val="black"/>
                </a:solidFill>
                <a:latin typeface="Calibri" pitchFamily="34" charset="0"/>
                <a:cs typeface="Calibri" pitchFamily="34" charset="0"/>
              </a:rPr>
              <a:t>Índice de Criterios Adjetivos del Artículo 13: de 58.5 a 94.7, entre mayo y noviembre.</a:t>
            </a:r>
          </a:p>
        </p:txBody>
      </p:sp>
      <p:sp>
        <p:nvSpPr>
          <p:cNvPr id="11" name="10 Rectángulo redondeado"/>
          <p:cNvSpPr/>
          <p:nvPr/>
        </p:nvSpPr>
        <p:spPr>
          <a:xfrm>
            <a:off x="251520" y="5301208"/>
            <a:ext cx="1440000" cy="1368000"/>
          </a:xfrm>
          <a:prstGeom prst="roundRect">
            <a:avLst/>
          </a:prstGeom>
          <a:solidFill>
            <a:srgbClr val="1E768C">
              <a:alpha val="70000"/>
            </a:srgbClr>
          </a:solidFill>
          <a:ln>
            <a:solidFill>
              <a:srgbClr val="1E7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13" lvl="3" algn="ctr">
              <a:spcBef>
                <a:spcPts val="600"/>
              </a:spcBef>
              <a:spcAft>
                <a:spcPts val="600"/>
              </a:spcAft>
            </a:pPr>
            <a:r>
              <a:rPr lang="es-MX" sz="1400" b="1" dirty="0" smtClean="0">
                <a:solidFill>
                  <a:schemeClr val="bg1"/>
                </a:solidFill>
                <a:latin typeface="Calibri" pitchFamily="34" charset="0"/>
                <a:cs typeface="Calibri" pitchFamily="34" charset="0"/>
              </a:rPr>
              <a:t>RESULTADO</a:t>
            </a:r>
            <a:endParaRPr lang="es-MX" sz="1400" b="1" dirty="0">
              <a:solidFill>
                <a:schemeClr val="bg1"/>
              </a:solidFill>
              <a:latin typeface="Calibri" pitchFamily="34" charset="0"/>
              <a:cs typeface="Calibri" pitchFamily="34" charset="0"/>
            </a:endParaRPr>
          </a:p>
        </p:txBody>
      </p:sp>
      <p:sp>
        <p:nvSpPr>
          <p:cNvPr id="10" name="9 Rectángulo redondeado"/>
          <p:cNvSpPr/>
          <p:nvPr/>
        </p:nvSpPr>
        <p:spPr>
          <a:xfrm>
            <a:off x="239819" y="1700808"/>
            <a:ext cx="8640000" cy="360000"/>
          </a:xfrm>
          <a:prstGeom prst="roundRect">
            <a:avLst/>
          </a:prstGeom>
          <a:solidFill>
            <a:srgbClr val="77933C"/>
          </a:solidFill>
          <a:ln>
            <a:solidFill>
              <a:srgbClr val="779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75" lvl="1" algn="ctr">
              <a:spcBef>
                <a:spcPts val="600"/>
              </a:spcBef>
              <a:spcAft>
                <a:spcPts val="600"/>
              </a:spcAft>
            </a:pPr>
            <a:r>
              <a:rPr lang="es-MX" sz="1400" b="1" dirty="0">
                <a:solidFill>
                  <a:schemeClr val="bg1"/>
                </a:solidFill>
                <a:latin typeface="Calibri" pitchFamily="34" charset="0"/>
                <a:cs typeface="Calibri" pitchFamily="34" charset="0"/>
              </a:rPr>
              <a:t>Metodología y Criterios de </a:t>
            </a:r>
            <a:r>
              <a:rPr lang="es-MX" sz="1400" b="1" dirty="0" smtClean="0">
                <a:solidFill>
                  <a:schemeClr val="bg1"/>
                </a:solidFill>
                <a:latin typeface="Calibri" pitchFamily="34" charset="0"/>
                <a:cs typeface="Calibri" pitchFamily="34" charset="0"/>
              </a:rPr>
              <a:t>Evaluación</a:t>
            </a:r>
            <a:endParaRPr lang="es-MX" sz="1400" dirty="0">
              <a:solidFill>
                <a:schemeClr val="bg1"/>
              </a:solidFill>
              <a:latin typeface="Calibri" pitchFamily="34" charset="0"/>
              <a:cs typeface="Calibri" pitchFamily="34" charset="0"/>
            </a:endParaRPr>
          </a:p>
        </p:txBody>
      </p:sp>
      <p:sp>
        <p:nvSpPr>
          <p:cNvPr id="12" name="10 Marcador de número de diapositiva"/>
          <p:cNvSpPr>
            <a:spLocks noGrp="1"/>
          </p:cNvSpPr>
          <p:nvPr>
            <p:ph type="sldNum" sz="quarter" idx="12"/>
          </p:nvPr>
        </p:nvSpPr>
        <p:spPr>
          <a:xfrm>
            <a:off x="8731034" y="6453336"/>
            <a:ext cx="366712" cy="365125"/>
          </a:xfrm>
        </p:spPr>
        <p:txBody>
          <a:bodyPr/>
          <a:lstStyle/>
          <a:p>
            <a:pPr>
              <a:defRPr/>
            </a:pPr>
            <a:fld id="{BD43386B-512A-4F48-AC60-1F2A615D5642}" type="slidenum">
              <a:rPr lang="es-MX" b="1" smtClean="0">
                <a:latin typeface="Calibri" pitchFamily="34" charset="0"/>
              </a:rPr>
              <a:pPr>
                <a:defRPr/>
              </a:pPr>
              <a:t>7</a:t>
            </a:fld>
            <a:endParaRPr lang="es-MX" b="1" dirty="0">
              <a:latin typeface="Calibri" pitchFamily="34" charset="0"/>
            </a:endParaRPr>
          </a:p>
        </p:txBody>
      </p:sp>
      <p:sp>
        <p:nvSpPr>
          <p:cNvPr id="13" name="12 Rectángulo redondeado"/>
          <p:cNvSpPr/>
          <p:nvPr/>
        </p:nvSpPr>
        <p:spPr>
          <a:xfrm>
            <a:off x="1979712" y="3926364"/>
            <a:ext cx="6336704" cy="1224136"/>
          </a:xfrm>
          <a:prstGeom prst="roundRect">
            <a:avLst/>
          </a:prstGeom>
          <a:noFill/>
          <a:ln>
            <a:solidFill>
              <a:srgbClr val="1E7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725" lvl="3" indent="-349250" algn="just" fontAlgn="auto">
              <a:spcBef>
                <a:spcPts val="300"/>
              </a:spcBef>
              <a:spcAft>
                <a:spcPts val="300"/>
              </a:spcAft>
              <a:buFont typeface="Wingdings" pitchFamily="2" charset="2"/>
              <a:buChar char="Ø"/>
            </a:pPr>
            <a:r>
              <a:rPr lang="es-MX" sz="1400" dirty="0">
                <a:solidFill>
                  <a:prstClr val="black"/>
                </a:solidFill>
                <a:latin typeface="Calibri" pitchFamily="34" charset="0"/>
                <a:cs typeface="Calibri" pitchFamily="34" charset="0"/>
              </a:rPr>
              <a:t>No se contabilizan las fracciones que no les aplican a los Entes Públicos.</a:t>
            </a:r>
          </a:p>
          <a:p>
            <a:pPr marL="720725" lvl="3" indent="-349250" algn="just" fontAlgn="auto">
              <a:spcBef>
                <a:spcPts val="300"/>
              </a:spcBef>
              <a:spcAft>
                <a:spcPts val="300"/>
              </a:spcAft>
              <a:buFont typeface="Wingdings" pitchFamily="2" charset="2"/>
              <a:buChar char="Ø"/>
            </a:pPr>
            <a:r>
              <a:rPr lang="es-MX" sz="1400" dirty="0">
                <a:solidFill>
                  <a:prstClr val="black"/>
                </a:solidFill>
                <a:latin typeface="Calibri" pitchFamily="34" charset="0"/>
                <a:cs typeface="Calibri" pitchFamily="34" charset="0"/>
              </a:rPr>
              <a:t>Se diferencian los Criterios en Sustantivos y Adjetivos.</a:t>
            </a:r>
          </a:p>
          <a:p>
            <a:pPr marL="720725" lvl="3" indent="-349250" algn="just" fontAlgn="auto">
              <a:spcBef>
                <a:spcPts val="300"/>
              </a:spcBef>
              <a:spcAft>
                <a:spcPts val="300"/>
              </a:spcAft>
              <a:buFont typeface="Wingdings" pitchFamily="2" charset="2"/>
              <a:buChar char="Ø"/>
            </a:pPr>
            <a:r>
              <a:rPr lang="es-MX" sz="1400" dirty="0">
                <a:solidFill>
                  <a:prstClr val="black"/>
                </a:solidFill>
                <a:latin typeface="Calibri" pitchFamily="34" charset="0"/>
                <a:cs typeface="Calibri" pitchFamily="34" charset="0"/>
              </a:rPr>
              <a:t>Se otorga una ponderación igual para todas las fracciones, independientemente del número de criterios con que son evaluadas.</a:t>
            </a:r>
          </a:p>
        </p:txBody>
      </p:sp>
      <p:sp>
        <p:nvSpPr>
          <p:cNvPr id="4" name="3 Pentágono"/>
          <p:cNvSpPr/>
          <p:nvPr/>
        </p:nvSpPr>
        <p:spPr>
          <a:xfrm>
            <a:off x="827744" y="3923686"/>
            <a:ext cx="1440000" cy="1224000"/>
          </a:xfrm>
          <a:prstGeom prst="homePlate">
            <a:avLst/>
          </a:prstGeom>
          <a:ln>
            <a:solidFill>
              <a:srgbClr val="1E768C">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latin typeface="Calibri" pitchFamily="34" charset="0"/>
                <a:cs typeface="Calibri" pitchFamily="34" charset="0"/>
              </a:rPr>
              <a:t>Mejoras</a:t>
            </a:r>
          </a:p>
          <a:p>
            <a:pPr algn="ctr"/>
            <a:r>
              <a:rPr lang="es-MX" sz="1400" b="1" dirty="0" smtClean="0">
                <a:latin typeface="Calibri" pitchFamily="34" charset="0"/>
                <a:cs typeface="Calibri" pitchFamily="34" charset="0"/>
              </a:rPr>
              <a:t>en </a:t>
            </a:r>
            <a:r>
              <a:rPr lang="es-MX" sz="1400" b="1" dirty="0">
                <a:latin typeface="Calibri" pitchFamily="34" charset="0"/>
                <a:cs typeface="Calibri" pitchFamily="34" charset="0"/>
              </a:rPr>
              <a:t>la </a:t>
            </a:r>
            <a:r>
              <a:rPr lang="es-MX" sz="1400" b="1" dirty="0" smtClean="0">
                <a:latin typeface="Calibri" pitchFamily="34" charset="0"/>
                <a:cs typeface="Calibri" pitchFamily="34" charset="0"/>
              </a:rPr>
              <a:t>Metodología</a:t>
            </a:r>
            <a:endParaRPr lang="es-MX" sz="1400" b="1" dirty="0">
              <a:latin typeface="Calibri" pitchFamily="34" charset="0"/>
              <a:cs typeface="Calibri" pitchFamily="34" charset="0"/>
            </a:endParaRPr>
          </a:p>
        </p:txBody>
      </p:sp>
    </p:spTree>
    <p:extLst>
      <p:ext uri="{BB962C8B-B14F-4D97-AF65-F5344CB8AC3E}">
        <p14:creationId xmlns:p14="http://schemas.microsoft.com/office/powerpoint/2010/main" val="330373339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70</a:t>
            </a:fld>
            <a:endParaRPr lang="es-MX" b="1" dirty="0">
              <a:latin typeface="Calibri" pitchFamily="34" charset="0"/>
            </a:endParaRPr>
          </a:p>
        </p:txBody>
      </p:sp>
      <p:graphicFrame>
        <p:nvGraphicFramePr>
          <p:cNvPr id="9" name="8 Tabla"/>
          <p:cNvGraphicFramePr>
            <a:graphicFrameLocks noGrp="1"/>
          </p:cNvGraphicFramePr>
          <p:nvPr>
            <p:extLst>
              <p:ext uri="{D42A27DB-BD31-4B8C-83A1-F6EECF244321}">
                <p14:modId xmlns:p14="http://schemas.microsoft.com/office/powerpoint/2010/main" val="3078262615"/>
              </p:ext>
            </p:extLst>
          </p:nvPr>
        </p:nvGraphicFramePr>
        <p:xfrm>
          <a:off x="151644" y="1125336"/>
          <a:ext cx="8856000" cy="5580000"/>
        </p:xfrm>
        <a:graphic>
          <a:graphicData uri="http://schemas.openxmlformats.org/drawingml/2006/table">
            <a:tbl>
              <a:tblPr>
                <a:effectLst>
                  <a:outerShdw blurRad="50800" dist="38100" dir="2700000" algn="tl" rotWithShape="0">
                    <a:prstClr val="black">
                      <a:alpha val="40000"/>
                    </a:prstClr>
                  </a:outerShdw>
                </a:effectLst>
              </a:tblPr>
              <a:tblGrid>
                <a:gridCol w="504000"/>
                <a:gridCol w="1872000"/>
                <a:gridCol w="972000"/>
                <a:gridCol w="756000"/>
                <a:gridCol w="756000"/>
                <a:gridCol w="756000"/>
                <a:gridCol w="756000"/>
                <a:gridCol w="756000"/>
                <a:gridCol w="756000"/>
                <a:gridCol w="972000"/>
              </a:tblGrid>
              <a:tr h="540000">
                <a:tc>
                  <a:txBody>
                    <a:bodyPr/>
                    <a:lstStyle/>
                    <a:p>
                      <a:pPr algn="ctr" rtl="0" fontAlgn="ctr"/>
                      <a:r>
                        <a:rPr lang="es-MX" sz="1000" b="1" i="0" u="none" strike="noStrike" dirty="0">
                          <a:solidFill>
                            <a:srgbClr val="FFFFFF"/>
                          </a:solidFill>
                          <a:effectLst/>
                          <a:latin typeface="Calibri" panose="020F0502020204030204" pitchFamily="34" charset="0"/>
                        </a:rPr>
                        <a:t>Fracción</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Tema</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Entes a los que les aplica la fracción</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1a</a:t>
                      </a:r>
                      <a:br>
                        <a:rPr lang="es-MX" sz="1000" b="1" i="0" u="none" strike="noStrike" dirty="0">
                          <a:solidFill>
                            <a:srgbClr val="FFFFFF"/>
                          </a:solidFill>
                          <a:effectLst/>
                          <a:latin typeface="Calibri" panose="020F0502020204030204" pitchFamily="34" charset="0"/>
                        </a:rPr>
                      </a:br>
                      <a:r>
                        <a:rPr lang="es-MX" sz="1000" b="1" i="0" u="none" strike="noStrike" dirty="0" err="1">
                          <a:solidFill>
                            <a:srgbClr val="FFFFFF"/>
                          </a:solidFill>
                          <a:effectLst/>
                          <a:latin typeface="Calibri" panose="020F0502020204030204" pitchFamily="34" charset="0"/>
                        </a:rPr>
                        <a:t>EvDiag</a:t>
                      </a:r>
                      <a:r>
                        <a:rPr lang="es-MX" sz="1000" b="1" i="0" u="none" strike="noStrike" dirty="0">
                          <a:solidFill>
                            <a:srgbClr val="FFFFFF"/>
                          </a:solidFill>
                          <a:effectLst/>
                          <a:latin typeface="Calibri" panose="020F0502020204030204" pitchFamily="34" charset="0"/>
                        </a:rPr>
                        <a:t/>
                      </a:r>
                      <a:br>
                        <a:rPr lang="es-MX" sz="1000" b="1" i="0" u="none" strike="noStrike" dirty="0">
                          <a:solidFill>
                            <a:srgbClr val="FFFFFF"/>
                          </a:solidFill>
                          <a:effectLst/>
                          <a:latin typeface="Calibri" panose="020F0502020204030204" pitchFamily="34" charset="0"/>
                        </a:rPr>
                      </a:br>
                      <a:r>
                        <a:rPr lang="es-MX" sz="1000" b="1" i="0" u="none" strike="noStrike" dirty="0">
                          <a:solidFill>
                            <a:srgbClr val="FFFFFF"/>
                          </a:solidFill>
                          <a:effectLst/>
                          <a:latin typeface="Calibri" panose="020F0502020204030204" pitchFamily="34" charset="0"/>
                        </a:rPr>
                        <a:t>2012</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2a</a:t>
                      </a:r>
                      <a:br>
                        <a:rPr lang="es-MX" sz="1000" b="1" i="0" u="none" strike="noStrike" dirty="0">
                          <a:solidFill>
                            <a:srgbClr val="FFFFFF"/>
                          </a:solidFill>
                          <a:effectLst/>
                          <a:latin typeface="Calibri" panose="020F0502020204030204" pitchFamily="34" charset="0"/>
                        </a:rPr>
                      </a:br>
                      <a:r>
                        <a:rPr lang="es-MX" sz="1000" b="1" i="0" u="none" strike="noStrike" dirty="0" err="1">
                          <a:solidFill>
                            <a:srgbClr val="FFFFFF"/>
                          </a:solidFill>
                          <a:effectLst/>
                          <a:latin typeface="Calibri" panose="020F0502020204030204" pitchFamily="34" charset="0"/>
                        </a:rPr>
                        <a:t>EvDiag</a:t>
                      </a:r>
                      <a:r>
                        <a:rPr lang="es-MX" sz="1000" b="1" i="0" u="none" strike="noStrike" dirty="0">
                          <a:solidFill>
                            <a:srgbClr val="FFFFFF"/>
                          </a:solidFill>
                          <a:effectLst/>
                          <a:latin typeface="Calibri" panose="020F0502020204030204" pitchFamily="34" charset="0"/>
                        </a:rPr>
                        <a:t/>
                      </a:r>
                      <a:br>
                        <a:rPr lang="es-MX" sz="1000" b="1" i="0" u="none" strike="noStrike" dirty="0">
                          <a:solidFill>
                            <a:srgbClr val="FFFFFF"/>
                          </a:solidFill>
                          <a:effectLst/>
                          <a:latin typeface="Calibri" panose="020F0502020204030204" pitchFamily="34" charset="0"/>
                        </a:rPr>
                      </a:br>
                      <a:r>
                        <a:rPr lang="es-MX" sz="1000" b="1" i="0" u="none" strike="noStrike" dirty="0">
                          <a:solidFill>
                            <a:srgbClr val="FFFFFF"/>
                          </a:solidFill>
                          <a:effectLst/>
                          <a:latin typeface="Calibri" panose="020F0502020204030204" pitchFamily="34" charset="0"/>
                        </a:rPr>
                        <a:t>2012</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3a</a:t>
                      </a:r>
                      <a:br>
                        <a:rPr lang="es-MX" sz="1000" b="1" i="0" u="none" strike="noStrike" dirty="0">
                          <a:solidFill>
                            <a:srgbClr val="FFFFFF"/>
                          </a:solidFill>
                          <a:effectLst/>
                          <a:latin typeface="Calibri" panose="020F0502020204030204" pitchFamily="34" charset="0"/>
                        </a:rPr>
                      </a:br>
                      <a:r>
                        <a:rPr lang="es-MX" sz="1000" b="1" i="0" u="none" strike="noStrike" dirty="0" err="1">
                          <a:solidFill>
                            <a:srgbClr val="FFFFFF"/>
                          </a:solidFill>
                          <a:effectLst/>
                          <a:latin typeface="Calibri" panose="020F0502020204030204" pitchFamily="34" charset="0"/>
                        </a:rPr>
                        <a:t>EvDiag</a:t>
                      </a:r>
                      <a:r>
                        <a:rPr lang="es-MX" sz="1000" b="1" i="0" u="none" strike="noStrike" dirty="0">
                          <a:solidFill>
                            <a:srgbClr val="FFFFFF"/>
                          </a:solidFill>
                          <a:effectLst/>
                          <a:latin typeface="Calibri" panose="020F0502020204030204" pitchFamily="34" charset="0"/>
                        </a:rPr>
                        <a:t/>
                      </a:r>
                      <a:br>
                        <a:rPr lang="es-MX" sz="1000" b="1" i="0" u="none" strike="noStrike" dirty="0">
                          <a:solidFill>
                            <a:srgbClr val="FFFFFF"/>
                          </a:solidFill>
                          <a:effectLst/>
                          <a:latin typeface="Calibri" panose="020F0502020204030204" pitchFamily="34" charset="0"/>
                        </a:rPr>
                      </a:br>
                      <a:r>
                        <a:rPr lang="es-MX" sz="1000" b="1" i="0" u="none" strike="noStrike" dirty="0">
                          <a:solidFill>
                            <a:srgbClr val="FFFFFF"/>
                          </a:solidFill>
                          <a:effectLst/>
                          <a:latin typeface="Calibri" panose="020F0502020204030204" pitchFamily="34" charset="0"/>
                        </a:rPr>
                        <a:t>2012</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1a</a:t>
                      </a:r>
                      <a:br>
                        <a:rPr lang="es-MX" sz="1000" b="1" i="0" u="none" strike="noStrike" dirty="0">
                          <a:solidFill>
                            <a:srgbClr val="FFFFFF"/>
                          </a:solidFill>
                          <a:effectLst/>
                          <a:latin typeface="Calibri" panose="020F0502020204030204" pitchFamily="34" charset="0"/>
                        </a:rPr>
                      </a:br>
                      <a:r>
                        <a:rPr lang="es-MX" sz="1000" b="1" i="0" u="none" strike="noStrike" dirty="0" err="1">
                          <a:solidFill>
                            <a:srgbClr val="FFFFFF"/>
                          </a:solidFill>
                          <a:effectLst/>
                          <a:latin typeface="Calibri" panose="020F0502020204030204" pitchFamily="34" charset="0"/>
                        </a:rPr>
                        <a:t>EvDiag</a:t>
                      </a:r>
                      <a:r>
                        <a:rPr lang="es-MX" sz="1000" b="1" i="0" u="none" strike="noStrike" dirty="0">
                          <a:solidFill>
                            <a:srgbClr val="FFFFFF"/>
                          </a:solidFill>
                          <a:effectLst/>
                          <a:latin typeface="Calibri" panose="020F0502020204030204" pitchFamily="34" charset="0"/>
                        </a:rPr>
                        <a:t/>
                      </a:r>
                      <a:br>
                        <a:rPr lang="es-MX" sz="1000" b="1" i="0" u="none" strike="noStrike" dirty="0">
                          <a:solidFill>
                            <a:srgbClr val="FFFFFF"/>
                          </a:solidFill>
                          <a:effectLst/>
                          <a:latin typeface="Calibri" panose="020F0502020204030204" pitchFamily="34" charset="0"/>
                        </a:rPr>
                      </a:br>
                      <a:r>
                        <a:rPr lang="es-MX" sz="1000" b="1" i="0" u="none" strike="noStrike" dirty="0">
                          <a:solidFill>
                            <a:srgbClr val="FFFFFF"/>
                          </a:solidFill>
                          <a:effectLst/>
                          <a:latin typeface="Calibri" panose="020F0502020204030204" pitchFamily="34" charset="0"/>
                        </a:rPr>
                        <a:t>2013</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2a</a:t>
                      </a:r>
                      <a:br>
                        <a:rPr lang="es-MX" sz="1000" b="1" i="0" u="none" strike="noStrike" dirty="0">
                          <a:solidFill>
                            <a:srgbClr val="FFFFFF"/>
                          </a:solidFill>
                          <a:effectLst/>
                          <a:latin typeface="Calibri" panose="020F0502020204030204" pitchFamily="34" charset="0"/>
                        </a:rPr>
                      </a:br>
                      <a:r>
                        <a:rPr lang="es-MX" sz="1000" b="1" i="0" u="none" strike="noStrike" dirty="0" err="1">
                          <a:solidFill>
                            <a:srgbClr val="FFFFFF"/>
                          </a:solidFill>
                          <a:effectLst/>
                          <a:latin typeface="Calibri" panose="020F0502020204030204" pitchFamily="34" charset="0"/>
                        </a:rPr>
                        <a:t>Eval</a:t>
                      </a:r>
                      <a:r>
                        <a:rPr lang="es-MX" sz="1000" b="1" i="0" u="none" strike="noStrike" dirty="0">
                          <a:solidFill>
                            <a:srgbClr val="FFFFFF"/>
                          </a:solidFill>
                          <a:effectLst/>
                          <a:latin typeface="Calibri" panose="020F0502020204030204" pitchFamily="34" charset="0"/>
                        </a:rPr>
                        <a:t/>
                      </a:r>
                      <a:br>
                        <a:rPr lang="es-MX" sz="1000" b="1" i="0" u="none" strike="noStrike" dirty="0">
                          <a:solidFill>
                            <a:srgbClr val="FFFFFF"/>
                          </a:solidFill>
                          <a:effectLst/>
                          <a:latin typeface="Calibri" panose="020F0502020204030204" pitchFamily="34" charset="0"/>
                        </a:rPr>
                      </a:br>
                      <a:r>
                        <a:rPr lang="es-MX" sz="1000" b="1" i="0" u="none" strike="noStrike" dirty="0">
                          <a:solidFill>
                            <a:srgbClr val="FFFFFF"/>
                          </a:solidFill>
                          <a:effectLst/>
                          <a:latin typeface="Calibri" panose="020F0502020204030204" pitchFamily="34" charset="0"/>
                        </a:rPr>
                        <a:t>2013</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smtClean="0">
                          <a:solidFill>
                            <a:srgbClr val="FFFFFF"/>
                          </a:solidFill>
                          <a:effectLst/>
                          <a:latin typeface="Calibri" panose="020F0502020204030204" pitchFamily="34" charset="0"/>
                        </a:rPr>
                        <a:t>3a</a:t>
                      </a:r>
                    </a:p>
                    <a:p>
                      <a:pPr algn="ctr" rtl="0" fontAlgn="ctr"/>
                      <a:r>
                        <a:rPr lang="es-MX" sz="1000" b="1" i="0" u="none" strike="noStrike" dirty="0" err="1" smtClean="0">
                          <a:solidFill>
                            <a:srgbClr val="FFFFFF"/>
                          </a:solidFill>
                          <a:effectLst/>
                          <a:latin typeface="Calibri" panose="020F0502020204030204" pitchFamily="34" charset="0"/>
                        </a:rPr>
                        <a:t>EvalSolv</a:t>
                      </a:r>
                      <a:endParaRPr lang="es-MX" sz="1000" b="1" i="0" u="none" strike="noStrike" dirty="0" smtClean="0">
                        <a:solidFill>
                          <a:srgbClr val="FFFFFF"/>
                        </a:solidFill>
                        <a:effectLst/>
                        <a:latin typeface="Calibri" panose="020F0502020204030204" pitchFamily="34" charset="0"/>
                      </a:endParaRPr>
                    </a:p>
                    <a:p>
                      <a:pPr algn="ctr" rtl="0" fontAlgn="ctr"/>
                      <a:r>
                        <a:rPr lang="es-MX" sz="1000" b="1" i="0" u="none" strike="noStrike" dirty="0" smtClean="0">
                          <a:solidFill>
                            <a:srgbClr val="FFFFFF"/>
                          </a:solidFill>
                          <a:effectLst/>
                          <a:latin typeface="Calibri" panose="020F0502020204030204" pitchFamily="34" charset="0"/>
                        </a:rPr>
                        <a:t>2013</a:t>
                      </a:r>
                      <a:endParaRPr lang="es-MX" sz="1000" b="1"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smtClean="0">
                          <a:solidFill>
                            <a:srgbClr val="FFFFFF"/>
                          </a:solidFill>
                          <a:effectLst/>
                          <a:latin typeface="Calibri" panose="020F0502020204030204" pitchFamily="34" charset="0"/>
                        </a:rPr>
                        <a:t>Diferencia</a:t>
                      </a:r>
                    </a:p>
                    <a:p>
                      <a:pPr algn="ctr" rtl="0" fontAlgn="ctr"/>
                      <a:r>
                        <a:rPr lang="es-MX" sz="1000" b="1" i="0" u="none" strike="noStrike" dirty="0" smtClean="0">
                          <a:solidFill>
                            <a:srgbClr val="FFFFFF"/>
                          </a:solidFill>
                          <a:effectLst/>
                          <a:latin typeface="Calibri" panose="020F0502020204030204" pitchFamily="34" charset="0"/>
                        </a:rPr>
                        <a:t>3a EvalSolv’13 y</a:t>
                      </a:r>
                    </a:p>
                    <a:p>
                      <a:pPr algn="ctr" rtl="0" fontAlgn="ctr"/>
                      <a:r>
                        <a:rPr lang="es-MX" sz="1000" b="1" i="0" u="none" strike="noStrike" dirty="0" smtClean="0">
                          <a:solidFill>
                            <a:srgbClr val="FFFFFF"/>
                          </a:solidFill>
                          <a:effectLst/>
                          <a:latin typeface="Calibri" panose="020F0502020204030204" pitchFamily="34" charset="0"/>
                        </a:rPr>
                        <a:t>2a Eval’13</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r>
              <a:tr h="360000">
                <a:tc>
                  <a:txBody>
                    <a:bodyPr/>
                    <a:lstStyle/>
                    <a:p>
                      <a:pPr algn="ctr" rtl="0" fontAlgn="ctr"/>
                      <a:r>
                        <a:rPr lang="es-MX" sz="1000" b="1" i="0" u="none" strike="noStrike" dirty="0">
                          <a:solidFill>
                            <a:srgbClr val="000000"/>
                          </a:solidFill>
                          <a:effectLst/>
                          <a:latin typeface="Calibri" panose="020F0502020204030204" pitchFamily="34" charset="0"/>
                        </a:rPr>
                        <a:t>XVI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Dictámenes de cuenta pública y estados financieros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100.0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100.0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100.0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100.0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100.0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XII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Contacto OIP y Comité de Transparencia</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84.2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88.2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91.7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89.8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90.4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96.5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IV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Directorio de servidores públicos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81.0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87.0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87.0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94.0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91.9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96.2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4.3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Estructura orgánica y atribuciones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78.4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82.6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86.6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92.7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92.1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95.9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3.8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VII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Viáticos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82.2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82.9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87.8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95.8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effectLst/>
                          <a:latin typeface="Calibri" panose="020F0502020204030204" pitchFamily="34" charset="0"/>
                        </a:rPr>
                        <a:t>8.0</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IX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Recomendaciones emitidas por el InfoDF y su seguimiento</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67.4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77.8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81.1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90.5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88.1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95.2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VI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Remuneraciones y honorarios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78.6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83.6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83.6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88.2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87.6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95.2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XI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Calendario de reuniones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74.9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71.1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74.8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83.6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80.6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94.9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14.3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XXVI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Cuenta pública</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78.8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83.6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89.2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88.8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94.0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5.2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XVII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Convenios y contratos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54.1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65.7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71.8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83.2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87.1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93.7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VIII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Relación y monto de bienes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67.2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72.6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77.6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82.4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84.9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93.6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effectLst/>
                          <a:latin typeface="Calibri" panose="020F0502020204030204" pitchFamily="34" charset="0"/>
                        </a:rPr>
                        <a:t>8.7</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V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Perfil de puesto</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74.6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81.8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80.3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85.7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84.9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93.3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effectLst/>
                          <a:latin typeface="Calibri" panose="020F0502020204030204" pitchFamily="34" charset="0"/>
                        </a:rPr>
                        <a:t>8.4</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Marco normativo</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71.9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77.4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84.1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85.9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84.6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92.7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XX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Servicios y programas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71.7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76.8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79.2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84.9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82.4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92.4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effectLst/>
                          <a:latin typeface="Calibri" panose="020F0502020204030204" pitchFamily="34" charset="0"/>
                        </a:rPr>
                        <a:t>10.0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bl>
          </a:graphicData>
        </a:graphic>
      </p:graphicFrame>
      <p:sp>
        <p:nvSpPr>
          <p:cNvPr id="7" name="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Comparativo de índices del Artículo 14 por fracción</a:t>
            </a:r>
          </a:p>
          <a:p>
            <a:r>
              <a:rPr lang="es-MX" b="1" dirty="0" smtClean="0">
                <a:latin typeface="Calibri" pitchFamily="34" charset="0"/>
              </a:rPr>
              <a:t>(Criterios Sustantivos)</a:t>
            </a:r>
          </a:p>
          <a:p>
            <a:r>
              <a:rPr lang="es-MX" sz="1200" b="1" i="1" dirty="0">
                <a:latin typeface="Calibri" pitchFamily="34" charset="0"/>
              </a:rPr>
              <a:t>Evaluaciones-Diagnóstico 2012 y </a:t>
            </a:r>
            <a:r>
              <a:rPr lang="es-MX" sz="1200" b="1" i="1" dirty="0" smtClean="0">
                <a:latin typeface="Calibri" pitchFamily="34" charset="0"/>
              </a:rPr>
              <a:t>Evaluaciones 2013</a:t>
            </a:r>
            <a:endParaRPr lang="es-ES" sz="1200" b="1" i="1" dirty="0">
              <a:latin typeface="Calibri" pitchFamily="34" charset="0"/>
            </a:endParaRPr>
          </a:p>
        </p:txBody>
      </p:sp>
    </p:spTree>
    <p:extLst>
      <p:ext uri="{BB962C8B-B14F-4D97-AF65-F5344CB8AC3E}">
        <p14:creationId xmlns:p14="http://schemas.microsoft.com/office/powerpoint/2010/main" val="222845243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71</a:t>
            </a:fld>
            <a:endParaRPr lang="es-MX" b="1" dirty="0">
              <a:latin typeface="Calibri" pitchFamily="34" charset="0"/>
            </a:endParaRPr>
          </a:p>
        </p:txBody>
      </p:sp>
      <p:graphicFrame>
        <p:nvGraphicFramePr>
          <p:cNvPr id="9" name="8 Tabla"/>
          <p:cNvGraphicFramePr>
            <a:graphicFrameLocks noGrp="1"/>
          </p:cNvGraphicFramePr>
          <p:nvPr>
            <p:extLst>
              <p:ext uri="{D42A27DB-BD31-4B8C-83A1-F6EECF244321}">
                <p14:modId xmlns:p14="http://schemas.microsoft.com/office/powerpoint/2010/main" val="424880684"/>
              </p:ext>
            </p:extLst>
          </p:nvPr>
        </p:nvGraphicFramePr>
        <p:xfrm>
          <a:off x="151644" y="1125336"/>
          <a:ext cx="8856000" cy="5578725"/>
        </p:xfrm>
        <a:graphic>
          <a:graphicData uri="http://schemas.openxmlformats.org/drawingml/2006/table">
            <a:tbl>
              <a:tblPr>
                <a:effectLst>
                  <a:outerShdw blurRad="50800" dist="38100" dir="2700000" algn="tl" rotWithShape="0">
                    <a:prstClr val="black">
                      <a:alpha val="40000"/>
                    </a:prstClr>
                  </a:outerShdw>
                </a:effectLst>
              </a:tblPr>
              <a:tblGrid>
                <a:gridCol w="504000"/>
                <a:gridCol w="1872000"/>
                <a:gridCol w="972000"/>
                <a:gridCol w="756000"/>
                <a:gridCol w="756000"/>
                <a:gridCol w="756000"/>
                <a:gridCol w="756000"/>
                <a:gridCol w="756000"/>
                <a:gridCol w="756000"/>
                <a:gridCol w="972000"/>
              </a:tblGrid>
              <a:tr h="540000">
                <a:tc>
                  <a:txBody>
                    <a:bodyPr/>
                    <a:lstStyle/>
                    <a:p>
                      <a:pPr algn="ctr" rtl="0" fontAlgn="ctr"/>
                      <a:r>
                        <a:rPr lang="es-MX" sz="1000" b="1" i="0" u="none" strike="noStrike" dirty="0">
                          <a:solidFill>
                            <a:srgbClr val="FFFFFF"/>
                          </a:solidFill>
                          <a:effectLst/>
                          <a:latin typeface="Calibri" panose="020F0502020204030204" pitchFamily="34" charset="0"/>
                        </a:rPr>
                        <a:t>Fracción</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Tema</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Entes a los que les aplica la fracción</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1a</a:t>
                      </a:r>
                      <a:br>
                        <a:rPr lang="es-MX" sz="1000" b="1" i="0" u="none" strike="noStrike" dirty="0">
                          <a:solidFill>
                            <a:srgbClr val="FFFFFF"/>
                          </a:solidFill>
                          <a:effectLst/>
                          <a:latin typeface="Calibri" panose="020F0502020204030204" pitchFamily="34" charset="0"/>
                        </a:rPr>
                      </a:br>
                      <a:r>
                        <a:rPr lang="es-MX" sz="1000" b="1" i="0" u="none" strike="noStrike" dirty="0" err="1">
                          <a:solidFill>
                            <a:srgbClr val="FFFFFF"/>
                          </a:solidFill>
                          <a:effectLst/>
                          <a:latin typeface="Calibri" panose="020F0502020204030204" pitchFamily="34" charset="0"/>
                        </a:rPr>
                        <a:t>EvDiag</a:t>
                      </a:r>
                      <a:r>
                        <a:rPr lang="es-MX" sz="1000" b="1" i="0" u="none" strike="noStrike" dirty="0">
                          <a:solidFill>
                            <a:srgbClr val="FFFFFF"/>
                          </a:solidFill>
                          <a:effectLst/>
                          <a:latin typeface="Calibri" panose="020F0502020204030204" pitchFamily="34" charset="0"/>
                        </a:rPr>
                        <a:t/>
                      </a:r>
                      <a:br>
                        <a:rPr lang="es-MX" sz="1000" b="1" i="0" u="none" strike="noStrike" dirty="0">
                          <a:solidFill>
                            <a:srgbClr val="FFFFFF"/>
                          </a:solidFill>
                          <a:effectLst/>
                          <a:latin typeface="Calibri" panose="020F0502020204030204" pitchFamily="34" charset="0"/>
                        </a:rPr>
                      </a:br>
                      <a:r>
                        <a:rPr lang="es-MX" sz="1000" b="1" i="0" u="none" strike="noStrike" dirty="0">
                          <a:solidFill>
                            <a:srgbClr val="FFFFFF"/>
                          </a:solidFill>
                          <a:effectLst/>
                          <a:latin typeface="Calibri" panose="020F0502020204030204" pitchFamily="34" charset="0"/>
                        </a:rPr>
                        <a:t>2012</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2a</a:t>
                      </a:r>
                      <a:br>
                        <a:rPr lang="es-MX" sz="1000" b="1" i="0" u="none" strike="noStrike" dirty="0">
                          <a:solidFill>
                            <a:srgbClr val="FFFFFF"/>
                          </a:solidFill>
                          <a:effectLst/>
                          <a:latin typeface="Calibri" panose="020F0502020204030204" pitchFamily="34" charset="0"/>
                        </a:rPr>
                      </a:br>
                      <a:r>
                        <a:rPr lang="es-MX" sz="1000" b="1" i="0" u="none" strike="noStrike" dirty="0" err="1">
                          <a:solidFill>
                            <a:srgbClr val="FFFFFF"/>
                          </a:solidFill>
                          <a:effectLst/>
                          <a:latin typeface="Calibri" panose="020F0502020204030204" pitchFamily="34" charset="0"/>
                        </a:rPr>
                        <a:t>EvDiag</a:t>
                      </a:r>
                      <a:r>
                        <a:rPr lang="es-MX" sz="1000" b="1" i="0" u="none" strike="noStrike" dirty="0">
                          <a:solidFill>
                            <a:srgbClr val="FFFFFF"/>
                          </a:solidFill>
                          <a:effectLst/>
                          <a:latin typeface="Calibri" panose="020F0502020204030204" pitchFamily="34" charset="0"/>
                        </a:rPr>
                        <a:t/>
                      </a:r>
                      <a:br>
                        <a:rPr lang="es-MX" sz="1000" b="1" i="0" u="none" strike="noStrike" dirty="0">
                          <a:solidFill>
                            <a:srgbClr val="FFFFFF"/>
                          </a:solidFill>
                          <a:effectLst/>
                          <a:latin typeface="Calibri" panose="020F0502020204030204" pitchFamily="34" charset="0"/>
                        </a:rPr>
                      </a:br>
                      <a:r>
                        <a:rPr lang="es-MX" sz="1000" b="1" i="0" u="none" strike="noStrike" dirty="0">
                          <a:solidFill>
                            <a:srgbClr val="FFFFFF"/>
                          </a:solidFill>
                          <a:effectLst/>
                          <a:latin typeface="Calibri" panose="020F0502020204030204" pitchFamily="34" charset="0"/>
                        </a:rPr>
                        <a:t>2012</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3a</a:t>
                      </a:r>
                      <a:br>
                        <a:rPr lang="es-MX" sz="1000" b="1" i="0" u="none" strike="noStrike" dirty="0">
                          <a:solidFill>
                            <a:srgbClr val="FFFFFF"/>
                          </a:solidFill>
                          <a:effectLst/>
                          <a:latin typeface="Calibri" panose="020F0502020204030204" pitchFamily="34" charset="0"/>
                        </a:rPr>
                      </a:br>
                      <a:r>
                        <a:rPr lang="es-MX" sz="1000" b="1" i="0" u="none" strike="noStrike" dirty="0" err="1">
                          <a:solidFill>
                            <a:srgbClr val="FFFFFF"/>
                          </a:solidFill>
                          <a:effectLst/>
                          <a:latin typeface="Calibri" panose="020F0502020204030204" pitchFamily="34" charset="0"/>
                        </a:rPr>
                        <a:t>EvDiag</a:t>
                      </a:r>
                      <a:r>
                        <a:rPr lang="es-MX" sz="1000" b="1" i="0" u="none" strike="noStrike" dirty="0">
                          <a:solidFill>
                            <a:srgbClr val="FFFFFF"/>
                          </a:solidFill>
                          <a:effectLst/>
                          <a:latin typeface="Calibri" panose="020F0502020204030204" pitchFamily="34" charset="0"/>
                        </a:rPr>
                        <a:t/>
                      </a:r>
                      <a:br>
                        <a:rPr lang="es-MX" sz="1000" b="1" i="0" u="none" strike="noStrike" dirty="0">
                          <a:solidFill>
                            <a:srgbClr val="FFFFFF"/>
                          </a:solidFill>
                          <a:effectLst/>
                          <a:latin typeface="Calibri" panose="020F0502020204030204" pitchFamily="34" charset="0"/>
                        </a:rPr>
                      </a:br>
                      <a:r>
                        <a:rPr lang="es-MX" sz="1000" b="1" i="0" u="none" strike="noStrike" dirty="0">
                          <a:solidFill>
                            <a:srgbClr val="FFFFFF"/>
                          </a:solidFill>
                          <a:effectLst/>
                          <a:latin typeface="Calibri" panose="020F0502020204030204" pitchFamily="34" charset="0"/>
                        </a:rPr>
                        <a:t>2012</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1a</a:t>
                      </a:r>
                      <a:br>
                        <a:rPr lang="es-MX" sz="1000" b="1" i="0" u="none" strike="noStrike" dirty="0">
                          <a:solidFill>
                            <a:srgbClr val="FFFFFF"/>
                          </a:solidFill>
                          <a:effectLst/>
                          <a:latin typeface="Calibri" panose="020F0502020204030204" pitchFamily="34" charset="0"/>
                        </a:rPr>
                      </a:br>
                      <a:r>
                        <a:rPr lang="es-MX" sz="1000" b="1" i="0" u="none" strike="noStrike" dirty="0" err="1">
                          <a:solidFill>
                            <a:srgbClr val="FFFFFF"/>
                          </a:solidFill>
                          <a:effectLst/>
                          <a:latin typeface="Calibri" panose="020F0502020204030204" pitchFamily="34" charset="0"/>
                        </a:rPr>
                        <a:t>EvDiag</a:t>
                      </a:r>
                      <a:r>
                        <a:rPr lang="es-MX" sz="1000" b="1" i="0" u="none" strike="noStrike" dirty="0">
                          <a:solidFill>
                            <a:srgbClr val="FFFFFF"/>
                          </a:solidFill>
                          <a:effectLst/>
                          <a:latin typeface="Calibri" panose="020F0502020204030204" pitchFamily="34" charset="0"/>
                        </a:rPr>
                        <a:t/>
                      </a:r>
                      <a:br>
                        <a:rPr lang="es-MX" sz="1000" b="1" i="0" u="none" strike="noStrike" dirty="0">
                          <a:solidFill>
                            <a:srgbClr val="FFFFFF"/>
                          </a:solidFill>
                          <a:effectLst/>
                          <a:latin typeface="Calibri" panose="020F0502020204030204" pitchFamily="34" charset="0"/>
                        </a:rPr>
                      </a:br>
                      <a:r>
                        <a:rPr lang="es-MX" sz="1000" b="1" i="0" u="none" strike="noStrike" dirty="0">
                          <a:solidFill>
                            <a:srgbClr val="FFFFFF"/>
                          </a:solidFill>
                          <a:effectLst/>
                          <a:latin typeface="Calibri" panose="020F0502020204030204" pitchFamily="34" charset="0"/>
                        </a:rPr>
                        <a:t>2013</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2a</a:t>
                      </a:r>
                      <a:br>
                        <a:rPr lang="es-MX" sz="1000" b="1" i="0" u="none" strike="noStrike" dirty="0">
                          <a:solidFill>
                            <a:srgbClr val="FFFFFF"/>
                          </a:solidFill>
                          <a:effectLst/>
                          <a:latin typeface="Calibri" panose="020F0502020204030204" pitchFamily="34" charset="0"/>
                        </a:rPr>
                      </a:br>
                      <a:r>
                        <a:rPr lang="es-MX" sz="1000" b="1" i="0" u="none" strike="noStrike" dirty="0" err="1">
                          <a:solidFill>
                            <a:srgbClr val="FFFFFF"/>
                          </a:solidFill>
                          <a:effectLst/>
                          <a:latin typeface="Calibri" panose="020F0502020204030204" pitchFamily="34" charset="0"/>
                        </a:rPr>
                        <a:t>Eval</a:t>
                      </a:r>
                      <a:r>
                        <a:rPr lang="es-MX" sz="1000" b="1" i="0" u="none" strike="noStrike" dirty="0">
                          <a:solidFill>
                            <a:srgbClr val="FFFFFF"/>
                          </a:solidFill>
                          <a:effectLst/>
                          <a:latin typeface="Calibri" panose="020F0502020204030204" pitchFamily="34" charset="0"/>
                        </a:rPr>
                        <a:t/>
                      </a:r>
                      <a:br>
                        <a:rPr lang="es-MX" sz="1000" b="1" i="0" u="none" strike="noStrike" dirty="0">
                          <a:solidFill>
                            <a:srgbClr val="FFFFFF"/>
                          </a:solidFill>
                          <a:effectLst/>
                          <a:latin typeface="Calibri" panose="020F0502020204030204" pitchFamily="34" charset="0"/>
                        </a:rPr>
                      </a:br>
                      <a:r>
                        <a:rPr lang="es-MX" sz="1000" b="1" i="0" u="none" strike="noStrike" dirty="0">
                          <a:solidFill>
                            <a:srgbClr val="FFFFFF"/>
                          </a:solidFill>
                          <a:effectLst/>
                          <a:latin typeface="Calibri" panose="020F0502020204030204" pitchFamily="34" charset="0"/>
                        </a:rPr>
                        <a:t>2013</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smtClean="0">
                          <a:solidFill>
                            <a:srgbClr val="FFFFFF"/>
                          </a:solidFill>
                          <a:effectLst/>
                          <a:latin typeface="Calibri" panose="020F0502020204030204" pitchFamily="34" charset="0"/>
                        </a:rPr>
                        <a:t>3a</a:t>
                      </a:r>
                    </a:p>
                    <a:p>
                      <a:pPr algn="ctr" rtl="0" fontAlgn="ctr"/>
                      <a:r>
                        <a:rPr lang="es-MX" sz="1000" b="1" i="0" u="none" strike="noStrike" dirty="0" err="1" smtClean="0">
                          <a:solidFill>
                            <a:srgbClr val="FFFFFF"/>
                          </a:solidFill>
                          <a:effectLst/>
                          <a:latin typeface="Calibri" panose="020F0502020204030204" pitchFamily="34" charset="0"/>
                        </a:rPr>
                        <a:t>EvalSolv</a:t>
                      </a:r>
                      <a:endParaRPr lang="es-MX" sz="1000" b="1" i="0" u="none" strike="noStrike" dirty="0" smtClean="0">
                        <a:solidFill>
                          <a:srgbClr val="FFFFFF"/>
                        </a:solidFill>
                        <a:effectLst/>
                        <a:latin typeface="Calibri" panose="020F0502020204030204" pitchFamily="34" charset="0"/>
                      </a:endParaRPr>
                    </a:p>
                    <a:p>
                      <a:pPr algn="ctr" rtl="0" fontAlgn="ctr"/>
                      <a:r>
                        <a:rPr lang="es-MX" sz="1000" b="1" i="0" u="none" strike="noStrike" dirty="0" smtClean="0">
                          <a:solidFill>
                            <a:srgbClr val="FFFFFF"/>
                          </a:solidFill>
                          <a:effectLst/>
                          <a:latin typeface="Calibri" panose="020F0502020204030204" pitchFamily="34" charset="0"/>
                        </a:rPr>
                        <a:t>2013</a:t>
                      </a:r>
                      <a:endParaRPr lang="es-MX" sz="1000" b="1"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smtClean="0">
                          <a:solidFill>
                            <a:srgbClr val="FFFFFF"/>
                          </a:solidFill>
                          <a:effectLst/>
                          <a:latin typeface="Calibri" panose="020F0502020204030204" pitchFamily="34" charset="0"/>
                        </a:rPr>
                        <a:t>Diferencia</a:t>
                      </a:r>
                    </a:p>
                    <a:p>
                      <a:pPr algn="ctr" rtl="0" fontAlgn="ctr"/>
                      <a:r>
                        <a:rPr lang="es-MX" sz="1000" b="1" i="0" u="none" strike="noStrike" dirty="0" smtClean="0">
                          <a:solidFill>
                            <a:srgbClr val="FFFFFF"/>
                          </a:solidFill>
                          <a:effectLst/>
                          <a:latin typeface="Calibri" panose="020F0502020204030204" pitchFamily="34" charset="0"/>
                        </a:rPr>
                        <a:t>3a EvalSolv’13 y</a:t>
                      </a:r>
                    </a:p>
                    <a:p>
                      <a:pPr algn="ctr" rtl="0" fontAlgn="ctr"/>
                      <a:r>
                        <a:rPr lang="es-MX" sz="1000" b="1" i="0" u="none" strike="noStrike" dirty="0" smtClean="0">
                          <a:solidFill>
                            <a:srgbClr val="FFFFFF"/>
                          </a:solidFill>
                          <a:effectLst/>
                          <a:latin typeface="Calibri" panose="020F0502020204030204" pitchFamily="34" charset="0"/>
                        </a:rPr>
                        <a:t>2a Eval’13</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solidFill>
                      <a:srgbClr val="009999"/>
                    </a:solidFill>
                  </a:tcPr>
                </a:tc>
              </a:tr>
              <a:tr h="324000">
                <a:tc>
                  <a:txBody>
                    <a:bodyPr/>
                    <a:lstStyle/>
                    <a:p>
                      <a:pPr algn="ctr" rtl="0" fontAlgn="ctr"/>
                      <a:r>
                        <a:rPr lang="es-MX" sz="1000" b="1" i="0" u="none" strike="noStrike" dirty="0">
                          <a:solidFill>
                            <a:srgbClr val="000000"/>
                          </a:solidFill>
                          <a:effectLst/>
                          <a:latin typeface="Calibri" panose="020F0502020204030204" pitchFamily="34" charset="0"/>
                        </a:rPr>
                        <a:t>XXIII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effectLst/>
                          <a:latin typeface="Calibri" panose="020F0502020204030204" pitchFamily="34" charset="0"/>
                        </a:rPr>
                        <a:t>Programas y centros deportivos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21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79.8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77.2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76.8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78.5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80.3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91.7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24000">
                <a:tc>
                  <a:txBody>
                    <a:bodyPr/>
                    <a:lstStyle/>
                    <a:p>
                      <a:pPr algn="ctr" rtl="0" fontAlgn="ctr"/>
                      <a:r>
                        <a:rPr lang="es-MX" sz="1000" b="1" i="0" u="none" strike="noStrike">
                          <a:solidFill>
                            <a:srgbClr val="000000"/>
                          </a:solidFill>
                          <a:effectLst/>
                          <a:latin typeface="Calibri" panose="020F0502020204030204" pitchFamily="34" charset="0"/>
                        </a:rPr>
                        <a:t>XV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effectLst/>
                          <a:latin typeface="Calibri" panose="020F0502020204030204" pitchFamily="34" charset="0"/>
                        </a:rPr>
                        <a:t>Auditorías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78.5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73.8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75.8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77.4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79.7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91.6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24000">
                <a:tc>
                  <a:txBody>
                    <a:bodyPr/>
                    <a:lstStyle/>
                    <a:p>
                      <a:pPr algn="ctr" rtl="0" fontAlgn="ctr"/>
                      <a:r>
                        <a:rPr lang="es-MX" sz="1000" b="1" i="0" u="none" strike="noStrike">
                          <a:solidFill>
                            <a:srgbClr val="000000"/>
                          </a:solidFill>
                          <a:effectLst/>
                          <a:latin typeface="Calibri" panose="020F0502020204030204" pitchFamily="34" charset="0"/>
                        </a:rPr>
                        <a:t>X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effectLst/>
                          <a:latin typeface="Calibri" panose="020F0502020204030204" pitchFamily="34" charset="0"/>
                        </a:rPr>
                        <a:t>Presupuesto asignado y ejecución</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64.3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73.0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76.5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80.7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83.1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91.5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XXII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Convocatorias y montos entregados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72.5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69.2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72.9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80.6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79.4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12.0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XIV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Recomendaciones emitidas por la CDHDF y su seguimiento</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45.1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56.7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64.3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68.0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73.0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90.8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17.8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III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Funciones, objetivos y actividades del Ente Obligado e Indicadores de gestión</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69.7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72.9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74.9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79.7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77.6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90.2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effectLst/>
                          <a:latin typeface="Calibri" panose="020F0502020204030204" pitchFamily="34" charset="0"/>
                        </a:rPr>
                        <a:t>12.6</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XXIV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Programas operativos anuales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67.5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75.2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77.7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69.2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78.0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89.6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XXV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Información financiera</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67.3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65.0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69.8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75.8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68.2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89.0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20.8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XIX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Informes y calendario de publicación</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70.8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70.1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71.9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75.5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76.3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88.6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12.3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XVIII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Concesiones, licencias, permisos y autorizaciones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42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75.3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65.7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72.4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82.2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79.1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86.7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effectLst/>
                          <a:latin typeface="Calibri" panose="020F0502020204030204" pitchFamily="34" charset="0"/>
                        </a:rPr>
                        <a:t>7.6</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XXVII</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Adjudicaciones, invitaciones y licitaciones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60.5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59.5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63.5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68.7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72.2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85.3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smtClean="0">
                          <a:solidFill>
                            <a:srgbClr val="000000"/>
                          </a:solidFill>
                          <a:effectLst/>
                          <a:latin typeface="Calibri" panose="020F0502020204030204" pitchFamily="34" charset="0"/>
                        </a:rPr>
                        <a:t>13.1</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XIII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Instrumentos archivísticos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48.6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52.9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62.9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67.7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64.5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82.6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18.1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rtl="0" fontAlgn="ctr"/>
                      <a:r>
                        <a:rPr lang="es-MX" sz="1000" b="1" i="0" u="none" strike="noStrike">
                          <a:solidFill>
                            <a:srgbClr val="000000"/>
                          </a:solidFill>
                          <a:effectLst/>
                          <a:latin typeface="Calibri" panose="020F0502020204030204" pitchFamily="34" charset="0"/>
                        </a:rPr>
                        <a:t>XXI </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Programas de apoyo o subsidio</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47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51.0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64.8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67.7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66.8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64.1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a:solidFill>
                            <a:srgbClr val="000000"/>
                          </a:solidFill>
                          <a:effectLst/>
                          <a:latin typeface="Calibri" panose="020F0502020204030204" pitchFamily="34" charset="0"/>
                        </a:rPr>
                        <a:t>82.3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rtl="0" fontAlgn="ctr"/>
                      <a:r>
                        <a:rPr lang="es-MX" sz="1000" b="1" i="0" u="none" strike="noStrike" dirty="0">
                          <a:solidFill>
                            <a:srgbClr val="000000"/>
                          </a:solidFill>
                          <a:effectLst/>
                          <a:latin typeface="Calibri" panose="020F0502020204030204" pitchFamily="34" charset="0"/>
                        </a:rPr>
                        <a:t>18.2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gridSpan="2">
                  <a:txBody>
                    <a:bodyPr/>
                    <a:lstStyle/>
                    <a:p>
                      <a:pPr algn="ctr" rtl="0" fontAlgn="ctr"/>
                      <a:r>
                        <a:rPr lang="es-MX" sz="1000" b="1" i="0" u="none" strike="noStrike" dirty="0" smtClean="0">
                          <a:solidFill>
                            <a:schemeClr val="bg1"/>
                          </a:solidFill>
                          <a:effectLst/>
                          <a:latin typeface="Calibri" pitchFamily="34" charset="0"/>
                        </a:rPr>
                        <a:t>Índice de los Criterios Sustantivos del Artículo 14 </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9999"/>
                    </a:solidFill>
                  </a:tcPr>
                </a:tc>
                <a:tc hMerge="1">
                  <a:txBody>
                    <a:bodyPr/>
                    <a:lstStyle/>
                    <a:p>
                      <a:pPr algn="ctr" rtl="0" fontAlgn="ct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114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69.8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73.7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a:solidFill>
                            <a:srgbClr val="FFFFFF"/>
                          </a:solidFill>
                          <a:effectLst/>
                          <a:latin typeface="Calibri" panose="020F0502020204030204" pitchFamily="34" charset="0"/>
                        </a:rPr>
                        <a:t>77.1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81.7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81.8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92.1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9999"/>
                    </a:solidFill>
                  </a:tcPr>
                </a:tc>
                <a:tc>
                  <a:txBody>
                    <a:bodyPr/>
                    <a:lstStyle/>
                    <a:p>
                      <a:pPr algn="ctr" rtl="0" fontAlgn="ctr"/>
                      <a:r>
                        <a:rPr lang="es-MX" sz="1000" b="1" i="0" u="none" strike="noStrike" dirty="0">
                          <a:solidFill>
                            <a:srgbClr val="FFFFFF"/>
                          </a:solidFill>
                          <a:effectLst/>
                          <a:latin typeface="Calibri" panose="020F0502020204030204" pitchFamily="34" charset="0"/>
                        </a:rPr>
                        <a:t>10.3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9999"/>
                    </a:solidFill>
                  </a:tcPr>
                </a:tc>
              </a:tr>
            </a:tbl>
          </a:graphicData>
        </a:graphic>
      </p:graphicFrame>
      <p:sp>
        <p:nvSpPr>
          <p:cNvPr id="7" name="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Comparativo de índices del Artículo 14 por fracción</a:t>
            </a:r>
          </a:p>
          <a:p>
            <a:r>
              <a:rPr lang="es-MX" b="1" dirty="0" smtClean="0">
                <a:latin typeface="Calibri" pitchFamily="34" charset="0"/>
              </a:rPr>
              <a:t>(Criterios Sustantivos)</a:t>
            </a:r>
          </a:p>
          <a:p>
            <a:r>
              <a:rPr lang="es-MX" sz="1200" b="1" i="1" dirty="0">
                <a:latin typeface="Calibri" pitchFamily="34" charset="0"/>
              </a:rPr>
              <a:t>Evaluaciones-Diagnóstico 2012 y </a:t>
            </a:r>
            <a:r>
              <a:rPr lang="es-MX" sz="1200" b="1" i="1" dirty="0" smtClean="0">
                <a:latin typeface="Calibri" pitchFamily="34" charset="0"/>
              </a:rPr>
              <a:t>Evaluaciones 2013</a:t>
            </a:r>
            <a:endParaRPr lang="es-ES" sz="1200" b="1" i="1" dirty="0">
              <a:latin typeface="Calibri" pitchFamily="34" charset="0"/>
            </a:endParaRPr>
          </a:p>
        </p:txBody>
      </p:sp>
    </p:spTree>
    <p:extLst>
      <p:ext uri="{BB962C8B-B14F-4D97-AF65-F5344CB8AC3E}">
        <p14:creationId xmlns:p14="http://schemas.microsoft.com/office/powerpoint/2010/main" val="402832166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72</a:t>
            </a:fld>
            <a:endParaRPr lang="es-MX" b="1" dirty="0">
              <a:latin typeface="Calibri" pitchFamily="34" charset="0"/>
            </a:endParaRPr>
          </a:p>
        </p:txBody>
      </p:sp>
      <p:graphicFrame>
        <p:nvGraphicFramePr>
          <p:cNvPr id="9" name="8 Tabla"/>
          <p:cNvGraphicFramePr>
            <a:graphicFrameLocks noGrp="1"/>
          </p:cNvGraphicFramePr>
          <p:nvPr>
            <p:extLst>
              <p:ext uri="{D42A27DB-BD31-4B8C-83A1-F6EECF244321}">
                <p14:modId xmlns:p14="http://schemas.microsoft.com/office/powerpoint/2010/main" val="982485690"/>
              </p:ext>
            </p:extLst>
          </p:nvPr>
        </p:nvGraphicFramePr>
        <p:xfrm>
          <a:off x="161934" y="1492864"/>
          <a:ext cx="8820000" cy="4680000"/>
        </p:xfrm>
        <a:graphic>
          <a:graphicData uri="http://schemas.openxmlformats.org/drawingml/2006/table">
            <a:tbl>
              <a:tblPr>
                <a:effectLst>
                  <a:outerShdw blurRad="50800" dist="38100" dir="2700000" algn="tl" rotWithShape="0">
                    <a:prstClr val="black">
                      <a:alpha val="40000"/>
                    </a:prstClr>
                  </a:outerShdw>
                </a:effectLst>
              </a:tblPr>
              <a:tblGrid>
                <a:gridCol w="2808000"/>
                <a:gridCol w="828000"/>
                <a:gridCol w="828000"/>
                <a:gridCol w="828000"/>
                <a:gridCol w="828000"/>
                <a:gridCol w="828000"/>
                <a:gridCol w="828000"/>
                <a:gridCol w="1044000"/>
              </a:tblGrid>
              <a:tr h="900000">
                <a:tc>
                  <a:txBody>
                    <a:bodyPr/>
                    <a:lstStyle/>
                    <a:p>
                      <a:pPr algn="ctr" rtl="0" fontAlgn="ctr"/>
                      <a:r>
                        <a:rPr lang="es-MX" sz="1100" b="1" i="0" u="none" strike="noStrike" dirty="0" smtClean="0">
                          <a:solidFill>
                            <a:schemeClr val="bg1"/>
                          </a:solidFill>
                          <a:effectLst/>
                          <a:latin typeface="Calibri" pitchFamily="34" charset="0"/>
                          <a:cs typeface="Calibri" pitchFamily="34" charset="0"/>
                        </a:rPr>
                        <a:t>Temática</a:t>
                      </a:r>
                      <a:endParaRPr lang="es-MX" sz="1100" b="1" i="0" u="none" strike="noStrike" dirty="0">
                        <a:solidFill>
                          <a:schemeClr val="bg1"/>
                        </a:solidFill>
                        <a:effectLst/>
                        <a:latin typeface="Calibri" pitchFamily="34" charset="0"/>
                        <a:cs typeface="Calibri" pitchFamily="34" charset="0"/>
                      </a:endParaRP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algn="ctr" rtl="0" fontAlgn="ctr"/>
                      <a:r>
                        <a:rPr lang="es-MX" sz="1100" b="1" i="0" u="none" strike="noStrike" dirty="0">
                          <a:solidFill>
                            <a:srgbClr val="FFFFFF"/>
                          </a:solidFill>
                          <a:effectLst/>
                          <a:latin typeface="Calibri" panose="020F0502020204030204" pitchFamily="34" charset="0"/>
                        </a:rPr>
                        <a:t>1a</a:t>
                      </a:r>
                      <a:br>
                        <a:rPr lang="es-MX" sz="1100" b="1" i="0" u="none" strike="noStrike" dirty="0">
                          <a:solidFill>
                            <a:srgbClr val="FFFFFF"/>
                          </a:solidFill>
                          <a:effectLst/>
                          <a:latin typeface="Calibri" panose="020F0502020204030204" pitchFamily="34" charset="0"/>
                        </a:rPr>
                      </a:br>
                      <a:r>
                        <a:rPr lang="es-MX" sz="1100" b="1" i="0" u="none" strike="noStrike" dirty="0" err="1">
                          <a:solidFill>
                            <a:srgbClr val="FFFFFF"/>
                          </a:solidFill>
                          <a:effectLst/>
                          <a:latin typeface="Calibri" panose="020F0502020204030204" pitchFamily="34" charset="0"/>
                        </a:rPr>
                        <a:t>EvDiag</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2012</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algn="ctr" rtl="0" fontAlgn="ctr"/>
                      <a:r>
                        <a:rPr lang="es-MX" sz="1100" b="1" i="0" u="none" strike="noStrike" dirty="0">
                          <a:solidFill>
                            <a:srgbClr val="FFFFFF"/>
                          </a:solidFill>
                          <a:effectLst/>
                          <a:latin typeface="Calibri" panose="020F0502020204030204" pitchFamily="34" charset="0"/>
                        </a:rPr>
                        <a:t>2a</a:t>
                      </a:r>
                      <a:br>
                        <a:rPr lang="es-MX" sz="1100" b="1" i="0" u="none" strike="noStrike" dirty="0">
                          <a:solidFill>
                            <a:srgbClr val="FFFFFF"/>
                          </a:solidFill>
                          <a:effectLst/>
                          <a:latin typeface="Calibri" panose="020F0502020204030204" pitchFamily="34" charset="0"/>
                        </a:rPr>
                      </a:br>
                      <a:r>
                        <a:rPr lang="es-MX" sz="1100" b="1" i="0" u="none" strike="noStrike" dirty="0" err="1">
                          <a:solidFill>
                            <a:srgbClr val="FFFFFF"/>
                          </a:solidFill>
                          <a:effectLst/>
                          <a:latin typeface="Calibri" panose="020F0502020204030204" pitchFamily="34" charset="0"/>
                        </a:rPr>
                        <a:t>EvDiag</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2012</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algn="ctr" rtl="0" fontAlgn="ctr"/>
                      <a:r>
                        <a:rPr lang="es-MX" sz="1100" b="1" i="0" u="none" strike="noStrike" dirty="0">
                          <a:solidFill>
                            <a:srgbClr val="FFFFFF"/>
                          </a:solidFill>
                          <a:effectLst/>
                          <a:latin typeface="Calibri" panose="020F0502020204030204" pitchFamily="34" charset="0"/>
                        </a:rPr>
                        <a:t>3a</a:t>
                      </a:r>
                      <a:br>
                        <a:rPr lang="es-MX" sz="1100" b="1" i="0" u="none" strike="noStrike" dirty="0">
                          <a:solidFill>
                            <a:srgbClr val="FFFFFF"/>
                          </a:solidFill>
                          <a:effectLst/>
                          <a:latin typeface="Calibri" panose="020F0502020204030204" pitchFamily="34" charset="0"/>
                        </a:rPr>
                      </a:br>
                      <a:r>
                        <a:rPr lang="es-MX" sz="1100" b="1" i="0" u="none" strike="noStrike" dirty="0" err="1">
                          <a:solidFill>
                            <a:srgbClr val="FFFFFF"/>
                          </a:solidFill>
                          <a:effectLst/>
                          <a:latin typeface="Calibri" panose="020F0502020204030204" pitchFamily="34" charset="0"/>
                        </a:rPr>
                        <a:t>EvDiag</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2012</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algn="ctr" rtl="0" fontAlgn="ctr"/>
                      <a:r>
                        <a:rPr lang="es-MX" sz="1100" b="1" i="0" u="none" strike="noStrike" dirty="0">
                          <a:solidFill>
                            <a:srgbClr val="FFFFFF"/>
                          </a:solidFill>
                          <a:effectLst/>
                          <a:latin typeface="Calibri" panose="020F0502020204030204" pitchFamily="34" charset="0"/>
                        </a:rPr>
                        <a:t>1a</a:t>
                      </a:r>
                      <a:br>
                        <a:rPr lang="es-MX" sz="1100" b="1" i="0" u="none" strike="noStrike" dirty="0">
                          <a:solidFill>
                            <a:srgbClr val="FFFFFF"/>
                          </a:solidFill>
                          <a:effectLst/>
                          <a:latin typeface="Calibri" panose="020F0502020204030204" pitchFamily="34" charset="0"/>
                        </a:rPr>
                      </a:br>
                      <a:r>
                        <a:rPr lang="es-MX" sz="1100" b="1" i="0" u="none" strike="noStrike" dirty="0" err="1">
                          <a:solidFill>
                            <a:srgbClr val="FFFFFF"/>
                          </a:solidFill>
                          <a:effectLst/>
                          <a:latin typeface="Calibri" panose="020F0502020204030204" pitchFamily="34" charset="0"/>
                        </a:rPr>
                        <a:t>EvDiag</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2013</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algn="ctr" rtl="0" fontAlgn="ctr"/>
                      <a:r>
                        <a:rPr lang="es-MX" sz="1100" b="1" i="0" u="none" strike="noStrike" dirty="0">
                          <a:solidFill>
                            <a:srgbClr val="FFFFFF"/>
                          </a:solidFill>
                          <a:effectLst/>
                          <a:latin typeface="Calibri" panose="020F0502020204030204" pitchFamily="34" charset="0"/>
                        </a:rPr>
                        <a:t>2a</a:t>
                      </a:r>
                      <a:br>
                        <a:rPr lang="es-MX" sz="1100" b="1" i="0" u="none" strike="noStrike" dirty="0">
                          <a:solidFill>
                            <a:srgbClr val="FFFFFF"/>
                          </a:solidFill>
                          <a:effectLst/>
                          <a:latin typeface="Calibri" panose="020F0502020204030204" pitchFamily="34" charset="0"/>
                        </a:rPr>
                      </a:br>
                      <a:r>
                        <a:rPr lang="es-MX" sz="1100" b="1" i="0" u="none" strike="noStrike" dirty="0" err="1">
                          <a:solidFill>
                            <a:srgbClr val="FFFFFF"/>
                          </a:solidFill>
                          <a:effectLst/>
                          <a:latin typeface="Calibri" panose="020F0502020204030204" pitchFamily="34" charset="0"/>
                        </a:rPr>
                        <a:t>Eval</a:t>
                      </a:r>
                      <a:r>
                        <a:rPr lang="es-MX" sz="1100" b="1" i="0" u="none" strike="noStrike" dirty="0">
                          <a:solidFill>
                            <a:srgbClr val="FFFFFF"/>
                          </a:solidFill>
                          <a:effectLst/>
                          <a:latin typeface="Calibri" panose="020F0502020204030204" pitchFamily="34" charset="0"/>
                        </a:rPr>
                        <a:t/>
                      </a:r>
                      <a:br>
                        <a:rPr lang="es-MX" sz="1100" b="1" i="0" u="none" strike="noStrike" dirty="0">
                          <a:solidFill>
                            <a:srgbClr val="FFFFFF"/>
                          </a:solidFill>
                          <a:effectLst/>
                          <a:latin typeface="Calibri" panose="020F0502020204030204" pitchFamily="34" charset="0"/>
                        </a:rPr>
                      </a:br>
                      <a:r>
                        <a:rPr lang="es-MX" sz="1100" b="1" i="0" u="none" strike="noStrike" dirty="0">
                          <a:solidFill>
                            <a:srgbClr val="FFFFFF"/>
                          </a:solidFill>
                          <a:effectLst/>
                          <a:latin typeface="Calibri" panose="020F0502020204030204" pitchFamily="34" charset="0"/>
                        </a:rPr>
                        <a:t>2013</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algn="ctr" rtl="0" fontAlgn="ctr"/>
                      <a:r>
                        <a:rPr lang="es-MX" sz="1100" b="1" i="0" u="none" strike="noStrike" dirty="0" smtClean="0">
                          <a:solidFill>
                            <a:srgbClr val="FFFFFF"/>
                          </a:solidFill>
                          <a:effectLst/>
                          <a:latin typeface="Calibri" panose="020F0502020204030204" pitchFamily="34" charset="0"/>
                        </a:rPr>
                        <a:t>3a</a:t>
                      </a:r>
                    </a:p>
                    <a:p>
                      <a:pPr algn="ctr" rtl="0" fontAlgn="ctr"/>
                      <a:r>
                        <a:rPr lang="es-MX" sz="1100" b="1" i="0" u="none" strike="noStrike" dirty="0" err="1" smtClean="0">
                          <a:solidFill>
                            <a:srgbClr val="FFFFFF"/>
                          </a:solidFill>
                          <a:effectLst/>
                          <a:latin typeface="Calibri" panose="020F0502020204030204" pitchFamily="34" charset="0"/>
                        </a:rPr>
                        <a:t>EvalSolv</a:t>
                      </a:r>
                      <a:endParaRPr lang="es-MX" sz="1100" b="1" i="0" u="none" strike="noStrike" dirty="0" smtClean="0">
                        <a:solidFill>
                          <a:srgbClr val="FFFFFF"/>
                        </a:solidFill>
                        <a:effectLst/>
                        <a:latin typeface="Calibri" panose="020F0502020204030204" pitchFamily="34" charset="0"/>
                      </a:endParaRPr>
                    </a:p>
                    <a:p>
                      <a:pPr algn="ctr" rtl="0" fontAlgn="ctr"/>
                      <a:r>
                        <a:rPr lang="es-MX" sz="1100" b="1" i="0" u="none" strike="noStrike" dirty="0" smtClean="0">
                          <a:solidFill>
                            <a:srgbClr val="FFFFFF"/>
                          </a:solidFill>
                          <a:effectLst/>
                          <a:latin typeface="Calibri" panose="020F0502020204030204" pitchFamily="34" charset="0"/>
                        </a:rPr>
                        <a:t>2013</a:t>
                      </a:r>
                      <a:endParaRPr lang="es-MX" sz="1100" b="1"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algn="ctr" rtl="0" fontAlgn="ctr"/>
                      <a:r>
                        <a:rPr lang="es-MX" sz="1100" b="1" i="0" u="none" strike="noStrike" dirty="0" smtClean="0">
                          <a:solidFill>
                            <a:srgbClr val="FFFFFF"/>
                          </a:solidFill>
                          <a:effectLst/>
                          <a:latin typeface="Calibri" panose="020F0502020204030204" pitchFamily="34" charset="0"/>
                        </a:rPr>
                        <a:t>Diferencia</a:t>
                      </a:r>
                    </a:p>
                    <a:p>
                      <a:pPr algn="ctr" rtl="0" fontAlgn="ctr"/>
                      <a:r>
                        <a:rPr lang="es-MX" sz="1100" b="1" i="0" u="none" strike="noStrike" dirty="0" smtClean="0">
                          <a:solidFill>
                            <a:srgbClr val="FFFFFF"/>
                          </a:solidFill>
                          <a:effectLst/>
                          <a:latin typeface="Calibri" panose="020F0502020204030204" pitchFamily="34" charset="0"/>
                        </a:rPr>
                        <a:t>3ª EvalSolv’13 y</a:t>
                      </a:r>
                    </a:p>
                    <a:p>
                      <a:pPr algn="ctr" rtl="0" fontAlgn="ctr"/>
                      <a:r>
                        <a:rPr lang="es-MX" sz="1100" b="1" i="0" u="none" strike="noStrike" dirty="0" smtClean="0">
                          <a:solidFill>
                            <a:srgbClr val="FFFFFF"/>
                          </a:solidFill>
                          <a:effectLst/>
                          <a:latin typeface="Calibri" panose="020F0502020204030204" pitchFamily="34" charset="0"/>
                        </a:rPr>
                        <a:t>2ª Eval’13</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CC"/>
                    </a:solidFill>
                  </a:tcPr>
                </a:tc>
              </a:tr>
              <a:tr h="540000">
                <a:tc>
                  <a:txBody>
                    <a:bodyPr/>
                    <a:lstStyle/>
                    <a:p>
                      <a:pPr algn="l" fontAlgn="ctr"/>
                      <a:r>
                        <a:rPr lang="es-MX" sz="1100" b="1" i="0" u="none" strike="noStrike" dirty="0">
                          <a:solidFill>
                            <a:srgbClr val="000000"/>
                          </a:solidFill>
                          <a:effectLst/>
                          <a:latin typeface="Calibri" panose="020F0502020204030204" pitchFamily="34" charset="0"/>
                        </a:rPr>
                        <a:t>Relación con la sociedad</a:t>
                      </a:r>
                      <a:br>
                        <a:rPr lang="es-MX" sz="1100" b="1" i="0" u="none" strike="noStrike" dirty="0">
                          <a:solidFill>
                            <a:srgbClr val="000000"/>
                          </a:solidFill>
                          <a:effectLst/>
                          <a:latin typeface="Calibri" panose="020F0502020204030204" pitchFamily="34" charset="0"/>
                        </a:rPr>
                      </a:br>
                      <a:r>
                        <a:rPr lang="es-MX" sz="1100" b="1" i="0" u="none" strike="noStrike" dirty="0">
                          <a:solidFill>
                            <a:srgbClr val="000000"/>
                          </a:solidFill>
                          <a:effectLst/>
                          <a:latin typeface="Calibri" panose="020F0502020204030204" pitchFamily="34" charset="0"/>
                        </a:rPr>
                        <a:t>Fracciones XI, XII y XX</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76.9</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78.7</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81.9</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86.1</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84.5</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94.6</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10.1</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540000">
                <a:tc>
                  <a:txBody>
                    <a:bodyPr/>
                    <a:lstStyle/>
                    <a:p>
                      <a:pPr algn="l" fontAlgn="ctr"/>
                      <a:r>
                        <a:rPr lang="es-MX" sz="1100" b="1" i="0" u="none" strike="noStrike" dirty="0">
                          <a:solidFill>
                            <a:srgbClr val="000000"/>
                          </a:solidFill>
                          <a:effectLst/>
                          <a:latin typeface="Calibri" panose="020F0502020204030204" pitchFamily="34" charset="0"/>
                        </a:rPr>
                        <a:t>Programático presupuestal y financiero</a:t>
                      </a:r>
                      <a:br>
                        <a:rPr lang="es-MX" sz="1100" b="1" i="0" u="none" strike="noStrike" dirty="0">
                          <a:solidFill>
                            <a:srgbClr val="000000"/>
                          </a:solidFill>
                          <a:effectLst/>
                          <a:latin typeface="Calibri" panose="020F0502020204030204" pitchFamily="34" charset="0"/>
                        </a:rPr>
                      </a:br>
                      <a:r>
                        <a:rPr lang="es-MX" sz="1100" b="1" i="0" u="none" strike="noStrike" dirty="0">
                          <a:solidFill>
                            <a:srgbClr val="000000"/>
                          </a:solidFill>
                          <a:effectLst/>
                          <a:latin typeface="Calibri" panose="020F0502020204030204" pitchFamily="34" charset="0"/>
                        </a:rPr>
                        <a:t>Fracciones VI, VII, VIII, X, XVI, XXIV y XXVI</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72.7</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77.8</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80.4</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83.3</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85.1</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93.3</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8.2</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540000">
                <a:tc>
                  <a:txBody>
                    <a:bodyPr/>
                    <a:lstStyle/>
                    <a:p>
                      <a:pPr algn="l" fontAlgn="ctr"/>
                      <a:r>
                        <a:rPr lang="es-MX" sz="1100" b="1" i="0" u="none" strike="noStrike">
                          <a:solidFill>
                            <a:srgbClr val="000000"/>
                          </a:solidFill>
                          <a:effectLst/>
                          <a:latin typeface="Calibri" panose="020F0502020204030204" pitchFamily="34" charset="0"/>
                        </a:rPr>
                        <a:t>Regulatorio</a:t>
                      </a:r>
                      <a:br>
                        <a:rPr lang="es-MX" sz="1100" b="1" i="0" u="none" strike="noStrike">
                          <a:solidFill>
                            <a:srgbClr val="000000"/>
                          </a:solidFill>
                          <a:effectLst/>
                          <a:latin typeface="Calibri" panose="020F0502020204030204" pitchFamily="34" charset="0"/>
                        </a:rPr>
                      </a:br>
                      <a:r>
                        <a:rPr lang="es-MX" sz="1100" b="1" i="0" u="none" strike="noStrike">
                          <a:solidFill>
                            <a:srgbClr val="000000"/>
                          </a:solidFill>
                          <a:effectLst/>
                          <a:latin typeface="Calibri" panose="020F0502020204030204" pitchFamily="34" charset="0"/>
                        </a:rPr>
                        <a:t>Fracción I</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71.9</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77.4</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84.1</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85.9</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84.6</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92.7</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8.1</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540000">
                <a:tc>
                  <a:txBody>
                    <a:bodyPr/>
                    <a:lstStyle/>
                    <a:p>
                      <a:pPr algn="l" fontAlgn="ctr"/>
                      <a:r>
                        <a:rPr lang="es-MX" sz="1100" b="1" i="0" u="none" strike="noStrike">
                          <a:solidFill>
                            <a:srgbClr val="000000"/>
                          </a:solidFill>
                          <a:effectLst/>
                          <a:latin typeface="Calibri" panose="020F0502020204030204" pitchFamily="34" charset="0"/>
                        </a:rPr>
                        <a:t>Actos de gobierno</a:t>
                      </a:r>
                      <a:br>
                        <a:rPr lang="es-MX" sz="1100" b="1" i="0" u="none" strike="noStrike">
                          <a:solidFill>
                            <a:srgbClr val="000000"/>
                          </a:solidFill>
                          <a:effectLst/>
                          <a:latin typeface="Calibri" panose="020F0502020204030204" pitchFamily="34" charset="0"/>
                        </a:rPr>
                      </a:br>
                      <a:r>
                        <a:rPr lang="es-MX" sz="1100" b="1" i="0" u="none" strike="noStrike">
                          <a:solidFill>
                            <a:srgbClr val="000000"/>
                          </a:solidFill>
                          <a:effectLst/>
                          <a:latin typeface="Calibri" panose="020F0502020204030204" pitchFamily="34" charset="0"/>
                        </a:rPr>
                        <a:t>Fracciones IX, XIV, XV y XVIII</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65.0</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69.1</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73.6</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79.0</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80.1</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91.9</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11.8</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540000">
                <a:tc>
                  <a:txBody>
                    <a:bodyPr/>
                    <a:lstStyle/>
                    <a:p>
                      <a:pPr algn="l" fontAlgn="ctr"/>
                      <a:r>
                        <a:rPr lang="es-MX" sz="1100" b="1" i="0" u="none" strike="noStrike">
                          <a:solidFill>
                            <a:srgbClr val="000000"/>
                          </a:solidFill>
                          <a:effectLst/>
                          <a:latin typeface="Calibri" panose="020F0502020204030204" pitchFamily="34" charset="0"/>
                        </a:rPr>
                        <a:t>Organización interna</a:t>
                      </a:r>
                      <a:br>
                        <a:rPr lang="es-MX" sz="1100" b="1" i="0" u="none" strike="noStrike">
                          <a:solidFill>
                            <a:srgbClr val="000000"/>
                          </a:solidFill>
                          <a:effectLst/>
                          <a:latin typeface="Calibri" panose="020F0502020204030204" pitchFamily="34" charset="0"/>
                        </a:rPr>
                      </a:br>
                      <a:r>
                        <a:rPr lang="es-MX" sz="1100" b="1" i="0" u="none" strike="noStrike">
                          <a:solidFill>
                            <a:srgbClr val="000000"/>
                          </a:solidFill>
                          <a:effectLst/>
                          <a:latin typeface="Calibri" panose="020F0502020204030204" pitchFamily="34" charset="0"/>
                        </a:rPr>
                        <a:t>Fracciones II, III, IV, V y XIII</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70.4</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75.5</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78.3</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84.0</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82.2</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91.6</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540000">
                <a:tc>
                  <a:txBody>
                    <a:bodyPr/>
                    <a:lstStyle/>
                    <a:p>
                      <a:pPr algn="l" fontAlgn="ctr"/>
                      <a:r>
                        <a:rPr lang="es-MX" sz="1100" b="1" i="0" u="none" strike="noStrike">
                          <a:solidFill>
                            <a:srgbClr val="000000"/>
                          </a:solidFill>
                          <a:effectLst/>
                          <a:latin typeface="Calibri" panose="020F0502020204030204" pitchFamily="34" charset="0"/>
                        </a:rPr>
                        <a:t>Informes y programas</a:t>
                      </a:r>
                      <a:br>
                        <a:rPr lang="es-MX" sz="1100" b="1" i="0" u="none" strike="noStrike">
                          <a:solidFill>
                            <a:srgbClr val="000000"/>
                          </a:solidFill>
                          <a:effectLst/>
                          <a:latin typeface="Calibri" panose="020F0502020204030204" pitchFamily="34" charset="0"/>
                        </a:rPr>
                      </a:br>
                      <a:r>
                        <a:rPr lang="es-MX" sz="1100" b="1" i="0" u="none" strike="noStrike">
                          <a:solidFill>
                            <a:srgbClr val="000000"/>
                          </a:solidFill>
                          <a:effectLst/>
                          <a:latin typeface="Calibri" panose="020F0502020204030204" pitchFamily="34" charset="0"/>
                        </a:rPr>
                        <a:t>Fracciones XVII, XIX, XXI, XXII, XXIII, XXV y XXVII</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64.3</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66.2</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70.0</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76.0</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75.8</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89.1</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13.3</a:t>
                      </a:r>
                    </a:p>
                  </a:txBody>
                  <a:tcPr marL="9525" marR="9525" marT="9525" marB="0" anchor="ctr">
                    <a:lnL>
                      <a:noFill/>
                    </a:lnL>
                    <a:lnR>
                      <a:noFill/>
                    </a:lnR>
                    <a:lnT w="12700" cap="flat" cmpd="sng" algn="ctr">
                      <a:solidFill>
                        <a:srgbClr val="33CCCC"/>
                      </a:solidFill>
                      <a:prstDash val="solid"/>
                      <a:round/>
                      <a:headEnd type="none" w="med" len="med"/>
                      <a:tailEnd type="none" w="med" len="med"/>
                    </a:lnT>
                    <a:lnB w="12700" cap="flat" cmpd="sng" algn="ctr">
                      <a:noFill/>
                      <a:prstDash val="solid"/>
                      <a:round/>
                      <a:headEnd type="none" w="med" len="med"/>
                      <a:tailEnd type="none" w="med" len="med"/>
                    </a:lnB>
                  </a:tcPr>
                </a:tc>
              </a:tr>
              <a:tr h="540000">
                <a:tc>
                  <a:txBody>
                    <a:bodyPr/>
                    <a:lstStyle/>
                    <a:p>
                      <a:pPr algn="ctr" fontAlgn="ctr"/>
                      <a:r>
                        <a:rPr lang="es-MX" sz="1100" b="1" i="0" u="none" strike="noStrike" dirty="0">
                          <a:solidFill>
                            <a:srgbClr val="FFFFFF"/>
                          </a:solidFill>
                          <a:effectLst/>
                          <a:latin typeface="Calibri" panose="020F0502020204030204" pitchFamily="34" charset="0"/>
                        </a:rPr>
                        <a:t>Índice de los Criterios Sustantivos </a:t>
                      </a:r>
                      <a:r>
                        <a:rPr lang="es-MX" sz="1100" b="1" i="0" u="none" strike="noStrike" dirty="0" smtClean="0">
                          <a:solidFill>
                            <a:srgbClr val="FFFFFF"/>
                          </a:solidFill>
                          <a:effectLst/>
                          <a:latin typeface="Calibri" panose="020F0502020204030204" pitchFamily="34" charset="0"/>
                        </a:rPr>
                        <a:t>del</a:t>
                      </a:r>
                    </a:p>
                    <a:p>
                      <a:pPr algn="ctr" fontAlgn="ctr"/>
                      <a:r>
                        <a:rPr lang="es-MX" sz="1100" b="1" i="0" u="none" strike="noStrike" dirty="0" smtClean="0">
                          <a:solidFill>
                            <a:srgbClr val="FFFFFF"/>
                          </a:solidFill>
                          <a:effectLst/>
                          <a:latin typeface="Calibri" panose="020F0502020204030204" pitchFamily="34" charset="0"/>
                        </a:rPr>
                        <a:t>Artículo </a:t>
                      </a:r>
                      <a:r>
                        <a:rPr lang="es-MX" sz="1100" b="1" i="0" u="none" strike="noStrike" dirty="0">
                          <a:solidFill>
                            <a:srgbClr val="FFFFFF"/>
                          </a:solidFill>
                          <a:effectLst/>
                          <a:latin typeface="Calibri" panose="020F0502020204030204" pitchFamily="34" charset="0"/>
                        </a:rPr>
                        <a:t>14 </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algn="ctr" fontAlgn="ctr"/>
                      <a:r>
                        <a:rPr lang="es-MX" sz="1100" b="1" i="0" u="none" strike="noStrike" dirty="0">
                          <a:solidFill>
                            <a:srgbClr val="FFFFFF"/>
                          </a:solidFill>
                          <a:effectLst/>
                          <a:latin typeface="Calibri" panose="020F0502020204030204" pitchFamily="34" charset="0"/>
                        </a:rPr>
                        <a:t>69.8</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algn="ctr" fontAlgn="ctr"/>
                      <a:r>
                        <a:rPr lang="es-MX" sz="1100" b="1" i="0" u="none" strike="noStrike">
                          <a:solidFill>
                            <a:srgbClr val="FFFFFF"/>
                          </a:solidFill>
                          <a:effectLst/>
                          <a:latin typeface="Calibri" panose="020F0502020204030204" pitchFamily="34" charset="0"/>
                        </a:rPr>
                        <a:t>73.7</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algn="ctr" fontAlgn="ctr"/>
                      <a:r>
                        <a:rPr lang="es-MX" sz="1100" b="1" i="0" u="none" strike="noStrike">
                          <a:solidFill>
                            <a:srgbClr val="FFFFFF"/>
                          </a:solidFill>
                          <a:effectLst/>
                          <a:latin typeface="Calibri" panose="020F0502020204030204" pitchFamily="34" charset="0"/>
                        </a:rPr>
                        <a:t>77.1</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algn="ctr" fontAlgn="ctr"/>
                      <a:r>
                        <a:rPr lang="es-MX" sz="1100" b="1" i="0" u="none" strike="noStrike">
                          <a:solidFill>
                            <a:srgbClr val="FFFFFF"/>
                          </a:solidFill>
                          <a:effectLst/>
                          <a:latin typeface="Calibri" panose="020F0502020204030204" pitchFamily="34" charset="0"/>
                        </a:rPr>
                        <a:t>81.7</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algn="ctr" fontAlgn="ctr"/>
                      <a:r>
                        <a:rPr lang="es-MX" sz="1100" b="1" i="0" u="none" strike="noStrike">
                          <a:solidFill>
                            <a:srgbClr val="FFFFFF"/>
                          </a:solidFill>
                          <a:effectLst/>
                          <a:latin typeface="Calibri" panose="020F0502020204030204" pitchFamily="34" charset="0"/>
                        </a:rPr>
                        <a:t>81.8</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algn="ctr" fontAlgn="ctr"/>
                      <a:r>
                        <a:rPr lang="es-MX" sz="1100" b="1" i="0" u="none" strike="noStrike">
                          <a:solidFill>
                            <a:srgbClr val="FFFFFF"/>
                          </a:solidFill>
                          <a:effectLst/>
                          <a:latin typeface="Calibri" panose="020F0502020204030204" pitchFamily="34" charset="0"/>
                        </a:rPr>
                        <a:t>92.1</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algn="ctr" fontAlgn="ctr"/>
                      <a:r>
                        <a:rPr lang="es-MX" sz="1100" b="1" i="0" u="none" strike="noStrike" dirty="0">
                          <a:solidFill>
                            <a:srgbClr val="FFFFFF"/>
                          </a:solidFill>
                          <a:effectLst/>
                          <a:latin typeface="Calibri" panose="020F0502020204030204" pitchFamily="34" charset="0"/>
                        </a:rPr>
                        <a:t>10.3</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CC"/>
                    </a:solidFill>
                  </a:tcPr>
                </a:tc>
              </a:tr>
            </a:tbl>
          </a:graphicData>
        </a:graphic>
      </p:graphicFrame>
      <p:sp>
        <p:nvSpPr>
          <p:cNvPr id="5" name="4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Índices por Temática del Artículo 14 </a:t>
            </a:r>
          </a:p>
          <a:p>
            <a:r>
              <a:rPr lang="es-MX" b="1" dirty="0" smtClean="0">
                <a:latin typeface="Calibri" pitchFamily="34" charset="0"/>
              </a:rPr>
              <a:t>(Criterios Sustantivos)</a:t>
            </a:r>
          </a:p>
          <a:p>
            <a:r>
              <a:rPr lang="es-MX" sz="1200" b="1" i="1" dirty="0">
                <a:latin typeface="Calibri" pitchFamily="34" charset="0"/>
              </a:rPr>
              <a:t>Evaluaciones-Diagnóstico 2012 y Evaluaciones 2013</a:t>
            </a:r>
            <a:endParaRPr lang="es-ES" sz="1200" b="1" i="1" dirty="0">
              <a:latin typeface="Calibri" pitchFamily="34" charset="0"/>
            </a:endParaRPr>
          </a:p>
        </p:txBody>
      </p:sp>
    </p:spTree>
    <p:extLst>
      <p:ext uri="{BB962C8B-B14F-4D97-AF65-F5344CB8AC3E}">
        <p14:creationId xmlns:p14="http://schemas.microsoft.com/office/powerpoint/2010/main" val="810043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CuadroTexto"/>
          <p:cNvSpPr txBox="1"/>
          <p:nvPr/>
        </p:nvSpPr>
        <p:spPr>
          <a:xfrm>
            <a:off x="80682" y="85702"/>
            <a:ext cx="8420407" cy="864000"/>
          </a:xfrm>
          <a:prstGeom prst="rect">
            <a:avLst/>
          </a:prstGeom>
          <a:noFill/>
        </p:spPr>
        <p:txBody>
          <a:bodyPr wrap="square" rtlCol="0" anchor="ctr">
            <a:noAutofit/>
          </a:bodyPr>
          <a:lstStyle/>
          <a:p>
            <a:r>
              <a:rPr lang="es-MX" b="1" dirty="0">
                <a:latin typeface="Calibri" pitchFamily="34" charset="0"/>
              </a:rPr>
              <a:t>Metodología aplicada para la evaluación de portales en </a:t>
            </a:r>
            <a:r>
              <a:rPr lang="es-MX" b="1" dirty="0" smtClean="0">
                <a:latin typeface="Calibri" pitchFamily="34" charset="0"/>
              </a:rPr>
              <a:t>2007</a:t>
            </a:r>
            <a:endParaRPr lang="es-MX" b="1" dirty="0">
              <a:latin typeface="Calibri" pitchFamily="34" charset="0"/>
            </a:endParaRPr>
          </a:p>
        </p:txBody>
      </p:sp>
      <p:sp>
        <p:nvSpPr>
          <p:cNvPr id="3" name="2 Rectángulo redondeado"/>
          <p:cNvSpPr/>
          <p:nvPr/>
        </p:nvSpPr>
        <p:spPr>
          <a:xfrm>
            <a:off x="243132" y="1124792"/>
            <a:ext cx="8640000" cy="540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MX" sz="1500" b="1" dirty="0">
                <a:solidFill>
                  <a:prstClr val="black"/>
                </a:solidFill>
                <a:latin typeface="Calibri" pitchFamily="34" charset="0"/>
                <a:cs typeface="Calibri" pitchFamily="34" charset="0"/>
              </a:rPr>
              <a:t>Evaluación de mayo 2008, 83 Entes Públicos, Artículos 12 y 13 (24 fracciones).</a:t>
            </a:r>
          </a:p>
        </p:txBody>
      </p:sp>
      <p:sp>
        <p:nvSpPr>
          <p:cNvPr id="24" name="23 Rectángulo"/>
          <p:cNvSpPr/>
          <p:nvPr/>
        </p:nvSpPr>
        <p:spPr>
          <a:xfrm>
            <a:off x="125082" y="1030964"/>
            <a:ext cx="828000" cy="432000"/>
          </a:xfrm>
          <a:prstGeom prst="rect">
            <a:avLst/>
          </a:prstGeom>
          <a:solidFill>
            <a:srgbClr val="1E768C"/>
          </a:solidFill>
          <a:ln>
            <a:noFill/>
          </a:ln>
          <a:scene3d>
            <a:camera prst="orthographicFront"/>
            <a:lightRig rig="threePt" dir="t"/>
          </a:scene3d>
          <a:sp3d>
            <a:bevelT/>
            <a:bevelB/>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600" b="1" dirty="0" smtClean="0">
                <a:latin typeface="Calibri" pitchFamily="34" charset="0"/>
                <a:cs typeface="Calibri" pitchFamily="34" charset="0"/>
              </a:rPr>
              <a:t>2008</a:t>
            </a:r>
            <a:endParaRPr lang="es-MX" sz="1600" dirty="0">
              <a:latin typeface="Calibri" pitchFamily="34" charset="0"/>
              <a:cs typeface="Calibri" pitchFamily="34" charset="0"/>
            </a:endParaRPr>
          </a:p>
        </p:txBody>
      </p:sp>
      <p:sp>
        <p:nvSpPr>
          <p:cNvPr id="28" name="27 Rectángulo redondeado"/>
          <p:cNvSpPr/>
          <p:nvPr/>
        </p:nvSpPr>
        <p:spPr>
          <a:xfrm>
            <a:off x="243132" y="2204864"/>
            <a:ext cx="8640000" cy="2448272"/>
          </a:xfrm>
          <a:prstGeom prst="roundRect">
            <a:avLst/>
          </a:prstGeom>
          <a:solidFill>
            <a:srgbClr val="C3D796"/>
          </a:solidFill>
          <a:ln>
            <a:solidFill>
              <a:srgbClr val="779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75" lvl="1" algn="just">
              <a:spcBef>
                <a:spcPts val="600"/>
              </a:spcBef>
              <a:spcAft>
                <a:spcPts val="600"/>
              </a:spcAft>
            </a:pPr>
            <a:endParaRPr lang="es-MX" sz="1500" dirty="0" smtClean="0">
              <a:solidFill>
                <a:prstClr val="black"/>
              </a:solidFill>
              <a:latin typeface="Calibri" pitchFamily="34" charset="0"/>
              <a:cs typeface="Calibri" pitchFamily="34" charset="0"/>
            </a:endParaRPr>
          </a:p>
          <a:p>
            <a:pPr lvl="0" algn="just" fontAlgn="auto">
              <a:spcBef>
                <a:spcPts val="0"/>
              </a:spcBef>
              <a:spcAft>
                <a:spcPts val="0"/>
              </a:spcAft>
            </a:pPr>
            <a:r>
              <a:rPr lang="es-MX" sz="1500" i="1" dirty="0">
                <a:solidFill>
                  <a:srgbClr val="000000"/>
                </a:solidFill>
                <a:latin typeface="Calibri" pitchFamily="34" charset="0"/>
                <a:cs typeface="Calibri" pitchFamily="34" charset="0"/>
              </a:rPr>
              <a:t>Instrumento: </a:t>
            </a:r>
            <a:r>
              <a:rPr lang="es-MX" sz="1500" b="1" dirty="0">
                <a:solidFill>
                  <a:srgbClr val="000000"/>
                </a:solidFill>
                <a:latin typeface="Calibri" pitchFamily="34" charset="0"/>
                <a:cs typeface="Calibri" pitchFamily="34" charset="0"/>
              </a:rPr>
              <a:t>Criterios y Metodología de Evaluación de la calidad de la información de las obligaciones de transparencia en los portales de Internet de los Entes Públicos.</a:t>
            </a:r>
          </a:p>
          <a:p>
            <a:pPr lvl="0" algn="just" fontAlgn="auto">
              <a:spcBef>
                <a:spcPts val="0"/>
              </a:spcBef>
              <a:spcAft>
                <a:spcPts val="0"/>
              </a:spcAft>
            </a:pPr>
            <a:r>
              <a:rPr lang="es-MX" sz="1500" i="1" dirty="0">
                <a:solidFill>
                  <a:srgbClr val="000000"/>
                </a:solidFill>
                <a:latin typeface="Calibri" pitchFamily="34" charset="0"/>
                <a:cs typeface="Calibri" pitchFamily="34" charset="0"/>
              </a:rPr>
              <a:t> </a:t>
            </a:r>
          </a:p>
          <a:p>
            <a:pPr marL="285750" lvl="0" indent="-285750" algn="just" fontAlgn="auto">
              <a:spcBef>
                <a:spcPts val="300"/>
              </a:spcBef>
              <a:spcAft>
                <a:spcPts val="300"/>
              </a:spcAft>
              <a:buFont typeface="Wingdings" pitchFamily="2" charset="2"/>
              <a:buChar char="Ø"/>
            </a:pPr>
            <a:r>
              <a:rPr lang="es-MX" sz="1500" dirty="0">
                <a:solidFill>
                  <a:srgbClr val="000000"/>
                </a:solidFill>
                <a:latin typeface="Calibri" pitchFamily="34" charset="0"/>
                <a:cs typeface="Calibri" pitchFamily="34" charset="0"/>
              </a:rPr>
              <a:t>Verificación directa en cada portal de internet.</a:t>
            </a:r>
          </a:p>
          <a:p>
            <a:pPr marL="285750" lvl="0" indent="-285750" algn="just" fontAlgn="auto">
              <a:spcBef>
                <a:spcPts val="300"/>
              </a:spcBef>
              <a:spcAft>
                <a:spcPts val="300"/>
              </a:spcAft>
              <a:buFont typeface="Wingdings" pitchFamily="2" charset="2"/>
              <a:buChar char="Ø"/>
            </a:pPr>
            <a:r>
              <a:rPr lang="es-MX" sz="1500" dirty="0">
                <a:solidFill>
                  <a:srgbClr val="000000"/>
                </a:solidFill>
                <a:latin typeface="Calibri" pitchFamily="34" charset="0"/>
                <a:cs typeface="Calibri" pitchFamily="34" charset="0"/>
              </a:rPr>
              <a:t>Con 83 Criterios Sustantivos y 50 Adjetivos, incluyendo actualización, para determinar el grado de cumplimiento por fracción.</a:t>
            </a:r>
          </a:p>
          <a:p>
            <a:pPr marL="285750" lvl="0" indent="-285750" algn="just" fontAlgn="auto">
              <a:spcBef>
                <a:spcPts val="300"/>
              </a:spcBef>
              <a:spcAft>
                <a:spcPts val="300"/>
              </a:spcAft>
              <a:buFont typeface="Wingdings" pitchFamily="2" charset="2"/>
              <a:buChar char="Ø"/>
            </a:pPr>
            <a:r>
              <a:rPr lang="es-MX" sz="1500" dirty="0">
                <a:solidFill>
                  <a:srgbClr val="000000"/>
                </a:solidFill>
                <a:latin typeface="Calibri" pitchFamily="34" charset="0"/>
                <a:cs typeface="Calibri" pitchFamily="34" charset="0"/>
              </a:rPr>
              <a:t>Con definición de aplicabilidad específica de fracciones del Art. 13 por Ente Público.</a:t>
            </a:r>
          </a:p>
        </p:txBody>
      </p:sp>
      <p:sp>
        <p:nvSpPr>
          <p:cNvPr id="30" name="29 Rectángulo redondeado"/>
          <p:cNvSpPr/>
          <p:nvPr/>
        </p:nvSpPr>
        <p:spPr>
          <a:xfrm>
            <a:off x="251521" y="5157192"/>
            <a:ext cx="8640000" cy="1512168"/>
          </a:xfrm>
          <a:prstGeom prst="roundRect">
            <a:avLst/>
          </a:prstGeom>
          <a:solidFill>
            <a:schemeClr val="accent1">
              <a:alpha val="70000"/>
            </a:schemeClr>
          </a:solidFill>
          <a:ln>
            <a:solidFill>
              <a:srgbClr val="1E7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20850" lvl="3" indent="-349250" algn="just" fontAlgn="auto">
              <a:spcBef>
                <a:spcPts val="300"/>
              </a:spcBef>
              <a:spcAft>
                <a:spcPts val="300"/>
              </a:spcAft>
              <a:buFont typeface="Wingdings" pitchFamily="2" charset="2"/>
              <a:buChar char="Ø"/>
            </a:pPr>
            <a:r>
              <a:rPr lang="es-MX" sz="1500" dirty="0">
                <a:solidFill>
                  <a:prstClr val="black"/>
                </a:solidFill>
                <a:latin typeface="Calibri" pitchFamily="34" charset="0"/>
                <a:cs typeface="Calibri" pitchFamily="34" charset="0"/>
              </a:rPr>
              <a:t>Índice de Criterios Sustantivos del Artículo 12: 80.7</a:t>
            </a:r>
          </a:p>
          <a:p>
            <a:pPr marL="1720850" lvl="3" indent="-349250" algn="just" fontAlgn="auto">
              <a:spcBef>
                <a:spcPts val="300"/>
              </a:spcBef>
              <a:spcAft>
                <a:spcPts val="300"/>
              </a:spcAft>
              <a:buFont typeface="Wingdings" pitchFamily="2" charset="2"/>
              <a:buChar char="Ø"/>
            </a:pPr>
            <a:r>
              <a:rPr lang="es-MX" sz="1500" dirty="0">
                <a:solidFill>
                  <a:prstClr val="black"/>
                </a:solidFill>
                <a:latin typeface="Calibri" pitchFamily="34" charset="0"/>
                <a:cs typeface="Calibri" pitchFamily="34" charset="0"/>
              </a:rPr>
              <a:t>Índice de Criterios Adjetivos del Artículo 12: 78.6</a:t>
            </a:r>
          </a:p>
          <a:p>
            <a:pPr marL="1720850" lvl="3" indent="-349250" algn="just" fontAlgn="auto">
              <a:spcBef>
                <a:spcPts val="300"/>
              </a:spcBef>
              <a:spcAft>
                <a:spcPts val="300"/>
              </a:spcAft>
              <a:buFont typeface="Wingdings" pitchFamily="2" charset="2"/>
              <a:buChar char="Ø"/>
            </a:pPr>
            <a:r>
              <a:rPr lang="es-MX" sz="1500" dirty="0">
                <a:solidFill>
                  <a:prstClr val="black"/>
                </a:solidFill>
                <a:latin typeface="Calibri" pitchFamily="34" charset="0"/>
                <a:cs typeface="Calibri" pitchFamily="34" charset="0"/>
              </a:rPr>
              <a:t>Índice de Criterios Sustantivos del Artículo 13: 81.2</a:t>
            </a:r>
          </a:p>
          <a:p>
            <a:pPr marL="1720850" lvl="3" indent="-349250" algn="just" fontAlgn="auto">
              <a:spcBef>
                <a:spcPts val="300"/>
              </a:spcBef>
              <a:spcAft>
                <a:spcPts val="300"/>
              </a:spcAft>
              <a:buFont typeface="Wingdings" pitchFamily="2" charset="2"/>
              <a:buChar char="Ø"/>
            </a:pPr>
            <a:r>
              <a:rPr lang="es-MX" sz="1500" dirty="0">
                <a:solidFill>
                  <a:prstClr val="black"/>
                </a:solidFill>
                <a:latin typeface="Calibri" pitchFamily="34" charset="0"/>
                <a:cs typeface="Calibri" pitchFamily="34" charset="0"/>
              </a:rPr>
              <a:t>Índice de Criterios Adjetivos del Artículo 13: 87.2</a:t>
            </a:r>
          </a:p>
        </p:txBody>
      </p:sp>
      <p:sp>
        <p:nvSpPr>
          <p:cNvPr id="11" name="10 Rectángulo redondeado"/>
          <p:cNvSpPr/>
          <p:nvPr/>
        </p:nvSpPr>
        <p:spPr>
          <a:xfrm>
            <a:off x="251520" y="5157192"/>
            <a:ext cx="1440000" cy="1512016"/>
          </a:xfrm>
          <a:prstGeom prst="roundRect">
            <a:avLst/>
          </a:prstGeom>
          <a:solidFill>
            <a:srgbClr val="1E768C">
              <a:alpha val="70000"/>
            </a:srgbClr>
          </a:solidFill>
          <a:ln>
            <a:solidFill>
              <a:srgbClr val="1E7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13" lvl="3" algn="ctr">
              <a:spcBef>
                <a:spcPts val="600"/>
              </a:spcBef>
              <a:spcAft>
                <a:spcPts val="600"/>
              </a:spcAft>
            </a:pPr>
            <a:r>
              <a:rPr lang="es-MX" sz="1500" b="1" dirty="0" smtClean="0">
                <a:solidFill>
                  <a:schemeClr val="bg1"/>
                </a:solidFill>
                <a:latin typeface="Calibri" pitchFamily="34" charset="0"/>
                <a:cs typeface="Calibri" pitchFamily="34" charset="0"/>
              </a:rPr>
              <a:t>RESULTADO</a:t>
            </a:r>
            <a:endParaRPr lang="es-MX" sz="1500" b="1" dirty="0">
              <a:solidFill>
                <a:schemeClr val="bg1"/>
              </a:solidFill>
              <a:latin typeface="Calibri" pitchFamily="34" charset="0"/>
              <a:cs typeface="Calibri" pitchFamily="34" charset="0"/>
            </a:endParaRPr>
          </a:p>
        </p:txBody>
      </p:sp>
      <p:sp>
        <p:nvSpPr>
          <p:cNvPr id="10" name="9 Rectángulo redondeado"/>
          <p:cNvSpPr/>
          <p:nvPr/>
        </p:nvSpPr>
        <p:spPr>
          <a:xfrm>
            <a:off x="239819" y="2204864"/>
            <a:ext cx="8640000" cy="360000"/>
          </a:xfrm>
          <a:prstGeom prst="roundRect">
            <a:avLst/>
          </a:prstGeom>
          <a:solidFill>
            <a:srgbClr val="77933C"/>
          </a:solidFill>
          <a:ln>
            <a:solidFill>
              <a:srgbClr val="779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75" lvl="1" algn="ctr">
              <a:spcBef>
                <a:spcPts val="600"/>
              </a:spcBef>
              <a:spcAft>
                <a:spcPts val="600"/>
              </a:spcAft>
            </a:pPr>
            <a:r>
              <a:rPr lang="es-MX" sz="1500" b="1" dirty="0">
                <a:solidFill>
                  <a:schemeClr val="bg1"/>
                </a:solidFill>
                <a:latin typeface="Calibri" pitchFamily="34" charset="0"/>
                <a:cs typeface="Calibri" pitchFamily="34" charset="0"/>
              </a:rPr>
              <a:t>Metodología y Criterios de </a:t>
            </a:r>
            <a:r>
              <a:rPr lang="es-MX" sz="1500" b="1" dirty="0" smtClean="0">
                <a:solidFill>
                  <a:schemeClr val="bg1"/>
                </a:solidFill>
                <a:latin typeface="Calibri" pitchFamily="34" charset="0"/>
                <a:cs typeface="Calibri" pitchFamily="34" charset="0"/>
              </a:rPr>
              <a:t>Evaluación</a:t>
            </a:r>
            <a:endParaRPr lang="es-MX" sz="1500" dirty="0">
              <a:solidFill>
                <a:schemeClr val="bg1"/>
              </a:solidFill>
              <a:latin typeface="Calibri" pitchFamily="34" charset="0"/>
              <a:cs typeface="Calibri" pitchFamily="34" charset="0"/>
            </a:endParaRPr>
          </a:p>
        </p:txBody>
      </p:sp>
      <p:sp>
        <p:nvSpPr>
          <p:cNvPr id="12" name="10 Marcador de número de diapositiva"/>
          <p:cNvSpPr>
            <a:spLocks noGrp="1"/>
          </p:cNvSpPr>
          <p:nvPr>
            <p:ph type="sldNum" sz="quarter" idx="12"/>
          </p:nvPr>
        </p:nvSpPr>
        <p:spPr>
          <a:xfrm>
            <a:off x="8731034" y="6453336"/>
            <a:ext cx="366712" cy="365125"/>
          </a:xfrm>
        </p:spPr>
        <p:txBody>
          <a:bodyPr/>
          <a:lstStyle/>
          <a:p>
            <a:pPr>
              <a:defRPr/>
            </a:pPr>
            <a:fld id="{BD43386B-512A-4F48-AC60-1F2A615D5642}" type="slidenum">
              <a:rPr lang="es-MX" b="1" smtClean="0">
                <a:latin typeface="Calibri" pitchFamily="34" charset="0"/>
              </a:rPr>
              <a:pPr>
                <a:defRPr/>
              </a:pPr>
              <a:t>8</a:t>
            </a:fld>
            <a:endParaRPr lang="es-MX" b="1" dirty="0">
              <a:latin typeface="Calibri" pitchFamily="34" charset="0"/>
            </a:endParaRPr>
          </a:p>
        </p:txBody>
      </p:sp>
    </p:spTree>
    <p:extLst>
      <p:ext uri="{BB962C8B-B14F-4D97-AF65-F5344CB8AC3E}">
        <p14:creationId xmlns:p14="http://schemas.microsoft.com/office/powerpoint/2010/main" val="623603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CuadroTexto"/>
          <p:cNvSpPr txBox="1"/>
          <p:nvPr/>
        </p:nvSpPr>
        <p:spPr>
          <a:xfrm>
            <a:off x="80682" y="85702"/>
            <a:ext cx="8420407" cy="864000"/>
          </a:xfrm>
          <a:prstGeom prst="rect">
            <a:avLst/>
          </a:prstGeom>
          <a:noFill/>
        </p:spPr>
        <p:txBody>
          <a:bodyPr wrap="square" rtlCol="0" anchor="ctr">
            <a:noAutofit/>
          </a:bodyPr>
          <a:lstStyle/>
          <a:p>
            <a:r>
              <a:rPr lang="es-MX" b="1" dirty="0">
                <a:latin typeface="Calibri" pitchFamily="34" charset="0"/>
              </a:rPr>
              <a:t>Metodología aplicada para la evaluación de portales en </a:t>
            </a:r>
            <a:r>
              <a:rPr lang="es-MX" b="1" dirty="0" smtClean="0">
                <a:latin typeface="Calibri" pitchFamily="34" charset="0"/>
              </a:rPr>
              <a:t>2008</a:t>
            </a:r>
            <a:endParaRPr lang="es-MX" b="1" dirty="0">
              <a:latin typeface="Calibri" pitchFamily="34" charset="0"/>
            </a:endParaRPr>
          </a:p>
        </p:txBody>
      </p:sp>
      <p:sp>
        <p:nvSpPr>
          <p:cNvPr id="3" name="2 Rectángulo redondeado"/>
          <p:cNvSpPr/>
          <p:nvPr/>
        </p:nvSpPr>
        <p:spPr>
          <a:xfrm>
            <a:off x="243132" y="1124792"/>
            <a:ext cx="8640000" cy="540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MX" sz="1500" b="1" dirty="0">
                <a:solidFill>
                  <a:prstClr val="black"/>
                </a:solidFill>
                <a:latin typeface="Calibri" pitchFamily="34" charset="0"/>
                <a:cs typeface="Calibri" pitchFamily="34" charset="0"/>
              </a:rPr>
              <a:t>Diagnóstico de noviembre 2008, 91 Entes Públicos (Artículos 13 a 32)</a:t>
            </a:r>
          </a:p>
          <a:p>
            <a:pPr lvl="0" algn="ctr"/>
            <a:r>
              <a:rPr lang="es-MX" sz="1500" b="1" dirty="0">
                <a:solidFill>
                  <a:prstClr val="black"/>
                </a:solidFill>
                <a:latin typeface="Calibri" pitchFamily="34" charset="0"/>
                <a:cs typeface="Calibri" pitchFamily="34" charset="0"/>
              </a:rPr>
              <a:t>y 8 Partidos  Políticos  (Artículos 82 y 85 del CEDF).</a:t>
            </a:r>
          </a:p>
        </p:txBody>
      </p:sp>
      <p:sp>
        <p:nvSpPr>
          <p:cNvPr id="28" name="27 Rectángulo redondeado"/>
          <p:cNvSpPr/>
          <p:nvPr/>
        </p:nvSpPr>
        <p:spPr>
          <a:xfrm>
            <a:off x="243132" y="1844824"/>
            <a:ext cx="8640000" cy="1152128"/>
          </a:xfrm>
          <a:prstGeom prst="roundRect">
            <a:avLst/>
          </a:prstGeom>
          <a:solidFill>
            <a:srgbClr val="C3D796"/>
          </a:solidFill>
          <a:ln>
            <a:solidFill>
              <a:srgbClr val="779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75" lvl="1" algn="just">
              <a:spcBef>
                <a:spcPts val="600"/>
              </a:spcBef>
              <a:spcAft>
                <a:spcPts val="600"/>
              </a:spcAft>
            </a:pPr>
            <a:endParaRPr lang="es-MX" sz="1500" dirty="0" smtClean="0">
              <a:solidFill>
                <a:prstClr val="black"/>
              </a:solidFill>
              <a:latin typeface="Calibri" pitchFamily="34" charset="0"/>
              <a:cs typeface="Calibri" pitchFamily="34" charset="0"/>
            </a:endParaRPr>
          </a:p>
          <a:p>
            <a:pPr lvl="0" algn="just" fontAlgn="auto">
              <a:spcBef>
                <a:spcPts val="0"/>
              </a:spcBef>
              <a:spcAft>
                <a:spcPts val="0"/>
              </a:spcAft>
            </a:pPr>
            <a:r>
              <a:rPr lang="es-MX" sz="1500" i="1" dirty="0">
                <a:solidFill>
                  <a:srgbClr val="000000"/>
                </a:solidFill>
                <a:latin typeface="Calibri" pitchFamily="34" charset="0"/>
                <a:cs typeface="Calibri" pitchFamily="34" charset="0"/>
              </a:rPr>
              <a:t>Instrumento: </a:t>
            </a:r>
            <a:r>
              <a:rPr lang="es-MX" sz="1500" b="1" dirty="0">
                <a:solidFill>
                  <a:srgbClr val="000000"/>
                </a:solidFill>
                <a:latin typeface="Calibri" pitchFamily="34" charset="0"/>
                <a:cs typeface="Calibri" pitchFamily="34" charset="0"/>
              </a:rPr>
              <a:t>Criterios y metodología de evaluación de la información pública de oficio que deben dar a conocer los Entes Públicos en sus portales de Internet</a:t>
            </a:r>
            <a:r>
              <a:rPr lang="es-MX" sz="1500" dirty="0" smtClean="0">
                <a:solidFill>
                  <a:srgbClr val="000000"/>
                </a:solidFill>
                <a:latin typeface="Calibri" pitchFamily="34" charset="0"/>
                <a:cs typeface="Calibri" pitchFamily="34" charset="0"/>
              </a:rPr>
              <a:t>.</a:t>
            </a:r>
            <a:endParaRPr lang="es-MX" sz="1500" b="1" dirty="0" smtClean="0">
              <a:solidFill>
                <a:srgbClr val="000000"/>
              </a:solidFill>
              <a:latin typeface="Calibri" pitchFamily="34" charset="0"/>
              <a:cs typeface="Calibri" pitchFamily="34" charset="0"/>
            </a:endParaRPr>
          </a:p>
        </p:txBody>
      </p:sp>
      <p:sp>
        <p:nvSpPr>
          <p:cNvPr id="30" name="29 Rectángulo redondeado"/>
          <p:cNvSpPr/>
          <p:nvPr/>
        </p:nvSpPr>
        <p:spPr>
          <a:xfrm>
            <a:off x="68154" y="4653136"/>
            <a:ext cx="5076000" cy="2016224"/>
          </a:xfrm>
          <a:prstGeom prst="roundRect">
            <a:avLst/>
          </a:prstGeom>
          <a:solidFill>
            <a:schemeClr val="accent1">
              <a:alpha val="70000"/>
            </a:schemeClr>
          </a:solidFill>
          <a:ln>
            <a:solidFill>
              <a:srgbClr val="1E7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50963" lvl="3" indent="-349250" algn="just" fontAlgn="auto">
              <a:spcBef>
                <a:spcPts val="0"/>
              </a:spcBef>
              <a:spcAft>
                <a:spcPts val="0"/>
              </a:spcAft>
              <a:buFont typeface="Wingdings" pitchFamily="2" charset="2"/>
              <a:buChar char="Ø"/>
              <a:tabLst>
                <a:tab pos="4038600" algn="l"/>
              </a:tabLst>
            </a:pPr>
            <a:r>
              <a:rPr lang="es-MX" sz="1200" dirty="0">
                <a:solidFill>
                  <a:prstClr val="black"/>
                </a:solidFill>
                <a:latin typeface="Calibri" pitchFamily="34" charset="0"/>
                <a:cs typeface="Calibri" pitchFamily="34" charset="0"/>
              </a:rPr>
              <a:t>Índice Global de Cumplimiento de </a:t>
            </a:r>
            <a:r>
              <a:rPr lang="es-MX" sz="1200" dirty="0" smtClean="0">
                <a:solidFill>
                  <a:prstClr val="black"/>
                </a:solidFill>
                <a:latin typeface="Calibri" pitchFamily="34" charset="0"/>
                <a:cs typeface="Calibri" pitchFamily="34" charset="0"/>
              </a:rPr>
              <a:t>las</a:t>
            </a:r>
          </a:p>
          <a:p>
            <a:pPr marL="1001713" lvl="3" algn="just" fontAlgn="auto">
              <a:spcBef>
                <a:spcPts val="0"/>
              </a:spcBef>
              <a:spcAft>
                <a:spcPts val="0"/>
              </a:spcAft>
              <a:tabLst>
                <a:tab pos="4038600" algn="l"/>
              </a:tabLst>
            </a:pPr>
            <a:r>
              <a:rPr lang="es-MX" sz="1200" dirty="0" smtClean="0">
                <a:solidFill>
                  <a:prstClr val="black"/>
                </a:solidFill>
                <a:latin typeface="Calibri" pitchFamily="34" charset="0"/>
                <a:cs typeface="Calibri" pitchFamily="34" charset="0"/>
              </a:rPr>
              <a:t>          Obligaciones de </a:t>
            </a:r>
            <a:r>
              <a:rPr lang="es-MX" sz="1200" dirty="0">
                <a:solidFill>
                  <a:prstClr val="black"/>
                </a:solidFill>
                <a:latin typeface="Calibri" pitchFamily="34" charset="0"/>
                <a:cs typeface="Calibri" pitchFamily="34" charset="0"/>
              </a:rPr>
              <a:t>Transparencia : 71.3</a:t>
            </a:r>
          </a:p>
          <a:p>
            <a:pPr marL="1350963" lvl="3" indent="-349250" algn="just" fontAlgn="auto">
              <a:spcBef>
                <a:spcPts val="300"/>
              </a:spcBef>
              <a:spcAft>
                <a:spcPts val="300"/>
              </a:spcAft>
              <a:buFont typeface="Wingdings" pitchFamily="2" charset="2"/>
              <a:buChar char="Ø"/>
            </a:pPr>
            <a:r>
              <a:rPr lang="es-MX" sz="1200" dirty="0">
                <a:solidFill>
                  <a:prstClr val="black"/>
                </a:solidFill>
                <a:latin typeface="Calibri" pitchFamily="34" charset="0"/>
                <a:cs typeface="Calibri" pitchFamily="34" charset="0"/>
              </a:rPr>
              <a:t>Índice de Cumplimiento del Artículo 13: 89.7</a:t>
            </a:r>
          </a:p>
          <a:p>
            <a:pPr marL="1350963" lvl="3" indent="-349250" algn="just" fontAlgn="auto">
              <a:spcBef>
                <a:spcPts val="300"/>
              </a:spcBef>
              <a:spcAft>
                <a:spcPts val="300"/>
              </a:spcAft>
              <a:buFont typeface="Wingdings" pitchFamily="2" charset="2"/>
              <a:buChar char="Ø"/>
            </a:pPr>
            <a:r>
              <a:rPr lang="es-MX" sz="1200" dirty="0">
                <a:solidFill>
                  <a:prstClr val="black"/>
                </a:solidFill>
                <a:latin typeface="Calibri" pitchFamily="34" charset="0"/>
                <a:cs typeface="Calibri" pitchFamily="34" charset="0"/>
              </a:rPr>
              <a:t>Índice de Cumplimiento del Artículo 14: 71.0</a:t>
            </a:r>
          </a:p>
          <a:p>
            <a:pPr marL="1350963" lvl="3" indent="-349250" algn="just" fontAlgn="auto">
              <a:spcBef>
                <a:spcPts val="0"/>
              </a:spcBef>
              <a:spcAft>
                <a:spcPts val="0"/>
              </a:spcAft>
              <a:buFont typeface="Wingdings" pitchFamily="2" charset="2"/>
              <a:buChar char="Ø"/>
            </a:pPr>
            <a:r>
              <a:rPr lang="es-MX" sz="1200" dirty="0">
                <a:solidFill>
                  <a:prstClr val="black"/>
                </a:solidFill>
                <a:latin typeface="Calibri" pitchFamily="34" charset="0"/>
                <a:cs typeface="Calibri" pitchFamily="34" charset="0"/>
              </a:rPr>
              <a:t>Índice de Cumplimiento Global </a:t>
            </a:r>
            <a:r>
              <a:rPr lang="es-MX" sz="1200" dirty="0" smtClean="0">
                <a:solidFill>
                  <a:prstClr val="black"/>
                </a:solidFill>
                <a:latin typeface="Calibri" pitchFamily="34" charset="0"/>
                <a:cs typeface="Calibri" pitchFamily="34" charset="0"/>
              </a:rPr>
              <a:t>de</a:t>
            </a:r>
          </a:p>
          <a:p>
            <a:pPr marL="1001713" lvl="3" algn="just" fontAlgn="auto">
              <a:spcBef>
                <a:spcPts val="0"/>
              </a:spcBef>
              <a:spcAft>
                <a:spcPts val="0"/>
              </a:spcAft>
            </a:pPr>
            <a:r>
              <a:rPr lang="es-MX" sz="1200" dirty="0" smtClean="0">
                <a:solidFill>
                  <a:prstClr val="black"/>
                </a:solidFill>
                <a:latin typeface="Calibri" pitchFamily="34" charset="0"/>
                <a:cs typeface="Calibri" pitchFamily="34" charset="0"/>
              </a:rPr>
              <a:t>          Obligaciones </a:t>
            </a:r>
            <a:r>
              <a:rPr lang="es-MX" sz="1200" dirty="0">
                <a:solidFill>
                  <a:prstClr val="black"/>
                </a:solidFill>
                <a:latin typeface="Calibri" pitchFamily="34" charset="0"/>
                <a:cs typeface="Calibri" pitchFamily="34" charset="0"/>
              </a:rPr>
              <a:t>Específicas: 55.9</a:t>
            </a:r>
          </a:p>
          <a:p>
            <a:pPr marL="1350963" lvl="3" indent="-349250" algn="just" fontAlgn="auto">
              <a:spcBef>
                <a:spcPts val="300"/>
              </a:spcBef>
              <a:spcAft>
                <a:spcPts val="300"/>
              </a:spcAft>
              <a:buFont typeface="Wingdings" pitchFamily="2" charset="2"/>
              <a:buChar char="Ø"/>
            </a:pPr>
            <a:r>
              <a:rPr lang="es-MX" sz="1200" dirty="0">
                <a:solidFill>
                  <a:prstClr val="black"/>
                </a:solidFill>
                <a:latin typeface="Calibri" pitchFamily="34" charset="0"/>
                <a:cs typeface="Calibri" pitchFamily="34" charset="0"/>
              </a:rPr>
              <a:t>Índice de Cumplimiento del Artículo 28: 88.9</a:t>
            </a:r>
          </a:p>
          <a:p>
            <a:pPr marL="1350963" lvl="3" indent="-349250" algn="just" fontAlgn="auto">
              <a:spcBef>
                <a:spcPts val="300"/>
              </a:spcBef>
              <a:spcAft>
                <a:spcPts val="300"/>
              </a:spcAft>
              <a:buFont typeface="Wingdings" pitchFamily="2" charset="2"/>
              <a:buChar char="Ø"/>
            </a:pPr>
            <a:r>
              <a:rPr lang="es-MX" sz="1200" dirty="0">
                <a:solidFill>
                  <a:prstClr val="black"/>
                </a:solidFill>
                <a:latin typeface="Calibri" pitchFamily="34" charset="0"/>
                <a:cs typeface="Calibri" pitchFamily="34" charset="0"/>
              </a:rPr>
              <a:t>Índice de Cumplimiento del Artículo 29: 67.7</a:t>
            </a:r>
          </a:p>
        </p:txBody>
      </p:sp>
      <p:sp>
        <p:nvSpPr>
          <p:cNvPr id="11" name="10 Rectángulo redondeado"/>
          <p:cNvSpPr/>
          <p:nvPr/>
        </p:nvSpPr>
        <p:spPr>
          <a:xfrm>
            <a:off x="68154" y="4653136"/>
            <a:ext cx="1044000" cy="2016072"/>
          </a:xfrm>
          <a:prstGeom prst="roundRect">
            <a:avLst/>
          </a:prstGeom>
          <a:solidFill>
            <a:srgbClr val="1E768C"/>
          </a:solidFill>
          <a:ln>
            <a:solidFill>
              <a:srgbClr val="1E7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13" lvl="3" algn="ctr">
              <a:spcBef>
                <a:spcPts val="0"/>
              </a:spcBef>
              <a:spcAft>
                <a:spcPts val="0"/>
              </a:spcAft>
            </a:pPr>
            <a:r>
              <a:rPr lang="es-MX" sz="1200" b="1" dirty="0">
                <a:solidFill>
                  <a:schemeClr val="bg1"/>
                </a:solidFill>
                <a:latin typeface="Calibri" pitchFamily="34" charset="0"/>
                <a:cs typeface="Calibri" pitchFamily="34" charset="0"/>
              </a:rPr>
              <a:t>Resultados</a:t>
            </a:r>
          </a:p>
          <a:p>
            <a:pPr marL="11113" lvl="3" algn="ctr">
              <a:spcBef>
                <a:spcPts val="0"/>
              </a:spcBef>
              <a:spcAft>
                <a:spcPts val="0"/>
              </a:spcAft>
            </a:pPr>
            <a:r>
              <a:rPr lang="es-MX" sz="1200" b="1" dirty="0">
                <a:solidFill>
                  <a:schemeClr val="bg1"/>
                </a:solidFill>
                <a:latin typeface="Calibri" pitchFamily="34" charset="0"/>
                <a:cs typeface="Calibri" pitchFamily="34" charset="0"/>
              </a:rPr>
              <a:t> Entes</a:t>
            </a:r>
          </a:p>
          <a:p>
            <a:pPr marL="11113" lvl="3" algn="ctr">
              <a:spcBef>
                <a:spcPts val="0"/>
              </a:spcBef>
              <a:spcAft>
                <a:spcPts val="0"/>
              </a:spcAft>
            </a:pPr>
            <a:r>
              <a:rPr lang="es-MX" sz="1200" b="1" dirty="0" smtClean="0">
                <a:solidFill>
                  <a:schemeClr val="bg1"/>
                </a:solidFill>
                <a:latin typeface="Calibri" pitchFamily="34" charset="0"/>
                <a:cs typeface="Calibri" pitchFamily="34" charset="0"/>
              </a:rPr>
              <a:t>Públicos</a:t>
            </a:r>
            <a:endParaRPr lang="es-MX" sz="1200" b="1" dirty="0">
              <a:solidFill>
                <a:schemeClr val="bg1"/>
              </a:solidFill>
              <a:latin typeface="Calibri" pitchFamily="34" charset="0"/>
              <a:cs typeface="Calibri" pitchFamily="34" charset="0"/>
            </a:endParaRPr>
          </a:p>
        </p:txBody>
      </p:sp>
      <p:sp>
        <p:nvSpPr>
          <p:cNvPr id="10" name="9 Rectángulo redondeado"/>
          <p:cNvSpPr/>
          <p:nvPr/>
        </p:nvSpPr>
        <p:spPr>
          <a:xfrm>
            <a:off x="239819" y="1844824"/>
            <a:ext cx="8640000" cy="360000"/>
          </a:xfrm>
          <a:prstGeom prst="roundRect">
            <a:avLst/>
          </a:prstGeom>
          <a:solidFill>
            <a:srgbClr val="77933C"/>
          </a:solidFill>
          <a:ln>
            <a:solidFill>
              <a:srgbClr val="779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75" lvl="1" algn="ctr">
              <a:spcBef>
                <a:spcPts val="600"/>
              </a:spcBef>
              <a:spcAft>
                <a:spcPts val="600"/>
              </a:spcAft>
            </a:pPr>
            <a:r>
              <a:rPr lang="es-MX" sz="1500" b="1" dirty="0">
                <a:solidFill>
                  <a:schemeClr val="bg1"/>
                </a:solidFill>
                <a:latin typeface="Calibri" pitchFamily="34" charset="0"/>
                <a:cs typeface="Calibri" pitchFamily="34" charset="0"/>
              </a:rPr>
              <a:t>Metodología y Criterios de </a:t>
            </a:r>
            <a:r>
              <a:rPr lang="es-MX" sz="1500" b="1" dirty="0" smtClean="0">
                <a:solidFill>
                  <a:schemeClr val="bg1"/>
                </a:solidFill>
                <a:latin typeface="Calibri" pitchFamily="34" charset="0"/>
                <a:cs typeface="Calibri" pitchFamily="34" charset="0"/>
              </a:rPr>
              <a:t>Evaluación</a:t>
            </a:r>
            <a:endParaRPr lang="es-MX" sz="1500" dirty="0">
              <a:solidFill>
                <a:schemeClr val="bg1"/>
              </a:solidFill>
              <a:latin typeface="Calibri" pitchFamily="34" charset="0"/>
              <a:cs typeface="Calibri" pitchFamily="34" charset="0"/>
            </a:endParaRPr>
          </a:p>
        </p:txBody>
      </p:sp>
      <p:sp>
        <p:nvSpPr>
          <p:cNvPr id="12" name="10 Marcador de número de diapositiva"/>
          <p:cNvSpPr>
            <a:spLocks noGrp="1"/>
          </p:cNvSpPr>
          <p:nvPr>
            <p:ph type="sldNum" sz="quarter" idx="12"/>
          </p:nvPr>
        </p:nvSpPr>
        <p:spPr>
          <a:xfrm>
            <a:off x="8731034" y="6453336"/>
            <a:ext cx="366712" cy="365125"/>
          </a:xfrm>
        </p:spPr>
        <p:txBody>
          <a:bodyPr/>
          <a:lstStyle/>
          <a:p>
            <a:pPr>
              <a:defRPr/>
            </a:pPr>
            <a:fld id="{BD43386B-512A-4F48-AC60-1F2A615D5642}" type="slidenum">
              <a:rPr lang="es-MX" b="1" smtClean="0">
                <a:latin typeface="Calibri" pitchFamily="34" charset="0"/>
              </a:rPr>
              <a:pPr>
                <a:defRPr/>
              </a:pPr>
              <a:t>9</a:t>
            </a:fld>
            <a:endParaRPr lang="es-MX" b="1" dirty="0">
              <a:latin typeface="Calibri" pitchFamily="34" charset="0"/>
            </a:endParaRPr>
          </a:p>
        </p:txBody>
      </p:sp>
      <p:sp>
        <p:nvSpPr>
          <p:cNvPr id="13" name="12 Rectángulo redondeado"/>
          <p:cNvSpPr/>
          <p:nvPr/>
        </p:nvSpPr>
        <p:spPr>
          <a:xfrm>
            <a:off x="1979712" y="3143646"/>
            <a:ext cx="6336704" cy="1224136"/>
          </a:xfrm>
          <a:prstGeom prst="roundRect">
            <a:avLst/>
          </a:prstGeom>
          <a:noFill/>
          <a:ln>
            <a:solidFill>
              <a:srgbClr val="1E7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93763" lvl="3" indent="-349250" algn="just" fontAlgn="auto">
              <a:spcBef>
                <a:spcPts val="300"/>
              </a:spcBef>
              <a:spcAft>
                <a:spcPts val="300"/>
              </a:spcAft>
              <a:buFont typeface="Wingdings" pitchFamily="2" charset="2"/>
              <a:buChar char="Ø"/>
            </a:pPr>
            <a:r>
              <a:rPr lang="es-MX" sz="1500" dirty="0">
                <a:solidFill>
                  <a:prstClr val="black"/>
                </a:solidFill>
                <a:latin typeface="Calibri" pitchFamily="34" charset="0"/>
                <a:cs typeface="Calibri" pitchFamily="34" charset="0"/>
              </a:rPr>
              <a:t>1, 022 Criterios: 669 Sustantivos y 353 Adjetivos para Entes Públicos.</a:t>
            </a:r>
          </a:p>
          <a:p>
            <a:pPr marL="893763" lvl="3" indent="-349250" algn="just" fontAlgn="auto">
              <a:spcBef>
                <a:spcPts val="300"/>
              </a:spcBef>
              <a:spcAft>
                <a:spcPts val="300"/>
              </a:spcAft>
              <a:buFont typeface="Wingdings" pitchFamily="2" charset="2"/>
              <a:buChar char="Ø"/>
            </a:pPr>
            <a:r>
              <a:rPr lang="es-MX" sz="1500" dirty="0">
                <a:solidFill>
                  <a:prstClr val="black"/>
                </a:solidFill>
                <a:latin typeface="Calibri" pitchFamily="34" charset="0"/>
                <a:cs typeface="Calibri" pitchFamily="34" charset="0"/>
              </a:rPr>
              <a:t>257 Criterios: 147 Sustantivos y 100 Adjetivos para Asociaciones Políticas</a:t>
            </a:r>
            <a:r>
              <a:rPr lang="es-MX" sz="1400" dirty="0">
                <a:solidFill>
                  <a:prstClr val="black"/>
                </a:solidFill>
                <a:latin typeface="Calibri" pitchFamily="34" charset="0"/>
                <a:cs typeface="Calibri" pitchFamily="34" charset="0"/>
              </a:rPr>
              <a:t>.</a:t>
            </a:r>
          </a:p>
        </p:txBody>
      </p:sp>
      <p:sp>
        <p:nvSpPr>
          <p:cNvPr id="4" name="3 Pentágono"/>
          <p:cNvSpPr/>
          <p:nvPr/>
        </p:nvSpPr>
        <p:spPr>
          <a:xfrm>
            <a:off x="827744" y="3140968"/>
            <a:ext cx="1692000" cy="1224000"/>
          </a:xfrm>
          <a:prstGeom prst="homePlate">
            <a:avLst/>
          </a:prstGeom>
          <a:ln>
            <a:solidFill>
              <a:srgbClr val="1E768C">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a:latin typeface="Calibri" pitchFamily="34" charset="0"/>
                <a:cs typeface="Calibri" pitchFamily="34" charset="0"/>
              </a:rPr>
              <a:t>Actualización de Criterios y mejoras en Metodología:</a:t>
            </a:r>
          </a:p>
        </p:txBody>
      </p:sp>
      <p:sp>
        <p:nvSpPr>
          <p:cNvPr id="20" name="19 Rectángulo redondeado"/>
          <p:cNvSpPr/>
          <p:nvPr/>
        </p:nvSpPr>
        <p:spPr>
          <a:xfrm>
            <a:off x="4569154" y="4653136"/>
            <a:ext cx="4500000" cy="2016224"/>
          </a:xfrm>
          <a:prstGeom prst="roundRect">
            <a:avLst/>
          </a:prstGeom>
          <a:solidFill>
            <a:schemeClr val="accent1">
              <a:alpha val="70000"/>
            </a:schemeClr>
          </a:solidFill>
          <a:ln>
            <a:solidFill>
              <a:srgbClr val="1E7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50963" lvl="3" indent="-349250" algn="just" fontAlgn="auto">
              <a:spcBef>
                <a:spcPts val="300"/>
              </a:spcBef>
              <a:spcAft>
                <a:spcPts val="300"/>
              </a:spcAft>
              <a:buFont typeface="Wingdings" pitchFamily="2" charset="2"/>
              <a:buChar char="Ø"/>
            </a:pPr>
            <a:r>
              <a:rPr lang="es-MX" sz="1200" dirty="0">
                <a:solidFill>
                  <a:prstClr val="black"/>
                </a:solidFill>
                <a:latin typeface="Calibri" pitchFamily="34" charset="0"/>
                <a:cs typeface="Calibri" pitchFamily="34" charset="0"/>
              </a:rPr>
              <a:t>Índice Global de Cumplimiento de la Obligaciones de Transparencia : 43.4</a:t>
            </a:r>
          </a:p>
          <a:p>
            <a:pPr marL="1350963" lvl="3" indent="-349250" algn="just" fontAlgn="auto">
              <a:spcBef>
                <a:spcPts val="300"/>
              </a:spcBef>
              <a:spcAft>
                <a:spcPts val="300"/>
              </a:spcAft>
              <a:buFont typeface="Wingdings" pitchFamily="2" charset="2"/>
              <a:buChar char="Ø"/>
            </a:pPr>
            <a:r>
              <a:rPr lang="es-MX" sz="1200" dirty="0">
                <a:solidFill>
                  <a:prstClr val="black"/>
                </a:solidFill>
                <a:latin typeface="Calibri" pitchFamily="34" charset="0"/>
                <a:cs typeface="Calibri" pitchFamily="34" charset="0"/>
              </a:rPr>
              <a:t>Índice de Cumplimiento del Artículo 85 del CEDF: 15.4</a:t>
            </a:r>
          </a:p>
          <a:p>
            <a:pPr marL="1350963" lvl="3" indent="-349250" algn="just" fontAlgn="auto">
              <a:spcBef>
                <a:spcPts val="300"/>
              </a:spcBef>
              <a:spcAft>
                <a:spcPts val="300"/>
              </a:spcAft>
              <a:buFont typeface="Wingdings" pitchFamily="2" charset="2"/>
              <a:buChar char="Ø"/>
            </a:pPr>
            <a:r>
              <a:rPr lang="es-MX" sz="1200" dirty="0">
                <a:solidFill>
                  <a:prstClr val="black"/>
                </a:solidFill>
                <a:latin typeface="Calibri" pitchFamily="34" charset="0"/>
                <a:cs typeface="Calibri" pitchFamily="34" charset="0"/>
              </a:rPr>
              <a:t>Índice de Cumplimiento del Artículo 82 del CEDF: 46.5</a:t>
            </a:r>
          </a:p>
        </p:txBody>
      </p:sp>
      <p:sp>
        <p:nvSpPr>
          <p:cNvPr id="21" name="20 Rectángulo redondeado"/>
          <p:cNvSpPr/>
          <p:nvPr/>
        </p:nvSpPr>
        <p:spPr>
          <a:xfrm>
            <a:off x="4569154" y="4653136"/>
            <a:ext cx="1044000" cy="2016072"/>
          </a:xfrm>
          <a:prstGeom prst="roundRect">
            <a:avLst/>
          </a:prstGeom>
          <a:solidFill>
            <a:srgbClr val="1E768C"/>
          </a:solidFill>
          <a:ln>
            <a:solidFill>
              <a:srgbClr val="1E7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13" lvl="3" algn="ctr">
              <a:spcBef>
                <a:spcPts val="0"/>
              </a:spcBef>
              <a:spcAft>
                <a:spcPts val="0"/>
              </a:spcAft>
            </a:pPr>
            <a:r>
              <a:rPr lang="es-MX" sz="1200" b="1" dirty="0">
                <a:solidFill>
                  <a:schemeClr val="bg1"/>
                </a:solidFill>
                <a:latin typeface="Calibri" pitchFamily="34" charset="0"/>
                <a:cs typeface="Calibri" pitchFamily="34" charset="0"/>
              </a:rPr>
              <a:t>Resultados</a:t>
            </a:r>
          </a:p>
          <a:p>
            <a:pPr marL="11113" lvl="3" algn="ctr">
              <a:spcBef>
                <a:spcPts val="0"/>
              </a:spcBef>
              <a:spcAft>
                <a:spcPts val="0"/>
              </a:spcAft>
            </a:pPr>
            <a:r>
              <a:rPr lang="es-MX" sz="1200" b="1" dirty="0">
                <a:solidFill>
                  <a:schemeClr val="bg1"/>
                </a:solidFill>
                <a:latin typeface="Calibri" pitchFamily="34" charset="0"/>
                <a:cs typeface="Calibri" pitchFamily="34" charset="0"/>
              </a:rPr>
              <a:t>Partidos Políticos</a:t>
            </a:r>
          </a:p>
        </p:txBody>
      </p:sp>
      <p:sp>
        <p:nvSpPr>
          <p:cNvPr id="14" name="23 Rectángulo"/>
          <p:cNvSpPr/>
          <p:nvPr/>
        </p:nvSpPr>
        <p:spPr>
          <a:xfrm>
            <a:off x="125082" y="1030964"/>
            <a:ext cx="828000" cy="432000"/>
          </a:xfrm>
          <a:prstGeom prst="rect">
            <a:avLst/>
          </a:prstGeom>
          <a:solidFill>
            <a:srgbClr val="1E768C"/>
          </a:solidFill>
          <a:ln>
            <a:noFill/>
          </a:ln>
          <a:scene3d>
            <a:camera prst="orthographicFront"/>
            <a:lightRig rig="threePt" dir="t"/>
          </a:scene3d>
          <a:sp3d>
            <a:bevelT/>
            <a:bevelB/>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600" b="1" dirty="0" smtClean="0">
                <a:latin typeface="Calibri" pitchFamily="34" charset="0"/>
                <a:cs typeface="Calibri" pitchFamily="34" charset="0"/>
              </a:rPr>
              <a:t>2008</a:t>
            </a:r>
            <a:endParaRPr lang="es-MX" sz="1600" dirty="0">
              <a:latin typeface="Calibri" pitchFamily="34" charset="0"/>
              <a:cs typeface="Calibri" pitchFamily="34" charset="0"/>
            </a:endParaRPr>
          </a:p>
        </p:txBody>
      </p:sp>
    </p:spTree>
    <p:extLst>
      <p:ext uri="{BB962C8B-B14F-4D97-AF65-F5344CB8AC3E}">
        <p14:creationId xmlns:p14="http://schemas.microsoft.com/office/powerpoint/2010/main" val="41708439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18428</TotalTime>
  <Words>15358</Words>
  <Application>Microsoft Office PowerPoint</Application>
  <PresentationFormat>Presentación en pantalla (4:3)</PresentationFormat>
  <Paragraphs>5182</Paragraphs>
  <Slides>72</Slides>
  <Notes>3</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72</vt:i4>
      </vt:variant>
    </vt:vector>
  </HeadingPairs>
  <TitlesOfParts>
    <vt:vector size="81" baseType="lpstr">
      <vt:lpstr>Arial</vt:lpstr>
      <vt:lpstr>Calibri</vt:lpstr>
      <vt:lpstr>Lucida Sans Unicode</vt:lpstr>
      <vt:lpstr>Verdana</vt:lpstr>
      <vt:lpstr>Wingdings</vt:lpstr>
      <vt:lpstr>Wingdings 2</vt:lpstr>
      <vt:lpstr>Wingdings 3</vt:lpstr>
      <vt:lpstr>Concurrencia</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Entes Obligados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David Mondragón Centeno</dc:creator>
  <cp:lastModifiedBy>José Cano</cp:lastModifiedBy>
  <cp:revision>3909</cp:revision>
  <cp:lastPrinted>2013-10-28T23:25:32Z</cp:lastPrinted>
  <dcterms:created xsi:type="dcterms:W3CDTF">2007-08-06T19:42:12Z</dcterms:created>
  <dcterms:modified xsi:type="dcterms:W3CDTF">2013-10-31T19:03:28Z</dcterms:modified>
</cp:coreProperties>
</file>