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6" r:id="rId2"/>
  </p:sldMasterIdLst>
  <p:notesMasterIdLst>
    <p:notesMasterId r:id="rId22"/>
  </p:notesMasterIdLst>
  <p:handoutMasterIdLst>
    <p:handoutMasterId r:id="rId23"/>
  </p:handoutMasterIdLst>
  <p:sldIdLst>
    <p:sldId id="562" r:id="rId3"/>
    <p:sldId id="681" r:id="rId4"/>
    <p:sldId id="709" r:id="rId5"/>
    <p:sldId id="697" r:id="rId6"/>
    <p:sldId id="687" r:id="rId7"/>
    <p:sldId id="698" r:id="rId8"/>
    <p:sldId id="699" r:id="rId9"/>
    <p:sldId id="700" r:id="rId10"/>
    <p:sldId id="701" r:id="rId11"/>
    <p:sldId id="685" r:id="rId12"/>
    <p:sldId id="702" r:id="rId13"/>
    <p:sldId id="703" r:id="rId14"/>
    <p:sldId id="704" r:id="rId15"/>
    <p:sldId id="688" r:id="rId16"/>
    <p:sldId id="705" r:id="rId17"/>
    <p:sldId id="706" r:id="rId18"/>
    <p:sldId id="707" r:id="rId19"/>
    <p:sldId id="708" r:id="rId20"/>
    <p:sldId id="673" r:id="rId21"/>
  </p:sldIdLst>
  <p:sldSz cx="9144000" cy="6858000" type="screen4x3"/>
  <p:notesSz cx="6881813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  <a:srgbClr val="E8F0F4"/>
    <a:srgbClr val="33CCCC"/>
    <a:srgbClr val="78310B"/>
    <a:srgbClr val="1E768C"/>
    <a:srgbClr val="77933C"/>
    <a:srgbClr val="C3D796"/>
    <a:srgbClr val="CC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0" autoAdjust="0"/>
    <p:restoredTop sz="95501" autoAdjust="0"/>
  </p:normalViewPr>
  <p:slideViewPr>
    <p:cSldViewPr>
      <p:cViewPr varScale="1">
        <p:scale>
          <a:sx n="88" d="100"/>
          <a:sy n="88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860847672864214E-2"/>
          <c:y val="7.693014710737428E-2"/>
          <c:w val="0.96368532842449761"/>
          <c:h val="0.71063076324852903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IGCOT</c:v>
                </c:pt>
              </c:strCache>
            </c:strRef>
          </c:tx>
          <c:spPr>
            <a:ln w="44450">
              <a:solidFill>
                <a:srgbClr val="1E768C"/>
              </a:solidFill>
            </a:ln>
            <a:effectLst/>
          </c:spPr>
          <c:marker>
            <c:spPr>
              <a:solidFill>
                <a:srgbClr val="1E768C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Hoja1!$A$2:$A$19</c:f>
              <c:strCache>
                <c:ptCount val="18"/>
                <c:pt idx="0">
                  <c:v>EvDiag
2008</c:v>
                </c:pt>
                <c:pt idx="1">
                  <c:v>Eval
2009</c:v>
                </c:pt>
                <c:pt idx="2">
                  <c:v>Solven-
tación
2009</c:v>
                </c:pt>
                <c:pt idx="3">
                  <c:v>1a
Eval
2010</c:v>
                </c:pt>
                <c:pt idx="4">
                  <c:v>Solven-
tación
2010</c:v>
                </c:pt>
                <c:pt idx="5">
                  <c:v>2a
Eval
2010</c:v>
                </c:pt>
                <c:pt idx="6">
                  <c:v>Eval
2011</c:v>
                </c:pt>
                <c:pt idx="7">
                  <c:v>1a
EvDiag
2012</c:v>
                </c:pt>
                <c:pt idx="8">
                  <c:v>2a
EvDiag
2012</c:v>
                </c:pt>
                <c:pt idx="9">
                  <c:v>3a
EvDiag
2012</c:v>
                </c:pt>
                <c:pt idx="10">
                  <c:v>1a
EvDiag
2013</c:v>
                </c:pt>
                <c:pt idx="11">
                  <c:v>2a
Eval
2013</c:v>
                </c:pt>
                <c:pt idx="12">
                  <c:v>Solven-
tación
2013</c:v>
                </c:pt>
                <c:pt idx="13">
                  <c:v>4a
Eval
2013</c:v>
                </c:pt>
                <c:pt idx="14">
                  <c:v>1a
Solven-
tación
2014</c:v>
                </c:pt>
                <c:pt idx="15">
                  <c:v>2a
Eval
2014</c:v>
                </c:pt>
                <c:pt idx="16">
                  <c:v>3a
Solven-
tación
2014</c:v>
                </c:pt>
                <c:pt idx="17">
                  <c:v>4a
Eval
2014</c:v>
                </c:pt>
              </c:strCache>
            </c:strRef>
          </c:cat>
          <c:val>
            <c:numRef>
              <c:f>Hoja1!$B$2:$B$19</c:f>
              <c:numCache>
                <c:formatCode>0.0</c:formatCode>
                <c:ptCount val="18"/>
                <c:pt idx="0">
                  <c:v>71.316700933256428</c:v>
                </c:pt>
                <c:pt idx="1">
                  <c:v>85.868838751453936</c:v>
                </c:pt>
                <c:pt idx="2">
                  <c:v>91.511776275708016</c:v>
                </c:pt>
                <c:pt idx="3">
                  <c:v>81.315695084566372</c:v>
                </c:pt>
                <c:pt idx="4">
                  <c:v>95.574828159904101</c:v>
                </c:pt>
                <c:pt idx="5">
                  <c:v>93.587106989811275</c:v>
                </c:pt>
                <c:pt idx="6">
                  <c:v>91.197094489119849</c:v>
                </c:pt>
                <c:pt idx="7">
                  <c:v>66.151704882380727</c:v>
                </c:pt>
                <c:pt idx="8">
                  <c:v>72.648042068241679</c:v>
                </c:pt>
                <c:pt idx="9">
                  <c:v>78.473590194726683</c:v>
                </c:pt>
                <c:pt idx="10">
                  <c:v>84.322751367434947</c:v>
                </c:pt>
                <c:pt idx="11">
                  <c:v>84.667076222301745</c:v>
                </c:pt>
                <c:pt idx="12">
                  <c:v>93.475986963969731</c:v>
                </c:pt>
                <c:pt idx="13">
                  <c:v>91.523051418483519</c:v>
                </c:pt>
                <c:pt idx="14">
                  <c:v>94.435229362572528</c:v>
                </c:pt>
                <c:pt idx="15">
                  <c:v>92.290994784758325</c:v>
                </c:pt>
                <c:pt idx="16">
                  <c:v>98.54</c:v>
                </c:pt>
                <c:pt idx="17">
                  <c:v>96.094247438836135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4058600"/>
        <c:axId val="224056640"/>
      </c:lineChart>
      <c:catAx>
        <c:axId val="224058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224056640"/>
        <c:crosses val="autoZero"/>
        <c:auto val="1"/>
        <c:lblAlgn val="ctr"/>
        <c:lblOffset val="50"/>
        <c:tickLblSkip val="1"/>
        <c:noMultiLvlLbl val="0"/>
      </c:catAx>
      <c:valAx>
        <c:axId val="224056640"/>
        <c:scaling>
          <c:orientation val="minMax"/>
          <c:max val="100"/>
          <c:min val="0"/>
        </c:scaling>
        <c:delete val="1"/>
        <c:axPos val="l"/>
        <c:majorGridlines/>
        <c:numFmt formatCode="#,##0.0" sourceLinked="0"/>
        <c:majorTickMark val="none"/>
        <c:minorTickMark val="none"/>
        <c:tickLblPos val="nextTo"/>
        <c:crossAx val="224058600"/>
        <c:crossesAt val="1"/>
        <c:crossBetween val="between"/>
        <c:majorUnit val="20"/>
        <c:minorUnit val="16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4617876037911127E-2"/>
          <c:y val="0.18521334542352608"/>
          <c:w val="0.98005396283529467"/>
          <c:h val="0.6376214294819095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Entes Obligados</c:v>
                </c:pt>
              </c:strCache>
            </c:strRef>
          </c:tx>
          <c:spPr>
            <a:ln w="44450">
              <a:solidFill>
                <a:srgbClr val="39639D"/>
              </a:solidFill>
            </a:ln>
            <a:effectLst/>
          </c:spPr>
          <c:marker>
            <c:spPr>
              <a:solidFill>
                <a:srgbClr val="39637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3391149202803581E-2"/>
                  <c:y val="-5.05545672235572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391149202803581E-2"/>
                  <c:y val="-3.4312101745191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298281696701981E-2"/>
                  <c:y val="-4.5140412064101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Hoja1!$A$2:$A$19</c:f>
              <c:strCache>
                <c:ptCount val="18"/>
                <c:pt idx="0">
                  <c:v>EvDiag
2008</c:v>
                </c:pt>
                <c:pt idx="1">
                  <c:v>Eval
2009</c:v>
                </c:pt>
                <c:pt idx="2">
                  <c:v>Solven-
tación
2009</c:v>
                </c:pt>
                <c:pt idx="3">
                  <c:v>1a
Eval
2010</c:v>
                </c:pt>
                <c:pt idx="4">
                  <c:v>Solven-
tación
2010</c:v>
                </c:pt>
                <c:pt idx="5">
                  <c:v>2a
Eval
2010</c:v>
                </c:pt>
                <c:pt idx="6">
                  <c:v>Eval
2011</c:v>
                </c:pt>
                <c:pt idx="7">
                  <c:v>1a
EvDiag
2012</c:v>
                </c:pt>
                <c:pt idx="8">
                  <c:v>2a
EvDiag
2012</c:v>
                </c:pt>
                <c:pt idx="9">
                  <c:v>3a
EvDiag
2012</c:v>
                </c:pt>
                <c:pt idx="10">
                  <c:v>1a
EvDiag
2013</c:v>
                </c:pt>
                <c:pt idx="11">
                  <c:v>2a
Eval
2013</c:v>
                </c:pt>
                <c:pt idx="12">
                  <c:v>Solven-
tación
2013</c:v>
                </c:pt>
                <c:pt idx="13">
                  <c:v>4a
Eval
2013</c:v>
                </c:pt>
                <c:pt idx="14">
                  <c:v>1a
Solven-
tación
2014</c:v>
                </c:pt>
                <c:pt idx="15">
                  <c:v>2a
Eval
2014</c:v>
                </c:pt>
                <c:pt idx="16">
                  <c:v>3a
Solven-
tación
2014</c:v>
                </c:pt>
                <c:pt idx="17">
                  <c:v>4a
Eval
2014</c:v>
                </c:pt>
              </c:strCache>
            </c:strRef>
          </c:cat>
          <c:val>
            <c:numRef>
              <c:f>Hoja1!$B$2:$B$19</c:f>
              <c:numCache>
                <c:formatCode>0.0</c:formatCode>
                <c:ptCount val="18"/>
                <c:pt idx="0">
                  <c:v>71.316700933256399</c:v>
                </c:pt>
                <c:pt idx="1">
                  <c:v>85.86883875145385</c:v>
                </c:pt>
                <c:pt idx="2">
                  <c:v>91.511776275708016</c:v>
                </c:pt>
                <c:pt idx="3">
                  <c:v>81.315695084566372</c:v>
                </c:pt>
                <c:pt idx="4">
                  <c:v>95.574828159904072</c:v>
                </c:pt>
                <c:pt idx="5">
                  <c:v>93.587106989811318</c:v>
                </c:pt>
                <c:pt idx="6">
                  <c:v>91.197094489119891</c:v>
                </c:pt>
                <c:pt idx="7">
                  <c:v>66.151704882380699</c:v>
                </c:pt>
                <c:pt idx="8">
                  <c:v>72.648042068241679</c:v>
                </c:pt>
                <c:pt idx="9">
                  <c:v>78.473590194726654</c:v>
                </c:pt>
                <c:pt idx="10">
                  <c:v>84.322751367434861</c:v>
                </c:pt>
                <c:pt idx="11">
                  <c:v>84.667076222301688</c:v>
                </c:pt>
                <c:pt idx="12">
                  <c:v>93.475986963969746</c:v>
                </c:pt>
                <c:pt idx="13">
                  <c:v>91.523051418483476</c:v>
                </c:pt>
                <c:pt idx="14">
                  <c:v>94.435229362572557</c:v>
                </c:pt>
                <c:pt idx="15">
                  <c:v>92.290994784758297</c:v>
                </c:pt>
                <c:pt idx="16">
                  <c:v>98.542343883281603</c:v>
                </c:pt>
                <c:pt idx="17">
                  <c:v>96.094247438836135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Partidos Políticos en el Distrito Federal</c:v>
                </c:pt>
              </c:strCache>
            </c:strRef>
          </c:tx>
          <c:dLbls>
            <c:dLbl>
              <c:idx val="0"/>
              <c:layout>
                <c:manualLayout>
                  <c:x val="-3.3391149202803581E-2"/>
                  <c:y val="5.8676013118455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380822799486972E-2"/>
                  <c:y val="5.3261857958999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298281696701981E-2"/>
                  <c:y val="3.9726470060361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Hoja1!$A$2:$A$19</c:f>
              <c:strCache>
                <c:ptCount val="18"/>
                <c:pt idx="0">
                  <c:v>EvDiag
2008</c:v>
                </c:pt>
                <c:pt idx="1">
                  <c:v>Eval
2009</c:v>
                </c:pt>
                <c:pt idx="2">
                  <c:v>Solven-
tación
2009</c:v>
                </c:pt>
                <c:pt idx="3">
                  <c:v>1a
Eval
2010</c:v>
                </c:pt>
                <c:pt idx="4">
                  <c:v>Solven-
tación
2010</c:v>
                </c:pt>
                <c:pt idx="5">
                  <c:v>2a
Eval
2010</c:v>
                </c:pt>
                <c:pt idx="6">
                  <c:v>Eval
2011</c:v>
                </c:pt>
                <c:pt idx="7">
                  <c:v>1a
EvDiag
2012</c:v>
                </c:pt>
                <c:pt idx="8">
                  <c:v>2a
EvDiag
2012</c:v>
                </c:pt>
                <c:pt idx="9">
                  <c:v>3a
EvDiag
2012</c:v>
                </c:pt>
                <c:pt idx="10">
                  <c:v>1a
EvDiag
2013</c:v>
                </c:pt>
                <c:pt idx="11">
                  <c:v>2a
Eval
2013</c:v>
                </c:pt>
                <c:pt idx="12">
                  <c:v>Solven-
tación
2013</c:v>
                </c:pt>
                <c:pt idx="13">
                  <c:v>4a
Eval
2013</c:v>
                </c:pt>
                <c:pt idx="14">
                  <c:v>1a
Solven-
tación
2014</c:v>
                </c:pt>
                <c:pt idx="15">
                  <c:v>2a
Eval
2014</c:v>
                </c:pt>
                <c:pt idx="16">
                  <c:v>3a
Solven-
tación
2014</c:v>
                </c:pt>
                <c:pt idx="17">
                  <c:v>4a
Eval
2014</c:v>
                </c:pt>
              </c:strCache>
            </c:strRef>
          </c:cat>
          <c:val>
            <c:numRef>
              <c:f>Hoja1!$C$2:$C$19</c:f>
              <c:numCache>
                <c:formatCode>0.0</c:formatCode>
                <c:ptCount val="18"/>
                <c:pt idx="0">
                  <c:v>43.399020944333436</c:v>
                </c:pt>
                <c:pt idx="1">
                  <c:v>83.331000000000017</c:v>
                </c:pt>
                <c:pt idx="2">
                  <c:v>92.9</c:v>
                </c:pt>
                <c:pt idx="3">
                  <c:v>86.562662734091319</c:v>
                </c:pt>
                <c:pt idx="4">
                  <c:v>98.350340136054328</c:v>
                </c:pt>
                <c:pt idx="5">
                  <c:v>98.126190476190459</c:v>
                </c:pt>
                <c:pt idx="6">
                  <c:v>92.837460317460284</c:v>
                </c:pt>
                <c:pt idx="7">
                  <c:v>74.948435374149653</c:v>
                </c:pt>
                <c:pt idx="8">
                  <c:v>82.245330859616558</c:v>
                </c:pt>
                <c:pt idx="9">
                  <c:v>82.812900432900406</c:v>
                </c:pt>
                <c:pt idx="10">
                  <c:v>78.762498453927009</c:v>
                </c:pt>
                <c:pt idx="11">
                  <c:v>86.609808286951107</c:v>
                </c:pt>
                <c:pt idx="12">
                  <c:v>94.558820861678001</c:v>
                </c:pt>
                <c:pt idx="13">
                  <c:v>95.386802721088415</c:v>
                </c:pt>
                <c:pt idx="14">
                  <c:v>97.610476190476135</c:v>
                </c:pt>
                <c:pt idx="15">
                  <c:v>98.931985157699401</c:v>
                </c:pt>
                <c:pt idx="16">
                  <c:v>100</c:v>
                </c:pt>
                <c:pt idx="17">
                  <c:v>98.408571428571406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810664"/>
        <c:axId val="7809096"/>
      </c:lineChart>
      <c:catAx>
        <c:axId val="78106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00"/>
            </a:pPr>
            <a:endParaRPr lang="es-MX"/>
          </a:p>
        </c:txPr>
        <c:crossAx val="7809096"/>
        <c:crosses val="autoZero"/>
        <c:auto val="1"/>
        <c:lblAlgn val="ctr"/>
        <c:lblOffset val="50"/>
        <c:tickLblSkip val="1"/>
        <c:noMultiLvlLbl val="0"/>
      </c:catAx>
      <c:valAx>
        <c:axId val="7809096"/>
        <c:scaling>
          <c:orientation val="minMax"/>
          <c:max val="100"/>
          <c:min val="0"/>
        </c:scaling>
        <c:delete val="1"/>
        <c:axPos val="l"/>
        <c:majorGridlines/>
        <c:numFmt formatCode="#,##0.0" sourceLinked="0"/>
        <c:majorTickMark val="none"/>
        <c:minorTickMark val="none"/>
        <c:tickLblPos val="none"/>
        <c:crossAx val="7810664"/>
        <c:crossesAt val="1"/>
        <c:crossBetween val="between"/>
        <c:majorUnit val="20"/>
        <c:minorUnit val="16.5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173358073507405"/>
          <c:y val="2.1497172517758557E-2"/>
          <c:w val="0.44829029468807824"/>
          <c:h val="0.95166672740531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4aEval2014</c:v>
                </c:pt>
              </c:strCache>
            </c:strRef>
          </c:tx>
          <c:spPr>
            <a:solidFill>
              <a:srgbClr val="00808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Hoja1!$A$2:$A$18</c:f>
              <c:strCache>
                <c:ptCount val="17"/>
                <c:pt idx="0">
                  <c:v>Índice Global del Cumplimiento de la Información de Oficio</c:v>
                </c:pt>
                <c:pt idx="1">
                  <c:v>Índice de Cumplimiento del Artículo 13</c:v>
                </c:pt>
                <c:pt idx="2">
                  <c:v>Índice de Cumplimiento del Artículo 14</c:v>
                </c:pt>
                <c:pt idx="3">
                  <c:v>Índice de Cumplimiento del Artículo 15</c:v>
                </c:pt>
                <c:pt idx="4">
                  <c:v>Índice de Cumplimiento del Artículo 16</c:v>
                </c:pt>
                <c:pt idx="5">
                  <c:v>Índice de Cumplimiento del Artículo 17</c:v>
                </c:pt>
                <c:pt idx="6">
                  <c:v>Índice de Cumplimiento del Artículo 18</c:v>
                </c:pt>
                <c:pt idx="7">
                  <c:v>Índice de Cumplimiento del Artículo 18 Bis</c:v>
                </c:pt>
                <c:pt idx="8">
                  <c:v>Índice de Cumplimiento del Artículo 19</c:v>
                </c:pt>
                <c:pt idx="9">
                  <c:v>Índice de Cumplimiento del Artículo 20</c:v>
                </c:pt>
                <c:pt idx="10">
                  <c:v>Índice de Cumplimiento del Artículo 21</c:v>
                </c:pt>
                <c:pt idx="11">
                  <c:v>Índice de Cumplimiento del Artículo 22</c:v>
                </c:pt>
                <c:pt idx="12">
                  <c:v>Índice de Cumplimiento del Artículo 25</c:v>
                </c:pt>
                <c:pt idx="13">
                  <c:v>Índice de Cumplimiento del Artículo 27</c:v>
                </c:pt>
                <c:pt idx="14">
                  <c:v>Índice de Cumplimiento del Artículo 28</c:v>
                </c:pt>
                <c:pt idx="15">
                  <c:v>Índice de Cumplimiento del Artículo 29</c:v>
                </c:pt>
                <c:pt idx="16">
                  <c:v>Índice de Cumplimiento del Artículo 30</c:v>
                </c:pt>
              </c:strCache>
            </c:strRef>
          </c:cat>
          <c:val>
            <c:numRef>
              <c:f>Hoja1!$B$2:$B$18</c:f>
              <c:numCache>
                <c:formatCode>0.0</c:formatCode>
                <c:ptCount val="17"/>
                <c:pt idx="0">
                  <c:v>96.094247438836135</c:v>
                </c:pt>
                <c:pt idx="1">
                  <c:v>97.426658163265301</c:v>
                </c:pt>
                <c:pt idx="2">
                  <c:v>95.439028828123782</c:v>
                </c:pt>
                <c:pt idx="3">
                  <c:v>95.3</c:v>
                </c:pt>
                <c:pt idx="4">
                  <c:v>100</c:v>
                </c:pt>
                <c:pt idx="5">
                  <c:v>98.8</c:v>
                </c:pt>
                <c:pt idx="6">
                  <c:v>88.2</c:v>
                </c:pt>
                <c:pt idx="7">
                  <c:v>92.585515873015851</c:v>
                </c:pt>
                <c:pt idx="8">
                  <c:v>100</c:v>
                </c:pt>
                <c:pt idx="9">
                  <c:v>100</c:v>
                </c:pt>
                <c:pt idx="10">
                  <c:v>96.5</c:v>
                </c:pt>
                <c:pt idx="11">
                  <c:v>100</c:v>
                </c:pt>
                <c:pt idx="12">
                  <c:v>98.002100840336141</c:v>
                </c:pt>
                <c:pt idx="13">
                  <c:v>99.142857142857125</c:v>
                </c:pt>
                <c:pt idx="14">
                  <c:v>99.441964285714349</c:v>
                </c:pt>
                <c:pt idx="15">
                  <c:v>98.785714285714306</c:v>
                </c:pt>
                <c:pt idx="16">
                  <c:v>95.047619047619108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808704"/>
        <c:axId val="7808312"/>
      </c:barChart>
      <c:catAx>
        <c:axId val="780870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7808312"/>
        <c:crosses val="autoZero"/>
        <c:auto val="1"/>
        <c:lblAlgn val="ctr"/>
        <c:lblOffset val="100"/>
        <c:noMultiLvlLbl val="0"/>
      </c:catAx>
      <c:valAx>
        <c:axId val="7808312"/>
        <c:scaling>
          <c:orientation val="minMax"/>
          <c:max val="100"/>
        </c:scaling>
        <c:delete val="1"/>
        <c:axPos val="t"/>
        <c:numFmt formatCode="0.0" sourceLinked="1"/>
        <c:majorTickMark val="none"/>
        <c:minorTickMark val="none"/>
        <c:tickLblPos val="none"/>
        <c:crossAx val="7808704"/>
        <c:crosses val="autoZero"/>
        <c:crossBetween val="between"/>
      </c:valAx>
      <c:spPr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9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826441219174896"/>
          <c:y val="0.23345873900200734"/>
          <c:w val="0.34439348693057092"/>
          <c:h val="0.5503180246874079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IGOF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5.1916525558462864E-2"/>
                  <c:y val="-2.24490367271520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061870520133797E-2"/>
                  <c:y val="-4.456856139434040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861529753399057E-2"/>
                  <c:y val="-3.468142205228911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39</c:v>
                </c:pt>
                <c:pt idx="1">
                  <c:v>62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0497281930938E-2"/>
          <c:y val="6.7918655787333512E-2"/>
          <c:w val="0.91954263334992004"/>
          <c:h val="0.65799671291278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IGOF Delegaciones Políticas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Miguel Hidalgo</c:v>
                </c:pt>
                <c:pt idx="1">
                  <c:v>Milpa Alta</c:v>
                </c:pt>
                <c:pt idx="2">
                  <c:v>Venustiano Carranza</c:v>
                </c:pt>
                <c:pt idx="3">
                  <c:v>Azcapotzalco</c:v>
                </c:pt>
                <c:pt idx="4">
                  <c:v>Gustavo A. Madero</c:v>
                </c:pt>
                <c:pt idx="5">
                  <c:v>Cuauhtémoc</c:v>
                </c:pt>
                <c:pt idx="6">
                  <c:v>Tlalpan</c:v>
                </c:pt>
                <c:pt idx="7">
                  <c:v>La Magdalena Contreras</c:v>
                </c:pt>
                <c:pt idx="8">
                  <c:v>Xochimilco</c:v>
                </c:pt>
                <c:pt idx="9">
                  <c:v>Benito Juárez</c:v>
                </c:pt>
                <c:pt idx="10">
                  <c:v>Tláhuac</c:v>
                </c:pt>
                <c:pt idx="11">
                  <c:v>Álvaro Obregón</c:v>
                </c:pt>
                <c:pt idx="12">
                  <c:v>Cuajimalpa de Morelos</c:v>
                </c:pt>
                <c:pt idx="13">
                  <c:v>Iztapalapa</c:v>
                </c:pt>
                <c:pt idx="14">
                  <c:v>Iztacalco</c:v>
                </c:pt>
                <c:pt idx="15">
                  <c:v>Coyoacán</c:v>
                </c:pt>
              </c:strCache>
            </c:strRef>
          </c:cat>
          <c:val>
            <c:numRef>
              <c:f>Hoja1!$B$2:$B$17</c:f>
              <c:numCache>
                <c:formatCode>0.0</c:formatCode>
                <c:ptCount val="1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99.314068047337301</c:v>
                </c:pt>
                <c:pt idx="4">
                  <c:v>99.130532544378681</c:v>
                </c:pt>
                <c:pt idx="5">
                  <c:v>98.630414201183413</c:v>
                </c:pt>
                <c:pt idx="6">
                  <c:v>98.328135657445969</c:v>
                </c:pt>
                <c:pt idx="7">
                  <c:v>96.129354862643936</c:v>
                </c:pt>
                <c:pt idx="8">
                  <c:v>93.711047792183109</c:v>
                </c:pt>
                <c:pt idx="9">
                  <c:v>92.94120110658568</c:v>
                </c:pt>
                <c:pt idx="10">
                  <c:v>92.477972696200112</c:v>
                </c:pt>
                <c:pt idx="11">
                  <c:v>91.260262942186003</c:v>
                </c:pt>
                <c:pt idx="12">
                  <c:v>90.758501563472848</c:v>
                </c:pt>
                <c:pt idx="13">
                  <c:v>89.099438379006827</c:v>
                </c:pt>
                <c:pt idx="14">
                  <c:v>85.794068047337305</c:v>
                </c:pt>
                <c:pt idx="15">
                  <c:v>75.136647936178889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07136"/>
        <c:axId val="7807920"/>
      </c:barChart>
      <c:catAx>
        <c:axId val="780713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100"/>
            </a:pPr>
            <a:endParaRPr lang="es-MX"/>
          </a:p>
        </c:txPr>
        <c:crossAx val="7807920"/>
        <c:crosses val="autoZero"/>
        <c:auto val="1"/>
        <c:lblAlgn val="ctr"/>
        <c:lblOffset val="100"/>
        <c:noMultiLvlLbl val="0"/>
      </c:catAx>
      <c:valAx>
        <c:axId val="7807920"/>
        <c:scaling>
          <c:orientation val="minMax"/>
          <c:max val="100"/>
          <c:min val="0"/>
        </c:scaling>
        <c:delete val="1"/>
        <c:axPos val="l"/>
        <c:majorGridlines>
          <c:spPr>
            <a:ln w="31750" cap="sq" cmpd="sng">
              <a:solidFill>
                <a:schemeClr val="accent1"/>
              </a:solidFill>
              <a:prstDash val="solid"/>
              <a:round/>
              <a:headEnd type="none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</c:majorGridlines>
        <c:numFmt formatCode="0.0" sourceLinked="1"/>
        <c:majorTickMark val="out"/>
        <c:minorTickMark val="none"/>
        <c:tickLblPos val="none"/>
        <c:crossAx val="7807136"/>
        <c:crosses val="autoZero"/>
        <c:crossBetween val="between"/>
        <c:majorUnit val="93.9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17494310570823E-2"/>
          <c:y val="0.10666592009854718"/>
          <c:w val="0.96476501137886073"/>
          <c:h val="0.7000456555119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IGCOT</c:v>
                </c:pt>
              </c:strCache>
            </c:strRef>
          </c:tx>
          <c:spPr>
            <a:solidFill>
              <a:srgbClr val="38939B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939B"/>
              </a:solidFill>
              <a:ln>
                <a:solidFill>
                  <a:schemeClr val="accent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4"/>
              <c:layout>
                <c:manualLayout>
                  <c:x val="1.5607901973527037E-3"/>
                  <c:y val="-9.70697421893889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607901973528177E-3"/>
                  <c:y val="-1.94139484378777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607901973528177E-3"/>
                  <c:y val="-2.5885264583837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Partido Acción Nacional</c:v>
                </c:pt>
                <c:pt idx="1">
                  <c:v>Partido de la Revolución Democrática</c:v>
                </c:pt>
                <c:pt idx="2">
                  <c:v>Partido Revolucionario Institucional</c:v>
                </c:pt>
                <c:pt idx="3">
                  <c:v>Partido Verde Ecologista de México</c:v>
                </c:pt>
                <c:pt idx="4">
                  <c:v>Movimiento Ciudadano</c:v>
                </c:pt>
                <c:pt idx="5">
                  <c:v>Partido del Trabajo</c:v>
                </c:pt>
                <c:pt idx="6">
                  <c:v>Nueva Alianza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98.52000000000001</c:v>
                </c:pt>
                <c:pt idx="5">
                  <c:v>96.100000000000009</c:v>
                </c:pt>
                <c:pt idx="6">
                  <c:v>94.240000000000023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1588232"/>
        <c:axId val="226401888"/>
      </c:barChart>
      <c:catAx>
        <c:axId val="1815882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effectLst/>
        </c:spPr>
        <c:txPr>
          <a:bodyPr/>
          <a:lstStyle/>
          <a:p>
            <a:pPr>
              <a:defRPr sz="1200"/>
            </a:pPr>
            <a:endParaRPr lang="es-MX"/>
          </a:p>
        </c:txPr>
        <c:crossAx val="226401888"/>
        <c:crosses val="autoZero"/>
        <c:auto val="1"/>
        <c:lblAlgn val="ctr"/>
        <c:lblOffset val="100"/>
        <c:noMultiLvlLbl val="0"/>
      </c:catAx>
      <c:valAx>
        <c:axId val="226401888"/>
        <c:scaling>
          <c:orientation val="minMax"/>
          <c:max val="100"/>
          <c:min val="0"/>
        </c:scaling>
        <c:delete val="1"/>
        <c:axPos val="l"/>
        <c:majorGridlines>
          <c:spPr>
            <a:ln w="38100">
              <a:solidFill>
                <a:srgbClr val="33CCCC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</c:majorGridlines>
        <c:numFmt formatCode="0.0" sourceLinked="1"/>
        <c:majorTickMark val="none"/>
        <c:minorTickMark val="none"/>
        <c:tickLblPos val="none"/>
        <c:crossAx val="181588232"/>
        <c:crosses val="autoZero"/>
        <c:crossBetween val="between"/>
        <c:majorUnit val="98.4"/>
      </c:valAx>
    </c:plotArea>
    <c:plotVisOnly val="1"/>
    <c:dispBlanksAs val="zero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39311143282087"/>
          <c:y val="0.11851372040984572"/>
          <c:w val="0.61753556778845009"/>
          <c:h val="0.856174410914724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1aEvSolv2014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Hoja1!$A$2:$A$9</c:f>
              <c:strCache>
                <c:ptCount val="8"/>
                <c:pt idx="0">
                  <c:v>Índice Global del Cumplimiento de las
Obligaciones de Transparencia</c:v>
                </c:pt>
                <c:pt idx="1">
                  <c:v>Movimiento Ciudadano</c:v>
                </c:pt>
                <c:pt idx="2">
                  <c:v>Nueva Alianza</c:v>
                </c:pt>
                <c:pt idx="3">
                  <c:v>Partido Acción Nacional</c:v>
                </c:pt>
                <c:pt idx="4">
                  <c:v>Partido de la Revolución Democrática</c:v>
                </c:pt>
                <c:pt idx="5">
                  <c:v>Partido del Trabajo</c:v>
                </c:pt>
                <c:pt idx="6">
                  <c:v>Partido Revolucionario Institucional</c:v>
                </c:pt>
                <c:pt idx="7">
                  <c:v>Partido Verde Ecologista de México</c:v>
                </c:pt>
              </c:strCache>
            </c:strRef>
          </c:cat>
          <c:val>
            <c:numRef>
              <c:f>Hoja1!$B$2:$B$9</c:f>
              <c:numCache>
                <c:formatCode>#,##0.0</c:formatCode>
                <c:ptCount val="8"/>
                <c:pt idx="0">
                  <c:v>97.610476190476135</c:v>
                </c:pt>
                <c:pt idx="1">
                  <c:v>92.32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97.6</c:v>
                </c:pt>
                <c:pt idx="6">
                  <c:v>93.353333333333296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2aEv2014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Hoja1!$A$2:$A$9</c:f>
              <c:strCache>
                <c:ptCount val="8"/>
                <c:pt idx="0">
                  <c:v>Índice Global del Cumplimiento de las
Obligaciones de Transparencia</c:v>
                </c:pt>
                <c:pt idx="1">
                  <c:v>Movimiento Ciudadano</c:v>
                </c:pt>
                <c:pt idx="2">
                  <c:v>Nueva Alianza</c:v>
                </c:pt>
                <c:pt idx="3">
                  <c:v>Partido Acción Nacional</c:v>
                </c:pt>
                <c:pt idx="4">
                  <c:v>Partido de la Revolución Democrática</c:v>
                </c:pt>
                <c:pt idx="5">
                  <c:v>Partido del Trabajo</c:v>
                </c:pt>
                <c:pt idx="6">
                  <c:v>Partido Revolucionario Institucional</c:v>
                </c:pt>
                <c:pt idx="7">
                  <c:v>Partido Verde Ecologista de México</c:v>
                </c:pt>
              </c:strCache>
            </c:strRef>
          </c:cat>
          <c:val>
            <c:numRef>
              <c:f>Hoja1!$C$2:$C$9</c:f>
              <c:numCache>
                <c:formatCode>0.0</c:formatCode>
                <c:ptCount val="8"/>
                <c:pt idx="0">
                  <c:v>98.931985157699401</c:v>
                </c:pt>
                <c:pt idx="1">
                  <c:v>97.28</c:v>
                </c:pt>
                <c:pt idx="2">
                  <c:v>100</c:v>
                </c:pt>
                <c:pt idx="3">
                  <c:v>99.785714285714306</c:v>
                </c:pt>
                <c:pt idx="4">
                  <c:v>100</c:v>
                </c:pt>
                <c:pt idx="5">
                  <c:v>96.018181818181773</c:v>
                </c:pt>
                <c:pt idx="6">
                  <c:v>99.440000000000026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3aEvSolv2014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Índice Global del Cumplimiento de las
Obligaciones de Transparencia</c:v>
                </c:pt>
                <c:pt idx="1">
                  <c:v>Movimiento Ciudadano</c:v>
                </c:pt>
                <c:pt idx="2">
                  <c:v>Nueva Alianza</c:v>
                </c:pt>
                <c:pt idx="3">
                  <c:v>Partido Acción Nacional</c:v>
                </c:pt>
                <c:pt idx="4">
                  <c:v>Partido de la Revolución Democrática</c:v>
                </c:pt>
                <c:pt idx="5">
                  <c:v>Partido del Trabajo</c:v>
                </c:pt>
                <c:pt idx="6">
                  <c:v>Partido Revolucionario Institucional</c:v>
                </c:pt>
                <c:pt idx="7">
                  <c:v>Partido Verde Ecologista de México</c:v>
                </c:pt>
              </c:strCache>
            </c:strRef>
          </c:cat>
          <c:val>
            <c:numRef>
              <c:f>Hoja1!$D$2:$D$9</c:f>
              <c:numCache>
                <c:formatCode>0.0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4aEv2014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Hoja1!$A$2:$A$9</c:f>
              <c:strCache>
                <c:ptCount val="8"/>
                <c:pt idx="0">
                  <c:v>Índice Global del Cumplimiento de las
Obligaciones de Transparencia</c:v>
                </c:pt>
                <c:pt idx="1">
                  <c:v>Movimiento Ciudadano</c:v>
                </c:pt>
                <c:pt idx="2">
                  <c:v>Nueva Alianza</c:v>
                </c:pt>
                <c:pt idx="3">
                  <c:v>Partido Acción Nacional</c:v>
                </c:pt>
                <c:pt idx="4">
                  <c:v>Partido de la Revolución Democrática</c:v>
                </c:pt>
                <c:pt idx="5">
                  <c:v>Partido del Trabajo</c:v>
                </c:pt>
                <c:pt idx="6">
                  <c:v>Partido Revolucionario Institucional</c:v>
                </c:pt>
                <c:pt idx="7">
                  <c:v>Partido Verde Ecologista de México</c:v>
                </c:pt>
              </c:strCache>
            </c:strRef>
          </c:cat>
          <c:val>
            <c:numRef>
              <c:f>Hoja1!$E$2:$E$9</c:f>
              <c:numCache>
                <c:formatCode>0.0</c:formatCode>
                <c:ptCount val="8"/>
                <c:pt idx="0">
                  <c:v>98.408571428571406</c:v>
                </c:pt>
                <c:pt idx="1">
                  <c:v>98.52000000000001</c:v>
                </c:pt>
                <c:pt idx="2">
                  <c:v>94.240000000000023</c:v>
                </c:pt>
                <c:pt idx="3">
                  <c:v>100</c:v>
                </c:pt>
                <c:pt idx="4">
                  <c:v>100</c:v>
                </c:pt>
                <c:pt idx="5">
                  <c:v>96.100000000000009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26403848"/>
        <c:axId val="226402672"/>
      </c:barChart>
      <c:catAx>
        <c:axId val="22640384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crossAx val="226402672"/>
        <c:crosses val="autoZero"/>
        <c:auto val="1"/>
        <c:lblAlgn val="ctr"/>
        <c:lblOffset val="100"/>
        <c:noMultiLvlLbl val="0"/>
      </c:catAx>
      <c:valAx>
        <c:axId val="226402672"/>
        <c:scaling>
          <c:orientation val="minMax"/>
          <c:max val="400"/>
        </c:scaling>
        <c:delete val="1"/>
        <c:axPos val="t"/>
        <c:numFmt formatCode="#,##0.0" sourceLinked="1"/>
        <c:majorTickMark val="out"/>
        <c:minorTickMark val="none"/>
        <c:tickLblPos val="none"/>
        <c:crossAx val="226403848"/>
        <c:crosses val="autoZero"/>
        <c:crossBetween val="between"/>
        <c:majorUnit val="100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layout>
        <c:manualLayout>
          <c:xMode val="edge"/>
          <c:yMode val="edge"/>
          <c:x val="8.1380156281942936E-2"/>
          <c:y val="1.3806473822961877E-2"/>
          <c:w val="0.8232361197047563"/>
          <c:h val="4.718027232454273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792FF-21C6-40CD-BCA1-1CFA109D5AA6}" type="datetimeFigureOut">
              <a:rPr lang="es-MX" smtClean="0"/>
              <a:pPr/>
              <a:t>03/03/2015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94443-C83B-4F34-B178-C8D1915BD2E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8539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9CBCD6-C483-4257-B11E-9F2FC1093CA5}" type="datetimeFigureOut">
              <a:rPr lang="es-MX"/>
              <a:pPr>
                <a:defRPr/>
              </a:pPr>
              <a:t>03/03/2015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F43496-A5D6-47D1-B54A-3B1A06F5E0D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4471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MX" sz="14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123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56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3019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954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 userDrawn="1"/>
        </p:nvPicPr>
        <p:blipFill rotWithShape="1">
          <a:blip r:embed="rId2" cstate="print"/>
          <a:srcRect t="22797" b="4174"/>
          <a:stretch/>
        </p:blipFill>
        <p:spPr>
          <a:xfrm>
            <a:off x="-28438" y="-27384"/>
            <a:ext cx="9161552" cy="6890996"/>
          </a:xfrm>
          <a:prstGeom prst="rect">
            <a:avLst/>
          </a:prstGeom>
        </p:spPr>
      </p:pic>
      <p:pic>
        <p:nvPicPr>
          <p:cNvPr id="16" name="Imagen 15" descr="C:\Users\Guillermo.Gomez\AppData\Local\Microsoft\Windows\Temporary Internet Files\Content.IE5\P5XGQNR9\MC900441705[1].png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20005106">
            <a:off x="351931" y="5774220"/>
            <a:ext cx="497840" cy="504825"/>
          </a:xfrm>
          <a:prstGeom prst="rect">
            <a:avLst/>
          </a:prstGeom>
          <a:noFill/>
        </p:spPr>
      </p:pic>
      <p:sp>
        <p:nvSpPr>
          <p:cNvPr id="18" name="CuadroTexto 17"/>
          <p:cNvSpPr txBox="1"/>
          <p:nvPr userDrawn="1"/>
        </p:nvSpPr>
        <p:spPr>
          <a:xfrm>
            <a:off x="168626" y="625937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Dirección de Evaluación y Estudios</a:t>
            </a:r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8" r="7115" b="12154"/>
          <a:stretch/>
        </p:blipFill>
        <p:spPr>
          <a:xfrm>
            <a:off x="129276" y="260648"/>
            <a:ext cx="972108" cy="1296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>
            <a:lvl1pPr>
              <a:defRPr sz="800" b="1">
                <a:solidFill>
                  <a:srgbClr val="00808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7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52355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6 Rectángulo redondeado"/>
          <p:cNvSpPr/>
          <p:nvPr userDrawn="1"/>
        </p:nvSpPr>
        <p:spPr>
          <a:xfrm>
            <a:off x="62473" y="62122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BA7F-7700-44FC-A071-6A787AE82F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4FD045D-41D9-4DB0-AA6F-326B226C05D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16" r:id="rId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13" cstate="print"/>
          <a:srcRect t="8801" b="17454"/>
          <a:stretch/>
        </p:blipFill>
        <p:spPr>
          <a:xfrm>
            <a:off x="-28438" y="-72572"/>
            <a:ext cx="9161552" cy="6958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Rectángulo"/>
          <p:cNvSpPr/>
          <p:nvPr/>
        </p:nvSpPr>
        <p:spPr>
          <a:xfrm>
            <a:off x="2565378" y="963313"/>
            <a:ext cx="54630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chemeClr val="accent4"/>
                </a:solidFill>
                <a:latin typeface="Calibri" pitchFamily="34" charset="0"/>
              </a:rPr>
              <a:t>Informe de </a:t>
            </a:r>
            <a:r>
              <a:rPr lang="es-MX" sz="3200" b="1" dirty="0" smtClean="0">
                <a:solidFill>
                  <a:schemeClr val="accent4"/>
                </a:solidFill>
                <a:latin typeface="Calibri" pitchFamily="34" charset="0"/>
              </a:rPr>
              <a:t>resultados </a:t>
            </a:r>
            <a:r>
              <a:rPr lang="es-MX" sz="3200" b="1" dirty="0">
                <a:solidFill>
                  <a:schemeClr val="accent4"/>
                </a:solidFill>
                <a:latin typeface="Calibri" pitchFamily="34" charset="0"/>
              </a:rPr>
              <a:t>de la </a:t>
            </a:r>
            <a:r>
              <a:rPr lang="es-MX" sz="3200" b="1" dirty="0" smtClean="0">
                <a:solidFill>
                  <a:schemeClr val="accent4"/>
                </a:solidFill>
                <a:latin typeface="Calibri" pitchFamily="34" charset="0"/>
              </a:rPr>
              <a:t>Cuarta </a:t>
            </a:r>
            <a:r>
              <a:rPr lang="es-MX" sz="3200" b="1" dirty="0">
                <a:solidFill>
                  <a:schemeClr val="accent4"/>
                </a:solidFill>
                <a:latin typeface="Calibri" pitchFamily="34" charset="0"/>
              </a:rPr>
              <a:t>Evaluación a los portales de Internet de los Entes Obligados, 2014</a:t>
            </a:r>
          </a:p>
        </p:txBody>
      </p:sp>
      <p:sp>
        <p:nvSpPr>
          <p:cNvPr id="5" name="24 CuadroTexto"/>
          <p:cNvSpPr txBox="1"/>
          <p:nvPr/>
        </p:nvSpPr>
        <p:spPr>
          <a:xfrm>
            <a:off x="8143936" y="6287548"/>
            <a:ext cx="963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cap="small" dirty="0" smtClean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4 marzo</a:t>
            </a:r>
          </a:p>
          <a:p>
            <a:pPr algn="ctr"/>
            <a:r>
              <a:rPr lang="es-MX" sz="1400" b="1" cap="small" dirty="0" smtClean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2015</a:t>
            </a:r>
            <a:endParaRPr lang="es-MX" sz="1400" b="1" cap="small" dirty="0">
              <a:solidFill>
                <a:schemeClr val="accent4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10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Global del Cumplimiento de la Información </a:t>
            </a:r>
            <a:r>
              <a:rPr lang="es-MX" b="1" dirty="0">
                <a:latin typeface="Calibri" pitchFamily="34" charset="0"/>
              </a:rPr>
              <a:t>de Oficio </a:t>
            </a:r>
            <a:r>
              <a:rPr lang="es-MX" b="1" dirty="0" smtClean="0">
                <a:latin typeface="Calibri" pitchFamily="34" charset="0"/>
              </a:rPr>
              <a:t>(</a:t>
            </a:r>
            <a:r>
              <a:rPr lang="es-MX" b="1" dirty="0">
                <a:latin typeface="Calibri" pitchFamily="34" charset="0"/>
              </a:rPr>
              <a:t>IG</a:t>
            </a:r>
            <a:r>
              <a:rPr lang="es-MX" b="1" baseline="-25000" dirty="0">
                <a:latin typeface="Calibri" pitchFamily="34" charset="0"/>
              </a:rPr>
              <a:t>OF</a:t>
            </a:r>
            <a:r>
              <a:rPr lang="es-MX" b="1" dirty="0" smtClean="0">
                <a:latin typeface="Calibri" pitchFamily="34" charset="0"/>
              </a:rPr>
              <a:t>).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Cuarta Evaluación </a:t>
            </a:r>
            <a:r>
              <a:rPr lang="es-MX" sz="1200" b="1" i="1" dirty="0">
                <a:latin typeface="Calibri" pitchFamily="34" charset="0"/>
              </a:rPr>
              <a:t>2014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19500"/>
              </p:ext>
            </p:extLst>
          </p:nvPr>
        </p:nvGraphicFramePr>
        <p:xfrm>
          <a:off x="2483768" y="2132856"/>
          <a:ext cx="4248000" cy="18000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95536" y="6021288"/>
            <a:ext cx="73448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Entes Obligados que obtuvieron un índice menor a 80 puntos.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1432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11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314121"/>
              </p:ext>
            </p:extLst>
          </p:nvPr>
        </p:nvGraphicFramePr>
        <p:xfrm>
          <a:off x="113018" y="1128710"/>
          <a:ext cx="8928000" cy="5580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48000"/>
                <a:gridCol w="3060000"/>
                <a:gridCol w="1260000"/>
                <a:gridCol w="720000"/>
                <a:gridCol w="720000"/>
                <a:gridCol w="720000"/>
                <a:gridCol w="720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Fracción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Entes a los que les aplica la fracción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EvalSolv</a:t>
                      </a:r>
                      <a:b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EvalSolv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  <a:b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</a:t>
                      </a:r>
                      <a:b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Diferencia</a:t>
                      </a: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4a Eval’14 y</a:t>
                      </a: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3a EvalSolv’14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XVI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Dictámenes de cuenta pública y estados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Relación y monto de bienes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Directorio de servidores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Contacto OIP y Comité de Transparencia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Perfil de puesto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Servicios y programas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Estructura orgánica y atribuciones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XXIV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Programas operativos anuales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 asignado y ejecución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XXVI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Cuenta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Calendario de reuniones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XVII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Convenios institucionales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Remuneraciones y honorarios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Comparativo de índices </a:t>
            </a:r>
            <a:r>
              <a:rPr lang="es-MX" b="1" dirty="0" smtClean="0">
                <a:latin typeface="Calibri" pitchFamily="34" charset="0"/>
              </a:rPr>
              <a:t>de cumplimiento del </a:t>
            </a:r>
            <a:r>
              <a:rPr lang="es-MX" b="1" dirty="0" smtClean="0">
                <a:latin typeface="Calibri" pitchFamily="34" charset="0"/>
              </a:rPr>
              <a:t>Artículo 14 por fracción</a:t>
            </a:r>
          </a:p>
          <a:p>
            <a:r>
              <a:rPr lang="es-MX" b="1" dirty="0" smtClean="0">
                <a:latin typeface="Calibri" pitchFamily="34" charset="0"/>
              </a:rPr>
              <a:t>(Criterios Sustantivos)</a:t>
            </a:r>
          </a:p>
          <a:p>
            <a:r>
              <a:rPr lang="es-MX" sz="1200" b="1" i="1" dirty="0" smtClean="0">
                <a:latin typeface="Calibri" pitchFamily="34" charset="0"/>
              </a:rPr>
              <a:t>Evaluaciones 2014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12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6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38150"/>
              </p:ext>
            </p:extLst>
          </p:nvPr>
        </p:nvGraphicFramePr>
        <p:xfrm>
          <a:off x="108827" y="1132904"/>
          <a:ext cx="8928000" cy="5580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48000"/>
                <a:gridCol w="3060000"/>
                <a:gridCol w="1260000"/>
                <a:gridCol w="720000"/>
                <a:gridCol w="720000"/>
                <a:gridCol w="720000"/>
                <a:gridCol w="720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Fracción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Entes a los que les aplica la fracción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EvalSolv</a:t>
                      </a:r>
                      <a:b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EvalSolv</a:t>
                      </a:r>
                      <a:b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  <a:b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</a:t>
                      </a:r>
                      <a:b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Diferencia</a:t>
                      </a: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4a Eval’14 y</a:t>
                      </a: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3a EvalSolv’14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Auditorías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Recomendaciones emitidas por la CDHDF y su seguimiento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Información financiera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Funciones, objetivos y actividades del Ente Obligado e Indicadores de gestión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Marco normativo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Convocatorias y montos entregados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XVIII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Concesiones, licencias, permisos y autorizaciones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Programas de apoyo o subsidio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Recomendaciones emitidas por el INFODF y su seguimiento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Informes y calendario de publicación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XXVII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Adjudicaciones, invitaciones y licitaciones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XXIII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Programas y centros deportivos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83.0</a:t>
                      </a:r>
                      <a:endParaRPr kumimoji="0"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Instrumentos archivísticos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Índice de los Criterios Sustantivos del Artículo 14  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95.3</a:t>
                      </a:r>
                      <a:endParaRPr kumimoji="0" lang="es-MX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s-MX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-2.8</a:t>
                      </a:r>
                      <a:endParaRPr kumimoji="0" lang="es-MX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Comparativo de índices </a:t>
            </a:r>
            <a:r>
              <a:rPr lang="es-MX" b="1" dirty="0" smtClean="0">
                <a:latin typeface="Calibri" pitchFamily="34" charset="0"/>
              </a:rPr>
              <a:t>de </a:t>
            </a:r>
            <a:r>
              <a:rPr lang="es-MX" b="1" dirty="0" smtClean="0">
                <a:latin typeface="Calibri" pitchFamily="34" charset="0"/>
              </a:rPr>
              <a:t>cumplimiento </a:t>
            </a:r>
            <a:r>
              <a:rPr lang="es-MX" b="1" dirty="0">
                <a:latin typeface="Calibri" pitchFamily="34" charset="0"/>
              </a:rPr>
              <a:t>del </a:t>
            </a:r>
            <a:r>
              <a:rPr lang="es-MX" b="1" dirty="0" smtClean="0">
                <a:latin typeface="Calibri" pitchFamily="34" charset="0"/>
              </a:rPr>
              <a:t>Artículo 14 por fracción</a:t>
            </a:r>
          </a:p>
          <a:p>
            <a:r>
              <a:rPr lang="es-MX" b="1" dirty="0" smtClean="0">
                <a:latin typeface="Calibri" pitchFamily="34" charset="0"/>
              </a:rPr>
              <a:t>(Criterios Sustantivos)</a:t>
            </a:r>
          </a:p>
          <a:p>
            <a:r>
              <a:rPr lang="es-MX" sz="1200" b="1" i="1" dirty="0" smtClean="0">
                <a:latin typeface="Calibri" pitchFamily="34" charset="0"/>
              </a:rPr>
              <a:t>Evaluaciones 2014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7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13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9" name="9 Gráfico"/>
          <p:cNvGraphicFramePr/>
          <p:nvPr>
            <p:extLst>
              <p:ext uri="{D42A27DB-BD31-4B8C-83A1-F6EECF244321}">
                <p14:modId xmlns:p14="http://schemas.microsoft.com/office/powerpoint/2010/main" val="952182791"/>
              </p:ext>
            </p:extLst>
          </p:nvPr>
        </p:nvGraphicFramePr>
        <p:xfrm>
          <a:off x="971600" y="1772816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17 CuadroTexto"/>
          <p:cNvSpPr txBox="1"/>
          <p:nvPr/>
        </p:nvSpPr>
        <p:spPr>
          <a:xfrm>
            <a:off x="714348" y="1267930"/>
            <a:ext cx="7715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IG</a:t>
            </a:r>
            <a:r>
              <a:rPr lang="es-MX" sz="1200" b="1" baseline="-25000" dirty="0" smtClean="0">
                <a:latin typeface="Calibri" pitchFamily="34" charset="0"/>
              </a:rPr>
              <a:t>OF</a:t>
            </a:r>
            <a:r>
              <a:rPr lang="es-MX" sz="1200" b="1" dirty="0" smtClean="0">
                <a:latin typeface="Calibri" pitchFamily="34" charset="0"/>
              </a:rPr>
              <a:t> total de Entes Obligados: 96.1</a:t>
            </a:r>
          </a:p>
        </p:txBody>
      </p:sp>
      <p:sp>
        <p:nvSpPr>
          <p:cNvPr id="12" name="17 CuadroTexto"/>
          <p:cNvSpPr txBox="1"/>
          <p:nvPr/>
        </p:nvSpPr>
        <p:spPr>
          <a:xfrm>
            <a:off x="147734" y="1988840"/>
            <a:ext cx="111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IG</a:t>
            </a:r>
            <a:r>
              <a:rPr lang="es-MX" sz="1200" b="1" baseline="-25000" dirty="0" smtClean="0">
                <a:latin typeface="Calibri" pitchFamily="34" charset="0"/>
              </a:rPr>
              <a:t>OF</a:t>
            </a:r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Delegaciones: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93.9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13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 Información de </a:t>
            </a:r>
            <a:r>
              <a:rPr lang="es-MX" b="1" dirty="0" smtClean="0">
                <a:latin typeface="Calibri" pitchFamily="34" charset="0"/>
              </a:rPr>
              <a:t>Oficio por Delegación Política</a:t>
            </a:r>
            <a:endParaRPr lang="es-MX" b="1" dirty="0">
              <a:latin typeface="Calibri" pitchFamily="34" charset="0"/>
            </a:endParaRPr>
          </a:p>
          <a:p>
            <a:r>
              <a:rPr lang="es-MX" sz="1200" b="1" i="1" dirty="0" smtClean="0">
                <a:latin typeface="Calibri" pitchFamily="34" charset="0"/>
              </a:rPr>
              <a:t>Cuarta Evaluación 2014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Rectángulo"/>
          <p:cNvSpPr/>
          <p:nvPr/>
        </p:nvSpPr>
        <p:spPr>
          <a:xfrm>
            <a:off x="2205338" y="1673513"/>
            <a:ext cx="61830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accent4"/>
                </a:solidFill>
                <a:latin typeface="Calibri" pitchFamily="34" charset="0"/>
              </a:rPr>
              <a:t>Partidos Políticos en el Distrito Federal</a:t>
            </a:r>
            <a:endParaRPr lang="es-MX" sz="4000" b="1" dirty="0">
              <a:solidFill>
                <a:schemeClr val="accent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las Obligaciones de Transparencia </a:t>
            </a:r>
            <a:r>
              <a:rPr lang="es-MX" b="1" dirty="0" smtClean="0">
                <a:latin typeface="Calibri" pitchFamily="34" charset="0"/>
              </a:rPr>
              <a:t>(IG</a:t>
            </a:r>
            <a:r>
              <a:rPr lang="es-MX" b="1" baseline="-25000" dirty="0" smtClean="0">
                <a:latin typeface="Calibri" pitchFamily="34" charset="0"/>
              </a:rPr>
              <a:t>COT</a:t>
            </a:r>
            <a:r>
              <a:rPr lang="es-MX" b="1" dirty="0" smtClean="0">
                <a:latin typeface="Calibri" pitchFamily="34" charset="0"/>
              </a:rPr>
              <a:t>) por Partido Político en el Distrito Federal</a:t>
            </a:r>
          </a:p>
          <a:p>
            <a:r>
              <a:rPr lang="es-MX" sz="1200" b="1" i="1" dirty="0" smtClean="0">
                <a:latin typeface="Calibri" pitchFamily="34" charset="0"/>
              </a:rPr>
              <a:t>Cuarta Evaluación 2014</a:t>
            </a:r>
            <a:endParaRPr lang="es-ES" sz="1200" b="1" i="1" dirty="0"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05515" y="1743199"/>
            <a:ext cx="5724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Global del Cumplimiento de las Obligaciones de Transparencia para los Partidos Políticos en el Distrito Federal: 98.4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15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3251998501"/>
              </p:ext>
            </p:extLst>
          </p:nvPr>
        </p:nvGraphicFramePr>
        <p:xfrm>
          <a:off x="755576" y="2423657"/>
          <a:ext cx="8136904" cy="3925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6169" y="264360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IG</a:t>
            </a:r>
            <a:r>
              <a:rPr lang="es-MX" sz="1200" b="1" baseline="-25000" dirty="0" smtClean="0">
                <a:latin typeface="Calibri" pitchFamily="34" charset="0"/>
              </a:rPr>
              <a:t>COT</a:t>
            </a:r>
            <a:r>
              <a:rPr lang="es-MX" sz="1200" b="1" dirty="0" smtClean="0">
                <a:latin typeface="Calibri" pitchFamily="34" charset="0"/>
              </a:rPr>
              <a:t>:</a:t>
            </a:r>
            <a:endParaRPr lang="es-MX" sz="1200" b="1" baseline="-25000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98.4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56520" y="1196752"/>
            <a:ext cx="7215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Calibri" pitchFamily="34" charset="0"/>
                <a:cs typeface="Calibri" pitchFamily="34" charset="0"/>
              </a:rPr>
              <a:t>Artículo </a:t>
            </a:r>
            <a:r>
              <a:rPr lang="es-MX" sz="1200" b="1" dirty="0" smtClean="0">
                <a:latin typeface="Calibri" pitchFamily="34" charset="0"/>
                <a:cs typeface="Calibri" pitchFamily="34" charset="0"/>
              </a:rPr>
              <a:t>222, Fracción XXII </a:t>
            </a:r>
            <a:r>
              <a:rPr lang="es-MX" sz="1200" b="1" dirty="0">
                <a:latin typeface="Calibri" pitchFamily="34" charset="0"/>
                <a:cs typeface="Calibri" pitchFamily="34" charset="0"/>
              </a:rPr>
              <a:t>del Código de Instituciones y Procedimientos Electorales del Distrito Federal</a:t>
            </a:r>
          </a:p>
        </p:txBody>
      </p:sp>
    </p:spTree>
    <p:extLst>
      <p:ext uri="{BB962C8B-B14F-4D97-AF65-F5344CB8AC3E}">
        <p14:creationId xmlns:p14="http://schemas.microsoft.com/office/powerpoint/2010/main" val="30359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16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6168" y="85702"/>
            <a:ext cx="845544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Desglose por Partido Político en el Distrito Federal del Índice Global del Cumplimiento de las Obligaciones de Transparencia</a:t>
            </a:r>
          </a:p>
          <a:p>
            <a:r>
              <a:rPr lang="es-MX" sz="1200" b="1" i="1" dirty="0" smtClean="0">
                <a:latin typeface="Calibri" pitchFamily="34" charset="0"/>
              </a:rPr>
              <a:t>Evaluaciones 2014</a:t>
            </a:r>
            <a:endParaRPr lang="es-ES" sz="1200" b="1" i="1" dirty="0">
              <a:latin typeface="Calibri" pitchFamily="34" charset="0"/>
            </a:endParaRPr>
          </a:p>
        </p:txBody>
      </p:sp>
      <p:sp>
        <p:nvSpPr>
          <p:cNvPr id="41" name="10 Marcador de número de diapositiva"/>
          <p:cNvSpPr txBox="1">
            <a:spLocks/>
          </p:cNvSpPr>
          <p:nvPr/>
        </p:nvSpPr>
        <p:spPr>
          <a:xfrm>
            <a:off x="8730000" y="6454800"/>
            <a:ext cx="366712" cy="365125"/>
          </a:xfrm>
          <a:prstGeom prst="rect">
            <a:avLst/>
          </a:prstGeom>
        </p:spPr>
        <p:txBody>
          <a:bodyPr vert="horz" anchor="b"/>
          <a:lstStyle>
            <a:defPPr>
              <a:defRPr lang="es-MX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1" kern="1200">
                <a:solidFill>
                  <a:srgbClr val="008080"/>
                </a:solidFill>
                <a:effectLst/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46" name="45 CuadroTexto"/>
          <p:cNvSpPr txBox="1"/>
          <p:nvPr/>
        </p:nvSpPr>
        <p:spPr>
          <a:xfrm>
            <a:off x="7894896" y="982469"/>
            <a:ext cx="11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i="1" u="sng" dirty="0" smtClean="0">
                <a:latin typeface="Calibri" pitchFamily="34" charset="0"/>
              </a:rPr>
              <a:t>Diferencia</a:t>
            </a:r>
          </a:p>
          <a:p>
            <a:pPr algn="ctr"/>
            <a:r>
              <a:rPr lang="es-MX" sz="1200" b="1" i="1" u="sng" dirty="0">
                <a:latin typeface="Calibri" pitchFamily="34" charset="0"/>
              </a:rPr>
              <a:t>4a Eval’14</a:t>
            </a:r>
          </a:p>
          <a:p>
            <a:pPr algn="ctr"/>
            <a:r>
              <a:rPr lang="es-MX" sz="1200" b="1" i="1" u="sng" dirty="0" smtClean="0">
                <a:latin typeface="Calibri" pitchFamily="34" charset="0"/>
              </a:rPr>
              <a:t>Y 3a EvSolv’14</a:t>
            </a:r>
            <a:endParaRPr lang="es-MX" sz="1200" b="1" i="1" u="sng" dirty="0">
              <a:latin typeface="Calibri" pitchFamily="34" charset="0"/>
            </a:endParaRPr>
          </a:p>
        </p:txBody>
      </p:sp>
      <p:graphicFrame>
        <p:nvGraphicFramePr>
          <p:cNvPr id="25" name="22 Gráfico"/>
          <p:cNvGraphicFramePr/>
          <p:nvPr>
            <p:extLst>
              <p:ext uri="{D42A27DB-BD31-4B8C-83A1-F6EECF244321}">
                <p14:modId xmlns:p14="http://schemas.microsoft.com/office/powerpoint/2010/main" val="2521355084"/>
              </p:ext>
            </p:extLst>
          </p:nvPr>
        </p:nvGraphicFramePr>
        <p:xfrm>
          <a:off x="76168" y="1222218"/>
          <a:ext cx="8077674" cy="551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6" name="34 Conector recto de flecha"/>
          <p:cNvCxnSpPr/>
          <p:nvPr/>
        </p:nvCxnSpPr>
        <p:spPr>
          <a:xfrm>
            <a:off x="7737082" y="2749883"/>
            <a:ext cx="648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35 Conector recto de flecha"/>
          <p:cNvCxnSpPr/>
          <p:nvPr/>
        </p:nvCxnSpPr>
        <p:spPr>
          <a:xfrm flipV="1">
            <a:off x="7852220" y="5115546"/>
            <a:ext cx="504000" cy="8616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36 Conector recto de flecha"/>
          <p:cNvCxnSpPr/>
          <p:nvPr/>
        </p:nvCxnSpPr>
        <p:spPr>
          <a:xfrm>
            <a:off x="7903522" y="4542615"/>
            <a:ext cx="468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37 Conector recto de flecha"/>
          <p:cNvCxnSpPr/>
          <p:nvPr/>
        </p:nvCxnSpPr>
        <p:spPr>
          <a:xfrm>
            <a:off x="7967756" y="3347855"/>
            <a:ext cx="396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38 Conector recto de flecha"/>
          <p:cNvCxnSpPr/>
          <p:nvPr/>
        </p:nvCxnSpPr>
        <p:spPr>
          <a:xfrm>
            <a:off x="7773106" y="5722184"/>
            <a:ext cx="612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9 Conector recto de flecha"/>
          <p:cNvCxnSpPr/>
          <p:nvPr/>
        </p:nvCxnSpPr>
        <p:spPr>
          <a:xfrm>
            <a:off x="7927912" y="6303328"/>
            <a:ext cx="432000" cy="1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41 Conector recto de flecha"/>
          <p:cNvCxnSpPr/>
          <p:nvPr/>
        </p:nvCxnSpPr>
        <p:spPr>
          <a:xfrm>
            <a:off x="7963976" y="3949339"/>
            <a:ext cx="396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42 CuadroTexto"/>
          <p:cNvSpPr txBox="1"/>
          <p:nvPr/>
        </p:nvSpPr>
        <p:spPr>
          <a:xfrm>
            <a:off x="8285755" y="2600770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- 1.5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34" name="43 Rectángulo"/>
          <p:cNvSpPr/>
          <p:nvPr/>
        </p:nvSpPr>
        <p:spPr>
          <a:xfrm>
            <a:off x="179512" y="1873141"/>
            <a:ext cx="8784976" cy="57600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54" name="44 Conector recto de flecha"/>
          <p:cNvCxnSpPr/>
          <p:nvPr/>
        </p:nvCxnSpPr>
        <p:spPr>
          <a:xfrm>
            <a:off x="7870196" y="2163389"/>
            <a:ext cx="504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46 CuadroTexto"/>
          <p:cNvSpPr txBox="1"/>
          <p:nvPr/>
        </p:nvSpPr>
        <p:spPr>
          <a:xfrm>
            <a:off x="8278316" y="2014276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- 1.6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57" name="47 CuadroTexto"/>
          <p:cNvSpPr txBox="1"/>
          <p:nvPr/>
        </p:nvSpPr>
        <p:spPr>
          <a:xfrm>
            <a:off x="8266180" y="3228722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- 5.8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58" name="48 CuadroTexto"/>
          <p:cNvSpPr txBox="1"/>
          <p:nvPr/>
        </p:nvSpPr>
        <p:spPr>
          <a:xfrm>
            <a:off x="8261300" y="4371662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0.0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59" name="49 CuadroTexto"/>
          <p:cNvSpPr txBox="1"/>
          <p:nvPr/>
        </p:nvSpPr>
        <p:spPr>
          <a:xfrm>
            <a:off x="8265616" y="3803738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0.0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0" name="50 CuadroTexto"/>
          <p:cNvSpPr txBox="1"/>
          <p:nvPr/>
        </p:nvSpPr>
        <p:spPr>
          <a:xfrm>
            <a:off x="8265616" y="5598674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0.0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1" name="51 CuadroTexto"/>
          <p:cNvSpPr txBox="1"/>
          <p:nvPr/>
        </p:nvSpPr>
        <p:spPr>
          <a:xfrm>
            <a:off x="8265616" y="5007435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- 3.9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3" name="52 CuadroTexto"/>
          <p:cNvSpPr txBox="1"/>
          <p:nvPr/>
        </p:nvSpPr>
        <p:spPr>
          <a:xfrm>
            <a:off x="8265616" y="6186601"/>
            <a:ext cx="621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0.0</a:t>
            </a:r>
            <a:endParaRPr lang="es-MX" sz="1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2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17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por inciso, Artículo </a:t>
            </a:r>
            <a:r>
              <a:rPr lang="es-MX" b="1" dirty="0" smtClean="0">
                <a:latin typeface="Calibri" pitchFamily="34" charset="0"/>
              </a:rPr>
              <a:t>222, fracción XXII </a:t>
            </a:r>
            <a:r>
              <a:rPr lang="es-MX" b="1" dirty="0">
                <a:latin typeface="Calibri" pitchFamily="34" charset="0"/>
              </a:rPr>
              <a:t>del </a:t>
            </a:r>
            <a:r>
              <a:rPr lang="es-MX" b="1" dirty="0" smtClean="0">
                <a:latin typeface="Calibri" pitchFamily="34" charset="0"/>
              </a:rPr>
              <a:t>CIPEDF para los Partidos Políticos en el Distrito Federal (Criterios Sustantivos)</a:t>
            </a:r>
          </a:p>
          <a:p>
            <a:r>
              <a:rPr lang="es-MX" sz="1200" b="1" i="1" dirty="0" smtClean="0">
                <a:latin typeface="Calibri" pitchFamily="34" charset="0"/>
              </a:rPr>
              <a:t>Evaluaciones </a:t>
            </a:r>
            <a:r>
              <a:rPr lang="es-MX" sz="1200" b="1" i="1" dirty="0">
                <a:latin typeface="Calibri" pitchFamily="34" charset="0"/>
              </a:rPr>
              <a:t>2014</a:t>
            </a:r>
            <a:endParaRPr lang="es-ES" sz="1200" b="1" i="1" dirty="0">
              <a:latin typeface="Calibri" pitchFamily="34" charset="0"/>
            </a:endParaRPr>
          </a:p>
        </p:txBody>
      </p:sp>
      <p:graphicFrame>
        <p:nvGraphicFramePr>
          <p:cNvPr id="5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2601"/>
              </p:ext>
            </p:extLst>
          </p:nvPr>
        </p:nvGraphicFramePr>
        <p:xfrm>
          <a:off x="126066" y="1070314"/>
          <a:ext cx="8892000" cy="5688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32000"/>
                <a:gridCol w="5220000"/>
                <a:gridCol w="540000"/>
                <a:gridCol w="540000"/>
                <a:gridCol w="540000"/>
                <a:gridCol w="540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Inciso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Texto 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 del</a:t>
                      </a:r>
                      <a:r>
                        <a:rPr lang="es-MX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 Inciso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1a 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EvSolv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2a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3a 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EvSolv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4a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i="0" u="non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Diferencia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4a Eval’14 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3a EvalSolv’14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Directorio de los órganos de dirección establecidos en la estructura orgánica, incluyendo sus correos electrónicos y domicilio oficial;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de bienes muebles e inmuebles adquiridos o enajenados;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Resoluciones dictadas por sus órganos de control interno;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montos y recursos de su financiamiento que entreguen a sus fundaciones, así como los informes sobre el uso y destino de los mismos;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resoluciones relativas a garantizar los derechos de sus militantes, una vez que hayan causado estado;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institucionales de carácter público;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domicilio oficial y correo electrónico de la OIP, así como el nombre de su responsable;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metas, objetivos y programas de sus diversos órganos;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convenios de participación con las organizaciones de la sociedad civil;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nombre del responsable de la obtención de los recursos generales y de campaña; 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montos de las cuotas ordinarias y extraordinarias para sus militantes, y los límites a las cuotas voluntarias y personales de los candidatos.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Estatutos, Declaración de Principios, Programa de Acción y demás normatividad interna;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Estructura orgánica y funciones;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18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por inciso, Artículo </a:t>
            </a:r>
            <a:r>
              <a:rPr lang="es-MX" b="1" dirty="0" smtClean="0">
                <a:latin typeface="Calibri" pitchFamily="34" charset="0"/>
              </a:rPr>
              <a:t>222, fracción XXII </a:t>
            </a:r>
            <a:r>
              <a:rPr lang="es-MX" b="1" dirty="0">
                <a:latin typeface="Calibri" pitchFamily="34" charset="0"/>
              </a:rPr>
              <a:t>del </a:t>
            </a:r>
            <a:r>
              <a:rPr lang="es-MX" b="1" dirty="0" smtClean="0">
                <a:latin typeface="Calibri" pitchFamily="34" charset="0"/>
              </a:rPr>
              <a:t>CIPEDF para los Partidos Políticos en el Distrito Federal (Criterios Sustantivos)</a:t>
            </a:r>
          </a:p>
          <a:p>
            <a:r>
              <a:rPr lang="es-MX" sz="1200" b="1" i="1" dirty="0" smtClean="0">
                <a:latin typeface="Calibri" pitchFamily="34" charset="0"/>
              </a:rPr>
              <a:t>Evaluaciones </a:t>
            </a:r>
            <a:r>
              <a:rPr lang="es-MX" sz="1200" b="1" i="1" dirty="0">
                <a:latin typeface="Calibri" pitchFamily="34" charset="0"/>
              </a:rPr>
              <a:t>2014</a:t>
            </a:r>
            <a:endParaRPr lang="es-ES" sz="1200" b="1" i="1" dirty="0">
              <a:latin typeface="Calibri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76029"/>
              </p:ext>
            </p:extLst>
          </p:nvPr>
        </p:nvGraphicFramePr>
        <p:xfrm>
          <a:off x="126066" y="1070314"/>
          <a:ext cx="8892000" cy="5688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32000"/>
                <a:gridCol w="5220000"/>
                <a:gridCol w="540000"/>
                <a:gridCol w="540000"/>
                <a:gridCol w="540000"/>
                <a:gridCol w="540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Inciso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Texto 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 del</a:t>
                      </a:r>
                      <a:r>
                        <a:rPr lang="es-MX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 Inciso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1a 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EvSolv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2a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3a 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EvSolv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4a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i="0" u="non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Diferencia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4a Eval’14 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3a EvalSolv’14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y mecanismos de designación de los órganos de dirección en los ámbitos del Distrito Federal, delegacional y distrital;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Sentencias de los órganos jurisdiccionales en los que el partido sea parte del proceso;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Informes de actividades del Presidente y Secretario de su Comité Ejecutivo, así como de sus homólogos;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Informes entregados a la autoridad electoral sobre el origen, monto y destino de los recursos;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informes de sus órganos con motivo de las obligaciones legales y estatutarias, una vez aprobados por las instancias partidarias,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de financiamiento público y privado, recibido durante el último semestre, y su distribución;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Coalición, Frentes y candidatura común en los que participen;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acuerdos y resoluciones que emitan sus órganos de dirección;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actas de las Asambleas ordinarias y extraordinarias;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Contratos y convenios para la adquisición, arrendamiento, concesiones y prestación de bienes y servicios;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 y monto de los cargos, emolumentos, remuneraciones, percepciones, ordinarias y extraordinarias o similares, de sus dirigentes y plantilla laboral;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Resultados de revisiones, informes, verificaciones y auditorías de que sean objeto con motivo de la fiscalización de sus recursos;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Índice de los Criterios Sustantivos del Artículo 222, fracción XXII del CIPEDF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49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7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67744" y="3295870"/>
            <a:ext cx="6048672" cy="707886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accent4"/>
                </a:solidFill>
              </a:rPr>
              <a:t>Gracias por su atención</a:t>
            </a:r>
            <a:endParaRPr lang="es-MX" sz="4000" b="1" dirty="0">
              <a:solidFill>
                <a:schemeClr val="accent4"/>
              </a:solidFill>
            </a:endParaRPr>
          </a:p>
        </p:txBody>
      </p:sp>
      <p:sp>
        <p:nvSpPr>
          <p:cNvPr id="7" name="24 CuadroTexto"/>
          <p:cNvSpPr txBox="1"/>
          <p:nvPr/>
        </p:nvSpPr>
        <p:spPr>
          <a:xfrm>
            <a:off x="8143936" y="6287548"/>
            <a:ext cx="963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cap="small" dirty="0" smtClean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4 Marzo</a:t>
            </a:r>
          </a:p>
          <a:p>
            <a:pPr algn="ctr"/>
            <a:r>
              <a:rPr lang="es-MX" sz="1400" b="1" cap="small" dirty="0" smtClean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2015</a:t>
            </a:r>
            <a:endParaRPr lang="es-MX" sz="1400" b="1" cap="small" dirty="0">
              <a:solidFill>
                <a:schemeClr val="accent4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65378" y="963313"/>
            <a:ext cx="54630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chemeClr val="accent4"/>
                </a:solidFill>
                <a:latin typeface="Calibri" pitchFamily="34" charset="0"/>
              </a:rPr>
              <a:t>Informe de </a:t>
            </a:r>
            <a:r>
              <a:rPr lang="es-MX" sz="3200" b="1" dirty="0" smtClean="0">
                <a:solidFill>
                  <a:schemeClr val="accent4"/>
                </a:solidFill>
                <a:latin typeface="Calibri" pitchFamily="34" charset="0"/>
              </a:rPr>
              <a:t>resultados </a:t>
            </a:r>
            <a:r>
              <a:rPr lang="es-MX" sz="3200" b="1" dirty="0">
                <a:solidFill>
                  <a:schemeClr val="accent4"/>
                </a:solidFill>
                <a:latin typeface="Calibri" pitchFamily="34" charset="0"/>
              </a:rPr>
              <a:t>de la </a:t>
            </a:r>
            <a:r>
              <a:rPr lang="es-MX" sz="3200" b="1" dirty="0" smtClean="0">
                <a:solidFill>
                  <a:schemeClr val="accent4"/>
                </a:solidFill>
                <a:latin typeface="Calibri" pitchFamily="34" charset="0"/>
              </a:rPr>
              <a:t>Cuarta </a:t>
            </a:r>
            <a:r>
              <a:rPr lang="es-MX" sz="3200" b="1" dirty="0">
                <a:solidFill>
                  <a:schemeClr val="accent4"/>
                </a:solidFill>
                <a:latin typeface="Calibri" pitchFamily="34" charset="0"/>
              </a:rPr>
              <a:t>Evaluación a los portales de Internet de los Entes Obligados, 2014</a:t>
            </a:r>
          </a:p>
        </p:txBody>
      </p:sp>
    </p:spTree>
    <p:extLst>
      <p:ext uri="{BB962C8B-B14F-4D97-AF65-F5344CB8AC3E}">
        <p14:creationId xmlns:p14="http://schemas.microsoft.com/office/powerpoint/2010/main" val="34745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ANTECEDENTES</a:t>
            </a:r>
            <a:endParaRPr lang="es-ES" sz="1200" b="1" i="1" dirty="0">
              <a:latin typeface="Calibri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0543" y="1124744"/>
            <a:ext cx="8101897" cy="526166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700" b="1" dirty="0" smtClean="0">
                <a:latin typeface="Calibri" panose="020F0502020204030204" pitchFamily="34" charset="0"/>
              </a:rPr>
              <a:t>Objetivo: Presentar los resultados de la Cuarta Evaluación a la Información Pública de Oficio 2014, </a:t>
            </a:r>
            <a:r>
              <a:rPr lang="es-MX" sz="1700" b="1" dirty="0" smtClean="0">
                <a:latin typeface="Calibri" panose="020F0502020204030204" pitchFamily="34" charset="0"/>
              </a:rPr>
              <a:t>de </a:t>
            </a:r>
            <a:r>
              <a:rPr lang="es-MX" sz="1700" b="1" dirty="0" smtClean="0">
                <a:latin typeface="Calibri" panose="020F0502020204030204" pitchFamily="34" charset="0"/>
              </a:rPr>
              <a:t>los Entes Obligados </a:t>
            </a:r>
            <a:r>
              <a:rPr lang="es-MX" sz="1700" b="1" dirty="0" smtClean="0">
                <a:latin typeface="Calibri" panose="020F0502020204030204" pitchFamily="34" charset="0"/>
              </a:rPr>
              <a:t>incluidos los </a:t>
            </a:r>
            <a:r>
              <a:rPr lang="es-MX" sz="1700" b="1" dirty="0" smtClean="0">
                <a:latin typeface="Calibri" panose="020F0502020204030204" pitchFamily="34" charset="0"/>
              </a:rPr>
              <a:t>Partidos Políticos </a:t>
            </a:r>
            <a:r>
              <a:rPr lang="es-MX" sz="1700" b="1" dirty="0" smtClean="0">
                <a:latin typeface="Calibri" panose="020F0502020204030204" pitchFamily="34" charset="0"/>
              </a:rPr>
              <a:t>con registro en </a:t>
            </a:r>
            <a:r>
              <a:rPr lang="es-MX" sz="1700" b="1" dirty="0" smtClean="0">
                <a:latin typeface="Calibri" panose="020F0502020204030204" pitchFamily="34" charset="0"/>
              </a:rPr>
              <a:t>el Distrito Federal.</a:t>
            </a:r>
          </a:p>
          <a:p>
            <a:pPr algn="just"/>
            <a:endParaRPr lang="es-MX" sz="1700" b="1" dirty="0">
              <a:latin typeface="Calibri" panose="020F0502020204030204" pitchFamily="34" charset="0"/>
            </a:endParaRPr>
          </a:p>
          <a:p>
            <a:pPr algn="just"/>
            <a:r>
              <a:rPr lang="es-MX" sz="1700" dirty="0" smtClean="0">
                <a:latin typeface="Calibri" panose="020F0502020204030204" pitchFamily="34" charset="0"/>
              </a:rPr>
              <a:t>La valoración para los </a:t>
            </a:r>
            <a:r>
              <a:rPr lang="es-MX" sz="1700" u="sng" dirty="0" smtClean="0">
                <a:latin typeface="Calibri" panose="020F0502020204030204" pitchFamily="34" charset="0"/>
              </a:rPr>
              <a:t>Entes obligados</a:t>
            </a:r>
            <a:r>
              <a:rPr lang="es-MX" sz="1700" dirty="0" smtClean="0">
                <a:latin typeface="Calibri" panose="020F0502020204030204" pitchFamily="34" charset="0"/>
              </a:rPr>
              <a:t> consistió </a:t>
            </a:r>
            <a:r>
              <a:rPr lang="es-MX" sz="1700" dirty="0">
                <a:latin typeface="Calibri" panose="020F0502020204030204" pitchFamily="34" charset="0"/>
              </a:rPr>
              <a:t>en verificar la </a:t>
            </a:r>
            <a:r>
              <a:rPr lang="es-MX" sz="1700" dirty="0" smtClean="0">
                <a:latin typeface="Calibri" panose="020F0502020204030204" pitchFamily="34" charset="0"/>
              </a:rPr>
              <a:t>difusión de </a:t>
            </a:r>
            <a:r>
              <a:rPr lang="es-MX" sz="1700" dirty="0">
                <a:latin typeface="Calibri" panose="020F0502020204030204" pitchFamily="34" charset="0"/>
              </a:rPr>
              <a:t>la información pública de oficio </a:t>
            </a:r>
            <a:r>
              <a:rPr lang="es-MX" sz="1700" dirty="0" smtClean="0">
                <a:latin typeface="Calibri" panose="020F0502020204030204" pitchFamily="34" charset="0"/>
              </a:rPr>
              <a:t>que deben contener sus </a:t>
            </a:r>
            <a:r>
              <a:rPr lang="es-MX" sz="1700" dirty="0">
                <a:latin typeface="Calibri" panose="020F0502020204030204" pitchFamily="34" charset="0"/>
              </a:rPr>
              <a:t>portales de Internet </a:t>
            </a:r>
            <a:r>
              <a:rPr lang="es-MX" sz="1700" dirty="0" smtClean="0">
                <a:latin typeface="Calibri" panose="020F0502020204030204" pitchFamily="34" charset="0"/>
              </a:rPr>
              <a:t>(</a:t>
            </a:r>
            <a:r>
              <a:rPr lang="es-MX" sz="1700" dirty="0">
                <a:latin typeface="Calibri" panose="020F0502020204030204" pitchFamily="34" charset="0"/>
              </a:rPr>
              <a:t>Artículos 13, 14, 15, 16, 17, 18, 18 Bis, 19, 20, 21, 22, 25, 27, 28, 29 y 30 de la LTAIPDF), </a:t>
            </a:r>
            <a:r>
              <a:rPr lang="es-MX" sz="1700" dirty="0" smtClean="0">
                <a:latin typeface="Calibri" panose="020F0502020204030204" pitchFamily="34" charset="0"/>
              </a:rPr>
              <a:t>lo cual se realizó entre diciembre de 2014 y la primera quincena de febrero de 2015. </a:t>
            </a:r>
            <a:endParaRPr lang="es-MX" sz="1700" dirty="0">
              <a:latin typeface="Calibri" panose="020F0502020204030204" pitchFamily="34" charset="0"/>
            </a:endParaRPr>
          </a:p>
          <a:p>
            <a:pPr algn="just"/>
            <a:endParaRPr lang="es-MX" sz="1700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r>
              <a:rPr lang="es-MX" sz="1700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Respecto a los </a:t>
            </a:r>
            <a:r>
              <a:rPr lang="es-MX" sz="1700" u="sng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Partidos Políticos en el Distrito Federal,</a:t>
            </a:r>
            <a:r>
              <a:rPr lang="es-MX" sz="1700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se verificó </a:t>
            </a:r>
            <a:r>
              <a:rPr lang="es-MX" sz="1700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que la información que señala el Artículo 222, fracción XXII del Código de Instituciones y Procedimientos Electorales del Distrito Federal (CIPEDF) estuviera publicada, actualizada y validada al cierre del </a:t>
            </a:r>
            <a:r>
              <a:rPr lang="es-MX" sz="1700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tercer </a:t>
            </a:r>
            <a:r>
              <a:rPr lang="es-MX" sz="1700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trimestre de 2014; dicha evaluación fue realizada durante </a:t>
            </a:r>
            <a:r>
              <a:rPr lang="es-MX" sz="1700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 primera semana del </a:t>
            </a:r>
            <a:r>
              <a:rPr lang="es-MX" sz="1700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mes de </a:t>
            </a:r>
            <a:r>
              <a:rPr lang="es-MX" sz="1700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febrero </a:t>
            </a:r>
            <a:r>
              <a:rPr lang="es-MX" sz="1700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 </a:t>
            </a:r>
            <a:r>
              <a:rPr lang="es-MX" sz="1700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2015.</a:t>
            </a:r>
            <a:endParaRPr lang="es-MX" sz="1700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endParaRPr lang="es-MX" sz="1700" dirty="0">
              <a:latin typeface="Calibri" panose="020F0502020204030204" pitchFamily="34" charset="0"/>
            </a:endParaRPr>
          </a:p>
          <a:p>
            <a:pPr algn="just"/>
            <a:r>
              <a:rPr lang="es-MX" sz="1700" dirty="0">
                <a:latin typeface="Calibri" panose="020F0502020204030204" pitchFamily="34" charset="0"/>
              </a:rPr>
              <a:t>Estas acciones se </a:t>
            </a:r>
            <a:r>
              <a:rPr lang="es-MX" sz="1700" dirty="0" smtClean="0">
                <a:latin typeface="Calibri" panose="020F0502020204030204" pitchFamily="34" charset="0"/>
              </a:rPr>
              <a:t>efectuaron de </a:t>
            </a:r>
            <a:r>
              <a:rPr lang="es-MX" sz="1700" dirty="0">
                <a:latin typeface="Calibri" panose="020F0502020204030204" pitchFamily="34" charset="0"/>
              </a:rPr>
              <a:t>conformidad con lo establecido en el Artículo 71, fracciones VIII y XI de la Ley de Transparencia y Acceso a la Información Pública del Distrito Federal (LTAIPDF); del Artículo 23, fracción V del Reglamento Interior del INFODF, así como en cumplimiento del Programa Operativo Anual 2014 del INFODF, y con base en los Criterios y Metodología de </a:t>
            </a:r>
            <a:r>
              <a:rPr lang="es-MX" sz="1700" dirty="0" smtClean="0">
                <a:latin typeface="Calibri" panose="020F0502020204030204" pitchFamily="34" charset="0"/>
              </a:rPr>
              <a:t>Evaluación vigentes, tanto para los </a:t>
            </a:r>
            <a:r>
              <a:rPr lang="es-MX" sz="1700" dirty="0">
                <a:latin typeface="Calibri" panose="020F0502020204030204" pitchFamily="34" charset="0"/>
              </a:rPr>
              <a:t>Entes </a:t>
            </a:r>
            <a:r>
              <a:rPr lang="es-MX" sz="1700" dirty="0" smtClean="0">
                <a:latin typeface="Calibri" panose="020F0502020204030204" pitchFamily="34" charset="0"/>
              </a:rPr>
              <a:t>Obligados como para los Partidos Políticos.</a:t>
            </a:r>
            <a:endParaRPr lang="es-MX" sz="17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6168" y="85702"/>
            <a:ext cx="845544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Global del Cumplimiento de las Obligaciones de Transparencia para los Entes Obligados</a:t>
            </a:r>
          </a:p>
          <a:p>
            <a:r>
              <a:rPr lang="es-MX" sz="1200" b="1" i="1" dirty="0" smtClean="0">
                <a:latin typeface="Calibri" pitchFamily="34" charset="0"/>
              </a:rPr>
              <a:t>(No incluye Partidos Políticos en el Distrito Federal)</a:t>
            </a:r>
            <a:endParaRPr lang="es-ES" sz="1200" b="1" i="1" dirty="0" smtClean="0">
              <a:latin typeface="Calibri" pitchFamily="34" charset="0"/>
            </a:endParaRPr>
          </a:p>
        </p:txBody>
      </p:sp>
      <p:sp>
        <p:nvSpPr>
          <p:cNvPr id="7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/>
          </p:nvPr>
        </p:nvGraphicFramePr>
        <p:xfrm>
          <a:off x="179512" y="1229410"/>
          <a:ext cx="8614902" cy="54141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4376"/>
                <a:gridCol w="1368152"/>
                <a:gridCol w="3240360"/>
                <a:gridCol w="622014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alibri" pitchFamily="34" charset="0"/>
                          <a:cs typeface="Calibri" pitchFamily="34" charset="0"/>
                        </a:rPr>
                        <a:t>Criterios y Metodología de Evaluación de la Información Pública de Oficio que deben dar a conocer los Entes Públicos en sus portales de Internet</a:t>
                      </a:r>
                    </a:p>
                    <a:p>
                      <a:pPr algn="ctr"/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(IG</a:t>
                      </a:r>
                      <a:r>
                        <a:rPr lang="es-MX" sz="1200" b="1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cot</a:t>
                      </a: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)</a:t>
                      </a:r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alibri" pitchFamily="34" charset="0"/>
                          <a:cs typeface="Calibri" pitchFamily="34" charset="0"/>
                        </a:rPr>
                        <a:t>Criterios y Metodología de Evaluación de la Información Pública de Oficio que deben dar a conocer los Entes Obligados en sus portales</a:t>
                      </a:r>
                      <a:r>
                        <a:rPr lang="es-MX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de Internet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(IG</a:t>
                      </a:r>
                      <a:r>
                        <a:rPr lang="es-MX" sz="1200" b="1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r>
                        <a:rPr lang="es-MX" sz="12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)</a:t>
                      </a:r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r>
                        <a:rPr lang="es-MX" sz="12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- 2011</a:t>
                      </a:r>
                      <a:endParaRPr lang="es-MX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2013 - 2014</a:t>
                      </a:r>
                      <a:endParaRPr lang="es-MX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es-MX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</a:tr>
              <a:tr h="3974125"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33CCC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33CCC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33CCC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33CCCC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Gráfico"/>
          <p:cNvGraphicFramePr/>
          <p:nvPr>
            <p:extLst/>
          </p:nvPr>
        </p:nvGraphicFramePr>
        <p:xfrm>
          <a:off x="179511" y="2780928"/>
          <a:ext cx="86409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0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8" y="85702"/>
            <a:ext cx="845544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Comparativo de Índice entre los </a:t>
            </a:r>
            <a:r>
              <a:rPr lang="es-MX" b="1" dirty="0">
                <a:latin typeface="Calibri" pitchFamily="34" charset="0"/>
              </a:rPr>
              <a:t>Entes </a:t>
            </a:r>
            <a:r>
              <a:rPr lang="es-MX" b="1" dirty="0" smtClean="0">
                <a:latin typeface="Calibri" pitchFamily="34" charset="0"/>
              </a:rPr>
              <a:t>Obligados y los Partidos Políticos en el Distrito Federal</a:t>
            </a:r>
          </a:p>
          <a:p>
            <a:r>
              <a:rPr lang="es-MX" sz="1200" b="1" i="1" dirty="0" smtClean="0">
                <a:latin typeface="Calibri" pitchFamily="34" charset="0"/>
              </a:rPr>
              <a:t>2008 </a:t>
            </a:r>
            <a:r>
              <a:rPr lang="es-MX" sz="1200" b="1" i="1" dirty="0">
                <a:latin typeface="Calibri" pitchFamily="34" charset="0"/>
              </a:rPr>
              <a:t>- </a:t>
            </a:r>
            <a:r>
              <a:rPr lang="es-MX" sz="1200" b="1" i="1" dirty="0" smtClean="0">
                <a:latin typeface="Calibri" pitchFamily="34" charset="0"/>
              </a:rPr>
              <a:t>2014</a:t>
            </a:r>
            <a:endParaRPr lang="es-ES" sz="1200" b="1" i="1" dirty="0">
              <a:latin typeface="Calibri" pitchFamily="34" charset="0"/>
            </a:endParaRPr>
          </a:p>
        </p:txBody>
      </p:sp>
      <p:graphicFrame>
        <p:nvGraphicFramePr>
          <p:cNvPr id="7" name="7 Tabla"/>
          <p:cNvGraphicFramePr>
            <a:graphicFrameLocks noGrp="1"/>
          </p:cNvGraphicFramePr>
          <p:nvPr>
            <p:extLst/>
          </p:nvPr>
        </p:nvGraphicFramePr>
        <p:xfrm>
          <a:off x="115003" y="1340768"/>
          <a:ext cx="8898822" cy="49685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98822"/>
              </a:tblGrid>
              <a:tr h="4968552"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ED3D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1507939238"/>
              </p:ext>
            </p:extLst>
          </p:nvPr>
        </p:nvGraphicFramePr>
        <p:xfrm>
          <a:off x="118073" y="1484784"/>
          <a:ext cx="8895752" cy="4691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1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Rectángulo"/>
          <p:cNvSpPr/>
          <p:nvPr/>
        </p:nvSpPr>
        <p:spPr>
          <a:xfrm>
            <a:off x="2205338" y="2204864"/>
            <a:ext cx="61830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accent4"/>
                </a:solidFill>
                <a:latin typeface="Calibri" pitchFamily="34" charset="0"/>
              </a:rPr>
              <a:t>Entes Obligados</a:t>
            </a:r>
            <a:endParaRPr lang="es-MX" sz="4000" b="1" dirty="0">
              <a:solidFill>
                <a:schemeClr val="accent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9" name="2 Gráfico"/>
          <p:cNvGraphicFramePr/>
          <p:nvPr>
            <p:extLst>
              <p:ext uri="{D42A27DB-BD31-4B8C-83A1-F6EECF244321}">
                <p14:modId xmlns:p14="http://schemas.microsoft.com/office/powerpoint/2010/main" val="165187602"/>
              </p:ext>
            </p:extLst>
          </p:nvPr>
        </p:nvGraphicFramePr>
        <p:xfrm>
          <a:off x="481418" y="1301194"/>
          <a:ext cx="819503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4 Rectángulo"/>
          <p:cNvSpPr/>
          <p:nvPr/>
        </p:nvSpPr>
        <p:spPr>
          <a:xfrm>
            <a:off x="239080" y="1387930"/>
            <a:ext cx="8653400" cy="360000"/>
          </a:xfrm>
          <a:prstGeom prst="rect">
            <a:avLst/>
          </a:prstGeom>
          <a:noFill/>
          <a:ln w="57150">
            <a:solidFill>
              <a:srgbClr val="33CCCC"/>
            </a:solidFill>
          </a:ln>
          <a:scene3d>
            <a:camera prst="orthographicFront"/>
            <a:lightRig rig="sof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Índices de </a:t>
            </a:r>
            <a:r>
              <a:rPr lang="es-MX" b="1" dirty="0">
                <a:latin typeface="Calibri" pitchFamily="34" charset="0"/>
              </a:rPr>
              <a:t>cumplimiento </a:t>
            </a:r>
            <a:r>
              <a:rPr lang="es-MX" b="1" dirty="0" smtClean="0">
                <a:latin typeface="Calibri" pitchFamily="34" charset="0"/>
              </a:rPr>
              <a:t>de la </a:t>
            </a:r>
            <a:r>
              <a:rPr lang="es-MX" b="1" dirty="0" smtClean="0">
                <a:latin typeface="Calibri" pitchFamily="34" charset="0"/>
              </a:rPr>
              <a:t>Cuarta Evaluación a los portales de Internet de los Entes Obligados, 2014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7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69588"/>
              </p:ext>
            </p:extLst>
          </p:nvPr>
        </p:nvGraphicFramePr>
        <p:xfrm>
          <a:off x="163976" y="1340768"/>
          <a:ext cx="8820000" cy="4788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224000"/>
                <a:gridCol w="720000"/>
                <a:gridCol w="576000"/>
                <a:gridCol w="576000"/>
                <a:gridCol w="900000"/>
                <a:gridCol w="792000"/>
                <a:gridCol w="576000"/>
                <a:gridCol w="576000"/>
                <a:gridCol w="576000"/>
                <a:gridCol w="576000"/>
                <a:gridCol w="576000"/>
                <a:gridCol w="1152000"/>
              </a:tblGrid>
              <a:tr h="46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Entes Obligados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Índices de Cumplimiento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B73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B73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Índice Global del Cumplimiento de la Información de Oficio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(IG</a:t>
                      </a:r>
                      <a:r>
                        <a:rPr lang="es-MX" sz="1100" b="1" i="0" u="none" strike="noStrike" baseline="-2500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OF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)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Obligaciones específicas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 específico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25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27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29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30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15, 18 y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 Bis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Administración</a:t>
                      </a:r>
                    </a:p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Desconcentrados y</a:t>
                      </a:r>
                    </a:p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Paraestatales </a:t>
                      </a:r>
                      <a:r>
                        <a:rPr lang="es-ES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endParaRPr lang="es-ES" sz="11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 y 18 Bis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Delegaciones </a:t>
                      </a:r>
                    </a:p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17, 19, 20, 21 y 22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Índices Entes</a:t>
                      </a:r>
                    </a:p>
                    <a:p>
                      <a:pPr algn="l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Obligados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97.4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95.4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94.4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99.1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98.8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95.0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5864" y="6165304"/>
            <a:ext cx="8823854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Distrito Federal,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Índices de </a:t>
            </a:r>
            <a:r>
              <a:rPr lang="es-MX" b="1" dirty="0">
                <a:latin typeface="Calibri" pitchFamily="34" charset="0"/>
              </a:rPr>
              <a:t>cumplimiento </a:t>
            </a:r>
            <a:r>
              <a:rPr lang="es-MX" b="1" dirty="0" smtClean="0">
                <a:latin typeface="Calibri" pitchFamily="34" charset="0"/>
              </a:rPr>
              <a:t>de la </a:t>
            </a:r>
            <a:r>
              <a:rPr lang="es-MX" b="1" dirty="0" smtClean="0">
                <a:latin typeface="Calibri" pitchFamily="34" charset="0"/>
              </a:rPr>
              <a:t>Cuarta Evaluación a los portales de Internet de los Entes Obligados por Órgano de Gobierno, 2014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8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291747701"/>
              </p:ext>
            </p:extLst>
          </p:nvPr>
        </p:nvGraphicFramePr>
        <p:xfrm>
          <a:off x="395536" y="2000240"/>
          <a:ext cx="835292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17 CuadroTexto"/>
          <p:cNvSpPr txBox="1"/>
          <p:nvPr/>
        </p:nvSpPr>
        <p:spPr>
          <a:xfrm>
            <a:off x="714348" y="1267930"/>
            <a:ext cx="7715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Global del Cumplimiento de la Información de </a:t>
            </a:r>
            <a:r>
              <a:rPr lang="es-MX" sz="1200" b="1" dirty="0" smtClean="0">
                <a:latin typeface="Calibri" pitchFamily="34" charset="0"/>
              </a:rPr>
              <a:t>Oficio (IG</a:t>
            </a:r>
            <a:r>
              <a:rPr lang="es-MX" sz="1200" b="1" baseline="-25000" dirty="0" smtClean="0">
                <a:latin typeface="Calibri" pitchFamily="34" charset="0"/>
              </a:rPr>
              <a:t>OF</a:t>
            </a:r>
            <a:r>
              <a:rPr lang="es-MX" sz="1200" b="1" dirty="0" smtClean="0">
                <a:latin typeface="Calibri" pitchFamily="34" charset="0"/>
              </a:rPr>
              <a:t>): 96.1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5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 Información de </a:t>
            </a:r>
            <a:r>
              <a:rPr lang="es-MX" b="1" dirty="0" smtClean="0">
                <a:latin typeface="Calibri" pitchFamily="34" charset="0"/>
              </a:rPr>
              <a:t>Oficio - IG</a:t>
            </a:r>
            <a:r>
              <a:rPr lang="es-MX" b="1" baseline="-25000" dirty="0" smtClean="0">
                <a:latin typeface="Calibri" pitchFamily="34" charset="0"/>
              </a:rPr>
              <a:t>OF</a:t>
            </a:r>
            <a:endParaRPr lang="es-MX" b="1" baseline="-25000" dirty="0">
              <a:latin typeface="Calibri" pitchFamily="34" charset="0"/>
            </a:endParaRPr>
          </a:p>
          <a:p>
            <a:r>
              <a:rPr lang="es-MX" b="1" dirty="0" smtClean="0">
                <a:latin typeface="Calibri" pitchFamily="34" charset="0"/>
              </a:rPr>
              <a:t>(Aplica a los 112 Entes Obligados)</a:t>
            </a:r>
          </a:p>
          <a:p>
            <a:r>
              <a:rPr lang="es-MX" sz="1200" b="1" i="1" dirty="0" smtClean="0">
                <a:latin typeface="Calibri" pitchFamily="34" charset="0"/>
              </a:rPr>
              <a:t>Cuarta Evaluación 2014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9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Global del Cumplimiento de la Información </a:t>
            </a:r>
            <a:r>
              <a:rPr lang="es-MX" b="1" dirty="0">
                <a:latin typeface="Calibri" pitchFamily="34" charset="0"/>
              </a:rPr>
              <a:t>de Oficio </a:t>
            </a:r>
            <a:r>
              <a:rPr lang="es-MX" b="1" dirty="0" smtClean="0">
                <a:latin typeface="Calibri" pitchFamily="34" charset="0"/>
              </a:rPr>
              <a:t>(</a:t>
            </a:r>
            <a:r>
              <a:rPr lang="es-MX" b="1" dirty="0">
                <a:latin typeface="Calibri" pitchFamily="34" charset="0"/>
              </a:rPr>
              <a:t>IG</a:t>
            </a:r>
            <a:r>
              <a:rPr lang="es-MX" b="1" baseline="-25000" dirty="0">
                <a:latin typeface="Calibri" pitchFamily="34" charset="0"/>
              </a:rPr>
              <a:t>OF</a:t>
            </a:r>
            <a:r>
              <a:rPr lang="es-MX" b="1" dirty="0" smtClean="0">
                <a:latin typeface="Calibri" pitchFamily="34" charset="0"/>
              </a:rPr>
              <a:t>).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Cuarta Evaluación </a:t>
            </a:r>
            <a:r>
              <a:rPr lang="es-MX" sz="1200" b="1" i="1" dirty="0">
                <a:latin typeface="Calibri" pitchFamily="34" charset="0"/>
              </a:rPr>
              <a:t>2014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17485"/>
              </p:ext>
            </p:extLst>
          </p:nvPr>
        </p:nvGraphicFramePr>
        <p:xfrm>
          <a:off x="247798" y="1109462"/>
          <a:ext cx="4248000" cy="56880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Auditoría Superior de la Ciudad de México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096315"/>
              </p:ext>
            </p:extLst>
          </p:nvPr>
        </p:nvGraphicFramePr>
        <p:xfrm>
          <a:off x="4644008" y="1124744"/>
          <a:ext cx="4248000" cy="54360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Movilidad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</a:t>
                      </a:r>
                      <a:r>
                        <a:rPr lang="es-MX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7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19186</TotalTime>
  <Words>2384</Words>
  <Application>Microsoft Office PowerPoint</Application>
  <PresentationFormat>Presentación en pantalla (4:3)</PresentationFormat>
  <Paragraphs>829</Paragraphs>
  <Slides>19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Lucida Sans Unicode</vt:lpstr>
      <vt:lpstr>Verdana</vt:lpstr>
      <vt:lpstr>Wingdings 2</vt:lpstr>
      <vt:lpstr>Wingdings 3</vt:lpstr>
      <vt:lpstr>Concurrencia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Mondragón Centeno</dc:creator>
  <cp:lastModifiedBy>Juan.Galindo</cp:lastModifiedBy>
  <cp:revision>3977</cp:revision>
  <cp:lastPrinted>2014-09-12T23:51:13Z</cp:lastPrinted>
  <dcterms:created xsi:type="dcterms:W3CDTF">2007-08-06T19:42:12Z</dcterms:created>
  <dcterms:modified xsi:type="dcterms:W3CDTF">2015-03-03T20:13:16Z</dcterms:modified>
</cp:coreProperties>
</file>