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8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theme/themeOverride8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9.xml" ContentType="application/vnd.openxmlformats-officedocument.themeOverride+xml"/>
  <Override PartName="/ppt/charts/chart27.xml" ContentType="application/vnd.openxmlformats-officedocument.drawingml.chart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1.xml" ContentType="application/vnd.openxmlformats-officedocument.themeOverride+xml"/>
  <Override PartName="/ppt/charts/chart35.xml" ContentType="application/vnd.openxmlformats-officedocument.drawingml.chart+xml"/>
  <Override PartName="/ppt/theme/themeOverride12.xml" ContentType="application/vnd.openxmlformats-officedocument.themeOverride+xml"/>
  <Override PartName="/ppt/charts/chart36.xml" ContentType="application/vnd.openxmlformats-officedocument.drawingml.chart+xml"/>
  <Override PartName="/ppt/notesSlides/notesSlide4.xml" ContentType="application/vnd.openxmlformats-officedocument.presentationml.notesSlide+xml"/>
  <Override PartName="/ppt/charts/chart37.xml" ContentType="application/vnd.openxmlformats-officedocument.drawingml.chart+xml"/>
  <Override PartName="/ppt/notesSlides/notesSlide5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13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6.xml" ContentType="application/vnd.openxmlformats-officedocument.presentationml.notesSlide+xml"/>
  <Override PartName="/ppt/charts/chart42.xml" ContentType="application/vnd.openxmlformats-officedocument.drawingml.chart+xml"/>
  <Override PartName="/ppt/notesSlides/notesSlide7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5.xml" ContentType="application/vnd.openxmlformats-officedocument.drawingml.chart+xml"/>
  <Override PartName="/ppt/theme/themeOverride14.xml" ContentType="application/vnd.openxmlformats-officedocument.themeOverr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15.xml" ContentType="application/vnd.openxmlformats-officedocument.themeOverride+xml"/>
  <Override PartName="/ppt/notesSlides/notesSlide8.xml" ContentType="application/vnd.openxmlformats-officedocument.presentationml.notesSlide+xml"/>
  <Override PartName="/ppt/charts/chart49.xml" ContentType="application/vnd.openxmlformats-officedocument.drawingml.chart+xml"/>
  <Override PartName="/ppt/theme/themeOverride16.xml" ContentType="application/vnd.openxmlformats-officedocument.themeOverr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theme/themeOverride17.xml" ContentType="application/vnd.openxmlformats-officedocument.themeOverride+xml"/>
  <Override PartName="/ppt/notesSlides/notesSlide9.xml" ContentType="application/vnd.openxmlformats-officedocument.presentationml.notesSlide+xml"/>
  <Override PartName="/ppt/charts/chart58.xml" ContentType="application/vnd.openxmlformats-officedocument.drawingml.chart+xml"/>
  <Override PartName="/ppt/theme/themeOverride18.xml" ContentType="application/vnd.openxmlformats-officedocument.themeOverride+xml"/>
  <Override PartName="/ppt/notesSlides/notesSlide10.xml" ContentType="application/vnd.openxmlformats-officedocument.presentationml.notesSlide+xml"/>
  <Override PartName="/ppt/charts/chart59.xml" ContentType="application/vnd.openxmlformats-officedocument.drawingml.chart+xml"/>
  <Override PartName="/ppt/theme/themeOverride19.xml" ContentType="application/vnd.openxmlformats-officedocument.themeOverride+xml"/>
  <Override PartName="/ppt/notesSlides/notesSlide11.xml" ContentType="application/vnd.openxmlformats-officedocument.presentationml.notesSlide+xml"/>
  <Override PartName="/ppt/charts/chart60.xml" ContentType="application/vnd.openxmlformats-officedocument.drawingml.chart+xml"/>
  <Override PartName="/ppt/theme/themeOverride20.xml" ContentType="application/vnd.openxmlformats-officedocument.themeOverride+xml"/>
  <Override PartName="/ppt/charts/chart6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2.xml" ContentType="application/vnd.openxmlformats-officedocument.drawingml.chart+xml"/>
  <Override PartName="/ppt/theme/themeOverride21.xml" ContentType="application/vnd.openxmlformats-officedocument.themeOverride+xml"/>
  <Override PartName="/ppt/charts/chart63.xml" ContentType="application/vnd.openxmlformats-officedocument.drawingml.chart+xml"/>
  <Override PartName="/ppt/theme/themeOverride22.xml" ContentType="application/vnd.openxmlformats-officedocument.themeOverr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theme/themeOverride23.xml" ContentType="application/vnd.openxmlformats-officedocument.themeOverride+xml"/>
  <Override PartName="/ppt/charts/chart66.xml" ContentType="application/vnd.openxmlformats-officedocument.drawingml.chart+xml"/>
  <Override PartName="/ppt/theme/themeOverride24.xml" ContentType="application/vnd.openxmlformats-officedocument.themeOverr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theme/themeOverride25.xml" ContentType="application/vnd.openxmlformats-officedocument.themeOverride+xml"/>
  <Override PartName="/ppt/charts/chart69.xml" ContentType="application/vnd.openxmlformats-officedocument.drawingml.chart+xml"/>
  <Override PartName="/ppt/theme/themeOverride26.xml" ContentType="application/vnd.openxmlformats-officedocument.themeOverride+xml"/>
  <Override PartName="/ppt/charts/chart7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937" r:id="rId2"/>
    <p:sldMasterId id="2147483949" r:id="rId3"/>
    <p:sldMasterId id="2147483973" r:id="rId4"/>
    <p:sldMasterId id="2147483985" r:id="rId5"/>
    <p:sldMasterId id="2147483997" r:id="rId6"/>
    <p:sldMasterId id="2147484009" r:id="rId7"/>
    <p:sldMasterId id="2147484021" r:id="rId8"/>
    <p:sldMasterId id="2147484033" r:id="rId9"/>
  </p:sldMasterIdLst>
  <p:notesMasterIdLst>
    <p:notesMasterId r:id="rId89"/>
  </p:notesMasterIdLst>
  <p:sldIdLst>
    <p:sldId id="258" r:id="rId10"/>
    <p:sldId id="708" r:id="rId11"/>
    <p:sldId id="681" r:id="rId12"/>
    <p:sldId id="834" r:id="rId13"/>
    <p:sldId id="835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836" r:id="rId22"/>
    <p:sldId id="837" r:id="rId23"/>
    <p:sldId id="838" r:id="rId24"/>
    <p:sldId id="839" r:id="rId25"/>
    <p:sldId id="841" r:id="rId26"/>
    <p:sldId id="840" r:id="rId27"/>
    <p:sldId id="842" r:id="rId28"/>
    <p:sldId id="844" r:id="rId29"/>
    <p:sldId id="843" r:id="rId30"/>
    <p:sldId id="846" r:id="rId31"/>
    <p:sldId id="847" r:id="rId32"/>
    <p:sldId id="778" r:id="rId33"/>
    <p:sldId id="779" r:id="rId34"/>
    <p:sldId id="848" r:id="rId35"/>
    <p:sldId id="780" r:id="rId36"/>
    <p:sldId id="782" r:id="rId37"/>
    <p:sldId id="783" r:id="rId38"/>
    <p:sldId id="784" r:id="rId39"/>
    <p:sldId id="849" r:id="rId40"/>
    <p:sldId id="850" r:id="rId41"/>
    <p:sldId id="787" r:id="rId42"/>
    <p:sldId id="788" r:id="rId43"/>
    <p:sldId id="790" r:id="rId44"/>
    <p:sldId id="789" r:id="rId45"/>
    <p:sldId id="791" r:id="rId46"/>
    <p:sldId id="792" r:id="rId47"/>
    <p:sldId id="793" r:id="rId48"/>
    <p:sldId id="851" r:id="rId49"/>
    <p:sldId id="796" r:id="rId50"/>
    <p:sldId id="795" r:id="rId51"/>
    <p:sldId id="797" r:id="rId52"/>
    <p:sldId id="798" r:id="rId53"/>
    <p:sldId id="852" r:id="rId54"/>
    <p:sldId id="799" r:id="rId55"/>
    <p:sldId id="801" r:id="rId56"/>
    <p:sldId id="802" r:id="rId57"/>
    <p:sldId id="803" r:id="rId58"/>
    <p:sldId id="804" r:id="rId59"/>
    <p:sldId id="805" r:id="rId60"/>
    <p:sldId id="806" r:id="rId61"/>
    <p:sldId id="807" r:id="rId62"/>
    <p:sldId id="809" r:id="rId63"/>
    <p:sldId id="810" r:id="rId64"/>
    <p:sldId id="811" r:id="rId65"/>
    <p:sldId id="812" r:id="rId66"/>
    <p:sldId id="813" r:id="rId67"/>
    <p:sldId id="814" r:id="rId68"/>
    <p:sldId id="853" r:id="rId69"/>
    <p:sldId id="815" r:id="rId70"/>
    <p:sldId id="816" r:id="rId71"/>
    <p:sldId id="817" r:id="rId72"/>
    <p:sldId id="818" r:id="rId73"/>
    <p:sldId id="819" r:id="rId74"/>
    <p:sldId id="820" r:id="rId75"/>
    <p:sldId id="821" r:id="rId76"/>
    <p:sldId id="822" r:id="rId77"/>
    <p:sldId id="823" r:id="rId78"/>
    <p:sldId id="824" r:id="rId79"/>
    <p:sldId id="825" r:id="rId80"/>
    <p:sldId id="826" r:id="rId81"/>
    <p:sldId id="827" r:id="rId82"/>
    <p:sldId id="828" r:id="rId83"/>
    <p:sldId id="829" r:id="rId84"/>
    <p:sldId id="830" r:id="rId85"/>
    <p:sldId id="831" r:id="rId86"/>
    <p:sldId id="832" r:id="rId87"/>
    <p:sldId id="833" r:id="rId88"/>
  </p:sldIdLst>
  <p:sldSz cx="9144000" cy="6858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DA1F28"/>
    <a:srgbClr val="466580"/>
    <a:srgbClr val="3333FF"/>
    <a:srgbClr val="00C5C0"/>
    <a:srgbClr val="F26200"/>
    <a:srgbClr val="FF0000"/>
    <a:srgbClr val="00CC99"/>
    <a:srgbClr val="05E1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8" autoAdjust="0"/>
    <p:restoredTop sz="73180" autoAdjust="0"/>
  </p:normalViewPr>
  <p:slideViewPr>
    <p:cSldViewPr>
      <p:cViewPr varScale="1">
        <p:scale>
          <a:sx n="88" d="100"/>
          <a:sy n="88" d="100"/>
        </p:scale>
        <p:origin x="18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1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4.xlsx"/><Relationship Id="rId1" Type="http://schemas.openxmlformats.org/officeDocument/2006/relationships/themeOverride" Target="../theme/themeOverride8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6.xlsx"/><Relationship Id="rId1" Type="http://schemas.openxmlformats.org/officeDocument/2006/relationships/themeOverride" Target="../theme/themeOverride9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0.xlsx"/><Relationship Id="rId1" Type="http://schemas.openxmlformats.org/officeDocument/2006/relationships/themeOverride" Target="../theme/themeOverride1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1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5.xlsx"/><Relationship Id="rId1" Type="http://schemas.openxmlformats.org/officeDocument/2006/relationships/themeOverride" Target="../theme/themeOverride12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9.xlsx"/><Relationship Id="rId1" Type="http://schemas.openxmlformats.org/officeDocument/2006/relationships/themeOverride" Target="../theme/themeOverride1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5.xlsx"/><Relationship Id="rId1" Type="http://schemas.openxmlformats.org/officeDocument/2006/relationships/themeOverride" Target="../theme/themeOverride14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8.xlsx"/><Relationship Id="rId1" Type="http://schemas.openxmlformats.org/officeDocument/2006/relationships/themeOverride" Target="../theme/themeOverride15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9.xlsx"/><Relationship Id="rId1" Type="http://schemas.openxmlformats.org/officeDocument/2006/relationships/themeOverride" Target="../theme/themeOverride16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7.xlsx"/><Relationship Id="rId1" Type="http://schemas.openxmlformats.org/officeDocument/2006/relationships/themeOverride" Target="../theme/themeOverride1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8.xlsx"/><Relationship Id="rId1" Type="http://schemas.openxmlformats.org/officeDocument/2006/relationships/themeOverride" Target="../theme/themeOverride1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9.xlsx"/><Relationship Id="rId1" Type="http://schemas.openxmlformats.org/officeDocument/2006/relationships/themeOverride" Target="../theme/themeOverride19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0.xlsx"/><Relationship Id="rId1" Type="http://schemas.openxmlformats.org/officeDocument/2006/relationships/themeOverride" Target="../theme/themeOverride2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2.xlsx"/><Relationship Id="rId1" Type="http://schemas.openxmlformats.org/officeDocument/2006/relationships/themeOverride" Target="../theme/themeOverride21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3.xlsx"/><Relationship Id="rId1" Type="http://schemas.openxmlformats.org/officeDocument/2006/relationships/themeOverride" Target="../theme/themeOverride22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5.xlsx"/><Relationship Id="rId1" Type="http://schemas.openxmlformats.org/officeDocument/2006/relationships/themeOverride" Target="../theme/themeOverride23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6.xlsx"/><Relationship Id="rId1" Type="http://schemas.openxmlformats.org/officeDocument/2006/relationships/themeOverride" Target="../theme/themeOverride24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7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8.xlsx"/><Relationship Id="rId1" Type="http://schemas.openxmlformats.org/officeDocument/2006/relationships/themeOverride" Target="../theme/themeOverride25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9.xlsx"/><Relationship Id="rId1" Type="http://schemas.openxmlformats.org/officeDocument/2006/relationships/themeOverride" Target="../theme/themeOverride2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0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7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31852831644628"/>
          <c:y val="8.0307465837129208E-2"/>
          <c:w val="0.77638781106521981"/>
          <c:h val="0.7714853905121653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2560484732465624E-2"/>
                  <c:y val="-1.05821575380513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560484732465624E-2"/>
                  <c:y val="-7.40751027663592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973465744147831"/>
          <c:y val="0.28821323375993452"/>
          <c:w val="0.54515712218128853"/>
          <c:h val="0.5354174739392100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Pt>
            <c:idx val="0"/>
            <c:bubble3D val="0"/>
            <c:spPr>
              <a:solidFill>
                <a:srgbClr val="009999"/>
              </a:solidFill>
              <a:ln w="5080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5080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9999"/>
              </a:solidFill>
              <a:ln w="5080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4544315984922914E-2"/>
                  <c:y val="0.10989293872496551"/>
                </c:manualLayout>
              </c:layout>
              <c:tx>
                <c:rich>
                  <a:bodyPr/>
                  <a:lstStyle/>
                  <a:p>
                    <a:r>
                      <a:rPr lang="es-MX" dirty="0"/>
                      <a:t>A la entrada o cercana a ésta
</a:t>
                    </a:r>
                    <a:r>
                      <a:rPr lang="es-MX" dirty="0" smtClean="0"/>
                      <a:t>52</a:t>
                    </a:r>
                    <a:r>
                      <a:rPr lang="es-MX" dirty="0"/>
                      <a:t>
79%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545224319804881E-2"/>
                  <c:y val="-9.47001896616851E-2"/>
                </c:manualLayout>
              </c:layout>
              <c:tx>
                <c:rich>
                  <a:bodyPr/>
                  <a:lstStyle/>
                  <a:p>
                    <a:r>
                      <a:rPr lang="es-MX" dirty="0"/>
                      <a:t>En la PB, alejada de la entrada
</a:t>
                    </a:r>
                    <a:r>
                      <a:rPr lang="es-MX" dirty="0" smtClean="0"/>
                      <a:t>14</a:t>
                    </a:r>
                    <a:r>
                      <a:rPr lang="es-MX" dirty="0"/>
                      <a:t>
21%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79321564849215E-2"/>
                  <c:y val="-5.02200297527917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 la entrada o cercana a ésta</c:v>
                </c:pt>
                <c:pt idx="1">
                  <c:v>En la PB, alejada de la entrada</c:v>
                </c:pt>
              </c:strCache>
            </c:strRef>
          </c:cat>
          <c:val>
            <c:numRef>
              <c:f>Hoja1!$B$2:$B$3</c:f>
              <c:numCache>
                <c:formatCode>###0.0</c:formatCode>
                <c:ptCount val="2"/>
                <c:pt idx="0">
                  <c:v>78.787878787878782</c:v>
                </c:pt>
                <c:pt idx="1">
                  <c:v>21.212121212121211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889307932928473"/>
          <c:y val="0.2036810829064703"/>
          <c:w val="0.5319321278257122"/>
          <c:h val="0.514089263338103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</c:spPr>
          <c:dPt>
            <c:idx val="0"/>
            <c:bubble3D val="0"/>
            <c:explosion val="17"/>
            <c:spPr>
              <a:solidFill>
                <a:srgbClr val="009999"/>
              </a:solidFill>
              <a:ln w="5080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ln w="50800">
                <a:noFill/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9999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9999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1508450280592169E-2"/>
                  <c:y val="-4.87829957427898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863406658701074E-17"/>
                  <c:y val="2.25152288043645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57</c:v>
                </c:pt>
                <c:pt idx="1">
                  <c:v>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  <c:txPr>
        <a:bodyPr rot="0" vert="horz"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7338367395571184"/>
          <c:y val="6.8268830575683212E-2"/>
          <c:w val="0.62522596359349902"/>
          <c:h val="0.868011844170092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Piso 17</c:v>
                </c:pt>
                <c:pt idx="1">
                  <c:v>Piso 16</c:v>
                </c:pt>
                <c:pt idx="2">
                  <c:v>Piso 11</c:v>
                </c:pt>
                <c:pt idx="3">
                  <c:v>Piso 10</c:v>
                </c:pt>
                <c:pt idx="4">
                  <c:v>Piso 8</c:v>
                </c:pt>
                <c:pt idx="5">
                  <c:v>Piso 7</c:v>
                </c:pt>
                <c:pt idx="6">
                  <c:v>Piso 6</c:v>
                </c:pt>
                <c:pt idx="7">
                  <c:v>Piso 5</c:v>
                </c:pt>
                <c:pt idx="8">
                  <c:v>Piso 4</c:v>
                </c:pt>
                <c:pt idx="9">
                  <c:v>Piso 3</c:v>
                </c:pt>
                <c:pt idx="10">
                  <c:v>Piso 2</c:v>
                </c:pt>
                <c:pt idx="11">
                  <c:v>Piso 1</c:v>
                </c:pt>
              </c:strCache>
            </c:strRef>
          </c:cat>
          <c:val>
            <c:numRef>
              <c:f>Hoja1!$B$2:$B$13</c:f>
              <c:numCache>
                <c:formatCode>###0.0</c:formatCode>
                <c:ptCount val="12"/>
                <c:pt idx="0">
                  <c:v>1.8867924528301887</c:v>
                </c:pt>
                <c:pt idx="1">
                  <c:v>3.7735849056603774</c:v>
                </c:pt>
                <c:pt idx="2">
                  <c:v>1.8867924528301887</c:v>
                </c:pt>
                <c:pt idx="3">
                  <c:v>3.7735849056603774</c:v>
                </c:pt>
                <c:pt idx="4">
                  <c:v>1.8867924528301887</c:v>
                </c:pt>
                <c:pt idx="5">
                  <c:v>1.8867924528301887</c:v>
                </c:pt>
                <c:pt idx="6">
                  <c:v>3.7735849056603774</c:v>
                </c:pt>
                <c:pt idx="7">
                  <c:v>11.320754716981133</c:v>
                </c:pt>
                <c:pt idx="8">
                  <c:v>9.433962264150944</c:v>
                </c:pt>
                <c:pt idx="9">
                  <c:v>16.981132075471699</c:v>
                </c:pt>
                <c:pt idx="10">
                  <c:v>16.981132075471699</c:v>
                </c:pt>
                <c:pt idx="11">
                  <c:v>26.415094339622641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580096"/>
        <c:axId val="170579704"/>
      </c:barChart>
      <c:valAx>
        <c:axId val="170579704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170580096"/>
        <c:crosses val="autoZero"/>
        <c:crossBetween val="between"/>
      </c:valAx>
      <c:catAx>
        <c:axId val="170580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1705797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300" b="1">
          <a:solidFill>
            <a:schemeClr val="tx1"/>
          </a:solidFill>
          <a:latin typeface="+mn-lt"/>
        </a:defRPr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4243045472532858E-2"/>
          <c:y val="0.18793777515717139"/>
          <c:w val="0.93632480638895299"/>
          <c:h val="0.41911479016863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Personal de recepción / orientación</c:v>
                </c:pt>
                <c:pt idx="1">
                  <c:v>Personal de seguridad / vigilancia</c:v>
                </c:pt>
                <c:pt idx="2">
                  <c:v>Otra persona</c:v>
                </c:pt>
                <c:pt idx="3">
                  <c:v>No fue atendido por persona alguna</c:v>
                </c:pt>
                <c:pt idx="4">
                  <c:v>No se requiere la atención personalizada porque la OIP se encuentra a la entrada de las instalaciones y/o es visible desde ésta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15.09433962264151</c:v>
                </c:pt>
                <c:pt idx="1">
                  <c:v>16.981132075471699</c:v>
                </c:pt>
                <c:pt idx="2">
                  <c:v>3.7735849056603774</c:v>
                </c:pt>
                <c:pt idx="3">
                  <c:v>47.169811320754718</c:v>
                </c:pt>
                <c:pt idx="4">
                  <c:v>16.981132075471699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29944"/>
        <c:axId val="169130336"/>
      </c:barChart>
      <c:catAx>
        <c:axId val="1691299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69130336"/>
        <c:crosses val="autoZero"/>
        <c:auto val="1"/>
        <c:lblAlgn val="ctr"/>
        <c:lblOffset val="100"/>
        <c:noMultiLvlLbl val="0"/>
      </c:catAx>
      <c:valAx>
        <c:axId val="16913033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6912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0375765046940129"/>
          <c:y val="0.10329750090218989"/>
          <c:w val="0.64502271426627422"/>
          <c:h val="0.87899465400031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 w="19050">
              <a:solidFill>
                <a:schemeClr val="lt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 w="19050">
                <a:solidFill>
                  <a:srgbClr val="F3CAC2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No le solicitaron nada</c:v>
                </c:pt>
                <c:pt idx="1">
                  <c:v>El registro del nombre y/o algún dato adicional</c:v>
                </c:pt>
              </c:strCache>
            </c:strRef>
          </c:cat>
          <c:val>
            <c:numRef>
              <c:f>Hoja1!$B$2:$B$3</c:f>
              <c:numCache>
                <c:formatCode>###0.0</c:formatCode>
                <c:ptCount val="2"/>
                <c:pt idx="0">
                  <c:v>63.157894736842103</c:v>
                </c:pt>
                <c:pt idx="1">
                  <c:v>36.84210526315789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9131512"/>
        <c:axId val="169131120"/>
      </c:barChart>
      <c:valAx>
        <c:axId val="169131120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169131512"/>
        <c:crosses val="autoZero"/>
        <c:crossBetween val="between"/>
      </c:valAx>
      <c:catAx>
        <c:axId val="169131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69131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40"/>
      <c:rotY val="2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87501388734645E-3"/>
          <c:y val="0.12352905647300566"/>
          <c:w val="0.9237442367514721"/>
          <c:h val="0.8361529976499069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2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001357337107473E-2"/>
                  <c:y val="-6.59847233498511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288639426537148E-2"/>
                  <c:y val="6.826268932500910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43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31852831644628"/>
          <c:y val="8.0307465837129208E-2"/>
          <c:w val="0.77638781106521981"/>
          <c:h val="0.7714853905121653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101600" dist="63500" dir="8100000" rotWithShape="0">
                  <a:srgbClr val="000000">
                    <a:alpha val="4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000000"/>
                </a:lightRig>
              </a:scene3d>
              <a:sp3d>
                <a:bevelT h="19050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101600" dist="63500" dir="8100000" rotWithShape="0">
                  <a:srgbClr val="000000">
                    <a:alpha val="4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3000000"/>
                </a:lightRig>
              </a:scene3d>
              <a:sp3d>
                <a:bevelT h="19050"/>
              </a:sp3d>
            </c:spPr>
          </c:dPt>
          <c:dLbls>
            <c:dLbl>
              <c:idx val="0"/>
              <c:layout>
                <c:manualLayout>
                  <c:x val="2.0585105928401019E-2"/>
                  <c:y val="2.1164315076102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420363549349216E-2"/>
                  <c:y val="2.1164315076102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>
                <a:solidFill>
                  <a:srgbClr val="002060"/>
                </a:solidFill>
              </a:defRPr>
            </a:pPr>
            <a:r>
              <a:rPr lang="es-MX" sz="1300" u="sng" dirty="0" smtClean="0">
                <a:solidFill>
                  <a:srgbClr val="002060"/>
                </a:solidFill>
              </a:rPr>
              <a:t>Porcentaje</a:t>
            </a:r>
            <a:endParaRPr lang="es-MX" sz="1300" u="sng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45029695774543571"/>
          <c:y val="0.137063554241099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185127578417E-2"/>
          <c:y val="0.24130101444667065"/>
          <c:w val="0.96766562974484316"/>
          <c:h val="0.6173463963774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 formatCode="###0.0">
                  <c:v>100</c:v>
                </c:pt>
                <c:pt idx="1">
                  <c:v>100</c:v>
                </c:pt>
                <c:pt idx="2" formatCode="###0.0">
                  <c:v>73.333333333333329</c:v>
                </c:pt>
                <c:pt idx="3" formatCode="###0.0">
                  <c:v>73.333333333333329</c:v>
                </c:pt>
                <c:pt idx="4" formatCode="###0.0">
                  <c:v>96.666666666666671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 formatCode="###0.0">
                  <c:v>26.666666666666668</c:v>
                </c:pt>
                <c:pt idx="3" formatCode="###0.0">
                  <c:v>26.666666666666668</c:v>
                </c:pt>
                <c:pt idx="4" formatCode="###0.0">
                  <c:v>3.3333333333333335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2447624"/>
        <c:axId val="232448016"/>
      </c:barChart>
      <c:catAx>
        <c:axId val="23244762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es-MX"/>
          </a:p>
        </c:txPr>
        <c:crossAx val="232448016"/>
        <c:crosses val="autoZero"/>
        <c:auto val="0"/>
        <c:lblAlgn val="ctr"/>
        <c:lblOffset val="100"/>
        <c:noMultiLvlLbl val="0"/>
      </c:catAx>
      <c:valAx>
        <c:axId val="232448016"/>
        <c:scaling>
          <c:orientation val="minMax"/>
          <c:max val="110"/>
        </c:scaling>
        <c:delete val="1"/>
        <c:axPos val="l"/>
        <c:numFmt formatCode="###0.0" sourceLinked="1"/>
        <c:majorTickMark val="out"/>
        <c:minorTickMark val="none"/>
        <c:tickLblPos val="none"/>
        <c:crossAx val="232447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87631466874051"/>
          <c:y val="2.0749328505982996E-2"/>
          <c:w val="0.18247359089730772"/>
          <c:h val="7.5082343791866263E-2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7272412293172696"/>
          <c:y val="9.1793674247750964E-2"/>
          <c:w val="0.59234355316452603"/>
          <c:h val="0.8800109609475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 se requiere la atención personalizada porque la OIP es visible</c:v>
                </c:pt>
                <c:pt idx="1">
                  <c:v>No fue atendido por persona alguna</c:v>
                </c:pt>
                <c:pt idx="2">
                  <c:v>Otra persona</c:v>
                </c:pt>
                <c:pt idx="3">
                  <c:v>Personal de seguridad / vigilancia</c:v>
                </c:pt>
                <c:pt idx="4">
                  <c:v>Personal de recepción / orientación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51.260504201680668</c:v>
                </c:pt>
                <c:pt idx="1">
                  <c:v>26.890756302521009</c:v>
                </c:pt>
                <c:pt idx="2">
                  <c:v>6.7226890756302522</c:v>
                </c:pt>
                <c:pt idx="3">
                  <c:v>6.7226890756302522</c:v>
                </c:pt>
                <c:pt idx="4">
                  <c:v>8.4033613445378155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32449192"/>
        <c:axId val="232448800"/>
      </c:barChart>
      <c:valAx>
        <c:axId val="232448800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232449192"/>
        <c:crosses val="autoZero"/>
        <c:crossBetween val="between"/>
      </c:valAx>
      <c:catAx>
        <c:axId val="232449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s-MX"/>
          </a:p>
        </c:txPr>
        <c:crossAx val="232448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spc="0" normalizeH="0" baseline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0375765046940129"/>
          <c:y val="0.10329750090218989"/>
          <c:w val="0.64502271426627422"/>
          <c:h val="0.87899465400031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 le solicitaron nada</c:v>
                </c:pt>
                <c:pt idx="1">
                  <c:v>Además del registro, le solicitaron identificación</c:v>
                </c:pt>
                <c:pt idx="2">
                  <c:v>El registro del nombre y/o algún dato adicional</c:v>
                </c:pt>
              </c:strCache>
            </c:strRef>
          </c:cat>
          <c:val>
            <c:numRef>
              <c:f>Hoja1!$B$2:$B$4</c:f>
              <c:numCache>
                <c:formatCode>###0.0</c:formatCode>
                <c:ptCount val="3"/>
                <c:pt idx="0">
                  <c:v>80.8</c:v>
                </c:pt>
                <c:pt idx="1">
                  <c:v>3.8461538461538463</c:v>
                </c:pt>
                <c:pt idx="2">
                  <c:v>15.384615384615385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32450368"/>
        <c:axId val="232449976"/>
      </c:barChart>
      <c:valAx>
        <c:axId val="232449976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232450368"/>
        <c:crosses val="autoZero"/>
        <c:crossBetween val="between"/>
      </c:valAx>
      <c:catAx>
        <c:axId val="232450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232449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Únicamente alberga al Ente Obligado</c:v>
                </c:pt>
                <c:pt idx="1">
                  <c:v>Es compartido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71.400000000000006</c:v>
                </c:pt>
                <c:pt idx="1">
                  <c:v>28.6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0"/>
        <c:axId val="167788296"/>
        <c:axId val="166210176"/>
      </c:barChart>
      <c:catAx>
        <c:axId val="16778829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/>
        </c:spPr>
        <c:crossAx val="166210176"/>
        <c:crosses val="autoZero"/>
        <c:auto val="1"/>
        <c:lblAlgn val="ctr"/>
        <c:lblOffset val="100"/>
        <c:noMultiLvlLbl val="0"/>
      </c:catAx>
      <c:valAx>
        <c:axId val="16621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788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1546671828954"/>
          <c:y val="9.7864650258985914E-2"/>
          <c:w val="0.71435242289596468"/>
          <c:h val="0.702974040620224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1378422249806741E-2"/>
                  <c:y val="3.604159286284630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474847583905697E-2"/>
                  <c:y val="-2.62342444130945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318570384698993E-2"/>
                  <c:y val="1.81148000672985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90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layout>
        <c:manualLayout>
          <c:xMode val="edge"/>
          <c:yMode val="edge"/>
          <c:x val="0.39054267194355452"/>
          <c:y val="1.64775211580453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747609763716602"/>
          <c:y val="0.12213773385448755"/>
          <c:w val="0.33553489502987827"/>
          <c:h val="0.83584799335363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La información contenida en el(los) letrero(s) es legible</c:v>
                </c:pt>
                <c:pt idx="1">
                  <c:v>Tiene(n) nombre del responsable de la OIP</c:v>
                </c:pt>
                <c:pt idx="2">
                  <c:v>Difunde(n) el horario de atención</c:v>
                </c:pt>
                <c:pt idx="3">
                  <c:v>El(los) letrero(s) está(n) confeccionado(s) con materiales duraderos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92.222222222222229</c:v>
                </c:pt>
                <c:pt idx="1">
                  <c:v>64.444444444444443</c:v>
                </c:pt>
                <c:pt idx="2">
                  <c:v>75.555555555555557</c:v>
                </c:pt>
                <c:pt idx="3">
                  <c:v>78.888888888888886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La información contenida en el(los) letrero(s) es legible</c:v>
                </c:pt>
                <c:pt idx="1">
                  <c:v>Tiene(n) nombre del responsable de la OIP</c:v>
                </c:pt>
                <c:pt idx="2">
                  <c:v>Difunde(n) el horario de atención</c:v>
                </c:pt>
                <c:pt idx="3">
                  <c:v>El(los) letrero(s) está(n) confeccionado(s) con materiales duraderos</c:v>
                </c:pt>
              </c:strCache>
            </c:strRef>
          </c:cat>
          <c:val>
            <c:numRef>
              <c:f>Hoja1!$C$2:$C$5</c:f>
              <c:numCache>
                <c:formatCode>###0.0</c:formatCode>
                <c:ptCount val="4"/>
                <c:pt idx="0">
                  <c:v>7.8</c:v>
                </c:pt>
                <c:pt idx="1">
                  <c:v>35.555555555555557</c:v>
                </c:pt>
                <c:pt idx="2">
                  <c:v>24.444444444444443</c:v>
                </c:pt>
                <c:pt idx="3">
                  <c:v>21.111111111111111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2291976"/>
        <c:axId val="232292368"/>
      </c:barChart>
      <c:catAx>
        <c:axId val="23229197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2292368"/>
        <c:crosses val="autoZero"/>
        <c:auto val="1"/>
        <c:lblAlgn val="ctr"/>
        <c:lblOffset val="100"/>
        <c:noMultiLvlLbl val="0"/>
      </c:catAx>
      <c:valAx>
        <c:axId val="232292368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one"/>
        <c:crossAx val="232291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36498676831906"/>
          <c:y val="0.30440725441280936"/>
          <c:w val="0.11493873176204465"/>
          <c:h val="0.3981190480260028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rgbClr val="002060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2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71321704995741"/>
          <c:y val="0.2175694367292523"/>
          <c:w val="0.76538100704859957"/>
          <c:h val="0.6977733029663371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2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rgbClr val="DA1F28"/>
              </a:solidFill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3.3763223839326492E-2"/>
                  <c:y val="-5.554160648816801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712490793204056E-2"/>
                  <c:y val="4.45575491612043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101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>
                <a:solidFill>
                  <a:srgbClr val="002060"/>
                </a:solidFill>
              </a:defRPr>
            </a:pPr>
            <a:r>
              <a:rPr lang="es-ES" sz="1300" u="sng" dirty="0" smtClean="0">
                <a:solidFill>
                  <a:srgbClr val="002060"/>
                </a:solidFill>
              </a:rPr>
              <a:t>Porcentaje</a:t>
            </a:r>
            <a:endParaRPr lang="es-ES" sz="1300" u="sng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905426719435545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747609763716602"/>
          <c:y val="0.12213773385448755"/>
          <c:w val="0.33553489502987827"/>
          <c:h val="0.82562291058569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De 0 a 10 minutos</c:v>
                </c:pt>
                <c:pt idx="1">
                  <c:v>De 11 a 20 minutos</c:v>
                </c:pt>
                <c:pt idx="2">
                  <c:v>De 31 a 40 minutos</c:v>
                </c:pt>
                <c:pt idx="3">
                  <c:v>Más de 41 minutos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85.7</c:v>
                </c:pt>
                <c:pt idx="1">
                  <c:v>8.4</c:v>
                </c:pt>
                <c:pt idx="2">
                  <c:v>1.7</c:v>
                </c:pt>
                <c:pt idx="3">
                  <c:v>0.8771929824561403</c:v>
                </c:pt>
                <c:pt idx="4">
                  <c:v>1.7543859649122806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2293544"/>
        <c:axId val="232293936"/>
      </c:barChart>
      <c:catAx>
        <c:axId val="23229354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s-MX"/>
          </a:p>
        </c:txPr>
        <c:crossAx val="232293936"/>
        <c:crosses val="autoZero"/>
        <c:auto val="1"/>
        <c:lblAlgn val="ctr"/>
        <c:lblOffset val="100"/>
        <c:noMultiLvlLbl val="0"/>
      </c:catAx>
      <c:valAx>
        <c:axId val="232293936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3229354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layout>
        <c:manualLayout>
          <c:xMode val="edge"/>
          <c:yMode val="edge"/>
          <c:x val="0.4312432928697788"/>
          <c:y val="1.84266424791938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444618485613929"/>
          <c:y val="0.12213773385448755"/>
          <c:w val="0.59330541417254001"/>
          <c:h val="0.82562291058569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Fui atendido inmediatamente</c:v>
                </c:pt>
                <c:pt idx="1">
                  <c:v>Se encontraba en un junta</c:v>
                </c:pt>
                <c:pt idx="2">
                  <c:v>Estaba hablando por teléfono</c:v>
                </c:pt>
                <c:pt idx="3">
                  <c:v>Estaba en otra oficina</c:v>
                </c:pt>
                <c:pt idx="4">
                  <c:v>NO había nadie que atendiera</c:v>
                </c:pt>
                <c:pt idx="5">
                  <c:v>Otro</c:v>
                </c:pt>
              </c:strCache>
            </c:strRef>
          </c:cat>
          <c:val>
            <c:numRef>
              <c:f>Hoja1!$B$2:$B$7</c:f>
              <c:numCache>
                <c:formatCode>###0.0</c:formatCode>
                <c:ptCount val="6"/>
                <c:pt idx="0">
                  <c:v>81.512605042016801</c:v>
                </c:pt>
                <c:pt idx="1">
                  <c:v>5.0420168067226889</c:v>
                </c:pt>
                <c:pt idx="2">
                  <c:v>2.5210084033613445</c:v>
                </c:pt>
                <c:pt idx="3">
                  <c:v>3.3613445378151261</c:v>
                </c:pt>
                <c:pt idx="4">
                  <c:v>2.5210084033613445</c:v>
                </c:pt>
                <c:pt idx="5">
                  <c:v>5.0420168067226889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2294720"/>
        <c:axId val="232295112"/>
      </c:barChart>
      <c:catAx>
        <c:axId val="23229472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2295112"/>
        <c:crosses val="autoZero"/>
        <c:auto val="1"/>
        <c:lblAlgn val="ctr"/>
        <c:lblOffset val="100"/>
        <c:noMultiLvlLbl val="0"/>
      </c:catAx>
      <c:valAx>
        <c:axId val="232295112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one"/>
        <c:crossAx val="23229472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rgbClr val="002060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7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64145677806459"/>
          <c:y val="0.14732768773484381"/>
          <c:w val="0.65755407665144505"/>
          <c:h val="0.6550815994616118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7098164928815893E-3"/>
                  <c:y val="-6.21358869384779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667731632839072E-2"/>
                  <c:y val="-4.07200942179350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108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  <a:sp3d/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Director General / Ejecutivo</c:v>
                </c:pt>
                <c:pt idx="1">
                  <c:v>Director / Gerente</c:v>
                </c:pt>
                <c:pt idx="2">
                  <c:v>Subdirector / Subgerente</c:v>
                </c:pt>
                <c:pt idx="3">
                  <c:v>Jefe de Unidad Departamental</c:v>
                </c:pt>
                <c:pt idx="4">
                  <c:v>Operativo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###0.0</c:formatCode>
                <c:ptCount val="6"/>
                <c:pt idx="0">
                  <c:v>15.126050420168067</c:v>
                </c:pt>
                <c:pt idx="1">
                  <c:v>12.605042016806722</c:v>
                </c:pt>
                <c:pt idx="2">
                  <c:v>17.647058823529413</c:v>
                </c:pt>
                <c:pt idx="3">
                  <c:v>22.689075630252102</c:v>
                </c:pt>
                <c:pt idx="4">
                  <c:v>3.3613445378151261</c:v>
                </c:pt>
                <c:pt idx="5">
                  <c:v>28.571428571428569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1872528"/>
        <c:axId val="231872920"/>
      </c:barChart>
      <c:catAx>
        <c:axId val="2318725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 algn="just">
              <a:defRPr/>
            </a:pPr>
            <a:endParaRPr lang="es-MX"/>
          </a:p>
        </c:txPr>
        <c:crossAx val="231872920"/>
        <c:crosses val="autoZero"/>
        <c:auto val="1"/>
        <c:lblAlgn val="ctr"/>
        <c:lblOffset val="100"/>
        <c:noMultiLvlLbl val="0"/>
      </c:catAx>
      <c:valAx>
        <c:axId val="231872920"/>
        <c:scaling>
          <c:orientation val="minMax"/>
          <c:max val="3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23187252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solidFill>
            <a:srgbClr val="002060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9733640706588"/>
          <c:y val="6.2364459504499509E-2"/>
          <c:w val="0.94828261835641459"/>
          <c:h val="0.8670877777466707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+mn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Estructura</c:v>
                </c:pt>
                <c:pt idx="1">
                  <c:v>Honorarios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104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"/>
        <c:holeSize val="26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4870318555617233"/>
          <c:y val="9.77508642196238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9396916038976678"/>
          <c:w val="0.96793285594529899"/>
          <c:h val="0.5448315942061426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ymbol val="diamond"/>
            <c:size val="9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4"/>
              <c:layout>
                <c:manualLayout>
                  <c:x val="-2.932686083548109E-2"/>
                  <c:y val="4.2964679803382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84458292512952E-2"/>
                  <c:y val="3.685525078965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2686083548109E-2"/>
                  <c:y val="6.740239585828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95.8</c:v>
                </c:pt>
                <c:pt idx="1">
                  <c:v>94.1</c:v>
                </c:pt>
                <c:pt idx="2">
                  <c:v>83.2</c:v>
                </c:pt>
                <c:pt idx="3">
                  <c:v>62.2</c:v>
                </c:pt>
                <c:pt idx="4">
                  <c:v>40.299999999999997</c:v>
                </c:pt>
                <c:pt idx="5">
                  <c:v>38.700000000000003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4.2</c:v>
                </c:pt>
                <c:pt idx="1">
                  <c:v>5.9</c:v>
                </c:pt>
                <c:pt idx="2">
                  <c:v>16.8</c:v>
                </c:pt>
                <c:pt idx="3">
                  <c:v>37.799999999999997</c:v>
                </c:pt>
                <c:pt idx="4">
                  <c:v>59.7</c:v>
                </c:pt>
                <c:pt idx="5">
                  <c:v>61.3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74096"/>
        <c:axId val="231874488"/>
      </c:lineChart>
      <c:catAx>
        <c:axId val="23187409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231874488"/>
        <c:crosses val="autoZero"/>
        <c:auto val="1"/>
        <c:lblAlgn val="ctr"/>
        <c:lblOffset val="100"/>
        <c:noMultiLvlLbl val="0"/>
      </c:catAx>
      <c:valAx>
        <c:axId val="2318744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187409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38377542532005166"/>
          <c:y val="1.8328287041179475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5798811105193221"/>
          <c:y val="3.3796439997268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5185370659539321"/>
          <c:w val="0.96793285594529899"/>
          <c:h val="0.5337959662374672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ymbol val="diamond"/>
            <c:size val="9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3.2913110952346031E-2"/>
                  <c:y val="7.0438129904102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44.5</c:v>
                </c:pt>
                <c:pt idx="1">
                  <c:v>16.8</c:v>
                </c:pt>
                <c:pt idx="2">
                  <c:v>31.1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55.5</c:v>
                </c:pt>
                <c:pt idx="1">
                  <c:v>83.2</c:v>
                </c:pt>
                <c:pt idx="2">
                  <c:v>68.900000000000006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94576"/>
        <c:axId val="231259792"/>
      </c:lineChart>
      <c:catAx>
        <c:axId val="1678945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231259792"/>
        <c:crosses val="autoZero"/>
        <c:auto val="1"/>
        <c:lblAlgn val="ctr"/>
        <c:lblOffset val="100"/>
        <c:noMultiLvlLbl val="0"/>
      </c:catAx>
      <c:valAx>
        <c:axId val="2312597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789457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1.3279756756687092E-2"/>
          <c:y val="8.5034227139949722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Hoja1!$A$2:$A$15</c:f>
              <c:strCache>
                <c:ptCount val="14"/>
                <c:pt idx="0">
                  <c:v>Planta Baja</c:v>
                </c:pt>
                <c:pt idx="1">
                  <c:v>Piso 1</c:v>
                </c:pt>
                <c:pt idx="2">
                  <c:v>Piso 2</c:v>
                </c:pt>
                <c:pt idx="3">
                  <c:v>Piso 3</c:v>
                </c:pt>
                <c:pt idx="4">
                  <c:v>Piso 4</c:v>
                </c:pt>
                <c:pt idx="5">
                  <c:v>Piso 5</c:v>
                </c:pt>
                <c:pt idx="6">
                  <c:v>Piso 6</c:v>
                </c:pt>
                <c:pt idx="7">
                  <c:v>Piso 7</c:v>
                </c:pt>
                <c:pt idx="8">
                  <c:v>Piso 8</c:v>
                </c:pt>
                <c:pt idx="9">
                  <c:v>Piso 10</c:v>
                </c:pt>
                <c:pt idx="10">
                  <c:v>Piso 13</c:v>
                </c:pt>
                <c:pt idx="11">
                  <c:v>Piso 15</c:v>
                </c:pt>
                <c:pt idx="12">
                  <c:v>Piso 16</c:v>
                </c:pt>
                <c:pt idx="13">
                  <c:v>Piso 17</c:v>
                </c:pt>
              </c:strCache>
            </c:strRef>
          </c:cat>
          <c:val>
            <c:numRef>
              <c:f>Hoja1!$B$2:$B$15</c:f>
              <c:numCache>
                <c:formatCode>0.0</c:formatCode>
                <c:ptCount val="14"/>
                <c:pt idx="0">
                  <c:v>21.008403361344538</c:v>
                </c:pt>
                <c:pt idx="1">
                  <c:v>16.806722689075631</c:v>
                </c:pt>
                <c:pt idx="2">
                  <c:v>4.2016806722689077</c:v>
                </c:pt>
                <c:pt idx="3">
                  <c:v>11.76470588235294</c:v>
                </c:pt>
                <c:pt idx="4">
                  <c:v>5.8823529411764701</c:v>
                </c:pt>
                <c:pt idx="5">
                  <c:v>10.084033613445378</c:v>
                </c:pt>
                <c:pt idx="6">
                  <c:v>8.4033613445378155</c:v>
                </c:pt>
                <c:pt idx="7">
                  <c:v>2.5210084033613445</c:v>
                </c:pt>
                <c:pt idx="8">
                  <c:v>7.5630252100840334</c:v>
                </c:pt>
                <c:pt idx="9">
                  <c:v>2.5210084033613445</c:v>
                </c:pt>
                <c:pt idx="10">
                  <c:v>2.5210084033613445</c:v>
                </c:pt>
                <c:pt idx="11">
                  <c:v>0.84033613445378152</c:v>
                </c:pt>
                <c:pt idx="12">
                  <c:v>5.0420168067226889</c:v>
                </c:pt>
                <c:pt idx="13">
                  <c:v>0.84033613445378152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209000"/>
        <c:axId val="166208216"/>
      </c:barChart>
      <c:catAx>
        <c:axId val="1662090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es-MX"/>
          </a:p>
        </c:txPr>
        <c:crossAx val="166208216"/>
        <c:crosses val="autoZero"/>
        <c:auto val="1"/>
        <c:lblAlgn val="ctr"/>
        <c:lblOffset val="100"/>
        <c:noMultiLvlLbl val="0"/>
      </c:catAx>
      <c:valAx>
        <c:axId val="1662082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6209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300" u="sng">
              <a:solidFill>
                <a:schemeClr val="accent5">
                  <a:lumMod val="75000"/>
                </a:schemeClr>
              </a:solidFill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0679456039657626"/>
          <c:y val="8.7775217436157876E-2"/>
          <c:w val="0.76555299509659014"/>
          <c:h val="0.877580814433316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Secundaria</c:v>
                </c:pt>
                <c:pt idx="1">
                  <c:v>Bachillerato</c:v>
                </c:pt>
                <c:pt idx="2">
                  <c:v>Carrera técnica</c:v>
                </c:pt>
                <c:pt idx="3">
                  <c:v>Licenciatura</c:v>
                </c:pt>
                <c:pt idx="4">
                  <c:v>Especialidad</c:v>
                </c:pt>
                <c:pt idx="5">
                  <c:v>Maestría</c:v>
                </c:pt>
                <c:pt idx="6">
                  <c:v>Doctorado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0.84033613445378152</c:v>
                </c:pt>
                <c:pt idx="1">
                  <c:v>3.3613445378151261</c:v>
                </c:pt>
                <c:pt idx="2">
                  <c:v>3.3613445378151261</c:v>
                </c:pt>
                <c:pt idx="3">
                  <c:v>73.109243697478988</c:v>
                </c:pt>
                <c:pt idx="4">
                  <c:v>0.84033613445378152</c:v>
                </c:pt>
                <c:pt idx="5">
                  <c:v>15.126050420168067</c:v>
                </c:pt>
                <c:pt idx="6">
                  <c:v>3.3613445378151261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2"/>
        <c:axId val="231260576"/>
        <c:axId val="231260968"/>
      </c:barChart>
      <c:catAx>
        <c:axId val="2312605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crossAx val="231260968"/>
        <c:crosses val="autoZero"/>
        <c:auto val="1"/>
        <c:lblAlgn val="ctr"/>
        <c:lblOffset val="100"/>
        <c:noMultiLvlLbl val="0"/>
      </c:catAx>
      <c:valAx>
        <c:axId val="231260968"/>
        <c:scaling>
          <c:orientation val="minMax"/>
          <c:max val="8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23126057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solidFill>
            <a:schemeClr val="accent5">
              <a:lumMod val="75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9733640706588"/>
          <c:y val="6.2364459504499509E-2"/>
          <c:w val="0.94828261835641459"/>
          <c:h val="0.8670877777466707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+mn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Terminada</c:v>
                </c:pt>
                <c:pt idx="1">
                  <c:v>Incompleta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94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"/>
        <c:holeSize val="26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</c:spPr>
          </c:dPt>
          <c:dLbls>
            <c:dLbl>
              <c:idx val="0"/>
              <c:layout>
                <c:manualLayout>
                  <c:x val="3.0257695207544361E-2"/>
                  <c:y val="5.527452190006164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407529691954399E-2"/>
                  <c:y val="-1.93528125175256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75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56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71468826696"/>
          <c:y val="0.15624673927874849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8507072446495841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092378085282866E-2"/>
                  <c:y val="-5.10795805058605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86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 dirty="0" smtClean="0"/>
              <a:t>Porcentaje</a:t>
            </a:r>
            <a:endParaRPr lang="es-ES" sz="1300" u="sng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804298611629672E-2"/>
          <c:y val="0.19288695486826249"/>
          <c:w val="0.9363914027767406"/>
          <c:h val="0.7032477160657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2DA2BF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invertIfNegative val="0"/>
            <c:bubble3D val="0"/>
            <c:spPr>
              <a:solidFill>
                <a:srgbClr val="DA1F28"/>
              </a:solidFill>
              <a:ln>
                <a:noFill/>
              </a:ln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48.8</c:v>
                </c:pt>
                <c:pt idx="1">
                  <c:v>51.2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1262928"/>
        <c:axId val="231263320"/>
      </c:barChart>
      <c:catAx>
        <c:axId val="23126292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</c:spPr>
        <c:crossAx val="231263320"/>
        <c:crosses val="autoZero"/>
        <c:auto val="1"/>
        <c:lblAlgn val="ctr"/>
        <c:lblOffset val="100"/>
        <c:noMultiLvlLbl val="0"/>
      </c:catAx>
      <c:valAx>
        <c:axId val="231263320"/>
        <c:scaling>
          <c:orientation val="minMax"/>
          <c:max val="60"/>
        </c:scaling>
        <c:delete val="1"/>
        <c:axPos val="l"/>
        <c:numFmt formatCode="0.0" sourceLinked="1"/>
        <c:majorTickMark val="none"/>
        <c:minorTickMark val="none"/>
        <c:tickLblPos val="none"/>
        <c:crossAx val="23126292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Director /Gerente</c:v>
                </c:pt>
                <c:pt idx="1">
                  <c:v>Subdirector / Subgerente</c:v>
                </c:pt>
                <c:pt idx="2">
                  <c:v>Jefe de Unidad Departamental</c:v>
                </c:pt>
                <c:pt idx="3">
                  <c:v>Operativo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1.1627906976744187</c:v>
                </c:pt>
                <c:pt idx="1">
                  <c:v>12.790697674418606</c:v>
                </c:pt>
                <c:pt idx="2">
                  <c:v>22.093023255813954</c:v>
                </c:pt>
                <c:pt idx="3">
                  <c:v>22.093023255813954</c:v>
                </c:pt>
                <c:pt idx="4">
                  <c:v>41.860465116279073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1871352"/>
        <c:axId val="118602152"/>
      </c:barChart>
      <c:catAx>
        <c:axId val="2318713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18602152"/>
        <c:crosses val="autoZero"/>
        <c:auto val="1"/>
        <c:lblAlgn val="ctr"/>
        <c:lblOffset val="100"/>
        <c:noMultiLvlLbl val="0"/>
      </c:catAx>
      <c:valAx>
        <c:axId val="118602152"/>
        <c:scaling>
          <c:orientation val="minMax"/>
          <c:max val="5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23187135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solidFill>
            <a:schemeClr val="accent5">
              <a:lumMod val="75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6550667496892"/>
          <c:y val="6.540532852671542E-2"/>
          <c:w val="0.56632289564725369"/>
          <c:h val="0.8397201556148933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+mn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Estructura</c:v>
                </c:pt>
                <c:pt idx="1">
                  <c:v>Honorarios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59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"/>
        <c:holeSize val="26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4870318555617233"/>
          <c:y val="9.77508642196238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9396916038976678"/>
          <c:w val="0.96793285594529899"/>
          <c:h val="0.5448315942061426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4"/>
              <c:layout>
                <c:manualLayout>
                  <c:x val="-2.932686083548109E-2"/>
                  <c:y val="4.2964679803382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84458292512952E-2"/>
                  <c:y val="3.685525078965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2686083548109E-2"/>
                  <c:y val="6.7402395858288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97.7</c:v>
                </c:pt>
                <c:pt idx="1">
                  <c:v>94.2</c:v>
                </c:pt>
                <c:pt idx="2">
                  <c:v>82.6</c:v>
                </c:pt>
                <c:pt idx="3">
                  <c:v>69.8</c:v>
                </c:pt>
                <c:pt idx="4">
                  <c:v>38.4</c:v>
                </c:pt>
                <c:pt idx="5">
                  <c:v>32.6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2.2999999999999998</c:v>
                </c:pt>
                <c:pt idx="1">
                  <c:v>5.8</c:v>
                </c:pt>
                <c:pt idx="2">
                  <c:v>17.399999999999999</c:v>
                </c:pt>
                <c:pt idx="3">
                  <c:v>30.2</c:v>
                </c:pt>
                <c:pt idx="4">
                  <c:v>61.6</c:v>
                </c:pt>
                <c:pt idx="5">
                  <c:v>67.400000000000006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4603216"/>
        <c:axId val="234603608"/>
      </c:lineChart>
      <c:catAx>
        <c:axId val="23460321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234603608"/>
        <c:crosses val="autoZero"/>
        <c:auto val="1"/>
        <c:lblAlgn val="ctr"/>
        <c:lblOffset val="100"/>
        <c:noMultiLvlLbl val="0"/>
      </c:catAx>
      <c:valAx>
        <c:axId val="234603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460321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38377542532005166"/>
          <c:y val="1.8328287041179475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300" u="sng"/>
            </a:pPr>
            <a:r>
              <a:rPr lang="es-MX" sz="1300" u="sng" dirty="0" smtClean="0"/>
              <a:t>Porcentaje</a:t>
            </a:r>
            <a:endParaRPr lang="es-MX" sz="1300" u="sng" dirty="0"/>
          </a:p>
        </c:rich>
      </c:tx>
      <c:layout>
        <c:manualLayout>
          <c:xMode val="edge"/>
          <c:yMode val="edge"/>
          <c:x val="0.45501224206889912"/>
          <c:y val="0.116384658033142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33572027350496E-2"/>
          <c:y val="0.15185370659539321"/>
          <c:w val="0.96793285594529899"/>
          <c:h val="0.5938366204474264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ln w="47625">
              <a:solidFill>
                <a:srgbClr val="009999"/>
              </a:solidFill>
            </a:ln>
          </c:spPr>
          <c:marker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2.9937241969312946E-2"/>
                  <c:y val="-5.6215838286240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65.099999999999994</c:v>
                </c:pt>
                <c:pt idx="1">
                  <c:v>18.600000000000001</c:v>
                </c:pt>
                <c:pt idx="2">
                  <c:v>32.6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0"/>
              <c:layout>
                <c:manualLayout>
                  <c:x val="-3.7376914426895683E-2"/>
                  <c:y val="6.8684198397298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34.9</c:v>
                </c:pt>
                <c:pt idx="1">
                  <c:v>81.400000000000006</c:v>
                </c:pt>
                <c:pt idx="2">
                  <c:v>67.400000000000006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4604392"/>
        <c:axId val="234604784"/>
      </c:lineChart>
      <c:catAx>
        <c:axId val="23460439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100"/>
            </a:pPr>
            <a:endParaRPr lang="es-MX"/>
          </a:p>
        </c:txPr>
        <c:crossAx val="234604784"/>
        <c:crosses val="autoZero"/>
        <c:auto val="1"/>
        <c:lblAlgn val="ctr"/>
        <c:lblOffset val="100"/>
        <c:noMultiLvlLbl val="0"/>
      </c:catAx>
      <c:valAx>
        <c:axId val="2346047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4604392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38377542532005166"/>
          <c:y val="1.8328287041179475E-2"/>
          <c:w val="0.23244903458844338"/>
          <c:h val="6.63217004032223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Bachillerato</c:v>
                </c:pt>
                <c:pt idx="1">
                  <c:v>Carrera técnica</c:v>
                </c:pt>
                <c:pt idx="2">
                  <c:v>Licenciatura</c:v>
                </c:pt>
                <c:pt idx="3">
                  <c:v>Especialidad</c:v>
                </c:pt>
                <c:pt idx="4">
                  <c:v>Maestría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9.3023255813953494</c:v>
                </c:pt>
                <c:pt idx="1">
                  <c:v>2.3255813953488373</c:v>
                </c:pt>
                <c:pt idx="2">
                  <c:v>79.069767441860463</c:v>
                </c:pt>
                <c:pt idx="3">
                  <c:v>1.1627906976744187</c:v>
                </c:pt>
                <c:pt idx="4">
                  <c:v>8.1395348837209305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4605568"/>
        <c:axId val="234605960"/>
      </c:barChart>
      <c:catAx>
        <c:axId val="2346055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4605960"/>
        <c:crosses val="autoZero"/>
        <c:auto val="1"/>
        <c:lblAlgn val="ctr"/>
        <c:lblOffset val="100"/>
        <c:noMultiLvlLbl val="0"/>
      </c:catAx>
      <c:valAx>
        <c:axId val="234605960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23460556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solidFill>
            <a:schemeClr val="accent5">
              <a:lumMod val="75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4493605720062041E-2"/>
          <c:y val="0.14102115606033336"/>
          <c:w val="0.9310127885598759"/>
          <c:h val="0.58445151107438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Personal de recepción / orientación</c:v>
                </c:pt>
                <c:pt idx="1">
                  <c:v>Personal de seguridad / vigilancia</c:v>
                </c:pt>
                <c:pt idx="2">
                  <c:v>No fue atendido por persona alguna</c:v>
                </c:pt>
                <c:pt idx="3">
                  <c:v>No se requiere la atención personalizada porque la OIP se encuentra a la entrada de las instalaciones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19.327731092436977</c:v>
                </c:pt>
                <c:pt idx="1">
                  <c:v>68.907563025210081</c:v>
                </c:pt>
                <c:pt idx="2">
                  <c:v>1.680672268907563</c:v>
                </c:pt>
                <c:pt idx="3">
                  <c:v>10.084033613445378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602544"/>
        <c:axId val="167891048"/>
      </c:barChart>
      <c:catAx>
        <c:axId val="1186025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67891048"/>
        <c:crosses val="autoZero"/>
        <c:auto val="1"/>
        <c:lblAlgn val="ctr"/>
        <c:lblOffset val="100"/>
        <c:noMultiLvlLbl val="0"/>
      </c:catAx>
      <c:valAx>
        <c:axId val="167891048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1860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6550667496892"/>
          <c:y val="6.540532852671542E-2"/>
          <c:w val="0.56632289564725369"/>
          <c:h val="0.8397201556148933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+mn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Terminada</c:v>
                </c:pt>
                <c:pt idx="1">
                  <c:v>Incompleta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69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"/>
        <c:holeSize val="26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21269954130429"/>
          <c:y val="0.10438963953483453"/>
          <c:w val="0.80241137781869787"/>
          <c:h val="0.8013980663228830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33590334623044E-2"/>
                  <c:y val="2.3381750883293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33572027350496E-2"/>
          <c:y val="0.17117370661431194"/>
          <c:w val="0.96793285594529899"/>
          <c:h val="0.5786669407842908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Responsable de la OIP</c:v>
                </c:pt>
              </c:strCache>
            </c:strRef>
          </c:tx>
          <c:spPr>
            <a:ln w="47625">
              <a:solidFill>
                <a:schemeClr val="bg2">
                  <a:lumMod val="25000"/>
                </a:schemeClr>
              </a:solidFill>
            </a:ln>
          </c:spPr>
          <c:marker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2"/>
              <c:layout>
                <c:manualLayout>
                  <c:x val="-2.9134697522449283E-2"/>
                  <c:y val="-4.2932053747821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03079071553569E-2"/>
                  <c:y val="-4.7963656770982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134697522449283E-2"/>
                  <c:y val="-4.2932053747821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95.8</c:v>
                </c:pt>
                <c:pt idx="1">
                  <c:v>94.1</c:v>
                </c:pt>
                <c:pt idx="2">
                  <c:v>83.2</c:v>
                </c:pt>
                <c:pt idx="3">
                  <c:v>62.2</c:v>
                </c:pt>
                <c:pt idx="4">
                  <c:v>40.299999999999997</c:v>
                </c:pt>
                <c:pt idx="5">
                  <c:v>38.700000000000003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Responsable Operativo de la OIP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2"/>
              <c:layout>
                <c:manualLayout>
                  <c:x val="-3.3478837312078895E-2"/>
                  <c:y val="4.7963854865589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03079071553569E-2"/>
                  <c:y val="-5.0152404086057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03079071553569E-2"/>
                  <c:y val="5.2995457888751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478837312078895E-2"/>
                  <c:y val="4.2932251842428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Ley de Transparencia y Acceso a la Información Pública del Distrito Federal</c:v>
                </c:pt>
                <c:pt idx="1">
                  <c:v>Ley de Protección de Datos Personales</c:v>
                </c:pt>
                <c:pt idx="2">
                  <c:v>Ética Pública</c:v>
                </c:pt>
                <c:pt idx="3">
                  <c:v>Operación del Sistema INFOMEX II</c:v>
                </c:pt>
                <c:pt idx="4">
                  <c:v>Administración de Documentos y Gestión de Archivos</c:v>
                </c:pt>
                <c:pt idx="5">
                  <c:v>Introducción a la Administración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97.7</c:v>
                </c:pt>
                <c:pt idx="1">
                  <c:v>94.2</c:v>
                </c:pt>
                <c:pt idx="2">
                  <c:v>82.6</c:v>
                </c:pt>
                <c:pt idx="3">
                  <c:v>69.8</c:v>
                </c:pt>
                <c:pt idx="4">
                  <c:v>38.4</c:v>
                </c:pt>
                <c:pt idx="5">
                  <c:v>32.6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5283560"/>
        <c:axId val="235283952"/>
      </c:lineChart>
      <c:catAx>
        <c:axId val="23528356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235283952"/>
        <c:crosses val="autoZero"/>
        <c:auto val="1"/>
        <c:lblAlgn val="ctr"/>
        <c:lblOffset val="100"/>
        <c:noMultiLvlLbl val="0"/>
      </c:catAx>
      <c:valAx>
        <c:axId val="2352839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5283560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9.7062221308039889E-2"/>
          <c:y val="1.8328287041179475E-2"/>
          <c:w val="0.80587544336450334"/>
          <c:h val="6.6321700403222314E-2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57738184921437E-2"/>
          <c:y val="0.14265555716233974"/>
          <c:w val="0.96793285594529899"/>
          <c:h val="0.5337959662374672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Responsable de la OIP</c:v>
                </c:pt>
              </c:strCache>
            </c:strRef>
          </c:tx>
          <c:spPr>
            <a:ln w="47625">
              <a:solidFill>
                <a:schemeClr val="bg2">
                  <a:lumMod val="25000"/>
                </a:schemeClr>
              </a:solidFill>
            </a:ln>
          </c:spPr>
          <c:marker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3"/>
              <c:layout>
                <c:manualLayout>
                  <c:x val="-2.8010425382897094E-2"/>
                  <c:y val="-6.4585883834975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44.5</c:v>
                </c:pt>
                <c:pt idx="1">
                  <c:v>16.8</c:v>
                </c:pt>
                <c:pt idx="2">
                  <c:v>31.1</c:v>
                </c:pt>
                <c:pt idx="3">
                  <c:v>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Responsable Operativo de la OIP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marker>
          <c:dLbls>
            <c:dLbl>
              <c:idx val="3"/>
              <c:layout>
                <c:manualLayout>
                  <c:x val="-4.203473518632447E-3"/>
                  <c:y val="-3.0460926294717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Diplomado prescencial en Transparencia y Acceso a la Información Pública</c:v>
                </c:pt>
                <c:pt idx="1">
                  <c:v>Diplomado virtual en Transparencia y Acceso a la Información Pública</c:v>
                </c:pt>
                <c:pt idx="2">
                  <c:v>Otros Cursos o Diplomados</c:v>
                </c:pt>
                <c:pt idx="3">
                  <c:v>Ninguno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65.099999999999994</c:v>
                </c:pt>
                <c:pt idx="1">
                  <c:v>18.600000000000001</c:v>
                </c:pt>
                <c:pt idx="2">
                  <c:v>32.6</c:v>
                </c:pt>
                <c:pt idx="3">
                  <c:v>1.2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5284736"/>
        <c:axId val="235285128"/>
      </c:lineChart>
      <c:catAx>
        <c:axId val="23528473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235285128"/>
        <c:crosses val="autoZero"/>
        <c:auto val="1"/>
        <c:lblAlgn val="ctr"/>
        <c:lblOffset val="100"/>
        <c:noMultiLvlLbl val="0"/>
      </c:catAx>
      <c:valAx>
        <c:axId val="2352851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528473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5760940243379218"/>
          <c:y val="1.8328287041179475E-2"/>
          <c:w val="0.68478107797221943"/>
          <c:h val="6.6321700403222314E-2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Responsable de la OIP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Responsable Operativo de de la OIP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100"/>
        <c:shape val="box"/>
        <c:axId val="235285912"/>
        <c:axId val="235535184"/>
        <c:axId val="0"/>
      </c:bar3DChart>
      <c:catAx>
        <c:axId val="23528591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35535184"/>
        <c:crosses val="autoZero"/>
        <c:auto val="1"/>
        <c:lblAlgn val="ctr"/>
        <c:lblOffset val="100"/>
        <c:noMultiLvlLbl val="0"/>
      </c:catAx>
      <c:valAx>
        <c:axId val="2355351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35285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7865494270873109E-2"/>
          <c:y val="8.5893865328094857E-2"/>
          <c:w val="0.84426901145825384"/>
          <c:h val="0.13675712619232783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layout>
        <c:manualLayout>
          <c:xMode val="edge"/>
          <c:yMode val="edge"/>
          <c:x val="0.39929793978531247"/>
          <c:y val="1.60335165941958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747609763716613"/>
          <c:y val="0.12144598418119769"/>
          <c:w val="0.39476026260944935"/>
          <c:h val="0.853681216998449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Rampa para personas con discapacidad motriz</c:v>
                </c:pt>
                <c:pt idx="1">
                  <c:v>Elevador</c:v>
                </c:pt>
                <c:pt idx="2">
                  <c:v>Guía de piso para personas con discapacidad visual</c:v>
                </c:pt>
                <c:pt idx="3">
                  <c:v>Otro 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70.642201834862391</c:v>
                </c:pt>
                <c:pt idx="1">
                  <c:v>52.293577981651374</c:v>
                </c:pt>
                <c:pt idx="2">
                  <c:v>11.926605504587156</c:v>
                </c:pt>
                <c:pt idx="3">
                  <c:v>7.3394495412844041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Rampa para personas con discapacidad motriz</c:v>
                </c:pt>
                <c:pt idx="1">
                  <c:v>Elevador</c:v>
                </c:pt>
                <c:pt idx="2">
                  <c:v>Guía de piso para personas con discapacidad visual</c:v>
                </c:pt>
                <c:pt idx="3">
                  <c:v>Otro 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29.357798165137616</c:v>
                </c:pt>
                <c:pt idx="1">
                  <c:v>47.706422018348626</c:v>
                </c:pt>
                <c:pt idx="2">
                  <c:v>88.073394495412856</c:v>
                </c:pt>
                <c:pt idx="3">
                  <c:v>92.660550458715591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6313912"/>
        <c:axId val="236314304"/>
      </c:barChart>
      <c:catAx>
        <c:axId val="23631391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6314304"/>
        <c:crosses val="autoZero"/>
        <c:auto val="1"/>
        <c:lblAlgn val="ctr"/>
        <c:lblOffset val="100"/>
        <c:noMultiLvlLbl val="0"/>
      </c:catAx>
      <c:valAx>
        <c:axId val="236314304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36313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05220532102047"/>
          <c:y val="0.30707948404593238"/>
          <c:w val="0.1102732631036847"/>
          <c:h val="0.3981190480260028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rgbClr val="002060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42601609576354E-2"/>
          <c:y val="0.17248295832345836"/>
          <c:w val="0.66083440223813528"/>
          <c:h val="0.6566929618026038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333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4328629338020479E-2"/>
                  <c:y val="-1.20733950213785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90042892037598E-2"/>
                  <c:y val="-4.30401828835382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09396083886405"/>
                      <c:h val="0.3271223842427772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975813579349157"/>
                  <c:y val="2.14593060069318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03880115615729"/>
                      <c:h val="0.24777960404239774"/>
                    </c:manualLayout>
                  </c15:layout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 cuenta con instalaciones especiales y son necesarias</c:v>
                </c:pt>
                <c:pt idx="2">
                  <c:v>No son necesarias instalaciones especiales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96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13359033462301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82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view3D>
      <c:rotX val="0"/>
      <c:rotY val="10"/>
      <c:rAngAx val="0"/>
      <c:perspective val="10"/>
    </c:view3D>
    <c:floor>
      <c:thickness val="0"/>
      <c:spPr>
        <a:noFill/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0.33261619079361554"/>
                  <c:y val="-2.6323465343131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939266007480651"/>
                  <c:y val="3.17228528087497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899566714809465"/>
                  <c:y val="2.94957506240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10078509795208"/>
                  <c:y val="-8.847796260326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925193497018853E-2"/>
                  <c:y val="-5.8984534296444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5475854534681333"/>
                  <c:y val="2.322317188431745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De 1 a 9 m2</c:v>
                </c:pt>
                <c:pt idx="1">
                  <c:v>De 10 a 19 m2</c:v>
                </c:pt>
                <c:pt idx="2">
                  <c:v>De 20 a 29 m2</c:v>
                </c:pt>
                <c:pt idx="3">
                  <c:v>De 30 a 39 m2</c:v>
                </c:pt>
                <c:pt idx="4">
                  <c:v>De 40 a 49 m2</c:v>
                </c:pt>
                <c:pt idx="5">
                  <c:v>Más de 50 m2</c:v>
                </c:pt>
              </c:strCache>
            </c:strRef>
          </c:cat>
          <c:val>
            <c:numRef>
              <c:f>Hoja1!$B$2:$B$7</c:f>
              <c:numCache>
                <c:formatCode>###0.0</c:formatCode>
                <c:ptCount val="6"/>
                <c:pt idx="0">
                  <c:v>30.76923076923077</c:v>
                </c:pt>
                <c:pt idx="1">
                  <c:v>24.786324786324787</c:v>
                </c:pt>
                <c:pt idx="2">
                  <c:v>17.094017094017094</c:v>
                </c:pt>
                <c:pt idx="3">
                  <c:v>11.111111111111111</c:v>
                </c:pt>
                <c:pt idx="4">
                  <c:v>4.2735042735042734</c:v>
                </c:pt>
                <c:pt idx="5">
                  <c:v>11.965811965811966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36315872"/>
        <c:axId val="238340224"/>
        <c:axId val="0"/>
      </c:bar3DChart>
      <c:catAx>
        <c:axId val="236315872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crossAx val="238340224"/>
        <c:crosses val="autoZero"/>
        <c:auto val="1"/>
        <c:lblAlgn val="ctr"/>
        <c:lblOffset val="100"/>
        <c:noMultiLvlLbl val="0"/>
      </c:catAx>
      <c:valAx>
        <c:axId val="238340224"/>
        <c:scaling>
          <c:orientation val="minMax"/>
          <c:max val="40"/>
          <c:min val="0"/>
        </c:scaling>
        <c:delete val="1"/>
        <c:axPos val="t"/>
        <c:numFmt formatCode="#,##0" sourceLinked="0"/>
        <c:majorTickMark val="none"/>
        <c:minorTickMark val="none"/>
        <c:tickLblPos val="none"/>
        <c:crossAx val="2363158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300" b="1">
          <a:solidFill>
            <a:schemeClr val="accent5">
              <a:lumMod val="75000"/>
            </a:schemeClr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9746882733243291"/>
          <c:y val="7.0690833734523423E-2"/>
          <c:w val="0.54789738435572632"/>
          <c:h val="0.89953733773170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Limpio</c:v>
                </c:pt>
                <c:pt idx="1">
                  <c:v>Ordenado</c:v>
                </c:pt>
                <c:pt idx="2">
                  <c:v>Buena iluminación</c:v>
                </c:pt>
                <c:pt idx="3">
                  <c:v>Ventilación adecuada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97.5</c:v>
                </c:pt>
                <c:pt idx="1">
                  <c:v>97.5</c:v>
                </c:pt>
                <c:pt idx="2">
                  <c:v>96.6</c:v>
                </c:pt>
                <c:pt idx="3">
                  <c:v>84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Limpio</c:v>
                </c:pt>
                <c:pt idx="1">
                  <c:v>Ordenado</c:v>
                </c:pt>
                <c:pt idx="2">
                  <c:v>Buena iluminación</c:v>
                </c:pt>
                <c:pt idx="3">
                  <c:v>Ventilación adecuada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3.4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8341008"/>
        <c:axId val="238341400"/>
      </c:barChart>
      <c:catAx>
        <c:axId val="23834100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8341400"/>
        <c:crosses val="autoZero"/>
        <c:auto val="1"/>
        <c:lblAlgn val="ctr"/>
        <c:lblOffset val="100"/>
        <c:noMultiLvlLbl val="0"/>
      </c:catAx>
      <c:valAx>
        <c:axId val="23834140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3834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94990552735243"/>
          <c:y val="0.38791542452073224"/>
          <c:w val="9.9375472156604736E-2"/>
          <c:h val="0.23644710772877092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accent5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647835425693442"/>
          <c:y val="0.23895881608392716"/>
          <c:w val="0.47902861011085907"/>
          <c:h val="0.4737906105670798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CC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3015029920422786E-2"/>
                  <c:y val="-5.3627960774831972E-2"/>
                </c:manualLayout>
              </c:layout>
              <c:tx>
                <c:rich>
                  <a:bodyPr/>
                  <a:lstStyle/>
                  <a:p>
                    <a:r>
                      <a:rPr lang="es-MX" dirty="0"/>
                      <a:t>El registro del nombre y/o algún dato adicional
</a:t>
                    </a:r>
                    <a:r>
                      <a:rPr lang="es-MX" dirty="0" smtClean="0"/>
                      <a:t>31</a:t>
                    </a:r>
                    <a:r>
                      <a:rPr lang="es-MX" dirty="0"/>
                      <a:t>
30%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095703418574407"/>
                  <c:y val="2.4685356058121579E-2"/>
                </c:manualLayout>
              </c:layout>
              <c:tx>
                <c:rich>
                  <a:bodyPr/>
                  <a:lstStyle/>
                  <a:p>
                    <a:r>
                      <a:rPr lang="es-MX" dirty="0" smtClean="0"/>
                      <a:t>Además </a:t>
                    </a:r>
                    <a:r>
                      <a:rPr lang="es-MX" dirty="0"/>
                      <a:t>del registro, le solicitaron identificación
</a:t>
                    </a:r>
                    <a:r>
                      <a:rPr lang="es-MX" dirty="0" smtClean="0"/>
                      <a:t>34</a:t>
                    </a:r>
                    <a:r>
                      <a:rPr lang="es-MX" dirty="0"/>
                      <a:t>
32%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18784731979668E-2"/>
                  <c:y val="-8.4468823299107543E-2"/>
                </c:manualLayout>
              </c:layout>
              <c:tx>
                <c:rich>
                  <a:bodyPr/>
                  <a:lstStyle/>
                  <a:p>
                    <a:r>
                      <a:rPr lang="es-MX" dirty="0"/>
                      <a:t>No le solicitaron nada
</a:t>
                    </a:r>
                    <a:r>
                      <a:rPr lang="es-MX" dirty="0" smtClean="0"/>
                      <a:t>40</a:t>
                    </a:r>
                    <a:r>
                      <a:rPr lang="es-MX" dirty="0"/>
                      <a:t>
38%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El registro del nombre y/o algún dato adicional</c:v>
                </c:pt>
                <c:pt idx="1">
                  <c:v>Además del registro, le solicitaron identificación</c:v>
                </c:pt>
                <c:pt idx="2">
                  <c:v>No le solicitaron nada</c:v>
                </c:pt>
              </c:strCache>
            </c:strRef>
          </c:cat>
          <c:val>
            <c:numRef>
              <c:f>Hoja1!$B$2:$B$4</c:f>
              <c:numCache>
                <c:formatCode>###0.0</c:formatCode>
                <c:ptCount val="3"/>
                <c:pt idx="0">
                  <c:v>31</c:v>
                </c:pt>
                <c:pt idx="1">
                  <c:v>34</c:v>
                </c:pt>
                <c:pt idx="2">
                  <c:v>40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3039309758336"/>
          <c:y val="0.16910426131989234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705611864595209E-3"/>
                  <c:y val="3.73325965730903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546030400727868E-2"/>
                  <c:y val="-2.47535848843305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104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44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58471764006895E-2"/>
          <c:y val="5.9553184547264826E-2"/>
          <c:w val="0.88704727252527493"/>
          <c:h val="0.8845532417031675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8767252804334594E-2"/>
                  <c:y val="-3.40257219162689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574624766217398E-2"/>
                  <c:y val="-3.561213616734899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106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0887096687207"/>
          <c:y val="0.10103191071729012"/>
          <c:w val="0.74901912193143572"/>
          <c:h val="0.747673153496719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8545371981322339E-2"/>
                  <c:y val="1.97723066569457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133590334623013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92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2157538051327"/>
          <c:y val="7.4410097250386734E-2"/>
          <c:w val="0.86122868657868423"/>
          <c:h val="0.8644261871475311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Pt>
            <c:idx val="0"/>
            <c:bubble3D val="0"/>
            <c:explosion val="15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7554160648816625E-2"/>
                  <c:y val="-6.4240572744595772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131059511906085E-2"/>
                  <c:y val="2.21030934712841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164315076102658E-2"/>
                  <c:y val="-7.733330738877778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cuenta con correo electrónico para uso de la OIP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102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53264697303654"/>
          <c:y val="0.18560766807205123"/>
          <c:w val="0.57577175215955478"/>
          <c:h val="0.578521728347433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6779813143984123E-2"/>
                  <c:y val="-6.4252712024764165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137585958771119E-4"/>
                  <c:y val="3.4906816654144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951869880902315E-2"/>
                  <c:y val="-1.8665206168995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cuenta con correo electrónico el Responsable de la OIP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49</c:v>
                </c:pt>
                <c:pt idx="1">
                  <c:v>37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7163060841204"/>
          <c:y val="0.23519932050730094"/>
          <c:w val="0.6623517066682707"/>
          <c:h val="0.6646721697355930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tx1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5923062100805268E-3"/>
                  <c:y val="-3.558929703215850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1987810788334E-2"/>
                  <c:y val="8.74920774890462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951869880902315E-2"/>
                  <c:y val="-1.8665206168995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050942727862104E-2"/>
                  <c:y val="-5.497037970908401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Sí</c:v>
                </c:pt>
                <c:pt idx="1">
                  <c:v>No</c:v>
                </c:pt>
                <c:pt idx="2">
                  <c:v>No cuenta con correo electrónico para uso de la OIP</c:v>
                </c:pt>
                <c:pt idx="3">
                  <c:v>No tiene Responsable Operativo</c:v>
                </c:pt>
              </c:strCache>
            </c:strRef>
          </c:cat>
          <c:val>
            <c:numRef>
              <c:f>Hoja1!$B$2:$B$5</c:f>
              <c:numCache>
                <c:formatCode>###0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43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56771803730673"/>
          <c:y val="0.18234162253576763"/>
          <c:w val="0.67111553336212093"/>
          <c:h val="0.6747630135853840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8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5923062100805268E-3"/>
                  <c:y val="-3.558929703215850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1987810788334E-2"/>
                  <c:y val="8.74920774890462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951869880902315E-2"/>
                  <c:y val="-1.8665206168995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99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33CC33">
                  <a:lumMod val="75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FEB80A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De lunes a viernes
de 9 a 15 horas</c:v>
                </c:pt>
                <c:pt idx="1">
                  <c:v>De lunes a viernes
de 9 a 18 horas</c:v>
                </c:pt>
                <c:pt idx="2">
                  <c:v>De lunes a viernes
de 9 a 19 horas</c:v>
                </c:pt>
                <c:pt idx="3">
                  <c:v>De lunes a viernes
de 9 a 21 horas</c:v>
                </c:pt>
                <c:pt idx="4">
                  <c:v>Otros horarios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68.067226890756302</c:v>
                </c:pt>
                <c:pt idx="1">
                  <c:v>11.76470588235294</c:v>
                </c:pt>
                <c:pt idx="2">
                  <c:v>10.92436974789916</c:v>
                </c:pt>
                <c:pt idx="3">
                  <c:v>1.680672268907563</c:v>
                </c:pt>
                <c:pt idx="4">
                  <c:v>7.5630252100840334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5665312"/>
        <c:axId val="235665704"/>
      </c:barChart>
      <c:catAx>
        <c:axId val="2356653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35665704"/>
        <c:crosses val="autoZero"/>
        <c:auto val="1"/>
        <c:lblAlgn val="ctr"/>
        <c:lblOffset val="100"/>
        <c:noMultiLvlLbl val="0"/>
      </c:catAx>
      <c:valAx>
        <c:axId val="235665704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none"/>
        <c:minorTickMark val="none"/>
        <c:tickLblPos val="none"/>
        <c:crossAx val="23566531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solidFill>
            <a:srgbClr val="002060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735726487709194"/>
          <c:y val="7.0690833734523423E-2"/>
          <c:w val="0.53228756475617944"/>
          <c:h val="0.89953733773170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Solicitud de información pública</c:v>
                </c:pt>
                <c:pt idx="1">
                  <c:v>Solicitud de acceso a datos personales</c:v>
                </c:pt>
                <c:pt idx="2">
                  <c:v> Solicitud de rectificación de datos personales</c:v>
                </c:pt>
                <c:pt idx="3">
                  <c:v>Solicitud de cancelación de datos personales</c:v>
                </c:pt>
                <c:pt idx="4">
                  <c:v>Solicitud de oposición de datos personales</c:v>
                </c:pt>
                <c:pt idx="5">
                  <c:v>Encuesta de Satisfacción del Solicitante de Información Pública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94.1</c:v>
                </c:pt>
                <c:pt idx="1">
                  <c:v>93.3</c:v>
                </c:pt>
                <c:pt idx="2">
                  <c:v>92.4</c:v>
                </c:pt>
                <c:pt idx="3">
                  <c:v>92.4</c:v>
                </c:pt>
                <c:pt idx="4">
                  <c:v>91.6</c:v>
                </c:pt>
                <c:pt idx="5">
                  <c:v>91.6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Solicitud de información pública</c:v>
                </c:pt>
                <c:pt idx="1">
                  <c:v>Solicitud de acceso a datos personales</c:v>
                </c:pt>
                <c:pt idx="2">
                  <c:v> Solicitud de rectificación de datos personales</c:v>
                </c:pt>
                <c:pt idx="3">
                  <c:v>Solicitud de cancelación de datos personales</c:v>
                </c:pt>
                <c:pt idx="4">
                  <c:v>Solicitud de oposición de datos personales</c:v>
                </c:pt>
                <c:pt idx="5">
                  <c:v>Encuesta de Satisfacción del Solicitante de Información Pública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5.0999999999999996</c:v>
                </c:pt>
                <c:pt idx="1">
                  <c:v>6.7</c:v>
                </c:pt>
                <c:pt idx="2">
                  <c:v>7.6</c:v>
                </c:pt>
                <c:pt idx="3">
                  <c:v>7.6</c:v>
                </c:pt>
                <c:pt idx="4">
                  <c:v>8.4</c:v>
                </c:pt>
                <c:pt idx="5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4606528"/>
        <c:axId val="234606920"/>
      </c:barChart>
      <c:catAx>
        <c:axId val="23460652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4606920"/>
        <c:crosses val="autoZero"/>
        <c:auto val="1"/>
        <c:lblAlgn val="ctr"/>
        <c:lblOffset val="100"/>
        <c:noMultiLvlLbl val="0"/>
      </c:catAx>
      <c:valAx>
        <c:axId val="23460692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3460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08661280433856"/>
          <c:y val="0.31776856443560142"/>
          <c:w val="7.4459847468397497E-2"/>
          <c:h val="0.3633796581524611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accent5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layout>
        <c:manualLayout>
          <c:xMode val="edge"/>
          <c:yMode val="edge"/>
          <c:x val="0.44786276183737872"/>
          <c:y val="8.016786013675248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735726487709217"/>
          <c:y val="7.0690833734523423E-2"/>
          <c:w val="0.54836024554776563"/>
          <c:h val="0.89953733773170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Cursos, pláticas, seminarios, etc.</c:v>
                </c:pt>
                <c:pt idx="4">
                  <c:v>Capacitación institucional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52.9</c:v>
                </c:pt>
                <c:pt idx="1">
                  <c:v>63</c:v>
                </c:pt>
                <c:pt idx="2">
                  <c:v>66.400000000000006</c:v>
                </c:pt>
                <c:pt idx="3">
                  <c:v>86.6</c:v>
                </c:pt>
                <c:pt idx="4">
                  <c:v>81.5</c:v>
                </c:pt>
                <c:pt idx="5">
                  <c:v>34.5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Cursos, pláticas, seminarios, etc.</c:v>
                </c:pt>
                <c:pt idx="4">
                  <c:v>Capacitación institucional</c:v>
                </c:pt>
                <c:pt idx="5">
                  <c:v>Otros</c:v>
                </c:pt>
              </c:strCache>
            </c:strRef>
          </c:cat>
          <c:val>
            <c:numRef>
              <c:f>Hoja1!$C$2:$C$7</c:f>
              <c:numCache>
                <c:formatCode>0.0</c:formatCode>
                <c:ptCount val="6"/>
                <c:pt idx="0">
                  <c:v>47.1</c:v>
                </c:pt>
                <c:pt idx="1">
                  <c:v>37</c:v>
                </c:pt>
                <c:pt idx="2">
                  <c:v>33.6</c:v>
                </c:pt>
                <c:pt idx="3">
                  <c:v>13.4</c:v>
                </c:pt>
                <c:pt idx="4">
                  <c:v>18.5</c:v>
                </c:pt>
                <c:pt idx="5">
                  <c:v>65.5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4607704"/>
        <c:axId val="234608096"/>
      </c:barChart>
      <c:catAx>
        <c:axId val="23460770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4608096"/>
        <c:crosses val="autoZero"/>
        <c:auto val="1"/>
        <c:lblAlgn val="ctr"/>
        <c:lblOffset val="100"/>
        <c:noMultiLvlLbl val="0"/>
      </c:catAx>
      <c:valAx>
        <c:axId val="234608096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34607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86556368093086"/>
          <c:y val="0.39778377799292136"/>
          <c:w val="7.4459847468397497E-2"/>
          <c:h val="0.2167106432618597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accent5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sng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2124850383500364"/>
          <c:y val="0.10524147908891748"/>
          <c:w val="0.6601238489224468"/>
          <c:h val="0.86444824209950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Precisa y suficiente (Buena)</c:v>
                </c:pt>
                <c:pt idx="1">
                  <c:v>Vaga y confusa (Regular)</c:v>
                </c:pt>
                <c:pt idx="2">
                  <c:v>No conocía la ubicación de la OIP (Mala)</c:v>
                </c:pt>
                <c:pt idx="3">
                  <c:v>No tenía conocimiento de la existencia de la OIP</c:v>
                </c:pt>
                <c:pt idx="4">
                  <c:v>Otra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83.80952380952381</c:v>
                </c:pt>
                <c:pt idx="1">
                  <c:v>10.476190476190476</c:v>
                </c:pt>
                <c:pt idx="2">
                  <c:v>3.8095238095238098</c:v>
                </c:pt>
                <c:pt idx="3" formatCode="####.0">
                  <c:v>0.95238095238095244</c:v>
                </c:pt>
                <c:pt idx="4" formatCode="####.0">
                  <c:v>0.95238095238095244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892224"/>
        <c:axId val="167892616"/>
      </c:barChart>
      <c:catAx>
        <c:axId val="16789222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67892616"/>
        <c:crosses val="autoZero"/>
        <c:auto val="1"/>
        <c:lblAlgn val="ctr"/>
        <c:lblOffset val="100"/>
        <c:noMultiLvlLbl val="0"/>
      </c:catAx>
      <c:valAx>
        <c:axId val="167892616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16789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 b="1"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735726487709239"/>
          <c:y val="7.0690833734523423E-2"/>
          <c:w val="0.54371887972043509"/>
          <c:h val="0.914441822583093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Programas de radio</c:v>
                </c:pt>
                <c:pt idx="4">
                  <c:v>Prensa escrita</c:v>
                </c:pt>
                <c:pt idx="5">
                  <c:v>Cursos o pláticas</c:v>
                </c:pt>
                <c:pt idx="6">
                  <c:v>Participación en la Feria de la Transparencia</c:v>
                </c:pt>
                <c:pt idx="7">
                  <c:v>Otros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67.2</c:v>
                </c:pt>
                <c:pt idx="1">
                  <c:v>66.400000000000006</c:v>
                </c:pt>
                <c:pt idx="2">
                  <c:v>78.2</c:v>
                </c:pt>
                <c:pt idx="3">
                  <c:v>6.7</c:v>
                </c:pt>
                <c:pt idx="4">
                  <c:v>9.1999999999999993</c:v>
                </c:pt>
                <c:pt idx="5">
                  <c:v>29.9</c:v>
                </c:pt>
                <c:pt idx="6">
                  <c:v>87.4</c:v>
                </c:pt>
                <c:pt idx="7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Dípticos, trípticos y/o volantes</c:v>
                </c:pt>
                <c:pt idx="1">
                  <c:v>Carteles y/o posters</c:v>
                </c:pt>
                <c:pt idx="2">
                  <c:v>Anuncios en el portal de Internet del Ente Obligado</c:v>
                </c:pt>
                <c:pt idx="3">
                  <c:v>Programas de radio</c:v>
                </c:pt>
                <c:pt idx="4">
                  <c:v>Prensa escrita</c:v>
                </c:pt>
                <c:pt idx="5">
                  <c:v>Cursos o pláticas</c:v>
                </c:pt>
                <c:pt idx="6">
                  <c:v>Participación en la Feria de la Transparencia</c:v>
                </c:pt>
                <c:pt idx="7">
                  <c:v>Otros</c:v>
                </c:pt>
              </c:strCache>
            </c:strRef>
          </c:cat>
          <c:val>
            <c:numRef>
              <c:f>Hoja1!$C$2:$C$9</c:f>
              <c:numCache>
                <c:formatCode>0.0</c:formatCode>
                <c:ptCount val="8"/>
                <c:pt idx="0">
                  <c:v>32.799999999999997</c:v>
                </c:pt>
                <c:pt idx="1">
                  <c:v>33.6</c:v>
                </c:pt>
                <c:pt idx="2">
                  <c:v>21.8</c:v>
                </c:pt>
                <c:pt idx="3">
                  <c:v>93.3</c:v>
                </c:pt>
                <c:pt idx="4">
                  <c:v>90.8</c:v>
                </c:pt>
                <c:pt idx="5">
                  <c:v>73.099999999999994</c:v>
                </c:pt>
                <c:pt idx="6">
                  <c:v>12.6</c:v>
                </c:pt>
                <c:pt idx="7">
                  <c:v>79.8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4609664"/>
        <c:axId val="234610056"/>
      </c:barChart>
      <c:catAx>
        <c:axId val="23460966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34610056"/>
        <c:crosses val="autoZero"/>
        <c:auto val="1"/>
        <c:lblAlgn val="ctr"/>
        <c:lblOffset val="100"/>
        <c:noMultiLvlLbl val="0"/>
      </c:catAx>
      <c:valAx>
        <c:axId val="234610056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3460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686556368093086"/>
          <c:y val="0.39153806854011525"/>
          <c:w val="7.4459847468397497E-2"/>
          <c:h val="0.2292020370193608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accent5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3572540471238"/>
          <c:y val="0.1203765221708669"/>
          <c:w val="0.50528549190575256"/>
          <c:h val="0.7592469556582662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099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149782846605791"/>
                  <c:y val="5.4830531443606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015142634215609"/>
                  <c:y val="-1.82768438145356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034863303821963E-2"/>
                  <c:y val="-0.1370763286090170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Algunas veces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+mn-lt"/>
        </a:defRPr>
      </a:pPr>
      <a:endParaRPr lang="es-MX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layout>
        <c:manualLayout>
          <c:xMode val="edge"/>
          <c:yMode val="edge"/>
          <c:x val="0.45611702866348186"/>
          <c:y val="0.10058292778598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53093174832418E-2"/>
          <c:y val="0.19884664029481447"/>
          <c:w val="0.97498183072251232"/>
          <c:h val="0.55688000502313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Algunas Unidades Administrativas carecen del equipo de cómputo adecuado para soportar al Sistema INFOMEX II</c:v>
                </c:pt>
                <c:pt idx="1">
                  <c:v>Algunas Unidades Administrativas NO cuentan con equipo de cómputo o con internet</c:v>
                </c:pt>
                <c:pt idx="2">
                  <c:v>Las Unidades Administrativas envían las respuestas de solicitudes de información a la OIP sólo por oficio</c:v>
                </c:pt>
                <c:pt idx="3">
                  <c:v>Los enlaces de cada Unidad Administrativa no se han capacitado en el uso de INFOMEX II</c:v>
                </c:pt>
                <c:pt idx="4">
                  <c:v>El acceso y la operación del Sistema INFOMEX II es muy lento</c:v>
                </c:pt>
                <c:pt idx="5">
                  <c:v>Todas o algunas de las Unidades Administrativas no están registradas en el Sistema INFOMEX II</c:v>
                </c:pt>
                <c:pt idx="6">
                  <c:v>Otro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30.6</c:v>
                </c:pt>
                <c:pt idx="1">
                  <c:v>25</c:v>
                </c:pt>
                <c:pt idx="2">
                  <c:v>88.9</c:v>
                </c:pt>
                <c:pt idx="3">
                  <c:v>52.8</c:v>
                </c:pt>
                <c:pt idx="4">
                  <c:v>63.9</c:v>
                </c:pt>
                <c:pt idx="5">
                  <c:v>38.9</c:v>
                </c:pt>
                <c:pt idx="6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Algunas Unidades Administrativas carecen del equipo de cómputo adecuado para soportar al Sistema INFOMEX II</c:v>
                </c:pt>
                <c:pt idx="1">
                  <c:v>Algunas Unidades Administrativas NO cuentan con equipo de cómputo o con internet</c:v>
                </c:pt>
                <c:pt idx="2">
                  <c:v>Las Unidades Administrativas envían las respuestas de solicitudes de información a la OIP sólo por oficio</c:v>
                </c:pt>
                <c:pt idx="3">
                  <c:v>Los enlaces de cada Unidad Administrativa no se han capacitado en el uso de INFOMEX II</c:v>
                </c:pt>
                <c:pt idx="4">
                  <c:v>El acceso y la operación del Sistema INFOMEX II es muy lento</c:v>
                </c:pt>
                <c:pt idx="5">
                  <c:v>Todas o algunas de las Unidades Administrativas no están registradas en el Sistema INFOMEX II</c:v>
                </c:pt>
                <c:pt idx="6">
                  <c:v>Otro</c:v>
                </c:pt>
              </c:strCache>
            </c:strRef>
          </c:cat>
          <c:val>
            <c:numRef>
              <c:f>Hoja1!$C$2:$C$8</c:f>
              <c:numCache>
                <c:formatCode>0.0</c:formatCode>
                <c:ptCount val="7"/>
                <c:pt idx="0">
                  <c:v>69.400000000000006</c:v>
                </c:pt>
                <c:pt idx="1">
                  <c:v>75</c:v>
                </c:pt>
                <c:pt idx="2">
                  <c:v>11.1</c:v>
                </c:pt>
                <c:pt idx="3">
                  <c:v>47.2</c:v>
                </c:pt>
                <c:pt idx="4">
                  <c:v>36.1</c:v>
                </c:pt>
                <c:pt idx="5">
                  <c:v>61.1</c:v>
                </c:pt>
                <c:pt idx="6">
                  <c:v>83.3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064144"/>
        <c:axId val="239064536"/>
      </c:barChart>
      <c:catAx>
        <c:axId val="2390641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noFill/>
        </c:spPr>
        <c:crossAx val="239064536"/>
        <c:crosses val="autoZero"/>
        <c:auto val="1"/>
        <c:lblAlgn val="ctr"/>
        <c:lblOffset val="100"/>
        <c:noMultiLvlLbl val="0"/>
      </c:catAx>
      <c:valAx>
        <c:axId val="239064536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one"/>
        <c:crossAx val="23906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32481807576936"/>
          <c:y val="9.1569623867809591E-3"/>
          <c:w val="0.16949609765581605"/>
          <c:h val="7.1953972970648136E-2"/>
        </c:manualLayout>
      </c:layout>
      <c:overlay val="0"/>
      <c:txPr>
        <a:bodyPr/>
        <a:lstStyle/>
        <a:p>
          <a:pPr>
            <a:defRPr sz="1300"/>
          </a:pPr>
          <a:endParaRPr lang="es-MX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rgbClr val="002060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>
                <a:solidFill>
                  <a:srgbClr val="002060"/>
                </a:solidFill>
              </a:defRPr>
            </a:pPr>
            <a:r>
              <a:rPr lang="es-ES" sz="1300" u="sng" dirty="0" smtClean="0">
                <a:solidFill>
                  <a:srgbClr val="002060"/>
                </a:solidFill>
              </a:rPr>
              <a:t>Porcentaje</a:t>
            </a:r>
            <a:endParaRPr lang="es-ES" sz="1300" u="sng" dirty="0">
              <a:solidFill>
                <a:srgbClr val="002060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312211072592685"/>
          <c:y val="9.3904094454671155E-2"/>
          <c:w val="0.39126396502083571"/>
          <c:h val="0.8763241460882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13</c:v>
                </c:pt>
                <c:pt idx="1">
                  <c:v>96.3</c:v>
                </c:pt>
                <c:pt idx="2">
                  <c:v>16.7</c:v>
                </c:pt>
                <c:pt idx="3">
                  <c:v>77.8</c:v>
                </c:pt>
                <c:pt idx="4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87</c:v>
                </c:pt>
                <c:pt idx="1">
                  <c:v>3.7</c:v>
                </c:pt>
                <c:pt idx="2">
                  <c:v>83.3</c:v>
                </c:pt>
                <c:pt idx="3">
                  <c:v>22.2</c:v>
                </c:pt>
                <c:pt idx="4">
                  <c:v>53.7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063360"/>
        <c:axId val="239065320"/>
      </c:barChart>
      <c:catAx>
        <c:axId val="23906336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es-MX"/>
          </a:p>
        </c:txPr>
        <c:crossAx val="239065320"/>
        <c:crosses val="autoZero"/>
        <c:auto val="1"/>
        <c:lblAlgn val="ctr"/>
        <c:lblOffset val="100"/>
        <c:noMultiLvlLbl val="0"/>
      </c:catAx>
      <c:valAx>
        <c:axId val="23906532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3906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9404698912925"/>
          <c:y val="0.37671895283602846"/>
          <c:w val="9.5385117284520107E-2"/>
          <c:h val="0.2588400967682711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bg1"/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904129293731466E-2"/>
          <c:y val="8.4544684160388794E-2"/>
          <c:w val="0.9237442367514721"/>
          <c:h val="0.8361529976499069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h="19050"/>
            </a:sp3d>
          </c:spPr>
          <c:explosion val="12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h="19050"/>
              </a:sp3d>
            </c:spPr>
          </c:dPt>
          <c:dPt>
            <c:idx val="1"/>
            <c:bubble3D val="0"/>
            <c:explosion val="7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h="19050"/>
              </a:sp3d>
            </c:spPr>
          </c:dPt>
          <c:dLbls>
            <c:dLbl>
              <c:idx val="0"/>
              <c:layout>
                <c:manualLayout>
                  <c:x val="-5.6673548663801386E-2"/>
                  <c:y val="-0.1723268927565967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022110523664938E-2"/>
                  <c:y val="0.17906432382217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54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4224382120451982"/>
          <c:y val="0.16614640554341698"/>
          <c:w val="0.65929023749427529"/>
          <c:h val="0.73383512943006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Sí, todas las U.A</c:v>
                </c:pt>
                <c:pt idx="1">
                  <c:v>Sí, algunas U.A.</c:v>
                </c:pt>
                <c:pt idx="2">
                  <c:v>Ninguna U.A.</c:v>
                </c:pt>
              </c:strCache>
            </c:strRef>
          </c:cat>
          <c:val>
            <c:numRef>
              <c:f>Hoja1!$B$2:$B$4</c:f>
              <c:numCache>
                <c:formatCode>###0.0</c:formatCode>
                <c:ptCount val="3"/>
                <c:pt idx="0">
                  <c:v>64.705882352941174</c:v>
                </c:pt>
                <c:pt idx="1">
                  <c:v>18.487394957983195</c:v>
                </c:pt>
                <c:pt idx="2">
                  <c:v>16.806722689075631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1474512"/>
        <c:axId val="241474904"/>
      </c:barChart>
      <c:catAx>
        <c:axId val="241474512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crossAx val="241474904"/>
        <c:crosses val="autoZero"/>
        <c:auto val="1"/>
        <c:lblAlgn val="ctr"/>
        <c:lblOffset val="100"/>
        <c:noMultiLvlLbl val="0"/>
      </c:catAx>
      <c:valAx>
        <c:axId val="241474904"/>
        <c:scaling>
          <c:orientation val="minMax"/>
          <c:max val="80"/>
          <c:min val="0"/>
        </c:scaling>
        <c:delete val="1"/>
        <c:axPos val="t"/>
        <c:numFmt formatCode="#,##0" sourceLinked="0"/>
        <c:majorTickMark val="none"/>
        <c:minorTickMark val="none"/>
        <c:tickLblPos val="none"/>
        <c:crossAx val="24147451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solidFill>
            <a:schemeClr val="accent5">
              <a:lumMod val="75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300" u="sng"/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5559757506594303E-2"/>
          <c:y val="7.9204121709582756E-2"/>
          <c:w val="0.78518699447338092"/>
          <c:h val="0.859891038472184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###0.0</c:formatCode>
                <c:ptCount val="2"/>
                <c:pt idx="0">
                  <c:v>52.525252525252533</c:v>
                </c:pt>
                <c:pt idx="1">
                  <c:v>47.474747474747474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1476080"/>
        <c:axId val="241475688"/>
      </c:barChart>
      <c:valAx>
        <c:axId val="241475688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one"/>
        <c:crossAx val="241476080"/>
        <c:crosses val="autoZero"/>
        <c:crossBetween val="between"/>
      </c:valAx>
      <c:catAx>
        <c:axId val="24147608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24147568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1">
          <a:solidFill>
            <a:schemeClr val="accent5">
              <a:lumMod val="75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31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8015684919541"/>
          <c:y val="0.20891381174316573"/>
          <c:w val="0.621071097358322"/>
          <c:h val="0.6249236892235745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9162298866154074E-2"/>
                  <c:y val="-0.178779214068937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176580886406818E-2"/>
                  <c:y val="0.101000637911467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46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>
                <a:solidFill>
                  <a:schemeClr val="accent5">
                    <a:lumMod val="50000"/>
                  </a:schemeClr>
                </a:solidFill>
              </a:defRPr>
            </a:pPr>
            <a:r>
              <a:rPr lang="es-ES" sz="1300" u="sng">
                <a:solidFill>
                  <a:schemeClr val="accent5">
                    <a:lumMod val="50000"/>
                  </a:schemeClr>
                </a:solidFill>
              </a:rPr>
              <a:t>Porcentaje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312211072592685"/>
          <c:y val="9.3904094454671155E-2"/>
          <c:w val="0.39126396502083571"/>
          <c:h val="0.87632414608824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Se carece del equipo de cómputo adecuado para soportar al Sistema INFOMEX II</c:v>
                </c:pt>
                <c:pt idx="1">
                  <c:v>La U.A. no cuenta con equipo de cómputo o internet</c:v>
                </c:pt>
                <c:pt idx="2">
                  <c:v>Se remiten las respuestas de solicitudes de información a la OIP sólo por oficio </c:v>
                </c:pt>
                <c:pt idx="3">
                  <c:v>No ha recibido capacitación en el uso de INFOMEX II</c:v>
                </c:pt>
                <c:pt idx="4">
                  <c:v>El acceso y la operación del Sistema INFOMEX II es muy lento</c:v>
                </c:pt>
                <c:pt idx="5">
                  <c:v>Otro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50</c:v>
                </c:pt>
                <c:pt idx="1">
                  <c:v>33.299999999999997</c:v>
                </c:pt>
                <c:pt idx="2" formatCode="0.0">
                  <c:v>100</c:v>
                </c:pt>
                <c:pt idx="3">
                  <c:v>33.299999999999997</c:v>
                </c:pt>
                <c:pt idx="4" formatCode="0.0">
                  <c:v>33.299999999999997</c:v>
                </c:pt>
                <c:pt idx="5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Se carece del equipo de cómputo adecuado para soportar al Sistema INFOMEX II</c:v>
                </c:pt>
                <c:pt idx="1">
                  <c:v>La U.A. no cuenta con equipo de cómputo o internet</c:v>
                </c:pt>
                <c:pt idx="2">
                  <c:v>Se remiten las respuestas de solicitudes de información a la OIP sólo por oficio </c:v>
                </c:pt>
                <c:pt idx="3">
                  <c:v>No ha recibido capacitación en el uso de INFOMEX II</c:v>
                </c:pt>
                <c:pt idx="4">
                  <c:v>El acceso y la operación del Sistema INFOMEX II es muy lento</c:v>
                </c:pt>
                <c:pt idx="5">
                  <c:v>Otro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50</c:v>
                </c:pt>
                <c:pt idx="1">
                  <c:v>66.7</c:v>
                </c:pt>
                <c:pt idx="2" formatCode="0.0">
                  <c:v>25</c:v>
                </c:pt>
                <c:pt idx="3">
                  <c:v>66.7</c:v>
                </c:pt>
                <c:pt idx="4" formatCode="0.0">
                  <c:v>66.7</c:v>
                </c:pt>
                <c:pt idx="5">
                  <c:v>83.3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6312736"/>
        <c:axId val="241477256"/>
      </c:barChart>
      <c:catAx>
        <c:axId val="23631273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 sz="1100">
                <a:solidFill>
                  <a:schemeClr val="accent5">
                    <a:lumMod val="50000"/>
                  </a:schemeClr>
                </a:solidFill>
              </a:defRPr>
            </a:pPr>
            <a:endParaRPr lang="es-MX"/>
          </a:p>
        </c:txPr>
        <c:crossAx val="241477256"/>
        <c:crosses val="autoZero"/>
        <c:auto val="1"/>
        <c:lblAlgn val="ctr"/>
        <c:lblOffset val="100"/>
        <c:noMultiLvlLbl val="0"/>
      </c:catAx>
      <c:valAx>
        <c:axId val="241477256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one"/>
        <c:crossAx val="23631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9404698912925"/>
          <c:y val="0.37671895283602846"/>
          <c:w val="9.5385117284520107E-2"/>
          <c:h val="0.25884009676827119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accent5">
              <a:lumMod val="75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layout>
        <c:manualLayout>
          <c:xMode val="edge"/>
          <c:yMode val="edge"/>
          <c:x val="0.45055816649303115"/>
          <c:y val="1.4697441025071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053187758876847"/>
          <c:y val="7.2450761375732114E-2"/>
          <c:w val="0.42660389167612928"/>
          <c:h val="0.92619212120779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16</c:v>
                </c:pt>
                <c:pt idx="1">
                  <c:v>88</c:v>
                </c:pt>
                <c:pt idx="2">
                  <c:v>20</c:v>
                </c:pt>
                <c:pt idx="3">
                  <c:v>72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computadora asignada no tiene capacidad para operar eficientemente INFOMEX II</c:v>
                </c:pt>
                <c:pt idx="1">
                  <c:v>El acceso y la operación del Sistema INFOMEX II es muy lento</c:v>
                </c:pt>
                <c:pt idx="2">
                  <c:v>Falta capacitación en el uso de INFOMEX II</c:v>
                </c:pt>
                <c:pt idx="3">
                  <c:v>El Sistema INFOMEX II se interrumpe o se bloquea</c:v>
                </c:pt>
                <c:pt idx="4">
                  <c:v>Otro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84</c:v>
                </c:pt>
                <c:pt idx="1">
                  <c:v>12</c:v>
                </c:pt>
                <c:pt idx="2">
                  <c:v>80</c:v>
                </c:pt>
                <c:pt idx="3">
                  <c:v>28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0086368"/>
        <c:axId val="240086760"/>
      </c:barChart>
      <c:catAx>
        <c:axId val="24008636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240086760"/>
        <c:crosses val="autoZero"/>
        <c:auto val="1"/>
        <c:lblAlgn val="ctr"/>
        <c:lblOffset val="100"/>
        <c:noMultiLvlLbl val="0"/>
      </c:catAx>
      <c:valAx>
        <c:axId val="240086760"/>
        <c:scaling>
          <c:orientation val="minMax"/>
          <c:max val="100"/>
        </c:scaling>
        <c:delete val="1"/>
        <c:axPos val="t"/>
        <c:numFmt formatCode="0.0" sourceLinked="1"/>
        <c:majorTickMark val="none"/>
        <c:minorTickMark val="none"/>
        <c:tickLblPos val="none"/>
        <c:crossAx val="24008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5884063196332"/>
          <c:y val="0.37706820591690138"/>
          <c:w val="0.10773698100630341"/>
          <c:h val="0.2581415308749825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accent5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9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34992569284783"/>
          <c:y val="5.8297347316471314E-2"/>
          <c:w val="0.79019506286016272"/>
          <c:h val="0.779724076047333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explosion val="17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5190627126426718E-2"/>
                  <c:y val="-9.1951904333861887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err="1" smtClean="0">
                        <a:solidFill>
                          <a:schemeClr val="tx1"/>
                        </a:solidFill>
                      </a:rPr>
                      <a:t>Sí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250224015698733E-4"/>
                  <c:y val="1.26819242306410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No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55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46%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88640914689229"/>
                  <c:y val="-2.1058549716785439E-2"/>
                </c:manualLayout>
              </c:layout>
              <c:tx>
                <c:rich>
                  <a:bodyPr/>
                  <a:lstStyle/>
                  <a:p>
                    <a:r>
                      <a:rPr lang="es-MX" dirty="0"/>
                      <a:t>No se requiere letreros, la OIP está visible
</a:t>
                    </a:r>
                    <a:r>
                      <a:rPr lang="es-MX" dirty="0" smtClean="0"/>
                      <a:t>3</a:t>
                    </a:r>
                    <a:r>
                      <a:rPr lang="es-MX" dirty="0"/>
                      <a:t>
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se requiere letreros, la OIP está visible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61</c:v>
                </c:pt>
                <c:pt idx="1">
                  <c:v>55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effectLst/>
    <a:scene3d>
      <a:camera prst="orthographicFront"/>
      <a:lightRig rig="threePt" dir="t"/>
    </a:scene3d>
  </c:spPr>
  <c:txPr>
    <a:bodyPr/>
    <a:lstStyle/>
    <a:p>
      <a:pPr>
        <a:defRPr sz="1300" b="1">
          <a:latin typeface="Calibri" pitchFamily="34" charset="0"/>
          <a:cs typeface="Calibri" pitchFamily="34" charset="0"/>
        </a:defRPr>
      </a:pPr>
      <a:endParaRPr lang="es-MX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38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85038860416475E-2"/>
          <c:y val="7.3202340731116977E-2"/>
          <c:w val="0.89918934128092043"/>
          <c:h val="0.8120206880402797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h="19050"/>
            </a:sp3d>
          </c:spPr>
          <c:explosion val="12"/>
          <c:dPt>
            <c:idx val="0"/>
            <c:bubble3D val="0"/>
            <c:spPr>
              <a:solidFill>
                <a:srgbClr val="009999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h="19050"/>
              </a:sp3d>
            </c:spPr>
          </c:dPt>
          <c:dPt>
            <c:idx val="1"/>
            <c:bubble3D val="0"/>
            <c:explosion val="7"/>
            <c:spPr>
              <a:solidFill>
                <a:srgbClr val="DA1F2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h="19050"/>
              </a:sp3d>
            </c:spPr>
          </c:dPt>
          <c:dLbls>
            <c:dLbl>
              <c:idx val="0"/>
              <c:layout>
                <c:manualLayout>
                  <c:x val="-0.1067138373514054"/>
                  <c:y val="0.160051863708148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84646150427731E-2"/>
                  <c:y val="-0.116210243952555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###0</c:formatCode>
                <c:ptCount val="2"/>
                <c:pt idx="0">
                  <c:v>25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u="sng"/>
            </a:pPr>
            <a:r>
              <a:rPr lang="es-ES" sz="1300" u="sng"/>
              <a:t>Porcentaje</a:t>
            </a:r>
          </a:p>
        </c:rich>
      </c:tx>
      <c:layout>
        <c:manualLayout>
          <c:xMode val="edge"/>
          <c:yMode val="edge"/>
          <c:x val="0.43638318603169252"/>
          <c:y val="4.65418965793924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318051506409888"/>
          <c:y val="0.12458145082645138"/>
          <c:w val="0.38051104155732379"/>
          <c:h val="0.850545926995765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 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91.8032786885246</c:v>
                </c:pt>
                <c:pt idx="1">
                  <c:v>91.803278688524586</c:v>
                </c:pt>
                <c:pt idx="2">
                  <c:v>60.655737704918032</c:v>
                </c:pt>
                <c:pt idx="3">
                  <c:v>72.131147540983605</c:v>
                </c:pt>
                <c:pt idx="4">
                  <c:v>90.163934426229503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A1F28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La información contenida en el(los) letrero(s) es legible</c:v>
                </c:pt>
                <c:pt idx="1">
                  <c:v>Indica(n) correctamente la ubicación de la OIP</c:v>
                </c:pt>
                <c:pt idx="2">
                  <c:v> Tiene(n) nombre del responsable de la OIP</c:v>
                </c:pt>
                <c:pt idx="3">
                  <c:v>Difunde(n) el horario de atención</c:v>
                </c:pt>
                <c:pt idx="4">
                  <c:v>El(los) letrero(s) está(n) confeccionado(s) con materiales duraderos</c:v>
                </c:pt>
              </c:strCache>
            </c:strRef>
          </c:cat>
          <c:val>
            <c:numRef>
              <c:f>Hoja1!$C$2:$C$6</c:f>
              <c:numCache>
                <c:formatCode>###0.0</c:formatCode>
                <c:ptCount val="5"/>
                <c:pt idx="0">
                  <c:v>8.1967213114754092</c:v>
                </c:pt>
                <c:pt idx="1">
                  <c:v>8.1967213114754092</c:v>
                </c:pt>
                <c:pt idx="2">
                  <c:v>39.344262295081968</c:v>
                </c:pt>
                <c:pt idx="3">
                  <c:v>27.868852459016392</c:v>
                </c:pt>
                <c:pt idx="4">
                  <c:v>9.8360655737704921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894184"/>
        <c:axId val="166206648"/>
      </c:barChart>
      <c:catAx>
        <c:axId val="16789418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66206648"/>
        <c:crosses val="autoZero"/>
        <c:auto val="1"/>
        <c:lblAlgn val="ctr"/>
        <c:lblOffset val="100"/>
        <c:noMultiLvlLbl val="0"/>
      </c:catAx>
      <c:valAx>
        <c:axId val="166206648"/>
        <c:scaling>
          <c:orientation val="minMax"/>
          <c:max val="100"/>
        </c:scaling>
        <c:delete val="1"/>
        <c:axPos val="t"/>
        <c:numFmt formatCode="###0.0" sourceLinked="1"/>
        <c:majorTickMark val="none"/>
        <c:minorTickMark val="none"/>
        <c:tickLblPos val="none"/>
        <c:crossAx val="167894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04838542843902"/>
          <c:y val="0.41358811212334434"/>
          <c:w val="7.265204887834939E-2"/>
          <c:h val="0.17005556481378609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00" b="1">
          <a:solidFill>
            <a:schemeClr val="accent5">
              <a:lumMod val="50000"/>
            </a:schemeClr>
          </a:solidFill>
          <a:latin typeface="Calibri" pitchFamily="34" charset="0"/>
          <a:cs typeface="Calibri" pitchFamily="34" charset="0"/>
        </a:defRPr>
      </a:pPr>
      <a:endParaRPr lang="es-MX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explosion val="10"/>
          <c:dPt>
            <c:idx val="0"/>
            <c:bubble3D val="0"/>
            <c:explosion val="3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3.4447127402510838E-2"/>
                  <c:y val="-4.020605762826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411635686312633"/>
                      <c:h val="0.1781932474084504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1609743014665038E-2"/>
                  <c:y val="5.3608182365390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694495750472171"/>
                      <c:h val="0.220731256379150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spc="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En la Planta Baja</c:v>
                </c:pt>
                <c:pt idx="1">
                  <c:v>En algún piso superior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66</c:v>
                </c:pt>
                <c:pt idx="1">
                  <c:v>53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ECC78-8648-4FF1-9837-22CE00F9B20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096E13C-1E61-484E-8CA3-7675D0E19444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Estructura: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115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38CA7-D4F3-4FB0-A79D-94EFA67E77DD}" type="parTrans" cxnId="{B086EC34-F608-4BDA-BD72-3CFF32EDB80E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7CDC28-B0C4-4A55-B468-61BFEA71DCB7}" type="sibTrans" cxnId="{B086EC34-F608-4BDA-BD72-3CFF32EDB80E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04A31B-81CC-452E-AC48-8E326A0D1C0E}">
      <dgm:prSet phldrT="[Texto]" custT="1"/>
      <dgm:spPr>
        <a:solidFill>
          <a:srgbClr val="009999"/>
        </a:solidFill>
      </dgm:spPr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Honorarios: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18BDB0-1808-4E7B-B935-E74D664A9552}" type="parTrans" cxnId="{82161CD3-CE4D-4E1B-97BC-C1032B9BFA91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74B10-02C5-4774-AFFF-A680621F91CA}" type="sibTrans" cxnId="{82161CD3-CE4D-4E1B-97BC-C1032B9BFA91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A36EEB-3ECA-45F9-AC8B-F36DC93C6ABD}">
      <dgm:prSet phldrT="[Texto]" custT="1"/>
      <dgm:spPr>
        <a:solidFill>
          <a:srgbClr val="009999"/>
        </a:solidFill>
      </dgm:spPr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 Social: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1B958-BF5F-4170-A3AF-95C08F69BC5C}" type="parTrans" cxnId="{B2DB79D8-59F7-4B1A-B6C6-7AB0B41ED31F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4682CA-8218-4F28-AC81-A614353C0B23}" type="sibTrans" cxnId="{B2DB79D8-59F7-4B1A-B6C6-7AB0B41ED31F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C27B50-D0EF-49DB-9B06-5CC5BDCF5076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Otro: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A6C7F-A635-42A9-82D2-ACAB92030A48}" type="parTrans" cxnId="{151F8915-1C95-4699-BAAF-EDC14028BF3D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8165C-673E-4C56-8E2C-B054FAB5CEF6}" type="sibTrans" cxnId="{151F8915-1C95-4699-BAAF-EDC14028BF3D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77241-79CF-4ADF-B14A-AE6CB974A05A}">
      <dgm:prSet phldrT="[Texto]" custT="1"/>
      <dgm:spPr>
        <a:ln w="28575">
          <a:solidFill>
            <a:srgbClr val="009999"/>
          </a:solidFill>
        </a:ln>
      </dgm:spPr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promedio, 4 personas laboran en cada OIP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A5960-80B0-46D8-AED8-DD67F492383C}" type="parTrans" cxnId="{EE1BE90A-6575-4FA1-A039-509C5F5280E7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D502C5-8A51-4F99-BED8-5B69149F565F}" type="sibTrans" cxnId="{EE1BE90A-6575-4FA1-A039-509C5F5280E7}">
      <dgm:prSet/>
      <dgm:spPr/>
      <dgm:t>
        <a:bodyPr/>
        <a:lstStyle/>
        <a:p>
          <a:endParaRPr lang="es-MX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D147EE-2A29-42B0-8275-5D49F0BEC5AD}" type="pres">
      <dgm:prSet presAssocID="{E05ECC78-8648-4FF1-9837-22CE00F9B2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1A3C80D-87FF-4F76-A2CF-B002028499EA}" type="pres">
      <dgm:prSet presAssocID="{C096E13C-1E61-484E-8CA3-7675D0E194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57000A-42AA-42E4-A10A-821A3BFBA056}" type="pres">
      <dgm:prSet presAssocID="{B47CDC28-B0C4-4A55-B468-61BFEA71DCB7}" presName="sibTrans" presStyleCnt="0"/>
      <dgm:spPr/>
    </dgm:pt>
    <dgm:pt modelId="{51A798A6-325A-42E9-BA0D-0A031507BCBB}" type="pres">
      <dgm:prSet presAssocID="{D004A31B-81CC-452E-AC48-8E326A0D1C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8A6924-CB25-4E26-84B6-7E3B3882CD0A}" type="pres">
      <dgm:prSet presAssocID="{CDA74B10-02C5-4774-AFFF-A680621F91CA}" presName="sibTrans" presStyleCnt="0"/>
      <dgm:spPr/>
    </dgm:pt>
    <dgm:pt modelId="{A66746C9-B731-4AB8-A1D3-50CD8C1BCD03}" type="pres">
      <dgm:prSet presAssocID="{43A36EEB-3ECA-45F9-AC8B-F36DC93C6A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3F2590-457F-474B-989C-12861007E863}" type="pres">
      <dgm:prSet presAssocID="{864682CA-8218-4F28-AC81-A614353C0B23}" presName="sibTrans" presStyleCnt="0"/>
      <dgm:spPr/>
    </dgm:pt>
    <dgm:pt modelId="{71E6B10D-437C-4F76-A45C-7AF7F9839DC8}" type="pres">
      <dgm:prSet presAssocID="{EEC27B50-D0EF-49DB-9B06-5CC5BDCF50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0F6B05-EC91-4E13-8D97-A1DFCC4D4FB7}" type="pres">
      <dgm:prSet presAssocID="{A1B8165C-673E-4C56-8E2C-B054FAB5CEF6}" presName="sibTrans" presStyleCnt="0"/>
      <dgm:spPr/>
    </dgm:pt>
    <dgm:pt modelId="{0588E4B2-0779-47E6-9CF7-75993EB88E9B}" type="pres">
      <dgm:prSet presAssocID="{7E677241-79CF-4ADF-B14A-AE6CB974A0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86EC34-F608-4BDA-BD72-3CFF32EDB80E}" srcId="{E05ECC78-8648-4FF1-9837-22CE00F9B203}" destId="{C096E13C-1E61-484E-8CA3-7675D0E19444}" srcOrd="0" destOrd="0" parTransId="{3F138CA7-D4F3-4FB0-A79D-94EFA67E77DD}" sibTransId="{B47CDC28-B0C4-4A55-B468-61BFEA71DCB7}"/>
    <dgm:cxn modelId="{82161CD3-CE4D-4E1B-97BC-C1032B9BFA91}" srcId="{E05ECC78-8648-4FF1-9837-22CE00F9B203}" destId="{D004A31B-81CC-452E-AC48-8E326A0D1C0E}" srcOrd="1" destOrd="0" parTransId="{FB18BDB0-1808-4E7B-B935-E74D664A9552}" sibTransId="{CDA74B10-02C5-4774-AFFF-A680621F91CA}"/>
    <dgm:cxn modelId="{2A73892E-6183-4DCC-BF0E-015C87E62B8E}" type="presOf" srcId="{7E677241-79CF-4ADF-B14A-AE6CB974A05A}" destId="{0588E4B2-0779-47E6-9CF7-75993EB88E9B}" srcOrd="0" destOrd="0" presId="urn:microsoft.com/office/officeart/2005/8/layout/default"/>
    <dgm:cxn modelId="{CD36CF35-82FF-499D-80BB-1319C6498638}" type="presOf" srcId="{43A36EEB-3ECA-45F9-AC8B-F36DC93C6ABD}" destId="{A66746C9-B731-4AB8-A1D3-50CD8C1BCD03}" srcOrd="0" destOrd="0" presId="urn:microsoft.com/office/officeart/2005/8/layout/default"/>
    <dgm:cxn modelId="{B2DB79D8-59F7-4B1A-B6C6-7AB0B41ED31F}" srcId="{E05ECC78-8648-4FF1-9837-22CE00F9B203}" destId="{43A36EEB-3ECA-45F9-AC8B-F36DC93C6ABD}" srcOrd="2" destOrd="0" parTransId="{28A1B958-BF5F-4170-A3AF-95C08F69BC5C}" sibTransId="{864682CA-8218-4F28-AC81-A614353C0B23}"/>
    <dgm:cxn modelId="{151F8915-1C95-4699-BAAF-EDC14028BF3D}" srcId="{E05ECC78-8648-4FF1-9837-22CE00F9B203}" destId="{EEC27B50-D0EF-49DB-9B06-5CC5BDCF5076}" srcOrd="3" destOrd="0" parTransId="{04CA6C7F-A635-42A9-82D2-ACAB92030A48}" sibTransId="{A1B8165C-673E-4C56-8E2C-B054FAB5CEF6}"/>
    <dgm:cxn modelId="{B89A1420-0C7C-402C-A626-CD0ADDFE0579}" type="presOf" srcId="{D004A31B-81CC-452E-AC48-8E326A0D1C0E}" destId="{51A798A6-325A-42E9-BA0D-0A031507BCBB}" srcOrd="0" destOrd="0" presId="urn:microsoft.com/office/officeart/2005/8/layout/default"/>
    <dgm:cxn modelId="{EE1BE90A-6575-4FA1-A039-509C5F5280E7}" srcId="{E05ECC78-8648-4FF1-9837-22CE00F9B203}" destId="{7E677241-79CF-4ADF-B14A-AE6CB974A05A}" srcOrd="4" destOrd="0" parTransId="{0DFA5960-80B0-46D8-AED8-DD67F492383C}" sibTransId="{4AD502C5-8A51-4F99-BED8-5B69149F565F}"/>
    <dgm:cxn modelId="{D103F494-552B-44C6-966C-E22E402175BF}" type="presOf" srcId="{EEC27B50-D0EF-49DB-9B06-5CC5BDCF5076}" destId="{71E6B10D-437C-4F76-A45C-7AF7F9839DC8}" srcOrd="0" destOrd="0" presId="urn:microsoft.com/office/officeart/2005/8/layout/default"/>
    <dgm:cxn modelId="{72E8F6FB-17F5-4D0E-A9D0-F8D5787C8B81}" type="presOf" srcId="{E05ECC78-8648-4FF1-9837-22CE00F9B203}" destId="{AED147EE-2A29-42B0-8275-5D49F0BEC5AD}" srcOrd="0" destOrd="0" presId="urn:microsoft.com/office/officeart/2005/8/layout/default"/>
    <dgm:cxn modelId="{4B4F7B43-0F37-4103-A260-53F702673593}" type="presOf" srcId="{C096E13C-1E61-484E-8CA3-7675D0E19444}" destId="{31A3C80D-87FF-4F76-A2CF-B002028499EA}" srcOrd="0" destOrd="0" presId="urn:microsoft.com/office/officeart/2005/8/layout/default"/>
    <dgm:cxn modelId="{2CD6E863-7358-4E67-ABF4-3FE936E87039}" type="presParOf" srcId="{AED147EE-2A29-42B0-8275-5D49F0BEC5AD}" destId="{31A3C80D-87FF-4F76-A2CF-B002028499EA}" srcOrd="0" destOrd="0" presId="urn:microsoft.com/office/officeart/2005/8/layout/default"/>
    <dgm:cxn modelId="{AC9906D8-EF7B-401D-98A5-4D697638CE35}" type="presParOf" srcId="{AED147EE-2A29-42B0-8275-5D49F0BEC5AD}" destId="{6657000A-42AA-42E4-A10A-821A3BFBA056}" srcOrd="1" destOrd="0" presId="urn:microsoft.com/office/officeart/2005/8/layout/default"/>
    <dgm:cxn modelId="{251AEA6C-31DD-49DE-884C-57182C893818}" type="presParOf" srcId="{AED147EE-2A29-42B0-8275-5D49F0BEC5AD}" destId="{51A798A6-325A-42E9-BA0D-0A031507BCBB}" srcOrd="2" destOrd="0" presId="urn:microsoft.com/office/officeart/2005/8/layout/default"/>
    <dgm:cxn modelId="{932D0D84-50E7-4B7C-A003-C5E35E2B2A37}" type="presParOf" srcId="{AED147EE-2A29-42B0-8275-5D49F0BEC5AD}" destId="{4B8A6924-CB25-4E26-84B6-7E3B3882CD0A}" srcOrd="3" destOrd="0" presId="urn:microsoft.com/office/officeart/2005/8/layout/default"/>
    <dgm:cxn modelId="{F7562153-EAFF-431A-8513-5263168314A6}" type="presParOf" srcId="{AED147EE-2A29-42B0-8275-5D49F0BEC5AD}" destId="{A66746C9-B731-4AB8-A1D3-50CD8C1BCD03}" srcOrd="4" destOrd="0" presId="urn:microsoft.com/office/officeart/2005/8/layout/default"/>
    <dgm:cxn modelId="{C0CFCE4F-4678-4650-871E-C7353CC295DC}" type="presParOf" srcId="{AED147EE-2A29-42B0-8275-5D49F0BEC5AD}" destId="{FC3F2590-457F-474B-989C-12861007E863}" srcOrd="5" destOrd="0" presId="urn:microsoft.com/office/officeart/2005/8/layout/default"/>
    <dgm:cxn modelId="{6BEB7289-B110-408C-88E2-E3BD71D69A63}" type="presParOf" srcId="{AED147EE-2A29-42B0-8275-5D49F0BEC5AD}" destId="{71E6B10D-437C-4F76-A45C-7AF7F9839DC8}" srcOrd="6" destOrd="0" presId="urn:microsoft.com/office/officeart/2005/8/layout/default"/>
    <dgm:cxn modelId="{76F1EA2A-1DE7-4BA9-84A7-7A2010CA5C2C}" type="presParOf" srcId="{AED147EE-2A29-42B0-8275-5D49F0BEC5AD}" destId="{A00F6B05-EC91-4E13-8D97-A1DFCC4D4FB7}" srcOrd="7" destOrd="0" presId="urn:microsoft.com/office/officeart/2005/8/layout/default"/>
    <dgm:cxn modelId="{FF0E508C-2168-4971-B808-CB5CCCD24E29}" type="presParOf" srcId="{AED147EE-2A29-42B0-8275-5D49F0BEC5AD}" destId="{0588E4B2-0779-47E6-9CF7-75993EB88E9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C80D-87FF-4F76-A2CF-B002028499EA}">
      <dsp:nvSpPr>
        <dsp:cNvPr id="0" name=""/>
        <dsp:cNvSpPr/>
      </dsp:nvSpPr>
      <dsp:spPr>
        <a:xfrm>
          <a:off x="790947" y="427"/>
          <a:ext cx="1887010" cy="11322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Estructura: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115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0947" y="427"/>
        <a:ext cx="1887010" cy="1132206"/>
      </dsp:txXfrm>
    </dsp:sp>
    <dsp:sp modelId="{51A798A6-325A-42E9-BA0D-0A031507BCBB}">
      <dsp:nvSpPr>
        <dsp:cNvPr id="0" name=""/>
        <dsp:cNvSpPr/>
      </dsp:nvSpPr>
      <dsp:spPr>
        <a:xfrm>
          <a:off x="2866658" y="427"/>
          <a:ext cx="1887010" cy="1132206"/>
        </a:xfrm>
        <a:prstGeom prst="rect">
          <a:avLst/>
        </a:prstGeom>
        <a:solidFill>
          <a:srgbClr val="009999"/>
        </a:soli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Honorarios: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6658" y="427"/>
        <a:ext cx="1887010" cy="1132206"/>
      </dsp:txXfrm>
    </dsp:sp>
    <dsp:sp modelId="{A66746C9-B731-4AB8-A1D3-50CD8C1BCD03}">
      <dsp:nvSpPr>
        <dsp:cNvPr id="0" name=""/>
        <dsp:cNvSpPr/>
      </dsp:nvSpPr>
      <dsp:spPr>
        <a:xfrm>
          <a:off x="790947" y="1321334"/>
          <a:ext cx="1887010" cy="1132206"/>
        </a:xfrm>
        <a:prstGeom prst="rect">
          <a:avLst/>
        </a:prstGeom>
        <a:solidFill>
          <a:srgbClr val="009999"/>
        </a:soli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 Social: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0947" y="1321334"/>
        <a:ext cx="1887010" cy="1132206"/>
      </dsp:txXfrm>
    </dsp:sp>
    <dsp:sp modelId="{71E6B10D-437C-4F76-A45C-7AF7F9839DC8}">
      <dsp:nvSpPr>
        <dsp:cNvPr id="0" name=""/>
        <dsp:cNvSpPr/>
      </dsp:nvSpPr>
      <dsp:spPr>
        <a:xfrm>
          <a:off x="2866658" y="1321334"/>
          <a:ext cx="1887010" cy="11322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Otro: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6658" y="1321334"/>
        <a:ext cx="1887010" cy="1132206"/>
      </dsp:txXfrm>
    </dsp:sp>
    <dsp:sp modelId="{0588E4B2-0779-47E6-9CF7-75993EB88E9B}">
      <dsp:nvSpPr>
        <dsp:cNvPr id="0" name=""/>
        <dsp:cNvSpPr/>
      </dsp:nvSpPr>
      <dsp:spPr>
        <a:xfrm>
          <a:off x="1828802" y="2642242"/>
          <a:ext cx="1887010" cy="11322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009999"/>
          </a:solidFill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promedio, 4 personas laboran en cada OIP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8802" y="2642242"/>
        <a:ext cx="1887010" cy="1132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E827B-989C-4332-89B7-F02FAEB558D1}" type="datetimeFigureOut">
              <a:rPr lang="es-MX"/>
              <a:pPr>
                <a:defRPr/>
              </a:pPr>
              <a:t>30/10/2014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3D3319-DB3D-4D89-B5FE-842F3C30747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32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639D8-DC97-4A90-AD7C-F218A241625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494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CB7419-8688-4861-822B-C9BB8BD742E9}" type="slidenum">
              <a:rPr lang="es-MX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6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16C60E-2FE5-4650-90E4-36DB8CD8B00D}" type="slidenum">
              <a:rPr lang="es-MX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94C790-C6D7-4311-A0DA-87F342D8C2EF}" type="slidenum">
              <a:rPr lang="es-MX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8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048BCF-92E7-4D1B-9CDC-7721077EC491}" type="slidenum">
              <a:rPr lang="es-MX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3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B266B8-9058-4689-BA70-11601239129D}" type="slidenum">
              <a:rPr lang="es-MX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0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339498-425A-415F-8007-18D72949B6E2}" type="slidenum">
              <a:rPr lang="es-MX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1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0B25C6-5399-41F9-9880-5C95DF1C6EDA}" type="slidenum">
              <a:rPr lang="es-MX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5DF5E3-4DF3-4036-93A7-580A2983BE1B}" type="slidenum">
              <a:rPr lang="es-MX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5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BC9D07-E524-4500-949D-547191355BAA}" type="slidenum">
              <a:rPr lang="es-MX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A6CAD9-6528-414D-A5B6-B9D086F0E0BB}" type="slidenum">
              <a:rPr lang="es-MX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93976D-F53E-42AE-B90B-450316F64CFC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9A9CB9-B356-4E32-879F-9218082021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79E391-157D-4CD6-B54E-CAF7297F3669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33C659-AA43-4496-B7B5-8BCCA7AEFAC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6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2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3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4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FE547-3660-4714-9CCB-3159F434143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50004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6F838FE-E868-4271-AB1F-B8BFB7AC3F91}" type="slidenum">
              <a:rPr lang="es-ES" smtClean="0">
                <a:latin typeface="+mn-lt"/>
              </a:rPr>
              <a:pPr>
                <a:defRPr/>
              </a:pPr>
              <a:t>‹Nº›</a:t>
            </a:fld>
            <a:endParaRPr lang="es-ES" dirty="0"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1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8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9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076735-E390-401F-9F39-AA9113FC1482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927853-71B8-4457-AFA0-CC5B1E5960D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2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1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9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2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5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FE547-3660-4714-9CCB-3159F434143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50004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6F838FE-E868-4271-AB1F-B8BFB7AC3F91}" type="slidenum">
              <a:rPr lang="es-ES" smtClean="0">
                <a:latin typeface="+mn-lt"/>
              </a:rPr>
              <a:pPr>
                <a:defRPr/>
              </a:pPr>
              <a:t>‹Nº›</a:t>
            </a:fld>
            <a:endParaRPr lang="es-ES" dirty="0"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8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2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7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2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1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6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7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5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FE547-3660-4714-9CCB-3159F434143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50004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6F838FE-E868-4271-AB1F-B8BFB7AC3F91}" type="slidenum">
              <a:rPr lang="es-ES" smtClean="0">
                <a:latin typeface="+mn-lt"/>
              </a:rPr>
              <a:pPr>
                <a:defRPr/>
              </a:pPr>
              <a:t>‹Nº›</a:t>
            </a:fld>
            <a:endParaRPr lang="es-ES" dirty="0"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2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4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7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7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4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9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FE547-3660-4714-9CCB-3159F434143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850004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6F838FE-E868-4271-AB1F-B8BFB7AC3F91}" type="slidenum">
              <a:rPr lang="es-ES" smtClean="0">
                <a:latin typeface="+mn-lt"/>
              </a:rPr>
              <a:pPr>
                <a:defRPr/>
              </a:pPr>
              <a:t>‹Nº›</a:t>
            </a:fld>
            <a:endParaRPr lang="es-ES" dirty="0">
              <a:latin typeface="+mn-lt"/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7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5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5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9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6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9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4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1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4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FE547-3660-4714-9CCB-3159F434143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50004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6F838FE-E868-4271-AB1F-B8BFB7AC3F91}" type="slidenum">
              <a:rPr lang="es-ES" smtClean="0">
                <a:latin typeface="+mn-lt"/>
              </a:rPr>
              <a:pPr>
                <a:defRPr/>
              </a:pPr>
              <a:t>‹Nº›</a:t>
            </a:fld>
            <a:endParaRPr lang="es-ES" dirty="0"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2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3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4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8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8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6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6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6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FE547-3660-4714-9CCB-3159F434143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50004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6F838FE-E868-4271-AB1F-B8BFB7AC3F91}" type="slidenum">
              <a:rPr lang="es-ES" smtClean="0">
                <a:latin typeface="+mn-lt"/>
              </a:rPr>
              <a:pPr>
                <a:defRPr/>
              </a:pPr>
              <a:t>‹Nº›</a:t>
            </a:fld>
            <a:endParaRPr lang="es-ES" dirty="0"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1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3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2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5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42322D-695C-42F1-BACD-75D4D5F961DE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AFFB10-495A-4EFA-956D-17ABB1D23D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AFA1B9-9405-468B-A42B-8095D722DC7A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B1DF77-0D99-4C6B-BF22-AD32BC4F0FA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ABC477-F94A-4659-8188-511EF6FA69C7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78D374-60D8-4889-ABC8-AA2568051A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56BC03-921A-49CC-8EA7-D65B9A15A040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C605FC-B368-490C-B6F7-B40A865A6A4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A1511-3283-4917-B434-763B06616574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EAF616-84CA-499F-8FAA-C26F3C767B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DFE547-3660-4714-9CCB-3159F434143E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F838FE-E868-4271-AB1F-B8BFB7AC3F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>
          <a:blip r:embed="rId2" cstate="print"/>
          <a:srcRect l="2847" t="1315" r="-2" b="1315"/>
          <a:stretch>
            <a:fillRect/>
          </a:stretch>
        </p:blipFill>
        <p:spPr bwMode="auto">
          <a:xfrm>
            <a:off x="8397875" y="174625"/>
            <a:ext cx="622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B197-49FF-4591-9438-50C977FF34A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extLst/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ker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1D3D9633-7B05-471B-A491-C76A74C2172A}" type="datetimeFigureOut">
              <a:rPr lang="es-MX"/>
              <a:pPr>
                <a:defRPr/>
              </a:pPr>
              <a:t>30/10/2014</a:t>
            </a:fld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ker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ker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9DCDDA7A-B23E-4383-9A11-83E34E68181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29CB-9185-4122-9C22-1DD5ADC771DE}" type="datetimeFigureOut">
              <a:rPr lang="es-MX"/>
              <a:pPr>
                <a:defRPr/>
              </a:pPr>
              <a:t>30/10/2014</a:t>
            </a:fld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ABD7-49B3-423B-8FB6-37FE6AEB517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7" name="Group 6"/>
          <p:cNvGrpSpPr/>
          <p:nvPr/>
        </p:nvGrpSpPr>
        <p:grpSpPr>
          <a:xfrm>
            <a:off x="8421493" y="6301115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DEF70B-B6BB-416A-8ADC-5F0D71DE7090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665D7E-460E-412B-A263-5F6E5A083F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FE547-3660-4714-9CCB-3159F434143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850004" y="6453336"/>
            <a:ext cx="381000" cy="365125"/>
          </a:xfrm>
        </p:spPr>
        <p:txBody>
          <a:bodyPr/>
          <a:lstStyle/>
          <a:p>
            <a:pPr>
              <a:defRPr/>
            </a:pPr>
            <a:fld id="{E6F838FE-E868-4271-AB1F-B8BFB7AC3F9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3976D-F53E-42AE-B90B-450316F64CFC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59A9CB9-B356-4E32-879F-921808202175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8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C3885D-3C5A-4105-BEA8-654EF1C55F03}" type="datetimeFigureOut">
              <a:rPr lang="es-ES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015CD2-D2A6-46C1-AF32-9F47BF22B51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2322D-695C-42F1-BACD-75D4D5F961DE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FB10-495A-4EFA-956D-17ABB1D23DC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FA1B9-9405-468B-A42B-8095D722DC7A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1DF77-0D99-4C6B-BF22-AD32BC4F0FA8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BC477-F94A-4659-8188-511EF6FA69C7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8D374-60D8-4889-ABC8-AA2568051A4E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6BC03-921A-49CC-8EA7-D65B9A15A04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05FC-B368-490C-B6F7-B40A865A6A4F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6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A1511-3283-4917-B434-763B06616574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AF616-84CA-499F-8FAA-C26F3C767BB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4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50004" y="6453336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6F838FE-E868-4271-AB1F-B8BFB7AC3F91}" type="slidenum">
              <a:rPr lang="es-ES" smtClean="0">
                <a:latin typeface="+mn-lt"/>
              </a:rPr>
              <a:pPr>
                <a:defRPr/>
              </a:pPr>
              <a:t>‹Nº›</a:t>
            </a:fld>
            <a:endParaRPr lang="es-ES" dirty="0"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116632"/>
            <a:ext cx="665850" cy="82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7540" y="5680296"/>
            <a:ext cx="629496" cy="4694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37759" y="6440532"/>
            <a:ext cx="200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9DEF70B-B6BB-416A-8ADC-5F0D71DE7090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A665D7E-460E-412B-A263-5F6E5A083FA3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5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3885D-3C5A-4105-BEA8-654EF1C55F03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15CD2-D2A6-46C1-AF32-9F47BF22B514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2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9E391-157D-4CD6-B54E-CAF7297F3669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3C659-AA43-4496-B7B5-8BCCA7AEFACC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9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76735-E390-401F-9F39-AA9113FC1482}" type="datetimeFigureOut">
              <a:rPr lang="es-ES" smtClean="0"/>
              <a:pPr>
                <a:defRPr/>
              </a:pPr>
              <a:t>30/10/2014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7853-71B8-4457-AFA0-CC5B1E5960D1}" type="slidenum">
              <a:rPr lang="es-ES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Lucida Sans Unicode"/>
              <a:cs typeface="+mn-cs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79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  <a:cs typeface="+mn-cs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413" y="5443538"/>
            <a:ext cx="7162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r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es-ES" sz="1400">
                <a:solidFill>
                  <a:srgbClr val="FFFFFF"/>
                </a:solidFill>
                <a:latin typeface="Lucida Sans Unicode" pitchFamily="34" charset="0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" lastClr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4CE3B9B-04A8-46C5-A060-E48411CE1392}" type="datetimeFigureOut">
              <a:rPr lang="es-MX"/>
              <a:pPr>
                <a:defRPr/>
              </a:pPr>
              <a:t>30/10/2014</a:t>
            </a:fld>
            <a:endParaRPr lang="es-MX" dirty="0"/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" lastClr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sysClr val="window" lastClr="FFFFFF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AE2AB9CE-E802-443F-8485-D10318B4103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  <p:sldLayoutId id="2147483876" r:id="rId27"/>
    <p:sldLayoutId id="2147483877" r:id="rId28"/>
    <p:sldLayoutId id="2147483878" r:id="rId29"/>
    <p:sldLayoutId id="2147483879" r:id="rId30"/>
    <p:sldLayoutId id="2147483880" r:id="rId31"/>
    <p:sldLayoutId id="2147483881" r:id="rId32"/>
    <p:sldLayoutId id="2147483882" r:id="rId33"/>
    <p:sldLayoutId id="2147483883" r:id="rId34"/>
    <p:sldLayoutId id="2147483884" r:id="rId35"/>
    <p:sldLayoutId id="2147483885" r:id="rId36"/>
    <p:sldLayoutId id="2147483886" r:id="rId37"/>
    <p:sldLayoutId id="2147483887" r:id="rId38"/>
    <p:sldLayoutId id="2147483888" r:id="rId39"/>
    <p:sldLayoutId id="2147483889" r:id="rId40"/>
    <p:sldLayoutId id="2147483890" r:id="rId41"/>
    <p:sldLayoutId id="2147483891" r:id="rId42"/>
    <p:sldLayoutId id="2147483892" r:id="rId43"/>
    <p:sldLayoutId id="2147483893" r:id="rId44"/>
    <p:sldLayoutId id="2147483894" r:id="rId45"/>
    <p:sldLayoutId id="2147483895" r:id="rId46"/>
    <p:sldLayoutId id="2147483896" r:id="rId47"/>
    <p:sldLayoutId id="2147483897" r:id="rId48"/>
    <p:sldLayoutId id="2147483898" r:id="rId49"/>
    <p:sldLayoutId id="2147483899" r:id="rId50"/>
    <p:sldLayoutId id="2147483900" r:id="rId51"/>
    <p:sldLayoutId id="2147483901" r:id="rId52"/>
    <p:sldLayoutId id="2147483902" r:id="rId53"/>
    <p:sldLayoutId id="2147483903" r:id="rId54"/>
    <p:sldLayoutId id="2147483904" r:id="rId55"/>
    <p:sldLayoutId id="2147483905" r:id="rId56"/>
    <p:sldLayoutId id="2147483906" r:id="rId57"/>
    <p:sldLayoutId id="2147483907" r:id="rId58"/>
    <p:sldLayoutId id="2147483908" r:id="rId59"/>
    <p:sldLayoutId id="2147483909" r:id="rId60"/>
    <p:sldLayoutId id="2147483910" r:id="rId61"/>
    <p:sldLayoutId id="2147483911" r:id="rId62"/>
    <p:sldLayoutId id="2147483912" r:id="rId63"/>
    <p:sldLayoutId id="2147483913" r:id="rId64"/>
    <p:sldLayoutId id="2147483914" r:id="rId65"/>
    <p:sldLayoutId id="2147483915" r:id="rId66"/>
    <p:sldLayoutId id="2147483916" r:id="rId67"/>
    <p:sldLayoutId id="2147483917" r:id="rId68"/>
    <p:sldLayoutId id="2147483918" r:id="rId69"/>
    <p:sldLayoutId id="2147483919" r:id="rId70"/>
    <p:sldLayoutId id="2147483920" r:id="rId71"/>
    <p:sldLayoutId id="2147483921" r:id="rId72"/>
    <p:sldLayoutId id="2147483922" r:id="rId73"/>
    <p:sldLayoutId id="2147483923" r:id="rId74"/>
    <p:sldLayoutId id="2147483924" r:id="rId75"/>
    <p:sldLayoutId id="2147483844" r:id="rId76"/>
    <p:sldLayoutId id="2147483846" r:id="rId7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3E7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17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3E7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68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3E7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12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3E7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64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3E7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9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3E7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808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003E7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E2AB9CE-E802-443F-8485-D10318B4103E}" type="slidenum">
              <a:rPr lang="es-MX" smtClean="0">
                <a:solidFill>
                  <a:srgbClr val="4E5B6F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4E5B6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3E7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CE3B9B-04A8-46C5-A060-E48411CE1392}" type="datetimeFigureOut">
              <a:rPr lang="es-MX" smtClean="0"/>
              <a:pPr>
                <a:defRPr/>
              </a:pPr>
              <a:t>30/10/2014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2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dif.df.gob.mx/transparencia/FI/juridico/LOCALES/LEYDETRANSPARENCIA.pdf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chart" Target="../charts/chart28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Relationship Id="rId5" Type="http://schemas.openxmlformats.org/officeDocument/2006/relationships/chart" Target="../charts/chart29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dif.df.gob.mx/transparencia/FI/juridico/LOCALES/LEYDETRANSPARENCIA.pdf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chart" Target="../charts/chart37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7.xml"/><Relationship Id="rId5" Type="http://schemas.openxmlformats.org/officeDocument/2006/relationships/chart" Target="../charts/chart38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dif.df.gob.mx/transparencia/FI/juridico/LOCALES/LEYDETRANSPARENCIA.pdf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10" Type="http://schemas.openxmlformats.org/officeDocument/2006/relationships/chart" Target="../charts/chart42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Relationship Id="rId5" Type="http://schemas.openxmlformats.org/officeDocument/2006/relationships/chart" Target="../charts/chart43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8.xml"/><Relationship Id="rId4" Type="http://schemas.openxmlformats.org/officeDocument/2006/relationships/chart" Target="../charts/char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8.xml"/><Relationship Id="rId4" Type="http://schemas.openxmlformats.org/officeDocument/2006/relationships/chart" Target="../charts/chart50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8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3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3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9.xml"/><Relationship Id="rId4" Type="http://schemas.openxmlformats.org/officeDocument/2006/relationships/chart" Target="../charts/chart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6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6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 bwMode="auto">
          <a:xfrm rot="5400000">
            <a:off x="1756556" y="3381078"/>
            <a:ext cx="2786062" cy="1587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6 Rectángulo"/>
          <p:cNvSpPr>
            <a:spLocks noChangeArrowheads="1"/>
          </p:cNvSpPr>
          <p:nvPr/>
        </p:nvSpPr>
        <p:spPr bwMode="auto">
          <a:xfrm>
            <a:off x="7164288" y="4872405"/>
            <a:ext cx="1741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Octubre 2014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74756" name="8 Rectángulo"/>
          <p:cNvSpPr>
            <a:spLocks noChangeArrowheads="1"/>
          </p:cNvSpPr>
          <p:nvPr/>
        </p:nvSpPr>
        <p:spPr bwMode="auto">
          <a:xfrm>
            <a:off x="3195520" y="2265986"/>
            <a:ext cx="58912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dirty="0">
                <a:latin typeface="+mj-lt"/>
                <a:cs typeface="Arial" panose="020B0604020202020204" pitchFamily="34" charset="0"/>
              </a:rPr>
              <a:t>Visitas de verificación a las Oficinas de Información Pública del Distrito </a:t>
            </a:r>
            <a:r>
              <a:rPr lang="es-MX" sz="3600" b="1" dirty="0" smtClean="0">
                <a:latin typeface="+mj-lt"/>
                <a:cs typeface="Arial" panose="020B0604020202020204" pitchFamily="34" charset="0"/>
              </a:rPr>
              <a:t>Federal</a:t>
            </a:r>
          </a:p>
          <a:p>
            <a:pPr algn="ctr"/>
            <a:r>
              <a:rPr lang="es-MX" sz="3600" b="1" dirty="0" smtClean="0">
                <a:latin typeface="+mj-lt"/>
                <a:cs typeface="Arial" panose="020B0604020202020204" pitchFamily="34" charset="0"/>
              </a:rPr>
              <a:t>2014</a:t>
            </a:r>
            <a:endParaRPr lang="es-MX" sz="36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6" y="2015030"/>
            <a:ext cx="2277688" cy="283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1591208" y="1281673"/>
            <a:ext cx="5976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Al </a:t>
            </a:r>
            <a:r>
              <a:rPr lang="es-MX" sz="1400" b="1" u="sng" dirty="0">
                <a:solidFill>
                  <a:srgbClr val="003E75"/>
                </a:solidFill>
                <a:latin typeface="Calibri" pitchFamily="34" charset="0"/>
              </a:rPr>
              <a:t>llegar a las instalaciones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del Ente Obligado, fue atendido por:</a:t>
            </a: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2742012987"/>
              </p:ext>
            </p:extLst>
          </p:nvPr>
        </p:nvGraphicFramePr>
        <p:xfrm>
          <a:off x="1043608" y="2132856"/>
          <a:ext cx="7344816" cy="412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Atención al llegar a las instalaciones del Ente Obligado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0239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867614" y="1282254"/>
            <a:ext cx="741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Para </a:t>
            </a:r>
            <a:r>
              <a:rPr lang="es-MX" sz="1400" b="1" u="sng" dirty="0">
                <a:solidFill>
                  <a:srgbClr val="003E75"/>
                </a:solidFill>
                <a:latin typeface="Calibri" pitchFamily="34" charset="0"/>
              </a:rPr>
              <a:t>ingresar a las instalaciones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del Ente Obligado, le requirieron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(SÓLO QUIENES FUERON ATENDIDO POR PERSONAL QUE LABORA EN EL ENTE)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2255366491"/>
              </p:ext>
            </p:extLst>
          </p:nvPr>
        </p:nvGraphicFramePr>
        <p:xfrm>
          <a:off x="971600" y="2276871"/>
          <a:ext cx="7344816" cy="424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Atención al llegar a las instalaciones del Ente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Obligado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1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105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7489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1370988" y="908720"/>
            <a:ext cx="64087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Al solicitar informes sobre la ubicación de la OIP, el personal que lo atendió le brindó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información:</a:t>
            </a:r>
          </a:p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(SÓLO QUIENES FUERON ATENDIDO POR PERSONAL QUE LABORA EN EL ENTE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)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9" name="6 Gráfico"/>
          <p:cNvGraphicFramePr/>
          <p:nvPr>
            <p:extLst>
              <p:ext uri="{D42A27DB-BD31-4B8C-83A1-F6EECF244321}">
                <p14:modId xmlns:p14="http://schemas.microsoft.com/office/powerpoint/2010/main" val="3569639162"/>
              </p:ext>
            </p:extLst>
          </p:nvPr>
        </p:nvGraphicFramePr>
        <p:xfrm>
          <a:off x="755576" y="1988840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4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105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4816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(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señalización al llegar al Ente Obligado)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913960" y="1279646"/>
            <a:ext cx="7354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Al entrar a las instalaciones que alberga al </a:t>
            </a:r>
            <a:r>
              <a:rPr lang="es-MX" sz="1400" b="1" dirty="0">
                <a:latin typeface="Calibri" pitchFamily="34" charset="0"/>
              </a:rPr>
              <a:t>Ente Obligado, ¿hay letreros visibles que indiquen la ubicación de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la OIP?</a:t>
            </a:r>
          </a:p>
        </p:txBody>
      </p:sp>
      <p:graphicFrame>
        <p:nvGraphicFramePr>
          <p:cNvPr id="7" name="8 Gráfico"/>
          <p:cNvGraphicFramePr/>
          <p:nvPr>
            <p:extLst>
              <p:ext uri="{D42A27DB-BD31-4B8C-83A1-F6EECF244321}">
                <p14:modId xmlns:p14="http://schemas.microsoft.com/office/powerpoint/2010/main" val="4069089886"/>
              </p:ext>
            </p:extLst>
          </p:nvPr>
        </p:nvGraphicFramePr>
        <p:xfrm>
          <a:off x="3851920" y="2564904"/>
          <a:ext cx="493492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15 Grupo"/>
          <p:cNvGrpSpPr>
            <a:grpSpLocks/>
          </p:cNvGrpSpPr>
          <p:nvPr/>
        </p:nvGrpSpPr>
        <p:grpSpPr bwMode="auto">
          <a:xfrm>
            <a:off x="899592" y="3453681"/>
            <a:ext cx="2233613" cy="1487487"/>
            <a:chOff x="2895600" y="2228850"/>
            <a:chExt cx="3528392" cy="2400300"/>
          </a:xfrm>
        </p:grpSpPr>
        <p:grpSp>
          <p:nvGrpSpPr>
            <p:cNvPr id="10" name="16 Grupo"/>
            <p:cNvGrpSpPr>
              <a:grpSpLocks/>
            </p:cNvGrpSpPr>
            <p:nvPr/>
          </p:nvGrpSpPr>
          <p:grpSpPr bwMode="auto">
            <a:xfrm>
              <a:off x="2895600" y="2228850"/>
              <a:ext cx="3528392" cy="2400300"/>
              <a:chOff x="2895600" y="2228850"/>
              <a:chExt cx="3528392" cy="2400300"/>
            </a:xfrm>
          </p:grpSpPr>
          <p:pic>
            <p:nvPicPr>
              <p:cNvPr id="13" name="18 Imagen" descr="señalización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2228850"/>
                <a:ext cx="3528392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19 CuadroTexto"/>
              <p:cNvSpPr txBox="1">
                <a:spLocks noChangeArrowheads="1"/>
              </p:cNvSpPr>
              <p:nvPr/>
            </p:nvSpPr>
            <p:spPr bwMode="auto">
              <a:xfrm>
                <a:off x="3059832" y="2348880"/>
                <a:ext cx="3076128" cy="695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sz="1100" b="1" dirty="0">
                    <a:solidFill>
                      <a:prstClr val="white"/>
                    </a:solidFill>
                    <a:latin typeface="Arial Black" pitchFamily="34" charset="0"/>
                    <a:cs typeface="Aharoni" pitchFamily="2" charset="-79"/>
                  </a:rPr>
                  <a:t>Oficina de Información Pública</a:t>
                </a:r>
              </a:p>
            </p:txBody>
          </p:sp>
        </p:grpSp>
        <p:pic>
          <p:nvPicPr>
            <p:cNvPr id="11" name="17 Imagen" descr="info df señalizacio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55840" y="3068960"/>
              <a:ext cx="64807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6218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(señalización al llegar al Ente Obligado)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342900" y="1007297"/>
            <a:ext cx="844391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Calibri" pitchFamily="34" charset="0"/>
              </a:rPr>
              <a:t>¿Qué características tienen los letreros que indican la ubicación de la OIP</a:t>
            </a:r>
            <a:r>
              <a:rPr lang="es-MX" sz="1400" b="1" dirty="0" smtClean="0">
                <a:latin typeface="Calibri" pitchFamily="34" charset="0"/>
              </a:rPr>
              <a:t>?</a:t>
            </a:r>
          </a:p>
          <a:p>
            <a:pPr algn="ctr"/>
            <a:r>
              <a:rPr lang="es-MX" sz="1400" b="1" dirty="0" smtClean="0">
                <a:latin typeface="Calibri" pitchFamily="34" charset="0"/>
              </a:rPr>
              <a:t>(</a:t>
            </a:r>
            <a:r>
              <a:rPr lang="es-MX" sz="1400" b="1" dirty="0">
                <a:latin typeface="Calibri" pitchFamily="34" charset="0"/>
              </a:rPr>
              <a:t>SÓLO QUIENES </a:t>
            </a:r>
            <a:r>
              <a:rPr lang="es-MX" sz="1400" b="1" dirty="0" smtClean="0">
                <a:latin typeface="Calibri" pitchFamily="34" charset="0"/>
              </a:rPr>
              <a:t>SÍ TIENEN </a:t>
            </a:r>
            <a:r>
              <a:rPr lang="es-MX" sz="1400" b="1" dirty="0">
                <a:latin typeface="Calibri" pitchFamily="34" charset="0"/>
              </a:rPr>
              <a:t>LETREROS QUE INDICAN LA UBICACIÓN DE LA </a:t>
            </a:r>
            <a:r>
              <a:rPr lang="es-MX" sz="1400" b="1" dirty="0" smtClean="0">
                <a:latin typeface="Calibri" pitchFamily="34" charset="0"/>
              </a:rPr>
              <a:t>OIP AL ENTRAR AL ENTE)</a:t>
            </a:r>
            <a:endParaRPr lang="es-MX" sz="1400" b="1" dirty="0">
              <a:latin typeface="Calibri" pitchFamily="34" charset="0"/>
            </a:endParaRPr>
          </a:p>
        </p:txBody>
      </p:sp>
      <p:grpSp>
        <p:nvGrpSpPr>
          <p:cNvPr id="17" name="15 Grupo"/>
          <p:cNvGrpSpPr>
            <a:grpSpLocks/>
          </p:cNvGrpSpPr>
          <p:nvPr/>
        </p:nvGrpSpPr>
        <p:grpSpPr bwMode="auto">
          <a:xfrm>
            <a:off x="345300" y="2877617"/>
            <a:ext cx="2233613" cy="1487487"/>
            <a:chOff x="2895600" y="2228850"/>
            <a:chExt cx="3528392" cy="2400300"/>
          </a:xfrm>
        </p:grpSpPr>
        <p:grpSp>
          <p:nvGrpSpPr>
            <p:cNvPr id="18" name="16 Grupo"/>
            <p:cNvGrpSpPr>
              <a:grpSpLocks/>
            </p:cNvGrpSpPr>
            <p:nvPr/>
          </p:nvGrpSpPr>
          <p:grpSpPr bwMode="auto">
            <a:xfrm>
              <a:off x="2895600" y="2228850"/>
              <a:ext cx="3528392" cy="2400300"/>
              <a:chOff x="2895600" y="2228850"/>
              <a:chExt cx="3528392" cy="2400300"/>
            </a:xfrm>
          </p:grpSpPr>
          <p:pic>
            <p:nvPicPr>
              <p:cNvPr id="20" name="18 Imagen" descr="señalización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2228850"/>
                <a:ext cx="3528392" cy="240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19 CuadroTexto"/>
              <p:cNvSpPr txBox="1">
                <a:spLocks noChangeArrowheads="1"/>
              </p:cNvSpPr>
              <p:nvPr/>
            </p:nvSpPr>
            <p:spPr bwMode="auto">
              <a:xfrm>
                <a:off x="3059832" y="2348880"/>
                <a:ext cx="3076128" cy="695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 sz="1100" b="1">
                    <a:solidFill>
                      <a:prstClr val="white"/>
                    </a:solidFill>
                    <a:latin typeface="Arial Black" pitchFamily="34" charset="0"/>
                    <a:cs typeface="Aharoni" pitchFamily="2" charset="-79"/>
                  </a:rPr>
                  <a:t>Oficina de Información Pública</a:t>
                </a:r>
              </a:p>
            </p:txBody>
          </p:sp>
        </p:grpSp>
        <p:pic>
          <p:nvPicPr>
            <p:cNvPr id="19" name="17 Imagen" descr="info df señalizaci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5840" y="3068960"/>
              <a:ext cx="64807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2" name="5 Gráfico"/>
          <p:cNvGraphicFramePr/>
          <p:nvPr>
            <p:extLst>
              <p:ext uri="{D42A27DB-BD31-4B8C-83A1-F6EECF244321}">
                <p14:modId xmlns:p14="http://schemas.microsoft.com/office/powerpoint/2010/main" val="1482479015"/>
              </p:ext>
            </p:extLst>
          </p:nvPr>
        </p:nvGraphicFramePr>
        <p:xfrm>
          <a:off x="2699792" y="1556792"/>
          <a:ext cx="62646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61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9406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Ubicación (de la OIP)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1" name="28 CuadroTexto"/>
          <p:cNvSpPr txBox="1">
            <a:spLocks noChangeArrowheads="1"/>
          </p:cNvSpPr>
          <p:nvPr/>
        </p:nvSpPr>
        <p:spPr bwMode="auto">
          <a:xfrm>
            <a:off x="3175409" y="1288365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Piso en el que se ubica la OIP</a:t>
            </a:r>
          </a:p>
        </p:txBody>
      </p:sp>
      <p:graphicFrame>
        <p:nvGraphicFramePr>
          <p:cNvPr id="13" name="6 Gráfico"/>
          <p:cNvGraphicFramePr/>
          <p:nvPr>
            <p:extLst>
              <p:ext uri="{D42A27DB-BD31-4B8C-83A1-F6EECF244321}">
                <p14:modId xmlns:p14="http://schemas.microsoft.com/office/powerpoint/2010/main" val="1338508461"/>
              </p:ext>
            </p:extLst>
          </p:nvPr>
        </p:nvGraphicFramePr>
        <p:xfrm>
          <a:off x="3707904" y="1859260"/>
          <a:ext cx="4608512" cy="473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2" descr="http://saludpasion.com/wp-content/2013/01/Beneficios-de-subir-escaler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12543" b="5129"/>
          <a:stretch/>
        </p:blipFill>
        <p:spPr bwMode="auto">
          <a:xfrm>
            <a:off x="539552" y="2672469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1228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(OIP en la planta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baja)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44689" y="1989567"/>
            <a:ext cx="3384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¿En qué lugar se ubica la OIP?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4572000" y="1953360"/>
            <a:ext cx="0" cy="4572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5006843" y="1998845"/>
            <a:ext cx="34535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¿La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OIP es de fácil localización en P.B.?</a:t>
            </a:r>
          </a:p>
        </p:txBody>
      </p:sp>
      <p:sp>
        <p:nvSpPr>
          <p:cNvPr id="10" name="43 CuadroTexto"/>
          <p:cNvSpPr txBox="1">
            <a:spLocks noChangeArrowheads="1"/>
          </p:cNvSpPr>
          <p:nvPr/>
        </p:nvSpPr>
        <p:spPr bwMode="auto">
          <a:xfrm>
            <a:off x="1663216" y="1282210"/>
            <a:ext cx="5832648" cy="40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(Únicamente para OIP que están en la </a:t>
            </a:r>
            <a:r>
              <a:rPr lang="es-MX" sz="1400" b="1" u="sng" dirty="0" smtClean="0">
                <a:solidFill>
                  <a:srgbClr val="003E75"/>
                </a:solidFill>
                <a:latin typeface="Calibri" pitchFamily="34" charset="0"/>
              </a:rPr>
              <a:t>Planta Baja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8" name="6 Gráfico"/>
          <p:cNvGraphicFramePr/>
          <p:nvPr>
            <p:extLst>
              <p:ext uri="{D42A27DB-BD31-4B8C-83A1-F6EECF244321}">
                <p14:modId xmlns:p14="http://schemas.microsoft.com/office/powerpoint/2010/main" val="675292202"/>
              </p:ext>
            </p:extLst>
          </p:nvPr>
        </p:nvGraphicFramePr>
        <p:xfrm>
          <a:off x="-540568" y="2781986"/>
          <a:ext cx="5616624" cy="302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6 Gráfico"/>
          <p:cNvGraphicFramePr/>
          <p:nvPr>
            <p:extLst>
              <p:ext uri="{D42A27DB-BD31-4B8C-83A1-F6EECF244321}">
                <p14:modId xmlns:p14="http://schemas.microsoft.com/office/powerpoint/2010/main" val="2428658940"/>
              </p:ext>
            </p:extLst>
          </p:nvPr>
        </p:nvGraphicFramePr>
        <p:xfrm>
          <a:off x="3779912" y="2924944"/>
          <a:ext cx="59046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66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4716016" y="6524450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66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686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8 CuadroTexto"/>
          <p:cNvSpPr txBox="1">
            <a:spLocks noChangeArrowheads="1"/>
          </p:cNvSpPr>
          <p:nvPr/>
        </p:nvSpPr>
        <p:spPr bwMode="auto">
          <a:xfrm>
            <a:off x="2571536" y="1124744"/>
            <a:ext cx="4009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 Indicar número de piso donde se encuentra la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OIP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13" name="6 Gráfico"/>
          <p:cNvGraphicFramePr/>
          <p:nvPr>
            <p:extLst>
              <p:ext uri="{D42A27DB-BD31-4B8C-83A1-F6EECF244321}">
                <p14:modId xmlns:p14="http://schemas.microsoft.com/office/powerpoint/2010/main" val="4248499915"/>
              </p:ext>
            </p:extLst>
          </p:nvPr>
        </p:nvGraphicFramePr>
        <p:xfrm>
          <a:off x="2339752" y="1598340"/>
          <a:ext cx="4968552" cy="514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(OIP en la planta alta)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53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4880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(OIP en la planta alta)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53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1968826" y="1013386"/>
            <a:ext cx="5206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Al </a:t>
            </a:r>
            <a:r>
              <a:rPr lang="es-MX" sz="1400" b="1" u="sng" dirty="0" smtClean="0">
                <a:solidFill>
                  <a:srgbClr val="003E75"/>
                </a:solidFill>
                <a:latin typeface="Calibri" pitchFamily="34" charset="0"/>
              </a:rPr>
              <a:t>llegar al piso superior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 donde se ubica la Oficina de Información Pública del Ente Obligado, fue atendido por: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17" name="6 Gráfico"/>
          <p:cNvGraphicFramePr/>
          <p:nvPr>
            <p:extLst>
              <p:ext uri="{D42A27DB-BD31-4B8C-83A1-F6EECF244321}">
                <p14:modId xmlns:p14="http://schemas.microsoft.com/office/powerpoint/2010/main" val="1649797742"/>
              </p:ext>
            </p:extLst>
          </p:nvPr>
        </p:nvGraphicFramePr>
        <p:xfrm>
          <a:off x="1034819" y="2021498"/>
          <a:ext cx="7074362" cy="421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(OIP en la planta alta)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19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5000746" y="1290532"/>
            <a:ext cx="3453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¿La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OIP es de fácil localización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en el piso superior?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01197008"/>
              </p:ext>
            </p:extLst>
          </p:nvPr>
        </p:nvGraphicFramePr>
        <p:xfrm>
          <a:off x="395537" y="2708920"/>
          <a:ext cx="4032448" cy="371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22 Gráfico"/>
          <p:cNvGraphicFramePr/>
          <p:nvPr>
            <p:extLst>
              <p:ext uri="{D42A27DB-BD31-4B8C-83A1-F6EECF244321}">
                <p14:modId xmlns:p14="http://schemas.microsoft.com/office/powerpoint/2010/main" val="584816"/>
              </p:ext>
            </p:extLst>
          </p:nvPr>
        </p:nvGraphicFramePr>
        <p:xfrm>
          <a:off x="5293478" y="2708920"/>
          <a:ext cx="2880320" cy="327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583096" y="1279646"/>
            <a:ext cx="36724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Al llegar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al piso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superior donde se ubica la Oficina de Información Pública del Ente Obligado, le requirieron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SÓLO QUIENES FUERON ATENDIDO POR PERSONAL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AL LLEGAR AL PISO SUPERIOR)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572000" y="1268760"/>
            <a:ext cx="0" cy="5472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1 Rectángulo redondeado"/>
          <p:cNvSpPr/>
          <p:nvPr/>
        </p:nvSpPr>
        <p:spPr>
          <a:xfrm>
            <a:off x="4644008" y="6525344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53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</p:spTree>
    <p:extLst>
      <p:ext uri="{BB962C8B-B14F-4D97-AF65-F5344CB8AC3E}">
        <p14:creationId xmlns:p14="http://schemas.microsoft.com/office/powerpoint/2010/main" val="27061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CuadroTexto"/>
          <p:cNvSpPr txBox="1">
            <a:spLocks noChangeArrowheads="1"/>
          </p:cNvSpPr>
          <p:nvPr/>
        </p:nvSpPr>
        <p:spPr bwMode="auto">
          <a:xfrm>
            <a:off x="324172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b="1" dirty="0">
                <a:latin typeface="Calibri" pitchFamily="34" charset="0"/>
              </a:rPr>
              <a:t>Í N D I C E</a:t>
            </a:r>
            <a:endParaRPr lang="es-ES" sz="1600" b="1" i="1" dirty="0">
              <a:latin typeface="Calibri" pitchFamily="34" charset="0"/>
            </a:endParaRPr>
          </a:p>
        </p:txBody>
      </p:sp>
      <p:sp>
        <p:nvSpPr>
          <p:cNvPr id="23555" name="17 Marcador de número de diapositiva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A0AA5-48C8-425E-B0F9-2E0CCBE0EE1F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b="1" dirty="0" smtClean="0">
              <a:latin typeface="Calibri" pitchFamily="34" charset="0"/>
            </a:endParaRPr>
          </a:p>
        </p:txBody>
      </p:sp>
      <p:sp>
        <p:nvSpPr>
          <p:cNvPr id="75780" name="4 CuadroTexto"/>
          <p:cNvSpPr txBox="1">
            <a:spLocks noChangeArrowheads="1"/>
          </p:cNvSpPr>
          <p:nvPr/>
        </p:nvSpPr>
        <p:spPr bwMode="auto">
          <a:xfrm>
            <a:off x="1425420" y="1279646"/>
            <a:ext cx="63007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Introducción ……………………………....………………………………………………………............... 3</a:t>
            </a:r>
          </a:p>
          <a:p>
            <a:endParaRPr lang="es-MX" sz="1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Ubicación ……………………………………..……………………………………………………….............. 6</a:t>
            </a: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Tiempo de Atención Ciudadana …………………………………….………………………............ 24</a:t>
            </a:r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Capital Humano …………………………..……………………………………………………….............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28</a:t>
            </a:r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Infraestructura ……………………………………………………………………………………..............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52</a:t>
            </a:r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pt-BR" sz="14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Datos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pt-BR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Electrónicos de </a:t>
            </a:r>
            <a:r>
              <a:rPr lang="pt-BR" sz="14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la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Oficina de </a:t>
            </a:r>
            <a:r>
              <a:rPr lang="pt-BR" sz="14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Información</a:t>
            </a: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Pública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…….…………….................. 63 </a:t>
            </a:r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Difusión de la cultura de transparencia ……………………..………………………………….....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69 </a:t>
            </a:r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es-MX" sz="1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Operación del Sistema INFOMEX II …………………………………..……………………………... </a:t>
            </a:r>
            <a:r>
              <a:rPr lang="es-MX" sz="1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73</a:t>
            </a:r>
            <a:endParaRPr lang="es-MX" sz="1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(señalización al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llegar al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piso donde se ubica la OIP)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1484044" y="1288365"/>
            <a:ext cx="61951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En el piso superior, ¿hay letreros visibles que indiquen la ubicación de la OIP?</a:t>
            </a:r>
          </a:p>
        </p:txBody>
      </p:sp>
      <p:sp>
        <p:nvSpPr>
          <p:cNvPr id="1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53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20" name="5 Gráfico"/>
          <p:cNvGraphicFramePr/>
          <p:nvPr>
            <p:extLst>
              <p:ext uri="{D42A27DB-BD31-4B8C-83A1-F6EECF244321}">
                <p14:modId xmlns:p14="http://schemas.microsoft.com/office/powerpoint/2010/main" val="4197048609"/>
              </p:ext>
            </p:extLst>
          </p:nvPr>
        </p:nvGraphicFramePr>
        <p:xfrm>
          <a:off x="2217508" y="2348880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6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(señalización al llegar al piso donde se ubica la OIP)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30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  <p:sp>
        <p:nvSpPr>
          <p:cNvPr id="21" name="7 CuadroTexto"/>
          <p:cNvSpPr txBox="1">
            <a:spLocks noChangeArrowheads="1"/>
          </p:cNvSpPr>
          <p:nvPr/>
        </p:nvSpPr>
        <p:spPr bwMode="auto">
          <a:xfrm>
            <a:off x="609972" y="1052736"/>
            <a:ext cx="79224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¿Qué características tienen los letreros que indican la ubicación de la OIP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?</a:t>
            </a:r>
          </a:p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SÓLO OIP EN PISO SUPERIOR Y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SÍ CUENTAN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CON LETREROS QUE INDIQUEN LA UBICACIÓN DE LA OIP)</a:t>
            </a:r>
          </a:p>
        </p:txBody>
      </p:sp>
      <p:graphicFrame>
        <p:nvGraphicFramePr>
          <p:cNvPr id="22" name="6 Gráfico"/>
          <p:cNvGraphicFramePr/>
          <p:nvPr>
            <p:extLst>
              <p:ext uri="{D42A27DB-BD31-4B8C-83A1-F6EECF244321}">
                <p14:modId xmlns:p14="http://schemas.microsoft.com/office/powerpoint/2010/main" val="1534957934"/>
              </p:ext>
            </p:extLst>
          </p:nvPr>
        </p:nvGraphicFramePr>
        <p:xfrm>
          <a:off x="345300" y="1905402"/>
          <a:ext cx="8640960" cy="469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2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(OIP en la planta baja y en la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planta alta)</a:t>
            </a:r>
            <a:endParaRPr lang="es-MX" b="1" dirty="0" smtClean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418622" y="1286176"/>
            <a:ext cx="4008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Al llegar al </a:t>
            </a:r>
            <a:r>
              <a:rPr lang="es-MX" sz="1400" b="1" u="sng" dirty="0">
                <a:solidFill>
                  <a:srgbClr val="003E75"/>
                </a:solidFill>
                <a:latin typeface="Calibri" pitchFamily="34" charset="0"/>
              </a:rPr>
              <a:t>espacio físico donde se ubica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la Oficina de Información Pública del Ente Obligado, fue atendido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por: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9" name="6 Gráfico"/>
          <p:cNvGraphicFramePr/>
          <p:nvPr>
            <p:extLst>
              <p:ext uri="{D42A27DB-BD31-4B8C-83A1-F6EECF244321}">
                <p14:modId xmlns:p14="http://schemas.microsoft.com/office/powerpoint/2010/main" val="904811194"/>
              </p:ext>
            </p:extLst>
          </p:nvPr>
        </p:nvGraphicFramePr>
        <p:xfrm>
          <a:off x="260051" y="2024840"/>
          <a:ext cx="4248472" cy="449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987309575"/>
              </p:ext>
            </p:extLst>
          </p:nvPr>
        </p:nvGraphicFramePr>
        <p:xfrm>
          <a:off x="4783871" y="2442660"/>
          <a:ext cx="4291576" cy="393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4765558" y="1286176"/>
            <a:ext cx="40549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Al llegar al </a:t>
            </a:r>
            <a:r>
              <a:rPr lang="es-MX" sz="1400" b="1" u="sng" dirty="0">
                <a:solidFill>
                  <a:srgbClr val="003E75"/>
                </a:solidFill>
                <a:latin typeface="Calibri" pitchFamily="34" charset="0"/>
              </a:rPr>
              <a:t>espacio físico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donde se ubica la Oficina de Información Pública del Ente Obligado, le requirieron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(SÓLO QUIENES FUERON ATENDIDO POR PERSONAL AL LLEGAR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A LA OIP)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6" name="11 Rectángulo redondeado"/>
          <p:cNvSpPr/>
          <p:nvPr/>
        </p:nvSpPr>
        <p:spPr>
          <a:xfrm>
            <a:off x="4717331" y="6525344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26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  <p:sp>
        <p:nvSpPr>
          <p:cNvPr id="2" name="Cerrar llave 1"/>
          <p:cNvSpPr/>
          <p:nvPr/>
        </p:nvSpPr>
        <p:spPr>
          <a:xfrm>
            <a:off x="3779912" y="2370652"/>
            <a:ext cx="504056" cy="2448272"/>
          </a:xfrm>
          <a:prstGeom prst="rightBrace">
            <a:avLst>
              <a:gd name="adj1" fmla="val 8333"/>
              <a:gd name="adj2" fmla="val 49111"/>
            </a:avLst>
          </a:prstGeom>
          <a:noFill/>
          <a:ln>
            <a:solidFill>
              <a:srgbClr val="0099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572000" y="1124744"/>
            <a:ext cx="4464496" cy="5328592"/>
          </a:xfrm>
          <a:prstGeom prst="rect">
            <a:avLst/>
          </a:prstGeom>
          <a:noFill/>
          <a:ln w="31750" cmpd="sng">
            <a:solidFill>
              <a:srgbClr val="009999"/>
            </a:solidFill>
            <a:prstDash val="dash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 (señalización al llegar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a planta baja/piso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donde se ubica la OIP)</a:t>
            </a:r>
            <a:endParaRPr lang="es-MX" b="1" dirty="0" smtClean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924152" y="1279221"/>
            <a:ext cx="29888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Al llegar al espacio físico donde se encuentra la Oficina de Información Pública, ¿hay letreros visibles que identifican que ahí es la OIP?</a:t>
            </a:r>
            <a:endParaRPr lang="es-MX" sz="1400" b="1" dirty="0" smtClean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13" name="8 Gráfico"/>
          <p:cNvGraphicFramePr/>
          <p:nvPr>
            <p:extLst>
              <p:ext uri="{D42A27DB-BD31-4B8C-83A1-F6EECF244321}">
                <p14:modId xmlns:p14="http://schemas.microsoft.com/office/powerpoint/2010/main" val="181596020"/>
              </p:ext>
            </p:extLst>
          </p:nvPr>
        </p:nvGraphicFramePr>
        <p:xfrm>
          <a:off x="269875" y="2492897"/>
          <a:ext cx="382259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8 CuadroTexto"/>
          <p:cNvSpPr txBox="1">
            <a:spLocks noChangeArrowheads="1"/>
          </p:cNvSpPr>
          <p:nvPr/>
        </p:nvSpPr>
        <p:spPr bwMode="auto">
          <a:xfrm>
            <a:off x="4840288" y="1052513"/>
            <a:ext cx="37766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¿Qué características tiene la señalización que identifica la OIP? </a:t>
            </a:r>
          </a:p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SÓLO OIP CON SEÑALIZACIÓN DE LA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OFICINA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8" name="7 Gráfico"/>
          <p:cNvGraphicFramePr/>
          <p:nvPr>
            <p:extLst>
              <p:ext uri="{D42A27DB-BD31-4B8C-83A1-F6EECF244321}">
                <p14:modId xmlns:p14="http://schemas.microsoft.com/office/powerpoint/2010/main" val="2979040356"/>
              </p:ext>
            </p:extLst>
          </p:nvPr>
        </p:nvGraphicFramePr>
        <p:xfrm>
          <a:off x="4699794" y="1927119"/>
          <a:ext cx="4392488" cy="462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11 Rectángulo redondeado"/>
          <p:cNvSpPr/>
          <p:nvPr/>
        </p:nvSpPr>
        <p:spPr>
          <a:xfrm>
            <a:off x="4717331" y="6525344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90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  <p:sp>
        <p:nvSpPr>
          <p:cNvPr id="21" name="1 Flecha derecha"/>
          <p:cNvSpPr/>
          <p:nvPr/>
        </p:nvSpPr>
        <p:spPr>
          <a:xfrm>
            <a:off x="3800971" y="5013176"/>
            <a:ext cx="540000" cy="360000"/>
          </a:xfrm>
          <a:prstGeom prst="rightArrow">
            <a:avLst/>
          </a:prstGeom>
          <a:solidFill>
            <a:srgbClr val="009999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572000" y="980728"/>
            <a:ext cx="4464496" cy="5472608"/>
          </a:xfrm>
          <a:prstGeom prst="rect">
            <a:avLst/>
          </a:prstGeom>
          <a:noFill/>
          <a:ln w="31750" cmpd="sng">
            <a:solidFill>
              <a:srgbClr val="009999"/>
            </a:solidFill>
            <a:prstDash val="dash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4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CuadroTexto"/>
          <p:cNvSpPr txBox="1">
            <a:spLocks noChangeArrowheads="1"/>
          </p:cNvSpPr>
          <p:nvPr/>
        </p:nvSpPr>
        <p:spPr bwMode="auto">
          <a:xfrm>
            <a:off x="1043608" y="2276872"/>
            <a:ext cx="7272808" cy="12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 dirty="0" smtClean="0">
                <a:solidFill>
                  <a:srgbClr val="003E75"/>
                </a:solidFill>
                <a:latin typeface="Calibri" pitchFamily="34" charset="0"/>
              </a:rPr>
              <a:t>T I E M P O   D E   A T E N C I </a:t>
            </a:r>
            <a:r>
              <a:rPr lang="es-MX" sz="3600" b="1" dirty="0" err="1" smtClean="0">
                <a:solidFill>
                  <a:srgbClr val="003E75"/>
                </a:solidFill>
                <a:latin typeface="Calibri" pitchFamily="34" charset="0"/>
              </a:rPr>
              <a:t>Ó</a:t>
            </a:r>
            <a:r>
              <a:rPr lang="es-MX" sz="3600" b="1" dirty="0" smtClean="0">
                <a:solidFill>
                  <a:srgbClr val="003E75"/>
                </a:solidFill>
                <a:latin typeface="Calibri" pitchFamily="34" charset="0"/>
              </a:rPr>
              <a:t> N   </a:t>
            </a:r>
          </a:p>
          <a:p>
            <a:pPr algn="ctr"/>
            <a:r>
              <a:rPr lang="es-MX" sz="3600" b="1" dirty="0" smtClean="0">
                <a:solidFill>
                  <a:srgbClr val="003E75"/>
                </a:solidFill>
                <a:latin typeface="Calibri" pitchFamily="34" charset="0"/>
              </a:rPr>
              <a:t>C I U D A D A N A</a:t>
            </a:r>
            <a:endParaRPr lang="es-ES" sz="36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14 CuadroTexto"/>
          <p:cNvSpPr txBox="1">
            <a:spLocks noChangeArrowheads="1"/>
          </p:cNvSpPr>
          <p:nvPr/>
        </p:nvSpPr>
        <p:spPr bwMode="auto">
          <a:xfrm>
            <a:off x="262406" y="107497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Personal para atender a los solicitantes de información y tiempo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de espera</a:t>
            </a:r>
          </a:p>
        </p:txBody>
      </p:sp>
      <p:sp>
        <p:nvSpPr>
          <p:cNvPr id="13318" name="8 CuadroTexto"/>
          <p:cNvSpPr txBox="1">
            <a:spLocks noChangeArrowheads="1"/>
          </p:cNvSpPr>
          <p:nvPr/>
        </p:nvSpPr>
        <p:spPr bwMode="auto">
          <a:xfrm>
            <a:off x="682172" y="1281113"/>
            <a:ext cx="347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Al llegar a la OIP, ¿encontró al personal de esta oficina en su sitio de trabajo para atender a los solicitantes?</a:t>
            </a:r>
          </a:p>
        </p:txBody>
      </p:sp>
      <p:sp>
        <p:nvSpPr>
          <p:cNvPr id="13319" name="10 CuadroTexto"/>
          <p:cNvSpPr txBox="1">
            <a:spLocks noChangeArrowheads="1"/>
          </p:cNvSpPr>
          <p:nvPr/>
        </p:nvSpPr>
        <p:spPr bwMode="auto">
          <a:xfrm>
            <a:off x="4840288" y="1279299"/>
            <a:ext cx="377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¿Cuánto tiempo esperó para ser atendido por el personal de la OIP?</a:t>
            </a:r>
          </a:p>
        </p:txBody>
      </p:sp>
      <p:graphicFrame>
        <p:nvGraphicFramePr>
          <p:cNvPr id="9" name="7 Gráfico"/>
          <p:cNvGraphicFramePr/>
          <p:nvPr>
            <p:extLst>
              <p:ext uri="{D42A27DB-BD31-4B8C-83A1-F6EECF244321}">
                <p14:modId xmlns:p14="http://schemas.microsoft.com/office/powerpoint/2010/main" val="154856110"/>
              </p:ext>
            </p:extLst>
          </p:nvPr>
        </p:nvGraphicFramePr>
        <p:xfrm>
          <a:off x="467544" y="1988840"/>
          <a:ext cx="38884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3975235"/>
              </p:ext>
            </p:extLst>
          </p:nvPr>
        </p:nvGraphicFramePr>
        <p:xfrm>
          <a:off x="4583875" y="1972870"/>
          <a:ext cx="4272980" cy="440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Rectángulo"/>
          <p:cNvSpPr/>
          <p:nvPr/>
        </p:nvSpPr>
        <p:spPr>
          <a:xfrm>
            <a:off x="940809" y="5733256"/>
            <a:ext cx="2911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  <a:cs typeface="Calibri" pitchFamily="34" charset="0"/>
              </a:rPr>
              <a:t>Nota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  <a:cs typeface="Calibri" pitchFamily="34" charset="0"/>
              </a:rPr>
              <a:t>: las visitas se llevan a cabo dentro del horario de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  <a:cs typeface="Calibri" pitchFamily="34" charset="0"/>
              </a:rPr>
              <a:t>atención</a:t>
            </a:r>
            <a:endParaRPr lang="es-MX" sz="1400" b="1" dirty="0">
              <a:solidFill>
                <a:srgbClr val="003E75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Conector recto 2"/>
          <p:cNvCxnSpPr/>
          <p:nvPr/>
        </p:nvCxnSpPr>
        <p:spPr>
          <a:xfrm>
            <a:off x="4572000" y="1268760"/>
            <a:ext cx="0" cy="550800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7" name="11 Rectángulo redondeado"/>
          <p:cNvSpPr/>
          <p:nvPr/>
        </p:nvSpPr>
        <p:spPr>
          <a:xfrm>
            <a:off x="4656209" y="6525344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8711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14 CuadroTexto"/>
          <p:cNvSpPr txBox="1">
            <a:spLocks noChangeArrowheads="1"/>
          </p:cNvSpPr>
          <p:nvPr/>
        </p:nvSpPr>
        <p:spPr bwMode="auto">
          <a:xfrm>
            <a:off x="262406" y="107497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Motivo de espera</a:t>
            </a: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1226974" y="1288365"/>
            <a:ext cx="6709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¿Cuál fue el motivo por el que esperó a ser atendido por personal de la OIP?</a:t>
            </a:r>
          </a:p>
        </p:txBody>
      </p:sp>
      <p:graphicFrame>
        <p:nvGraphicFramePr>
          <p:cNvPr id="13" name="9 Gráfico"/>
          <p:cNvGraphicFramePr/>
          <p:nvPr>
            <p:extLst>
              <p:ext uri="{D42A27DB-BD31-4B8C-83A1-F6EECF244321}">
                <p14:modId xmlns:p14="http://schemas.microsoft.com/office/powerpoint/2010/main" val="651139008"/>
              </p:ext>
            </p:extLst>
          </p:nvPr>
        </p:nvGraphicFramePr>
        <p:xfrm>
          <a:off x="1312366" y="1744352"/>
          <a:ext cx="65527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Picture 2" descr="http://thumbs.dreamstime.com/z/tiempo-de-espera-25414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5596" b="9401"/>
          <a:stretch/>
        </p:blipFill>
        <p:spPr bwMode="auto">
          <a:xfrm>
            <a:off x="6588224" y="4077072"/>
            <a:ext cx="1621177" cy="2249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2725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6340"/>
              </p:ext>
            </p:extLst>
          </p:nvPr>
        </p:nvGraphicFramePr>
        <p:xfrm>
          <a:off x="384650" y="1700808"/>
          <a:ext cx="8389785" cy="43200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63650"/>
                <a:gridCol w="1405540"/>
                <a:gridCol w="1284595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432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a 10 minutos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a 20 minutos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 a 40 minutos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Más de 41 minutos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Sí había personal para atender a los solicitantes</a:t>
                      </a:r>
                      <a:b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1" i="0" u="none" strike="noStrike">
                        <a:solidFill>
                          <a:srgbClr val="1636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¿Cuál fue el motivo por el que esperó a ser atendido por personal de la OIP?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Fui atendido inmediatamente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Se encontraba en un junta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Estaba hablando por teléfono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No había personal para atender a los solicitantes</a:t>
                      </a:r>
                      <a:b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100" b="1" i="0" u="none" strike="noStrike">
                        <a:solidFill>
                          <a:srgbClr val="1636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¿Cuál fue el motivo por el que esperó a ser atendido por personal de la OIP?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Fui atendido inmediatamente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Se encontraba en un junta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Estaba en otra oficina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NO había nadie que atendiera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72000" marR="7200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62406" y="107497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Atención en la Oficina de Información Pública</a:t>
            </a:r>
            <a:endParaRPr lang="es-MX" b="1" dirty="0">
              <a:solidFill>
                <a:srgbClr val="003E7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CuadroTexto"/>
          <p:cNvSpPr txBox="1">
            <a:spLocks noChangeArrowheads="1"/>
          </p:cNvSpPr>
          <p:nvPr/>
        </p:nvSpPr>
        <p:spPr bwMode="auto">
          <a:xfrm>
            <a:off x="1693863" y="2636838"/>
            <a:ext cx="5757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solidFill>
                  <a:srgbClr val="003E75"/>
                </a:solidFill>
                <a:latin typeface="Calibri" pitchFamily="34" charset="0"/>
              </a:rPr>
              <a:t>C A P I T A L   H U M A N O</a:t>
            </a:r>
          </a:p>
        </p:txBody>
      </p:sp>
    </p:spTree>
    <p:extLst>
      <p:ext uri="{BB962C8B-B14F-4D97-AF65-F5344CB8AC3E}">
        <p14:creationId xmlns:p14="http://schemas.microsoft.com/office/powerpoint/2010/main" val="34071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15 CuadroTexto"/>
          <p:cNvSpPr txBox="1">
            <a:spLocks noChangeArrowheads="1"/>
          </p:cNvSpPr>
          <p:nvPr/>
        </p:nvSpPr>
        <p:spPr bwMode="auto">
          <a:xfrm>
            <a:off x="982436" y="1284061"/>
            <a:ext cx="7186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¿Coincide el nombre del Responsable de la OIP registrado en el portal de internet del Ente Obligado con el funcionario que efectivamente tiene este nombramiento?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748955284"/>
              </p:ext>
            </p:extLst>
          </p:nvPr>
        </p:nvGraphicFramePr>
        <p:xfrm>
          <a:off x="2339752" y="2132856"/>
          <a:ext cx="480327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61251" y="12132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Nombre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del Responsable de la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OIP</a:t>
            </a:r>
            <a:endParaRPr lang="es-MX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0793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CuadroTexto"/>
          <p:cNvSpPr txBox="1">
            <a:spLocks noChangeArrowheads="1"/>
          </p:cNvSpPr>
          <p:nvPr/>
        </p:nvSpPr>
        <p:spPr bwMode="auto">
          <a:xfrm>
            <a:off x="1765300" y="2636838"/>
            <a:ext cx="56149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latin typeface="Calibri" pitchFamily="34" charset="0"/>
              </a:rPr>
              <a:t>I N T R O D U C C I Ó N </a:t>
            </a:r>
            <a:endParaRPr lang="es-ES" sz="36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02298"/>
              </p:ext>
            </p:extLst>
          </p:nvPr>
        </p:nvGraphicFramePr>
        <p:xfrm>
          <a:off x="1021836" y="1186418"/>
          <a:ext cx="7092000" cy="49680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40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 de plaza del Responsable de la 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Honorario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/Ejecutivo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Subgerente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Jefe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Unidad Departamental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Operativo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MX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MX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Nivel administrativo y tipo de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plaza del ROIP</a:t>
            </a:r>
            <a:endParaRPr lang="es-MX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8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6446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Nivel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administrativo</a:t>
            </a:r>
            <a:endParaRPr lang="es-MX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8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5" name="44 CuadroTexto"/>
          <p:cNvSpPr txBox="1">
            <a:spLocks noChangeArrowheads="1"/>
          </p:cNvSpPr>
          <p:nvPr/>
        </p:nvSpPr>
        <p:spPr bwMode="auto">
          <a:xfrm>
            <a:off x="2206448" y="1268268"/>
            <a:ext cx="4738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¿Cuál es el nivel administrativo del Responsable de la OIP?</a:t>
            </a:r>
          </a:p>
        </p:txBody>
      </p:sp>
      <p:graphicFrame>
        <p:nvGraphicFramePr>
          <p:cNvPr id="7" name="7 Gráfico"/>
          <p:cNvGraphicFramePr/>
          <p:nvPr>
            <p:extLst>
              <p:ext uri="{D42A27DB-BD31-4B8C-83A1-F6EECF244321}">
                <p14:modId xmlns:p14="http://schemas.microsoft.com/office/powerpoint/2010/main" val="3355553215"/>
              </p:ext>
            </p:extLst>
          </p:nvPr>
        </p:nvGraphicFramePr>
        <p:xfrm>
          <a:off x="652804" y="2204864"/>
          <a:ext cx="78076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0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Tipo de plaza</a:t>
            </a:r>
          </a:p>
        </p:txBody>
      </p:sp>
      <p:sp>
        <p:nvSpPr>
          <p:cNvPr id="8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9" name="7 Gráfico"/>
          <p:cNvGraphicFramePr/>
          <p:nvPr>
            <p:extLst>
              <p:ext uri="{D42A27DB-BD31-4B8C-83A1-F6EECF244321}">
                <p14:modId xmlns:p14="http://schemas.microsoft.com/office/powerpoint/2010/main" val="719789798"/>
              </p:ext>
            </p:extLst>
          </p:nvPr>
        </p:nvGraphicFramePr>
        <p:xfrm>
          <a:off x="1525892" y="1628800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3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7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5740400"/>
            <a:ext cx="381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620A99-4EA2-4344-80C9-C6A13C58245E}" type="slidenum">
              <a:rPr lang="es-MX" b="1" smtClean="0">
                <a:solidFill>
                  <a:srgbClr val="4E5B6F">
                    <a:lumMod val="60000"/>
                    <a:lumOff val="40000"/>
                  </a:srgbClr>
                </a:solidFill>
                <a:latin typeface="Calibri" pitchFamily="34" charset="0"/>
              </a:rPr>
              <a:pPr>
                <a:defRPr/>
              </a:pPr>
              <a:t>33</a:t>
            </a:fld>
            <a:endParaRPr lang="es-MX" b="1" smtClean="0">
              <a:solidFill>
                <a:srgbClr val="4E5B6F">
                  <a:lumMod val="60000"/>
                  <a:lumOff val="40000"/>
                </a:srgbClr>
              </a:solidFill>
              <a:latin typeface="Calibri" pitchFamily="34" charset="0"/>
            </a:endParaRPr>
          </a:p>
        </p:txBody>
      </p:sp>
      <p:pic>
        <p:nvPicPr>
          <p:cNvPr id="16390" name="Picture 2" descr="http://201.144.87.93/dif/images/transparenci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64" y="1163916"/>
            <a:ext cx="603252" cy="8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chart"/>
          <p:cNvPicPr>
            <a:picLocks noChangeAspect="1"/>
          </p:cNvPicPr>
          <p:nvPr/>
        </p:nvPicPr>
        <p:blipFill>
          <a:blip r:embed="rId5" cstate="print"/>
          <a:srcRect l="7423" t="4369" r="5812" b="6947"/>
          <a:stretch>
            <a:fillRect/>
          </a:stretch>
        </p:blipFill>
        <p:spPr bwMode="auto">
          <a:xfrm>
            <a:off x="8429868" y="2192759"/>
            <a:ext cx="466732" cy="64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://www.ceaip-zac.org/datos/imagenes/info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3676" y="3960301"/>
            <a:ext cx="566740" cy="48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2726" y="3128863"/>
            <a:ext cx="547690" cy="54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8222" y="4702429"/>
            <a:ext cx="657228" cy="65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0073" y="5710265"/>
            <a:ext cx="500072" cy="50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1 Gráfico"/>
          <p:cNvGraphicFramePr/>
          <p:nvPr>
            <p:extLst>
              <p:ext uri="{D42A27DB-BD31-4B8C-83A1-F6EECF244321}">
                <p14:modId xmlns:p14="http://schemas.microsoft.com/office/powerpoint/2010/main" val="1825772224"/>
              </p:ext>
            </p:extLst>
          </p:nvPr>
        </p:nvGraphicFramePr>
        <p:xfrm>
          <a:off x="251520" y="1268760"/>
          <a:ext cx="7980710" cy="510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Cursos que ha realizado el Responsable de la OIP</a:t>
            </a:r>
          </a:p>
        </p:txBody>
      </p:sp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3097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 descr="http://www.cevat.org.mx/img/cursos_presencia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58569"/>
            <a:ext cx="1943100" cy="118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5" name="Picture 4" descr="http://www.cevat.org.mx/img/cursos_virtu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439218"/>
            <a:ext cx="1524000" cy="111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1 Gráfico"/>
          <p:cNvGraphicFramePr/>
          <p:nvPr>
            <p:extLst>
              <p:ext uri="{D42A27DB-BD31-4B8C-83A1-F6EECF244321}">
                <p14:modId xmlns:p14="http://schemas.microsoft.com/office/powerpoint/2010/main" val="2191461696"/>
              </p:ext>
            </p:extLst>
          </p:nvPr>
        </p:nvGraphicFramePr>
        <p:xfrm>
          <a:off x="323528" y="1159049"/>
          <a:ext cx="8535322" cy="39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Diplomados que ha realizado el Responsable de la OIP</a:t>
            </a:r>
          </a:p>
        </p:txBody>
      </p:sp>
      <p:sp>
        <p:nvSpPr>
          <p:cNvPr id="13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580112" y="4581128"/>
            <a:ext cx="3329766" cy="704202"/>
            <a:chOff x="790947" y="427"/>
            <a:chExt cx="1887010" cy="1132206"/>
          </a:xfrm>
          <a:solidFill>
            <a:schemeClr val="accent1">
              <a:alpha val="74000"/>
            </a:schemeClr>
          </a:solidFill>
        </p:grpSpPr>
        <p:sp>
          <p:nvSpPr>
            <p:cNvPr id="14" name="Rectángulo 13"/>
            <p:cNvSpPr/>
            <p:nvPr/>
          </p:nvSpPr>
          <p:spPr>
            <a:xfrm>
              <a:off x="790947" y="427"/>
              <a:ext cx="1887010" cy="113220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790947" y="427"/>
              <a:ext cx="1887010" cy="1132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 1.7% de los Responsables de la Oficina de Información Pública </a:t>
              </a:r>
              <a:r>
                <a:rPr lang="es-MX" sz="12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</a:t>
              </a:r>
              <a:r>
                <a:rPr lang="es-MX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ha realizado ningún curos o diplomado.</a:t>
              </a:r>
              <a:endParaRPr lang="es-MX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6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98288"/>
              </p:ext>
            </p:extLst>
          </p:nvPr>
        </p:nvGraphicFramePr>
        <p:xfrm>
          <a:off x="1475656" y="1341296"/>
          <a:ext cx="6192000" cy="47520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0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Estudios completos o no del Responsable de la 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Terminada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Incompleta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3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Secundaria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Bachillerato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Carrera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Licenciatura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Especialidad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Maestría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Doctorado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61251" y="110436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Grado de estudios del Responsable de la OIP</a:t>
            </a:r>
          </a:p>
        </p:txBody>
      </p:sp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1069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44 CuadroTexto"/>
          <p:cNvSpPr txBox="1">
            <a:spLocks noChangeArrowheads="1"/>
          </p:cNvSpPr>
          <p:nvPr/>
        </p:nvSpPr>
        <p:spPr bwMode="auto">
          <a:xfrm>
            <a:off x="353786" y="1284061"/>
            <a:ext cx="8443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¿Cuál es el último grado de estudios del Responsable de la OIP?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2689026256"/>
              </p:ext>
            </p:extLst>
          </p:nvPr>
        </p:nvGraphicFramePr>
        <p:xfrm>
          <a:off x="1691680" y="1988840"/>
          <a:ext cx="57606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61251" y="110436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Grado de estudios del Responsable de la OIP</a:t>
            </a:r>
          </a:p>
        </p:txBody>
      </p:sp>
    </p:spTree>
    <p:extLst>
      <p:ext uri="{BB962C8B-B14F-4D97-AF65-F5344CB8AC3E}">
        <p14:creationId xmlns:p14="http://schemas.microsoft.com/office/powerpoint/2010/main" val="26795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261251" y="110436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Estudios completos o no del Responsable de la OIP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3" name="7 Gráfico"/>
          <p:cNvGraphicFramePr/>
          <p:nvPr>
            <p:extLst>
              <p:ext uri="{D42A27DB-BD31-4B8C-83A1-F6EECF244321}">
                <p14:modId xmlns:p14="http://schemas.microsoft.com/office/powerpoint/2010/main" val="475890771"/>
              </p:ext>
            </p:extLst>
          </p:nvPr>
        </p:nvGraphicFramePr>
        <p:xfrm>
          <a:off x="1475656" y="1772816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9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15 CuadroTexto"/>
          <p:cNvSpPr txBox="1">
            <a:spLocks noChangeArrowheads="1"/>
          </p:cNvSpPr>
          <p:nvPr/>
        </p:nvSpPr>
        <p:spPr bwMode="auto">
          <a:xfrm>
            <a:off x="1803633" y="1279299"/>
            <a:ext cx="5544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Por las atribuciones del cargo o puesto que desempeña el Responsable de la OIP, ¿realiza otras funciones para el Ente Obligado?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356929056"/>
              </p:ext>
            </p:extLst>
          </p:nvPr>
        </p:nvGraphicFramePr>
        <p:xfrm>
          <a:off x="878326" y="2455088"/>
          <a:ext cx="7416824" cy="35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Otras funciones inherentes a la OIP por parte del Responsable</a:t>
            </a:r>
          </a:p>
        </p:txBody>
      </p:sp>
      <p:sp>
        <p:nvSpPr>
          <p:cNvPr id="1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1569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15 CuadroTexto"/>
          <p:cNvSpPr txBox="1">
            <a:spLocks noChangeArrowheads="1"/>
          </p:cNvSpPr>
          <p:nvPr/>
        </p:nvSpPr>
        <p:spPr bwMode="auto">
          <a:xfrm>
            <a:off x="488045" y="1273175"/>
            <a:ext cx="3868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¿En la OIP hay personal que sea Responsable Operativo de la Oficina de Información Pública?</a:t>
            </a:r>
          </a:p>
        </p:txBody>
      </p:sp>
      <p:sp>
        <p:nvSpPr>
          <p:cNvPr id="20488" name="11 CuadroTexto"/>
          <p:cNvSpPr txBox="1">
            <a:spLocks noChangeArrowheads="1"/>
          </p:cNvSpPr>
          <p:nvPr/>
        </p:nvSpPr>
        <p:spPr bwMode="auto">
          <a:xfrm>
            <a:off x="4611688" y="1276350"/>
            <a:ext cx="42338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¿Coincide el nombre registrado en el portal de internet del Ente Obligado con el del Responsable Operativo de la OIP en activo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OIP QUE TIENEN RESPONSABLE OPERATIVO)</a:t>
            </a:r>
          </a:p>
        </p:txBody>
      </p:sp>
      <p:graphicFrame>
        <p:nvGraphicFramePr>
          <p:cNvPr id="12" name="7 Gráfico"/>
          <p:cNvGraphicFramePr/>
          <p:nvPr>
            <p:extLst>
              <p:ext uri="{D42A27DB-BD31-4B8C-83A1-F6EECF244321}">
                <p14:modId xmlns:p14="http://schemas.microsoft.com/office/powerpoint/2010/main" val="193398929"/>
              </p:ext>
            </p:extLst>
          </p:nvPr>
        </p:nvGraphicFramePr>
        <p:xfrm>
          <a:off x="107504" y="2599104"/>
          <a:ext cx="3168352" cy="299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0 Gráfico"/>
          <p:cNvGraphicFramePr/>
          <p:nvPr>
            <p:extLst>
              <p:ext uri="{D42A27DB-BD31-4B8C-83A1-F6EECF244321}">
                <p14:modId xmlns:p14="http://schemas.microsoft.com/office/powerpoint/2010/main" val="2595734290"/>
              </p:ext>
            </p:extLst>
          </p:nvPr>
        </p:nvGraphicFramePr>
        <p:xfrm>
          <a:off x="4572000" y="2564904"/>
          <a:ext cx="43924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9 Flecha a la derecha con muesca"/>
          <p:cNvSpPr/>
          <p:nvPr/>
        </p:nvSpPr>
        <p:spPr>
          <a:xfrm>
            <a:off x="3060700" y="3392488"/>
            <a:ext cx="1295400" cy="900112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solidFill>
                  <a:prstClr val="white"/>
                </a:solidFill>
                <a:cs typeface="Calibri" pitchFamily="34" charset="0"/>
              </a:rPr>
              <a:t>86 Entes </a:t>
            </a:r>
            <a:r>
              <a:rPr lang="es-MX" sz="12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  <a:endParaRPr lang="es-MX" sz="1400" b="1" dirty="0">
              <a:solidFill>
                <a:prstClr val="white"/>
              </a:solidFill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4524375" y="1052513"/>
            <a:ext cx="4392613" cy="5328815"/>
          </a:xfrm>
          <a:prstGeom prst="rect">
            <a:avLst/>
          </a:prstGeom>
          <a:noFill/>
          <a:ln w="31750" cap="rnd" cmpd="sng">
            <a:solidFill>
              <a:srgbClr val="009999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14 CuadroTexto"/>
          <p:cNvSpPr txBox="1">
            <a:spLocks noChangeArrowheads="1"/>
          </p:cNvSpPr>
          <p:nvPr/>
        </p:nvSpPr>
        <p:spPr bwMode="auto">
          <a:xfrm>
            <a:off x="261251" y="10624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Responsable Operativo de la OIP</a:t>
            </a:r>
          </a:p>
        </p:txBody>
      </p:sp>
      <p:sp>
        <p:nvSpPr>
          <p:cNvPr id="18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4626157" y="6524450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1911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17 Marcador de número de diapositiva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A0AA5-48C8-425E-B0F9-2E0CCBE0EE1F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b="1" dirty="0" smtClean="0">
              <a:latin typeface="Calibri" pitchFamily="34" charset="0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324172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b="1" dirty="0">
                <a:latin typeface="Calibri" pitchFamily="34" charset="0"/>
              </a:rPr>
              <a:t>Introducción</a:t>
            </a:r>
          </a:p>
        </p:txBody>
      </p:sp>
      <p:sp>
        <p:nvSpPr>
          <p:cNvPr id="6" name="2 Rectángulo"/>
          <p:cNvSpPr/>
          <p:nvPr/>
        </p:nvSpPr>
        <p:spPr>
          <a:xfrm>
            <a:off x="472244" y="1013385"/>
            <a:ext cx="8209161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De acuerdo a lo establecido en el artículo 71, fracción XXII de la Ley de Transparencia y Acceso a la Información Pública del Distrito Federal (LTAIPDF), el Instituto de Acceso a la Información Pública y Protección de Datos Personales del Distrito Federal </a:t>
            </a:r>
            <a:r>
              <a:rPr lang="es-MX" sz="1650" b="1" dirty="0" smtClean="0">
                <a:latin typeface="Calibri" pitchFamily="34" charset="0"/>
                <a:cs typeface="Calibri" pitchFamily="34" charset="0"/>
              </a:rPr>
              <a:t>(INFODF) </a:t>
            </a:r>
            <a:r>
              <a:rPr lang="es-MX" sz="1650" b="1" dirty="0">
                <a:latin typeface="Calibri" pitchFamily="34" charset="0"/>
                <a:cs typeface="Calibri" pitchFamily="34" charset="0"/>
              </a:rPr>
              <a:t>ha establecido un programa de visitas a las instalaciones de las Oficina de Información Pública (OIP) de los Entes Obligados, con el fin de verificar las condiciones de infraestructura y de servicio en que se desarrolla el acceso a la información y la rendición de cuentas. </a:t>
            </a:r>
            <a:endParaRPr lang="es-MX" sz="165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s-MX" sz="1650" b="1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MX" sz="1650" b="1" dirty="0" smtClean="0">
                <a:latin typeface="Calibri" pitchFamily="34" charset="0"/>
                <a:cs typeface="Calibri" pitchFamily="34" charset="0"/>
              </a:rPr>
              <a:t>Este </a:t>
            </a:r>
            <a:r>
              <a:rPr lang="es-MX" sz="1650" b="1" dirty="0">
                <a:latin typeface="Calibri" pitchFamily="34" charset="0"/>
                <a:cs typeface="Calibri" pitchFamily="34" charset="0"/>
              </a:rPr>
              <a:t>programa se denomina </a:t>
            </a:r>
            <a:r>
              <a:rPr lang="es-MX" sz="1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Diagnóstico Integral de las Oficinas de Información Pública</a:t>
            </a:r>
            <a:r>
              <a:rPr lang="es-MX" sz="175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defRPr/>
            </a:pPr>
            <a:endParaRPr lang="es-MX" sz="1650" b="1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Los principales aspectos evaluados en las vistas de inspección son los siguientes:</a:t>
            </a:r>
          </a:p>
          <a:p>
            <a:pPr algn="just"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La ubicación de la OIP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La señalización sobre la ubicación de la OIP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El capital humano de la OIP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La infraestructura de la OIP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Los datos de la OIP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Difusión de la </a:t>
            </a:r>
            <a:r>
              <a:rPr lang="es-MX" sz="1650" b="1" dirty="0" smtClean="0">
                <a:latin typeface="Calibri" pitchFamily="34" charset="0"/>
                <a:cs typeface="Calibri" pitchFamily="34" charset="0"/>
              </a:rPr>
              <a:t>cultura de la transparencia </a:t>
            </a:r>
            <a:endParaRPr lang="es-MX" sz="1650" b="1" dirty="0">
              <a:latin typeface="Calibri" pitchFamily="34" charset="0"/>
              <a:cs typeface="Calibri" pitchFamily="34" charset="0"/>
            </a:endParaRP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La operación del Sistema INFOMEX</a:t>
            </a:r>
          </a:p>
          <a:p>
            <a:pPr algn="just"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>
              <a:defRPr/>
            </a:pPr>
            <a:r>
              <a:rPr lang="es-MX" sz="1650" b="1" dirty="0">
                <a:latin typeface="Calibri" pitchFamily="34" charset="0"/>
                <a:cs typeface="Calibri" pitchFamily="34" charset="0"/>
              </a:rPr>
              <a:t>El análisis de los datos obtenidos permite detectar áreas de oportunidad para generar acciones que optimicen el desempeño de las OIP y brindar un mejor servicio a los usuarios.</a:t>
            </a:r>
          </a:p>
        </p:txBody>
      </p:sp>
    </p:spTree>
    <p:extLst>
      <p:ext uri="{BB962C8B-B14F-4D97-AF65-F5344CB8AC3E}">
        <p14:creationId xmlns:p14="http://schemas.microsoft.com/office/powerpoint/2010/main" val="19476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42686"/>
              </p:ext>
            </p:extLst>
          </p:nvPr>
        </p:nvGraphicFramePr>
        <p:xfrm>
          <a:off x="1032722" y="1844824"/>
          <a:ext cx="7092000" cy="44280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40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 de plaza del Responsable Operativo de la OIP</a:t>
                      </a: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Honorario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Subdirector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Subgerente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Jefe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Unidad Departamental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Nivel administrativo y tipo de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plaza del Responsable Operativo del la OIP</a:t>
            </a:r>
            <a:endParaRPr lang="es-MX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688874" y="1279646"/>
            <a:ext cx="5773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(SÓLO OIP QUE TIENEN RESPONSABLE OPERATIVO)</a:t>
            </a:r>
          </a:p>
        </p:txBody>
      </p:sp>
    </p:spTree>
    <p:extLst>
      <p:ext uri="{BB962C8B-B14F-4D97-AF65-F5344CB8AC3E}">
        <p14:creationId xmlns:p14="http://schemas.microsoft.com/office/powerpoint/2010/main" val="10319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6 CuadroTexto"/>
          <p:cNvSpPr txBox="1">
            <a:spLocks noChangeArrowheads="1"/>
          </p:cNvSpPr>
          <p:nvPr/>
        </p:nvSpPr>
        <p:spPr bwMode="auto">
          <a:xfrm>
            <a:off x="1688874" y="1284061"/>
            <a:ext cx="5773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¿Cuál es el nivel administrativo del Responsable Operativo de la OIP?</a:t>
            </a:r>
          </a:p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(SÓLO OIP QUE TIENEN RESPONSABLE OPERATIVO)</a:t>
            </a:r>
          </a:p>
        </p:txBody>
      </p:sp>
      <p:graphicFrame>
        <p:nvGraphicFramePr>
          <p:cNvPr id="8" name="8 Gráfico"/>
          <p:cNvGraphicFramePr/>
          <p:nvPr>
            <p:extLst>
              <p:ext uri="{D42A27DB-BD31-4B8C-83A1-F6EECF244321}">
                <p14:modId xmlns:p14="http://schemas.microsoft.com/office/powerpoint/2010/main" val="639663009"/>
              </p:ext>
            </p:extLst>
          </p:nvPr>
        </p:nvGraphicFramePr>
        <p:xfrm>
          <a:off x="652804" y="2420888"/>
          <a:ext cx="78076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250365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Nivel administrativo del Responsable Operativo de la OIP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5937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44 CuadroTexto"/>
          <p:cNvSpPr txBox="1">
            <a:spLocks noChangeArrowheads="1"/>
          </p:cNvSpPr>
          <p:nvPr/>
        </p:nvSpPr>
        <p:spPr bwMode="auto">
          <a:xfrm>
            <a:off x="2206448" y="1268268"/>
            <a:ext cx="4738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SÓLO OIP QUE TIENEN RESPONSABLE OPERATIVO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)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261251" y="12132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Tipo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de plaza del Responsable Operativo de la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OIP</a:t>
            </a:r>
            <a:endParaRPr lang="es-MX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11" name="7 Gráfico"/>
          <p:cNvGraphicFramePr/>
          <p:nvPr>
            <p:extLst>
              <p:ext uri="{D42A27DB-BD31-4B8C-83A1-F6EECF244321}">
                <p14:modId xmlns:p14="http://schemas.microsoft.com/office/powerpoint/2010/main" val="3927640862"/>
              </p:ext>
            </p:extLst>
          </p:nvPr>
        </p:nvGraphicFramePr>
        <p:xfrm>
          <a:off x="1475656" y="2318508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4051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7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5740400"/>
            <a:ext cx="381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928616-9EC9-4834-B8A4-EE6BD03BF8D4}" type="slidenum">
              <a:rPr lang="es-MX" b="1" smtClean="0">
                <a:solidFill>
                  <a:srgbClr val="4E5B6F">
                    <a:lumMod val="60000"/>
                    <a:lumOff val="40000"/>
                  </a:srgbClr>
                </a:solidFill>
                <a:latin typeface="Calibri" pitchFamily="34" charset="0"/>
              </a:rPr>
              <a:pPr>
                <a:defRPr/>
              </a:pPr>
              <a:t>43</a:t>
            </a:fld>
            <a:endParaRPr lang="es-MX" b="1" smtClean="0">
              <a:solidFill>
                <a:srgbClr val="4E5B6F">
                  <a:lumMod val="60000"/>
                  <a:lumOff val="40000"/>
                </a:srgbClr>
              </a:solidFill>
              <a:latin typeface="Calibri" pitchFamily="34" charset="0"/>
            </a:endParaRPr>
          </a:p>
        </p:txBody>
      </p:sp>
      <p:sp>
        <p:nvSpPr>
          <p:cNvPr id="22533" name="8 CuadroTexto"/>
          <p:cNvSpPr txBox="1">
            <a:spLocks noChangeArrowheads="1"/>
          </p:cNvSpPr>
          <p:nvPr/>
        </p:nvSpPr>
        <p:spPr bwMode="auto">
          <a:xfrm>
            <a:off x="291867" y="1131274"/>
            <a:ext cx="84439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OIP QUE TIENEN RESPONSABLE OPERATIVO)</a:t>
            </a:r>
          </a:p>
        </p:txBody>
      </p:sp>
      <p:pic>
        <p:nvPicPr>
          <p:cNvPr id="22534" name="Picture 2" descr="http://201.144.87.93/dif/images/transparenci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368" y="945983"/>
            <a:ext cx="609701" cy="84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5" name="chart"/>
          <p:cNvPicPr>
            <a:picLocks noChangeAspect="1"/>
          </p:cNvPicPr>
          <p:nvPr/>
        </p:nvPicPr>
        <p:blipFill>
          <a:blip r:embed="rId5" cstate="print"/>
          <a:srcRect l="7423" t="4369" r="5812" b="6947"/>
          <a:stretch>
            <a:fillRect/>
          </a:stretch>
        </p:blipFill>
        <p:spPr bwMode="auto">
          <a:xfrm>
            <a:off x="8483674" y="1929107"/>
            <a:ext cx="553884" cy="75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www.ceaip-zac.org/datos/imagenes/info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9837" y="3831559"/>
            <a:ext cx="571057" cy="48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3663" y="2951968"/>
            <a:ext cx="651206" cy="64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0806" y="4536449"/>
            <a:ext cx="646914" cy="64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6844" y="5436404"/>
            <a:ext cx="644051" cy="64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1 Gráfico"/>
          <p:cNvGraphicFramePr/>
          <p:nvPr>
            <p:extLst>
              <p:ext uri="{D42A27DB-BD31-4B8C-83A1-F6EECF244321}">
                <p14:modId xmlns:p14="http://schemas.microsoft.com/office/powerpoint/2010/main" val="3787430569"/>
              </p:ext>
            </p:extLst>
          </p:nvPr>
        </p:nvGraphicFramePr>
        <p:xfrm>
          <a:off x="295710" y="1714269"/>
          <a:ext cx="7980710" cy="482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Cursos que ha realizado el Responsable Operativo de la OIP</a:t>
            </a:r>
          </a:p>
        </p:txBody>
      </p:sp>
      <p:sp>
        <p:nvSpPr>
          <p:cNvPr id="17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0375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 descr="http://www.cevat.org.mx/img/cursos_presencia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297488"/>
            <a:ext cx="1943100" cy="118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4" descr="http://www.cevat.org.mx/img/cursos_virtu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174" y="5297488"/>
            <a:ext cx="1524000" cy="111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60" name="9 CuadroTexto"/>
          <p:cNvSpPr txBox="1">
            <a:spLocks noChangeArrowheads="1"/>
          </p:cNvSpPr>
          <p:nvPr/>
        </p:nvSpPr>
        <p:spPr bwMode="auto">
          <a:xfrm>
            <a:off x="341313" y="1127080"/>
            <a:ext cx="84439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OIP QUE TIENEN RESPONSABLE OPERATIVO)</a:t>
            </a:r>
          </a:p>
        </p:txBody>
      </p:sp>
      <p:graphicFrame>
        <p:nvGraphicFramePr>
          <p:cNvPr id="10" name="1 Gráfico"/>
          <p:cNvGraphicFramePr/>
          <p:nvPr>
            <p:extLst>
              <p:ext uri="{D42A27DB-BD31-4B8C-83A1-F6EECF244321}">
                <p14:modId xmlns:p14="http://schemas.microsoft.com/office/powerpoint/2010/main" val="2254395576"/>
              </p:ext>
            </p:extLst>
          </p:nvPr>
        </p:nvGraphicFramePr>
        <p:xfrm>
          <a:off x="251520" y="1556792"/>
          <a:ext cx="7560840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Diplomados que ha realizado el Responsable Operativo de la OIP</a:t>
            </a:r>
          </a:p>
        </p:txBody>
      </p:sp>
      <p:sp>
        <p:nvSpPr>
          <p:cNvPr id="13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580112" y="4581128"/>
            <a:ext cx="3329766" cy="704202"/>
            <a:chOff x="790947" y="427"/>
            <a:chExt cx="1887010" cy="1132206"/>
          </a:xfrm>
          <a:solidFill>
            <a:schemeClr val="accent1">
              <a:alpha val="74000"/>
            </a:schemeClr>
          </a:solidFill>
        </p:grpSpPr>
        <p:sp>
          <p:nvSpPr>
            <p:cNvPr id="9" name="Rectángulo 8"/>
            <p:cNvSpPr/>
            <p:nvPr/>
          </p:nvSpPr>
          <p:spPr>
            <a:xfrm>
              <a:off x="790947" y="427"/>
              <a:ext cx="1887010" cy="113220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790947" y="427"/>
              <a:ext cx="1887010" cy="1132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 1.2% de los Responsables Operativos de la Oficina de Información Pública </a:t>
              </a:r>
              <a:r>
                <a:rPr lang="es-MX" sz="12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</a:t>
              </a:r>
              <a:r>
                <a:rPr lang="es-MX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ha realizado ningún curso o diplomado.</a:t>
              </a:r>
              <a:endParaRPr lang="es-MX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6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06917"/>
              </p:ext>
            </p:extLst>
          </p:nvPr>
        </p:nvGraphicFramePr>
        <p:xfrm>
          <a:off x="1475656" y="2061280"/>
          <a:ext cx="6192000" cy="38880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0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Estudios completos o no del Responsable de la 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b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Terminada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Incompleta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3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 fontAlgn="b"/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OIP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3" marR="7913" marT="7913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Bachillerato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Carrera </a:t>
                      </a:r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Licenciatura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Especialidad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Maestría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61251" y="110436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Grado de estudios del Responsable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Operativo de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la OIP</a:t>
            </a:r>
          </a:p>
        </p:txBody>
      </p: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355868" y="1131274"/>
            <a:ext cx="84439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OIP QUE TIENEN RESPONSABLE OPERATIVO)</a:t>
            </a:r>
          </a:p>
        </p:txBody>
      </p:sp>
      <p:sp>
        <p:nvSpPr>
          <p:cNvPr id="7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0472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8 CuadroTexto"/>
          <p:cNvSpPr txBox="1">
            <a:spLocks noChangeArrowheads="1"/>
          </p:cNvSpPr>
          <p:nvPr/>
        </p:nvSpPr>
        <p:spPr bwMode="auto">
          <a:xfrm>
            <a:off x="353786" y="1287646"/>
            <a:ext cx="8443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¿Cuál es el último grado de estudios del Responsable Operativo de la OIP?</a:t>
            </a:r>
          </a:p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(SÓLO OIP QUE TIENEN RESPONSABLE OPERATIVO)</a:t>
            </a:r>
          </a:p>
        </p:txBody>
      </p:sp>
      <p:graphicFrame>
        <p:nvGraphicFramePr>
          <p:cNvPr id="7" name="9 Gráfico"/>
          <p:cNvGraphicFramePr/>
          <p:nvPr>
            <p:extLst>
              <p:ext uri="{D42A27DB-BD31-4B8C-83A1-F6EECF244321}">
                <p14:modId xmlns:p14="http://schemas.microsoft.com/office/powerpoint/2010/main" val="440972519"/>
              </p:ext>
            </p:extLst>
          </p:nvPr>
        </p:nvGraphicFramePr>
        <p:xfrm>
          <a:off x="467544" y="2132856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Grado de estudios del Responsable Operativo de la OIP</a:t>
            </a:r>
          </a:p>
        </p:txBody>
      </p:sp>
      <p:sp>
        <p:nvSpPr>
          <p:cNvPr id="1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42508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44 CuadroTexto"/>
          <p:cNvSpPr txBox="1">
            <a:spLocks noChangeArrowheads="1"/>
          </p:cNvSpPr>
          <p:nvPr/>
        </p:nvSpPr>
        <p:spPr bwMode="auto">
          <a:xfrm>
            <a:off x="2195562" y="1280954"/>
            <a:ext cx="504073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OIP QUE TIENEN RESPONSABLE OPERATIVO)</a:t>
            </a: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612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Estudios completos o no del Responsable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Operativo de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la OIP</a:t>
            </a:r>
          </a:p>
        </p:txBody>
      </p:sp>
      <p:graphicFrame>
        <p:nvGraphicFramePr>
          <p:cNvPr id="10" name="7 Gráfico"/>
          <p:cNvGraphicFramePr/>
          <p:nvPr>
            <p:extLst>
              <p:ext uri="{D42A27DB-BD31-4B8C-83A1-F6EECF244321}">
                <p14:modId xmlns:p14="http://schemas.microsoft.com/office/powerpoint/2010/main" val="345429249"/>
              </p:ext>
            </p:extLst>
          </p:nvPr>
        </p:nvGraphicFramePr>
        <p:xfrm>
          <a:off x="1475656" y="2318508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5062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15 CuadroTexto"/>
          <p:cNvSpPr txBox="1">
            <a:spLocks noChangeArrowheads="1"/>
          </p:cNvSpPr>
          <p:nvPr/>
        </p:nvSpPr>
        <p:spPr bwMode="auto">
          <a:xfrm>
            <a:off x="1619250" y="1273175"/>
            <a:ext cx="58912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¿Además de ser el Responsable Operativo de la OIP, el funcionario realiza alguna otra función dentro del Ente Obligado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OIPS QUE TIENEN RESPONSABLE OPERATIVO)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51259285"/>
              </p:ext>
            </p:extLst>
          </p:nvPr>
        </p:nvGraphicFramePr>
        <p:xfrm>
          <a:off x="683568" y="2455088"/>
          <a:ext cx="7611582" cy="3782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261251" y="45120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Otras funciones inherentes a la OIP por parte del Responsable Operativo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8092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 descr="http://201.144.87.93/dif/images/transparenci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" y="5876925"/>
            <a:ext cx="674688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chart"/>
          <p:cNvPicPr>
            <a:picLocks noChangeAspect="1"/>
          </p:cNvPicPr>
          <p:nvPr/>
        </p:nvPicPr>
        <p:blipFill>
          <a:blip r:embed="rId5" cstate="print"/>
          <a:srcRect l="7423" t="4369" r="5812" b="6947"/>
          <a:stretch>
            <a:fillRect/>
          </a:stretch>
        </p:blipFill>
        <p:spPr bwMode="auto">
          <a:xfrm>
            <a:off x="2124075" y="5875338"/>
            <a:ext cx="614363" cy="8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8" descr="http://www.ceaip-zac.org/datos/imagenes/info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763" y="5910263"/>
            <a:ext cx="6350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3300" y="5900738"/>
            <a:ext cx="722313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1113" y="5876925"/>
            <a:ext cx="717550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5575" y="5876925"/>
            <a:ext cx="715963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1 Gráfico"/>
          <p:cNvGraphicFramePr/>
          <p:nvPr>
            <p:extLst>
              <p:ext uri="{D42A27DB-BD31-4B8C-83A1-F6EECF244321}">
                <p14:modId xmlns:p14="http://schemas.microsoft.com/office/powerpoint/2010/main" val="1265456917"/>
              </p:ext>
            </p:extLst>
          </p:nvPr>
        </p:nvGraphicFramePr>
        <p:xfrm>
          <a:off x="255789" y="1220296"/>
          <a:ext cx="8770436" cy="504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14 CuadroTexto"/>
          <p:cNvSpPr txBox="1">
            <a:spLocks noChangeArrowheads="1"/>
          </p:cNvSpPr>
          <p:nvPr/>
        </p:nvSpPr>
        <p:spPr bwMode="auto">
          <a:xfrm>
            <a:off x="261251" y="110436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Cursos que ha realizado el Responsable de la OIP y el Responsable Operativo</a:t>
            </a:r>
          </a:p>
        </p:txBody>
      </p:sp>
    </p:spTree>
    <p:extLst>
      <p:ext uri="{BB962C8B-B14F-4D97-AF65-F5344CB8AC3E}">
        <p14:creationId xmlns:p14="http://schemas.microsoft.com/office/powerpoint/2010/main" val="22119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17 Marcador de número de diapositiva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A0AA5-48C8-425E-B0F9-2E0CCBE0EE1F}" type="slidenum">
              <a:rPr lang="es-MX" b="1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b="1" dirty="0" smtClean="0">
              <a:latin typeface="Calibri" pitchFamily="34" charset="0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324172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b="1" dirty="0">
                <a:latin typeface="Calibri" pitchFamily="34" charset="0"/>
              </a:rPr>
              <a:t>Introducción</a:t>
            </a:r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428194" y="971176"/>
            <a:ext cx="829957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650" b="1" dirty="0">
                <a:latin typeface="Calibri" pitchFamily="34" charset="0"/>
              </a:rPr>
              <a:t>Aspectos del levantamiento</a:t>
            </a:r>
          </a:p>
          <a:p>
            <a:pPr algn="just"/>
            <a:r>
              <a:rPr lang="es-MX" sz="1650" b="1" dirty="0">
                <a:latin typeface="Calibri" pitchFamily="34" charset="0"/>
              </a:rPr>
              <a:t> </a:t>
            </a:r>
          </a:p>
          <a:p>
            <a:pPr algn="just"/>
            <a:r>
              <a:rPr lang="es-MX" sz="1650" b="1" dirty="0">
                <a:latin typeface="Calibri" pitchFamily="34" charset="0"/>
              </a:rPr>
              <a:t>Durante </a:t>
            </a:r>
            <a:r>
              <a:rPr lang="es-MX" sz="1650" b="1" dirty="0" smtClean="0">
                <a:latin typeface="Calibri" pitchFamily="34" charset="0"/>
              </a:rPr>
              <a:t>los meses de septiembre y octubre del año en curso se realizó un censo a los 119 Entes Obligados al </a:t>
            </a:r>
            <a:r>
              <a:rPr lang="es-MX" sz="1650" b="1" dirty="0">
                <a:latin typeface="Calibri" pitchFamily="34" charset="0"/>
              </a:rPr>
              <a:t>cumplimiento de la </a:t>
            </a:r>
            <a:r>
              <a:rPr lang="es-MX" sz="1650" b="1" dirty="0" smtClean="0">
                <a:latin typeface="Calibri" pitchFamily="34" charset="0"/>
              </a:rPr>
              <a:t>Ley de Transparencia y Acceso a la Información Pública del Distrito Federal (LTAIPDF). </a:t>
            </a:r>
            <a:r>
              <a:rPr lang="es-MX" sz="1650" b="1" dirty="0">
                <a:latin typeface="Calibri" pitchFamily="34" charset="0"/>
              </a:rPr>
              <a:t>En dicho censo, se aplicó un cuestionario </a:t>
            </a:r>
            <a:r>
              <a:rPr lang="es-MX" sz="1650" b="1" dirty="0" smtClean="0">
                <a:latin typeface="Calibri" pitchFamily="34" charset="0"/>
              </a:rPr>
              <a:t>de </a:t>
            </a:r>
            <a:r>
              <a:rPr lang="es-MX" sz="1650" b="1" dirty="0" smtClean="0">
                <a:latin typeface="Calibri" pitchFamily="34" charset="0"/>
              </a:rPr>
              <a:t>181 </a:t>
            </a:r>
            <a:r>
              <a:rPr lang="es-MX" sz="1650" b="1" dirty="0">
                <a:latin typeface="Calibri" pitchFamily="34" charset="0"/>
              </a:rPr>
              <a:t>reactivos, distribuidos en 54 </a:t>
            </a:r>
            <a:r>
              <a:rPr lang="es-MX" sz="1650" b="1" dirty="0" smtClean="0">
                <a:latin typeface="Calibri" pitchFamily="34" charset="0"/>
              </a:rPr>
              <a:t>preguntas, en </a:t>
            </a:r>
            <a:r>
              <a:rPr lang="es-MX" sz="1650" b="1" dirty="0">
                <a:latin typeface="Calibri" pitchFamily="34" charset="0"/>
              </a:rPr>
              <a:t>las que se obtenía información sobre los diversos aspectos de infraestructura y de </a:t>
            </a:r>
            <a:r>
              <a:rPr lang="es-MX" sz="1650" b="1" dirty="0" smtClean="0">
                <a:latin typeface="Calibri" pitchFamily="34" charset="0"/>
              </a:rPr>
              <a:t>servicio.</a:t>
            </a:r>
          </a:p>
          <a:p>
            <a:pPr algn="just"/>
            <a:endParaRPr lang="es-MX" sz="1650" b="1" dirty="0">
              <a:latin typeface="Calibri" pitchFamily="34" charset="0"/>
            </a:endParaRPr>
          </a:p>
          <a:p>
            <a:pPr algn="just"/>
            <a:r>
              <a:rPr lang="es-MX" sz="1650" b="1" dirty="0">
                <a:latin typeface="Calibri" pitchFamily="34" charset="0"/>
              </a:rPr>
              <a:t>El cuestionario se llena durante la visita en dos etapas: en la primer etapa, referente a las preguntas que integran las secciones de ubicación y señalización, son contestadas por los propios verificadores del Instituto con base en sus apreciaciones; y en la segunda etapa, el resto del cuestionario es llenado con la ayuda del personal de la OIP que se entrevista</a:t>
            </a:r>
            <a:r>
              <a:rPr lang="es-MX" sz="1650" b="1" dirty="0" smtClean="0">
                <a:latin typeface="Calibri" pitchFamily="34" charset="0"/>
              </a:rPr>
              <a:t>.</a:t>
            </a:r>
            <a:endParaRPr lang="es-MX" sz="165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 descr="http://www.cevat.org.mx/img/cursos_presencia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94300"/>
            <a:ext cx="1943100" cy="118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4" descr="http://www.cevat.org.mx/img/cursos_virtua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194300"/>
            <a:ext cx="1524000" cy="111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1 Gráfico"/>
          <p:cNvGraphicFramePr/>
          <p:nvPr>
            <p:extLst>
              <p:ext uri="{D42A27DB-BD31-4B8C-83A1-F6EECF244321}">
                <p14:modId xmlns:p14="http://schemas.microsoft.com/office/powerpoint/2010/main" val="934291790"/>
              </p:ext>
            </p:extLst>
          </p:nvPr>
        </p:nvGraphicFramePr>
        <p:xfrm>
          <a:off x="264871" y="977197"/>
          <a:ext cx="8535322" cy="414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63050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Diplomados que ha realizado el Responsable de la OIP y el Responsable Operativo</a:t>
            </a:r>
          </a:p>
        </p:txBody>
      </p:sp>
    </p:spTree>
    <p:extLst>
      <p:ext uri="{BB962C8B-B14F-4D97-AF65-F5344CB8AC3E}">
        <p14:creationId xmlns:p14="http://schemas.microsoft.com/office/powerpoint/2010/main" val="26591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val="2527302021"/>
              </p:ext>
            </p:extLst>
          </p:nvPr>
        </p:nvGraphicFramePr>
        <p:xfrm>
          <a:off x="480006" y="1029388"/>
          <a:ext cx="8196450" cy="184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261251" y="120826"/>
            <a:ext cx="7911149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Personas (además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del responsable de la OIP y/o el responsable </a:t>
            </a:r>
            <a:r>
              <a:rPr lang="es-MX" b="1" dirty="0" smtClean="0">
                <a:solidFill>
                  <a:srgbClr val="003E75"/>
                </a:solidFill>
                <a:latin typeface="Calibri" pitchFamily="34" charset="0"/>
              </a:rPr>
              <a:t>operativo) que </a:t>
            </a:r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apoyan a la OIP para el desarrollo de sus funciones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46815851"/>
              </p:ext>
            </p:extLst>
          </p:nvPr>
        </p:nvGraphicFramePr>
        <p:xfrm>
          <a:off x="1979712" y="2852936"/>
          <a:ext cx="5544616" cy="377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1959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CuadroTexto"/>
          <p:cNvSpPr txBox="1">
            <a:spLocks noChangeArrowheads="1"/>
          </p:cNvSpPr>
          <p:nvPr/>
        </p:nvSpPr>
        <p:spPr bwMode="auto">
          <a:xfrm>
            <a:off x="1693863" y="2636838"/>
            <a:ext cx="5757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solidFill>
                  <a:srgbClr val="003E75"/>
                </a:solidFill>
                <a:latin typeface="Calibri" pitchFamily="34" charset="0"/>
              </a:rPr>
              <a:t>I N F R A E S T R U C T U R A</a:t>
            </a:r>
          </a:p>
        </p:txBody>
      </p:sp>
    </p:spTree>
    <p:extLst>
      <p:ext uri="{BB962C8B-B14F-4D97-AF65-F5344CB8AC3E}">
        <p14:creationId xmlns:p14="http://schemas.microsoft.com/office/powerpoint/2010/main" val="2888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15 CuadroTexto"/>
          <p:cNvSpPr txBox="1">
            <a:spLocks noChangeArrowheads="1"/>
          </p:cNvSpPr>
          <p:nvPr/>
        </p:nvSpPr>
        <p:spPr bwMode="auto">
          <a:xfrm>
            <a:off x="801688" y="949325"/>
            <a:ext cx="3194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Por su ubicación, ¿la OIP cuenta con instalaciones especiales para ser accesible?</a:t>
            </a:r>
          </a:p>
        </p:txBody>
      </p:sp>
      <p:sp>
        <p:nvSpPr>
          <p:cNvPr id="29702" name="8 CuadroTexto"/>
          <p:cNvSpPr txBox="1">
            <a:spLocks noChangeArrowheads="1"/>
          </p:cNvSpPr>
          <p:nvPr/>
        </p:nvSpPr>
        <p:spPr bwMode="auto">
          <a:xfrm>
            <a:off x="4632515" y="949325"/>
            <a:ext cx="41925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El acceso a la OIP 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requiere 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de :</a:t>
            </a:r>
            <a:endParaRPr lang="es-MX" sz="1400" b="1" dirty="0" smtClean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SÓLO OIP QUE REQUIEREN INSTALACIONES ESPECIALES)</a:t>
            </a:r>
          </a:p>
        </p:txBody>
      </p:sp>
      <p:sp>
        <p:nvSpPr>
          <p:cNvPr id="29704" name="12 CuadroTexto"/>
          <p:cNvSpPr txBox="1">
            <a:spLocks noChangeArrowheads="1"/>
          </p:cNvSpPr>
          <p:nvPr/>
        </p:nvSpPr>
        <p:spPr bwMode="auto">
          <a:xfrm>
            <a:off x="265339" y="118383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Instalaciones especiales para acceder a la OIP</a:t>
            </a:r>
          </a:p>
        </p:txBody>
      </p:sp>
      <p:pic>
        <p:nvPicPr>
          <p:cNvPr id="29708" name="Picture 4" descr="http://www.salud.gob.mx/unidades/cdi/nom/compi/a120104i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589240"/>
            <a:ext cx="1462807" cy="76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7 Gráfico"/>
          <p:cNvGraphicFramePr/>
          <p:nvPr>
            <p:extLst>
              <p:ext uri="{D42A27DB-BD31-4B8C-83A1-F6EECF244321}">
                <p14:modId xmlns:p14="http://schemas.microsoft.com/office/powerpoint/2010/main" val="353576495"/>
              </p:ext>
            </p:extLst>
          </p:nvPr>
        </p:nvGraphicFramePr>
        <p:xfrm>
          <a:off x="4580292" y="1916982"/>
          <a:ext cx="4192233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3 Gráfico"/>
          <p:cNvGraphicFramePr/>
          <p:nvPr>
            <p:extLst>
              <p:ext uri="{D42A27DB-BD31-4B8C-83A1-F6EECF244321}">
                <p14:modId xmlns:p14="http://schemas.microsoft.com/office/powerpoint/2010/main" val="1229280661"/>
              </p:ext>
            </p:extLst>
          </p:nvPr>
        </p:nvGraphicFramePr>
        <p:xfrm>
          <a:off x="395536" y="2042094"/>
          <a:ext cx="3600202" cy="390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9 Flecha a la derecha con muesca"/>
          <p:cNvSpPr/>
          <p:nvPr/>
        </p:nvSpPr>
        <p:spPr>
          <a:xfrm>
            <a:off x="3131840" y="3371847"/>
            <a:ext cx="1262096" cy="801144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DA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solidFill>
                  <a:prstClr val="white"/>
                </a:solidFill>
                <a:cs typeface="Calibri" pitchFamily="34" charset="0"/>
              </a:rPr>
              <a:t>13 Entes </a:t>
            </a:r>
            <a:r>
              <a:rPr lang="es-MX" sz="12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  <a:endParaRPr lang="es-MX" sz="1400" b="1" dirty="0">
              <a:solidFill>
                <a:prstClr val="white"/>
              </a:solidFill>
            </a:endParaRPr>
          </a:p>
        </p:txBody>
      </p:sp>
      <p:sp>
        <p:nvSpPr>
          <p:cNvPr id="17" name="10 Rectángulo"/>
          <p:cNvSpPr/>
          <p:nvPr/>
        </p:nvSpPr>
        <p:spPr>
          <a:xfrm>
            <a:off x="4524375" y="949325"/>
            <a:ext cx="4392613" cy="5504011"/>
          </a:xfrm>
          <a:prstGeom prst="rect">
            <a:avLst/>
          </a:prstGeom>
          <a:noFill/>
          <a:ln w="3175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610134" y="6522359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13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105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15 CuadroTexto"/>
          <p:cNvSpPr txBox="1">
            <a:spLocks noChangeArrowheads="1"/>
          </p:cNvSpPr>
          <p:nvPr/>
        </p:nvSpPr>
        <p:spPr bwMode="auto">
          <a:xfrm>
            <a:off x="353786" y="1284061"/>
            <a:ext cx="8443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¿El espacio físico asignado a la OIP es de uso exclusivo para esta área?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3892777985"/>
              </p:ext>
            </p:extLst>
          </p:nvPr>
        </p:nvGraphicFramePr>
        <p:xfrm>
          <a:off x="212170" y="2204864"/>
          <a:ext cx="500790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75" y="2924944"/>
            <a:ext cx="3553626" cy="213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265339" y="107497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Espacio físico</a:t>
            </a:r>
          </a:p>
        </p:txBody>
      </p:sp>
      <p:sp>
        <p:nvSpPr>
          <p:cNvPr id="1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9932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44 CuadroTexto"/>
          <p:cNvSpPr txBox="1">
            <a:spLocks noChangeArrowheads="1"/>
          </p:cNvSpPr>
          <p:nvPr/>
        </p:nvSpPr>
        <p:spPr bwMode="auto">
          <a:xfrm>
            <a:off x="353786" y="1268413"/>
            <a:ext cx="8443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¿Cuánto espacio está destinado para la OIP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?</a:t>
            </a:r>
          </a:p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En </a:t>
            </a:r>
            <a:r>
              <a:rPr lang="es-ES" sz="1400" b="1" dirty="0" smtClean="0">
                <a:solidFill>
                  <a:srgbClr val="003E75"/>
                </a:solidFill>
                <a:latin typeface="Calibri" pitchFamily="34" charset="0"/>
              </a:rPr>
              <a:t>m</a:t>
            </a:r>
            <a:r>
              <a:rPr lang="es-ES" sz="1400" b="1" baseline="30000" dirty="0" smtClean="0">
                <a:solidFill>
                  <a:srgbClr val="003E75"/>
                </a:solidFill>
                <a:latin typeface="Calibri" pitchFamily="34" charset="0"/>
              </a:rPr>
              <a:t>2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)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10" name="26 Gráfico"/>
          <p:cNvGraphicFramePr/>
          <p:nvPr>
            <p:extLst>
              <p:ext uri="{D42A27DB-BD31-4B8C-83A1-F6EECF244321}">
                <p14:modId xmlns:p14="http://schemas.microsoft.com/office/powerpoint/2010/main" val="4187138422"/>
              </p:ext>
            </p:extLst>
          </p:nvPr>
        </p:nvGraphicFramePr>
        <p:xfrm>
          <a:off x="323528" y="1988840"/>
          <a:ext cx="5400600" cy="430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967" name="Picture 223" descr="http://www.arqhys.com/comunidad/wp-content/uploads/2012/03/Muebles-oficina-Mex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789054" cy="209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265339" y="107497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Espacio físico</a:t>
            </a:r>
          </a:p>
        </p:txBody>
      </p:sp>
      <p:sp>
        <p:nvSpPr>
          <p:cNvPr id="13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2181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8 CuadroTexto"/>
          <p:cNvSpPr txBox="1">
            <a:spLocks noChangeArrowheads="1"/>
          </p:cNvSpPr>
          <p:nvPr/>
        </p:nvSpPr>
        <p:spPr bwMode="auto">
          <a:xfrm>
            <a:off x="353786" y="1268413"/>
            <a:ext cx="8443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¿Cómo se encuentra el espacio de la OIP en su conjunto?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124185211"/>
              </p:ext>
            </p:extLst>
          </p:nvPr>
        </p:nvGraphicFramePr>
        <p:xfrm>
          <a:off x="1547664" y="1772816"/>
          <a:ext cx="604937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2 CuadroTexto"/>
          <p:cNvSpPr txBox="1">
            <a:spLocks noChangeArrowheads="1"/>
          </p:cNvSpPr>
          <p:nvPr/>
        </p:nvSpPr>
        <p:spPr bwMode="auto">
          <a:xfrm>
            <a:off x="265339" y="118383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Apariencia de la Oficina de Información Pública</a:t>
            </a:r>
          </a:p>
        </p:txBody>
      </p:sp>
      <p:sp>
        <p:nvSpPr>
          <p:cNvPr id="1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9949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88041"/>
              </p:ext>
            </p:extLst>
          </p:nvPr>
        </p:nvGraphicFramePr>
        <p:xfrm>
          <a:off x="1297572" y="1125200"/>
          <a:ext cx="653656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0000"/>
                <a:gridCol w="208280"/>
                <a:gridCol w="1080000"/>
                <a:gridCol w="1080000"/>
                <a:gridCol w="1080000"/>
                <a:gridCol w="208280"/>
                <a:gridCol w="108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alibri" pitchFamily="34" charset="0"/>
                          <a:cs typeface="Calibri" pitchFamily="34" charset="0"/>
                        </a:rPr>
                        <a:t>Mueble</a:t>
                      </a:r>
                      <a:endParaRPr lang="es-MX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alibri" pitchFamily="34" charset="0"/>
                          <a:cs typeface="Calibri" pitchFamily="34" charset="0"/>
                        </a:rPr>
                        <a:t>Buen estado</a:t>
                      </a:r>
                      <a:endParaRPr lang="es-MX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alibri" pitchFamily="34" charset="0"/>
                          <a:cs typeface="Calibri" pitchFamily="34" charset="0"/>
                        </a:rPr>
                        <a:t>Mal estado </a:t>
                      </a:r>
                      <a:endParaRPr lang="es-MX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Promedio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Escritorio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503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489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4.3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Silla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838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812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7.1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Aparatos telefónicos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221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220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2.0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Libreros / </a:t>
                      </a:r>
                      <a:r>
                        <a:rPr lang="es-MX" sz="14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Credenzas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2.2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Archiveros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256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255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2.6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pic>
        <p:nvPicPr>
          <p:cNvPr id="90190" name="char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503675"/>
            <a:ext cx="906462" cy="6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91" name="Picture 5" descr="http://www.maxmuebles.com.ar/Silla%20Sp%20110%20contacto%20y%20gas%20fr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532" y="5547053"/>
            <a:ext cx="64770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92" name="Picture 11" descr="http://gmobuelna.files.wordpress.com/2010/08/telefo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830" y="5445224"/>
            <a:ext cx="1008062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93" name="Picture 13" descr="http://www.bonanovaoffice.com/imagenes/S_kuby/K_libreros_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455094"/>
            <a:ext cx="989013" cy="108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0" name="Picture 2" descr="http://www.ofitek.com/imagenes/d_archiveros_libreros/a_archiveros/grandes/Archiveros_Metalicos_584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52" y="5455094"/>
            <a:ext cx="846386" cy="84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265339" y="107497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Infraestructura de la Oficina de Información Pública</a:t>
            </a:r>
          </a:p>
        </p:txBody>
      </p:sp>
      <p:sp>
        <p:nvSpPr>
          <p:cNvPr id="13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3124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15 CuadroTexto"/>
          <p:cNvSpPr txBox="1">
            <a:spLocks noChangeArrowheads="1"/>
          </p:cNvSpPr>
          <p:nvPr/>
        </p:nvSpPr>
        <p:spPr bwMode="auto">
          <a:xfrm>
            <a:off x="2422299" y="1284061"/>
            <a:ext cx="4306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¿El aparato telefónico, así como el número de teléfono o extensión, es de uso exclusivo de la OIP?</a:t>
            </a:r>
          </a:p>
        </p:txBody>
      </p:sp>
      <p:pic>
        <p:nvPicPr>
          <p:cNvPr id="34822" name="Picture 2" descr="http://gmobuelna.files.wordpress.com/2010/08/telef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1356222" cy="135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3" name="Picture 4" descr="http://img1.mlstatic.com/telefono-5-extensiones-identificador-contestadora-panasonic_MLM-O-2717250382_05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514" y="3068639"/>
            <a:ext cx="1714764" cy="129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6 Gráfico"/>
          <p:cNvGraphicFramePr/>
          <p:nvPr>
            <p:extLst>
              <p:ext uri="{D42A27DB-BD31-4B8C-83A1-F6EECF244321}">
                <p14:modId xmlns:p14="http://schemas.microsoft.com/office/powerpoint/2010/main" val="2984326230"/>
              </p:ext>
            </p:extLst>
          </p:nvPr>
        </p:nvGraphicFramePr>
        <p:xfrm>
          <a:off x="2123728" y="2132856"/>
          <a:ext cx="487527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265339" y="118383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Infraestructura de la Oficina de Información Pública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7546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265339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Infraestructura de la Oficina de Información Pública</a:t>
            </a:r>
          </a:p>
        </p:txBody>
      </p:sp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pic>
        <p:nvPicPr>
          <p:cNvPr id="1026" name="Picture 2" descr="http://jurisconsultocuba.files.wordpress.com/2011/04/041811_2023_cubaaccesoa1.png?w=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62" l="3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64" y="5194341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676" y="5258773"/>
            <a:ext cx="987136" cy="9871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44144" y="1280959"/>
            <a:ext cx="4876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¿Cuántos equipos de cómputo están destinados para la OIP?</a:t>
            </a:r>
            <a:endParaRPr lang="es-MX" sz="1400" b="1" dirty="0">
              <a:latin typeface="Calibri" panose="020F0502020204030204" pitchFamily="34" charset="0"/>
            </a:endParaRPr>
          </a:p>
        </p:txBody>
      </p:sp>
      <p:sp>
        <p:nvSpPr>
          <p:cNvPr id="5" name="Flecha izquierda, derecha y arriba 4"/>
          <p:cNvSpPr/>
          <p:nvPr/>
        </p:nvSpPr>
        <p:spPr>
          <a:xfrm>
            <a:off x="3861727" y="4005224"/>
            <a:ext cx="1440000" cy="1440000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303839" y="3122384"/>
            <a:ext cx="2555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>
                <a:latin typeface="Calibri" panose="020F0502020204030204" pitchFamily="34" charset="0"/>
              </a:rPr>
              <a:t>464 equipos de cómputo están destinados en las OIP</a:t>
            </a:r>
          </a:p>
          <a:p>
            <a:pPr lvl="0" algn="ctr"/>
            <a:r>
              <a:rPr lang="es-MX" sz="1400" b="1" dirty="0">
                <a:latin typeface="Calibri" panose="020F0502020204030204" pitchFamily="34" charset="0"/>
              </a:rPr>
              <a:t>(un promedio de 4 por OIP)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46528" y="4457012"/>
            <a:ext cx="2323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 smtClean="0">
                <a:latin typeface="Calibri" panose="020F0502020204030204" pitchFamily="34" charset="0"/>
              </a:rPr>
              <a:t>458 </a:t>
            </a:r>
            <a:r>
              <a:rPr lang="es-MX" sz="1400" b="1" dirty="0">
                <a:latin typeface="Calibri" panose="020F0502020204030204" pitchFamily="34" charset="0"/>
              </a:rPr>
              <a:t>equipos de cómputo </a:t>
            </a:r>
            <a:r>
              <a:rPr lang="es-MX" sz="1400" b="1" dirty="0" smtClean="0">
                <a:latin typeface="Calibri" panose="020F0502020204030204" pitchFamily="34" charset="0"/>
              </a:rPr>
              <a:t>tienen acceso a Internet</a:t>
            </a:r>
            <a:endParaRPr lang="es-MX" sz="1400" b="1" dirty="0">
              <a:latin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551648" y="4458884"/>
            <a:ext cx="2323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 smtClean="0">
                <a:latin typeface="Calibri" panose="020F0502020204030204" pitchFamily="34" charset="0"/>
              </a:rPr>
              <a:t>6 </a:t>
            </a:r>
            <a:r>
              <a:rPr lang="es-MX" sz="1400" b="1" dirty="0">
                <a:latin typeface="Calibri" panose="020F0502020204030204" pitchFamily="34" charset="0"/>
              </a:rPr>
              <a:t>equipos de cómputo </a:t>
            </a:r>
            <a:r>
              <a:rPr lang="es-MX" sz="1400" b="1" dirty="0" smtClean="0">
                <a:latin typeface="Calibri" panose="020F0502020204030204" pitchFamily="34" charset="0"/>
              </a:rPr>
              <a:t>NO tienen </a:t>
            </a:r>
            <a:r>
              <a:rPr lang="es-MX" sz="1400" b="1" dirty="0" smtClean="0">
                <a:latin typeface="Calibri" panose="020F0502020204030204" pitchFamily="34" charset="0"/>
              </a:rPr>
              <a:t>acceso a Internet</a:t>
            </a:r>
            <a:endParaRPr lang="es-MX" sz="1400" b="1" dirty="0">
              <a:latin typeface="Calibri" panose="020F0502020204030204" pitchFamily="34" charset="0"/>
            </a:endParaRPr>
          </a:p>
        </p:txBody>
      </p:sp>
      <p:pic>
        <p:nvPicPr>
          <p:cNvPr id="1030" name="Picture 6" descr="http://images.quebarato.com.mx/T440x/remate+de+computadoras+pentium+4+tijuana+baja+california+mexico__7E85F6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53" l="9845" r="89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9" t="8481" r="10283" b="3983"/>
          <a:stretch/>
        </p:blipFill>
        <p:spPr bwMode="auto">
          <a:xfrm>
            <a:off x="2171832" y="1803906"/>
            <a:ext cx="1116000" cy="1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images.quebarato.com.mx/T440x/remate+de+computadoras+pentium+4+tijuana+baja+california+mexico__7E85F6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8481" r="10283" b="3983"/>
          <a:stretch/>
        </p:blipFill>
        <p:spPr bwMode="auto">
          <a:xfrm>
            <a:off x="3412350" y="1803906"/>
            <a:ext cx="1116000" cy="1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ages.quebarato.com.mx/T440x/remate+de+computadoras+pentium+4+tijuana+baja+california+mexico__7E85F6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8481" r="10283" b="3983"/>
          <a:stretch/>
        </p:blipFill>
        <p:spPr bwMode="auto">
          <a:xfrm>
            <a:off x="4652868" y="1788706"/>
            <a:ext cx="1116000" cy="1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ages.quebarato.com.mx/T440x/remate+de+computadoras+pentium+4+tijuana+baja+california+mexico__7E85F6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8481" r="10283" b="3983"/>
          <a:stretch/>
        </p:blipFill>
        <p:spPr bwMode="auto">
          <a:xfrm>
            <a:off x="5893386" y="1806030"/>
            <a:ext cx="1116000" cy="1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CuadroTexto"/>
          <p:cNvSpPr txBox="1">
            <a:spLocks noChangeArrowheads="1"/>
          </p:cNvSpPr>
          <p:nvPr/>
        </p:nvSpPr>
        <p:spPr bwMode="auto">
          <a:xfrm>
            <a:off x="2865438" y="2636838"/>
            <a:ext cx="34147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 dirty="0">
                <a:solidFill>
                  <a:srgbClr val="003E75"/>
                </a:solidFill>
                <a:latin typeface="Calibri" pitchFamily="34" charset="0"/>
              </a:rPr>
              <a:t>U B I C A C I </a:t>
            </a:r>
            <a:r>
              <a:rPr lang="es-MX" sz="3600" b="1" dirty="0" err="1">
                <a:solidFill>
                  <a:srgbClr val="003E75"/>
                </a:solidFill>
                <a:latin typeface="Calibri" pitchFamily="34" charset="0"/>
              </a:rPr>
              <a:t>Ó</a:t>
            </a:r>
            <a:r>
              <a:rPr lang="es-MX" sz="3600" b="1" dirty="0">
                <a:solidFill>
                  <a:srgbClr val="003E75"/>
                </a:solidFill>
                <a:latin typeface="Calibri" pitchFamily="34" charset="0"/>
              </a:rPr>
              <a:t> N</a:t>
            </a:r>
            <a:endParaRPr lang="es-ES" sz="36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1009486093"/>
              </p:ext>
            </p:extLst>
          </p:nvPr>
        </p:nvGraphicFramePr>
        <p:xfrm>
          <a:off x="2634476" y="2348880"/>
          <a:ext cx="3896468" cy="354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5 CuadroTexto"/>
          <p:cNvSpPr txBox="1">
            <a:spLocks noChangeArrowheads="1"/>
          </p:cNvSpPr>
          <p:nvPr/>
        </p:nvSpPr>
        <p:spPr bwMode="auto">
          <a:xfrm>
            <a:off x="1641419" y="1286338"/>
            <a:ext cx="588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El equipo de cómputo que utiliza el personal, ¿es de uso exclusivo de la OIP?</a:t>
            </a:r>
          </a:p>
        </p:txBody>
      </p: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265339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Infraestructura de la Oficina de Información Pública</a:t>
            </a:r>
          </a:p>
        </p:txBody>
      </p:sp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7260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15 CuadroTexto"/>
          <p:cNvSpPr txBox="1">
            <a:spLocks noChangeArrowheads="1"/>
          </p:cNvSpPr>
          <p:nvPr/>
        </p:nvSpPr>
        <p:spPr bwMode="auto">
          <a:xfrm>
            <a:off x="1703161" y="1279299"/>
            <a:ext cx="5745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¿Hay computadora disponible para las personas que acudan a la OIP a consultar información?</a:t>
            </a:r>
          </a:p>
        </p:txBody>
      </p:sp>
      <p:graphicFrame>
        <p:nvGraphicFramePr>
          <p:cNvPr id="8" name="6 Gráfico"/>
          <p:cNvGraphicFramePr/>
          <p:nvPr>
            <p:extLst>
              <p:ext uri="{D42A27DB-BD31-4B8C-83A1-F6EECF244321}">
                <p14:modId xmlns:p14="http://schemas.microsoft.com/office/powerpoint/2010/main" val="2813894961"/>
              </p:ext>
            </p:extLst>
          </p:nvPr>
        </p:nvGraphicFramePr>
        <p:xfrm>
          <a:off x="201284" y="2204864"/>
          <a:ext cx="48747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18" y="2132856"/>
            <a:ext cx="1555493" cy="219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265339" y="107497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Computadoras disponibles para los solicitantes</a:t>
            </a:r>
          </a:p>
        </p:txBody>
      </p:sp>
      <p:sp>
        <p:nvSpPr>
          <p:cNvPr id="3" name="2 Flecha izquierda"/>
          <p:cNvSpPr/>
          <p:nvPr/>
        </p:nvSpPr>
        <p:spPr>
          <a:xfrm>
            <a:off x="4788024" y="4725143"/>
            <a:ext cx="3600400" cy="2047131"/>
          </a:xfrm>
          <a:prstGeom prst="leftArrow">
            <a:avLst/>
          </a:prstGeom>
          <a:gradFill>
            <a:gsLst>
              <a:gs pos="20000">
                <a:srgbClr val="009999">
                  <a:alpha val="60000"/>
                </a:srgbClr>
              </a:gs>
              <a:gs pos="50000">
                <a:schemeClr val="accent1">
                  <a:alpha val="60000"/>
                </a:schemeClr>
              </a:gs>
              <a:gs pos="79000">
                <a:srgbClr val="009999">
                  <a:alpha val="60000"/>
                </a:srgb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5220072" y="5302432"/>
            <a:ext cx="3168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</a:rPr>
              <a:t>125 equipos de cómputo están disponibles para los solicitantes de información</a:t>
            </a:r>
          </a:p>
          <a:p>
            <a:pPr algn="ctr"/>
            <a:r>
              <a:rPr lang="es-MX" sz="1300" b="1" dirty="0">
                <a:solidFill>
                  <a:schemeClr val="bg1"/>
                </a:solidFill>
              </a:rPr>
              <a:t>(un promedio de </a:t>
            </a:r>
            <a:r>
              <a:rPr lang="es-MX" sz="1300" b="1" dirty="0" smtClean="0">
                <a:solidFill>
                  <a:schemeClr val="bg1"/>
                </a:solidFill>
              </a:rPr>
              <a:t>1.4 por </a:t>
            </a:r>
            <a:r>
              <a:rPr lang="es-MX" sz="1300" b="1" dirty="0">
                <a:solidFill>
                  <a:schemeClr val="bg1"/>
                </a:solidFill>
              </a:rPr>
              <a:t>OIP)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0572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35060"/>
              </p:ext>
            </p:extLst>
          </p:nvPr>
        </p:nvGraphicFramePr>
        <p:xfrm>
          <a:off x="2966053" y="1337096"/>
          <a:ext cx="5998435" cy="49613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7047"/>
                <a:gridCol w="285465"/>
                <a:gridCol w="1480229"/>
                <a:gridCol w="285465"/>
                <a:gridCol w="1480229"/>
              </a:tblGrid>
              <a:tr h="658584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alibri" pitchFamily="34" charset="0"/>
                          <a:cs typeface="Calibri" pitchFamily="34" charset="0"/>
                        </a:rPr>
                        <a:t>Equipo</a:t>
                      </a:r>
                      <a:endParaRPr lang="es-MX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s-MX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alibri" pitchFamily="34" charset="0"/>
                          <a:cs typeface="Calibri" pitchFamily="34" charset="0"/>
                        </a:rPr>
                        <a:t>Promedio</a:t>
                      </a:r>
                      <a:endParaRPr lang="es-MX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008080"/>
                    </a:solidFill>
                  </a:tcPr>
                </a:tc>
              </a:tr>
              <a:tr h="8781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impresoras para uso exclusivo de la OIP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87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63434"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8781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copiadoras para uso exclusivo de la OIP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0.04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63434"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8781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</a:t>
                      </a:r>
                      <a:r>
                        <a:rPr lang="es-MX" sz="14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escáners</a:t>
                      </a: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para uso exclusivo de la OIP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43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  <a:tr h="263434"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8781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multifuncionales para uso exclusivo de la OIP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46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0.39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pic>
        <p:nvPicPr>
          <p:cNvPr id="92208" name="Picture 2" descr="http://safe-img04.olx.com.mx/ui/16/81/77/1321839274_282427477_2-Multifuncional-Brother-Dcp-8065dn-32-Ppm-Red-Duplex-Tiju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1"/>
            <a:ext cx="2232249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2 CuadroTexto"/>
          <p:cNvSpPr txBox="1">
            <a:spLocks noChangeArrowheads="1"/>
          </p:cNvSpPr>
          <p:nvPr/>
        </p:nvSpPr>
        <p:spPr bwMode="auto">
          <a:xfrm>
            <a:off x="276225" y="118383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Equipo adicional en las Oficinas de Información Pública</a:t>
            </a:r>
          </a:p>
        </p:txBody>
      </p:sp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2219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CuadroTexto"/>
          <p:cNvSpPr txBox="1">
            <a:spLocks noChangeArrowheads="1"/>
          </p:cNvSpPr>
          <p:nvPr/>
        </p:nvSpPr>
        <p:spPr bwMode="auto">
          <a:xfrm>
            <a:off x="1262063" y="2060575"/>
            <a:ext cx="6623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MX" sz="3600" b="1" dirty="0">
                <a:solidFill>
                  <a:srgbClr val="003E75"/>
                </a:solidFill>
                <a:latin typeface="Calibri" pitchFamily="34" charset="0"/>
              </a:rPr>
              <a:t>D A T O S    </a:t>
            </a:r>
            <a:r>
              <a:rPr lang="es-MX" sz="3600" b="1" dirty="0" smtClean="0">
                <a:solidFill>
                  <a:srgbClr val="003E75"/>
                </a:solidFill>
                <a:latin typeface="Calibri" pitchFamily="34" charset="0"/>
              </a:rPr>
              <a:t>E L E C T R </a:t>
            </a:r>
            <a:r>
              <a:rPr lang="es-MX" sz="3600" b="1" dirty="0" err="1" smtClean="0">
                <a:solidFill>
                  <a:srgbClr val="003E75"/>
                </a:solidFill>
                <a:latin typeface="Calibri" pitchFamily="34" charset="0"/>
              </a:rPr>
              <a:t>Ó</a:t>
            </a:r>
            <a:r>
              <a:rPr lang="es-MX" sz="3600" b="1" dirty="0" smtClean="0">
                <a:solidFill>
                  <a:srgbClr val="003E75"/>
                </a:solidFill>
                <a:latin typeface="Calibri" pitchFamily="34" charset="0"/>
              </a:rPr>
              <a:t> N I C O S D </a:t>
            </a:r>
            <a:r>
              <a:rPr lang="es-MX" sz="3600" b="1" dirty="0">
                <a:solidFill>
                  <a:srgbClr val="003E75"/>
                </a:solidFill>
                <a:latin typeface="Calibri" pitchFamily="34" charset="0"/>
              </a:rPr>
              <a:t>E   L A   O F I C I N A   D E   </a:t>
            </a:r>
            <a:endParaRPr lang="es-MX" sz="3600" b="1" dirty="0" smtClean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3600" b="1" dirty="0" smtClean="0">
                <a:solidFill>
                  <a:srgbClr val="003E75"/>
                </a:solidFill>
                <a:latin typeface="Calibri" pitchFamily="34" charset="0"/>
              </a:rPr>
              <a:t>I </a:t>
            </a:r>
            <a:r>
              <a:rPr lang="es-MX" sz="3600" b="1" dirty="0">
                <a:solidFill>
                  <a:srgbClr val="003E75"/>
                </a:solidFill>
                <a:latin typeface="Calibri" pitchFamily="34" charset="0"/>
              </a:rPr>
              <a:t>N F O R M A C I </a:t>
            </a:r>
            <a:r>
              <a:rPr lang="es-MX" sz="3600" b="1" dirty="0" err="1">
                <a:solidFill>
                  <a:srgbClr val="003E75"/>
                </a:solidFill>
                <a:latin typeface="Calibri" pitchFamily="34" charset="0"/>
              </a:rPr>
              <a:t>Ó</a:t>
            </a:r>
            <a:r>
              <a:rPr lang="es-MX" sz="3600" b="1" dirty="0">
                <a:solidFill>
                  <a:srgbClr val="003E75"/>
                </a:solidFill>
                <a:latin typeface="Calibri" pitchFamily="34" charset="0"/>
              </a:rPr>
              <a:t> N</a:t>
            </a:r>
          </a:p>
          <a:p>
            <a:pPr algn="ctr"/>
            <a:r>
              <a:rPr lang="es-MX" sz="3600" b="1" dirty="0">
                <a:solidFill>
                  <a:srgbClr val="003E75"/>
                </a:solidFill>
                <a:latin typeface="Calibri" pitchFamily="34" charset="0"/>
              </a:rPr>
              <a:t>P Ú B L I C A</a:t>
            </a:r>
          </a:p>
        </p:txBody>
      </p:sp>
    </p:spTree>
    <p:extLst>
      <p:ext uri="{BB962C8B-B14F-4D97-AF65-F5344CB8AC3E}">
        <p14:creationId xmlns:p14="http://schemas.microsoft.com/office/powerpoint/2010/main" val="8220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15 CuadroTexto"/>
          <p:cNvSpPr txBox="1">
            <a:spLocks noChangeArrowheads="1"/>
          </p:cNvSpPr>
          <p:nvPr/>
        </p:nvSpPr>
        <p:spPr bwMode="auto">
          <a:xfrm>
            <a:off x="1457550" y="1279646"/>
            <a:ext cx="6232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¿Coincide el correo electrónico para uso institucional de la OIP registrado con el correo vigente proporcionado por el responsable de la OIP?</a:t>
            </a:r>
          </a:p>
        </p:txBody>
      </p:sp>
      <p:sp>
        <p:nvSpPr>
          <p:cNvPr id="36869" name="7 CuadroTexto"/>
          <p:cNvSpPr txBox="1">
            <a:spLocks noChangeArrowheads="1"/>
          </p:cNvSpPr>
          <p:nvPr/>
        </p:nvSpPr>
        <p:spPr bwMode="auto">
          <a:xfrm>
            <a:off x="262406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Correo electrónico de la OIP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4064146970"/>
              </p:ext>
            </p:extLst>
          </p:nvPr>
        </p:nvGraphicFramePr>
        <p:xfrm>
          <a:off x="1907704" y="2508110"/>
          <a:ext cx="5400600" cy="359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6042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15 CuadroTexto"/>
          <p:cNvSpPr txBox="1">
            <a:spLocks noChangeArrowheads="1"/>
          </p:cNvSpPr>
          <p:nvPr/>
        </p:nvSpPr>
        <p:spPr bwMode="auto">
          <a:xfrm>
            <a:off x="1472974" y="1273175"/>
            <a:ext cx="62055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¿Coincide el correo electrónico registrado en el portal de internet del Ente Obligado con el correo vigente para uso institucional del Responsable de la Oficina de Información Pública?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837617873"/>
              </p:ext>
            </p:extLst>
          </p:nvPr>
        </p:nvGraphicFramePr>
        <p:xfrm>
          <a:off x="827584" y="2204864"/>
          <a:ext cx="7704856" cy="442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262406" y="11663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Correo electrónico del Responsable de la OIP</a:t>
            </a:r>
          </a:p>
        </p:txBody>
      </p:sp>
      <p:sp>
        <p:nvSpPr>
          <p:cNvPr id="10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7824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15 CuadroTexto"/>
          <p:cNvSpPr txBox="1">
            <a:spLocks noChangeArrowheads="1"/>
          </p:cNvSpPr>
          <p:nvPr/>
        </p:nvSpPr>
        <p:spPr bwMode="auto">
          <a:xfrm>
            <a:off x="1472974" y="1284061"/>
            <a:ext cx="6205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¿Coincide el correo electrónico para uso institucional del Responsable Operativo de la Oficina de Información Pública con el registrado en el portal de internet?</a:t>
            </a:r>
          </a:p>
        </p:txBody>
      </p:sp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val="71024868"/>
              </p:ext>
            </p:extLst>
          </p:nvPr>
        </p:nvGraphicFramePr>
        <p:xfrm>
          <a:off x="979482" y="2204864"/>
          <a:ext cx="7480950" cy="427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262406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Correo electrónico del Responsable Operativo de la OIP</a:t>
            </a:r>
          </a:p>
        </p:txBody>
      </p:sp>
      <p:sp>
        <p:nvSpPr>
          <p:cNvPr id="11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86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5168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15 CuadroTexto"/>
          <p:cNvSpPr txBox="1">
            <a:spLocks noChangeArrowheads="1"/>
          </p:cNvSpPr>
          <p:nvPr/>
        </p:nvSpPr>
        <p:spPr bwMode="auto">
          <a:xfrm>
            <a:off x="979085" y="1284061"/>
            <a:ext cx="7193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¿Coincide el número de teléfono institucional de la Oficina de Información Pública registrado con el portal de internet con el que efectivamente funciona en la OIP?</a:t>
            </a:r>
          </a:p>
        </p:txBody>
      </p:sp>
      <p:graphicFrame>
        <p:nvGraphicFramePr>
          <p:cNvPr id="12" name="6 Gráfico"/>
          <p:cNvGraphicFramePr/>
          <p:nvPr>
            <p:extLst>
              <p:ext uri="{D42A27DB-BD31-4B8C-83A1-F6EECF244321}">
                <p14:modId xmlns:p14="http://schemas.microsoft.com/office/powerpoint/2010/main" val="4178099405"/>
              </p:ext>
            </p:extLst>
          </p:nvPr>
        </p:nvGraphicFramePr>
        <p:xfrm>
          <a:off x="1475656" y="2217093"/>
          <a:ext cx="560874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62406" y="12132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Número telefónico de la OIP</a:t>
            </a:r>
          </a:p>
        </p:txBody>
      </p:sp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680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44 CuadroTexto"/>
          <p:cNvSpPr txBox="1">
            <a:spLocks noChangeArrowheads="1"/>
          </p:cNvSpPr>
          <p:nvPr/>
        </p:nvSpPr>
        <p:spPr bwMode="auto">
          <a:xfrm>
            <a:off x="2411413" y="1273175"/>
            <a:ext cx="4306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¿Cuál es el horario de atención al público de la OIP?</a:t>
            </a:r>
          </a:p>
        </p:txBody>
      </p:sp>
      <p:pic>
        <p:nvPicPr>
          <p:cNvPr id="40966" name="Picture 1" descr="C:\Users\guillermo.gomez\AppData\Local\Microsoft\Windows\Temporary Internet Files\Content.IE5\BP368T3P\MC9004392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10620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 descr="C:\Users\guillermo.gomez\AppData\Local\Microsoft\Windows\Temporary Internet Files\Content.IE5\BP368T3P\MC9003189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341438"/>
            <a:ext cx="12477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6 Gráfico"/>
          <p:cNvGraphicFramePr/>
          <p:nvPr>
            <p:extLst>
              <p:ext uri="{D42A27DB-BD31-4B8C-83A1-F6EECF244321}">
                <p14:modId xmlns:p14="http://schemas.microsoft.com/office/powerpoint/2010/main" val="893759489"/>
              </p:ext>
            </p:extLst>
          </p:nvPr>
        </p:nvGraphicFramePr>
        <p:xfrm>
          <a:off x="424534" y="2636912"/>
          <a:ext cx="82859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62406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Horario de atención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1083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CuadroTexto"/>
          <p:cNvSpPr txBox="1">
            <a:spLocks noChangeArrowheads="1"/>
          </p:cNvSpPr>
          <p:nvPr/>
        </p:nvSpPr>
        <p:spPr bwMode="auto">
          <a:xfrm>
            <a:off x="1262063" y="2060575"/>
            <a:ext cx="6623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solidFill>
                  <a:srgbClr val="003E75"/>
                </a:solidFill>
                <a:latin typeface="Calibri" pitchFamily="34" charset="0"/>
              </a:rPr>
              <a:t>D I F U S I Ó N   D E   L A</a:t>
            </a:r>
          </a:p>
          <a:p>
            <a:pPr algn="ctr"/>
            <a:r>
              <a:rPr lang="es-MX" sz="3600" b="1">
                <a:solidFill>
                  <a:srgbClr val="003E75"/>
                </a:solidFill>
                <a:latin typeface="Calibri" pitchFamily="34" charset="0"/>
              </a:rPr>
              <a:t>C U L T U R A   D E</a:t>
            </a:r>
          </a:p>
          <a:p>
            <a:pPr algn="ctr"/>
            <a:r>
              <a:rPr lang="es-MX" sz="3600" b="1">
                <a:solidFill>
                  <a:srgbClr val="003E75"/>
                </a:solidFill>
                <a:latin typeface="Calibri" pitchFamily="34" charset="0"/>
              </a:rPr>
              <a:t>T R A N S P A R E N C I A</a:t>
            </a:r>
          </a:p>
        </p:txBody>
      </p:sp>
    </p:spTree>
    <p:extLst>
      <p:ext uri="{BB962C8B-B14F-4D97-AF65-F5344CB8AC3E}">
        <p14:creationId xmlns:p14="http://schemas.microsoft.com/office/powerpoint/2010/main" val="6024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029" name="15 CuadroTexto"/>
          <p:cNvSpPr txBox="1">
            <a:spLocks noChangeArrowheads="1"/>
          </p:cNvSpPr>
          <p:nvPr/>
        </p:nvSpPr>
        <p:spPr bwMode="auto">
          <a:xfrm>
            <a:off x="353786" y="1288365"/>
            <a:ext cx="8443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¿El domicilio registrado en el portal de Internet del Ente Obligado, coincide con la ubicación real de la OIP?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466" y="2492896"/>
            <a:ext cx="248303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9" name="5 Gráfico"/>
          <p:cNvGraphicFramePr/>
          <p:nvPr>
            <p:extLst>
              <p:ext uri="{D42A27DB-BD31-4B8C-83A1-F6EECF244321}">
                <p14:modId xmlns:p14="http://schemas.microsoft.com/office/powerpoint/2010/main" val="2502954170"/>
              </p:ext>
            </p:extLst>
          </p:nvPr>
        </p:nvGraphicFramePr>
        <p:xfrm>
          <a:off x="539552" y="2348880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96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8 CuadroTexto"/>
          <p:cNvSpPr txBox="1">
            <a:spLocks noChangeArrowheads="1"/>
          </p:cNvSpPr>
          <p:nvPr/>
        </p:nvSpPr>
        <p:spPr bwMode="auto">
          <a:xfrm>
            <a:off x="1703160" y="1020078"/>
            <a:ext cx="5745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¿Están disponibles al público en general los siguientes formatos con el logotipo del Ente Obligado?</a:t>
            </a:r>
          </a:p>
        </p:txBody>
      </p:sp>
      <p:sp>
        <p:nvSpPr>
          <p:cNvPr id="41989" name="9 CuadroTexto"/>
          <p:cNvSpPr txBox="1">
            <a:spLocks noChangeArrowheads="1"/>
          </p:cNvSpPr>
          <p:nvPr/>
        </p:nvSpPr>
        <p:spPr bwMode="auto">
          <a:xfrm>
            <a:off x="262406" y="10624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>
                <a:solidFill>
                  <a:srgbClr val="003E75"/>
                </a:solidFill>
                <a:latin typeface="Calibri" pitchFamily="34" charset="0"/>
              </a:rPr>
              <a:t>Formatos para los solicitantes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5138600"/>
              </p:ext>
            </p:extLst>
          </p:nvPr>
        </p:nvGraphicFramePr>
        <p:xfrm>
          <a:off x="676422" y="1706010"/>
          <a:ext cx="8071397" cy="492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40226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8 CuadroTexto"/>
          <p:cNvSpPr txBox="1">
            <a:spLocks noChangeArrowheads="1"/>
          </p:cNvSpPr>
          <p:nvPr/>
        </p:nvSpPr>
        <p:spPr bwMode="auto">
          <a:xfrm>
            <a:off x="342900" y="863600"/>
            <a:ext cx="8443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¿Cómo se difunde la cultura de transparencia </a:t>
            </a:r>
            <a:r>
              <a:rPr lang="es-MX" sz="1400" b="1" u="sng" dirty="0">
                <a:solidFill>
                  <a:srgbClr val="003E75"/>
                </a:solidFill>
                <a:latin typeface="Calibri" pitchFamily="34" charset="0"/>
              </a:rPr>
              <a:t>entre el persona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l del Ente Obligado?</a:t>
            </a:r>
          </a:p>
        </p:txBody>
      </p:sp>
      <p:sp>
        <p:nvSpPr>
          <p:cNvPr id="43013" name="9 CuadroTexto"/>
          <p:cNvSpPr txBox="1">
            <a:spLocks noChangeArrowheads="1"/>
          </p:cNvSpPr>
          <p:nvPr/>
        </p:nvSpPr>
        <p:spPr bwMode="auto">
          <a:xfrm>
            <a:off x="262099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Difusión de la cultura de transparencia en el Ente Obligado</a:t>
            </a:r>
            <a:endParaRPr lang="pt-BR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460806417"/>
              </p:ext>
            </p:extLst>
          </p:nvPr>
        </p:nvGraphicFramePr>
        <p:xfrm>
          <a:off x="607570" y="1278034"/>
          <a:ext cx="7924870" cy="499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835696" y="6290156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3E75"/>
                </a:solidFill>
                <a:latin typeface="Calibri" pitchFamily="34" charset="0"/>
              </a:rPr>
              <a:t>El 5.9 por ciento de los Entes Obligados no difunde la cultura de transparencia entre el personal </a:t>
            </a:r>
            <a:endParaRPr lang="es-MX" sz="12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1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478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8 CuadroTexto"/>
          <p:cNvSpPr txBox="1">
            <a:spLocks noChangeArrowheads="1"/>
          </p:cNvSpPr>
          <p:nvPr/>
        </p:nvSpPr>
        <p:spPr bwMode="auto">
          <a:xfrm>
            <a:off x="351506" y="867203"/>
            <a:ext cx="8443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¿Cómo difunde el Ente Obligado la cultura de transparencia </a:t>
            </a:r>
            <a:r>
              <a:rPr lang="es-MX" sz="1400" b="1" u="sng" dirty="0">
                <a:solidFill>
                  <a:srgbClr val="003E75"/>
                </a:solidFill>
                <a:latin typeface="Calibri" pitchFamily="34" charset="0"/>
              </a:rPr>
              <a:t>entre la población en genera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l?</a:t>
            </a:r>
          </a:p>
        </p:txBody>
      </p:sp>
      <p:sp>
        <p:nvSpPr>
          <p:cNvPr id="44037" name="9 CuadroTexto"/>
          <p:cNvSpPr txBox="1">
            <a:spLocks noChangeArrowheads="1"/>
          </p:cNvSpPr>
          <p:nvPr/>
        </p:nvSpPr>
        <p:spPr bwMode="auto">
          <a:xfrm>
            <a:off x="264534" y="10624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Difusión de la cultura de transparencia entre la población</a:t>
            </a:r>
            <a:endParaRPr lang="pt-BR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928742308"/>
              </p:ext>
            </p:extLst>
          </p:nvPr>
        </p:nvGraphicFramePr>
        <p:xfrm>
          <a:off x="738488" y="1145207"/>
          <a:ext cx="8208912" cy="528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1619673" y="6473923"/>
            <a:ext cx="6480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3E75"/>
                </a:solidFill>
                <a:latin typeface="Calibri" pitchFamily="34" charset="0"/>
              </a:rPr>
              <a:t>El 2.5 de los Entes Obligados NO difunde la </a:t>
            </a:r>
            <a:r>
              <a:rPr lang="es-MX" sz="1200" b="1" dirty="0">
                <a:solidFill>
                  <a:srgbClr val="003E75"/>
                </a:solidFill>
                <a:latin typeface="Calibri" pitchFamily="34" charset="0"/>
              </a:rPr>
              <a:t>cultura de transparencia </a:t>
            </a:r>
            <a:r>
              <a:rPr lang="es-MX" sz="1200" b="1" u="sng" dirty="0">
                <a:solidFill>
                  <a:srgbClr val="003E75"/>
                </a:solidFill>
                <a:latin typeface="Calibri" pitchFamily="34" charset="0"/>
              </a:rPr>
              <a:t>entre la población en </a:t>
            </a:r>
            <a:r>
              <a:rPr lang="es-MX" sz="1200" b="1" u="sng" dirty="0" smtClean="0">
                <a:solidFill>
                  <a:srgbClr val="003E75"/>
                </a:solidFill>
                <a:latin typeface="Calibri" pitchFamily="34" charset="0"/>
              </a:rPr>
              <a:t>genera</a:t>
            </a:r>
            <a:r>
              <a:rPr lang="es-MX" sz="1200" b="1" dirty="0" smtClean="0">
                <a:solidFill>
                  <a:srgbClr val="003E75"/>
                </a:solidFill>
                <a:latin typeface="Calibri" pitchFamily="34" charset="0"/>
              </a:rPr>
              <a:t>l</a:t>
            </a:r>
            <a:endParaRPr lang="es-MX" sz="12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2548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CuadroTexto"/>
          <p:cNvSpPr txBox="1">
            <a:spLocks noChangeArrowheads="1"/>
          </p:cNvSpPr>
          <p:nvPr/>
        </p:nvSpPr>
        <p:spPr bwMode="auto">
          <a:xfrm>
            <a:off x="1262063" y="2060575"/>
            <a:ext cx="6623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b="1">
                <a:solidFill>
                  <a:srgbClr val="003E75"/>
                </a:solidFill>
                <a:latin typeface="Calibri" pitchFamily="34" charset="0"/>
              </a:rPr>
              <a:t>O P E R A C I Ó N   D E L</a:t>
            </a:r>
          </a:p>
          <a:p>
            <a:pPr algn="ctr"/>
            <a:r>
              <a:rPr lang="es-MX" sz="3600" b="1">
                <a:solidFill>
                  <a:srgbClr val="003E75"/>
                </a:solidFill>
                <a:latin typeface="Calibri" pitchFamily="34" charset="0"/>
              </a:rPr>
              <a:t>S I S T E M A   I N F O M E X</a:t>
            </a:r>
          </a:p>
        </p:txBody>
      </p:sp>
    </p:spTree>
    <p:extLst>
      <p:ext uri="{BB962C8B-B14F-4D97-AF65-F5344CB8AC3E}">
        <p14:creationId xmlns:p14="http://schemas.microsoft.com/office/powerpoint/2010/main" val="831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44 CuadroTexto"/>
          <p:cNvSpPr txBox="1">
            <a:spLocks noChangeArrowheads="1"/>
          </p:cNvSpPr>
          <p:nvPr/>
        </p:nvSpPr>
        <p:spPr bwMode="auto">
          <a:xfrm>
            <a:off x="1122134" y="1288946"/>
            <a:ext cx="691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¿La OIP, invariablemente, tramita las solicitudes de información pública o de derechos ARCO a través del Sistema INFOMEX II con las Unidades Administrativas del Ente Obligado?</a:t>
            </a:r>
          </a:p>
        </p:txBody>
      </p:sp>
      <p:sp>
        <p:nvSpPr>
          <p:cNvPr id="45061" name="21 CuadroTexto"/>
          <p:cNvSpPr txBox="1">
            <a:spLocks noChangeArrowheads="1"/>
          </p:cNvSpPr>
          <p:nvPr/>
        </p:nvSpPr>
        <p:spPr bwMode="auto">
          <a:xfrm>
            <a:off x="262406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Trámite de las solicitudes de información pública o de derechos ARCO a través del Sistema INFOMEX II </a:t>
            </a:r>
          </a:p>
        </p:txBody>
      </p:sp>
      <p:graphicFrame>
        <p:nvGraphicFramePr>
          <p:cNvPr id="6" name="26 Gráfico"/>
          <p:cNvGraphicFramePr/>
          <p:nvPr>
            <p:extLst>
              <p:ext uri="{D42A27DB-BD31-4B8C-83A1-F6EECF244321}">
                <p14:modId xmlns:p14="http://schemas.microsoft.com/office/powerpoint/2010/main" val="4210623609"/>
              </p:ext>
            </p:extLst>
          </p:nvPr>
        </p:nvGraphicFramePr>
        <p:xfrm>
          <a:off x="1442998" y="2140110"/>
          <a:ext cx="6264696" cy="416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2361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14 CuadroTexto"/>
          <p:cNvSpPr txBox="1">
            <a:spLocks noChangeArrowheads="1"/>
          </p:cNvSpPr>
          <p:nvPr/>
        </p:nvSpPr>
        <p:spPr bwMode="auto">
          <a:xfrm>
            <a:off x="578902" y="977533"/>
            <a:ext cx="7993063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¿</a:t>
            </a:r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De los siguientes motivos, señalar por que NO utiliza el Sistema INFOMEX II para tramitar las solicitudes de información pública o de derechos ARCO con las Unidades Administrativas del Ente Obligado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?</a:t>
            </a:r>
          </a:p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OIP QUE NO O ALGUNAS VECES TRAMITAN LAS SOLICITUDES CON LAS U.A.)</a:t>
            </a:r>
          </a:p>
        </p:txBody>
      </p:sp>
      <p:sp>
        <p:nvSpPr>
          <p:cNvPr id="46085" name="21 CuadroTexto"/>
          <p:cNvSpPr txBox="1">
            <a:spLocks noChangeArrowheads="1"/>
          </p:cNvSpPr>
          <p:nvPr/>
        </p:nvSpPr>
        <p:spPr bwMode="auto">
          <a:xfrm>
            <a:off x="262406" y="117128"/>
            <a:ext cx="813690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Motivos por los que no se utiliza el Sistema INFOMEX II para tramitar las solicitudes con las Unidades Administrativas</a:t>
            </a:r>
          </a:p>
        </p:txBody>
      </p:sp>
      <p:graphicFrame>
        <p:nvGraphicFramePr>
          <p:cNvPr id="7" name="12 Gráfico"/>
          <p:cNvGraphicFramePr/>
          <p:nvPr>
            <p:extLst>
              <p:ext uri="{D42A27DB-BD31-4B8C-83A1-F6EECF244321}">
                <p14:modId xmlns:p14="http://schemas.microsoft.com/office/powerpoint/2010/main" val="433638727"/>
              </p:ext>
            </p:extLst>
          </p:nvPr>
        </p:nvGraphicFramePr>
        <p:xfrm>
          <a:off x="262405" y="1778722"/>
          <a:ext cx="8738605" cy="485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36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</p:spTree>
    <p:extLst>
      <p:ext uri="{BB962C8B-B14F-4D97-AF65-F5344CB8AC3E}">
        <p14:creationId xmlns:p14="http://schemas.microsoft.com/office/powerpoint/2010/main" val="33061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15 CuadroTexto"/>
          <p:cNvSpPr txBox="1">
            <a:spLocks noChangeArrowheads="1"/>
          </p:cNvSpPr>
          <p:nvPr/>
        </p:nvSpPr>
        <p:spPr bwMode="auto">
          <a:xfrm>
            <a:off x="459016" y="1288946"/>
            <a:ext cx="3930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En las últimas dos semanas, ¿ha tenido dificultades para operar el Sistema INFOMEX II?</a:t>
            </a:r>
          </a:p>
        </p:txBody>
      </p:sp>
      <p:sp>
        <p:nvSpPr>
          <p:cNvPr id="47110" name="7 CuadroTexto"/>
          <p:cNvSpPr txBox="1">
            <a:spLocks noChangeArrowheads="1"/>
          </p:cNvSpPr>
          <p:nvPr/>
        </p:nvSpPr>
        <p:spPr bwMode="auto">
          <a:xfrm>
            <a:off x="4743894" y="977450"/>
            <a:ext cx="40830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¿De las siguientes dificultades, mencione los problemas que ha enfrentado al usar el Sistema INFOMEX II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(SÓLO QUIENES HAN TENIDO DIFICULTADES PARA OPERAR EL SISTEMA INFOMEX II)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27538" y="863600"/>
            <a:ext cx="4608512" cy="5878513"/>
          </a:xfrm>
          <a:prstGeom prst="rect">
            <a:avLst/>
          </a:prstGeom>
          <a:noFill/>
          <a:ln w="31750" cap="rnd" cmpd="sng">
            <a:solidFill>
              <a:srgbClr val="009999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47112" name="11 CuadroTexto"/>
          <p:cNvSpPr txBox="1">
            <a:spLocks noChangeArrowheads="1"/>
          </p:cNvSpPr>
          <p:nvPr/>
        </p:nvSpPr>
        <p:spPr bwMode="auto">
          <a:xfrm>
            <a:off x="263050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Dificultades para operar el Sistema INFOMEX II</a:t>
            </a:r>
          </a:p>
        </p:txBody>
      </p:sp>
      <p:sp>
        <p:nvSpPr>
          <p:cNvPr id="14" name="13 Flecha a la derecha con muesca"/>
          <p:cNvSpPr/>
          <p:nvPr/>
        </p:nvSpPr>
        <p:spPr>
          <a:xfrm>
            <a:off x="3164915" y="3392488"/>
            <a:ext cx="1260000" cy="864000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solidFill>
                  <a:prstClr val="white"/>
                </a:solidFill>
                <a:cs typeface="Calibri" pitchFamily="34" charset="0"/>
              </a:rPr>
              <a:t>54 Entes </a:t>
            </a:r>
            <a:r>
              <a:rPr lang="es-MX" sz="12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  <a:endParaRPr lang="es-MX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6 Gráfico"/>
          <p:cNvGraphicFramePr/>
          <p:nvPr>
            <p:extLst>
              <p:ext uri="{D42A27DB-BD31-4B8C-83A1-F6EECF244321}">
                <p14:modId xmlns:p14="http://schemas.microsoft.com/office/powerpoint/2010/main" val="2972535022"/>
              </p:ext>
            </p:extLst>
          </p:nvPr>
        </p:nvGraphicFramePr>
        <p:xfrm>
          <a:off x="4689783" y="2348879"/>
          <a:ext cx="4248472" cy="442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2 Gráfico"/>
          <p:cNvGraphicFramePr/>
          <p:nvPr>
            <p:extLst>
              <p:ext uri="{D42A27DB-BD31-4B8C-83A1-F6EECF244321}">
                <p14:modId xmlns:p14="http://schemas.microsoft.com/office/powerpoint/2010/main" val="1536951609"/>
              </p:ext>
            </p:extLst>
          </p:nvPr>
        </p:nvGraphicFramePr>
        <p:xfrm>
          <a:off x="204881" y="2492896"/>
          <a:ext cx="314298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979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44 CuadroTexto"/>
          <p:cNvSpPr txBox="1">
            <a:spLocks noChangeArrowheads="1"/>
          </p:cNvSpPr>
          <p:nvPr/>
        </p:nvSpPr>
        <p:spPr bwMode="auto">
          <a:xfrm>
            <a:off x="485878" y="1288946"/>
            <a:ext cx="3859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¿El Ente Obligado tiene registradas Unidades Administrativas en el Sistema INFOMEX II?</a:t>
            </a:r>
          </a:p>
        </p:txBody>
      </p:sp>
      <p:sp>
        <p:nvSpPr>
          <p:cNvPr id="49158" name="7 CuadroTexto"/>
          <p:cNvSpPr txBox="1">
            <a:spLocks noChangeArrowheads="1"/>
          </p:cNvSpPr>
          <p:nvPr/>
        </p:nvSpPr>
        <p:spPr bwMode="auto">
          <a:xfrm>
            <a:off x="263050" y="106242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Unidades Administrativas registradas en el Sistema INFOMEX II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27538" y="876589"/>
            <a:ext cx="4608512" cy="5865524"/>
          </a:xfrm>
          <a:prstGeom prst="rect">
            <a:avLst/>
          </a:prstGeom>
          <a:noFill/>
          <a:ln w="31750" cap="rnd" cmpd="sng">
            <a:solidFill>
              <a:srgbClr val="009999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Flecha a la derecha con muesca"/>
          <p:cNvSpPr/>
          <p:nvPr/>
        </p:nvSpPr>
        <p:spPr>
          <a:xfrm>
            <a:off x="3060700" y="3392488"/>
            <a:ext cx="1295400" cy="900112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solidFill>
                  <a:prstClr val="white"/>
                </a:solidFill>
                <a:cs typeface="Calibri" pitchFamily="34" charset="0"/>
              </a:rPr>
              <a:t>99 </a:t>
            </a:r>
            <a:r>
              <a:rPr lang="es-MX" sz="12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  <a:endParaRPr lang="es-MX" sz="1400" b="1" dirty="0">
              <a:solidFill>
                <a:prstClr val="white"/>
              </a:solidFill>
            </a:endParaRPr>
          </a:p>
        </p:txBody>
      </p:sp>
      <p:sp>
        <p:nvSpPr>
          <p:cNvPr id="49161" name="13 CuadroTexto"/>
          <p:cNvSpPr txBox="1">
            <a:spLocks noChangeArrowheads="1"/>
          </p:cNvSpPr>
          <p:nvPr/>
        </p:nvSpPr>
        <p:spPr bwMode="auto">
          <a:xfrm>
            <a:off x="4735050" y="980728"/>
            <a:ext cx="4013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Logró contactar a algún Enlace de transparencia</a:t>
            </a:r>
          </a:p>
          <a:p>
            <a:pPr algn="ctr"/>
            <a:endParaRPr lang="es-MX" sz="1300" b="1" dirty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(SÓLO QUIENES TIENEN REGISTRADAS U.A. EN EL SISTEMA INFOMEX II)</a:t>
            </a:r>
          </a:p>
          <a:p>
            <a:pPr algn="ctr"/>
            <a:endParaRPr lang="es-MX" sz="13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graphicFrame>
        <p:nvGraphicFramePr>
          <p:cNvPr id="10" name="26 Gráfico"/>
          <p:cNvGraphicFramePr/>
          <p:nvPr>
            <p:extLst>
              <p:ext uri="{D42A27DB-BD31-4B8C-83A1-F6EECF244321}">
                <p14:modId xmlns:p14="http://schemas.microsoft.com/office/powerpoint/2010/main" val="2410817566"/>
              </p:ext>
            </p:extLst>
          </p:nvPr>
        </p:nvGraphicFramePr>
        <p:xfrm>
          <a:off x="365626" y="2060848"/>
          <a:ext cx="355214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2 Gráfico"/>
          <p:cNvGraphicFramePr/>
          <p:nvPr>
            <p:extLst>
              <p:ext uri="{D42A27DB-BD31-4B8C-83A1-F6EECF244321}">
                <p14:modId xmlns:p14="http://schemas.microsoft.com/office/powerpoint/2010/main" val="2214335081"/>
              </p:ext>
            </p:extLst>
          </p:nvPr>
        </p:nvGraphicFramePr>
        <p:xfrm>
          <a:off x="4860031" y="1993244"/>
          <a:ext cx="3869631" cy="45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1445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44 CuadroTexto"/>
          <p:cNvSpPr txBox="1">
            <a:spLocks noChangeArrowheads="1"/>
          </p:cNvSpPr>
          <p:nvPr/>
        </p:nvSpPr>
        <p:spPr bwMode="auto">
          <a:xfrm>
            <a:off x="394900" y="1109496"/>
            <a:ext cx="401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¿Usted, como enlace de transparencia de su Unidad Administrativa, utiliza el Sistema INFOMEX II para responder las solicitudes de información pública o de derechos ARCO? </a:t>
            </a:r>
          </a:p>
          <a:p>
            <a:pPr algn="ctr"/>
            <a:endParaRPr lang="es-MX" sz="1300" b="1" dirty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(SÓLO QUIENES TIENEN REGISTRADAS U.A. EN EL SISTEMA DE INFOMEX II Y LOGRÓ CONTACTAR A ALGÚN ENLACE DE TRANSPARENCIA)</a:t>
            </a:r>
          </a:p>
        </p:txBody>
      </p:sp>
      <p:sp>
        <p:nvSpPr>
          <p:cNvPr id="51206" name="8 CuadroTexto"/>
          <p:cNvSpPr txBox="1">
            <a:spLocks noChangeArrowheads="1"/>
          </p:cNvSpPr>
          <p:nvPr/>
        </p:nvSpPr>
        <p:spPr bwMode="auto">
          <a:xfrm>
            <a:off x="4665663" y="1196752"/>
            <a:ext cx="421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El enlace de transparencia de la U.A. NO tramita las SIP o ARCO por el Sistema INFOMEX II, debido a que: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572000" y="980728"/>
            <a:ext cx="4392613" cy="5755035"/>
          </a:xfrm>
          <a:prstGeom prst="rect">
            <a:avLst/>
          </a:prstGeom>
          <a:noFill/>
          <a:ln w="31750" cap="rnd" cmpd="sng">
            <a:solidFill>
              <a:srgbClr val="C0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7" name="16 Flecha a la derecha con muesca"/>
          <p:cNvSpPr/>
          <p:nvPr/>
        </p:nvSpPr>
        <p:spPr>
          <a:xfrm>
            <a:off x="3311415" y="3799681"/>
            <a:ext cx="1295400" cy="900113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>
                <a:solidFill>
                  <a:prstClr val="white"/>
                </a:solidFill>
                <a:cs typeface="Calibri" pitchFamily="34" charset="0"/>
              </a:rPr>
              <a:t>6</a:t>
            </a:r>
            <a:r>
              <a:rPr lang="es-MX" sz="1200" b="1" dirty="0" smtClean="0">
                <a:solidFill>
                  <a:prstClr val="white"/>
                </a:solidFill>
                <a:cs typeface="Calibri" pitchFamily="34" charset="0"/>
              </a:rPr>
              <a:t> Entes </a:t>
            </a:r>
            <a:r>
              <a:rPr lang="es-MX" sz="12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  <a:endParaRPr lang="es-MX" sz="1400" b="1" dirty="0">
              <a:solidFill>
                <a:prstClr val="white"/>
              </a:solidFill>
            </a:endParaRPr>
          </a:p>
        </p:txBody>
      </p:sp>
      <p:sp>
        <p:nvSpPr>
          <p:cNvPr id="51210" name="19 CuadroTexto"/>
          <p:cNvSpPr txBox="1">
            <a:spLocks noChangeArrowheads="1"/>
          </p:cNvSpPr>
          <p:nvPr/>
        </p:nvSpPr>
        <p:spPr bwMode="auto">
          <a:xfrm>
            <a:off x="264929" y="117128"/>
            <a:ext cx="83286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El enlace de transparencia utiliza el Sistema INFOMEX II para responder las solicitudes de información pública o de derechos ARCO</a:t>
            </a:r>
          </a:p>
        </p:txBody>
      </p:sp>
      <p:graphicFrame>
        <p:nvGraphicFramePr>
          <p:cNvPr id="13" name="15 Gráfico"/>
          <p:cNvGraphicFramePr/>
          <p:nvPr>
            <p:extLst>
              <p:ext uri="{D42A27DB-BD31-4B8C-83A1-F6EECF244321}">
                <p14:modId xmlns:p14="http://schemas.microsoft.com/office/powerpoint/2010/main" val="521272946"/>
              </p:ext>
            </p:extLst>
          </p:nvPr>
        </p:nvGraphicFramePr>
        <p:xfrm>
          <a:off x="179510" y="2564904"/>
          <a:ext cx="396044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8 Gráfico"/>
          <p:cNvGraphicFramePr/>
          <p:nvPr>
            <p:extLst>
              <p:ext uri="{D42A27DB-BD31-4B8C-83A1-F6EECF244321}">
                <p14:modId xmlns:p14="http://schemas.microsoft.com/office/powerpoint/2010/main" val="4193640087"/>
              </p:ext>
            </p:extLst>
          </p:nvPr>
        </p:nvGraphicFramePr>
        <p:xfrm>
          <a:off x="4729054" y="1760183"/>
          <a:ext cx="4248472" cy="48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52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</p:spTree>
    <p:extLst>
      <p:ext uri="{BB962C8B-B14F-4D97-AF65-F5344CB8AC3E}">
        <p14:creationId xmlns:p14="http://schemas.microsoft.com/office/powerpoint/2010/main" val="32151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15 CuadroTexto"/>
          <p:cNvSpPr txBox="1">
            <a:spLocks noChangeArrowheads="1"/>
          </p:cNvSpPr>
          <p:nvPr/>
        </p:nvSpPr>
        <p:spPr bwMode="auto">
          <a:xfrm>
            <a:off x="353476" y="1010844"/>
            <a:ext cx="367188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¿Ha tenido dificultades para operar el Sistema INFOMEX II</a:t>
            </a:r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?</a:t>
            </a:r>
          </a:p>
          <a:p>
            <a:pPr algn="ctr"/>
            <a:endParaRPr lang="es-MX" sz="1300" b="1" dirty="0">
              <a:solidFill>
                <a:srgbClr val="003E75"/>
              </a:solidFill>
              <a:latin typeface="Calibri" pitchFamily="34" charset="0"/>
            </a:endParaRPr>
          </a:p>
          <a:p>
            <a:pPr algn="ctr"/>
            <a:r>
              <a:rPr lang="es-MX" sz="1300" b="1" dirty="0" smtClean="0">
                <a:solidFill>
                  <a:srgbClr val="003E75"/>
                </a:solidFill>
                <a:latin typeface="Calibri" pitchFamily="34" charset="0"/>
              </a:rPr>
              <a:t>(</a:t>
            </a:r>
            <a:r>
              <a:rPr lang="es-MX" sz="1300" b="1" dirty="0">
                <a:solidFill>
                  <a:srgbClr val="003E75"/>
                </a:solidFill>
                <a:latin typeface="Calibri" pitchFamily="34" charset="0"/>
              </a:rPr>
              <a:t>SÓLO QUIENES TIENEN REGISTRADAS U.A. EN EL SISTEMA DE INFOMEX II, SE LOGRÓ CONTACTAR A ALGÚN ENLACE DE TRANSPARENCIA Y UTILIZA EL SISTEMA INFOMEX II PARA RESPONDER LAS SOLICITUDES)</a:t>
            </a:r>
          </a:p>
        </p:txBody>
      </p:sp>
      <p:sp>
        <p:nvSpPr>
          <p:cNvPr id="52230" name="6 CuadroTexto"/>
          <p:cNvSpPr txBox="1">
            <a:spLocks noChangeArrowheads="1"/>
          </p:cNvSpPr>
          <p:nvPr/>
        </p:nvSpPr>
        <p:spPr bwMode="auto">
          <a:xfrm>
            <a:off x="4588669" y="1010844"/>
            <a:ext cx="428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¿De las siguientes dificultades, mencione los problemas que ha enfrentado al usar el Sistema INFOMEX II?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27538" y="1010844"/>
            <a:ext cx="4608512" cy="5783656"/>
          </a:xfrm>
          <a:prstGeom prst="rect">
            <a:avLst/>
          </a:prstGeom>
          <a:noFill/>
          <a:ln w="31750" cap="rnd" cmpd="sng">
            <a:solidFill>
              <a:srgbClr val="009999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52232" name="13 CuadroTexto"/>
          <p:cNvSpPr txBox="1">
            <a:spLocks noChangeArrowheads="1"/>
          </p:cNvSpPr>
          <p:nvPr/>
        </p:nvSpPr>
        <p:spPr bwMode="auto">
          <a:xfrm>
            <a:off x="262406" y="108860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Dificultades del Enlace de Transparencia para operar el Sistema INFOMEX II</a:t>
            </a:r>
          </a:p>
        </p:txBody>
      </p:sp>
      <p:sp>
        <p:nvSpPr>
          <p:cNvPr id="20" name="19 Flecha a la derecha con muesca"/>
          <p:cNvSpPr/>
          <p:nvPr/>
        </p:nvSpPr>
        <p:spPr>
          <a:xfrm>
            <a:off x="3136508" y="3789040"/>
            <a:ext cx="1295400" cy="900113"/>
          </a:xfrm>
          <a:prstGeom prst="notchedRightArrow">
            <a:avLst>
              <a:gd name="adj1" fmla="val 50000"/>
              <a:gd name="adj2" fmla="val 51319"/>
            </a:avLst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b="1" dirty="0" smtClean="0">
                <a:solidFill>
                  <a:prstClr val="white"/>
                </a:solidFill>
                <a:cs typeface="Calibri" pitchFamily="34" charset="0"/>
              </a:rPr>
              <a:t>25 Entes </a:t>
            </a:r>
            <a:r>
              <a:rPr lang="es-MX" sz="12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  <a:endParaRPr lang="es-MX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12" name="5 Gráfico"/>
          <p:cNvGraphicFramePr/>
          <p:nvPr>
            <p:extLst>
              <p:ext uri="{D42A27DB-BD31-4B8C-83A1-F6EECF244321}">
                <p14:modId xmlns:p14="http://schemas.microsoft.com/office/powerpoint/2010/main" val="557181736"/>
              </p:ext>
            </p:extLst>
          </p:nvPr>
        </p:nvGraphicFramePr>
        <p:xfrm>
          <a:off x="4644008" y="1534064"/>
          <a:ext cx="4214842" cy="511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8 Gráfico"/>
          <p:cNvGraphicFramePr/>
          <p:nvPr>
            <p:extLst>
              <p:ext uri="{D42A27DB-BD31-4B8C-83A1-F6EECF244321}">
                <p14:modId xmlns:p14="http://schemas.microsoft.com/office/powerpoint/2010/main" val="2992675518"/>
              </p:ext>
            </p:extLst>
          </p:nvPr>
        </p:nvGraphicFramePr>
        <p:xfrm>
          <a:off x="99434" y="2734393"/>
          <a:ext cx="3312368" cy="370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46 Entes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Obligados</a:t>
            </a:r>
          </a:p>
        </p:txBody>
      </p:sp>
    </p:spTree>
    <p:extLst>
      <p:ext uri="{BB962C8B-B14F-4D97-AF65-F5344CB8AC3E}">
        <p14:creationId xmlns:p14="http://schemas.microsoft.com/office/powerpoint/2010/main" val="38813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357158" y="1288946"/>
            <a:ext cx="8443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solidFill>
                  <a:srgbClr val="003E75"/>
                </a:solidFill>
                <a:latin typeface="Calibri" pitchFamily="34" charset="0"/>
              </a:rPr>
              <a:t>¿El inmueble en el cual se ubica el Ente Obligado y la Oficina de Información Pública alberga únicamente al Ente o está compartido con otras instituciones?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862932153"/>
              </p:ext>
            </p:extLst>
          </p:nvPr>
        </p:nvGraphicFramePr>
        <p:xfrm>
          <a:off x="1021836" y="2348880"/>
          <a:ext cx="71287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3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</p:spTree>
    <p:extLst>
      <p:ext uri="{BB962C8B-B14F-4D97-AF65-F5344CB8AC3E}">
        <p14:creationId xmlns:p14="http://schemas.microsoft.com/office/powerpoint/2010/main" val="37835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357158" y="1288365"/>
            <a:ext cx="8443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 smtClean="0">
                <a:solidFill>
                  <a:srgbClr val="003E75"/>
                </a:solidFill>
                <a:latin typeface="Calibri" pitchFamily="34" charset="0"/>
              </a:rPr>
              <a:t>Número de piso(s) con los que cuenta el edificio donde está el Ente Obligado</a:t>
            </a:r>
            <a:endParaRPr lang="es-MX" sz="1400" b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260051" y="117128"/>
            <a:ext cx="8496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b="1" dirty="0">
                <a:solidFill>
                  <a:srgbClr val="003E75"/>
                </a:solidFill>
                <a:latin typeface="Calibri" pitchFamily="34" charset="0"/>
              </a:rPr>
              <a:t>Ubicación</a:t>
            </a:r>
            <a:endParaRPr lang="es-ES" sz="1400" b="1" i="1" dirty="0">
              <a:solidFill>
                <a:srgbClr val="003E75"/>
              </a:solidFill>
              <a:latin typeface="Calibri" pitchFamily="34" charset="0"/>
            </a:endParaRPr>
          </a:p>
        </p:txBody>
      </p:sp>
      <p:sp>
        <p:nvSpPr>
          <p:cNvPr id="13" name="11 Rectángulo redondeado"/>
          <p:cNvSpPr/>
          <p:nvPr/>
        </p:nvSpPr>
        <p:spPr>
          <a:xfrm>
            <a:off x="324843" y="6524451"/>
            <a:ext cx="1366837" cy="28892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prstClr val="white"/>
                </a:solidFill>
                <a:cs typeface="Calibri" pitchFamily="34" charset="0"/>
              </a:rPr>
              <a:t>119 </a:t>
            </a:r>
            <a:r>
              <a:rPr lang="es-MX" sz="1000" b="1" dirty="0">
                <a:solidFill>
                  <a:prstClr val="white"/>
                </a:solidFill>
                <a:cs typeface="Calibri" pitchFamily="34" charset="0"/>
              </a:rPr>
              <a:t>Entes Obligados</a:t>
            </a:r>
          </a:p>
        </p:txBody>
      </p:sp>
      <p:graphicFrame>
        <p:nvGraphicFramePr>
          <p:cNvPr id="14" name="6 Gráfico"/>
          <p:cNvGraphicFramePr/>
          <p:nvPr>
            <p:extLst>
              <p:ext uri="{D42A27DB-BD31-4B8C-83A1-F6EECF244321}">
                <p14:modId xmlns:p14="http://schemas.microsoft.com/office/powerpoint/2010/main" val="3168531887"/>
              </p:ext>
            </p:extLst>
          </p:nvPr>
        </p:nvGraphicFramePr>
        <p:xfrm>
          <a:off x="433360" y="1660476"/>
          <a:ext cx="8319298" cy="464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1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rmal">
  <a:themeElements>
    <a:clrScheme name="Personalizado 6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22A4AA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rmal">
  <a:themeElements>
    <a:clrScheme name="Personalizado 8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rmal">
  <a:themeElements>
    <a:clrScheme name="Personalizado 17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00B050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rmal">
  <a:themeElements>
    <a:clrScheme name="Personalizado 18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9966FF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rmal">
  <a:themeElements>
    <a:clrScheme name="Personalizado 19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0000FF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rmal">
  <a:themeElements>
    <a:clrScheme name="Personalizado 20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33CC33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rmal">
  <a:themeElements>
    <a:clrScheme name="Personalizado 21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AAB8DE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rmal">
  <a:themeElements>
    <a:clrScheme name="Personalizado 22">
      <a:dk1>
        <a:srgbClr val="003E75"/>
      </a:dk1>
      <a:lt1>
        <a:sysClr val="window" lastClr="FFFFFF"/>
      </a:lt1>
      <a:dk2>
        <a:srgbClr val="4E5B6F"/>
      </a:dk2>
      <a:lt2>
        <a:srgbClr val="D6ECFF"/>
      </a:lt2>
      <a:accent1>
        <a:srgbClr val="FF6600"/>
      </a:accent1>
      <a:accent2>
        <a:srgbClr val="993366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7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Personalizado 16">
    <a:dk1>
      <a:srgbClr val="003E75"/>
    </a:dk1>
    <a:lt1>
      <a:sysClr val="window" lastClr="FFFFFF"/>
    </a:lt1>
    <a:dk2>
      <a:srgbClr val="4E5B6F"/>
    </a:dk2>
    <a:lt2>
      <a:srgbClr val="D6ECFF"/>
    </a:lt2>
    <a:accent1>
      <a:srgbClr val="0070C0"/>
    </a:accent1>
    <a:accent2>
      <a:srgbClr val="993366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termal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rma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5875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63500" dist="38100" dir="8100000" rotWithShape="0">
            <a:srgbClr val="000000">
              <a:alpha val="45000"/>
            </a:srgbClr>
          </a:outerShdw>
        </a:effectLst>
      </a:effectStyle>
      <a:effectStyle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lumMod val="125000"/>
            </a:schemeClr>
          </a:gs>
          <a:gs pos="55000">
            <a:schemeClr val="phClr">
              <a:shade val="100000"/>
              <a:satMod val="100000"/>
              <a:lumMod val="100000"/>
            </a:schemeClr>
          </a:gs>
          <a:gs pos="100000">
            <a:schemeClr val="phClr">
              <a:shade val="90000"/>
              <a:satMod val="300000"/>
              <a:lumMod val="9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8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Personalizado 16">
    <a:dk1>
      <a:srgbClr val="003E75"/>
    </a:dk1>
    <a:lt1>
      <a:sysClr val="window" lastClr="FFFFFF"/>
    </a:lt1>
    <a:dk2>
      <a:srgbClr val="4E5B6F"/>
    </a:dk2>
    <a:lt2>
      <a:srgbClr val="D6ECFF"/>
    </a:lt2>
    <a:accent1>
      <a:srgbClr val="0070C0"/>
    </a:accent1>
    <a:accent2>
      <a:srgbClr val="993366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termal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rma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5875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63500" dist="38100" dir="8100000" rotWithShape="0">
            <a:srgbClr val="000000">
              <a:alpha val="45000"/>
            </a:srgbClr>
          </a:outerShdw>
        </a:effectLst>
      </a:effectStyle>
      <a:effectStyle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lumMod val="125000"/>
            </a:schemeClr>
          </a:gs>
          <a:gs pos="55000">
            <a:schemeClr val="phClr">
              <a:shade val="100000"/>
              <a:satMod val="100000"/>
              <a:lumMod val="100000"/>
            </a:schemeClr>
          </a:gs>
          <a:gs pos="100000">
            <a:schemeClr val="phClr">
              <a:shade val="90000"/>
              <a:satMod val="300000"/>
              <a:lumMod val="9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8000"/>
              <a:satMod val="130000"/>
            </a:schemeClr>
          </a:duotone>
        </a:blip>
        <a:tile tx="0" ty="0" sx="100000" sy="10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24066</TotalTime>
  <Words>3454</Words>
  <Application>Microsoft Office PowerPoint</Application>
  <PresentationFormat>Presentación en pantalla (4:3)</PresentationFormat>
  <Paragraphs>760</Paragraphs>
  <Slides>79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79</vt:i4>
      </vt:variant>
    </vt:vector>
  </HeadingPairs>
  <TitlesOfParts>
    <vt:vector size="96" baseType="lpstr">
      <vt:lpstr>Aharoni</vt:lpstr>
      <vt:lpstr>Arial</vt:lpstr>
      <vt:lpstr>Arial Black</vt:lpstr>
      <vt:lpstr>Calibri</vt:lpstr>
      <vt:lpstr>Lucida Sans Unicode</vt:lpstr>
      <vt:lpstr>Times New Roman</vt:lpstr>
      <vt:lpstr>Wingdings</vt:lpstr>
      <vt:lpstr>Wingdings 3</vt:lpstr>
      <vt:lpstr>Diseño personalizado</vt:lpstr>
      <vt:lpstr>termal</vt:lpstr>
      <vt:lpstr>1_termal</vt:lpstr>
      <vt:lpstr>3_termal</vt:lpstr>
      <vt:lpstr>4_termal</vt:lpstr>
      <vt:lpstr>5_termal</vt:lpstr>
      <vt:lpstr>6_termal</vt:lpstr>
      <vt:lpstr>7_termal</vt:lpstr>
      <vt:lpstr>8_termal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Mondragón Centeno</dc:creator>
  <cp:lastModifiedBy>José Cano</cp:lastModifiedBy>
  <cp:revision>5300</cp:revision>
  <cp:lastPrinted>2013-08-31T23:37:22Z</cp:lastPrinted>
  <dcterms:created xsi:type="dcterms:W3CDTF">2007-08-06T19:42:12Z</dcterms:created>
  <dcterms:modified xsi:type="dcterms:W3CDTF">2014-10-31T01:04:24Z</dcterms:modified>
</cp:coreProperties>
</file>