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3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heme/themeOverride3.xml" ContentType="application/vnd.openxmlformats-officedocument.themeOverr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26" r:id="rId2"/>
  </p:sldMasterIdLst>
  <p:notesMasterIdLst>
    <p:notesMasterId r:id="rId40"/>
  </p:notesMasterIdLst>
  <p:sldIdLst>
    <p:sldId id="258" r:id="rId3"/>
    <p:sldId id="304" r:id="rId4"/>
    <p:sldId id="358" r:id="rId5"/>
    <p:sldId id="367" r:id="rId6"/>
    <p:sldId id="313" r:id="rId7"/>
    <p:sldId id="365" r:id="rId8"/>
    <p:sldId id="305" r:id="rId9"/>
    <p:sldId id="345" r:id="rId10"/>
    <p:sldId id="336" r:id="rId11"/>
    <p:sldId id="334" r:id="rId12"/>
    <p:sldId id="335" r:id="rId13"/>
    <p:sldId id="348" r:id="rId14"/>
    <p:sldId id="349" r:id="rId15"/>
    <p:sldId id="331" r:id="rId16"/>
    <p:sldId id="340" r:id="rId17"/>
    <p:sldId id="323" r:id="rId18"/>
    <p:sldId id="366" r:id="rId19"/>
    <p:sldId id="346" r:id="rId20"/>
    <p:sldId id="347" r:id="rId21"/>
    <p:sldId id="337" r:id="rId22"/>
    <p:sldId id="338" r:id="rId23"/>
    <p:sldId id="339" r:id="rId24"/>
    <p:sldId id="350" r:id="rId25"/>
    <p:sldId id="351" r:id="rId26"/>
    <p:sldId id="341" r:id="rId27"/>
    <p:sldId id="342" r:id="rId28"/>
    <p:sldId id="352" r:id="rId29"/>
    <p:sldId id="354" r:id="rId30"/>
    <p:sldId id="355" r:id="rId31"/>
    <p:sldId id="356" r:id="rId32"/>
    <p:sldId id="359" r:id="rId33"/>
    <p:sldId id="363" r:id="rId34"/>
    <p:sldId id="360" r:id="rId35"/>
    <p:sldId id="361" r:id="rId36"/>
    <p:sldId id="362" r:id="rId37"/>
    <p:sldId id="364" r:id="rId38"/>
    <p:sldId id="357" r:id="rId39"/>
  </p:sldIdLst>
  <p:sldSz cx="9144000" cy="6858000" type="screen4x3"/>
  <p:notesSz cx="6797675" cy="987425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1B737D"/>
    <a:srgbClr val="008080"/>
    <a:srgbClr val="00FFCC"/>
    <a:srgbClr val="009999"/>
    <a:srgbClr val="92CE50"/>
    <a:srgbClr val="C58D01"/>
    <a:srgbClr val="996633"/>
    <a:srgbClr val="3333FF"/>
    <a:srgbClr val="F2FC74"/>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9969" autoAdjust="0"/>
    <p:restoredTop sz="84709" autoAdjust="0"/>
  </p:normalViewPr>
  <p:slideViewPr>
    <p:cSldViewPr>
      <p:cViewPr varScale="1">
        <p:scale>
          <a:sx n="106" d="100"/>
          <a:sy n="106" d="100"/>
        </p:scale>
        <p:origin x="-2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d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de_Microsoft_Office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de_Microsoft_Office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Office_Excel6.xlsx"/></Relationships>
</file>

<file path=ppt/charts/chart1.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7501923081741661E-2"/>
          <c:y val="0.24943824786324859"/>
          <c:w val="0.96499615383651671"/>
          <c:h val="0.63908867521367763"/>
        </c:manualLayout>
      </c:layout>
      <c:lineChart>
        <c:grouping val="standard"/>
        <c:ser>
          <c:idx val="0"/>
          <c:order val="0"/>
          <c:tx>
            <c:strRef>
              <c:f>Hoja1!$A$2</c:f>
              <c:strCache>
                <c:ptCount val="1"/>
                <c:pt idx="0">
                  <c:v>Artículo 12. Criterios Sustantivos</c:v>
                </c:pt>
              </c:strCache>
            </c:strRef>
          </c:tx>
          <c:spPr>
            <a:ln>
              <a:solidFill>
                <a:srgbClr val="008080"/>
              </a:solidFill>
            </a:ln>
          </c:spPr>
          <c:marker>
            <c:symbol val="none"/>
          </c:marker>
          <c:dLbls>
            <c:dLblPos val="t"/>
            <c:showVal val="1"/>
          </c:dLbls>
          <c:cat>
            <c:strRef>
              <c:f>Hoja1!$B$1:$E$1</c:f>
              <c:strCache>
                <c:ptCount val="4"/>
                <c:pt idx="0">
                  <c:v>Oct'06</c:v>
                </c:pt>
                <c:pt idx="1">
                  <c:v>May'07</c:v>
                </c:pt>
                <c:pt idx="2">
                  <c:v>Nov'07</c:v>
                </c:pt>
                <c:pt idx="3">
                  <c:v>Abr'08</c:v>
                </c:pt>
              </c:strCache>
            </c:strRef>
          </c:cat>
          <c:val>
            <c:numRef>
              <c:f>Hoja1!$B$2:$E$2</c:f>
              <c:numCache>
                <c:formatCode>General</c:formatCode>
                <c:ptCount val="4"/>
                <c:pt idx="0">
                  <c:v>46.8</c:v>
                </c:pt>
                <c:pt idx="1">
                  <c:v>60.7</c:v>
                </c:pt>
                <c:pt idx="2">
                  <c:v>92.1</c:v>
                </c:pt>
                <c:pt idx="3">
                  <c:v>80.7</c:v>
                </c:pt>
              </c:numCache>
            </c:numRef>
          </c:val>
        </c:ser>
        <c:ser>
          <c:idx val="1"/>
          <c:order val="1"/>
          <c:tx>
            <c:strRef>
              <c:f>Hoja1!$A$3</c:f>
              <c:strCache>
                <c:ptCount val="1"/>
                <c:pt idx="0">
                  <c:v>Artículo 12. Criterios Adjetivos</c:v>
                </c:pt>
              </c:strCache>
            </c:strRef>
          </c:tx>
          <c:spPr>
            <a:ln>
              <a:solidFill>
                <a:srgbClr val="33CCCC"/>
              </a:solidFill>
            </a:ln>
          </c:spPr>
          <c:marker>
            <c:symbol val="none"/>
          </c:marker>
          <c:dLbls>
            <c:dLbl>
              <c:idx val="3"/>
              <c:layout>
                <c:manualLayout>
                  <c:x val="1.5910839165220879E-3"/>
                  <c:y val="-2.1709401709401711E-2"/>
                </c:manualLayout>
              </c:layout>
              <c:dLblPos val="b"/>
              <c:showVal val="1"/>
            </c:dLbl>
            <c:dLblPos val="b"/>
            <c:showVal val="1"/>
          </c:dLbls>
          <c:cat>
            <c:strRef>
              <c:f>Hoja1!$B$1:$E$1</c:f>
              <c:strCache>
                <c:ptCount val="4"/>
                <c:pt idx="0">
                  <c:v>Oct'06</c:v>
                </c:pt>
                <c:pt idx="1">
                  <c:v>May'07</c:v>
                </c:pt>
                <c:pt idx="2">
                  <c:v>Nov'07</c:v>
                </c:pt>
                <c:pt idx="3">
                  <c:v>Abr'08</c:v>
                </c:pt>
              </c:strCache>
            </c:strRef>
          </c:cat>
          <c:val>
            <c:numRef>
              <c:f>Hoja1!$B$3:$E$3</c:f>
              <c:numCache>
                <c:formatCode>0.0</c:formatCode>
                <c:ptCount val="4"/>
                <c:pt idx="0">
                  <c:v>35</c:v>
                </c:pt>
                <c:pt idx="1">
                  <c:v>46.4</c:v>
                </c:pt>
                <c:pt idx="2">
                  <c:v>84.3</c:v>
                </c:pt>
                <c:pt idx="3">
                  <c:v>78.599999999999994</c:v>
                </c:pt>
              </c:numCache>
            </c:numRef>
          </c:val>
        </c:ser>
        <c:dLbls>
          <c:showVal val="1"/>
        </c:dLbls>
        <c:marker val="1"/>
        <c:axId val="78573568"/>
        <c:axId val="78575104"/>
      </c:lineChart>
      <c:catAx>
        <c:axId val="78573568"/>
        <c:scaling>
          <c:orientation val="minMax"/>
        </c:scaling>
        <c:axPos val="b"/>
        <c:majorTickMark val="cross"/>
        <c:tickLblPos val="nextTo"/>
        <c:txPr>
          <a:bodyPr/>
          <a:lstStyle/>
          <a:p>
            <a:pPr>
              <a:defRPr lang="es-ES"/>
            </a:pPr>
            <a:endParaRPr lang="es-MX"/>
          </a:p>
        </c:txPr>
        <c:crossAx val="78575104"/>
        <c:crosses val="autoZero"/>
        <c:auto val="1"/>
        <c:lblAlgn val="ctr"/>
        <c:lblOffset val="100"/>
      </c:catAx>
      <c:valAx>
        <c:axId val="78575104"/>
        <c:scaling>
          <c:orientation val="minMax"/>
          <c:max val="100"/>
        </c:scaling>
        <c:delete val="1"/>
        <c:axPos val="l"/>
        <c:numFmt formatCode="General" sourceLinked="1"/>
        <c:majorTickMark val="none"/>
        <c:tickLblPos val="nextTo"/>
        <c:crossAx val="78573568"/>
        <c:crosses val="autoZero"/>
        <c:crossBetween val="between"/>
      </c:valAx>
    </c:plotArea>
    <c:legend>
      <c:legendPos val="t"/>
      <c:layout>
        <c:manualLayout>
          <c:xMode val="edge"/>
          <c:yMode val="edge"/>
          <c:x val="6.1010425984530194E-2"/>
          <c:y val="4.8846153846153893E-2"/>
          <c:w val="0.87479698019789598"/>
          <c:h val="6.2194658119658242E-2"/>
        </c:manualLayout>
      </c:layout>
      <c:txPr>
        <a:bodyPr/>
        <a:lstStyle/>
        <a:p>
          <a:pPr>
            <a:defRPr lang="es-ES"/>
          </a:pPr>
          <a:endParaRPr lang="es-MX"/>
        </a:p>
      </c:txPr>
    </c:legend>
    <c:plotVisOnly val="1"/>
    <c:dispBlanksAs val="gap"/>
  </c:chart>
  <c:txPr>
    <a:bodyPr/>
    <a:lstStyle/>
    <a:p>
      <a:pPr>
        <a:defRPr sz="1400" b="1">
          <a:latin typeface="Calibri" pitchFamily="34" charset="0"/>
        </a:defRPr>
      </a:pPr>
      <a:endParaRPr lang="es-MX"/>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lang="es-ES"/>
            </a:pPr>
            <a:r>
              <a:rPr lang="es-ES"/>
              <a:t>Porcentajes</a:t>
            </a:r>
          </a:p>
        </c:rich>
      </c:tx>
      <c:layout>
        <c:manualLayout>
          <c:xMode val="edge"/>
          <c:yMode val="edge"/>
          <c:x val="0.43542178757651701"/>
          <c:y val="9.7692307692307717E-2"/>
        </c:manualLayout>
      </c:layout>
    </c:title>
    <c:plotArea>
      <c:layout/>
      <c:barChart>
        <c:barDir val="col"/>
        <c:grouping val="clustered"/>
        <c:ser>
          <c:idx val="0"/>
          <c:order val="0"/>
          <c:tx>
            <c:strRef>
              <c:f>Hoja1!$B$1</c:f>
              <c:strCache>
                <c:ptCount val="1"/>
                <c:pt idx="0">
                  <c:v>Oct’06 </c:v>
                </c:pt>
              </c:strCache>
            </c:strRef>
          </c:tx>
          <c:spPr>
            <a:solidFill>
              <a:schemeClr val="accent4">
                <a:lumMod val="20000"/>
                <a:lumOff val="80000"/>
              </a:schemeClr>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Hoja1!$B$2:$B$4</c:f>
              <c:numCache>
                <c:formatCode>General</c:formatCode>
                <c:ptCount val="3"/>
                <c:pt idx="0">
                  <c:v>25.8</c:v>
                </c:pt>
                <c:pt idx="1">
                  <c:v>37.1</c:v>
                </c:pt>
                <c:pt idx="2">
                  <c:v>37.1</c:v>
                </c:pt>
              </c:numCache>
            </c:numRef>
          </c:val>
        </c:ser>
        <c:ser>
          <c:idx val="1"/>
          <c:order val="1"/>
          <c:tx>
            <c:strRef>
              <c:f>Hoja1!$C$1</c:f>
              <c:strCache>
                <c:ptCount val="1"/>
                <c:pt idx="0">
                  <c:v>May’07 </c:v>
                </c:pt>
              </c:strCache>
            </c:strRef>
          </c:tx>
          <c:spPr>
            <a:solidFill>
              <a:schemeClr val="accent4">
                <a:lumMod val="50000"/>
              </a:schemeClr>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Hoja1!$C$2:$C$4</c:f>
              <c:numCache>
                <c:formatCode>General</c:formatCode>
                <c:ptCount val="3"/>
                <c:pt idx="0">
                  <c:v>38.6</c:v>
                </c:pt>
                <c:pt idx="1">
                  <c:v>41.4</c:v>
                </c:pt>
                <c:pt idx="2" formatCode="0.0">
                  <c:v>20</c:v>
                </c:pt>
              </c:numCache>
            </c:numRef>
          </c:val>
        </c:ser>
        <c:ser>
          <c:idx val="2"/>
          <c:order val="2"/>
          <c:tx>
            <c:strRef>
              <c:f>Hoja1!$D$1</c:f>
              <c:strCache>
                <c:ptCount val="1"/>
                <c:pt idx="0">
                  <c:v>Nov’07 </c:v>
                </c:pt>
              </c:strCache>
            </c:strRef>
          </c:tx>
          <c:spPr>
            <a:solidFill>
              <a:srgbClr val="33CCCC"/>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Hoja1!$D$2:$D$4</c:f>
              <c:numCache>
                <c:formatCode>General</c:formatCode>
                <c:ptCount val="3"/>
                <c:pt idx="0">
                  <c:v>85.7</c:v>
                </c:pt>
                <c:pt idx="1">
                  <c:v>11.4</c:v>
                </c:pt>
                <c:pt idx="2" formatCode="0.0">
                  <c:v>2.9</c:v>
                </c:pt>
              </c:numCache>
            </c:numRef>
          </c:val>
        </c:ser>
        <c:ser>
          <c:idx val="3"/>
          <c:order val="3"/>
          <c:tx>
            <c:strRef>
              <c:f>Hoja1!$E$1</c:f>
              <c:strCache>
                <c:ptCount val="1"/>
                <c:pt idx="0">
                  <c:v>Abr’08 </c:v>
                </c:pt>
              </c:strCache>
            </c:strRef>
          </c:tx>
          <c:spPr>
            <a:solidFill>
              <a:srgbClr val="008080"/>
            </a:solidFill>
          </c:spPr>
          <c:dLbls>
            <c:showVal val="1"/>
          </c:dLbls>
          <c:cat>
            <c:strRef>
              <c:f>Hoja1!$A$2:$A$4</c:f>
              <c:strCache>
                <c:ptCount val="3"/>
                <c:pt idx="0">
                  <c:v>Cumplió totalmente</c:v>
                </c:pt>
                <c:pt idx="1">
                  <c:v>Cumplió parcialmente</c:v>
                </c:pt>
                <c:pt idx="2">
                  <c:v>No cumplió</c:v>
                </c:pt>
              </c:strCache>
            </c:strRef>
          </c:cat>
          <c:val>
            <c:numRef>
              <c:f>Hoja1!$E$2:$E$4</c:f>
              <c:numCache>
                <c:formatCode>General</c:formatCode>
                <c:ptCount val="3"/>
                <c:pt idx="0">
                  <c:v>67.900000000000006</c:v>
                </c:pt>
                <c:pt idx="1">
                  <c:v>23.8</c:v>
                </c:pt>
                <c:pt idx="2">
                  <c:v>8.3000000000000007</c:v>
                </c:pt>
              </c:numCache>
            </c:numRef>
          </c:val>
        </c:ser>
        <c:ser>
          <c:idx val="4"/>
          <c:order val="4"/>
          <c:tx>
            <c:strRef>
              <c:f>Hoja1!$F$1</c:f>
              <c:strCache>
                <c:ptCount val="1"/>
                <c:pt idx="0">
                  <c:v>Columna1</c:v>
                </c:pt>
              </c:strCache>
            </c:strRef>
          </c:tx>
          <c:dLbls>
            <c:showVal val="1"/>
          </c:dLbls>
          <c:cat>
            <c:strRef>
              <c:f>Hoja1!$A$2:$A$4</c:f>
              <c:strCache>
                <c:ptCount val="3"/>
                <c:pt idx="0">
                  <c:v>Cumplió totalmente</c:v>
                </c:pt>
                <c:pt idx="1">
                  <c:v>Cumplió parcialmente</c:v>
                </c:pt>
                <c:pt idx="2">
                  <c:v>No cumplió</c:v>
                </c:pt>
              </c:strCache>
            </c:strRef>
          </c:cat>
          <c:val>
            <c:numRef>
              <c:f>Hoja1!$F$2:$F$4</c:f>
              <c:numCache>
                <c:formatCode>General</c:formatCode>
                <c:ptCount val="3"/>
              </c:numCache>
            </c:numRef>
          </c:val>
        </c:ser>
        <c:ser>
          <c:idx val="5"/>
          <c:order val="5"/>
          <c:tx>
            <c:strRef>
              <c:f>Hoja1!$G$1</c:f>
              <c:strCache>
                <c:ptCount val="1"/>
                <c:pt idx="0">
                  <c:v>Columna2</c:v>
                </c:pt>
              </c:strCache>
            </c:strRef>
          </c:tx>
          <c:dLbls>
            <c:showVal val="1"/>
          </c:dLbls>
          <c:cat>
            <c:strRef>
              <c:f>Hoja1!$A$2:$A$4</c:f>
              <c:strCache>
                <c:ptCount val="3"/>
                <c:pt idx="0">
                  <c:v>Cumplió totalmente</c:v>
                </c:pt>
                <c:pt idx="1">
                  <c:v>Cumplió parcialmente</c:v>
                </c:pt>
                <c:pt idx="2">
                  <c:v>No cumplió</c:v>
                </c:pt>
              </c:strCache>
            </c:strRef>
          </c:cat>
          <c:val>
            <c:numRef>
              <c:f>Hoja1!$G$2:$G$4</c:f>
              <c:numCache>
                <c:formatCode>General</c:formatCode>
                <c:ptCount val="3"/>
              </c:numCache>
            </c:numRef>
          </c:val>
        </c:ser>
        <c:dLbls>
          <c:showVal val="1"/>
        </c:dLbls>
        <c:overlap val="-25"/>
        <c:axId val="92429696"/>
        <c:axId val="92456064"/>
      </c:barChart>
      <c:catAx>
        <c:axId val="92429696"/>
        <c:scaling>
          <c:orientation val="minMax"/>
        </c:scaling>
        <c:axPos val="b"/>
        <c:majorTickMark val="cross"/>
        <c:tickLblPos val="nextTo"/>
        <c:txPr>
          <a:bodyPr/>
          <a:lstStyle/>
          <a:p>
            <a:pPr>
              <a:defRPr lang="es-ES"/>
            </a:pPr>
            <a:endParaRPr lang="es-MX"/>
          </a:p>
        </c:txPr>
        <c:crossAx val="92456064"/>
        <c:crosses val="autoZero"/>
        <c:auto val="1"/>
        <c:lblAlgn val="ctr"/>
        <c:lblOffset val="100"/>
      </c:catAx>
      <c:valAx>
        <c:axId val="92456064"/>
        <c:scaling>
          <c:orientation val="minMax"/>
          <c:max val="90"/>
        </c:scaling>
        <c:delete val="1"/>
        <c:axPos val="l"/>
        <c:numFmt formatCode="General" sourceLinked="1"/>
        <c:majorTickMark val="none"/>
        <c:tickLblPos val="nextTo"/>
        <c:crossAx val="92429696"/>
        <c:crosses val="autoZero"/>
        <c:crossBetween val="between"/>
      </c:valAx>
    </c:plotArea>
    <c:legend>
      <c:legendPos val="t"/>
      <c:legendEntry>
        <c:idx val="4"/>
        <c:delete val="1"/>
      </c:legendEntry>
      <c:legendEntry>
        <c:idx val="5"/>
        <c:delete val="1"/>
      </c:legendEntry>
      <c:layout>
        <c:manualLayout>
          <c:xMode val="edge"/>
          <c:yMode val="edge"/>
          <c:x val="0.18735511342139868"/>
          <c:y val="2.0366334283000949E-2"/>
          <c:w val="0.62110167684360096"/>
          <c:h val="6.9105175688509005E-2"/>
        </c:manualLayout>
      </c:layout>
      <c:txPr>
        <a:bodyPr/>
        <a:lstStyle/>
        <a:p>
          <a:pPr>
            <a:defRPr lang="es-ES"/>
          </a:pPr>
          <a:endParaRPr lang="es-MX"/>
        </a:p>
      </c:txPr>
    </c:legend>
    <c:plotVisOnly val="1"/>
  </c:chart>
  <c:txPr>
    <a:bodyPr/>
    <a:lstStyle/>
    <a:p>
      <a:pPr>
        <a:defRPr sz="1400" b="1">
          <a:latin typeface="Calibri" pitchFamily="34" charset="0"/>
        </a:defRPr>
      </a:pPr>
      <a:endParaRPr lang="es-MX"/>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lang="es-ES"/>
            </a:pPr>
            <a:r>
              <a:rPr lang="es-ES"/>
              <a:t>Porcentajes</a:t>
            </a:r>
          </a:p>
        </c:rich>
      </c:tx>
      <c:layout>
        <c:manualLayout>
          <c:xMode val="edge"/>
          <c:yMode val="edge"/>
          <c:x val="0.43542178757651712"/>
          <c:y val="9.7692307692307717E-2"/>
        </c:manualLayout>
      </c:layout>
    </c:title>
    <c:plotArea>
      <c:layout/>
      <c:barChart>
        <c:barDir val="col"/>
        <c:grouping val="clustered"/>
        <c:ser>
          <c:idx val="0"/>
          <c:order val="0"/>
          <c:tx>
            <c:strRef>
              <c:f>Hoja1!$B$1</c:f>
              <c:strCache>
                <c:ptCount val="1"/>
                <c:pt idx="0">
                  <c:v>Oct’06 </c:v>
                </c:pt>
              </c:strCache>
            </c:strRef>
          </c:tx>
          <c:spPr>
            <a:solidFill>
              <a:schemeClr val="accent4">
                <a:lumMod val="20000"/>
                <a:lumOff val="80000"/>
              </a:schemeClr>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Hoja1!$B$2:$B$4</c:f>
              <c:numCache>
                <c:formatCode>0.0</c:formatCode>
                <c:ptCount val="3"/>
                <c:pt idx="0">
                  <c:v>31.4</c:v>
                </c:pt>
                <c:pt idx="1">
                  <c:v>7.1</c:v>
                </c:pt>
                <c:pt idx="2">
                  <c:v>61.4</c:v>
                </c:pt>
              </c:numCache>
            </c:numRef>
          </c:val>
        </c:ser>
        <c:ser>
          <c:idx val="1"/>
          <c:order val="1"/>
          <c:tx>
            <c:strRef>
              <c:f>Hoja1!$C$1</c:f>
              <c:strCache>
                <c:ptCount val="1"/>
                <c:pt idx="0">
                  <c:v>May’07 </c:v>
                </c:pt>
              </c:strCache>
            </c:strRef>
          </c:tx>
          <c:spPr>
            <a:solidFill>
              <a:schemeClr val="accent4">
                <a:lumMod val="50000"/>
              </a:schemeClr>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Hoja1!$C$2:$C$4</c:f>
              <c:numCache>
                <c:formatCode>0.0</c:formatCode>
                <c:ptCount val="3"/>
                <c:pt idx="0">
                  <c:v>45.7</c:v>
                </c:pt>
                <c:pt idx="1">
                  <c:v>1.4</c:v>
                </c:pt>
                <c:pt idx="2">
                  <c:v>52.9</c:v>
                </c:pt>
              </c:numCache>
            </c:numRef>
          </c:val>
        </c:ser>
        <c:ser>
          <c:idx val="2"/>
          <c:order val="2"/>
          <c:tx>
            <c:strRef>
              <c:f>Hoja1!$D$1</c:f>
              <c:strCache>
                <c:ptCount val="1"/>
                <c:pt idx="0">
                  <c:v>Nov’07 </c:v>
                </c:pt>
              </c:strCache>
            </c:strRef>
          </c:tx>
          <c:spPr>
            <a:solidFill>
              <a:srgbClr val="33CCCC"/>
            </a:solidFill>
            <a:ln>
              <a:noFill/>
            </a:ln>
          </c:spPr>
          <c:dLbls>
            <c:txPr>
              <a:bodyPr/>
              <a:lstStyle/>
              <a:p>
                <a:pPr>
                  <a:defRPr lang="es-ES"/>
                </a:pPr>
                <a:endParaRPr lang="es-MX"/>
              </a:p>
            </c:txPr>
            <c:showVal val="1"/>
          </c:dLbls>
          <c:cat>
            <c:strRef>
              <c:f>Hoja1!$A$2:$A$4</c:f>
              <c:strCache>
                <c:ptCount val="3"/>
                <c:pt idx="0">
                  <c:v>Cumplió totalmente</c:v>
                </c:pt>
                <c:pt idx="1">
                  <c:v>Cumplió parcialmente</c:v>
                </c:pt>
                <c:pt idx="2">
                  <c:v>No cumplió</c:v>
                </c:pt>
              </c:strCache>
            </c:strRef>
          </c:cat>
          <c:val>
            <c:numRef>
              <c:f>Hoja1!$D$2:$D$4</c:f>
              <c:numCache>
                <c:formatCode>0.0</c:formatCode>
                <c:ptCount val="3"/>
                <c:pt idx="0">
                  <c:v>82.9</c:v>
                </c:pt>
                <c:pt idx="1">
                  <c:v>2.9</c:v>
                </c:pt>
                <c:pt idx="2">
                  <c:v>14.3</c:v>
                </c:pt>
              </c:numCache>
            </c:numRef>
          </c:val>
        </c:ser>
        <c:ser>
          <c:idx val="3"/>
          <c:order val="3"/>
          <c:tx>
            <c:strRef>
              <c:f>Hoja1!$E$1</c:f>
              <c:strCache>
                <c:ptCount val="1"/>
                <c:pt idx="0">
                  <c:v>Abr’08 </c:v>
                </c:pt>
              </c:strCache>
            </c:strRef>
          </c:tx>
          <c:spPr>
            <a:solidFill>
              <a:srgbClr val="008080"/>
            </a:solidFill>
          </c:spPr>
          <c:dLbls>
            <c:showVal val="1"/>
          </c:dLbls>
          <c:cat>
            <c:strRef>
              <c:f>Hoja1!$A$2:$A$4</c:f>
              <c:strCache>
                <c:ptCount val="3"/>
                <c:pt idx="0">
                  <c:v>Cumplió totalmente</c:v>
                </c:pt>
                <c:pt idx="1">
                  <c:v>Cumplió parcialmente</c:v>
                </c:pt>
                <c:pt idx="2">
                  <c:v>No cumplió</c:v>
                </c:pt>
              </c:strCache>
            </c:strRef>
          </c:cat>
          <c:val>
            <c:numRef>
              <c:f>Hoja1!$E$2:$E$4</c:f>
              <c:numCache>
                <c:formatCode>0.0</c:formatCode>
                <c:ptCount val="3"/>
                <c:pt idx="0">
                  <c:v>78.599999999999994</c:v>
                </c:pt>
                <c:pt idx="2">
                  <c:v>21.4</c:v>
                </c:pt>
              </c:numCache>
            </c:numRef>
          </c:val>
        </c:ser>
        <c:ser>
          <c:idx val="4"/>
          <c:order val="4"/>
          <c:tx>
            <c:strRef>
              <c:f>Hoja1!$F$1</c:f>
              <c:strCache>
                <c:ptCount val="1"/>
                <c:pt idx="0">
                  <c:v>Columna1</c:v>
                </c:pt>
              </c:strCache>
            </c:strRef>
          </c:tx>
          <c:dLbls>
            <c:showVal val="1"/>
          </c:dLbls>
          <c:cat>
            <c:strRef>
              <c:f>Hoja1!$A$2:$A$4</c:f>
              <c:strCache>
                <c:ptCount val="3"/>
                <c:pt idx="0">
                  <c:v>Cumplió totalmente</c:v>
                </c:pt>
                <c:pt idx="1">
                  <c:v>Cumplió parcialmente</c:v>
                </c:pt>
                <c:pt idx="2">
                  <c:v>No cumplió</c:v>
                </c:pt>
              </c:strCache>
            </c:strRef>
          </c:cat>
          <c:val>
            <c:numRef>
              <c:f>Hoja1!$F$2:$F$4</c:f>
              <c:numCache>
                <c:formatCode>General</c:formatCode>
                <c:ptCount val="3"/>
              </c:numCache>
            </c:numRef>
          </c:val>
        </c:ser>
        <c:ser>
          <c:idx val="5"/>
          <c:order val="5"/>
          <c:tx>
            <c:strRef>
              <c:f>Hoja1!$G$1</c:f>
              <c:strCache>
                <c:ptCount val="1"/>
                <c:pt idx="0">
                  <c:v>Columna2</c:v>
                </c:pt>
              </c:strCache>
            </c:strRef>
          </c:tx>
          <c:dLbls>
            <c:showVal val="1"/>
          </c:dLbls>
          <c:cat>
            <c:strRef>
              <c:f>Hoja1!$A$2:$A$4</c:f>
              <c:strCache>
                <c:ptCount val="3"/>
                <c:pt idx="0">
                  <c:v>Cumplió totalmente</c:v>
                </c:pt>
                <c:pt idx="1">
                  <c:v>Cumplió parcialmente</c:v>
                </c:pt>
                <c:pt idx="2">
                  <c:v>No cumplió</c:v>
                </c:pt>
              </c:strCache>
            </c:strRef>
          </c:cat>
          <c:val>
            <c:numRef>
              <c:f>Hoja1!$G$2:$G$4</c:f>
              <c:numCache>
                <c:formatCode>General</c:formatCode>
                <c:ptCount val="3"/>
              </c:numCache>
            </c:numRef>
          </c:val>
        </c:ser>
        <c:dLbls>
          <c:showVal val="1"/>
        </c:dLbls>
        <c:overlap val="-25"/>
        <c:axId val="92839936"/>
        <c:axId val="92841472"/>
      </c:barChart>
      <c:catAx>
        <c:axId val="92839936"/>
        <c:scaling>
          <c:orientation val="minMax"/>
        </c:scaling>
        <c:axPos val="b"/>
        <c:majorTickMark val="cross"/>
        <c:tickLblPos val="nextTo"/>
        <c:txPr>
          <a:bodyPr/>
          <a:lstStyle/>
          <a:p>
            <a:pPr>
              <a:defRPr lang="es-ES"/>
            </a:pPr>
            <a:endParaRPr lang="es-MX"/>
          </a:p>
        </c:txPr>
        <c:crossAx val="92841472"/>
        <c:crosses val="autoZero"/>
        <c:auto val="1"/>
        <c:lblAlgn val="ctr"/>
        <c:lblOffset val="100"/>
      </c:catAx>
      <c:valAx>
        <c:axId val="92841472"/>
        <c:scaling>
          <c:orientation val="minMax"/>
          <c:max val="90"/>
        </c:scaling>
        <c:delete val="1"/>
        <c:axPos val="l"/>
        <c:numFmt formatCode="0.0" sourceLinked="1"/>
        <c:majorTickMark val="none"/>
        <c:tickLblPos val="nextTo"/>
        <c:crossAx val="92839936"/>
        <c:crosses val="autoZero"/>
        <c:crossBetween val="between"/>
      </c:valAx>
    </c:plotArea>
    <c:legend>
      <c:legendPos val="t"/>
      <c:legendEntry>
        <c:idx val="4"/>
        <c:delete val="1"/>
      </c:legendEntry>
      <c:legendEntry>
        <c:idx val="5"/>
        <c:delete val="1"/>
      </c:legendEntry>
      <c:layout>
        <c:manualLayout>
          <c:xMode val="edge"/>
          <c:yMode val="edge"/>
          <c:x val="0.14804221508948964"/>
          <c:y val="2.0366239316239321E-2"/>
          <c:w val="0.70347337006427912"/>
          <c:h val="6.9105175688509005E-2"/>
        </c:manualLayout>
      </c:layout>
      <c:txPr>
        <a:bodyPr/>
        <a:lstStyle/>
        <a:p>
          <a:pPr>
            <a:defRPr lang="es-ES"/>
          </a:pPr>
          <a:endParaRPr lang="es-MX"/>
        </a:p>
      </c:txPr>
    </c:legend>
    <c:plotVisOnly val="1"/>
  </c:chart>
  <c:txPr>
    <a:bodyPr/>
    <a:lstStyle/>
    <a:p>
      <a:pPr>
        <a:defRPr sz="1400" b="1">
          <a:latin typeface="Calibri" pitchFamily="34" charset="0"/>
        </a:defRPr>
      </a:pPr>
      <a:endParaRPr lang="es-MX"/>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MX"/>
  <c:chart>
    <c:autoTitleDeleted val="1"/>
    <c:plotArea>
      <c:layout>
        <c:manualLayout>
          <c:layoutTarget val="inner"/>
          <c:xMode val="edge"/>
          <c:yMode val="edge"/>
          <c:x val="1.5910839165219706E-2"/>
          <c:y val="0.24943824786324859"/>
          <c:w val="0.96499615383651671"/>
          <c:h val="0.63908867521367785"/>
        </c:manualLayout>
      </c:layout>
      <c:lineChart>
        <c:grouping val="standard"/>
        <c:ser>
          <c:idx val="0"/>
          <c:order val="0"/>
          <c:tx>
            <c:strRef>
              <c:f>Hoja1!$A$2</c:f>
              <c:strCache>
                <c:ptCount val="1"/>
                <c:pt idx="0">
                  <c:v>Artículo 13. Criterios Sustantivos</c:v>
                </c:pt>
              </c:strCache>
            </c:strRef>
          </c:tx>
          <c:spPr>
            <a:ln>
              <a:solidFill>
                <a:srgbClr val="008080"/>
              </a:solidFill>
            </a:ln>
          </c:spPr>
          <c:marker>
            <c:symbol val="none"/>
          </c:marker>
          <c:dLbls>
            <c:dLbl>
              <c:idx val="2"/>
              <c:layout>
                <c:manualLayout>
                  <c:x val="1.5910839165219719E-3"/>
                  <c:y val="8.1410256410256412E-2"/>
                </c:manualLayout>
              </c:layout>
              <c:dLblPos val="t"/>
              <c:showVal val="1"/>
            </c:dLbl>
            <c:dLbl>
              <c:idx val="3"/>
              <c:layout>
                <c:manualLayout>
                  <c:x val="-4.7732517495657914E-3"/>
                  <c:y val="6.2414529914530108E-2"/>
                </c:manualLayout>
              </c:layout>
              <c:dLblPos val="t"/>
              <c:showVal val="1"/>
            </c:dLbl>
            <c:dLblPos val="t"/>
            <c:showVal val="1"/>
          </c:dLbls>
          <c:cat>
            <c:strRef>
              <c:f>Hoja1!$B$1:$E$1</c:f>
              <c:strCache>
                <c:ptCount val="4"/>
                <c:pt idx="0">
                  <c:v>Oct’06 </c:v>
                </c:pt>
                <c:pt idx="1">
                  <c:v>May’07 </c:v>
                </c:pt>
                <c:pt idx="2">
                  <c:v>Nov’07 </c:v>
                </c:pt>
                <c:pt idx="3">
                  <c:v>Abr’08 </c:v>
                </c:pt>
              </c:strCache>
            </c:strRef>
          </c:cat>
          <c:val>
            <c:numRef>
              <c:f>Hoja1!$B$2:$E$2</c:f>
              <c:numCache>
                <c:formatCode>General</c:formatCode>
                <c:ptCount val="4"/>
                <c:pt idx="0">
                  <c:v>45.2</c:v>
                </c:pt>
                <c:pt idx="1">
                  <c:v>60.2</c:v>
                </c:pt>
                <c:pt idx="2">
                  <c:v>92.8</c:v>
                </c:pt>
                <c:pt idx="3">
                  <c:v>81.2</c:v>
                </c:pt>
              </c:numCache>
            </c:numRef>
          </c:val>
        </c:ser>
        <c:ser>
          <c:idx val="1"/>
          <c:order val="1"/>
          <c:tx>
            <c:strRef>
              <c:f>Hoja1!$A$3</c:f>
              <c:strCache>
                <c:ptCount val="1"/>
                <c:pt idx="0">
                  <c:v>Artículo 13. Criterios Adjetivos</c:v>
                </c:pt>
              </c:strCache>
            </c:strRef>
          </c:tx>
          <c:spPr>
            <a:ln>
              <a:solidFill>
                <a:srgbClr val="33CCCC"/>
              </a:solidFill>
            </a:ln>
          </c:spPr>
          <c:marker>
            <c:symbol val="none"/>
          </c:marker>
          <c:dLbls>
            <c:dLbl>
              <c:idx val="2"/>
              <c:layout>
                <c:manualLayout>
                  <c:x val="1.5910839165219719E-3"/>
                  <c:y val="-7.8696581196581392E-2"/>
                </c:manualLayout>
              </c:layout>
              <c:dLblPos val="b"/>
              <c:showVal val="1"/>
            </c:dLbl>
            <c:dLbl>
              <c:idx val="3"/>
              <c:layout>
                <c:manualLayout>
                  <c:x val="-4.7732517495657914E-3"/>
                  <c:y val="-8.9551282051282516E-2"/>
                </c:manualLayout>
              </c:layout>
              <c:dLblPos val="b"/>
              <c:showVal val="1"/>
            </c:dLbl>
            <c:dLblPos val="b"/>
            <c:showVal val="1"/>
          </c:dLbls>
          <c:cat>
            <c:strRef>
              <c:f>Hoja1!$B$1:$E$1</c:f>
              <c:strCache>
                <c:ptCount val="4"/>
                <c:pt idx="0">
                  <c:v>Oct’06 </c:v>
                </c:pt>
                <c:pt idx="1">
                  <c:v>May’07 </c:v>
                </c:pt>
                <c:pt idx="2">
                  <c:v>Nov’07 </c:v>
                </c:pt>
                <c:pt idx="3">
                  <c:v>Abr’08 </c:v>
                </c:pt>
              </c:strCache>
            </c:strRef>
          </c:cat>
          <c:val>
            <c:numRef>
              <c:f>Hoja1!$B$3:$E$3</c:f>
              <c:numCache>
                <c:formatCode>0.0</c:formatCode>
                <c:ptCount val="4"/>
                <c:pt idx="0">
                  <c:v>37.799999999999997</c:v>
                </c:pt>
                <c:pt idx="1">
                  <c:v>58.5</c:v>
                </c:pt>
                <c:pt idx="2">
                  <c:v>94.7</c:v>
                </c:pt>
                <c:pt idx="3">
                  <c:v>87.2</c:v>
                </c:pt>
              </c:numCache>
            </c:numRef>
          </c:val>
        </c:ser>
        <c:dLbls>
          <c:showVal val="1"/>
        </c:dLbls>
        <c:marker val="1"/>
        <c:axId val="94859648"/>
        <c:axId val="94861184"/>
      </c:lineChart>
      <c:catAx>
        <c:axId val="94859648"/>
        <c:scaling>
          <c:orientation val="minMax"/>
        </c:scaling>
        <c:axPos val="b"/>
        <c:majorTickMark val="cross"/>
        <c:tickLblPos val="nextTo"/>
        <c:txPr>
          <a:bodyPr/>
          <a:lstStyle/>
          <a:p>
            <a:pPr>
              <a:defRPr lang="es-ES"/>
            </a:pPr>
            <a:endParaRPr lang="es-MX"/>
          </a:p>
        </c:txPr>
        <c:crossAx val="94861184"/>
        <c:crosses val="autoZero"/>
        <c:auto val="1"/>
        <c:lblAlgn val="ctr"/>
        <c:lblOffset val="100"/>
      </c:catAx>
      <c:valAx>
        <c:axId val="94861184"/>
        <c:scaling>
          <c:orientation val="minMax"/>
          <c:max val="100"/>
        </c:scaling>
        <c:delete val="1"/>
        <c:axPos val="l"/>
        <c:numFmt formatCode="General" sourceLinked="1"/>
        <c:majorTickMark val="none"/>
        <c:tickLblPos val="nextTo"/>
        <c:crossAx val="94859648"/>
        <c:crosses val="autoZero"/>
        <c:crossBetween val="between"/>
      </c:valAx>
    </c:plotArea>
    <c:legend>
      <c:legendPos val="t"/>
      <c:layout>
        <c:manualLayout>
          <c:xMode val="edge"/>
          <c:yMode val="edge"/>
          <c:x val="6.101042598453018E-2"/>
          <c:y val="4.8846153846153872E-2"/>
          <c:w val="0.87479698019789598"/>
          <c:h val="6.2194658119658124E-2"/>
        </c:manualLayout>
      </c:layout>
      <c:txPr>
        <a:bodyPr/>
        <a:lstStyle/>
        <a:p>
          <a:pPr>
            <a:defRPr lang="es-ES"/>
          </a:pPr>
          <a:endParaRPr lang="es-MX"/>
        </a:p>
      </c:txPr>
    </c:legend>
    <c:plotVisOnly val="1"/>
    <c:dispBlanksAs val="gap"/>
  </c:chart>
  <c:txPr>
    <a:bodyPr/>
    <a:lstStyle/>
    <a:p>
      <a:pPr>
        <a:defRPr sz="1400" b="1">
          <a:latin typeface="Calibri" pitchFamily="34" charset="0"/>
        </a:defRPr>
      </a:pPr>
      <a:endParaRPr lang="es-MX"/>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lang="es-ES"/>
            </a:pPr>
            <a:r>
              <a:rPr lang="es-ES"/>
              <a:t>Porcentajes</a:t>
            </a:r>
          </a:p>
        </c:rich>
      </c:tx>
      <c:layout>
        <c:manualLayout>
          <c:xMode val="edge"/>
          <c:yMode val="edge"/>
          <c:x val="0.43507911867686888"/>
          <c:y val="8.7440645773979128E-2"/>
        </c:manualLayout>
      </c:layout>
    </c:title>
    <c:plotArea>
      <c:layout>
        <c:manualLayout>
          <c:layoutTarget val="inner"/>
          <c:xMode val="edge"/>
          <c:yMode val="edge"/>
          <c:x val="1.7501923081741623E-2"/>
          <c:y val="0.23181303418803467"/>
          <c:w val="0.96499615383651671"/>
          <c:h val="0.65671388888889104"/>
        </c:manualLayout>
      </c:layout>
      <c:barChart>
        <c:barDir val="col"/>
        <c:grouping val="clustered"/>
        <c:ser>
          <c:idx val="0"/>
          <c:order val="0"/>
          <c:tx>
            <c:strRef>
              <c:f>Hoja1!$B$1</c:f>
              <c:strCache>
                <c:ptCount val="1"/>
                <c:pt idx="0">
                  <c:v>Oct’06 </c:v>
                </c:pt>
              </c:strCache>
            </c:strRef>
          </c:tx>
          <c:spPr>
            <a:solidFill>
              <a:schemeClr val="accent4">
                <a:lumMod val="20000"/>
                <a:lumOff val="80000"/>
              </a:schemeClr>
            </a:solidFill>
            <a:ln>
              <a:noFill/>
            </a:ln>
          </c:spPr>
          <c:dLbls>
            <c:showVal val="1"/>
          </c:dLbls>
          <c:cat>
            <c:strRef>
              <c:f>Hoja1!$A$2:$A$4</c:f>
              <c:strCache>
                <c:ptCount val="3"/>
                <c:pt idx="0">
                  <c:v>Cumplió totalmente</c:v>
                </c:pt>
                <c:pt idx="1">
                  <c:v>Cumplió parcialmente</c:v>
                </c:pt>
                <c:pt idx="2">
                  <c:v>No cumplió</c:v>
                </c:pt>
              </c:strCache>
            </c:strRef>
          </c:cat>
          <c:val>
            <c:numRef>
              <c:f>Hoja1!$B$2:$B$4</c:f>
              <c:numCache>
                <c:formatCode>0.0</c:formatCode>
                <c:ptCount val="3"/>
                <c:pt idx="1">
                  <c:v>97.1</c:v>
                </c:pt>
                <c:pt idx="2">
                  <c:v>2.9</c:v>
                </c:pt>
              </c:numCache>
            </c:numRef>
          </c:val>
        </c:ser>
        <c:ser>
          <c:idx val="1"/>
          <c:order val="1"/>
          <c:tx>
            <c:strRef>
              <c:f>Hoja1!$C$1</c:f>
              <c:strCache>
                <c:ptCount val="1"/>
                <c:pt idx="0">
                  <c:v>May’07 </c:v>
                </c:pt>
              </c:strCache>
            </c:strRef>
          </c:tx>
          <c:spPr>
            <a:solidFill>
              <a:schemeClr val="accent4">
                <a:lumMod val="50000"/>
              </a:schemeClr>
            </a:solidFill>
            <a:ln>
              <a:noFill/>
            </a:ln>
          </c:spPr>
          <c:dLbls>
            <c:showVal val="1"/>
          </c:dLbls>
          <c:cat>
            <c:strRef>
              <c:f>Hoja1!$A$2:$A$4</c:f>
              <c:strCache>
                <c:ptCount val="3"/>
                <c:pt idx="0">
                  <c:v>Cumplió totalmente</c:v>
                </c:pt>
                <c:pt idx="1">
                  <c:v>Cumplió parcialmente</c:v>
                </c:pt>
                <c:pt idx="2">
                  <c:v>No cumplió</c:v>
                </c:pt>
              </c:strCache>
            </c:strRef>
          </c:cat>
          <c:val>
            <c:numRef>
              <c:f>Hoja1!$C$2:$C$4</c:f>
              <c:numCache>
                <c:formatCode>0.0</c:formatCode>
                <c:ptCount val="3"/>
                <c:pt idx="1">
                  <c:v>100</c:v>
                </c:pt>
              </c:numCache>
            </c:numRef>
          </c:val>
        </c:ser>
        <c:ser>
          <c:idx val="2"/>
          <c:order val="2"/>
          <c:tx>
            <c:strRef>
              <c:f>Hoja1!$D$1</c:f>
              <c:strCache>
                <c:ptCount val="1"/>
                <c:pt idx="0">
                  <c:v>Nov’07 </c:v>
                </c:pt>
              </c:strCache>
            </c:strRef>
          </c:tx>
          <c:spPr>
            <a:solidFill>
              <a:srgbClr val="33CCCC"/>
            </a:solidFill>
            <a:ln>
              <a:noFill/>
            </a:ln>
          </c:spPr>
          <c:dLbls>
            <c:showVal val="1"/>
          </c:dLbls>
          <c:cat>
            <c:strRef>
              <c:f>Hoja1!$A$2:$A$4</c:f>
              <c:strCache>
                <c:ptCount val="3"/>
                <c:pt idx="0">
                  <c:v>Cumplió totalmente</c:v>
                </c:pt>
                <c:pt idx="1">
                  <c:v>Cumplió parcialmente</c:v>
                </c:pt>
                <c:pt idx="2">
                  <c:v>No cumplió</c:v>
                </c:pt>
              </c:strCache>
            </c:strRef>
          </c:cat>
          <c:val>
            <c:numRef>
              <c:f>Hoja1!$D$2:$D$4</c:f>
              <c:numCache>
                <c:formatCode>0.0</c:formatCode>
                <c:ptCount val="3"/>
                <c:pt idx="0">
                  <c:v>48.6</c:v>
                </c:pt>
                <c:pt idx="1">
                  <c:v>51.4</c:v>
                </c:pt>
              </c:numCache>
            </c:numRef>
          </c:val>
        </c:ser>
        <c:ser>
          <c:idx val="3"/>
          <c:order val="3"/>
          <c:tx>
            <c:strRef>
              <c:f>Hoja1!$E$1</c:f>
              <c:strCache>
                <c:ptCount val="1"/>
                <c:pt idx="0">
                  <c:v>Abr’08 </c:v>
                </c:pt>
              </c:strCache>
            </c:strRef>
          </c:tx>
          <c:spPr>
            <a:solidFill>
              <a:srgbClr val="008080"/>
            </a:solidFill>
          </c:spPr>
          <c:dLbls>
            <c:showVal val="1"/>
          </c:dLbls>
          <c:cat>
            <c:strRef>
              <c:f>Hoja1!$A$2:$A$4</c:f>
              <c:strCache>
                <c:ptCount val="3"/>
                <c:pt idx="0">
                  <c:v>Cumplió totalmente</c:v>
                </c:pt>
                <c:pt idx="1">
                  <c:v>Cumplió parcialmente</c:v>
                </c:pt>
                <c:pt idx="2">
                  <c:v>No cumplió</c:v>
                </c:pt>
              </c:strCache>
            </c:strRef>
          </c:cat>
          <c:val>
            <c:numRef>
              <c:f>Hoja1!$E$2:$E$4</c:f>
              <c:numCache>
                <c:formatCode>0.0</c:formatCode>
                <c:ptCount val="3"/>
                <c:pt idx="0">
                  <c:v>13.1</c:v>
                </c:pt>
                <c:pt idx="1">
                  <c:v>85.7</c:v>
                </c:pt>
                <c:pt idx="2">
                  <c:v>1.2</c:v>
                </c:pt>
              </c:numCache>
            </c:numRef>
          </c:val>
        </c:ser>
        <c:ser>
          <c:idx val="4"/>
          <c:order val="4"/>
          <c:tx>
            <c:strRef>
              <c:f>Hoja1!$F$1</c:f>
              <c:strCache>
                <c:ptCount val="1"/>
                <c:pt idx="0">
                  <c:v>Columna1</c:v>
                </c:pt>
              </c:strCache>
            </c:strRef>
          </c:tx>
          <c:dLbls>
            <c:showVal val="1"/>
          </c:dLbls>
          <c:cat>
            <c:strRef>
              <c:f>Hoja1!$A$2:$A$4</c:f>
              <c:strCache>
                <c:ptCount val="3"/>
                <c:pt idx="0">
                  <c:v>Cumplió totalmente</c:v>
                </c:pt>
                <c:pt idx="1">
                  <c:v>Cumplió parcialmente</c:v>
                </c:pt>
                <c:pt idx="2">
                  <c:v>No cumplió</c:v>
                </c:pt>
              </c:strCache>
            </c:strRef>
          </c:cat>
          <c:val>
            <c:numRef>
              <c:f>Hoja1!$F$2:$F$4</c:f>
              <c:numCache>
                <c:formatCode>General</c:formatCode>
                <c:ptCount val="3"/>
              </c:numCache>
            </c:numRef>
          </c:val>
        </c:ser>
        <c:ser>
          <c:idx val="5"/>
          <c:order val="5"/>
          <c:tx>
            <c:strRef>
              <c:f>Hoja1!$G$1</c:f>
              <c:strCache>
                <c:ptCount val="1"/>
                <c:pt idx="0">
                  <c:v>Columna2</c:v>
                </c:pt>
              </c:strCache>
            </c:strRef>
          </c:tx>
          <c:dLbls>
            <c:showVal val="1"/>
          </c:dLbls>
          <c:cat>
            <c:strRef>
              <c:f>Hoja1!$A$2:$A$4</c:f>
              <c:strCache>
                <c:ptCount val="3"/>
                <c:pt idx="0">
                  <c:v>Cumplió totalmente</c:v>
                </c:pt>
                <c:pt idx="1">
                  <c:v>Cumplió parcialmente</c:v>
                </c:pt>
                <c:pt idx="2">
                  <c:v>No cumplió</c:v>
                </c:pt>
              </c:strCache>
            </c:strRef>
          </c:cat>
          <c:val>
            <c:numRef>
              <c:f>Hoja1!$G$2:$G$4</c:f>
              <c:numCache>
                <c:formatCode>General</c:formatCode>
                <c:ptCount val="3"/>
              </c:numCache>
            </c:numRef>
          </c:val>
        </c:ser>
        <c:dLbls>
          <c:showVal val="1"/>
        </c:dLbls>
        <c:overlap val="-25"/>
        <c:axId val="122240000"/>
        <c:axId val="122266368"/>
      </c:barChart>
      <c:catAx>
        <c:axId val="122240000"/>
        <c:scaling>
          <c:orientation val="minMax"/>
        </c:scaling>
        <c:axPos val="b"/>
        <c:majorTickMark val="cross"/>
        <c:tickLblPos val="nextTo"/>
        <c:txPr>
          <a:bodyPr/>
          <a:lstStyle/>
          <a:p>
            <a:pPr>
              <a:defRPr lang="es-ES"/>
            </a:pPr>
            <a:endParaRPr lang="es-MX"/>
          </a:p>
        </c:txPr>
        <c:crossAx val="122266368"/>
        <c:crosses val="autoZero"/>
        <c:auto val="1"/>
        <c:lblAlgn val="ctr"/>
        <c:lblOffset val="100"/>
      </c:catAx>
      <c:valAx>
        <c:axId val="122266368"/>
        <c:scaling>
          <c:orientation val="minMax"/>
          <c:max val="100"/>
        </c:scaling>
        <c:delete val="1"/>
        <c:axPos val="l"/>
        <c:numFmt formatCode="0.0" sourceLinked="1"/>
        <c:majorTickMark val="none"/>
        <c:tickLblPos val="nextTo"/>
        <c:crossAx val="122240000"/>
        <c:crosses val="autoZero"/>
        <c:crossBetween val="between"/>
      </c:valAx>
    </c:plotArea>
    <c:legend>
      <c:legendPos val="t"/>
      <c:legendEntry>
        <c:idx val="4"/>
        <c:delete val="1"/>
      </c:legendEntry>
      <c:legendEntry>
        <c:idx val="5"/>
        <c:delete val="1"/>
      </c:legendEntry>
      <c:layout>
        <c:manualLayout>
          <c:xMode val="edge"/>
          <c:yMode val="edge"/>
          <c:x val="0.14606802761644241"/>
          <c:y val="2.3984567901234571E-2"/>
          <c:w val="0.71719974227099714"/>
          <c:h val="6.9105175688509005E-2"/>
        </c:manualLayout>
      </c:layout>
      <c:txPr>
        <a:bodyPr/>
        <a:lstStyle/>
        <a:p>
          <a:pPr>
            <a:defRPr lang="es-ES"/>
          </a:pPr>
          <a:endParaRPr lang="es-MX"/>
        </a:p>
      </c:txPr>
    </c:legend>
    <c:plotVisOnly val="1"/>
  </c:chart>
  <c:txPr>
    <a:bodyPr/>
    <a:lstStyle/>
    <a:p>
      <a:pPr>
        <a:defRPr sz="1400" b="1">
          <a:latin typeface="Calibri" pitchFamily="34" charset="0"/>
        </a:defRPr>
      </a:pPr>
      <a:endParaRPr lang="es-MX"/>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MX"/>
  <c:chart>
    <c:title>
      <c:tx>
        <c:rich>
          <a:bodyPr/>
          <a:lstStyle/>
          <a:p>
            <a:pPr>
              <a:defRPr lang="es-ES"/>
            </a:pPr>
            <a:r>
              <a:rPr lang="es-ES"/>
              <a:t>Porcentajes</a:t>
            </a:r>
          </a:p>
        </c:rich>
      </c:tx>
      <c:layout>
        <c:manualLayout>
          <c:xMode val="edge"/>
          <c:yMode val="edge"/>
          <c:x val="0.44072669484703947"/>
          <c:y val="8.7440645773979128E-2"/>
        </c:manualLayout>
      </c:layout>
    </c:title>
    <c:plotArea>
      <c:layout>
        <c:manualLayout>
          <c:layoutTarget val="inner"/>
          <c:xMode val="edge"/>
          <c:yMode val="edge"/>
          <c:x val="1.7501923081741623E-2"/>
          <c:y val="0.23181303418803473"/>
          <c:w val="0.96499615383651671"/>
          <c:h val="0.65671388888889115"/>
        </c:manualLayout>
      </c:layout>
      <c:barChart>
        <c:barDir val="col"/>
        <c:grouping val="clustered"/>
        <c:ser>
          <c:idx val="0"/>
          <c:order val="0"/>
          <c:tx>
            <c:strRef>
              <c:f>Hoja1!$B$1</c:f>
              <c:strCache>
                <c:ptCount val="1"/>
                <c:pt idx="0">
                  <c:v>Oct’06 </c:v>
                </c:pt>
              </c:strCache>
            </c:strRef>
          </c:tx>
          <c:spPr>
            <a:solidFill>
              <a:schemeClr val="accent4">
                <a:lumMod val="20000"/>
                <a:lumOff val="80000"/>
              </a:schemeClr>
            </a:solidFill>
            <a:ln>
              <a:noFill/>
            </a:ln>
          </c:spPr>
          <c:dLbls>
            <c:showVal val="1"/>
          </c:dLbls>
          <c:cat>
            <c:strRef>
              <c:f>Hoja1!$A$2:$A$4</c:f>
              <c:strCache>
                <c:ptCount val="3"/>
                <c:pt idx="0">
                  <c:v>Cumplió totalmente</c:v>
                </c:pt>
                <c:pt idx="1">
                  <c:v>Cumplió parcialmente</c:v>
                </c:pt>
                <c:pt idx="2">
                  <c:v>No cumplió</c:v>
                </c:pt>
              </c:strCache>
            </c:strRef>
          </c:cat>
          <c:val>
            <c:numRef>
              <c:f>Hoja1!$B$2:$B$4</c:f>
              <c:numCache>
                <c:formatCode>0.0</c:formatCode>
                <c:ptCount val="3"/>
                <c:pt idx="1">
                  <c:v>95.7</c:v>
                </c:pt>
                <c:pt idx="2">
                  <c:v>4.3</c:v>
                </c:pt>
              </c:numCache>
            </c:numRef>
          </c:val>
        </c:ser>
        <c:ser>
          <c:idx val="1"/>
          <c:order val="1"/>
          <c:tx>
            <c:strRef>
              <c:f>Hoja1!$C$1</c:f>
              <c:strCache>
                <c:ptCount val="1"/>
                <c:pt idx="0">
                  <c:v>May’07 </c:v>
                </c:pt>
              </c:strCache>
            </c:strRef>
          </c:tx>
          <c:spPr>
            <a:solidFill>
              <a:schemeClr val="accent4">
                <a:lumMod val="50000"/>
              </a:schemeClr>
            </a:solidFill>
            <a:ln>
              <a:noFill/>
            </a:ln>
          </c:spPr>
          <c:dLbls>
            <c:showVal val="1"/>
          </c:dLbls>
          <c:cat>
            <c:strRef>
              <c:f>Hoja1!$A$2:$A$4</c:f>
              <c:strCache>
                <c:ptCount val="3"/>
                <c:pt idx="0">
                  <c:v>Cumplió totalmente</c:v>
                </c:pt>
                <c:pt idx="1">
                  <c:v>Cumplió parcialmente</c:v>
                </c:pt>
                <c:pt idx="2">
                  <c:v>No cumplió</c:v>
                </c:pt>
              </c:strCache>
            </c:strRef>
          </c:cat>
          <c:val>
            <c:numRef>
              <c:f>Hoja1!$C$2:$C$4</c:f>
              <c:numCache>
                <c:formatCode>0.0</c:formatCode>
                <c:ptCount val="3"/>
                <c:pt idx="0">
                  <c:v>8.6</c:v>
                </c:pt>
                <c:pt idx="1">
                  <c:v>88.6</c:v>
                </c:pt>
                <c:pt idx="2">
                  <c:v>2.8</c:v>
                </c:pt>
              </c:numCache>
            </c:numRef>
          </c:val>
        </c:ser>
        <c:ser>
          <c:idx val="2"/>
          <c:order val="2"/>
          <c:tx>
            <c:strRef>
              <c:f>Hoja1!$D$1</c:f>
              <c:strCache>
                <c:ptCount val="1"/>
                <c:pt idx="0">
                  <c:v>Nov’07 </c:v>
                </c:pt>
              </c:strCache>
            </c:strRef>
          </c:tx>
          <c:spPr>
            <a:solidFill>
              <a:srgbClr val="33CCCC"/>
            </a:solidFill>
            <a:ln>
              <a:noFill/>
            </a:ln>
          </c:spPr>
          <c:dLbls>
            <c:showVal val="1"/>
          </c:dLbls>
          <c:cat>
            <c:strRef>
              <c:f>Hoja1!$A$2:$A$4</c:f>
              <c:strCache>
                <c:ptCount val="3"/>
                <c:pt idx="0">
                  <c:v>Cumplió totalmente</c:v>
                </c:pt>
                <c:pt idx="1">
                  <c:v>Cumplió parcialmente</c:v>
                </c:pt>
                <c:pt idx="2">
                  <c:v>No cumplió</c:v>
                </c:pt>
              </c:strCache>
            </c:strRef>
          </c:cat>
          <c:val>
            <c:numRef>
              <c:f>Hoja1!$D$2:$D$4</c:f>
              <c:numCache>
                <c:formatCode>0.0</c:formatCode>
                <c:ptCount val="3"/>
                <c:pt idx="0">
                  <c:v>70</c:v>
                </c:pt>
                <c:pt idx="1">
                  <c:v>30</c:v>
                </c:pt>
              </c:numCache>
            </c:numRef>
          </c:val>
        </c:ser>
        <c:ser>
          <c:idx val="3"/>
          <c:order val="3"/>
          <c:tx>
            <c:strRef>
              <c:f>Hoja1!$E$1</c:f>
              <c:strCache>
                <c:ptCount val="1"/>
                <c:pt idx="0">
                  <c:v>Abr’08 </c:v>
                </c:pt>
              </c:strCache>
            </c:strRef>
          </c:tx>
          <c:spPr>
            <a:solidFill>
              <a:srgbClr val="008080"/>
            </a:solidFill>
          </c:spPr>
          <c:dLbls>
            <c:showVal val="1"/>
          </c:dLbls>
          <c:cat>
            <c:strRef>
              <c:f>Hoja1!$A$2:$A$4</c:f>
              <c:strCache>
                <c:ptCount val="3"/>
                <c:pt idx="0">
                  <c:v>Cumplió totalmente</c:v>
                </c:pt>
                <c:pt idx="1">
                  <c:v>Cumplió parcialmente</c:v>
                </c:pt>
                <c:pt idx="2">
                  <c:v>No cumplió</c:v>
                </c:pt>
              </c:strCache>
            </c:strRef>
          </c:cat>
          <c:val>
            <c:numRef>
              <c:f>Hoja1!$E$2:$E$4</c:f>
              <c:numCache>
                <c:formatCode>0.0</c:formatCode>
                <c:ptCount val="3"/>
                <c:pt idx="0">
                  <c:v>50</c:v>
                </c:pt>
                <c:pt idx="1">
                  <c:v>48.8</c:v>
                </c:pt>
                <c:pt idx="2">
                  <c:v>1.2</c:v>
                </c:pt>
              </c:numCache>
            </c:numRef>
          </c:val>
        </c:ser>
        <c:ser>
          <c:idx val="4"/>
          <c:order val="4"/>
          <c:tx>
            <c:strRef>
              <c:f>Hoja1!$F$1</c:f>
              <c:strCache>
                <c:ptCount val="1"/>
                <c:pt idx="0">
                  <c:v>Columna1</c:v>
                </c:pt>
              </c:strCache>
            </c:strRef>
          </c:tx>
          <c:dLbls>
            <c:showVal val="1"/>
          </c:dLbls>
          <c:cat>
            <c:strRef>
              <c:f>Hoja1!$A$2:$A$4</c:f>
              <c:strCache>
                <c:ptCount val="3"/>
                <c:pt idx="0">
                  <c:v>Cumplió totalmente</c:v>
                </c:pt>
                <c:pt idx="1">
                  <c:v>Cumplió parcialmente</c:v>
                </c:pt>
                <c:pt idx="2">
                  <c:v>No cumplió</c:v>
                </c:pt>
              </c:strCache>
            </c:strRef>
          </c:cat>
          <c:val>
            <c:numRef>
              <c:f>Hoja1!$F$2:$F$4</c:f>
              <c:numCache>
                <c:formatCode>General</c:formatCode>
                <c:ptCount val="3"/>
              </c:numCache>
            </c:numRef>
          </c:val>
        </c:ser>
        <c:ser>
          <c:idx val="5"/>
          <c:order val="5"/>
          <c:tx>
            <c:strRef>
              <c:f>Hoja1!$G$1</c:f>
              <c:strCache>
                <c:ptCount val="1"/>
                <c:pt idx="0">
                  <c:v>Columna2</c:v>
                </c:pt>
              </c:strCache>
            </c:strRef>
          </c:tx>
          <c:dLbls>
            <c:showVal val="1"/>
          </c:dLbls>
          <c:cat>
            <c:strRef>
              <c:f>Hoja1!$A$2:$A$4</c:f>
              <c:strCache>
                <c:ptCount val="3"/>
                <c:pt idx="0">
                  <c:v>Cumplió totalmente</c:v>
                </c:pt>
                <c:pt idx="1">
                  <c:v>Cumplió parcialmente</c:v>
                </c:pt>
                <c:pt idx="2">
                  <c:v>No cumplió</c:v>
                </c:pt>
              </c:strCache>
            </c:strRef>
          </c:cat>
          <c:val>
            <c:numRef>
              <c:f>Hoja1!$G$2:$G$4</c:f>
              <c:numCache>
                <c:formatCode>General</c:formatCode>
                <c:ptCount val="3"/>
              </c:numCache>
            </c:numRef>
          </c:val>
        </c:ser>
        <c:dLbls>
          <c:showVal val="1"/>
        </c:dLbls>
        <c:overlap val="-25"/>
        <c:axId val="122388480"/>
        <c:axId val="122390016"/>
      </c:barChart>
      <c:catAx>
        <c:axId val="122388480"/>
        <c:scaling>
          <c:orientation val="minMax"/>
        </c:scaling>
        <c:axPos val="b"/>
        <c:majorTickMark val="cross"/>
        <c:tickLblPos val="nextTo"/>
        <c:txPr>
          <a:bodyPr/>
          <a:lstStyle/>
          <a:p>
            <a:pPr>
              <a:defRPr lang="es-ES"/>
            </a:pPr>
            <a:endParaRPr lang="es-MX"/>
          </a:p>
        </c:txPr>
        <c:crossAx val="122390016"/>
        <c:crosses val="autoZero"/>
        <c:auto val="1"/>
        <c:lblAlgn val="ctr"/>
        <c:lblOffset val="100"/>
      </c:catAx>
      <c:valAx>
        <c:axId val="122390016"/>
        <c:scaling>
          <c:orientation val="minMax"/>
          <c:max val="100"/>
        </c:scaling>
        <c:delete val="1"/>
        <c:axPos val="l"/>
        <c:numFmt formatCode="0.0" sourceLinked="1"/>
        <c:majorTickMark val="none"/>
        <c:tickLblPos val="nextTo"/>
        <c:crossAx val="122388480"/>
        <c:crosses val="autoZero"/>
        <c:crossBetween val="between"/>
      </c:valAx>
    </c:plotArea>
    <c:legend>
      <c:legendPos val="t"/>
      <c:legendEntry>
        <c:idx val="4"/>
        <c:delete val="1"/>
      </c:legendEntry>
      <c:legendEntry>
        <c:idx val="5"/>
        <c:delete val="1"/>
      </c:legendEntry>
      <c:layout>
        <c:manualLayout>
          <c:xMode val="edge"/>
          <c:yMode val="edge"/>
          <c:x val="0.1533786549774849"/>
          <c:y val="2.3984567901234571E-2"/>
          <c:w val="0.69743662865842715"/>
          <c:h val="6.9105175688509005E-2"/>
        </c:manualLayout>
      </c:layout>
      <c:txPr>
        <a:bodyPr/>
        <a:lstStyle/>
        <a:p>
          <a:pPr>
            <a:defRPr lang="es-ES"/>
          </a:pPr>
          <a:endParaRPr lang="es-MX"/>
        </a:p>
      </c:txPr>
    </c:legend>
    <c:plotVisOnly val="1"/>
  </c:chart>
  <c:txPr>
    <a:bodyPr/>
    <a:lstStyle/>
    <a:p>
      <a:pPr>
        <a:defRPr sz="1400" b="1">
          <a:latin typeface="Calibri" pitchFamily="34" charset="0"/>
        </a:defRPr>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dirty="0"/>
          </a:p>
        </p:txBody>
      </p:sp>
      <p:sp>
        <p:nvSpPr>
          <p:cNvPr id="3" name="2 Marcador de fecha"/>
          <p:cNvSpPr>
            <a:spLocks noGrp="1"/>
          </p:cNvSpPr>
          <p:nvPr>
            <p:ph type="dt" idx="1"/>
          </p:nvPr>
        </p:nvSpPr>
        <p:spPr>
          <a:xfrm>
            <a:off x="3850443" y="0"/>
            <a:ext cx="2945659"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A9CBCD6-C483-4257-B11E-9F2FC1093CA5}" type="datetimeFigureOut">
              <a:rPr lang="es-MX"/>
              <a:pPr>
                <a:defRPr/>
              </a:pPr>
              <a:t>12/08/2008</a:t>
            </a:fld>
            <a:endParaRPr lang="es-MX" dirty="0"/>
          </a:p>
        </p:txBody>
      </p:sp>
      <p:sp>
        <p:nvSpPr>
          <p:cNvPr id="4" name="3 Marcador de imagen de diapositiva"/>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s-MX" noProof="0" dirty="0"/>
          </a:p>
        </p:txBody>
      </p:sp>
      <p:sp>
        <p:nvSpPr>
          <p:cNvPr id="5" name="4 Marcador de notas"/>
          <p:cNvSpPr>
            <a:spLocks noGrp="1"/>
          </p:cNvSpPr>
          <p:nvPr>
            <p:ph type="body" sz="quarter" idx="3"/>
          </p:nvPr>
        </p:nvSpPr>
        <p:spPr>
          <a:xfrm>
            <a:off x="679768" y="4690269"/>
            <a:ext cx="5438140" cy="4443413"/>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dirty="0"/>
          </a:p>
        </p:txBody>
      </p:sp>
      <p:sp>
        <p:nvSpPr>
          <p:cNvPr id="7" name="6 Marcador de número de diapositiva"/>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EF43496-A5D6-47D1-B54A-3B1A06F5E0DA}" type="slidenum">
              <a:rPr lang="es-MX"/>
              <a:pPr>
                <a:defRPr/>
              </a:pPr>
              <a:t>‹Nº›</a:t>
            </a:fld>
            <a:endParaRPr lang="es-MX"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174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3174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5D5E3E-F416-40DA-AC1F-9E2E76102BB6}" type="slidenum">
              <a:rPr lang="es-MX"/>
              <a:pPr fontAlgn="base">
                <a:spcBef>
                  <a:spcPct val="0"/>
                </a:spcBef>
                <a:spcAft>
                  <a:spcPct val="0"/>
                </a:spcAft>
              </a:pPr>
              <a:t>1</a:t>
            </a:fld>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sz="1100" dirty="0" smtClean="0"/>
              <a:t>Realizando</a:t>
            </a:r>
            <a:r>
              <a:rPr lang="es-ES" sz="1100" baseline="0" dirty="0" smtClean="0"/>
              <a:t> el ejercicio análogo en la vertiente de los Criterios Adjetivos del Artículo 12, se preserva, con ciertos matices, la tendencia observada en los Criterios Sustantivos: La caída del promedio general correspondiente a la evaluación de mayo de 2008 respecto a la de noviembre de 2007, fue ocasionada por los órganos de gobierno del Ejecutivo, puesto que disminuyeron su promedio en 7.8 por ciento.</a:t>
            </a:r>
          </a:p>
          <a:p>
            <a:pPr algn="just"/>
            <a:r>
              <a:rPr lang="es-ES" sz="1100" baseline="0" dirty="0" smtClean="0"/>
              <a:t>Los órganos Judicial, Legislativo y Autónomos, preservaron sus respectivos promedios observados en la evaluación anterior.</a:t>
            </a:r>
          </a:p>
          <a:p>
            <a:pPr algn="just"/>
            <a:r>
              <a:rPr lang="es-ES" sz="1100" baseline="0" dirty="0" smtClean="0"/>
              <a:t>Desagregando los promedios del Ejecutivo, nuevamente resulta ser la Administración Pública Central la que mayor disminución de calificación observa, puesto que pasó de 91.2 a 81.0, lo cual representa una variación porcentual de -11.2 por ciento. Le sigue en magnitud los órganos Desconcentrados y Paraestatales (-7.2 por ciento) y, finalmente, las Delegaciones Políticas (-3.7 por ciento).</a:t>
            </a:r>
            <a:endParaRPr lang="es-ES" sz="11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11</a:t>
            </a:fld>
            <a:endParaRPr lang="es-MX"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MX" sz="1400" dirty="0" smtClean="0"/>
              <a:t>En esta gráfica se muestra </a:t>
            </a:r>
            <a:r>
              <a:rPr lang="es-MX" sz="1400" baseline="0" dirty="0" smtClean="0"/>
              <a:t>la evolución que ha tenido el cumplimiento de los Criterios Sustantivos del Artículo 12. </a:t>
            </a:r>
          </a:p>
          <a:p>
            <a:pPr algn="just"/>
            <a:r>
              <a:rPr lang="es-MX" sz="1400" baseline="0" dirty="0" smtClean="0"/>
              <a:t>El primer elemento que se percibe es que disminuye en 3 unidades el número de Entes públicos que cumplieron totalmente con este rubro de obligaciones. A la par, se registra que el número de Entes públicos que cumplieron parcialmente con estas obligaciones pasó de 8 registrados en noviembre de 2007 a 20 en mayo de 2008. Finalmente, el número de Entes Públicos que no cumplieron con estas obligaciones pasó de 2 a 7.</a:t>
            </a:r>
          </a:p>
          <a:p>
            <a:pPr algn="just"/>
            <a:r>
              <a:rPr lang="es-MX" sz="1400" baseline="0" dirty="0" smtClean="0"/>
              <a:t>Estos datos sugieren que el descenso del promedio general de los Criterios Sustantivos del Artículo 12 en la evaluación de mayo de 2008 fue generado, en términos cualitativos, porque casi una cuarta parte de los sujetos obligados cumplieron parcialmente con esta modalidad de obligaciones, al tiempo que también se incrementó el número de Entes que no la atendieron.</a:t>
            </a:r>
          </a:p>
          <a:p>
            <a:pPr algn="just"/>
            <a:r>
              <a:rPr lang="es-MX" sz="1400" baseline="0" dirty="0" smtClean="0"/>
              <a:t>De nueva cuenta se percibe el efecto de los Entes de nueva incorporación, toda vez que de 16 Entes, el 56.3 por ciento de ellos cumplieron parcialmente con estas obligaciones o bien, de plano NO lo hicieron.</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12</a:t>
            </a:fld>
            <a:endParaRPr lang="es-MX"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base" latinLnBrk="0" hangingPunct="1">
              <a:lnSpc>
                <a:spcPct val="100000"/>
              </a:lnSpc>
              <a:spcBef>
                <a:spcPct val="30000"/>
              </a:spcBef>
              <a:spcAft>
                <a:spcPct val="0"/>
              </a:spcAft>
              <a:buClrTx/>
              <a:buSzTx/>
              <a:buFontTx/>
              <a:buNone/>
              <a:tabLst/>
              <a:defRPr/>
            </a:pPr>
            <a:r>
              <a:rPr lang="es-MX" sz="1400" baseline="0" dirty="0" smtClean="0"/>
              <a:t>En lo que respecta al número de Entes Públicos que cumplieron totalmente con los Criterios Adjetivos del Artículo 12, vemos que pasaron de 58 en noviembre de 2007 (82.9% del total) a 66 en la evaluación de mayo de 2008 (79.5% del total).</a:t>
            </a:r>
          </a:p>
          <a:p>
            <a:pPr marL="0" marR="0" indent="0" algn="l" defTabSz="914400" rtl="0" eaLnBrk="1" fontAlgn="base" latinLnBrk="0" hangingPunct="1">
              <a:lnSpc>
                <a:spcPct val="100000"/>
              </a:lnSpc>
              <a:spcBef>
                <a:spcPct val="30000"/>
              </a:spcBef>
              <a:spcAft>
                <a:spcPct val="0"/>
              </a:spcAft>
              <a:buClrTx/>
              <a:buSzTx/>
              <a:buFontTx/>
              <a:buNone/>
              <a:tabLst/>
              <a:defRPr/>
            </a:pPr>
            <a:r>
              <a:rPr lang="es-MX" sz="1400" baseline="0" dirty="0" smtClean="0"/>
              <a:t>De los que cumplieron parcialmente con esta misma modalidad de obligaciones, se observó que de 2 Entes registrados en noviembre de 2007, NO se registró alguno en mayo de 2008.</a:t>
            </a:r>
          </a:p>
          <a:p>
            <a:pPr marL="0" marR="0" indent="0" algn="l" defTabSz="914400" rtl="0" eaLnBrk="1" fontAlgn="base" latinLnBrk="0" hangingPunct="1">
              <a:lnSpc>
                <a:spcPct val="100000"/>
              </a:lnSpc>
              <a:spcBef>
                <a:spcPct val="30000"/>
              </a:spcBef>
              <a:spcAft>
                <a:spcPct val="0"/>
              </a:spcAft>
              <a:buClrTx/>
              <a:buSzTx/>
              <a:buFontTx/>
              <a:buNone/>
              <a:tabLst/>
              <a:defRPr/>
            </a:pPr>
            <a:r>
              <a:rPr lang="es-MX" sz="1400" baseline="0" dirty="0" smtClean="0"/>
              <a:t>Por su parte, el número de Entes obligados que no cumplieron, pasaron de 10 en noviembre de 2007 a 18 en la última evaluación. </a:t>
            </a:r>
          </a:p>
          <a:p>
            <a:pPr marL="0" marR="0" indent="0" algn="just" defTabSz="914400" rtl="0" eaLnBrk="1" fontAlgn="base" latinLnBrk="0" hangingPunct="1">
              <a:lnSpc>
                <a:spcPct val="100000"/>
              </a:lnSpc>
              <a:spcBef>
                <a:spcPct val="30000"/>
              </a:spcBef>
              <a:spcAft>
                <a:spcPct val="0"/>
              </a:spcAft>
              <a:buClrTx/>
              <a:buSzTx/>
              <a:buFontTx/>
              <a:buNone/>
              <a:tabLst/>
              <a:defRPr/>
            </a:pPr>
            <a:r>
              <a:rPr lang="es-MX" sz="1400" baseline="0" dirty="0" smtClean="0"/>
              <a:t>Esta información brinda indicios de que la disminución del promedio general de los Criterios Adjetivos del Artículo 12 fue generado por el incremento de Entes Públicos que no </a:t>
            </a:r>
            <a:r>
              <a:rPr lang="es-MX" sz="1400" i="0" baseline="0" dirty="0" smtClean="0"/>
              <a:t>cumplieron con este rubro de obligaciones. Sin embargo, este proceso se “suavizó” por el aumento del número de sujetos obligados que cumplieron totalmente.</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13</a:t>
            </a:fld>
            <a:endParaRPr lang="es-MX"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400" dirty="0" smtClean="0"/>
              <a:t>En las tendencias de los Criterios Sustantivos del Artículo 12, se observa que de 84 Entes Públicos,</a:t>
            </a:r>
            <a:r>
              <a:rPr lang="es-ES" sz="1400" baseline="0" dirty="0" smtClean="0"/>
              <a:t> 44 de ellos (52.4 por ciento) preservan su calificación de 100 obtenida en la evaluación de noviembre de 2007. De igual forma, 6 entes obtuvieron 100 en la última evaluación. </a:t>
            </a:r>
          </a:p>
          <a:p>
            <a:pPr algn="just"/>
            <a:r>
              <a:rPr lang="es-ES" sz="1400" baseline="0" dirty="0" smtClean="0"/>
              <a:t>Destaca que 7 Entes de nueva incorporación logran 100 de calificación; en cambio, 7 entes (5 de nueva incorporación y 2 ya existentes) NO publicaron el listado de la información que detentan.</a:t>
            </a:r>
          </a:p>
          <a:p>
            <a:pPr algn="just"/>
            <a:r>
              <a:rPr lang="es-ES" sz="1400" baseline="0" dirty="0" smtClean="0"/>
              <a:t>Un Ente público no tiene portal de internet (Fideicomiso para el Fondo de Promoción para el Financiamiento del Transporte Público).</a:t>
            </a:r>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14</a:t>
            </a:fld>
            <a:endParaRPr lang="es-MX"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400" dirty="0" smtClean="0"/>
              <a:t>En las tendencias de los Criterios Adjetivos del Artículo 12, vemos que de 84 Entes públicos,</a:t>
            </a:r>
            <a:r>
              <a:rPr lang="es-ES" sz="1400" baseline="0" dirty="0" smtClean="0"/>
              <a:t> 66 de ellos obtuvieron un índice de 100 en la evaluación realizada en mayo pasado, resultando que 52 la preservan respecto a la evaluación de noviembre de 2007, así como 8 Entes de nueva incorporación.</a:t>
            </a:r>
          </a:p>
          <a:p>
            <a:pPr algn="just"/>
            <a:r>
              <a:rPr lang="es-ES" sz="1400" baseline="0" dirty="0" smtClean="0"/>
              <a:t>Por su parte, 18 Entes registran cero de calificación en este rubro de obligaciones, siendo 8 Entes de nueva incorporación.</a:t>
            </a:r>
          </a:p>
          <a:p>
            <a:pPr algn="just"/>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15</a:t>
            </a:fld>
            <a:endParaRPr lang="es-MX"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MX" sz="1200" kern="1200" dirty="0" smtClean="0">
                <a:solidFill>
                  <a:schemeClr val="tx1"/>
                </a:solidFill>
                <a:latin typeface="+mn-lt"/>
                <a:ea typeface="+mn-ea"/>
                <a:cs typeface="+mn-cs"/>
              </a:rPr>
              <a:t>Por cuanto al promedio general observados en los Criterios Sustantivos del Artículo 13, se observa que respecto a la evaluación de noviembre de 2007, en la que el promedio general fue de 92.8 (sobre una escala de 100), se pasa a un valor de 81.2, lo que representa un variación porcentual de -12.5 por ciento.</a:t>
            </a:r>
          </a:p>
          <a:p>
            <a:r>
              <a:rPr lang="es-MX" sz="1200" kern="1200" dirty="0" smtClean="0">
                <a:solidFill>
                  <a:schemeClr val="tx1"/>
                </a:solidFill>
                <a:latin typeface="+mn-lt"/>
                <a:ea typeface="+mn-ea"/>
                <a:cs typeface="+mn-cs"/>
              </a:rPr>
              <a:t>Al desagregar nuevamente la información obtenida en mayo de 2008 por los promedios obtenidos entre los Entes que ya eran sujetos obligados y los que son de reciente incorporación, se tiene que si bien ambos grupos reducen su promedio respecto al obtenido en noviembre de 2007, la caída más significativa se da en el grupo de Entes de nueva incorporación, puesto que obtienen como promedio 59.5 puntos versus 86.3 de los Entes ya existentes.</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18</a:t>
            </a:fld>
            <a:endParaRPr lang="es-MX"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MX" sz="1200" kern="1200" dirty="0" smtClean="0">
                <a:solidFill>
                  <a:schemeClr val="tx1"/>
                </a:solidFill>
                <a:latin typeface="+mn-lt"/>
                <a:ea typeface="+mn-ea"/>
                <a:cs typeface="+mn-cs"/>
              </a:rPr>
              <a:t>Respecto al promedio observado en los Criterios Adjetivos del Artículo 13, se registra un descenso de –7.9 por ciento entre la evaluación de noviembre de 2007 y la de mayo de 2008. </a:t>
            </a:r>
          </a:p>
          <a:p>
            <a:r>
              <a:rPr lang="es-MX" sz="1200" kern="1200" dirty="0" smtClean="0">
                <a:solidFill>
                  <a:schemeClr val="tx1"/>
                </a:solidFill>
                <a:latin typeface="+mn-lt"/>
                <a:ea typeface="+mn-ea"/>
                <a:cs typeface="+mn-cs"/>
              </a:rPr>
              <a:t>Desagregando los datos de la evaluación de mayo de 2008, se encuentra que los Entes que ya estaban incorporados casi preservaron su promedio de calificación, puesto que disminuyeron sólo en 0.2 puntos la calificación que obtuvieron en noviembre de 2007. En cambio, los Entes de nueva creación registraron como promedio 56.4, cifra significativamente menor a la observada en el otro grupo.</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19</a:t>
            </a:fld>
            <a:endParaRPr lang="es-MX"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MX" sz="1100" baseline="0" dirty="0" smtClean="0"/>
              <a:t>Al analizar la tendencia histórica de los promedios de los Criterios Sustantivos y Adjetivos del Artículo 13, se observa que los promedios registrados en los dos últimos ejercicios han sido superiores al promedio histórico que es de 70.4 sobre 100 en ambos casos.</a:t>
            </a:r>
          </a:p>
          <a:p>
            <a:pPr algn="just"/>
            <a:r>
              <a:rPr lang="es-MX" sz="1100" baseline="0" dirty="0" smtClean="0"/>
              <a:t>Como segundo aspecto, se observa que el comportamiento de los dos criterios se entrecruzan: en las evaluaciones de enero y mayo de 2007, los promedios de los Criterios Sustantivos son superiores a los promedios de los Criterios Adjetivos; en cambio, en noviembre de 2007 y mayo de 2008, la relación se invierte. Esto sugiere que la calidad de la información que se publica en los portales de internet de los Entes públicos correspondiente al artículo 13, tiene un nivel de calidad muy aceptable.</a:t>
            </a:r>
            <a:endParaRPr lang="es-ES" sz="11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20</a:t>
            </a:fld>
            <a:endParaRPr lang="es-MX"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sz="1100" baseline="0" dirty="0" smtClean="0"/>
              <a:t>Analizando la tendencia de las calificaciones observadas por órgano de gobierno en la vertiente de los Criterios Sustantivos del Artículo 13, se observa que todos organismos reportan decrementos en sus calificaciones respecto a las obtenidas en la evaluación de noviembre de 2007. </a:t>
            </a:r>
          </a:p>
          <a:p>
            <a:pPr algn="just"/>
            <a:r>
              <a:rPr lang="es-ES" sz="1100" baseline="0" dirty="0" smtClean="0"/>
              <a:t>Los rubros que registraron el mayor descenso de notas fueron el Ejecutivo; seguido de los Autónomos; Legislativo y Judicial, respectivamente.</a:t>
            </a:r>
          </a:p>
          <a:p>
            <a:pPr algn="just"/>
            <a:r>
              <a:rPr lang="es-ES" sz="1100" baseline="0" dirty="0" smtClean="0"/>
              <a:t>Dentro del grupo del Ejecutivo, destacan por la magnitud del decremento de calificaciones, los Desconcentrados y Paraestatales; Delegaciones Políticas y la Administración Pública Central.</a:t>
            </a:r>
            <a:endParaRPr lang="es-ES" sz="11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21</a:t>
            </a:fld>
            <a:endParaRPr lang="es-MX"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MX" sz="1100" baseline="0" dirty="0" smtClean="0"/>
              <a:t>Revisando la tendencia de los Criterios Adjetivos del Artículo 13 por órgano de gobierno, se tiene que el grupo que registró la mayor disminución de calificaciones fue nuevamente el Ejecutivo, seguido del Legislativo. En cambio, registraron avances el Judicial, el cual paso de 95.9 a 100; así como los Autónomos que pasaron de 97.6 a 99.3.</a:t>
            </a:r>
          </a:p>
          <a:p>
            <a:pPr algn="just"/>
            <a:r>
              <a:rPr lang="es-MX" sz="1100" baseline="0" dirty="0" smtClean="0"/>
              <a:t>Volviendo al rubro del Ejecutivo, los órganos Desconcentrados y Paraestatales fueron los que mayor decremento de calificaciones registraron (-14.5 por ciento); seguido de la Administración Pública Central (-7 por ciento); así como de las Delegaciones Políticas (-1.4 por ciento).</a:t>
            </a:r>
          </a:p>
          <a:p>
            <a:pPr algn="just"/>
            <a:endParaRPr lang="es-MX" sz="1100" baseline="0" dirty="0" smtClean="0"/>
          </a:p>
          <a:p>
            <a:pPr algn="just"/>
            <a:endParaRPr lang="es-ES" sz="11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22</a:t>
            </a:fld>
            <a:endParaRPr lang="es-MX"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just" defTabSz="914400" rtl="0" eaLnBrk="1" fontAlgn="base" latinLnBrk="0" hangingPunct="1">
              <a:lnSpc>
                <a:spcPct val="100000"/>
              </a:lnSpc>
              <a:spcBef>
                <a:spcPct val="30000"/>
              </a:spcBef>
              <a:spcAft>
                <a:spcPct val="0"/>
              </a:spcAft>
              <a:buClrTx/>
              <a:buSzTx/>
              <a:buFontTx/>
              <a:buNone/>
              <a:tabLst/>
              <a:defRPr/>
            </a:pPr>
            <a:r>
              <a:rPr kumimoji="0" lang="es-MX" sz="1400" b="0"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En este documento se dan a conocer los principales resultados de la evaluación que sobre el cumplimiento de las obligaciones derivadas de la LATAIPDF, realizó la Dirección de Evaluación y Estudios a los Entes Públicos que hasta el mes de mayo de 2008, estaban dados de alta en el correspondiente Padrón de sujetos obligados. Es importante señalar que esta evaluación fue realizada con base en las disposiciones establecidas por la LTAIPDF que estuvo vigente hasta el 27 de mayo de los corrientes. </a:t>
            </a:r>
          </a:p>
          <a:p>
            <a:pPr marL="0" marR="0" indent="0" algn="just" defTabSz="914400" rtl="0" eaLnBrk="1" fontAlgn="base" latinLnBrk="0" hangingPunct="1">
              <a:lnSpc>
                <a:spcPct val="100000"/>
              </a:lnSpc>
              <a:spcBef>
                <a:spcPct val="30000"/>
              </a:spcBef>
              <a:spcAft>
                <a:spcPct val="0"/>
              </a:spcAft>
              <a:buClrTx/>
              <a:buSzTx/>
              <a:buFontTx/>
              <a:buNone/>
              <a:tabLst/>
              <a:defRPr/>
            </a:pPr>
            <a:r>
              <a:rPr kumimoji="0" lang="es-MX" sz="1400" b="0"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Como es usual, la presentación de los resultados se realiza conforme a los artículos 12 y 13 de la Ley en la materia.</a:t>
            </a:r>
          </a:p>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a:t>
            </a:fld>
            <a:endParaRPr lang="es-MX"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MX" sz="1400" dirty="0" smtClean="0"/>
              <a:t>En esta gráfica observamos</a:t>
            </a:r>
            <a:r>
              <a:rPr lang="es-MX" sz="1400" baseline="0" dirty="0" smtClean="0"/>
              <a:t> la evolución que ha tenido el cumplimiento de los Criterios Sustantivos del Artículo 13. </a:t>
            </a:r>
          </a:p>
          <a:p>
            <a:pPr algn="just"/>
            <a:r>
              <a:rPr lang="es-MX" sz="1400" baseline="0" dirty="0" smtClean="0"/>
              <a:t>Si bien se observa que entre la evaluación de noviembre de 2007  y la de mayo de 2008, disminuyó el número de entes públicos que cumplieron totalmente con los criterios sustantivos, toda vez que pasaron 34 a 11 Entes.</a:t>
            </a:r>
          </a:p>
          <a:p>
            <a:pPr algn="just"/>
            <a:r>
              <a:rPr lang="es-MX" sz="1400" baseline="0" dirty="0" smtClean="0"/>
              <a:t>En cambio, la caída del promedio de calificaciones de este rubro, son generados por el mayor número de Entes públicos que cumplen parcialmente con este tipo de obligaciones.</a:t>
            </a:r>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23</a:t>
            </a:fld>
            <a:endParaRPr lang="es-MX"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MX" sz="1400" dirty="0" smtClean="0"/>
              <a:t>En esta gráfica observamos</a:t>
            </a:r>
            <a:r>
              <a:rPr lang="es-MX" sz="1400" baseline="0" dirty="0" smtClean="0"/>
              <a:t> la evolución que ha tenido el cumplimiento de los Criterios Adjetivos del Artículo 13. </a:t>
            </a:r>
          </a:p>
          <a:p>
            <a:pPr algn="just"/>
            <a:r>
              <a:rPr lang="es-MX" sz="1400" baseline="0" dirty="0" smtClean="0"/>
              <a:t>Se aprecia que si bien hay una disminución del número de entes que cumplen totalmente con este rubro de obligaciones, en las dos últimas evaluaciones tampoco se ha registrado alguno que no las cumpla. En cambio, hay un repunte importante del número de Entes que las cumplen parcialmente.</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24</a:t>
            </a:fld>
            <a:endParaRPr lang="es-MX"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400" dirty="0" smtClean="0"/>
              <a:t>Desagregando</a:t>
            </a:r>
            <a:r>
              <a:rPr lang="es-ES" sz="1400" baseline="0" dirty="0" smtClean="0"/>
              <a:t> </a:t>
            </a:r>
            <a:r>
              <a:rPr lang="es-ES" sz="1400" dirty="0" smtClean="0"/>
              <a:t>las tendencias de los Criterios Sustantivos del Artículo 13, se observa que de 84 Entes Públicos,</a:t>
            </a:r>
            <a:r>
              <a:rPr lang="es-ES" sz="1400" baseline="0" dirty="0" smtClean="0"/>
              <a:t> 11 de ellos (13.1 por ciento) obtuvieron un índice de 100 en la evaluación de mayo pasado. En contraparte, 50 entes (59.5 por ciento) bajan su promedio.</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25</a:t>
            </a:fld>
            <a:endParaRPr lang="es-MX"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lgn="just"/>
            <a:r>
              <a:rPr lang="es-ES" sz="1400" dirty="0" smtClean="0"/>
              <a:t>Replicando el análisis precedente en los Criterios Adjetivos</a:t>
            </a:r>
            <a:r>
              <a:rPr lang="es-ES" sz="1400" baseline="0" dirty="0" smtClean="0"/>
              <a:t> </a:t>
            </a:r>
            <a:r>
              <a:rPr lang="es-ES" sz="1400" dirty="0" smtClean="0"/>
              <a:t>del Artículo 13, vemos que de 84 Entes Públicos,</a:t>
            </a:r>
            <a:r>
              <a:rPr lang="es-ES" sz="1400" baseline="0" dirty="0" smtClean="0"/>
              <a:t> 42 de ellos obtuvieron un índice de 100 en la evaluación, resultando que 32 preservan esta calificación respecto a la evaluación de noviembre de 2007. </a:t>
            </a:r>
          </a:p>
          <a:p>
            <a:pPr algn="just"/>
            <a:r>
              <a:rPr lang="es-ES" sz="1400" baseline="0" dirty="0" smtClean="0"/>
              <a:t>Por otra parte, 23 entes (27.4 por ciento) bajan su promedio de calificación respecto a la obtenida en noviembre de 2007.</a:t>
            </a:r>
            <a:endParaRPr lang="es-ES" sz="14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26</a:t>
            </a:fld>
            <a:endParaRPr lang="es-MX"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27</a:t>
            </a:fld>
            <a:endParaRPr lang="es-MX"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buFont typeface="Arial" pitchFamily="34" charset="0"/>
              <a:buNone/>
            </a:pPr>
            <a:r>
              <a:rPr lang="es-MX" sz="1100" baseline="0" dirty="0" smtClean="0"/>
              <a:t>Aquí se presentan por fracción, los promedios obtenidos por los Entes Públicos en los Criterios Sustantivos del Artículo 13, distinguiendo, a su vez, las notas por tipo de Ente.</a:t>
            </a:r>
          </a:p>
          <a:p>
            <a:pPr algn="just">
              <a:buFont typeface="Arial" pitchFamily="34" charset="0"/>
              <a:buNone/>
            </a:pPr>
            <a:r>
              <a:rPr lang="es-MX" sz="1100" baseline="0" dirty="0" smtClean="0"/>
              <a:t>Tomando como referencia las calificaciones del “Total Entes 2007”, las fracciones que tuvieron los mejores promedios fueron las siguientes: XXI, reportada sólo por el IEDF; XVIII, relativa a la cuenta pública; XXIII, Directorio de los encargados de las </a:t>
            </a:r>
            <a:r>
              <a:rPr lang="es-MX" sz="1100" baseline="0" dirty="0" err="1" smtClean="0"/>
              <a:t>OIP´s</a:t>
            </a:r>
            <a:r>
              <a:rPr lang="es-MX" sz="1100" baseline="0" dirty="0" smtClean="0"/>
              <a:t>; XXII, controversias entre poderes; y la XIX, relativa a las estadísticas e índices delictivos generales.</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28</a:t>
            </a:fld>
            <a:endParaRPr lang="es-MX"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MX" sz="1100" baseline="0" dirty="0" smtClean="0"/>
              <a:t>Las cinco fracciones que obtienen las calificaciones más bajas en los Criterios Sustantivos del Artículo 13 son los siguientes:</a:t>
            </a:r>
          </a:p>
          <a:p>
            <a:pPr algn="just"/>
            <a:r>
              <a:rPr lang="es-MX" sz="1100" baseline="0" dirty="0" smtClean="0"/>
              <a:t>Fracción XII, relativa a la ejecución, montos asignados y criterios de acceso a los programas de subsidio.</a:t>
            </a:r>
          </a:p>
          <a:p>
            <a:pPr algn="just"/>
            <a:r>
              <a:rPr lang="es-MX" sz="1100" baseline="0" dirty="0" smtClean="0"/>
              <a:t>Fracción IX, la cual versa sobre el presupuesto asignado y su distribución por programas.</a:t>
            </a:r>
          </a:p>
          <a:p>
            <a:pPr algn="just"/>
            <a:r>
              <a:rPr lang="es-MX" sz="1100" baseline="0" dirty="0" smtClean="0"/>
              <a:t>Fracción XI, sobre los actos y contratos en materia de obras públicas, adquisiciones o arrendamiento de bienes o servicios.</a:t>
            </a:r>
          </a:p>
          <a:p>
            <a:pPr algn="just"/>
            <a:r>
              <a:rPr lang="es-MX" sz="1100" baseline="0" dirty="0" smtClean="0"/>
              <a:t>Fracción X, refiere a las concesiones, permisos y autorizaciones otorgadas, en las que se especifica al o los beneficiario(s).</a:t>
            </a:r>
          </a:p>
          <a:p>
            <a:pPr algn="just"/>
            <a:r>
              <a:rPr lang="es-MX" sz="1100" baseline="0" dirty="0" smtClean="0"/>
              <a:t>Fracción IV, descripción de cargos, emolumentos, remuneraciones, percepciones ordinarias y extraordinarias.</a:t>
            </a:r>
          </a:p>
          <a:p>
            <a:pPr algn="just">
              <a:buFont typeface="Arial" pitchFamily="34" charset="0"/>
              <a:buNone/>
            </a:pPr>
            <a:r>
              <a:rPr lang="es-MX" sz="1100" baseline="0" dirty="0" smtClean="0"/>
              <a:t>En todos los casos presentados en ambas diapositiva, el “Total de Entes 2007” tuvo calificaciones inferiores a las de los sujetos obligados en 2007 (excluyendo a los nuevos Entes 2007).</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29</a:t>
            </a:fld>
            <a:endParaRPr lang="es-MX"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MX" sz="1100" baseline="0" dirty="0" smtClean="0"/>
              <a:t>Por temática, el orden de los rubros de acuerdo a las calificaciones obtenidas es la siguiente:</a:t>
            </a:r>
          </a:p>
          <a:p>
            <a:pPr marL="0" marR="0" indent="0" algn="just" defTabSz="914400" rtl="0" eaLnBrk="1" fontAlgn="base" latinLnBrk="0" hangingPunct="1">
              <a:lnSpc>
                <a:spcPct val="100000"/>
              </a:lnSpc>
              <a:spcBef>
                <a:spcPct val="30000"/>
              </a:spcBef>
              <a:spcAft>
                <a:spcPct val="0"/>
              </a:spcAft>
              <a:buClrTx/>
              <a:buSzTx/>
              <a:buFontTx/>
              <a:buNone/>
              <a:tabLst/>
              <a:defRPr/>
            </a:pPr>
            <a:r>
              <a:rPr lang="es-MX" sz="1100" baseline="0" dirty="0" smtClean="0"/>
              <a:t>El tema mejor evaluado es el de Relaciones con la sociedad (Fracciones VII y XXIII); seguido de Organización interna (Fracciones II, III y XV); ámbito Regulatorio (Fracciones I, VIII y XIII); Programático, presupuestal y financiero (</a:t>
            </a:r>
            <a:r>
              <a:rPr lang="es-MX" sz="1100" kern="1200" baseline="0" dirty="0" smtClean="0">
                <a:solidFill>
                  <a:schemeClr val="tx1"/>
                </a:solidFill>
                <a:latin typeface="+mn-lt"/>
                <a:ea typeface="+mn-ea"/>
                <a:cs typeface="+mn-cs"/>
              </a:rPr>
              <a:t>Fracciones IV, V, VI, IX, XVII, XVIII y XX); Informes y programas (fracciones XII, XVI, XIX, XXI y XXIV) y, finalmente, los Actos de gobierno </a:t>
            </a:r>
            <a:r>
              <a:rPr lang="es-MX" sz="1100" b="0" kern="1200" baseline="0" dirty="0" smtClean="0">
                <a:solidFill>
                  <a:schemeClr val="tx1"/>
                </a:solidFill>
                <a:latin typeface="+mn-lt"/>
                <a:ea typeface="+mn-ea"/>
                <a:cs typeface="+mn-cs"/>
              </a:rPr>
              <a:t>(</a:t>
            </a:r>
            <a:r>
              <a:rPr lang="es-MX" sz="1100" b="0" i="0" u="none" strike="noStrike" dirty="0" smtClean="0">
                <a:latin typeface="+mn-lt"/>
              </a:rPr>
              <a:t>Fracciones: X, XI, XIV y XXII).</a:t>
            </a:r>
          </a:p>
          <a:p>
            <a:pPr marL="0" marR="0" indent="0" algn="just" defTabSz="914400" rtl="0" eaLnBrk="1" fontAlgn="base" latinLnBrk="0" hangingPunct="1">
              <a:lnSpc>
                <a:spcPct val="100000"/>
              </a:lnSpc>
              <a:spcBef>
                <a:spcPct val="30000"/>
              </a:spcBef>
              <a:spcAft>
                <a:spcPct val="0"/>
              </a:spcAft>
              <a:buClrTx/>
              <a:buSzTx/>
              <a:buFontTx/>
              <a:buNone/>
              <a:tabLst/>
              <a:defRPr/>
            </a:pPr>
            <a:r>
              <a:rPr lang="es-MX" sz="1100" b="0" i="0" u="none" strike="noStrike" kern="1200" baseline="0" dirty="0" smtClean="0">
                <a:solidFill>
                  <a:schemeClr val="tx1"/>
                </a:solidFill>
                <a:latin typeface="+mn-lt"/>
                <a:ea typeface="+mn-ea"/>
                <a:cs typeface="+mn-cs"/>
              </a:rPr>
              <a:t>De nueva cuenta se observa que el promedio de los “Entes obligados” en 2007 es superior al del “Total Entes 2007”, los cuales incluyen a los de nueva incorporación 2007.</a:t>
            </a:r>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30</a:t>
            </a:fld>
            <a:endParaRPr lang="es-MX"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31</a:t>
            </a:fld>
            <a:endParaRPr lang="es-MX"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32</a:t>
            </a:fld>
            <a:endParaRPr lang="es-MX"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a:t>
            </a:fld>
            <a:endParaRPr lang="es-MX"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33</a:t>
            </a:fld>
            <a:endParaRPr lang="es-MX"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34</a:t>
            </a:fld>
            <a:endParaRPr lang="es-MX"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35</a:t>
            </a:fld>
            <a:endParaRPr lang="es-MX"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endParaRPr lang="es-MX" sz="1100" b="0"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36</a:t>
            </a:fld>
            <a:endParaRPr lang="es-MX"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MX" sz="1100" baseline="0" dirty="0" smtClean="0"/>
              <a:t>Al cruzar la información por órgano de gobierno y tema evaluado, se tiene que en la Administración Pública central, los Entes obligados desde 2007 reportaron mejorías respecto a la evaluación de noviembre de 2007, en los siguientes temas: Relación con la sociedad; Organización Interna; Regulatorio e Informes y programas.</a:t>
            </a:r>
          </a:p>
          <a:p>
            <a:pPr algn="just"/>
            <a:r>
              <a:rPr lang="es-MX" sz="1100" baseline="0" dirty="0" smtClean="0"/>
              <a:t>Por cuanto al Poder Judicial, se nota una mejoría en el rubro de Relación con la sociedad. Una situación análoga observaron los Órganos autónomos, pero en el rubro de Informes y programas.</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37</a:t>
            </a:fld>
            <a:endParaRPr lang="es-MX"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4</a:t>
            </a:fld>
            <a:endParaRPr lang="es-MX"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5</a:t>
            </a:fld>
            <a:endParaRPr lang="es-MX"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MX" sz="1100" kern="1200" baseline="0" dirty="0" smtClean="0">
                <a:solidFill>
                  <a:schemeClr val="tx1"/>
                </a:solidFill>
                <a:latin typeface="+mn-lt"/>
                <a:ea typeface="+mn-ea"/>
                <a:cs typeface="+mn-cs"/>
              </a:rPr>
              <a:t>Por cuanto al comportamiento del índice de los Criterios Sustantivos del Artículo 12, se observa que respecto a la evaluación de noviembre de 2007, año en que el promedio general fue de 92.1 (sobre una escala de 100 puntos), se pasó a un valor de 80.7 en la evaluación de mayo de 2008, lo cual representa un decrecimiento de 11.4 puntos y por lo mismo, un decremento en el avance de –12.4 por ciento.</a:t>
            </a:r>
          </a:p>
          <a:p>
            <a:r>
              <a:rPr lang="es-MX" sz="1100" kern="1200" baseline="0" dirty="0" smtClean="0">
                <a:solidFill>
                  <a:schemeClr val="tx1"/>
                </a:solidFill>
                <a:latin typeface="+mn-lt"/>
                <a:ea typeface="+mn-ea"/>
                <a:cs typeface="+mn-cs"/>
              </a:rPr>
              <a:t> Al desagregar los resultados obtenidos en el ejercicio 2008, se aprecia con claridad que el factor nodal que explica al comportamiento descrito en el párrafo precedente, es la incorporación de nuevos Entes obligados. </a:t>
            </a:r>
          </a:p>
          <a:p>
            <a:r>
              <a:rPr lang="es-MX" sz="1100" kern="1200" baseline="0" dirty="0" smtClean="0">
                <a:solidFill>
                  <a:schemeClr val="tx1"/>
                </a:solidFill>
                <a:latin typeface="+mn-lt"/>
                <a:ea typeface="+mn-ea"/>
                <a:cs typeface="+mn-cs"/>
              </a:rPr>
              <a:t> En la tabla que estamos viendo se desagregan los resultados de mayo de 2008 en dos bloques: Por un lado, se tiene al promedio que obtienen los Entes públicos que ya eran sujetos obligados en 2007 y por otra parte, al promedio de los nuevos Entes. Para el primer grupo se observa que obtienen un promedio de 86.8 puntos, mientras que el del segundo es de 54.7</a:t>
            </a:r>
          </a:p>
          <a:p>
            <a:r>
              <a:rPr lang="es-MX" sz="1100" kern="1200" baseline="0" dirty="0" smtClean="0">
                <a:solidFill>
                  <a:schemeClr val="tx1"/>
                </a:solidFill>
                <a:latin typeface="+mn-lt"/>
                <a:ea typeface="+mn-ea"/>
                <a:cs typeface="+mn-cs"/>
              </a:rPr>
              <a:t> Aunque en ambos grupos hay un decremento en el promedio de calificaciones respecto al obtenido en noviembre de 2007, el promedio del grupo de Entes de nueva incorporación es significativamente inferior al promedio de los Entes que ya eran sujetos obligados en el ejercicio 2007.</a:t>
            </a:r>
          </a:p>
          <a:p>
            <a:r>
              <a:rPr lang="es-MX" sz="1100" kern="1200" baseline="0" dirty="0" smtClean="0">
                <a:solidFill>
                  <a:schemeClr val="tx1"/>
                </a:solidFill>
                <a:latin typeface="+mn-lt"/>
                <a:ea typeface="+mn-ea"/>
                <a:cs typeface="+mn-cs"/>
              </a:rPr>
              <a:t> Esto puede ser indicativo de que el tiempo que les toma a los sujetos obligados de nueva incorporación para adecuarse al nivel que tienen en la curva de aprendizaje los Entes que ya llevan tiempo en estas actividades, es de mas de un año. También es importante referir que se hace referencia a las obligaciones que derivaban de la vieja Ley de Transparencia y Acceso a la Información Pública del Distrito Federal (LTAIPDF), cuyo número de obligaciones era sustantivamente menor al que tiene la Ley vigente.</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7</a:t>
            </a:fld>
            <a:endParaRPr lang="es-MX"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r>
              <a:rPr lang="es-MX" sz="1100" kern="1200" dirty="0" smtClean="0">
                <a:solidFill>
                  <a:schemeClr val="tx1"/>
                </a:solidFill>
                <a:latin typeface="+mn-lt"/>
                <a:ea typeface="+mn-ea"/>
                <a:cs typeface="+mn-cs"/>
              </a:rPr>
              <a:t>Tenemos ahora los resultados obtenidos en el rubro de los Criterios Adjetivos del mismo Artículo 12.</a:t>
            </a:r>
          </a:p>
          <a:p>
            <a:r>
              <a:rPr lang="es-MX" sz="1100" kern="1200" dirty="0" smtClean="0">
                <a:solidFill>
                  <a:schemeClr val="tx1"/>
                </a:solidFill>
                <a:latin typeface="+mn-lt"/>
                <a:ea typeface="+mn-ea"/>
                <a:cs typeface="+mn-cs"/>
              </a:rPr>
              <a:t>Aquí se observa que respecto a la evaluación de noviembre de 2007, año en que el promedio general fue de 84.3, se pasó a 78.6, es decir, hubo una reducción de 5.7 puntos que representan una variación de –6.8 por ciento.</a:t>
            </a:r>
          </a:p>
          <a:p>
            <a:r>
              <a:rPr lang="es-MX" sz="1100" kern="1200" dirty="0" smtClean="0">
                <a:solidFill>
                  <a:schemeClr val="tx1"/>
                </a:solidFill>
                <a:latin typeface="+mn-lt"/>
                <a:ea typeface="+mn-ea"/>
                <a:cs typeface="+mn-cs"/>
              </a:rPr>
              <a:t>Al desagregar nuevamente la información de los resultados de mayo de 2008, se aprecia con mayor nitidez que la reducción del promedio general de este rubro fue ocasionada por los resultados de los Entes de nueva incorporación. </a:t>
            </a:r>
          </a:p>
          <a:p>
            <a:r>
              <a:rPr lang="es-MX" sz="1100" kern="1200" dirty="0" smtClean="0">
                <a:solidFill>
                  <a:schemeClr val="tx1"/>
                </a:solidFill>
                <a:latin typeface="+mn-lt"/>
                <a:ea typeface="+mn-ea"/>
                <a:cs typeface="+mn-cs"/>
              </a:rPr>
              <a:t>Para el caso de los Entes que ya eran sujetos obligados, se reporta un promedio de 85.3, cifra que es 1 punto más alto que el resultado obtenido en noviembre de 2007. En cambio, el promedio de los Entes de nueva incorporación fue de sólo 50.0 puntos.</a:t>
            </a:r>
          </a:p>
          <a:p>
            <a:r>
              <a:rPr lang="es-MX" sz="1100" kern="1200" dirty="0" smtClean="0">
                <a:solidFill>
                  <a:schemeClr val="tx1"/>
                </a:solidFill>
                <a:latin typeface="+mn-lt"/>
                <a:ea typeface="+mn-ea"/>
                <a:cs typeface="+mn-cs"/>
              </a:rPr>
              <a:t>Estos datos nos sugieren que la experiencia de los Entes que ya venían operando como sujetos obligados, les permite publicar información con una calidad considerablemente superior a la que hacen los Entes de nueva incorporación. De nueva cuenta estamos ante el tema del tiempo que les toma a los Entes “aprender” a solventar sus obligaciones derivadas de la LTAIPDF.</a:t>
            </a:r>
          </a:p>
          <a:p>
            <a:pPr algn="just"/>
            <a:endParaRPr lang="es-MX" sz="1050" baseline="0" dirty="0" smtClean="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8</a:t>
            </a:fld>
            <a:endParaRPr lang="es-MX"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sz="1100" dirty="0" smtClean="0"/>
              <a:t>Al revisar los promedios</a:t>
            </a:r>
            <a:r>
              <a:rPr lang="es-ES" sz="1100" baseline="0" dirty="0" smtClean="0"/>
              <a:t> generales de las cuatro evaluaciones realizadas entre enero de 2007 y mayo de 2008, se aprecia que en las dos últimas evaluaciones de los Criterios Sustantivos y Adjetivos del Artículo 12, sus resultados están por encima de sus respectivos promedios históricos.</a:t>
            </a:r>
          </a:p>
          <a:p>
            <a:pPr algn="just"/>
            <a:r>
              <a:rPr lang="es-ES" sz="1100" baseline="0" dirty="0" smtClean="0"/>
              <a:t>El segundo aspecto a destacar es que el promedio registrado en los Criterios Sustantivos siempre ha sido superior al observado en los Criterios Adjetivos.</a:t>
            </a:r>
          </a:p>
          <a:p>
            <a:pPr algn="just"/>
            <a:r>
              <a:rPr lang="es-ES" sz="1100" baseline="0" dirty="0" smtClean="0"/>
              <a:t>Como tercer elemento se observa que ambos rubros de criterios casi convergen en el valor de 80 sobre 100. Esto nos indica que si bien hay una reducción en el promedio general de la evaluación de mayo de 2008 respecto a la de noviembre de 2007, el nivel de cumplimiento de las obligaciones de transparencia se preserva en un nivel aceptable.</a:t>
            </a:r>
            <a:endParaRPr lang="es-ES" sz="1100" dirty="0"/>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9</a:t>
            </a:fld>
            <a:endParaRPr lang="es-MX"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algn="just"/>
            <a:r>
              <a:rPr lang="es-ES" sz="1100" dirty="0" smtClean="0"/>
              <a:t>Al desagregar por grupo de Entes públicos</a:t>
            </a:r>
            <a:r>
              <a:rPr lang="es-ES" sz="1100" baseline="0" dirty="0" smtClean="0"/>
              <a:t> </a:t>
            </a:r>
            <a:r>
              <a:rPr lang="es-ES" sz="1100" dirty="0" smtClean="0"/>
              <a:t>las calificaciones de los Criterios Sustantivos del Artículo 12</a:t>
            </a:r>
            <a:r>
              <a:rPr lang="es-ES" sz="1100" baseline="0" dirty="0" smtClean="0"/>
              <a:t>, es posible identificar que la fuente fundamental de la caída del promedio general de la evaluación de mayo de 2008, fue ocasionada por los órganos del Ejecutivo, toda vez que tanto el Judicial como el Legislativo preservaron su promedio de calificación de 100, en tanto que los organismos Autónomos, incluso, incrementaron su promedio en 25.1 por ciento, toda vez que pasan de 71.4 puntos obtenidos en la evaluación de noviembre de 2007 a 89.3 puntos en la de mayo de 2008.</a:t>
            </a:r>
          </a:p>
          <a:p>
            <a:pPr algn="just"/>
            <a:r>
              <a:rPr lang="es-ES" sz="1100" baseline="0" dirty="0" smtClean="0"/>
              <a:t>En las calificaciones del Ejecutivo se aprecia que los órganos Desconcentrados y </a:t>
            </a:r>
            <a:r>
              <a:rPr lang="es-ES" sz="1100" baseline="0" dirty="0" err="1" smtClean="0"/>
              <a:t>Paraestales</a:t>
            </a:r>
            <a:r>
              <a:rPr lang="es-ES" sz="1100" baseline="0" dirty="0" smtClean="0"/>
              <a:t> son los que mayor descenso de calificaciones tuvieron (-17.4 por ciento); seguida por la Administración Pública Central (-16.5 por ciento) y las Delegaciones Políticas (-13.3 por ciento).</a:t>
            </a:r>
          </a:p>
        </p:txBody>
      </p:sp>
      <p:sp>
        <p:nvSpPr>
          <p:cNvPr id="4" name="3 Marcador de número de diapositiva"/>
          <p:cNvSpPr>
            <a:spLocks noGrp="1"/>
          </p:cNvSpPr>
          <p:nvPr>
            <p:ph type="sldNum" sz="quarter" idx="10"/>
          </p:nvPr>
        </p:nvSpPr>
        <p:spPr/>
        <p:txBody>
          <a:bodyPr/>
          <a:lstStyle/>
          <a:p>
            <a:pPr>
              <a:defRPr/>
            </a:pPr>
            <a:fld id="{AEF43496-A5D6-47D1-B54A-3B1A06F5E0DA}" type="slidenum">
              <a:rPr lang="es-MX" smtClean="0"/>
              <a:pPr>
                <a:defRPr/>
              </a:pPr>
              <a:t>10</a:t>
            </a:fld>
            <a:endParaRPr lang="es-MX"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5 Forma libre"/>
          <p:cNvSpPr>
            <a:spLocks/>
          </p:cNvSpPr>
          <p:nvPr/>
        </p:nvSpPr>
        <p:spPr bwMode="auto">
          <a:xfrm>
            <a:off x="1687513" y="4953000"/>
            <a:ext cx="7456487" cy="487363"/>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rgbClr val="33CCCC">
              <a:alpha val="4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Forma libre"/>
          <p:cNvSpPr>
            <a:spLocks/>
          </p:cNvSpPr>
          <p:nvPr/>
        </p:nvSpPr>
        <p:spPr bwMode="auto">
          <a:xfrm>
            <a:off x="36513" y="5237163"/>
            <a:ext cx="9107487" cy="78898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590" y="5000960"/>
            <a:ext cx="9143410" cy="186339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rgbClr val="008080">
              <a:alpha val="60000"/>
            </a:srgb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9 Conector recto"/>
          <p:cNvCxnSpPr/>
          <p:nvPr/>
        </p:nvCxnSpPr>
        <p:spPr bwMode="auto">
          <a:xfrm>
            <a:off x="-3175" y="4997654"/>
            <a:ext cx="9147175" cy="789997"/>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EE97F27D-6926-4C3B-980C-56071BEE605A}" type="datetimeFigureOut">
              <a:rPr lang="es-MX"/>
              <a:pPr>
                <a:defRPr/>
              </a:pPr>
              <a:t>12/08/2008</a:t>
            </a:fld>
            <a:endParaRPr lang="es-MX"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MX"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62E9E462-A307-46A6-B24D-B23F63F85546}"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2A4C9FDA-1D13-4013-8366-CBA6AB6AFD91}" type="datetimeFigureOut">
              <a:rPr lang="es-MX"/>
              <a:pPr>
                <a:defRPr/>
              </a:pPr>
              <a:t>12/08/2008</a:t>
            </a:fld>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D27718D8-60A7-4D3B-A1BE-07D8FF63E948}"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F1FE2EA1-7341-4E92-B845-EC98D40CA272}" type="datetimeFigureOut">
              <a:rPr lang="es-MX"/>
              <a:pPr>
                <a:defRPr/>
              </a:pPr>
              <a:t>12/08/2008</a:t>
            </a:fld>
            <a:endParaRPr lang="es-MX" dirty="0"/>
          </a:p>
        </p:txBody>
      </p:sp>
      <p:sp>
        <p:nvSpPr>
          <p:cNvPr id="5" name="21 Marcador de pie de página"/>
          <p:cNvSpPr>
            <a:spLocks noGrp="1"/>
          </p:cNvSpPr>
          <p:nvPr>
            <p:ph type="ftr" sz="quarter" idx="11"/>
          </p:nvPr>
        </p:nvSpPr>
        <p:spPr/>
        <p:txBody>
          <a:bodyPr/>
          <a:lstStyle>
            <a:lvl1pPr>
              <a:defRPr/>
            </a:lvl1pPr>
          </a:lstStyle>
          <a:p>
            <a:pPr>
              <a:defRPr/>
            </a:pPr>
            <a:endParaRPr lang="es-MX" dirty="0"/>
          </a:p>
        </p:txBody>
      </p:sp>
      <p:sp>
        <p:nvSpPr>
          <p:cNvPr id="6" name="17 Marcador de número de diapositiva"/>
          <p:cNvSpPr>
            <a:spLocks noGrp="1"/>
          </p:cNvSpPr>
          <p:nvPr>
            <p:ph type="sldNum" sz="quarter" idx="12"/>
          </p:nvPr>
        </p:nvSpPr>
        <p:spPr/>
        <p:txBody>
          <a:bodyPr/>
          <a:lstStyle>
            <a:lvl1pPr>
              <a:defRPr/>
            </a:lvl1pPr>
          </a:lstStyle>
          <a:p>
            <a:pPr>
              <a:defRPr/>
            </a:pPr>
            <a:fld id="{10725176-2986-4C5A-83F6-3DB18051CEA1}" type="slidenum">
              <a:rPr lang="es-MX"/>
              <a:pPr>
                <a:defRPr/>
              </a:pPr>
              <a:t>‹Nº›</a:t>
            </a:fld>
            <a:endParaRPr lang="es-MX"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a:lvl1pPr>
          </a:lstStyle>
          <a:p>
            <a:pPr>
              <a:defRPr/>
            </a:pPr>
            <a:fld id="{BD43386B-512A-4F48-AC60-1F2A615D5642}" type="slidenum">
              <a:rPr lang="es-MX"/>
              <a:pPr>
                <a:defRPr/>
              </a:pPr>
              <a:t>‹Nº›</a:t>
            </a:fld>
            <a:endParaRPr lang="es-MX" dirty="0"/>
          </a:p>
        </p:txBody>
      </p:sp>
      <p:sp>
        <p:nvSpPr>
          <p:cNvPr id="9" name="8 CuadroTexto"/>
          <p:cNvSpPr txBox="1"/>
          <p:nvPr userDrawn="1"/>
        </p:nvSpPr>
        <p:spPr>
          <a:xfrm>
            <a:off x="68367" y="76911"/>
            <a:ext cx="8998720" cy="880218"/>
          </a:xfrm>
          <a:prstGeom prst="rect">
            <a:avLst/>
          </a:prstGeom>
          <a:solidFill>
            <a:srgbClr val="33CCCC">
              <a:alpha val="80000"/>
            </a:srgbClr>
          </a:solidFill>
          <a:ln>
            <a:solidFill>
              <a:srgbClr val="008080">
                <a:alpha val="64000"/>
              </a:srgbClr>
            </a:solidFill>
          </a:ln>
          <a:effectLst/>
        </p:spPr>
        <p:style>
          <a:lnRef idx="2">
            <a:schemeClr val="dk1"/>
          </a:lnRef>
          <a:fillRef idx="1">
            <a:schemeClr val="lt1"/>
          </a:fillRef>
          <a:effectRef idx="0">
            <a:schemeClr val="dk1"/>
          </a:effectRef>
          <a:fontRef idx="minor">
            <a:schemeClr val="dk1"/>
          </a:fontRef>
        </p:style>
        <p:txBody>
          <a:bodyPr wrap="square" lIns="36000">
            <a:noAutofit/>
          </a:bodyPr>
          <a:lstStyle/>
          <a:p>
            <a:pPr algn="ctr" fontAlgn="auto">
              <a:spcBef>
                <a:spcPts val="0"/>
              </a:spcBef>
              <a:spcAft>
                <a:spcPts val="0"/>
              </a:spcAft>
              <a:defRPr/>
            </a:pPr>
            <a:endParaRPr lang="es-MX" sz="1100" dirty="0">
              <a:ln w="18415" cmpd="sng">
                <a:noFill/>
                <a:prstDash val="solid"/>
              </a:ln>
              <a:solidFill>
                <a:srgbClr val="000000"/>
              </a:solidFill>
              <a:effectLst>
                <a:outerShdw blurRad="63500" dir="3600000" algn="tl" rotWithShape="0">
                  <a:srgbClr val="000000">
                    <a:alpha val="70000"/>
                  </a:srgbClr>
                </a:outerShdw>
              </a:effectLst>
              <a:latin typeface="+mj-lt"/>
              <a:cs typeface="Arial" pitchFamily="34" charset="0"/>
            </a:endParaRPr>
          </a:p>
        </p:txBody>
      </p:sp>
      <p:pic>
        <p:nvPicPr>
          <p:cNvPr id="64517" name="Picture 5"/>
          <p:cNvPicPr>
            <a:picLocks noChangeAspect="1" noChangeArrowheads="1"/>
          </p:cNvPicPr>
          <p:nvPr userDrawn="1"/>
        </p:nvPicPr>
        <p:blipFill>
          <a:blip r:embed="rId2" cstate="print"/>
          <a:srcRect/>
          <a:stretch>
            <a:fillRect/>
          </a:stretch>
        </p:blipFill>
        <p:spPr bwMode="auto">
          <a:xfrm>
            <a:off x="8470389" y="108820"/>
            <a:ext cx="563746" cy="811304"/>
          </a:xfrm>
          <a:prstGeom prst="rect">
            <a:avLst/>
          </a:prstGeom>
          <a:noFill/>
          <a:ln w="9525">
            <a:noFill/>
            <a:miter lim="800000"/>
            <a:headEnd/>
            <a:tailEnd/>
          </a:ln>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6" name="17 Marcador de número de diapositiva"/>
          <p:cNvSpPr>
            <a:spLocks noGrp="1"/>
          </p:cNvSpPr>
          <p:nvPr>
            <p:ph type="sldNum" sz="quarter" idx="12"/>
          </p:nvPr>
        </p:nvSpPr>
        <p:spPr/>
        <p:txBody>
          <a:bodyPr/>
          <a:lstStyle>
            <a:lvl1pPr>
              <a:defRPr/>
            </a:lvl1pPr>
          </a:lstStyle>
          <a:p>
            <a:pPr>
              <a:defRPr/>
            </a:pPr>
            <a:fld id="{BD43386B-512A-4F48-AC60-1F2A615D5642}" type="slidenum">
              <a:rPr lang="es-MX"/>
              <a:pPr>
                <a:defRPr/>
              </a:pPr>
              <a:t>‹Nº›</a:t>
            </a:fld>
            <a:endParaRPr lang="es-MX" dirty="0"/>
          </a:p>
        </p:txBody>
      </p:sp>
      <p:sp>
        <p:nvSpPr>
          <p:cNvPr id="9" name="8 CuadroTexto"/>
          <p:cNvSpPr txBox="1"/>
          <p:nvPr userDrawn="1"/>
        </p:nvSpPr>
        <p:spPr>
          <a:xfrm>
            <a:off x="68367" y="76911"/>
            <a:ext cx="8998720" cy="880218"/>
          </a:xfrm>
          <a:prstGeom prst="rect">
            <a:avLst/>
          </a:prstGeom>
          <a:solidFill>
            <a:srgbClr val="33CCCC">
              <a:alpha val="80000"/>
            </a:srgbClr>
          </a:solidFill>
          <a:ln>
            <a:solidFill>
              <a:srgbClr val="008080">
                <a:alpha val="64000"/>
              </a:srgbClr>
            </a:solidFill>
          </a:ln>
          <a:effectLst/>
        </p:spPr>
        <p:style>
          <a:lnRef idx="2">
            <a:schemeClr val="dk1"/>
          </a:lnRef>
          <a:fillRef idx="1">
            <a:schemeClr val="lt1"/>
          </a:fillRef>
          <a:effectRef idx="0">
            <a:schemeClr val="dk1"/>
          </a:effectRef>
          <a:fontRef idx="minor">
            <a:schemeClr val="dk1"/>
          </a:fontRef>
        </p:style>
        <p:txBody>
          <a:bodyPr wrap="square" lIns="36000">
            <a:noAutofit/>
          </a:bodyPr>
          <a:lstStyle/>
          <a:p>
            <a:pPr algn="ctr" fontAlgn="auto">
              <a:spcBef>
                <a:spcPts val="0"/>
              </a:spcBef>
              <a:spcAft>
                <a:spcPts val="0"/>
              </a:spcAft>
              <a:defRPr/>
            </a:pPr>
            <a:endParaRPr lang="es-MX" sz="1100" dirty="0">
              <a:ln w="18415" cmpd="sng">
                <a:noFill/>
                <a:prstDash val="solid"/>
              </a:ln>
              <a:solidFill>
                <a:srgbClr val="000000"/>
              </a:solidFill>
              <a:effectLst>
                <a:outerShdw blurRad="63500" dir="3600000" algn="tl" rotWithShape="0">
                  <a:srgbClr val="000000">
                    <a:alpha val="70000"/>
                  </a:srgbClr>
                </a:outerShdw>
              </a:effectLst>
              <a:latin typeface="+mj-lt"/>
              <a:cs typeface="Arial" pitchFamily="34" charset="0"/>
            </a:endParaRPr>
          </a:p>
        </p:txBody>
      </p:sp>
      <p:pic>
        <p:nvPicPr>
          <p:cNvPr id="64517" name="Picture 5"/>
          <p:cNvPicPr>
            <a:picLocks noChangeAspect="1" noChangeArrowheads="1"/>
          </p:cNvPicPr>
          <p:nvPr userDrawn="1"/>
        </p:nvPicPr>
        <p:blipFill>
          <a:blip r:embed="rId2" cstate="print"/>
          <a:srcRect/>
          <a:stretch>
            <a:fillRect/>
          </a:stretch>
        </p:blipFill>
        <p:spPr bwMode="auto">
          <a:xfrm>
            <a:off x="8470389" y="108820"/>
            <a:ext cx="563746" cy="811304"/>
          </a:xfrm>
          <a:prstGeom prst="rect">
            <a:avLst/>
          </a:prstGeom>
          <a:noFill/>
          <a:ln w="9525">
            <a:noFill/>
            <a:miter lim="800000"/>
            <a:headEnd/>
            <a:tailEnd/>
          </a:ln>
          <a:effec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457200" y="6356350"/>
            <a:ext cx="2133600" cy="365125"/>
          </a:xfrm>
          <a:prstGeom prst="rect">
            <a:avLst/>
          </a:prstGeom>
        </p:spPr>
        <p:txBody>
          <a:bodyPr/>
          <a:lstStyle/>
          <a:p>
            <a:fld id="{C608B5D4-AEC4-461B-BD2C-B1AFFA3D094F}" type="datetimeFigureOut">
              <a:rPr lang="es-ES" smtClean="0"/>
              <a:pPr/>
              <a:t>12/08/2008</a:t>
            </a:fld>
            <a:endParaRPr lang="es-ES" dirty="0"/>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ES" dirty="0"/>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p>
            <a:fld id="{60A69F40-8FA3-441D-ABC0-C40240B0525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14" name="2 Marcador de contenido"/>
          <p:cNvSpPr>
            <a:spLocks noGrp="1"/>
          </p:cNvSpPr>
          <p:nvPr>
            <p:ph idx="1"/>
          </p:nvPr>
        </p:nvSpPr>
        <p:spPr bwMode="auto">
          <a:xfrm>
            <a:off x="457200" y="1481138"/>
            <a:ext cx="8229600" cy="4525962"/>
          </a:xfrm>
          <a:prstGeom prst="rect">
            <a:avLst/>
          </a:prstGeom>
          <a:noFill/>
          <a:ln w="9525">
            <a:noFill/>
            <a:miter lim="800000"/>
            <a:headEnd/>
            <a:tailEnd/>
          </a:ln>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texto del patrón</a:t>
            </a:r>
          </a:p>
          <a:p>
            <a:pPr marL="0" marR="0" lvl="1"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Segundo nivel</a:t>
            </a:r>
          </a:p>
          <a:p>
            <a:pPr marL="0" marR="0" lvl="2"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Tercer nivel</a:t>
            </a:r>
          </a:p>
          <a:p>
            <a:pPr marL="0" marR="0" lvl="3"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Cuarto nivel</a:t>
            </a:r>
          </a:p>
          <a:p>
            <a:pPr marL="0" marR="0" lvl="4"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Quinto nivel</a:t>
            </a:r>
            <a:endParaRPr kumimoji="0" lang="en-US" sz="1800" b="0" i="0" u="none" strike="noStrike" kern="0" cap="none" spc="0" normalizeH="0" baseline="0" noProof="0">
              <a:ln>
                <a:noFill/>
              </a:ln>
              <a:solidFill>
                <a:sysClr val="windowText" lastClr="000000"/>
              </a:solidFill>
              <a:effectLst/>
              <a:uLnTx/>
              <a:uFillTx/>
            </a:endParaRPr>
          </a:p>
        </p:txBody>
      </p:sp>
      <p:sp>
        <p:nvSpPr>
          <p:cNvPr id="15" name="6 Título"/>
          <p:cNvSpPr>
            <a:spLocks noGrp="1"/>
          </p:cNvSpPr>
          <p:nvPr>
            <p:ph type="title"/>
          </p:nvPr>
        </p:nvSpPr>
        <p:spPr>
          <a:xfrm>
            <a:off x="457200" y="274638"/>
            <a:ext cx="8229600" cy="1143000"/>
          </a:xfrm>
          <a:prstGeom prst="rect">
            <a:avLst/>
          </a:prstGeom>
        </p:spPr>
        <p:txBody>
          <a:bodyPr rtlCol="0"/>
          <a:lstStyle>
            <a:extLst/>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800" b="0" i="0" u="none" strike="noStrike" kern="0" cap="none" spc="0" normalizeH="0" baseline="0" noProof="0" smtClean="0">
                <a:ln>
                  <a:noFill/>
                </a:ln>
                <a:solidFill>
                  <a:sysClr val="windowText" lastClr="000000"/>
                </a:solidFill>
                <a:effectLst/>
                <a:uLnTx/>
                <a:uFillTx/>
              </a:rPr>
              <a:t>Haga clic para modificar el estilo de título del patrón</a:t>
            </a:r>
            <a:endParaRPr kumimoji="0" lang="en-US" sz="1800" b="0" i="0" u="none" strike="noStrike" kern="0" cap="none" spc="0" normalizeH="0" baseline="0" noProof="0">
              <a:ln>
                <a:noFill/>
              </a:ln>
              <a:solidFill>
                <a:sysClr val="windowText" lastClr="000000"/>
              </a:solidFill>
              <a:effectLst/>
              <a:uLnTx/>
              <a:uFillTx/>
            </a:endParaRPr>
          </a:p>
        </p:txBody>
      </p:sp>
      <p:sp>
        <p:nvSpPr>
          <p:cNvPr id="16" name="9 Marcador de fecha"/>
          <p:cNvSpPr>
            <a:spLocks noGrp="1"/>
          </p:cNvSpPr>
          <p:nvPr>
            <p:ph type="dt" sz="half" idx="10"/>
          </p:nvPr>
        </p:nvSpPr>
        <p:spPr>
          <a:xfrm>
            <a:off x="6727825" y="6408738"/>
            <a:ext cx="1919288"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0BB83A39-9869-4479-9DDC-C037CC590336}" type="datetimeFigureOut">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12/08/2008</a:t>
            </a:fld>
            <a:endParaRPr kumimoji="0" lang="es-MX" sz="1800" b="0" i="0" u="none" strike="noStrike" kern="0" cap="none" spc="0" normalizeH="0" baseline="0" noProof="0" dirty="0">
              <a:ln>
                <a:noFill/>
              </a:ln>
              <a:solidFill>
                <a:sysClr val="windowText" lastClr="000000"/>
              </a:solidFill>
              <a:effectLst/>
              <a:uLnTx/>
              <a:uFillTx/>
            </a:endParaRPr>
          </a:p>
        </p:txBody>
      </p:sp>
      <p:sp>
        <p:nvSpPr>
          <p:cNvPr id="17" name="21 Marcador de pie de página"/>
          <p:cNvSpPr>
            <a:spLocks noGrp="1"/>
          </p:cNvSpPr>
          <p:nvPr>
            <p:ph type="ftr" sz="quarter" idx="11"/>
          </p:nvPr>
        </p:nvSpPr>
        <p:spPr>
          <a:xfrm>
            <a:off x="4379913" y="6408738"/>
            <a:ext cx="2351087"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Text" lastClr="000000"/>
              </a:solidFill>
              <a:effectLst/>
              <a:uLnTx/>
              <a:uFillTx/>
            </a:endParaRPr>
          </a:p>
        </p:txBody>
      </p:sp>
      <p:sp>
        <p:nvSpPr>
          <p:cNvPr id="18" name="17 Marcador de número de diapositiva"/>
          <p:cNvSpPr>
            <a:spLocks noGrp="1"/>
          </p:cNvSpPr>
          <p:nvPr>
            <p:ph type="sldNum" sz="quarter" idx="12"/>
          </p:nvPr>
        </p:nvSpPr>
        <p:spPr>
          <a:xfrm>
            <a:off x="8647113" y="6408738"/>
            <a:ext cx="366712" cy="365125"/>
          </a:xfrm>
          <a:prstGeom prst="rect">
            <a:avLst/>
          </a:prstGeom>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5178CCD4-0633-4214-8E80-4B51D2DB8650}" type="slidenum">
              <a:rPr kumimoji="0" lang="es-MX" sz="18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Text" lastClr="000000"/>
              </a:solidFill>
              <a:effectLst/>
              <a:uLnTx/>
              <a:uFillTx/>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4D75694A-0F5A-4141-8AA8-FBD74022FA45}" type="datetimeFigureOut">
              <a:rPr lang="es-MX"/>
              <a:pPr>
                <a:defRPr/>
              </a:pPr>
              <a:t>12/08/2008</a:t>
            </a:fld>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4602C97B-B95C-43E1-9C6D-9D412079AE19}"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0" name="2 Marcador de contenido"/>
          <p:cNvSpPr>
            <a:spLocks noGrp="1"/>
          </p:cNvSpPr>
          <p:nvPr>
            <p:ph idx="1"/>
          </p:nvPr>
        </p:nvSpPr>
        <p:spPr>
          <a:xfrm>
            <a:off x="457200" y="1481138"/>
            <a:ext cx="8229600" cy="4525962"/>
          </a:xfrm>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6 Título"/>
          <p:cNvSpPr>
            <a:spLocks noGrp="1"/>
          </p:cNvSpPr>
          <p:nvPr>
            <p:ph type="title"/>
          </p:nvPr>
        </p:nvSpPr>
        <p:spPr>
          <a:xfrm>
            <a:off x="457200" y="274638"/>
            <a:ext cx="8229600" cy="1143000"/>
          </a:xfrm>
        </p:spPr>
        <p:txBody>
          <a:bodyPr rtlCol="0"/>
          <a:lstStyle>
            <a:extLst/>
          </a:lstStyle>
          <a:p>
            <a:r>
              <a:rPr lang="es-ES" smtClean="0"/>
              <a:t>Haga clic para modificar el estilo de título del patrón</a:t>
            </a:r>
            <a:endParaRPr lang="en-US"/>
          </a:p>
        </p:txBody>
      </p:sp>
      <p:sp>
        <p:nvSpPr>
          <p:cNvPr id="12" name="9 Marcador de fecha"/>
          <p:cNvSpPr>
            <a:spLocks noGrp="1"/>
          </p:cNvSpPr>
          <p:nvPr>
            <p:ph type="dt" sz="half" idx="10"/>
          </p:nvPr>
        </p:nvSpPr>
        <p:spPr>
          <a:xfrm>
            <a:off x="6727825" y="6408738"/>
            <a:ext cx="1919288" cy="365125"/>
          </a:xfrm>
        </p:spPr>
        <p:txBody>
          <a:bodyPr/>
          <a:lstStyle>
            <a:lvl1pPr>
              <a:defRPr/>
            </a:lvl1pPr>
          </a:lstStyle>
          <a:p>
            <a:pPr>
              <a:defRPr/>
            </a:pPr>
            <a:fld id="{0BB83A39-9869-4479-9DDC-C037CC590336}" type="datetimeFigureOut">
              <a:rPr lang="es-MX"/>
              <a:pPr>
                <a:defRPr/>
              </a:pPr>
              <a:t>12/08/2008</a:t>
            </a:fld>
            <a:endParaRPr lang="es-MX" dirty="0"/>
          </a:p>
        </p:txBody>
      </p:sp>
      <p:sp>
        <p:nvSpPr>
          <p:cNvPr id="13" name="21 Marcador de pie de página"/>
          <p:cNvSpPr>
            <a:spLocks noGrp="1"/>
          </p:cNvSpPr>
          <p:nvPr>
            <p:ph type="ftr" sz="quarter" idx="11"/>
          </p:nvPr>
        </p:nvSpPr>
        <p:spPr>
          <a:xfrm>
            <a:off x="4379913" y="6408738"/>
            <a:ext cx="2351087" cy="365125"/>
          </a:xfrm>
        </p:spPr>
        <p:txBody>
          <a:bodyPr/>
          <a:lstStyle>
            <a:lvl1pPr>
              <a:defRPr/>
            </a:lvl1pPr>
          </a:lstStyle>
          <a:p>
            <a:pPr>
              <a:defRPr/>
            </a:pPr>
            <a:endParaRPr lang="es-MX" dirty="0"/>
          </a:p>
        </p:txBody>
      </p:sp>
      <p:sp>
        <p:nvSpPr>
          <p:cNvPr id="14" name="17 Marcador de número de diapositiva"/>
          <p:cNvSpPr>
            <a:spLocks noGrp="1"/>
          </p:cNvSpPr>
          <p:nvPr>
            <p:ph type="sldNum" sz="quarter" idx="12"/>
          </p:nvPr>
        </p:nvSpPr>
        <p:spPr>
          <a:xfrm>
            <a:off x="8647113" y="6408738"/>
            <a:ext cx="366712" cy="365125"/>
          </a:xfrm>
        </p:spPr>
        <p:txBody>
          <a:bodyPr/>
          <a:lstStyle>
            <a:lvl1pPr>
              <a:defRPr/>
            </a:lvl1pPr>
          </a:lstStyle>
          <a:p>
            <a:pPr>
              <a:defRPr/>
            </a:pPr>
            <a:fld id="{5178CCD4-0633-4214-8E80-4B51D2DB8650}"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81FD3A72-F8E8-42C3-8FF2-4FB43452C467}" type="datetimeFigureOut">
              <a:rPr lang="es-MX"/>
              <a:pPr>
                <a:defRPr/>
              </a:pPr>
              <a:t>12/08/2008</a:t>
            </a:fld>
            <a:endParaRPr lang="es-MX" dirty="0"/>
          </a:p>
        </p:txBody>
      </p:sp>
      <p:sp>
        <p:nvSpPr>
          <p:cNvPr id="4" name="3 Marcador de pie de página"/>
          <p:cNvSpPr>
            <a:spLocks noGrp="1"/>
          </p:cNvSpPr>
          <p:nvPr>
            <p:ph type="ftr" sz="quarter" idx="11"/>
          </p:nvPr>
        </p:nvSpPr>
        <p:spPr/>
        <p:txBody>
          <a:bodyPr/>
          <a:lstStyle>
            <a:lvl1pPr>
              <a:defRPr/>
            </a:lvl1pPr>
            <a:extLst/>
          </a:lstStyle>
          <a:p>
            <a:pPr>
              <a:defRPr/>
            </a:pPr>
            <a:endParaRPr lang="es-MX" dirty="0"/>
          </a:p>
        </p:txBody>
      </p:sp>
      <p:sp>
        <p:nvSpPr>
          <p:cNvPr id="5" name="4 Marcador de número de diapositiva"/>
          <p:cNvSpPr>
            <a:spLocks noGrp="1"/>
          </p:cNvSpPr>
          <p:nvPr>
            <p:ph type="sldNum" sz="quarter" idx="12"/>
          </p:nvPr>
        </p:nvSpPr>
        <p:spPr/>
        <p:txBody>
          <a:bodyPr/>
          <a:lstStyle>
            <a:lvl1pPr>
              <a:defRPr/>
            </a:lvl1pPr>
            <a:extLst/>
          </a:lstStyle>
          <a:p>
            <a:pPr>
              <a:defRPr/>
            </a:pPr>
            <a:fld id="{CF86A0AD-F5F3-4993-AC63-983DFB5D00C4}"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504DE70D-9DF4-4F05-896C-C1F3854EE466}" type="datetimeFigureOut">
              <a:rPr lang="es-MX"/>
              <a:pPr>
                <a:defRPr/>
              </a:pPr>
              <a:t>12/08/2008</a:t>
            </a:fld>
            <a:endParaRPr lang="es-MX" dirty="0"/>
          </a:p>
        </p:txBody>
      </p:sp>
      <p:sp>
        <p:nvSpPr>
          <p:cNvPr id="3" name="21 Marcador de pie de página"/>
          <p:cNvSpPr>
            <a:spLocks noGrp="1"/>
          </p:cNvSpPr>
          <p:nvPr>
            <p:ph type="ftr" sz="quarter" idx="11"/>
          </p:nvPr>
        </p:nvSpPr>
        <p:spPr/>
        <p:txBody>
          <a:bodyPr/>
          <a:lstStyle>
            <a:lvl1pPr>
              <a:defRPr/>
            </a:lvl1pPr>
          </a:lstStyle>
          <a:p>
            <a:pPr>
              <a:defRPr/>
            </a:pPr>
            <a:endParaRPr lang="es-MX" dirty="0"/>
          </a:p>
        </p:txBody>
      </p:sp>
      <p:sp>
        <p:nvSpPr>
          <p:cNvPr id="4" name="17 Marcador de número de diapositiva"/>
          <p:cNvSpPr>
            <a:spLocks noGrp="1"/>
          </p:cNvSpPr>
          <p:nvPr>
            <p:ph type="sldNum" sz="quarter" idx="12"/>
          </p:nvPr>
        </p:nvSpPr>
        <p:spPr/>
        <p:txBody>
          <a:bodyPr/>
          <a:lstStyle>
            <a:lvl1pPr>
              <a:defRPr/>
            </a:lvl1pPr>
          </a:lstStyle>
          <a:p>
            <a:pPr>
              <a:defRPr/>
            </a:pPr>
            <a:fld id="{13BBBA7F-7700-44FC-A071-6A787AE82F1F}"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CDAC8F5F-D791-4BAA-990E-0FEF737DBBCD}" type="datetimeFigureOut">
              <a:rPr lang="es-MX"/>
              <a:pPr>
                <a:defRPr/>
              </a:pPr>
              <a:t>12/08/2008</a:t>
            </a:fld>
            <a:endParaRPr lang="es-MX" dirty="0"/>
          </a:p>
        </p:txBody>
      </p:sp>
      <p:sp>
        <p:nvSpPr>
          <p:cNvPr id="6" name="5 Marcador de pie de página"/>
          <p:cNvSpPr>
            <a:spLocks noGrp="1"/>
          </p:cNvSpPr>
          <p:nvPr>
            <p:ph type="ftr" sz="quarter" idx="11"/>
          </p:nvPr>
        </p:nvSpPr>
        <p:spPr/>
        <p:txBody>
          <a:bodyPr/>
          <a:lstStyle>
            <a:lvl1pPr>
              <a:defRPr/>
            </a:lvl1pPr>
            <a:extLst/>
          </a:lstStyle>
          <a:p>
            <a:pPr>
              <a:defRPr/>
            </a:pPr>
            <a:endParaRPr lang="es-MX" dirty="0"/>
          </a:p>
        </p:txBody>
      </p:sp>
      <p:sp>
        <p:nvSpPr>
          <p:cNvPr id="7" name="6 Marcador de número de diapositiva"/>
          <p:cNvSpPr>
            <a:spLocks noGrp="1"/>
          </p:cNvSpPr>
          <p:nvPr>
            <p:ph type="sldNum" sz="quarter" idx="12"/>
          </p:nvPr>
        </p:nvSpPr>
        <p:spPr/>
        <p:txBody>
          <a:bodyPr/>
          <a:lstStyle>
            <a:lvl1pPr>
              <a:defRPr/>
            </a:lvl1pPr>
            <a:extLst/>
          </a:lstStyle>
          <a:p>
            <a:pPr>
              <a:defRPr/>
            </a:pPr>
            <a:fld id="{516F3146-650D-474C-86B1-C64F49665689}" type="slidenum">
              <a:rPr lang="es-MX"/>
              <a:pPr>
                <a:defRPr/>
              </a:pPr>
              <a:t>‹Nº›</a:t>
            </a:fld>
            <a:endParaRPr lang="es-MX"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272494DE-E4A2-408D-ACB3-F1130BED4703}" type="datetimeFigureOut">
              <a:rPr lang="es-MX"/>
              <a:pPr>
                <a:defRPr/>
              </a:pPr>
              <a:t>12/08/2008</a:t>
            </a:fld>
            <a:endParaRPr lang="es-MX"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MX"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106309B3-9598-4C5D-A074-CCA34373B81B}" type="slidenum">
              <a:rPr lang="es-MX"/>
              <a:pPr>
                <a:defRPr/>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9E57F4CB-6CBC-4DA9-A8AB-D5BA89D34850}" type="datetimeFigureOut">
              <a:rPr lang="es-MX"/>
              <a:pPr>
                <a:defRPr/>
              </a:pPr>
              <a:t>12/08/2008</a:t>
            </a:fld>
            <a:endParaRPr lang="es-MX"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s-MX"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54FD045D-41D9-4DB0-AA6F-326B226C05D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719" r:id="rId1"/>
    <p:sldLayoutId id="2147483715" r:id="rId2"/>
    <p:sldLayoutId id="2147483720" r:id="rId3"/>
    <p:sldLayoutId id="2147483721" r:id="rId4"/>
    <p:sldLayoutId id="2147483722" r:id="rId5"/>
    <p:sldLayoutId id="2147483723" r:id="rId6"/>
    <p:sldLayoutId id="2147483716" r:id="rId7"/>
    <p:sldLayoutId id="2147483724" r:id="rId8"/>
    <p:sldLayoutId id="2147483725" r:id="rId9"/>
    <p:sldLayoutId id="2147483717" r:id="rId10"/>
    <p:sldLayoutId id="2147483718" r:id="rId11"/>
    <p:sldLayoutId id="2147483738" r:id="rId12"/>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13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Lucida Sans Unicode"/>
            </a:endParaRPr>
          </a:p>
        </p:txBody>
      </p:sp>
      <p:sp>
        <p:nvSpPr>
          <p:cNvPr id="15" name="14 Triángulo rectángulo"/>
          <p:cNvSpPr>
            <a:spLocks/>
          </p:cNvSpPr>
          <p:nvPr/>
        </p:nvSpPr>
        <p:spPr bwMode="auto">
          <a:xfrm>
            <a:off x="-6042" y="5791253"/>
            <a:ext cx="3402314" cy="1080868"/>
          </a:xfrm>
          <a:prstGeom prst="rtTriangle">
            <a:avLst/>
          </a:prstGeom>
          <a:solidFill>
            <a:srgbClr val="008080">
              <a:alpha val="60000"/>
            </a:srgbClr>
          </a:solidFill>
          <a:ln w="12700" cap="rnd" cmpd="thickThin" algn="ctr">
            <a:noFill/>
            <a:prstDash val="solid"/>
          </a:ln>
          <a:effectLst>
            <a:fillOverlay blend="mult">
              <a:gradFill flip="none" rotWithShape="1">
                <a:gsLst>
                  <a:gs pos="0">
                    <a:srgbClr val="2DA2BF">
                      <a:shade val="20000"/>
                      <a:satMod val="176000"/>
                      <a:alpha val="100000"/>
                    </a:srgbClr>
                  </a:gs>
                  <a:gs pos="18000">
                    <a:srgbClr val="2DA2BF">
                      <a:shade val="48000"/>
                      <a:satMod val="153000"/>
                      <a:alpha val="100000"/>
                    </a:srgbClr>
                  </a:gs>
                  <a:gs pos="43000">
                    <a:srgbClr val="2DA2BF">
                      <a:tint val="86000"/>
                      <a:satMod val="149000"/>
                      <a:alpha val="100000"/>
                    </a:srgbClr>
                  </a:gs>
                  <a:gs pos="45000">
                    <a:srgbClr val="2DA2BF">
                      <a:tint val="85000"/>
                      <a:satMod val="150000"/>
                      <a:alpha val="100000"/>
                    </a:srgbClr>
                  </a:gs>
                  <a:gs pos="50000">
                    <a:srgbClr val="2DA2BF">
                      <a:tint val="86000"/>
                      <a:satMod val="149000"/>
                      <a:alpha val="100000"/>
                    </a:srgbClr>
                  </a:gs>
                  <a:gs pos="79000">
                    <a:srgbClr val="2DA2BF">
                      <a:shade val="53000"/>
                      <a:satMod val="150000"/>
                      <a:alpha val="100000"/>
                    </a:srgbClr>
                  </a:gs>
                  <a:gs pos="100000">
                    <a:srgbClr val="2DA2BF">
                      <a:shade val="25000"/>
                      <a:satMod val="170000"/>
                      <a:alpha val="100000"/>
                    </a:srgbClr>
                  </a:gs>
                </a:gsLst>
                <a:lin ang="450000" scaled="1"/>
                <a:tileRect/>
              </a:gradFill>
            </a:fillOverlay>
          </a:effectLst>
        </p:spPr>
        <p:txBody>
          <a:bodyPr anchor="ctr"/>
          <a:lstStyle>
            <a:extLs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Lucida Sans Unicode"/>
              <a:ea typeface="+mn-ea"/>
              <a:cs typeface="+mn-cs"/>
            </a:endParaRPr>
          </a:p>
        </p:txBody>
      </p:sp>
      <p:cxnSp>
        <p:nvCxnSpPr>
          <p:cNvPr id="16" name="15 Conector recto"/>
          <p:cNvCxnSpPr/>
          <p:nvPr/>
        </p:nvCxnSpPr>
        <p:spPr>
          <a:xfrm>
            <a:off x="-9237" y="5787738"/>
            <a:ext cx="3405509" cy="1084383"/>
          </a:xfrm>
          <a:prstGeom prst="line">
            <a:avLst/>
          </a:prstGeom>
          <a:noFill/>
          <a:ln w="12065" cap="flat" cmpd="sng" algn="ctr">
            <a:gradFill>
              <a:gsLst>
                <a:gs pos="45000">
                  <a:srgbClr val="2DA2BF">
                    <a:tint val="70000"/>
                    <a:satMod val="110000"/>
                  </a:srgbClr>
                </a:gs>
                <a:gs pos="15000">
                  <a:srgbClr val="2DA2BF">
                    <a:shade val="40000"/>
                    <a:satMod val="110000"/>
                  </a:srgbClr>
                </a:gs>
              </a:gsLst>
              <a:lin ang="5400000" scaled="1"/>
            </a:gradFill>
            <a:prstDash val="solid"/>
            <a:miter lim="800000"/>
          </a:ln>
          <a:effectLst/>
        </p:spPr>
      </p:cxnSp>
      <p:sp>
        <p:nvSpPr>
          <p:cNvPr id="17" name="3 Marcador de texto"/>
          <p:cNvSpPr txBox="1">
            <a:spLocks/>
          </p:cNvSpPr>
          <p:nvPr/>
        </p:nvSpPr>
        <p:spPr bwMode="auto">
          <a:xfrm>
            <a:off x="1141232" y="5443402"/>
            <a:ext cx="7162800" cy="648232"/>
          </a:xfrm>
          <a:prstGeom prst="rect">
            <a:avLst/>
          </a:prstGeom>
          <a:noFill/>
          <a:ln w="9525">
            <a:noFill/>
            <a:miter lim="800000"/>
            <a:headEnd/>
            <a:tailEnd/>
          </a:ln>
        </p:spPr>
        <p:txBody>
          <a:bodyPr vert="horz" wrap="square" lIns="91440" tIns="0" rIns="91440" bIns="45720" numCol="1" anchor="t" anchorCtr="0" compatLnSpc="1">
            <a:prstTxWarp prst="textNoShape">
              <a:avLst/>
            </a:prstTxWarp>
          </a:bodyPr>
          <a:lstStyle>
            <a:lvl1pPr marL="0" marR="18288" indent="0" algn="r">
              <a:buNone/>
              <a:defRPr sz="1400"/>
            </a:lvl1pPr>
            <a:lvl2pPr>
              <a:defRPr sz="1200"/>
            </a:lvl2pPr>
            <a:lvl3pPr>
              <a:defRPr sz="1000"/>
            </a:lvl3pPr>
            <a:lvl4pPr>
              <a:defRPr sz="900"/>
            </a:lvl4pPr>
            <a:lvl5pPr>
              <a:defRPr sz="900"/>
            </a:lvl5pPr>
            <a:extLst/>
          </a:lstStyle>
          <a:p>
            <a:pPr marL="0" marR="18288" lvl="0" indent="0" algn="r" defTabSz="914400" rtl="0" eaLnBrk="1" fontAlgn="base" latinLnBrk="0" hangingPunct="1">
              <a:lnSpc>
                <a:spcPct val="100000"/>
              </a:lnSpc>
              <a:spcBef>
                <a:spcPts val="400"/>
              </a:spcBef>
              <a:spcAft>
                <a:spcPct val="0"/>
              </a:spcAft>
              <a:buClr>
                <a:srgbClr val="2DA2BF"/>
              </a:buClr>
              <a:buSzPct val="68000"/>
              <a:buFont typeface="Wingdings 3" pitchFamily="18" charset="2"/>
              <a:buNone/>
              <a:tabLst/>
              <a:defRPr/>
            </a:pPr>
            <a:r>
              <a:rPr kumimoji="0" lang="es-ES" sz="1400" b="0" i="0" u="none" strike="noStrike" kern="1200" cap="none" spc="0" normalizeH="0" baseline="0" noProof="0" dirty="0" smtClean="0">
                <a:ln>
                  <a:noFill/>
                </a:ln>
                <a:solidFill>
                  <a:sysClr val="window" lastClr="FFFFFF"/>
                </a:solidFill>
                <a:effectLst/>
                <a:uLnTx/>
                <a:uFillTx/>
                <a:latin typeface="Lucida Sans Unicode"/>
                <a:ea typeface="+mn-ea"/>
                <a:cs typeface="+mn-cs"/>
              </a:rPr>
              <a:t>Haga clic para modificar el estilo de texto del patrón</a:t>
            </a:r>
          </a:p>
        </p:txBody>
      </p:sp>
      <p:sp>
        <p:nvSpPr>
          <p:cNvPr id="18" name="4 Marcador de fecha"/>
          <p:cNvSpPr>
            <a:spLocks noGrp="1"/>
          </p:cNvSpPr>
          <p:nvPr>
            <p:ph type="dt" sz="half" idx="2"/>
          </p:nvPr>
        </p:nvSpPr>
        <p:spPr>
          <a:xfrm>
            <a:off x="6727825" y="6408738"/>
            <a:ext cx="1919288"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A134BC77-57F2-4F40-B645-55F0C621B01E}" type="datetimeFigureOut">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12/08/2008</a:t>
            </a:fld>
            <a:endParaRPr kumimoji="0" lang="es-MX" sz="1800" b="0" i="0" u="none" strike="noStrike" kern="0" cap="none" spc="0" normalizeH="0" baseline="0" noProof="0" dirty="0">
              <a:ln>
                <a:noFill/>
              </a:ln>
              <a:solidFill>
                <a:sysClr val="window" lastClr="FFFFFF"/>
              </a:solidFill>
              <a:effectLst/>
              <a:uLnTx/>
              <a:uFillTx/>
            </a:endParaRPr>
          </a:p>
        </p:txBody>
      </p:sp>
      <p:sp>
        <p:nvSpPr>
          <p:cNvPr id="19" name="5 Marcador de pie de página"/>
          <p:cNvSpPr>
            <a:spLocks noGrp="1"/>
          </p:cNvSpPr>
          <p:nvPr>
            <p:ph type="ftr" sz="quarter" idx="3"/>
          </p:nvPr>
        </p:nvSpPr>
        <p:spPr>
          <a:xfrm>
            <a:off x="4379913" y="6408738"/>
            <a:ext cx="2351087" cy="365125"/>
          </a:xfrm>
          <a:prstGeom prst="rect">
            <a:avLst/>
          </a:prstGeom>
        </p:spPr>
        <p:txBody>
          <a:bodyPr/>
          <a:lstStyle>
            <a:lvl1pPr>
              <a:defRPr>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ysClr val="window" lastClr="FFFFFF"/>
              </a:solidFill>
              <a:effectLst/>
              <a:uLnTx/>
              <a:uFillTx/>
            </a:endParaRPr>
          </a:p>
        </p:txBody>
      </p:sp>
      <p:sp>
        <p:nvSpPr>
          <p:cNvPr id="20" name="6 Marcador de número de diapositiva"/>
          <p:cNvSpPr>
            <a:spLocks noGrp="1"/>
          </p:cNvSpPr>
          <p:nvPr>
            <p:ph type="sldNum" sz="quarter" idx="4"/>
          </p:nvPr>
        </p:nvSpPr>
        <p:spPr>
          <a:xfrm>
            <a:off x="8647113" y="6408738"/>
            <a:ext cx="366712" cy="365125"/>
          </a:xfrm>
          <a:prstGeom prst="rect">
            <a:avLst/>
          </a:prstGeom>
        </p:spPr>
        <p:txBody>
          <a:bodyPr/>
          <a:lstStyle>
            <a:lvl1pPr>
              <a:defRPr smtClean="0">
                <a:solidFill>
                  <a:schemeClr val="tx1"/>
                </a:solidFill>
              </a:defRPr>
            </a:lvl1pPr>
            <a:extLst/>
          </a:lstStyle>
          <a:p>
            <a:pPr marL="0" marR="0" lvl="0" indent="0" defTabSz="914400" eaLnBrk="1" fontAlgn="auto" latinLnBrk="0" hangingPunct="1">
              <a:lnSpc>
                <a:spcPct val="100000"/>
              </a:lnSpc>
              <a:spcBef>
                <a:spcPts val="0"/>
              </a:spcBef>
              <a:spcAft>
                <a:spcPts val="0"/>
              </a:spcAft>
              <a:buClrTx/>
              <a:buSzTx/>
              <a:buFontTx/>
              <a:buNone/>
              <a:tabLst/>
              <a:defRPr/>
            </a:pPr>
            <a:fld id="{48BDAF40-ECB2-4D85-A552-915E378046FF}" type="slidenum">
              <a:rPr kumimoji="0" lang="es-MX" sz="1800" b="0" i="0" u="none" strike="noStrike" kern="0" cap="none" spc="0" normalizeH="0" baseline="0" noProof="0">
                <a:ln>
                  <a:noFill/>
                </a:ln>
                <a:solidFill>
                  <a:sysClr val="window" lastClr="FFFFFF"/>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‹Nº›</a:t>
            </a:fld>
            <a:endParaRPr kumimoji="0" lang="es-MX" sz="1800" b="0" i="0" u="none" strike="noStrike" kern="0" cap="none" spc="0" normalizeH="0" baseline="0" noProof="0" dirty="0">
              <a:ln>
                <a:noFill/>
              </a:ln>
              <a:solidFill>
                <a:sysClr val="window" lastClr="FFFFFF"/>
              </a:solidFill>
              <a:effectLst/>
              <a:uLnTx/>
              <a:uFillTx/>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10 Grupo"/>
          <p:cNvGrpSpPr>
            <a:grpSpLocks/>
          </p:cNvGrpSpPr>
          <p:nvPr/>
        </p:nvGrpSpPr>
        <p:grpSpPr bwMode="auto">
          <a:xfrm>
            <a:off x="1046150" y="1304930"/>
            <a:ext cx="1797050" cy="2800350"/>
            <a:chOff x="2418373" y="1986008"/>
            <a:chExt cx="1796838" cy="2800313"/>
          </a:xfrm>
        </p:grpSpPr>
        <p:pic>
          <p:nvPicPr>
            <p:cNvPr id="9228" name="Picture 2" descr="G:\PROPUESTAS INFO\REDIBUJO INFO.jpg"/>
            <p:cNvPicPr>
              <a:picLocks noChangeAspect="1" noChangeArrowheads="1"/>
            </p:cNvPicPr>
            <p:nvPr/>
          </p:nvPicPr>
          <p:blipFill>
            <a:blip r:embed="rId3"/>
            <a:srcRect/>
            <a:stretch>
              <a:fillRect/>
            </a:stretch>
          </p:blipFill>
          <p:spPr bwMode="auto">
            <a:xfrm>
              <a:off x="2418373" y="1986008"/>
              <a:ext cx="1510685" cy="2728876"/>
            </a:xfrm>
            <a:prstGeom prst="rect">
              <a:avLst/>
            </a:prstGeom>
            <a:noFill/>
            <a:ln w="9525">
              <a:noFill/>
              <a:miter lim="800000"/>
              <a:headEnd/>
              <a:tailEnd/>
            </a:ln>
          </p:spPr>
        </p:pic>
        <p:cxnSp>
          <p:nvCxnSpPr>
            <p:cNvPr id="13" name="12 Conector recto"/>
            <p:cNvCxnSpPr/>
            <p:nvPr/>
          </p:nvCxnSpPr>
          <p:spPr>
            <a:xfrm rot="5400000">
              <a:off x="2821404" y="3392514"/>
              <a:ext cx="2786026"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grpSp>
      <p:sp>
        <p:nvSpPr>
          <p:cNvPr id="11" name="10 Rectángulo"/>
          <p:cNvSpPr/>
          <p:nvPr/>
        </p:nvSpPr>
        <p:spPr>
          <a:xfrm>
            <a:off x="3143240" y="1281058"/>
            <a:ext cx="5724565" cy="2862322"/>
          </a:xfrm>
          <a:prstGeom prst="rect">
            <a:avLst/>
          </a:prstGeom>
        </p:spPr>
        <p:txBody>
          <a:bodyPr wrap="square">
            <a:spAutoFit/>
          </a:bodyPr>
          <a:lstStyle/>
          <a:p>
            <a:pPr algn="ctr"/>
            <a:r>
              <a:rPr lang="es-MX" sz="3000" b="1" dirty="0" smtClean="0">
                <a:latin typeface="Calibri" pitchFamily="34" charset="0"/>
              </a:rPr>
              <a:t>Informe Estadístico de la “</a:t>
            </a:r>
            <a:r>
              <a:rPr lang="es-MX" sz="3000" b="1" i="1" dirty="0" smtClean="0">
                <a:latin typeface="Calibri" pitchFamily="34" charset="0"/>
              </a:rPr>
              <a:t>Evaluación del Cumplimiento de las Obligaciones de Transparencia y de la Calidad de la Información y en los Portales de Internet de los Entes públicos</a:t>
            </a:r>
            <a:r>
              <a:rPr lang="es-MX" sz="3000" b="1" dirty="0" smtClean="0">
                <a:latin typeface="Calibri" pitchFamily="34" charset="0"/>
              </a:rPr>
              <a:t>”</a:t>
            </a:r>
            <a:endParaRPr lang="es-ES" sz="3000" dirty="0">
              <a:latin typeface="Calibri" pitchFamily="34" charset="0"/>
            </a:endParaRPr>
          </a:p>
        </p:txBody>
      </p:sp>
      <p:sp>
        <p:nvSpPr>
          <p:cNvPr id="8" name="7 CuadroTexto"/>
          <p:cNvSpPr txBox="1"/>
          <p:nvPr/>
        </p:nvSpPr>
        <p:spPr>
          <a:xfrm>
            <a:off x="7547893" y="6386476"/>
            <a:ext cx="1515736" cy="400110"/>
          </a:xfrm>
          <a:prstGeom prst="rect">
            <a:avLst/>
          </a:prstGeom>
          <a:noFill/>
        </p:spPr>
        <p:txBody>
          <a:bodyPr wrap="none" rtlCol="0">
            <a:spAutoFit/>
          </a:bodyPr>
          <a:lstStyle/>
          <a:p>
            <a:r>
              <a:rPr lang="es-MX" sz="2000" b="1" cap="small" dirty="0" smtClean="0">
                <a:solidFill>
                  <a:schemeClr val="bg1"/>
                </a:solidFill>
                <a:latin typeface="Calibri" pitchFamily="34" charset="0"/>
                <a:cs typeface="Arial" pitchFamily="34" charset="0"/>
              </a:rPr>
              <a:t>Agosto 2008</a:t>
            </a:r>
            <a:endParaRPr lang="es-MX" sz="2000" b="1" cap="small" dirty="0">
              <a:solidFill>
                <a:schemeClr val="bg1"/>
              </a:solidFill>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I.3.1  Índices del Artículo 12</a:t>
            </a:r>
            <a:r>
              <a:rPr lang="es-MX" sz="2000" b="1" dirty="0" smtClean="0">
                <a:latin typeface="Calibri" pitchFamily="34" charset="0"/>
              </a:rPr>
              <a:t> </a:t>
            </a:r>
          </a:p>
          <a:p>
            <a:pPr defTabSz="447675"/>
            <a:r>
              <a:rPr lang="es-MX" sz="2000" b="1" i="1" dirty="0" smtClean="0">
                <a:latin typeface="Calibri" pitchFamily="34" charset="0"/>
              </a:rPr>
              <a:t>	    (Por Órgano de gobierno. Criterios </a:t>
            </a:r>
            <a:r>
              <a:rPr lang="es-MX" sz="2000" b="1" i="1" dirty="0" smtClean="0">
                <a:latin typeface="Calibri" pitchFamily="34" charset="0"/>
              </a:rPr>
              <a:t>Sustantivos</a:t>
            </a:r>
            <a:r>
              <a:rPr lang="es-MX" sz="2000" b="1" i="1" dirty="0" smtClean="0">
                <a:latin typeface="Calibri" pitchFamily="34" charset="0"/>
              </a:rPr>
              <a:t>)</a:t>
            </a:r>
            <a:endParaRPr lang="es-ES" sz="1400" b="1" i="1" dirty="0">
              <a:latin typeface="Calibri" pitchFamily="34" charset="0"/>
            </a:endParaRPr>
          </a:p>
        </p:txBody>
      </p:sp>
      <p:graphicFrame>
        <p:nvGraphicFramePr>
          <p:cNvPr id="8" name="7 Tabla"/>
          <p:cNvGraphicFramePr>
            <a:graphicFrameLocks noGrp="1"/>
          </p:cNvGraphicFramePr>
          <p:nvPr/>
        </p:nvGraphicFramePr>
        <p:xfrm>
          <a:off x="580437" y="1883977"/>
          <a:ext cx="7956000" cy="4104000"/>
        </p:xfrm>
        <a:graphic>
          <a:graphicData uri="http://schemas.openxmlformats.org/drawingml/2006/table">
            <a:tbl>
              <a:tblPr/>
              <a:tblGrid>
                <a:gridCol w="108000"/>
                <a:gridCol w="1944000"/>
                <a:gridCol w="900000"/>
                <a:gridCol w="900000"/>
                <a:gridCol w="900000"/>
                <a:gridCol w="900000"/>
                <a:gridCol w="1404000"/>
                <a:gridCol w="900000"/>
              </a:tblGrid>
              <a:tr h="360000">
                <a:tc rowSpan="3" gridSpan="2">
                  <a:txBody>
                    <a:bodyPr/>
                    <a:lstStyle/>
                    <a:p>
                      <a:pPr algn="ctr" fontAlgn="ctr"/>
                      <a:r>
                        <a:rPr lang="es-MX" sz="1400" b="1" i="0" u="none" strike="noStrike" dirty="0">
                          <a:solidFill>
                            <a:srgbClr val="FFFFFF"/>
                          </a:solidFill>
                          <a:latin typeface="Calibri" pitchFamily="34" charset="0"/>
                        </a:rPr>
                        <a:t>Órgano de gobierno</a:t>
                      </a:r>
                    </a:p>
                  </a:txBody>
                  <a:tcPr marL="8530" marR="8530" marT="8530"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008080"/>
                      </a:solidFill>
                      <a:prstDash val="solid"/>
                      <a:round/>
                      <a:headEnd type="none" w="med" len="med"/>
                      <a:tailEnd type="none" w="med" len="med"/>
                    </a:lnT>
                    <a:lnB>
                      <a:noFill/>
                    </a:lnB>
                    <a:solidFill>
                      <a:srgbClr val="008080"/>
                    </a:solidFill>
                  </a:tcPr>
                </a:tc>
                <a:tc rowSpan="3" hMerge="1">
                  <a:txBody>
                    <a:bodyPr/>
                    <a:lstStyle/>
                    <a:p>
                      <a:endParaRPr lang="es-MX"/>
                    </a:p>
                  </a:txBody>
                  <a:tcPr/>
                </a:tc>
                <a:tc gridSpan="6">
                  <a:txBody>
                    <a:bodyPr/>
                    <a:lstStyle/>
                    <a:p>
                      <a:pPr algn="ctr" fontAlgn="ctr"/>
                      <a:r>
                        <a:rPr lang="es-MX" sz="1400" b="1" i="0" u="none" strike="noStrike" dirty="0">
                          <a:solidFill>
                            <a:srgbClr val="FFFFFF"/>
                          </a:solidFill>
                          <a:latin typeface="Calibri" pitchFamily="34" charset="0"/>
                        </a:rPr>
                        <a:t>Criterios Sustantivos</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0000">
                <a:tc gridSpan="2" vMerge="1">
                  <a:txBody>
                    <a:bodyPr/>
                    <a:lstStyle/>
                    <a:p>
                      <a:endParaRPr lang="es-MX"/>
                    </a:p>
                  </a:txBody>
                  <a:tcPr/>
                </a:tc>
                <a:tc hMerge="1" v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8530" marR="8530" marT="853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Variación %</a:t>
                      </a:r>
                      <a:r>
                        <a:rPr lang="es-MX" sz="1400" b="1" i="0" u="none" strike="noStrike" dirty="0">
                          <a:solidFill>
                            <a:srgbClr val="FFFFFF"/>
                          </a:solidFill>
                          <a:latin typeface="Calibri" pitchFamily="34" charset="0"/>
                        </a:rPr>
                        <a:t/>
                      </a:r>
                      <a:br>
                        <a:rPr lang="es-MX" sz="1400" b="1" i="0" u="none" strike="noStrike" dirty="0">
                          <a:solidFill>
                            <a:srgbClr val="FFFFFF"/>
                          </a:solidFill>
                          <a:latin typeface="Calibri" pitchFamily="34" charset="0"/>
                        </a:rPr>
                      </a:br>
                      <a:r>
                        <a:rPr lang="es-MX" sz="1400" b="1" i="0" u="none" strike="noStrike" dirty="0">
                          <a:solidFill>
                            <a:srgbClr val="FFFFFF"/>
                          </a:solidFill>
                          <a:latin typeface="Calibri" pitchFamily="34" charset="0"/>
                        </a:rPr>
                        <a:t>(</a:t>
                      </a:r>
                      <a:r>
                        <a:rPr lang="es-MX" sz="1400" b="1" i="0" u="none" strike="noStrike" dirty="0" smtClean="0">
                          <a:solidFill>
                            <a:srgbClr val="FFFFFF"/>
                          </a:solidFill>
                          <a:latin typeface="Calibri" pitchFamily="34" charset="0"/>
                        </a:rPr>
                        <a:t>Nov’07-Abr’08</a:t>
                      </a:r>
                      <a:r>
                        <a:rPr lang="es-MX" sz="1400" b="1" i="0" u="none" strike="noStrike" dirty="0">
                          <a:solidFill>
                            <a:srgbClr val="FFFFFF"/>
                          </a:solidFill>
                          <a:latin typeface="Calibri" pitchFamily="34" charset="0"/>
                        </a:rPr>
                        <a:t>)</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Promedio final</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r>
              <a:tr h="270000">
                <a:tc gridSpan="2" vMerge="1">
                  <a:txBody>
                    <a:bodyPr/>
                    <a:lstStyle/>
                    <a:p>
                      <a:endParaRPr lang="es-MX"/>
                    </a:p>
                  </a:txBody>
                  <a:tcPr/>
                </a:tc>
                <a:tc hMerge="1" vMerge="1">
                  <a:txBody>
                    <a:bodyPr/>
                    <a:lstStyle/>
                    <a:p>
                      <a:endParaRPr lang="es-MX"/>
                    </a:p>
                  </a:txBody>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vMerge="1">
                  <a:txBody>
                    <a:bodyPr/>
                    <a:lstStyle/>
                    <a:p>
                      <a:endParaRPr lang="es-MX"/>
                    </a:p>
                  </a:txBody>
                  <a:tcPr/>
                </a:tc>
                <a:tc vMerge="1">
                  <a:txBody>
                    <a:bodyPr/>
                    <a:lstStyle/>
                    <a:p>
                      <a:endParaRPr lang="es-MX"/>
                    </a:p>
                  </a:txBody>
                  <a:tcPr/>
                </a:tc>
              </a:tr>
              <a:tr h="360000">
                <a:tc gridSpan="2">
                  <a:txBody>
                    <a:bodyPr/>
                    <a:lstStyle/>
                    <a:p>
                      <a:pPr algn="l" fontAlgn="ctr"/>
                      <a:r>
                        <a:rPr lang="es-MX" sz="1400" b="1" i="0" u="none" strike="noStrike" dirty="0" smtClean="0">
                          <a:solidFill>
                            <a:srgbClr val="000000"/>
                          </a:solidFill>
                          <a:latin typeface="Calibri" pitchFamily="34" charset="0"/>
                        </a:rPr>
                        <a:t> Ejecutivo</a:t>
                      </a:r>
                      <a:r>
                        <a:rPr lang="es-MX" sz="1400" b="1"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hMerge="1">
                  <a:txBody>
                    <a:bodyPr/>
                    <a:lstStyle/>
                    <a:p>
                      <a:pPr algn="ctr" fontAlgn="ct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43.2</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58.9</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94.1</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78.8</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16.3%</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69.3</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r>
              <a:tr h="468000">
                <a:tc>
                  <a:txBody>
                    <a:bodyPr/>
                    <a:lstStyle/>
                    <a:p>
                      <a:pPr algn="l" fontAlgn="ctr"/>
                      <a:r>
                        <a:rPr lang="es-MX" sz="1400" b="0"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w="6350" cap="flat" cmpd="sng" algn="ctr">
                      <a:solidFill>
                        <a:srgbClr val="008080"/>
                      </a:solidFill>
                      <a:prstDash val="solid"/>
                      <a:round/>
                      <a:headEnd type="none" w="med" len="med"/>
                      <a:tailEnd type="none" w="med" len="med"/>
                    </a:lnT>
                    <a:lnB>
                      <a:noFill/>
                    </a:lnB>
                  </a:tcPr>
                </a:tc>
                <a:tc>
                  <a:txBody>
                    <a:bodyPr/>
                    <a:lstStyle/>
                    <a:p>
                      <a:pPr algn="l" fontAlgn="ctr"/>
                      <a:r>
                        <a:rPr lang="es-MX" sz="1400" b="1" i="0" u="none" strike="noStrike" dirty="0">
                          <a:solidFill>
                            <a:srgbClr val="000000"/>
                          </a:solidFill>
                          <a:latin typeface="Calibri" pitchFamily="34" charset="0"/>
                        </a:rPr>
                        <a:t>Administración Pública Central</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30.9</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63.2</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94.1</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78.6</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16.5%</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67.4</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a:noFill/>
                    </a:lnB>
                  </a:tcPr>
                </a:tc>
                <a:tc>
                  <a:txBody>
                    <a:bodyPr/>
                    <a:lstStyle/>
                    <a:p>
                      <a:pPr algn="l" fontAlgn="ctr"/>
                      <a:r>
                        <a:rPr lang="es-MX" sz="1400" b="1" i="0" u="none" strike="noStrike" dirty="0">
                          <a:solidFill>
                            <a:srgbClr val="000000"/>
                          </a:solidFill>
                          <a:latin typeface="Calibri" pitchFamily="34" charset="0"/>
                        </a:rPr>
                        <a:t>Desconcentrados y Paraestatales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54.8</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64.4</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94.2</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77.8</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17.4%</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73.2</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w="6350" cap="flat" cmpd="sng" algn="ctr">
                      <a:solidFill>
                        <a:srgbClr val="008080"/>
                      </a:solidFill>
                      <a:prstDash val="solid"/>
                      <a:round/>
                      <a:headEnd type="none" w="med" len="med"/>
                      <a:tailEnd type="none" w="med" len="med"/>
                    </a:lnB>
                  </a:tcPr>
                </a:tc>
                <a:tc>
                  <a:txBody>
                    <a:bodyPr/>
                    <a:lstStyle/>
                    <a:p>
                      <a:pPr algn="l" fontAlgn="ctr"/>
                      <a:r>
                        <a:rPr lang="es-MX" sz="1400" b="1" i="0" u="none" strike="noStrike" dirty="0">
                          <a:solidFill>
                            <a:srgbClr val="000000"/>
                          </a:solidFill>
                          <a:latin typeface="Calibri" pitchFamily="34" charset="0"/>
                        </a:rPr>
                        <a:t>Delegaciones Políticas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37.5</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45.3</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93.8</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81.3</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13.3%</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64.5</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gridSpan="2">
                  <a:txBody>
                    <a:bodyPr/>
                    <a:lstStyle/>
                    <a:p>
                      <a:pPr algn="l" fontAlgn="ctr"/>
                      <a:r>
                        <a:rPr lang="es-MX" sz="1400" b="1" i="0" u="none" strike="noStrike" dirty="0" smtClean="0">
                          <a:solidFill>
                            <a:srgbClr val="000000"/>
                          </a:solidFill>
                          <a:latin typeface="Calibri" pitchFamily="34" charset="0"/>
                        </a:rPr>
                        <a:t> Judicial</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75.0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87.5</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0.0%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90.6</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 Legislativo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87.5</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0.0%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96.9</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 Autónomo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53.6</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60.7</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71.4</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89.3</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25.1%</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68.8</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FFFFFF"/>
                          </a:solidFill>
                          <a:latin typeface="Calibri" pitchFamily="34" charset="0"/>
                        </a:rPr>
                        <a:t> Total</a:t>
                      </a:r>
                      <a:endParaRPr lang="es-MX" sz="1400" b="1" i="0" u="none" strike="noStrike" dirty="0">
                        <a:solidFill>
                          <a:srgbClr val="FFFFFF"/>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46.8</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60.7</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92.1</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80.7</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a:solidFill>
                            <a:srgbClr val="FFFFFF"/>
                          </a:solidFill>
                          <a:latin typeface="Calibri" pitchFamily="34" charset="0"/>
                        </a:rPr>
                        <a:t>-</a:t>
                      </a:r>
                      <a:r>
                        <a:rPr lang="es-MX" sz="1400" b="1" i="0" u="none" strike="noStrike" dirty="0" smtClean="0">
                          <a:solidFill>
                            <a:srgbClr val="FFFFFF"/>
                          </a:solidFill>
                          <a:latin typeface="Calibri" pitchFamily="34" charset="0"/>
                        </a:rPr>
                        <a:t>12.4%</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70.6</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I.3.2  Índices del Artículo 12</a:t>
            </a:r>
            <a:r>
              <a:rPr lang="es-MX" sz="2000" b="1" dirty="0" smtClean="0">
                <a:latin typeface="Calibri" pitchFamily="34" charset="0"/>
              </a:rPr>
              <a:t> </a:t>
            </a:r>
          </a:p>
          <a:p>
            <a:pPr defTabSz="447675"/>
            <a:r>
              <a:rPr lang="es-MX" sz="2000" b="1" i="1" dirty="0" smtClean="0">
                <a:latin typeface="Calibri" pitchFamily="34" charset="0"/>
              </a:rPr>
              <a:t>	    (Por Órgano de gobierno. Criterios </a:t>
            </a:r>
            <a:r>
              <a:rPr lang="es-MX" sz="2000" b="1" i="1" dirty="0" smtClean="0">
                <a:latin typeface="Calibri" pitchFamily="34" charset="0"/>
              </a:rPr>
              <a:t>Adjetivos</a:t>
            </a:r>
            <a:r>
              <a:rPr lang="es-MX" sz="2000" b="1" i="1" dirty="0" smtClean="0">
                <a:latin typeface="Calibri" pitchFamily="34" charset="0"/>
              </a:rPr>
              <a:t>)</a:t>
            </a:r>
            <a:endParaRPr lang="es-ES" sz="1400" b="1" i="1" dirty="0">
              <a:latin typeface="Calibri" pitchFamily="34" charset="0"/>
            </a:endParaRPr>
          </a:p>
        </p:txBody>
      </p:sp>
      <p:graphicFrame>
        <p:nvGraphicFramePr>
          <p:cNvPr id="4" name="3 Tabla"/>
          <p:cNvGraphicFramePr>
            <a:graphicFrameLocks noGrp="1"/>
          </p:cNvGraphicFramePr>
          <p:nvPr/>
        </p:nvGraphicFramePr>
        <p:xfrm>
          <a:off x="580795" y="1883977"/>
          <a:ext cx="7956000" cy="4104000"/>
        </p:xfrm>
        <a:graphic>
          <a:graphicData uri="http://schemas.openxmlformats.org/drawingml/2006/table">
            <a:tbl>
              <a:tblPr/>
              <a:tblGrid>
                <a:gridCol w="108000"/>
                <a:gridCol w="1944000"/>
                <a:gridCol w="900000"/>
                <a:gridCol w="900000"/>
                <a:gridCol w="900000"/>
                <a:gridCol w="900000"/>
                <a:gridCol w="1404000"/>
                <a:gridCol w="900000"/>
              </a:tblGrid>
              <a:tr h="360000">
                <a:tc rowSpan="3" gridSpan="2">
                  <a:txBody>
                    <a:bodyPr/>
                    <a:lstStyle/>
                    <a:p>
                      <a:pPr algn="ctr" fontAlgn="ctr"/>
                      <a:r>
                        <a:rPr lang="es-MX" sz="1400" b="1" i="0" u="none" strike="noStrike" dirty="0">
                          <a:solidFill>
                            <a:srgbClr val="FFFFFF"/>
                          </a:solidFill>
                          <a:latin typeface="Calibri" pitchFamily="34" charset="0"/>
                        </a:rPr>
                        <a:t>Órgano de gobierno</a:t>
                      </a: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a:noFill/>
                    </a:lnB>
                    <a:solidFill>
                      <a:srgbClr val="008080"/>
                    </a:solidFill>
                  </a:tcPr>
                </a:tc>
                <a:tc rowSpan="3" hMerge="1">
                  <a:txBody>
                    <a:bodyPr/>
                    <a:lstStyle/>
                    <a:p>
                      <a:endParaRPr lang="es-MX"/>
                    </a:p>
                  </a:txBody>
                  <a:tcPr/>
                </a:tc>
                <a:tc gridSpan="6">
                  <a:txBody>
                    <a:bodyPr/>
                    <a:lstStyle/>
                    <a:p>
                      <a:pPr algn="ctr" fontAlgn="ctr"/>
                      <a:r>
                        <a:rPr lang="es-MX" sz="1400" b="1" i="0" u="none" strike="noStrike" dirty="0">
                          <a:solidFill>
                            <a:srgbClr val="FFFFFF"/>
                          </a:solidFill>
                          <a:latin typeface="Calibri" pitchFamily="34" charset="0"/>
                        </a:rPr>
                        <a:t>Criterios </a:t>
                      </a:r>
                      <a:r>
                        <a:rPr lang="es-MX" sz="1400" b="1" i="0" u="none" strike="noStrike" dirty="0" smtClean="0">
                          <a:solidFill>
                            <a:srgbClr val="FFFFFF"/>
                          </a:solidFill>
                          <a:latin typeface="Calibri" pitchFamily="34" charset="0"/>
                        </a:rPr>
                        <a:t>Adjetivos</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0000">
                <a:tc gridSpan="2" vMerge="1">
                  <a:txBody>
                    <a:bodyPr/>
                    <a:lstStyle/>
                    <a:p>
                      <a:endParaRPr lang="es-MX"/>
                    </a:p>
                  </a:txBody>
                  <a:tcPr/>
                </a:tc>
                <a:tc hMerge="1" v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Variación %</a:t>
                      </a:r>
                      <a:r>
                        <a:rPr lang="es-MX" sz="1400" b="1" i="0" u="none" strike="noStrike" dirty="0">
                          <a:solidFill>
                            <a:srgbClr val="FFFFFF"/>
                          </a:solidFill>
                          <a:latin typeface="Calibri" pitchFamily="34" charset="0"/>
                        </a:rPr>
                        <a:t/>
                      </a:r>
                      <a:br>
                        <a:rPr lang="es-MX" sz="1400" b="1" i="0" u="none" strike="noStrike" dirty="0">
                          <a:solidFill>
                            <a:srgbClr val="FFFFFF"/>
                          </a:solidFill>
                          <a:latin typeface="Calibri" pitchFamily="34" charset="0"/>
                        </a:rPr>
                      </a:br>
                      <a:r>
                        <a:rPr lang="es-MX" sz="1400" b="1" i="0" u="none" strike="noStrike" dirty="0">
                          <a:solidFill>
                            <a:srgbClr val="FFFFFF"/>
                          </a:solidFill>
                          <a:latin typeface="Calibri" pitchFamily="34" charset="0"/>
                        </a:rPr>
                        <a:t>(</a:t>
                      </a:r>
                      <a:r>
                        <a:rPr lang="es-MX" sz="1400" b="1" i="0" u="none" strike="noStrike" dirty="0" smtClean="0">
                          <a:solidFill>
                            <a:srgbClr val="FFFFFF"/>
                          </a:solidFill>
                          <a:latin typeface="Calibri" pitchFamily="34" charset="0"/>
                        </a:rPr>
                        <a:t>Nov’07-Abr’08</a:t>
                      </a:r>
                      <a:r>
                        <a:rPr lang="es-MX" sz="1400" b="1" i="0" u="none" strike="noStrike" dirty="0">
                          <a:solidFill>
                            <a:srgbClr val="FFFFFF"/>
                          </a:solidFill>
                          <a:latin typeface="Calibri" pitchFamily="34" charset="0"/>
                        </a:rPr>
                        <a:t>)</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Promedio final</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r>
              <a:tr h="270000">
                <a:tc gridSpan="2" vMerge="1">
                  <a:txBody>
                    <a:bodyPr/>
                    <a:lstStyle/>
                    <a:p>
                      <a:endParaRPr lang="es-MX"/>
                    </a:p>
                  </a:txBody>
                  <a:tcPr/>
                </a:tc>
                <a:tc hMerge="1" vMerge="1">
                  <a:txBody>
                    <a:bodyPr/>
                    <a:lstStyle/>
                    <a:p>
                      <a:endParaRPr lang="es-MX"/>
                    </a:p>
                  </a:txBody>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vMerge="1">
                  <a:txBody>
                    <a:bodyPr/>
                    <a:lstStyle/>
                    <a:p>
                      <a:endParaRPr lang="es-MX"/>
                    </a:p>
                  </a:txBody>
                  <a:tcPr/>
                </a:tc>
                <a:tc vMerge="1">
                  <a:txBody>
                    <a:bodyPr/>
                    <a:lstStyle/>
                    <a:p>
                      <a:endParaRPr lang="es-MX"/>
                    </a:p>
                  </a:txBody>
                  <a:tcPr/>
                </a:tc>
              </a:tr>
              <a:tr h="360000">
                <a:tc gridSpan="2">
                  <a:txBody>
                    <a:bodyPr/>
                    <a:lstStyle/>
                    <a:p>
                      <a:pPr algn="l" fontAlgn="ctr"/>
                      <a:r>
                        <a:rPr lang="es-MX" sz="1400" b="1" i="0" u="none" strike="noStrike" dirty="0" smtClean="0">
                          <a:solidFill>
                            <a:srgbClr val="000000"/>
                          </a:solidFill>
                          <a:latin typeface="Calibri" pitchFamily="34" charset="0"/>
                        </a:rPr>
                        <a:t> Ejecutivo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hMerge="1">
                  <a:txBody>
                    <a:bodyPr/>
                    <a:lstStyle/>
                    <a:p>
                      <a:pPr algn="ctr" fontAlgn="ct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33.9</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41.5</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84.7</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78.1</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-7.8%</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60.6</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r>
              <a:tr h="468000">
                <a:tc>
                  <a:txBody>
                    <a:bodyPr/>
                    <a:lstStyle/>
                    <a:p>
                      <a:pPr algn="l" fontAlgn="ctr"/>
                      <a:r>
                        <a:rPr lang="es-MX" sz="1400" b="0"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w="6350" cap="flat" cmpd="sng" algn="ctr">
                      <a:solidFill>
                        <a:srgbClr val="008080"/>
                      </a:solidFill>
                      <a:prstDash val="solid"/>
                      <a:round/>
                      <a:headEnd type="none" w="med" len="med"/>
                      <a:tailEnd type="none" w="med" len="med"/>
                    </a:lnT>
                    <a:lnB>
                      <a:noFill/>
                    </a:lnB>
                  </a:tcPr>
                </a:tc>
                <a:tc>
                  <a:txBody>
                    <a:bodyPr/>
                    <a:lstStyle/>
                    <a:p>
                      <a:pPr algn="l" fontAlgn="ctr"/>
                      <a:r>
                        <a:rPr lang="es-MX" sz="1400" b="1" i="0" u="none" strike="noStrike" dirty="0">
                          <a:solidFill>
                            <a:srgbClr val="000000"/>
                          </a:solidFill>
                          <a:latin typeface="Calibri" pitchFamily="34" charset="0"/>
                        </a:rPr>
                        <a:t>Administración Pública Central</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26.5</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44.1</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91.2</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81.0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11.2%</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61.8</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a:noFill/>
                    </a:lnB>
                  </a:tcPr>
                </a:tc>
                <a:tc>
                  <a:txBody>
                    <a:bodyPr/>
                    <a:lstStyle/>
                    <a:p>
                      <a:pPr algn="l" fontAlgn="ctr"/>
                      <a:r>
                        <a:rPr lang="es-MX" sz="1400" b="1" i="0" u="none" strike="noStrike" dirty="0">
                          <a:solidFill>
                            <a:srgbClr val="000000"/>
                          </a:solidFill>
                          <a:latin typeface="Calibri" pitchFamily="34" charset="0"/>
                        </a:rPr>
                        <a:t>Desconcentrados y Paraestatales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44.2</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46.2</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80.8</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75.0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-7.2%</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62.7</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w="6350" cap="flat" cmpd="sng" algn="ctr">
                      <a:solidFill>
                        <a:srgbClr val="008080"/>
                      </a:solidFill>
                      <a:prstDash val="solid"/>
                      <a:round/>
                      <a:headEnd type="none" w="med" len="med"/>
                      <a:tailEnd type="none" w="med" len="med"/>
                    </a:lnB>
                  </a:tcPr>
                </a:tc>
                <a:tc>
                  <a:txBody>
                    <a:bodyPr/>
                    <a:lstStyle/>
                    <a:p>
                      <a:pPr algn="l" fontAlgn="ctr"/>
                      <a:r>
                        <a:rPr lang="es-MX" sz="1400" b="1" i="0" u="none" strike="noStrike" dirty="0">
                          <a:solidFill>
                            <a:srgbClr val="000000"/>
                          </a:solidFill>
                          <a:latin typeface="Calibri" pitchFamily="34" charset="0"/>
                        </a:rPr>
                        <a:t>Delegaciones Políticas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25.0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31.3</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84.4</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81.3</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a:t>
                      </a:r>
                      <a:r>
                        <a:rPr lang="es-MX" sz="1400" b="1" i="0" u="none" strike="noStrike" dirty="0" smtClean="0">
                          <a:solidFill>
                            <a:srgbClr val="000000"/>
                          </a:solidFill>
                          <a:latin typeface="Calibri" pitchFamily="34" charset="0"/>
                        </a:rPr>
                        <a:t>3.7%</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55.5</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gridSpan="2">
                  <a:txBody>
                    <a:bodyPr/>
                    <a:lstStyle/>
                    <a:p>
                      <a:pPr algn="l" fontAlgn="ctr"/>
                      <a:r>
                        <a:rPr lang="es-MX" sz="1400" b="1" i="0" u="none" strike="noStrike" dirty="0" smtClean="0">
                          <a:solidFill>
                            <a:srgbClr val="000000"/>
                          </a:solidFill>
                          <a:latin typeface="Calibri" pitchFamily="34" charset="0"/>
                        </a:rPr>
                        <a:t> Judicial</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0.0%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87.5</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 Legislativo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75.0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0.0%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93.8</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 Autónomo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28.6</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57.1</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71.4</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71.4</a:t>
                      </a: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0.0%</a:t>
                      </a: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57.1</a:t>
                      </a:r>
                    </a:p>
                  </a:txBody>
                  <a:tcPr marL="8530" marR="8530" marT="8530"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FFFFFF"/>
                          </a:solidFill>
                          <a:latin typeface="Calibri" pitchFamily="34" charset="0"/>
                        </a:rPr>
                        <a:t> Total</a:t>
                      </a:r>
                      <a:endParaRPr lang="es-MX" sz="1400" b="1" i="0" u="none" strike="noStrike" dirty="0">
                        <a:solidFill>
                          <a:srgbClr val="FFFFFF"/>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35.0</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46.4</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84.3</a:t>
                      </a: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78.6</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-6.8%</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61.9</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I.4.1 Cumplimiento del Artículo 12</a:t>
            </a:r>
            <a:r>
              <a:rPr lang="es-MX" sz="2000" b="1" dirty="0" smtClean="0">
                <a:latin typeface="Calibri" pitchFamily="34" charset="0"/>
              </a:rPr>
              <a:t> </a:t>
            </a:r>
          </a:p>
          <a:p>
            <a:r>
              <a:rPr lang="es-MX" sz="2000" b="1" i="1" dirty="0" smtClean="0">
                <a:latin typeface="Calibri" pitchFamily="34" charset="0"/>
              </a:rPr>
              <a:t>           (Criterios Sustantivos)</a:t>
            </a:r>
            <a:endParaRPr lang="es-ES" sz="2000" b="1" i="1" dirty="0">
              <a:latin typeface="Calibri" pitchFamily="34" charset="0"/>
            </a:endParaRPr>
          </a:p>
        </p:txBody>
      </p:sp>
      <p:graphicFrame>
        <p:nvGraphicFramePr>
          <p:cNvPr id="9" name="8 Gráfico"/>
          <p:cNvGraphicFramePr/>
          <p:nvPr/>
        </p:nvGraphicFramePr>
        <p:xfrm>
          <a:off x="207378" y="1266810"/>
          <a:ext cx="8722340" cy="4212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9 Tabla"/>
          <p:cNvGraphicFramePr>
            <a:graphicFrameLocks noGrp="1"/>
          </p:cNvGraphicFramePr>
          <p:nvPr/>
        </p:nvGraphicFramePr>
        <p:xfrm>
          <a:off x="529792" y="5579894"/>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MX" sz="1100" b="1" dirty="0" smtClean="0">
                          <a:solidFill>
                            <a:schemeClr val="tx1"/>
                          </a:solidFill>
                          <a:latin typeface="Calibri" pitchFamily="34" charset="0"/>
                        </a:rPr>
                        <a:t>18</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27</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60</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57</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7" name="6 Tabla"/>
          <p:cNvGraphicFramePr>
            <a:graphicFrameLocks noGrp="1"/>
          </p:cNvGraphicFramePr>
          <p:nvPr/>
        </p:nvGraphicFramePr>
        <p:xfrm>
          <a:off x="3345679" y="5579706"/>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MX" sz="1100" b="1" dirty="0" smtClean="0">
                          <a:solidFill>
                            <a:schemeClr val="tx1"/>
                          </a:solidFill>
                          <a:latin typeface="Calibri" pitchFamily="34" charset="0"/>
                        </a:rPr>
                        <a:t>26</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29</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8</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20</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8" name="7 Tabla"/>
          <p:cNvGraphicFramePr>
            <a:graphicFrameLocks noGrp="1"/>
          </p:cNvGraphicFramePr>
          <p:nvPr/>
        </p:nvGraphicFramePr>
        <p:xfrm>
          <a:off x="6154835" y="5579706"/>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MX" sz="1100" b="1" dirty="0" smtClean="0">
                          <a:solidFill>
                            <a:schemeClr val="tx1"/>
                          </a:solidFill>
                          <a:latin typeface="Calibri" pitchFamily="34" charset="0"/>
                        </a:rPr>
                        <a:t>26</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ES" sz="1100" b="1" dirty="0" smtClean="0">
                          <a:solidFill>
                            <a:schemeClr val="bg1"/>
                          </a:solidFill>
                          <a:latin typeface="Calibri" pitchFamily="34" charset="0"/>
                        </a:rPr>
                        <a:t>14</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2</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7*</a:t>
                      </a:r>
                      <a:endParaRPr lang="es-ES" sz="1100" b="1" dirty="0">
                        <a:solidFill>
                          <a:schemeClr val="bg1"/>
                        </a:solidFill>
                        <a:latin typeface="Calibri" pitchFamily="34" charset="0"/>
                      </a:endParaRPr>
                    </a:p>
                  </a:txBody>
                  <a:tcPr anchor="ctr">
                    <a:solidFill>
                      <a:srgbClr val="008080"/>
                    </a:solidFill>
                  </a:tcPr>
                </a:tc>
              </a:tr>
            </a:tbl>
          </a:graphicData>
        </a:graphic>
      </p:graphicFrame>
      <p:sp>
        <p:nvSpPr>
          <p:cNvPr id="11" name="10 CuadroTexto"/>
          <p:cNvSpPr txBox="1"/>
          <p:nvPr/>
        </p:nvSpPr>
        <p:spPr>
          <a:xfrm>
            <a:off x="285908" y="6500834"/>
            <a:ext cx="8572560" cy="276999"/>
          </a:xfrm>
          <a:prstGeom prst="rect">
            <a:avLst/>
          </a:prstGeom>
          <a:noFill/>
        </p:spPr>
        <p:txBody>
          <a:bodyPr wrap="square" rtlCol="0">
            <a:spAutoFit/>
          </a:bodyPr>
          <a:lstStyle/>
          <a:p>
            <a:pPr algn="ctr"/>
            <a:r>
              <a:rPr lang="es-MX" sz="1200" b="1" dirty="0" smtClean="0">
                <a:latin typeface="Calibri" pitchFamily="34" charset="0"/>
              </a:rPr>
              <a:t>* El Fideicomiso para el Fondo de Promoción para el Financiamiento del Transporte Público NO tiene página de Internet</a:t>
            </a:r>
            <a:endParaRPr lang="es-MX" sz="1200" b="1" dirty="0">
              <a:latin typeface="Calibri" pitchFamily="34" charset="0"/>
            </a:endParaRPr>
          </a:p>
        </p:txBody>
      </p:sp>
      <p:cxnSp>
        <p:nvCxnSpPr>
          <p:cNvPr id="13" name="12 Conector recto"/>
          <p:cNvCxnSpPr/>
          <p:nvPr/>
        </p:nvCxnSpPr>
        <p:spPr>
          <a:xfrm>
            <a:off x="1774043" y="3091738"/>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2357422" y="3720383"/>
            <a:ext cx="1000132" cy="553998"/>
          </a:xfrm>
          <a:prstGeom prst="rect">
            <a:avLst/>
          </a:prstGeom>
          <a:noFill/>
        </p:spPr>
        <p:txBody>
          <a:bodyPr wrap="square" rtlCol="0">
            <a:spAutoFit/>
          </a:bodyPr>
          <a:lstStyle/>
          <a:p>
            <a:pPr algn="ctr"/>
            <a:r>
              <a:rPr lang="es-MX" sz="1000" b="1" dirty="0" smtClean="0">
                <a:latin typeface="Calibri" pitchFamily="34" charset="0"/>
              </a:rPr>
              <a:t>50 Entes obligados 2007 (73.5%)</a:t>
            </a:r>
            <a:endParaRPr lang="es-MX" sz="1000" b="1" dirty="0">
              <a:latin typeface="Calibri" pitchFamily="34" charset="0"/>
            </a:endParaRPr>
          </a:p>
        </p:txBody>
      </p:sp>
      <p:sp>
        <p:nvSpPr>
          <p:cNvPr id="15" name="14 CuadroTexto"/>
          <p:cNvSpPr txBox="1"/>
          <p:nvPr/>
        </p:nvSpPr>
        <p:spPr>
          <a:xfrm>
            <a:off x="2345171" y="2643182"/>
            <a:ext cx="1000132" cy="553998"/>
          </a:xfrm>
          <a:prstGeom prst="rect">
            <a:avLst/>
          </a:prstGeom>
          <a:noFill/>
        </p:spPr>
        <p:txBody>
          <a:bodyPr wrap="square" rtlCol="0">
            <a:spAutoFit/>
          </a:bodyPr>
          <a:lstStyle/>
          <a:p>
            <a:pPr algn="ctr"/>
            <a:r>
              <a:rPr lang="es-MX" sz="1000" b="1" dirty="0" smtClean="0">
                <a:latin typeface="Calibri" pitchFamily="34" charset="0"/>
              </a:rPr>
              <a:t>7 Entes nueva incorporación 2007 (43.8%)</a:t>
            </a:r>
            <a:endParaRPr lang="es-MX" sz="1000" b="1" dirty="0">
              <a:latin typeface="Calibri" pitchFamily="34" charset="0"/>
            </a:endParaRPr>
          </a:p>
        </p:txBody>
      </p:sp>
      <p:cxnSp>
        <p:nvCxnSpPr>
          <p:cNvPr id="16" name="15 Conector recto"/>
          <p:cNvCxnSpPr/>
          <p:nvPr/>
        </p:nvCxnSpPr>
        <p:spPr>
          <a:xfrm>
            <a:off x="4583875" y="4356106"/>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16 CuadroTexto"/>
          <p:cNvSpPr txBox="1"/>
          <p:nvPr/>
        </p:nvSpPr>
        <p:spPr>
          <a:xfrm>
            <a:off x="5191192" y="4393507"/>
            <a:ext cx="1000132" cy="553998"/>
          </a:xfrm>
          <a:prstGeom prst="rect">
            <a:avLst/>
          </a:prstGeom>
          <a:noFill/>
        </p:spPr>
        <p:txBody>
          <a:bodyPr wrap="square" rtlCol="0">
            <a:spAutoFit/>
          </a:bodyPr>
          <a:lstStyle/>
          <a:p>
            <a:pPr algn="ctr"/>
            <a:r>
              <a:rPr lang="es-MX" sz="1000" b="1" dirty="0" smtClean="0">
                <a:latin typeface="Calibri" pitchFamily="34" charset="0"/>
              </a:rPr>
              <a:t>16 Entes obligados 2007 (23.5%)</a:t>
            </a:r>
            <a:endParaRPr lang="es-MX" sz="1000" b="1" dirty="0">
              <a:latin typeface="Calibri" pitchFamily="34" charset="0"/>
            </a:endParaRPr>
          </a:p>
        </p:txBody>
      </p:sp>
      <p:sp>
        <p:nvSpPr>
          <p:cNvPr id="18" name="17 CuadroTexto"/>
          <p:cNvSpPr txBox="1"/>
          <p:nvPr/>
        </p:nvSpPr>
        <p:spPr>
          <a:xfrm>
            <a:off x="5143504" y="3833878"/>
            <a:ext cx="1000132" cy="553998"/>
          </a:xfrm>
          <a:prstGeom prst="rect">
            <a:avLst/>
          </a:prstGeom>
          <a:noFill/>
        </p:spPr>
        <p:txBody>
          <a:bodyPr wrap="square" rtlCol="0">
            <a:spAutoFit/>
          </a:bodyPr>
          <a:lstStyle/>
          <a:p>
            <a:pPr algn="ctr"/>
            <a:r>
              <a:rPr lang="es-MX" sz="1000" b="1" dirty="0" smtClean="0">
                <a:latin typeface="Calibri" pitchFamily="34" charset="0"/>
              </a:rPr>
              <a:t>4 Entes nueva incorporación 2007 (25.0%)</a:t>
            </a:r>
            <a:endParaRPr lang="es-MX" sz="1000" b="1" dirty="0">
              <a:latin typeface="Calibri" pitchFamily="34" charset="0"/>
            </a:endParaRPr>
          </a:p>
        </p:txBody>
      </p:sp>
      <p:cxnSp>
        <p:nvCxnSpPr>
          <p:cNvPr id="19" name="18 Conector recto"/>
          <p:cNvCxnSpPr/>
          <p:nvPr/>
        </p:nvCxnSpPr>
        <p:spPr>
          <a:xfrm>
            <a:off x="7405770" y="4879922"/>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7929398" y="4446638"/>
            <a:ext cx="1000132" cy="553998"/>
          </a:xfrm>
          <a:prstGeom prst="rect">
            <a:avLst/>
          </a:prstGeom>
          <a:noFill/>
        </p:spPr>
        <p:txBody>
          <a:bodyPr wrap="square" rtlCol="0">
            <a:spAutoFit/>
          </a:bodyPr>
          <a:lstStyle/>
          <a:p>
            <a:pPr algn="ctr"/>
            <a:r>
              <a:rPr lang="es-MX" sz="1000" b="1" dirty="0" smtClean="0">
                <a:latin typeface="Calibri" pitchFamily="34" charset="0"/>
              </a:rPr>
              <a:t>2Entes obligados 2007 (2.9%)</a:t>
            </a:r>
            <a:endParaRPr lang="es-MX" sz="1000" b="1" dirty="0">
              <a:latin typeface="Calibri" pitchFamily="34" charset="0"/>
            </a:endParaRPr>
          </a:p>
        </p:txBody>
      </p:sp>
      <p:sp>
        <p:nvSpPr>
          <p:cNvPr id="21" name="20 CuadroTexto"/>
          <p:cNvSpPr txBox="1"/>
          <p:nvPr/>
        </p:nvSpPr>
        <p:spPr>
          <a:xfrm>
            <a:off x="7929398" y="3786190"/>
            <a:ext cx="1000132" cy="553998"/>
          </a:xfrm>
          <a:prstGeom prst="rect">
            <a:avLst/>
          </a:prstGeom>
          <a:noFill/>
        </p:spPr>
        <p:txBody>
          <a:bodyPr wrap="square" rtlCol="0">
            <a:spAutoFit/>
          </a:bodyPr>
          <a:lstStyle/>
          <a:p>
            <a:pPr algn="ctr"/>
            <a:r>
              <a:rPr lang="es-MX" sz="1000" b="1" dirty="0" smtClean="0">
                <a:latin typeface="Calibri" pitchFamily="34" charset="0"/>
              </a:rPr>
              <a:t>5 Entes nueva incorporación 2007 (31.3%)</a:t>
            </a:r>
            <a:endParaRPr lang="es-MX" sz="1000" b="1" dirty="0">
              <a:latin typeface="Calibri" pitchFamily="34" charset="0"/>
            </a:endParaRPr>
          </a:p>
        </p:txBody>
      </p:sp>
      <p:cxnSp>
        <p:nvCxnSpPr>
          <p:cNvPr id="23" name="22 Conector recto"/>
          <p:cNvCxnSpPr/>
          <p:nvPr/>
        </p:nvCxnSpPr>
        <p:spPr>
          <a:xfrm>
            <a:off x="2143296" y="4000504"/>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23 Conector recto"/>
          <p:cNvCxnSpPr/>
          <p:nvPr/>
        </p:nvCxnSpPr>
        <p:spPr>
          <a:xfrm>
            <a:off x="2143108" y="2928934"/>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a:off x="4964815" y="4665608"/>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V="1">
            <a:off x="4988753" y="4214818"/>
            <a:ext cx="226189" cy="69850"/>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flipV="1">
            <a:off x="7786898" y="4847285"/>
            <a:ext cx="226189" cy="69850"/>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30 Conector recto"/>
          <p:cNvCxnSpPr/>
          <p:nvPr/>
        </p:nvCxnSpPr>
        <p:spPr>
          <a:xfrm rot="5400000" flipH="1" flipV="1">
            <a:off x="7679553" y="4393413"/>
            <a:ext cx="500066" cy="285752"/>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I.4.2 Cumplimiento del Artículo 12</a:t>
            </a:r>
            <a:r>
              <a:rPr lang="es-MX" sz="2000" b="1" dirty="0" smtClean="0">
                <a:latin typeface="Calibri" pitchFamily="34" charset="0"/>
              </a:rPr>
              <a:t> </a:t>
            </a:r>
          </a:p>
          <a:p>
            <a:r>
              <a:rPr lang="es-MX" sz="2000" b="1" i="1" dirty="0" smtClean="0">
                <a:latin typeface="Calibri" pitchFamily="34" charset="0"/>
              </a:rPr>
              <a:t>           (Criterios Adjetivos)</a:t>
            </a:r>
            <a:endParaRPr lang="es-ES" sz="2000" b="1" i="1" dirty="0">
              <a:latin typeface="Calibri" pitchFamily="34" charset="0"/>
            </a:endParaRPr>
          </a:p>
        </p:txBody>
      </p:sp>
      <p:graphicFrame>
        <p:nvGraphicFramePr>
          <p:cNvPr id="16" name="15 Tabla"/>
          <p:cNvGraphicFramePr>
            <a:graphicFrameLocks noGrp="1"/>
          </p:cNvGraphicFramePr>
          <p:nvPr/>
        </p:nvGraphicFramePr>
        <p:xfrm>
          <a:off x="547234" y="5584015"/>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22</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32</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ES" sz="1100" b="1" dirty="0" smtClean="0">
                          <a:solidFill>
                            <a:schemeClr val="bg1"/>
                          </a:solidFill>
                          <a:latin typeface="Calibri" pitchFamily="34" charset="0"/>
                        </a:rPr>
                        <a:t>58</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66</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7" name="16 Tabla"/>
          <p:cNvGraphicFramePr>
            <a:graphicFrameLocks noGrp="1"/>
          </p:cNvGraphicFramePr>
          <p:nvPr/>
        </p:nvGraphicFramePr>
        <p:xfrm>
          <a:off x="3345491" y="5579894"/>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5</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1</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2</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0</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8" name="17 Tabla"/>
          <p:cNvGraphicFramePr>
            <a:graphicFrameLocks noGrp="1"/>
          </p:cNvGraphicFramePr>
          <p:nvPr/>
        </p:nvGraphicFramePr>
        <p:xfrm>
          <a:off x="6145774"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43</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ES" sz="1100" b="1" dirty="0" smtClean="0">
                          <a:solidFill>
                            <a:schemeClr val="bg1"/>
                          </a:solidFill>
                          <a:latin typeface="Calibri" pitchFamily="34" charset="0"/>
                        </a:rPr>
                        <a:t>37</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10</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18*</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20" name="19 Gráfico"/>
          <p:cNvGraphicFramePr/>
          <p:nvPr/>
        </p:nvGraphicFramePr>
        <p:xfrm>
          <a:off x="214282" y="1266810"/>
          <a:ext cx="8712000" cy="4212000"/>
        </p:xfrm>
        <a:graphic>
          <a:graphicData uri="http://schemas.openxmlformats.org/drawingml/2006/chart">
            <c:chart xmlns:c="http://schemas.openxmlformats.org/drawingml/2006/chart" xmlns:r="http://schemas.openxmlformats.org/officeDocument/2006/relationships" r:id="rId3"/>
          </a:graphicData>
        </a:graphic>
      </p:graphicFrame>
      <p:sp>
        <p:nvSpPr>
          <p:cNvPr id="7" name="6 CuadroTexto"/>
          <p:cNvSpPr txBox="1"/>
          <p:nvPr/>
        </p:nvSpPr>
        <p:spPr>
          <a:xfrm>
            <a:off x="285908" y="6500834"/>
            <a:ext cx="8572560" cy="276999"/>
          </a:xfrm>
          <a:prstGeom prst="rect">
            <a:avLst/>
          </a:prstGeom>
          <a:noFill/>
        </p:spPr>
        <p:txBody>
          <a:bodyPr wrap="square" rtlCol="0">
            <a:spAutoFit/>
          </a:bodyPr>
          <a:lstStyle/>
          <a:p>
            <a:pPr algn="ctr"/>
            <a:r>
              <a:rPr lang="es-MX" sz="1200" b="1" dirty="0" smtClean="0">
                <a:latin typeface="Calibri" pitchFamily="34" charset="0"/>
              </a:rPr>
              <a:t>* El Fideicomiso para el Fondo de Promoción para el Financiamiento del Transporte Público NO tiene página de Internet</a:t>
            </a:r>
            <a:endParaRPr lang="es-MX" sz="1200" b="1" dirty="0">
              <a:latin typeface="Calibri" pitchFamily="34" charset="0"/>
            </a:endParaRPr>
          </a:p>
        </p:txBody>
      </p:sp>
      <p:cxnSp>
        <p:nvCxnSpPr>
          <p:cNvPr id="8" name="7 Conector recto"/>
          <p:cNvCxnSpPr/>
          <p:nvPr/>
        </p:nvCxnSpPr>
        <p:spPr>
          <a:xfrm>
            <a:off x="1786106" y="2772595"/>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8 CuadroTexto"/>
          <p:cNvSpPr txBox="1"/>
          <p:nvPr/>
        </p:nvSpPr>
        <p:spPr>
          <a:xfrm>
            <a:off x="2416985" y="3577507"/>
            <a:ext cx="1000132" cy="553998"/>
          </a:xfrm>
          <a:prstGeom prst="rect">
            <a:avLst/>
          </a:prstGeom>
          <a:noFill/>
        </p:spPr>
        <p:txBody>
          <a:bodyPr wrap="square" rtlCol="0">
            <a:spAutoFit/>
          </a:bodyPr>
          <a:lstStyle/>
          <a:p>
            <a:pPr algn="ctr"/>
            <a:r>
              <a:rPr lang="es-MX" sz="1000" b="1" dirty="0" smtClean="0">
                <a:latin typeface="Calibri" pitchFamily="34" charset="0"/>
              </a:rPr>
              <a:t>58 Entes obligados 2007 (85.3%)</a:t>
            </a:r>
            <a:endParaRPr lang="es-MX" sz="1000" b="1" dirty="0">
              <a:latin typeface="Calibri" pitchFamily="34" charset="0"/>
            </a:endParaRPr>
          </a:p>
        </p:txBody>
      </p:sp>
      <p:sp>
        <p:nvSpPr>
          <p:cNvPr id="10" name="9 CuadroTexto"/>
          <p:cNvSpPr txBox="1"/>
          <p:nvPr/>
        </p:nvSpPr>
        <p:spPr>
          <a:xfrm>
            <a:off x="2404734" y="2333680"/>
            <a:ext cx="1000132" cy="553998"/>
          </a:xfrm>
          <a:prstGeom prst="rect">
            <a:avLst/>
          </a:prstGeom>
          <a:noFill/>
        </p:spPr>
        <p:txBody>
          <a:bodyPr wrap="square" rtlCol="0">
            <a:spAutoFit/>
          </a:bodyPr>
          <a:lstStyle/>
          <a:p>
            <a:pPr algn="ctr"/>
            <a:r>
              <a:rPr lang="es-MX" sz="1000" b="1" dirty="0" smtClean="0">
                <a:latin typeface="Calibri" pitchFamily="34" charset="0"/>
              </a:rPr>
              <a:t>8 Entes nueva incorporación 2007 (50.0%)</a:t>
            </a:r>
            <a:endParaRPr lang="es-MX" sz="1000" b="1" dirty="0">
              <a:latin typeface="Calibri" pitchFamily="34" charset="0"/>
            </a:endParaRPr>
          </a:p>
        </p:txBody>
      </p:sp>
      <p:cxnSp>
        <p:nvCxnSpPr>
          <p:cNvPr id="11" name="10 Conector recto"/>
          <p:cNvCxnSpPr/>
          <p:nvPr/>
        </p:nvCxnSpPr>
        <p:spPr>
          <a:xfrm>
            <a:off x="2202859" y="3857628"/>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2202671" y="2619432"/>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7393707" y="4570608"/>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8001024" y="4387075"/>
            <a:ext cx="1000132" cy="553998"/>
          </a:xfrm>
          <a:prstGeom prst="rect">
            <a:avLst/>
          </a:prstGeom>
          <a:noFill/>
        </p:spPr>
        <p:txBody>
          <a:bodyPr wrap="square" rtlCol="0">
            <a:spAutoFit/>
          </a:bodyPr>
          <a:lstStyle/>
          <a:p>
            <a:pPr algn="ctr"/>
            <a:r>
              <a:rPr lang="es-MX" sz="1000" b="1" dirty="0" smtClean="0">
                <a:latin typeface="Calibri" pitchFamily="34" charset="0"/>
              </a:rPr>
              <a:t>10 Entes obligados 2007 (14.7%)</a:t>
            </a:r>
            <a:endParaRPr lang="es-MX" sz="1000" b="1" dirty="0">
              <a:latin typeface="Calibri" pitchFamily="34" charset="0"/>
            </a:endParaRPr>
          </a:p>
        </p:txBody>
      </p:sp>
      <p:sp>
        <p:nvSpPr>
          <p:cNvPr id="15" name="14 CuadroTexto"/>
          <p:cNvSpPr txBox="1"/>
          <p:nvPr/>
        </p:nvSpPr>
        <p:spPr>
          <a:xfrm>
            <a:off x="7988773" y="3732258"/>
            <a:ext cx="1000132" cy="553998"/>
          </a:xfrm>
          <a:prstGeom prst="rect">
            <a:avLst/>
          </a:prstGeom>
          <a:noFill/>
        </p:spPr>
        <p:txBody>
          <a:bodyPr wrap="square" rtlCol="0">
            <a:spAutoFit/>
          </a:bodyPr>
          <a:lstStyle/>
          <a:p>
            <a:pPr algn="ctr"/>
            <a:r>
              <a:rPr lang="es-MX" sz="1000" b="1" dirty="0" smtClean="0">
                <a:latin typeface="Calibri" pitchFamily="34" charset="0"/>
              </a:rPr>
              <a:t>8 Entes nueva incorporación 2007 (50.0%)</a:t>
            </a:r>
            <a:endParaRPr lang="es-MX" sz="1000" b="1" dirty="0">
              <a:latin typeface="Calibri" pitchFamily="34" charset="0"/>
            </a:endParaRPr>
          </a:p>
        </p:txBody>
      </p:sp>
      <p:cxnSp>
        <p:nvCxnSpPr>
          <p:cNvPr id="19" name="18 Conector recto"/>
          <p:cNvCxnSpPr>
            <a:endCxn id="14" idx="1"/>
          </p:cNvCxnSpPr>
          <p:nvPr/>
        </p:nvCxnSpPr>
        <p:spPr>
          <a:xfrm flipV="1">
            <a:off x="7786898" y="4664074"/>
            <a:ext cx="214126" cy="96910"/>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20 Conector recto"/>
          <p:cNvCxnSpPr>
            <a:endCxn id="15" idx="1"/>
          </p:cNvCxnSpPr>
          <p:nvPr/>
        </p:nvCxnSpPr>
        <p:spPr>
          <a:xfrm rot="5400000" flipH="1" flipV="1">
            <a:off x="7684536" y="4123307"/>
            <a:ext cx="418287" cy="1901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I.5.1  Tendencia del Artículo 12 en </a:t>
            </a:r>
            <a:r>
              <a:rPr lang="es-MX" sz="2400" b="1" dirty="0" smtClean="0">
                <a:latin typeface="Calibri" pitchFamily="34" charset="0"/>
              </a:rPr>
              <a:t>abril </a:t>
            </a:r>
            <a:r>
              <a:rPr lang="es-MX" sz="2400" b="1" dirty="0" smtClean="0">
                <a:latin typeface="Calibri" pitchFamily="34" charset="0"/>
              </a:rPr>
              <a:t>de 2008</a:t>
            </a:r>
          </a:p>
          <a:p>
            <a:pPr lvl="0"/>
            <a:r>
              <a:rPr lang="es-MX" sz="2000" b="1" i="1" dirty="0" smtClean="0">
                <a:solidFill>
                  <a:prstClr val="black"/>
                </a:solidFill>
                <a:latin typeface="Calibri" pitchFamily="34" charset="0"/>
              </a:rPr>
              <a:t>             (Criterios Sustantivos)</a:t>
            </a:r>
            <a:endParaRPr lang="es-MX" sz="2800" b="1" dirty="0" smtClean="0">
              <a:latin typeface="Calibri" pitchFamily="34" charset="0"/>
            </a:endParaRPr>
          </a:p>
        </p:txBody>
      </p:sp>
      <p:graphicFrame>
        <p:nvGraphicFramePr>
          <p:cNvPr id="5" name="4 Tabla"/>
          <p:cNvGraphicFramePr>
            <a:graphicFrameLocks noGrp="1"/>
          </p:cNvGraphicFramePr>
          <p:nvPr/>
        </p:nvGraphicFramePr>
        <p:xfrm>
          <a:off x="500034" y="1500768"/>
          <a:ext cx="8136000" cy="4732890"/>
        </p:xfrm>
        <a:graphic>
          <a:graphicData uri="http://schemas.openxmlformats.org/drawingml/2006/table">
            <a:tbl>
              <a:tblPr/>
              <a:tblGrid>
                <a:gridCol w="5976000"/>
                <a:gridCol w="1080000"/>
                <a:gridCol w="1080000"/>
              </a:tblGrid>
              <a:tr h="540000">
                <a:tc>
                  <a:txBody>
                    <a:bodyPr/>
                    <a:lstStyle/>
                    <a:p>
                      <a:pPr algn="ctr" fontAlgn="ctr"/>
                      <a:r>
                        <a:rPr lang="es-ES" sz="1400" b="1" i="0" u="none" strike="noStrike" dirty="0" smtClean="0">
                          <a:solidFill>
                            <a:srgbClr val="FFFFFF"/>
                          </a:solidFill>
                          <a:latin typeface="Calibri"/>
                        </a:rPr>
                        <a:t>Criterios Sustantivos</a:t>
                      </a:r>
                      <a:endParaRPr lang="es-ES" sz="1400" b="1" i="0" u="none" strike="noStrike" dirty="0">
                        <a:solidFill>
                          <a:srgbClr val="FFFFFF"/>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a:rPr>
                        <a:t>N° </a:t>
                      </a:r>
                      <a:r>
                        <a:rPr lang="es-ES" sz="1400" b="1" i="0" u="none" strike="noStrike" dirty="0">
                          <a:solidFill>
                            <a:srgbClr val="FFFFFF"/>
                          </a:solidFill>
                          <a:latin typeface="Calibri"/>
                        </a:rPr>
                        <a:t>de </a:t>
                      </a:r>
                      <a:r>
                        <a:rPr lang="es-ES" sz="1400" b="1" i="0" u="none" strike="noStrike" dirty="0" smtClean="0">
                          <a:solidFill>
                            <a:srgbClr val="FFFFFF"/>
                          </a:solidFill>
                          <a:latin typeface="Calibri"/>
                        </a:rPr>
                        <a:t>Entes públicos</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a:solidFill>
                            <a:srgbClr val="FFFFFF"/>
                          </a:solidFill>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r>
              <a:tr h="396000">
                <a:tc>
                  <a:txBody>
                    <a:bodyPr/>
                    <a:lstStyle/>
                    <a:p>
                      <a:pPr algn="l" fontAlgn="ctr"/>
                      <a:r>
                        <a:rPr lang="es-MX" sz="1400" b="1" i="0" u="none" strike="noStrike" dirty="0" smtClean="0">
                          <a:solidFill>
                            <a:srgbClr val="000000"/>
                          </a:solidFill>
                          <a:latin typeface="Calibri"/>
                        </a:rPr>
                        <a:t> Entes Públicos con promedio de 100 en la evaluación</a:t>
                      </a:r>
                      <a:r>
                        <a:rPr lang="es-MX" sz="1400" b="1" i="0" u="none" strike="noStrike" baseline="0" dirty="0" smtClean="0">
                          <a:solidFill>
                            <a:srgbClr val="000000"/>
                          </a:solidFill>
                          <a:latin typeface="Calibri"/>
                        </a:rPr>
                        <a:t> de Nov’07 y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44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52.4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Logran promedio de 100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6</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7.1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Logran promedio de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7</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Mejoran su promedio sin llegar a 100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endParaRPr lang="es-MX" sz="1400" b="1" i="0" u="none" strike="noStrike" dirty="0" smtClean="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Obtienen promedio menor a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4.8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Mantienen su promedio (menor a 100)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Bajan su promedio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16.7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No publicaron listado de información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 </a:t>
                      </a:r>
                      <a:r>
                        <a:rPr lang="es-MX" sz="1400" b="1" i="0" u="none" strike="noStrike" dirty="0" smtClean="0">
                          <a:solidFill>
                            <a:srgbClr val="000000"/>
                          </a:solidFill>
                          <a:latin typeface="Calibri"/>
                        </a:rPr>
                        <a:t>y bajan su</a:t>
                      </a:r>
                    </a:p>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promedio a cero</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2</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2.4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No publicaron listado de información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r>
                        <a:rPr lang="es-MX" sz="1400" b="1" i="0" u="none" strike="noStrike" dirty="0" smtClean="0">
                          <a:solidFill>
                            <a:srgbClr val="000000"/>
                          </a:solidFill>
                          <a:latin typeface="Calibri"/>
                        </a:rPr>
                        <a:t>)*</a:t>
                      </a:r>
                    </a:p>
                    <a:p>
                      <a:pPr marL="0" marR="0" indent="0" algn="l" defTabSz="914400" rtl="0" eaLnBrk="1" fontAlgn="ctr" latinLnBrk="0" hangingPunct="1">
                        <a:lnSpc>
                          <a:spcPct val="100000"/>
                        </a:lnSpc>
                        <a:spcBef>
                          <a:spcPts val="0"/>
                        </a:spcBef>
                        <a:spcAft>
                          <a:spcPts val="0"/>
                        </a:spcAft>
                        <a:buClrTx/>
                        <a:buSzTx/>
                        <a:buFontTx/>
                        <a:buNone/>
                        <a:tabLst/>
                        <a:defRPr/>
                      </a:pPr>
                      <a:r>
                        <a:rPr lang="es-MX" sz="1400" b="1" dirty="0" smtClean="0">
                          <a:latin typeface="Calibri" pitchFamily="34" charset="0"/>
                        </a:rPr>
                        <a:t> </a:t>
                      </a:r>
                      <a:r>
                        <a:rPr lang="es-MX" sz="1000" b="1" dirty="0" smtClean="0">
                          <a:latin typeface="Calibri" pitchFamily="34" charset="0"/>
                        </a:rPr>
                        <a:t>El Fideicomiso para el Fondo de Promoción para el Financiamiento del Transporte Público NO tiene página de </a:t>
                      </a:r>
                    </a:p>
                    <a:p>
                      <a:pPr marL="0" marR="0" indent="0" algn="l" defTabSz="914400" rtl="0" eaLnBrk="1" fontAlgn="ctr" latinLnBrk="0" hangingPunct="1">
                        <a:lnSpc>
                          <a:spcPct val="100000"/>
                        </a:lnSpc>
                        <a:spcBef>
                          <a:spcPts val="0"/>
                        </a:spcBef>
                        <a:spcAft>
                          <a:spcPts val="0"/>
                        </a:spcAft>
                        <a:buClrTx/>
                        <a:buSzTx/>
                        <a:buFontTx/>
                        <a:buNone/>
                        <a:tabLst/>
                        <a:defRPr/>
                      </a:pPr>
                      <a:r>
                        <a:rPr lang="es-MX" sz="1000" b="1" dirty="0" smtClean="0">
                          <a:latin typeface="Calibri" pitchFamily="34" charset="0"/>
                        </a:rPr>
                        <a:t> Internet</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ES" sz="1400" b="1" i="0" u="none" strike="noStrike" dirty="0" smtClean="0">
                          <a:solidFill>
                            <a:srgbClr val="FFFFFF"/>
                          </a:solidFill>
                          <a:latin typeface="Calibri"/>
                        </a:rPr>
                        <a:t> Total</a:t>
                      </a:r>
                      <a:endParaRPr lang="es-ES" sz="1400" b="1" i="0" u="none" strike="noStrike" dirty="0">
                        <a:solidFill>
                          <a:srgbClr val="FFFFFF"/>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a:rPr>
                        <a:t>84</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a:solidFill>
                            <a:srgbClr val="FFFFFF"/>
                          </a:solidFill>
                          <a:latin typeface="Calibri"/>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4" name="3 CuadroTexto"/>
          <p:cNvSpPr txBox="1"/>
          <p:nvPr/>
        </p:nvSpPr>
        <p:spPr>
          <a:xfrm>
            <a:off x="357158" y="6500834"/>
            <a:ext cx="8572560" cy="276999"/>
          </a:xfrm>
          <a:prstGeom prst="rect">
            <a:avLst/>
          </a:prstGeom>
          <a:noFill/>
        </p:spPr>
        <p:txBody>
          <a:bodyPr wrap="square" rtlCol="0">
            <a:spAutoFit/>
          </a:bodyPr>
          <a:lstStyle/>
          <a:p>
            <a:r>
              <a:rPr lang="es-MX" sz="1200" b="1" dirty="0" smtClean="0">
                <a:latin typeface="Calibri" pitchFamily="34" charset="0"/>
              </a:rPr>
              <a:t>* Información relacionada para los Entes públicos de nueva incorporación en 2007</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500034" y="2034867"/>
          <a:ext cx="8136000" cy="3108645"/>
        </p:xfrm>
        <a:graphic>
          <a:graphicData uri="http://schemas.openxmlformats.org/drawingml/2006/table">
            <a:tbl>
              <a:tblPr/>
              <a:tblGrid>
                <a:gridCol w="5976000"/>
                <a:gridCol w="1080000"/>
                <a:gridCol w="1080000"/>
              </a:tblGrid>
              <a:tr h="540000">
                <a:tc>
                  <a:txBody>
                    <a:bodyPr/>
                    <a:lstStyle/>
                    <a:p>
                      <a:pPr algn="ctr" fontAlgn="ctr"/>
                      <a:r>
                        <a:rPr lang="es-ES" sz="1400" b="1" i="0" u="none" strike="noStrike" dirty="0" smtClean="0">
                          <a:solidFill>
                            <a:srgbClr val="FFFFFF"/>
                          </a:solidFill>
                          <a:latin typeface="Calibri"/>
                        </a:rPr>
                        <a:t>Criterios 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N° </a:t>
                      </a:r>
                      <a:r>
                        <a:rPr lang="es-ES" sz="1400" b="1" i="0" u="none" strike="noStrike" dirty="0">
                          <a:solidFill>
                            <a:srgbClr val="FFFFFF"/>
                          </a:solidFill>
                          <a:latin typeface="Calibri"/>
                        </a:rPr>
                        <a:t>de </a:t>
                      </a:r>
                      <a:r>
                        <a:rPr lang="es-ES" sz="1400" b="1" i="0" u="none" strike="noStrike" dirty="0" smtClean="0">
                          <a:solidFill>
                            <a:srgbClr val="FFFFFF"/>
                          </a:solidFill>
                          <a:latin typeface="Calibri"/>
                        </a:rPr>
                        <a:t>Entes públicos</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a:solidFill>
                            <a:srgbClr val="FFFFFF"/>
                          </a:solidFill>
                          <a:latin typeface="Calibri"/>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r h="396000">
                <a:tc>
                  <a:txBody>
                    <a:bodyPr/>
                    <a:lstStyle/>
                    <a:p>
                      <a:pPr algn="l" fontAlgn="ctr"/>
                      <a:r>
                        <a:rPr lang="es-MX" sz="1400" b="1" i="0" u="none" strike="noStrike" dirty="0" smtClean="0">
                          <a:solidFill>
                            <a:srgbClr val="000000"/>
                          </a:solidFill>
                          <a:latin typeface="Calibri"/>
                        </a:rPr>
                        <a:t> Entes Públicos con promedio de 100 en la evaluación</a:t>
                      </a:r>
                      <a:r>
                        <a:rPr lang="es-MX" sz="1400" b="1" i="0" u="none" strike="noStrike" baseline="0" dirty="0" smtClean="0">
                          <a:solidFill>
                            <a:srgbClr val="000000"/>
                          </a:solidFill>
                          <a:latin typeface="Calibri"/>
                        </a:rPr>
                        <a:t> de Nov’07 y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52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61.9</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Logran promedio de 100 en la evaluación de </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6</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7.1</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Logran promedio de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8</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9.5</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Calificación de cero en Criterios Adjetivos</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11.9</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Calificación de cero en Criterios Adjetivos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a:t>
                      </a:r>
                      <a:r>
                        <a:rPr lang="es-MX" sz="1400" b="1" i="0" u="none" strike="noStrike" dirty="0" smtClean="0">
                          <a:solidFill>
                            <a:srgbClr val="000000"/>
                          </a:solidFill>
                          <a:latin typeface="Calibri"/>
                        </a:rPr>
                        <a:t>’08</a:t>
                      </a:r>
                      <a:r>
                        <a:rPr lang="es-MX" sz="1400" b="1" i="0" u="none" strike="noStrike" dirty="0" smtClean="0">
                          <a:solidFill>
                            <a:srgbClr val="000000"/>
                          </a:solidFill>
                          <a:latin typeface="Calibri"/>
                        </a:rPr>
                        <a:t>)*</a:t>
                      </a:r>
                    </a:p>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a:t>
                      </a:r>
                      <a:r>
                        <a:rPr lang="es-MX" sz="1000" b="1" i="0" u="none" strike="noStrike" dirty="0" smtClean="0">
                          <a:solidFill>
                            <a:srgbClr val="000000"/>
                          </a:solidFill>
                          <a:latin typeface="Calibri"/>
                        </a:rPr>
                        <a:t>El Fideicomiso para el Fondo de Promoción para el Financiamiento del Transporte Público NO tiene página de </a:t>
                      </a:r>
                    </a:p>
                    <a:p>
                      <a:pPr marL="0" marR="0" indent="0" algn="l"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 Internet</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8</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9.5</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ES" sz="1400" b="1" i="0" u="none" strike="noStrike" dirty="0" smtClean="0">
                          <a:solidFill>
                            <a:srgbClr val="FFFFFF"/>
                          </a:solidFill>
                          <a:latin typeface="Calibri"/>
                        </a:rPr>
                        <a:t>Total</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84</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a:solidFill>
                            <a:srgbClr val="FFFFFF"/>
                          </a:solidFill>
                          <a:latin typeface="Calibri"/>
                        </a:rPr>
                        <a:t>100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pPr lvl="0"/>
            <a:r>
              <a:rPr lang="es-MX" sz="2400" b="1" dirty="0" smtClean="0">
                <a:latin typeface="Calibri" pitchFamily="34" charset="0"/>
              </a:rPr>
              <a:t>I.5.2  Tendencia del Artículo 12 en </a:t>
            </a:r>
            <a:r>
              <a:rPr lang="es-MX" sz="2400" b="1" dirty="0" smtClean="0">
                <a:latin typeface="Calibri" pitchFamily="34" charset="0"/>
              </a:rPr>
              <a:t>abril de </a:t>
            </a:r>
            <a:r>
              <a:rPr lang="es-MX" sz="2400" b="1" dirty="0" smtClean="0">
                <a:latin typeface="Calibri" pitchFamily="34" charset="0"/>
              </a:rPr>
              <a:t>2008</a:t>
            </a:r>
          </a:p>
          <a:p>
            <a:pPr lvl="0"/>
            <a:r>
              <a:rPr lang="es-MX" sz="2000" b="1" i="1" dirty="0" smtClean="0">
                <a:solidFill>
                  <a:prstClr val="black"/>
                </a:solidFill>
                <a:latin typeface="Calibri" pitchFamily="34" charset="0"/>
              </a:rPr>
              <a:t>            (Criterios Adjetivos)</a:t>
            </a:r>
            <a:endParaRPr lang="es-ES" sz="2000" b="1" i="1" dirty="0" smtClean="0">
              <a:solidFill>
                <a:prstClr val="black"/>
              </a:solidFill>
              <a:latin typeface="Calibri" pitchFamily="34" charset="0"/>
            </a:endParaRPr>
          </a:p>
        </p:txBody>
      </p:sp>
      <p:sp>
        <p:nvSpPr>
          <p:cNvPr id="4" name="3 CuadroTexto"/>
          <p:cNvSpPr txBox="1"/>
          <p:nvPr/>
        </p:nvSpPr>
        <p:spPr>
          <a:xfrm>
            <a:off x="357158" y="6500834"/>
            <a:ext cx="8572560" cy="276999"/>
          </a:xfrm>
          <a:prstGeom prst="rect">
            <a:avLst/>
          </a:prstGeom>
          <a:noFill/>
        </p:spPr>
        <p:txBody>
          <a:bodyPr wrap="square" rtlCol="0">
            <a:spAutoFit/>
          </a:bodyPr>
          <a:lstStyle/>
          <a:p>
            <a:r>
              <a:rPr lang="es-MX" sz="1200" b="1" dirty="0" smtClean="0">
                <a:latin typeface="Calibri" pitchFamily="34" charset="0"/>
              </a:rPr>
              <a:t>* Información relacionada para los Entes públicos de nueva incorporación en 2007</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14480" y="2714620"/>
            <a:ext cx="5724565" cy="830997"/>
          </a:xfrm>
          <a:prstGeom prst="rect">
            <a:avLst/>
          </a:prstGeom>
        </p:spPr>
        <p:txBody>
          <a:bodyPr wrap="square">
            <a:spAutoFit/>
          </a:bodyPr>
          <a:lstStyle/>
          <a:p>
            <a:pPr algn="ctr"/>
            <a:r>
              <a:rPr lang="es-MX" sz="4800" b="1" dirty="0" smtClean="0">
                <a:latin typeface="Calibri" pitchFamily="34" charset="0"/>
              </a:rPr>
              <a:t>Artículo 13</a:t>
            </a:r>
            <a:endParaRPr lang="es-ES" sz="4800"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II.1  Índices del Artículo 13 </a:t>
            </a:r>
          </a:p>
          <a:p>
            <a:r>
              <a:rPr lang="es-MX" sz="2000" b="1" i="1" dirty="0" smtClean="0">
                <a:latin typeface="Calibri" pitchFamily="34" charset="0"/>
              </a:rPr>
              <a:t>          (Promedios Generales)</a:t>
            </a:r>
            <a:endParaRPr lang="es-ES" sz="1400" b="1" i="1" dirty="0">
              <a:latin typeface="Calibri" pitchFamily="34" charset="0"/>
            </a:endParaRPr>
          </a:p>
        </p:txBody>
      </p:sp>
      <p:graphicFrame>
        <p:nvGraphicFramePr>
          <p:cNvPr id="3" name="2 Tabla"/>
          <p:cNvGraphicFramePr>
            <a:graphicFrameLocks noGrp="1"/>
          </p:cNvGraphicFramePr>
          <p:nvPr/>
        </p:nvGraphicFramePr>
        <p:xfrm>
          <a:off x="1106276" y="1489189"/>
          <a:ext cx="6912003" cy="2016000"/>
        </p:xfrm>
        <a:graphic>
          <a:graphicData uri="http://schemas.openxmlformats.org/drawingml/2006/table">
            <a:tbl>
              <a:tblPr/>
              <a:tblGrid>
                <a:gridCol w="987429"/>
                <a:gridCol w="987429"/>
                <a:gridCol w="987429"/>
                <a:gridCol w="987429"/>
                <a:gridCol w="987429"/>
                <a:gridCol w="987429"/>
                <a:gridCol w="987429"/>
              </a:tblGrid>
              <a:tr h="504000">
                <a:tc gridSpan="7">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Sustantivos</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504000">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algn="ctr" fontAlgn="ctr"/>
                      <a:r>
                        <a:rPr lang="es-ES" sz="1400" b="1" i="0" u="none" strike="noStrike" dirty="0">
                          <a:solidFill>
                            <a:srgbClr val="000000"/>
                          </a:solidFill>
                          <a:latin typeface="Calibri"/>
                        </a:rPr>
                        <a:t>45.2</a:t>
                      </a: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92.8</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81.2</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-11.6</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-12.5%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2000" b="1" i="0" u="none" strike="noStrike" dirty="0">
                          <a:latin typeface="Symbol"/>
                        </a:rPr>
                        <a:t>¯</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graphicFrame>
        <p:nvGraphicFramePr>
          <p:cNvPr id="4" name="3 Tabla"/>
          <p:cNvGraphicFramePr>
            <a:graphicFrameLocks noGrp="1"/>
          </p:cNvGraphicFramePr>
          <p:nvPr/>
        </p:nvGraphicFramePr>
        <p:xfrm>
          <a:off x="1080164" y="4199082"/>
          <a:ext cx="6912003" cy="2016000"/>
        </p:xfrm>
        <a:graphic>
          <a:graphicData uri="http://schemas.openxmlformats.org/drawingml/2006/table">
            <a:tbl>
              <a:tblPr/>
              <a:tblGrid>
                <a:gridCol w="987429"/>
                <a:gridCol w="987429"/>
                <a:gridCol w="987429"/>
                <a:gridCol w="987429"/>
                <a:gridCol w="987429"/>
                <a:gridCol w="987429"/>
                <a:gridCol w="987429"/>
              </a:tblGrid>
              <a:tr h="504000">
                <a:tc gridSpan="7">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r h="504000">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algn="ctr" fontAlgn="ctr"/>
                      <a:r>
                        <a:rPr lang="es-ES" sz="1400" b="1" i="0" u="none" strike="noStrike" dirty="0">
                          <a:solidFill>
                            <a:srgbClr val="000000"/>
                          </a:solidFill>
                          <a:latin typeface="Calibri"/>
                        </a:rPr>
                        <a:t>37.8</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58.5</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94.7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87.2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-7.5</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-7.9%</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2000" b="1" i="0" u="none" strike="noStrike" dirty="0" smtClean="0">
                          <a:latin typeface="Symbol"/>
                        </a:rPr>
                        <a:t>¯</a:t>
                      </a:r>
                      <a:endParaRPr lang="es-MX" sz="2000" b="1" i="0" u="none" strike="noStrike" dirty="0">
                        <a:latin typeface="Symbol"/>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II.1.1  Índices del Artículo 13</a:t>
            </a:r>
            <a:r>
              <a:rPr lang="es-MX" sz="2000" b="1" dirty="0" smtClean="0">
                <a:latin typeface="Calibri" pitchFamily="34" charset="0"/>
              </a:rPr>
              <a:t> </a:t>
            </a:r>
          </a:p>
          <a:p>
            <a:pPr defTabSz="447675"/>
            <a:r>
              <a:rPr lang="es-MX" sz="2000" b="1" i="1" dirty="0" smtClean="0">
                <a:latin typeface="Calibri" pitchFamily="34" charset="0"/>
              </a:rPr>
              <a:t>	    (Promedios Generales. Criterios Sustantivos)</a:t>
            </a:r>
            <a:endParaRPr lang="es-ES" sz="1400" b="1" i="1" dirty="0">
              <a:latin typeface="Calibri" pitchFamily="34" charset="0"/>
            </a:endParaRPr>
          </a:p>
        </p:txBody>
      </p:sp>
      <p:graphicFrame>
        <p:nvGraphicFramePr>
          <p:cNvPr id="7" name="6 Tabla"/>
          <p:cNvGraphicFramePr>
            <a:graphicFrameLocks noGrp="1"/>
          </p:cNvGraphicFramePr>
          <p:nvPr/>
        </p:nvGraphicFramePr>
        <p:xfrm>
          <a:off x="660864" y="1976074"/>
          <a:ext cx="7804413" cy="3096000"/>
        </p:xfrm>
        <a:graphic>
          <a:graphicData uri="http://schemas.openxmlformats.org/drawingml/2006/table">
            <a:tbl>
              <a:tblPr/>
              <a:tblGrid>
                <a:gridCol w="1800000"/>
                <a:gridCol w="828000"/>
                <a:gridCol w="828000"/>
                <a:gridCol w="828000"/>
                <a:gridCol w="828000"/>
                <a:gridCol w="897471"/>
                <a:gridCol w="897471"/>
                <a:gridCol w="897471"/>
              </a:tblGrid>
              <a:tr h="504000">
                <a:tc gridSpan="8">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Sustantivos</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rowSpan="2">
                  <a:txBody>
                    <a:bodyPr/>
                    <a:lstStyle/>
                    <a:p>
                      <a:pPr algn="ctr" fontAlgn="ctr"/>
                      <a:r>
                        <a:rPr lang="es-ES" sz="1400" b="1" i="0" u="none" strike="noStrike" dirty="0" smtClean="0">
                          <a:solidFill>
                            <a:srgbClr val="FFFFFF"/>
                          </a:solidFill>
                          <a:latin typeface="Calibri"/>
                        </a:rPr>
                        <a:t>Por tipo de Ente público obligado</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504000">
                <a:tc v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400" b="1" dirty="0" smtClean="0">
                          <a:latin typeface="Calibri" pitchFamily="34" charset="0"/>
                        </a:rPr>
                        <a:t>Total</a:t>
                      </a: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92.8</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81.2</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-11.6</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-12.5%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2000" b="1" i="0" u="none" strike="noStrike" dirty="0">
                          <a:latin typeface="Symbol"/>
                        </a:rPr>
                        <a:t>¯</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72000">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MX" sz="100" b="1" i="0" u="none" strike="noStrike" dirty="0">
                        <a:latin typeface="Symbol"/>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obligados</a:t>
                      </a:r>
                      <a:r>
                        <a:rPr lang="es-ES" sz="1400" b="1" i="0" u="none" strike="noStrike" baseline="0" dirty="0" smtClean="0">
                          <a:solidFill>
                            <a:srgbClr val="000000"/>
                          </a:solidFill>
                          <a:latin typeface="Calibri"/>
                        </a:rPr>
                        <a:t> en 2007</a:t>
                      </a:r>
                      <a:endParaRPr lang="es-ES" sz="1400" b="1" i="0" u="none" strike="noStrike" dirty="0">
                        <a:solidFill>
                          <a:srgbClr val="000000"/>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45.2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92.8</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86.3</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-6.5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-7.0%</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2000" b="1" i="0" u="none" strike="noStrike" dirty="0" smtClean="0">
                          <a:latin typeface="Symbol"/>
                        </a:rPr>
                        <a:t>¯</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de nueva incorporación </a:t>
                      </a:r>
                      <a:r>
                        <a:rPr lang="es-ES" sz="1400" b="1" i="0" u="none" strike="noStrike" baseline="0" dirty="0" smtClean="0">
                          <a:solidFill>
                            <a:srgbClr val="000000"/>
                          </a:solidFill>
                          <a:latin typeface="Calibri"/>
                        </a:rPr>
                        <a:t>en 2007</a:t>
                      </a:r>
                      <a:endParaRPr lang="es-ES" sz="1400" b="1" i="0" u="none" strike="noStrike" dirty="0">
                        <a:solidFill>
                          <a:srgbClr val="000000"/>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59.5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MX" sz="2000" b="1" i="0" u="none" strike="noStrike" dirty="0">
                        <a:latin typeface="Symbol"/>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II.1.2  Índices del Artículo 13</a:t>
            </a:r>
            <a:r>
              <a:rPr lang="es-MX" sz="2000" b="1" dirty="0" smtClean="0">
                <a:latin typeface="Calibri" pitchFamily="34" charset="0"/>
              </a:rPr>
              <a:t> </a:t>
            </a:r>
          </a:p>
          <a:p>
            <a:pPr defTabSz="447675"/>
            <a:r>
              <a:rPr lang="es-MX" sz="2000" b="1" i="1" dirty="0" smtClean="0">
                <a:latin typeface="Calibri" pitchFamily="34" charset="0"/>
              </a:rPr>
              <a:t>	    (Promedios Generales. Criterios Adjetivos)</a:t>
            </a:r>
            <a:endParaRPr lang="es-ES" sz="1400" b="1" i="1" dirty="0">
              <a:latin typeface="Calibri" pitchFamily="34" charset="0"/>
            </a:endParaRPr>
          </a:p>
        </p:txBody>
      </p:sp>
      <p:graphicFrame>
        <p:nvGraphicFramePr>
          <p:cNvPr id="7" name="6 Tabla"/>
          <p:cNvGraphicFramePr>
            <a:graphicFrameLocks noGrp="1"/>
          </p:cNvGraphicFramePr>
          <p:nvPr/>
        </p:nvGraphicFramePr>
        <p:xfrm>
          <a:off x="660864" y="1976074"/>
          <a:ext cx="7804413" cy="3096000"/>
        </p:xfrm>
        <a:graphic>
          <a:graphicData uri="http://schemas.openxmlformats.org/drawingml/2006/table">
            <a:tbl>
              <a:tblPr/>
              <a:tblGrid>
                <a:gridCol w="1800000"/>
                <a:gridCol w="828000"/>
                <a:gridCol w="828000"/>
                <a:gridCol w="828000"/>
                <a:gridCol w="828000"/>
                <a:gridCol w="897471"/>
                <a:gridCol w="897471"/>
                <a:gridCol w="897471"/>
              </a:tblGrid>
              <a:tr h="504000">
                <a:tc gridSpan="8">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rowSpan="2">
                  <a:txBody>
                    <a:bodyPr/>
                    <a:lstStyle/>
                    <a:p>
                      <a:pPr algn="ctr" fontAlgn="ctr"/>
                      <a:r>
                        <a:rPr lang="es-ES" sz="1400" b="1" i="0" u="none" strike="noStrike" dirty="0" smtClean="0">
                          <a:solidFill>
                            <a:srgbClr val="FFFFFF"/>
                          </a:solidFill>
                          <a:latin typeface="Calibri"/>
                        </a:rPr>
                        <a:t>Por tipo de Ente público obligado</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504000">
                <a:tc v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400" b="1" dirty="0" smtClean="0">
                          <a:latin typeface="Calibri" pitchFamily="34" charset="0"/>
                        </a:rPr>
                        <a:t>Total</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37.8</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58.5</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94.7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87.2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-7.5</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-7.9%</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2000" b="1" i="0" u="none" strike="noStrike" dirty="0" smtClean="0">
                          <a:latin typeface="Symbol"/>
                        </a:rPr>
                        <a:t>¯</a:t>
                      </a:r>
                      <a:endParaRPr lang="es-MX" sz="2000" b="1" i="0" u="none" strike="noStrike" dirty="0">
                        <a:latin typeface="Symbol"/>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72000">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MX" sz="100" b="1" i="0" u="none" strike="noStrike" dirty="0">
                        <a:latin typeface="Symbo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obligados</a:t>
                      </a:r>
                      <a:r>
                        <a:rPr lang="es-ES" sz="1400" b="1" i="0" u="none" strike="noStrike" baseline="0" dirty="0" smtClean="0">
                          <a:solidFill>
                            <a:srgbClr val="000000"/>
                          </a:solidFill>
                          <a:latin typeface="Calibri"/>
                        </a:rPr>
                        <a:t> en 2007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37.8</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58.5</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94.7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94.5</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-0.2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-0.2%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2000" b="1" i="0" u="none" strike="noStrike" dirty="0" smtClean="0">
                          <a:latin typeface="Symbol"/>
                        </a:rPr>
                        <a:t>¯</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de nueva incorporación </a:t>
                      </a:r>
                      <a:r>
                        <a:rPr lang="es-ES" sz="1400" b="1" i="0" u="none" strike="noStrike" baseline="0" dirty="0" smtClean="0">
                          <a:solidFill>
                            <a:srgbClr val="000000"/>
                          </a:solidFill>
                          <a:latin typeface="Calibri"/>
                        </a:rPr>
                        <a:t>en 2007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56.4</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MX" sz="2000" b="1" i="0" u="none" strike="noStrike" dirty="0">
                        <a:latin typeface="Symbol"/>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lgn="ctr" fontAlgn="auto">
              <a:spcBef>
                <a:spcPts val="0"/>
              </a:spcBef>
              <a:spcAft>
                <a:spcPts val="0"/>
              </a:spcAft>
              <a:defRPr/>
            </a:pPr>
            <a:r>
              <a:rPr lang="es-MX" sz="2800" b="1" dirty="0" smtClean="0">
                <a:ln w="18415" cmpd="sng">
                  <a:noFill/>
                  <a:prstDash val="solid"/>
                </a:ln>
                <a:solidFill>
                  <a:srgbClr val="000000"/>
                </a:solidFill>
                <a:latin typeface="Calibri"/>
                <a:cs typeface="Arial" pitchFamily="34" charset="0"/>
              </a:rPr>
              <a:t>O B J E T I V O</a:t>
            </a:r>
            <a:endParaRPr lang="es-MX" sz="2800" b="1" dirty="0">
              <a:ln w="18415" cmpd="sng">
                <a:noFill/>
                <a:prstDash val="solid"/>
              </a:ln>
              <a:solidFill>
                <a:srgbClr val="000000"/>
              </a:solidFill>
              <a:latin typeface="Calibri"/>
              <a:cs typeface="Arial" pitchFamily="34" charset="0"/>
            </a:endParaRPr>
          </a:p>
        </p:txBody>
      </p:sp>
      <p:sp>
        <p:nvSpPr>
          <p:cNvPr id="4" name="Rectangle 3"/>
          <p:cNvSpPr txBox="1">
            <a:spLocks noChangeArrowheads="1"/>
          </p:cNvSpPr>
          <p:nvPr/>
        </p:nvSpPr>
        <p:spPr>
          <a:xfrm>
            <a:off x="814361" y="2714620"/>
            <a:ext cx="7500990" cy="1928826"/>
          </a:xfrm>
          <a:prstGeom prst="rect">
            <a:avLst/>
          </a:prstGeom>
        </p:spPr>
        <p:txBody>
          <a:bodyPr vert="horz">
            <a:noAutofit/>
          </a:bodyPr>
          <a:lstStyle/>
          <a:p>
            <a:pPr algn="just" fontAlgn="auto">
              <a:spcBef>
                <a:spcPts val="0"/>
              </a:spcBef>
              <a:spcAft>
                <a:spcPts val="0"/>
              </a:spcAft>
              <a:defRPr/>
            </a:pPr>
            <a:r>
              <a:rPr kumimoji="0" lang="es-MX" sz="24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Dar a conocer los principales resultados </a:t>
            </a:r>
            <a:r>
              <a:rPr lang="es-MX" sz="2400" b="1" kern="0" dirty="0" smtClean="0">
                <a:solidFill>
                  <a:sysClr val="windowText" lastClr="000000"/>
                </a:solidFill>
                <a:latin typeface="Calibri" pitchFamily="34" charset="0"/>
                <a:cs typeface="Arial" pitchFamily="34" charset="0"/>
              </a:rPr>
              <a:t>de la evaluación de las obligaciones de transparencia en los portales de Internet de los Entes públicos (Artículos 12 y 13 de la anterior LTAIPDF), realizada entre los meses de abril y mayo de 2008.</a:t>
            </a:r>
            <a:endParaRPr kumimoji="0" lang="es-MX" sz="24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Gráfico"/>
          <p:cNvGraphicFramePr/>
          <p:nvPr/>
        </p:nvGraphicFramePr>
        <p:xfrm>
          <a:off x="590548" y="1266810"/>
          <a:ext cx="7981980" cy="4680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9 Conector recto"/>
          <p:cNvCxnSpPr/>
          <p:nvPr/>
        </p:nvCxnSpPr>
        <p:spPr>
          <a:xfrm>
            <a:off x="723313" y="3302513"/>
            <a:ext cx="7715304"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50142" y="2327361"/>
            <a:ext cx="1857388" cy="954107"/>
          </a:xfrm>
          <a:prstGeom prst="rect">
            <a:avLst/>
          </a:prstGeom>
          <a:noFill/>
        </p:spPr>
        <p:txBody>
          <a:bodyPr wrap="square" rtlCol="0">
            <a:spAutoFit/>
          </a:bodyPr>
          <a:lstStyle/>
          <a:p>
            <a:pPr algn="ctr"/>
            <a:r>
              <a:rPr lang="es-MX" sz="1400" b="1" dirty="0" smtClean="0">
                <a:latin typeface="Calibri" pitchFamily="34" charset="0"/>
              </a:rPr>
              <a:t>Promedio Artículo 13. Criterios </a:t>
            </a:r>
            <a:r>
              <a:rPr lang="es-MX" sz="1400" b="1" dirty="0" smtClean="0">
                <a:latin typeface="Calibri" pitchFamily="34" charset="0"/>
              </a:rPr>
              <a:t>Sustantivos </a:t>
            </a:r>
            <a:r>
              <a:rPr lang="es-MX" sz="1400" b="1" dirty="0" smtClean="0">
                <a:latin typeface="Calibri" pitchFamily="34" charset="0"/>
              </a:rPr>
              <a:t>y </a:t>
            </a:r>
            <a:r>
              <a:rPr lang="es-MX" sz="1400" b="1" dirty="0" smtClean="0">
                <a:latin typeface="Calibri" pitchFamily="34" charset="0"/>
              </a:rPr>
              <a:t>Adjetivos</a:t>
            </a:r>
            <a:endParaRPr lang="es-MX" sz="1400" b="1" dirty="0" smtClean="0">
              <a:latin typeface="Calibri" pitchFamily="34" charset="0"/>
            </a:endParaRPr>
          </a:p>
          <a:p>
            <a:pPr algn="ctr"/>
            <a:r>
              <a:rPr lang="es-MX" sz="1400" b="1" dirty="0" smtClean="0">
                <a:latin typeface="Calibri" pitchFamily="34" charset="0"/>
              </a:rPr>
              <a:t>70.4</a:t>
            </a:r>
            <a:endParaRPr lang="es-MX" sz="1400" b="1" dirty="0">
              <a:latin typeface="Calibri" pitchFamily="34" charset="0"/>
            </a:endParaRPr>
          </a:p>
        </p:txBody>
      </p:sp>
      <p:sp>
        <p:nvSpPr>
          <p:cNvPr id="8" name="7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II.2  Índices del Artículo 13 </a:t>
            </a:r>
          </a:p>
          <a:p>
            <a:r>
              <a:rPr lang="es-MX" sz="2000" b="1" i="1" dirty="0" smtClean="0">
                <a:latin typeface="Calibri" pitchFamily="34" charset="0"/>
              </a:rPr>
              <a:t>          (Promedios Generales)</a:t>
            </a:r>
            <a:endParaRPr lang="es-ES" sz="1400" b="1" i="1" dirty="0">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II.3.1  Índices del Artículo 13</a:t>
            </a:r>
            <a:r>
              <a:rPr lang="es-MX" sz="2000" b="1" dirty="0" smtClean="0">
                <a:latin typeface="Calibri" pitchFamily="34" charset="0"/>
              </a:rPr>
              <a:t> </a:t>
            </a:r>
          </a:p>
          <a:p>
            <a:pPr defTabSz="447675"/>
            <a:r>
              <a:rPr lang="es-MX" sz="2000" b="1" i="1" dirty="0" smtClean="0">
                <a:latin typeface="Calibri" pitchFamily="34" charset="0"/>
              </a:rPr>
              <a:t>             (Por Órgano de gobierno. Criterios </a:t>
            </a:r>
            <a:r>
              <a:rPr lang="es-MX" sz="2000" b="1" i="1" dirty="0" smtClean="0">
                <a:latin typeface="Calibri" pitchFamily="34" charset="0"/>
              </a:rPr>
              <a:t>Sustantivos</a:t>
            </a:r>
            <a:r>
              <a:rPr lang="es-MX" sz="2000" b="1" i="1" dirty="0" smtClean="0">
                <a:latin typeface="Calibri" pitchFamily="34" charset="0"/>
              </a:rPr>
              <a:t>)</a:t>
            </a:r>
            <a:endParaRPr lang="es-ES" sz="1400" b="1" i="1" dirty="0">
              <a:latin typeface="Calibri" pitchFamily="34" charset="0"/>
            </a:endParaRPr>
          </a:p>
        </p:txBody>
      </p:sp>
      <p:graphicFrame>
        <p:nvGraphicFramePr>
          <p:cNvPr id="8" name="7 Tabla"/>
          <p:cNvGraphicFramePr>
            <a:graphicFrameLocks noGrp="1"/>
          </p:cNvGraphicFramePr>
          <p:nvPr/>
        </p:nvGraphicFramePr>
        <p:xfrm>
          <a:off x="580437" y="1883977"/>
          <a:ext cx="7956000" cy="4104000"/>
        </p:xfrm>
        <a:graphic>
          <a:graphicData uri="http://schemas.openxmlformats.org/drawingml/2006/table">
            <a:tbl>
              <a:tblPr/>
              <a:tblGrid>
                <a:gridCol w="108000"/>
                <a:gridCol w="1944000"/>
                <a:gridCol w="900000"/>
                <a:gridCol w="900000"/>
                <a:gridCol w="900000"/>
                <a:gridCol w="900000"/>
                <a:gridCol w="1404000"/>
                <a:gridCol w="900000"/>
              </a:tblGrid>
              <a:tr h="360000">
                <a:tc rowSpan="3" gridSpan="2">
                  <a:txBody>
                    <a:bodyPr/>
                    <a:lstStyle/>
                    <a:p>
                      <a:pPr algn="ctr" fontAlgn="ctr"/>
                      <a:r>
                        <a:rPr lang="es-MX" sz="1400" b="1" i="0" u="none" strike="noStrike" dirty="0">
                          <a:solidFill>
                            <a:srgbClr val="FFFFFF"/>
                          </a:solidFill>
                          <a:latin typeface="Calibri" pitchFamily="34" charset="0"/>
                        </a:rPr>
                        <a:t>Órgano de gobierno</a:t>
                      </a: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a:noFill/>
                    </a:lnB>
                    <a:solidFill>
                      <a:srgbClr val="008080"/>
                    </a:solidFill>
                  </a:tcPr>
                </a:tc>
                <a:tc rowSpan="3" hMerge="1">
                  <a:txBody>
                    <a:bodyPr/>
                    <a:lstStyle/>
                    <a:p>
                      <a:endParaRPr lang="es-MX"/>
                    </a:p>
                  </a:txBody>
                  <a:tcPr/>
                </a:tc>
                <a:tc gridSpan="6">
                  <a:txBody>
                    <a:bodyPr/>
                    <a:lstStyle/>
                    <a:p>
                      <a:pPr algn="ctr" fontAlgn="ctr"/>
                      <a:r>
                        <a:rPr lang="es-MX" sz="1400" b="1" i="0" u="none" strike="noStrike" dirty="0">
                          <a:solidFill>
                            <a:srgbClr val="FFFFFF"/>
                          </a:solidFill>
                          <a:latin typeface="Calibri" pitchFamily="34" charset="0"/>
                        </a:rPr>
                        <a:t>Criterios </a:t>
                      </a:r>
                      <a:r>
                        <a:rPr lang="es-MX" sz="1400" b="1" i="0" u="none" strike="noStrike" dirty="0" smtClean="0">
                          <a:solidFill>
                            <a:srgbClr val="FFFFFF"/>
                          </a:solidFill>
                          <a:latin typeface="Calibri" pitchFamily="34" charset="0"/>
                        </a:rPr>
                        <a:t>Sustantivos</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0000">
                <a:tc gridSpan="2" vMerge="1">
                  <a:txBody>
                    <a:bodyPr/>
                    <a:lstStyle/>
                    <a:p>
                      <a:endParaRPr lang="es-MX"/>
                    </a:p>
                  </a:txBody>
                  <a:tcPr/>
                </a:tc>
                <a:tc hMerge="1" v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Variación %</a:t>
                      </a:r>
                      <a:r>
                        <a:rPr lang="es-MX" sz="1400" b="1" i="0" u="none" strike="noStrike" dirty="0">
                          <a:solidFill>
                            <a:srgbClr val="FFFFFF"/>
                          </a:solidFill>
                          <a:latin typeface="Calibri" pitchFamily="34" charset="0"/>
                        </a:rPr>
                        <a:t/>
                      </a:r>
                      <a:br>
                        <a:rPr lang="es-MX" sz="1400" b="1" i="0" u="none" strike="noStrike" dirty="0">
                          <a:solidFill>
                            <a:srgbClr val="FFFFFF"/>
                          </a:solidFill>
                          <a:latin typeface="Calibri" pitchFamily="34" charset="0"/>
                        </a:rPr>
                      </a:br>
                      <a:r>
                        <a:rPr lang="es-MX" sz="1400" b="1" i="0" u="none" strike="noStrike" dirty="0">
                          <a:solidFill>
                            <a:srgbClr val="FFFFFF"/>
                          </a:solidFill>
                          <a:latin typeface="Calibri" pitchFamily="34" charset="0"/>
                        </a:rPr>
                        <a:t>(</a:t>
                      </a:r>
                      <a:r>
                        <a:rPr lang="es-MX" sz="1400" b="1" i="0" u="none" strike="noStrike" dirty="0" smtClean="0">
                          <a:solidFill>
                            <a:srgbClr val="FFFFFF"/>
                          </a:solidFill>
                          <a:latin typeface="Calibri" pitchFamily="34" charset="0"/>
                        </a:rPr>
                        <a:t>Nov’07-Abr’08</a:t>
                      </a:r>
                      <a:r>
                        <a:rPr lang="es-MX" sz="1400" b="1" i="0" u="none" strike="noStrike" dirty="0">
                          <a:solidFill>
                            <a:srgbClr val="FFFFFF"/>
                          </a:solidFill>
                          <a:latin typeface="Calibri" pitchFamily="34" charset="0"/>
                        </a:rPr>
                        <a:t>)</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Promedio final</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r>
              <a:tr h="270000">
                <a:tc gridSpan="2" vMerge="1">
                  <a:txBody>
                    <a:bodyPr/>
                    <a:lstStyle/>
                    <a:p>
                      <a:endParaRPr lang="es-MX"/>
                    </a:p>
                  </a:txBody>
                  <a:tcPr/>
                </a:tc>
                <a:tc hMerge="1" vMerge="1">
                  <a:txBody>
                    <a:bodyPr/>
                    <a:lstStyle/>
                    <a:p>
                      <a:endParaRPr lang="es-MX"/>
                    </a:p>
                  </a:txBody>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vMerge="1">
                  <a:txBody>
                    <a:bodyPr/>
                    <a:lstStyle/>
                    <a:p>
                      <a:endParaRPr lang="es-MX"/>
                    </a:p>
                  </a:txBody>
                  <a:tcPr/>
                </a:tc>
                <a:tc vMerge="1">
                  <a:txBody>
                    <a:bodyPr/>
                    <a:lstStyle/>
                    <a:p>
                      <a:endParaRPr lang="es-MX"/>
                    </a:p>
                  </a:txBody>
                  <a:tcPr/>
                </a:tc>
              </a:tr>
              <a:tr h="360000">
                <a:tc gridSpan="2">
                  <a:txBody>
                    <a:bodyPr/>
                    <a:lstStyle/>
                    <a:p>
                      <a:pPr algn="l" fontAlgn="ctr"/>
                      <a:r>
                        <a:rPr lang="es-MX" sz="1400" b="1" i="0" u="none" strike="noStrike" dirty="0" smtClean="0">
                          <a:solidFill>
                            <a:srgbClr val="000000"/>
                          </a:solidFill>
                          <a:latin typeface="Calibri" pitchFamily="34" charset="0"/>
                        </a:rPr>
                        <a:t>Ejecutivo </a:t>
                      </a:r>
                      <a:endParaRPr lang="es-MX" sz="1400" b="1" i="0" u="none" strike="noStrike" dirty="0">
                        <a:solidFill>
                          <a:srgbClr val="000000"/>
                        </a:solidFill>
                        <a:latin typeface="Calibri" pitchFamily="34" charset="0"/>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hMerge="1">
                  <a:txBody>
                    <a:bodyPr/>
                    <a:lstStyle/>
                    <a:p>
                      <a:pPr algn="ctr" fontAlgn="ctr"/>
                      <a:endParaRPr lang="es-MX" sz="1000" b="1" i="0" u="none" strike="noStrike" dirty="0">
                        <a:solidFill>
                          <a:srgbClr val="000000"/>
                        </a:solidFill>
                        <a:latin typeface="Arial"/>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42.1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92.2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79.9</a:t>
                      </a:r>
                      <a:endParaRPr lang="es-MX" sz="1400" b="1" i="0" u="none" strike="noStrike" dirty="0">
                        <a:solidFill>
                          <a:srgbClr val="000000"/>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13.3%</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pitchFamily="34" charset="0"/>
                        </a:rPr>
                        <a:t>68.8</a:t>
                      </a:r>
                      <a:endParaRPr lang="es-MX" sz="1400" b="1" i="0" u="none" strike="noStrike" dirty="0">
                        <a:solidFill>
                          <a:srgbClr val="000000"/>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r>
              <a:tr h="468000">
                <a:tc>
                  <a:txBody>
                    <a:bodyPr/>
                    <a:lstStyle/>
                    <a:p>
                      <a:pPr algn="l" fontAlgn="ctr"/>
                      <a:r>
                        <a:rPr lang="es-MX" sz="1400" b="0" i="0" u="none" strike="noStrike">
                          <a:solidFill>
                            <a:srgbClr val="000000"/>
                          </a:solidFill>
                          <a:latin typeface="Calibri" pitchFamily="34" charset="0"/>
                        </a:rPr>
                        <a:t> </a:t>
                      </a:r>
                    </a:p>
                  </a:txBody>
                  <a:tcPr marL="9525" marR="9525" marT="9525" marB="0" anchor="ctr">
                    <a:lnL w="12700" cap="flat" cmpd="sng" algn="ctr">
                      <a:solidFill>
                        <a:srgbClr val="008080"/>
                      </a:solidFill>
                      <a:prstDash val="solid"/>
                      <a:round/>
                      <a:headEnd type="none" w="med" len="med"/>
                      <a:tailEnd type="none" w="med" len="med"/>
                    </a:lnL>
                    <a:lnR>
                      <a:noFill/>
                    </a:lnR>
                    <a:lnT w="6350" cap="flat" cmpd="sng" algn="ctr">
                      <a:solidFill>
                        <a:srgbClr val="008080"/>
                      </a:solidFill>
                      <a:prstDash val="solid"/>
                      <a:round/>
                      <a:headEnd type="none" w="med" len="med"/>
                      <a:tailEnd type="none" w="med" len="med"/>
                    </a:lnT>
                    <a:lnB>
                      <a:noFill/>
                    </a:lnB>
                  </a:tcPr>
                </a:tc>
                <a:tc>
                  <a:txBody>
                    <a:bodyPr/>
                    <a:lstStyle/>
                    <a:p>
                      <a:pPr algn="l" fontAlgn="ctr"/>
                      <a:r>
                        <a:rPr lang="es-MX" sz="1400" b="1" i="0" u="none" strike="noStrike" dirty="0">
                          <a:solidFill>
                            <a:srgbClr val="000000"/>
                          </a:solidFill>
                          <a:latin typeface="Calibri" pitchFamily="34" charset="0"/>
                        </a:rPr>
                        <a:t>Administración Pública Central</a:t>
                      </a:r>
                    </a:p>
                  </a:txBody>
                  <a:tcPr marL="9525" marR="9525" marT="9525"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40.8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58.0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92.0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86.2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6.3%</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70.2</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9525" marR="9525" marT="9525" marB="0" anchor="ctr">
                    <a:lnL w="12700" cap="flat" cmpd="sng" algn="ctr">
                      <a:solidFill>
                        <a:srgbClr val="008080"/>
                      </a:solidFill>
                      <a:prstDash val="solid"/>
                      <a:round/>
                      <a:headEnd type="none" w="med" len="med"/>
                      <a:tailEnd type="none" w="med" len="med"/>
                    </a:lnL>
                    <a:lnR>
                      <a:noFill/>
                    </a:lnR>
                    <a:lnT>
                      <a:noFill/>
                    </a:lnT>
                    <a:lnB>
                      <a:noFill/>
                    </a:lnB>
                  </a:tcPr>
                </a:tc>
                <a:tc>
                  <a:txBody>
                    <a:bodyPr/>
                    <a:lstStyle/>
                    <a:p>
                      <a:pPr algn="l" fontAlgn="ctr"/>
                      <a:r>
                        <a:rPr lang="es-MX" sz="1400" b="1" i="0" u="none" strike="noStrike">
                          <a:solidFill>
                            <a:srgbClr val="000000"/>
                          </a:solidFill>
                          <a:latin typeface="Calibri" pitchFamily="34" charset="0"/>
                        </a:rPr>
                        <a:t>Desconcentrados y Paraestatales</a:t>
                      </a:r>
                    </a:p>
                  </a:txBody>
                  <a:tcPr marL="9525" marR="9525" marT="9525"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48.4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59.8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94.2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74.7</a:t>
                      </a:r>
                      <a:endParaRPr lang="es-MX" sz="1400" b="1" i="0" u="none" strike="noStrike" dirty="0">
                        <a:solidFill>
                          <a:srgbClr val="000000"/>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20.7%</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pitchFamily="34" charset="0"/>
                        </a:rPr>
                        <a:t>69.8</a:t>
                      </a:r>
                      <a:endParaRPr lang="es-MX" sz="1400" b="1" i="0" u="none" strike="noStrike" dirty="0">
                        <a:solidFill>
                          <a:srgbClr val="000000"/>
                        </a:solidFill>
                        <a:latin typeface="Calibri" pitchFamily="34" charset="0"/>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9525" marR="9525" marT="9525" marB="0" anchor="ctr">
                    <a:lnL w="12700" cap="flat" cmpd="sng" algn="ctr">
                      <a:solidFill>
                        <a:srgbClr val="008080"/>
                      </a:solidFill>
                      <a:prstDash val="solid"/>
                      <a:round/>
                      <a:headEnd type="none" w="med" len="med"/>
                      <a:tailEnd type="none" w="med" len="med"/>
                    </a:lnL>
                    <a:lnR>
                      <a:noFill/>
                    </a:lnR>
                    <a:lnT>
                      <a:noFill/>
                    </a:lnT>
                    <a:lnB w="6350" cap="flat" cmpd="sng" algn="ctr">
                      <a:solidFill>
                        <a:srgbClr val="008080"/>
                      </a:solidFill>
                      <a:prstDash val="solid"/>
                      <a:round/>
                      <a:headEnd type="none" w="med" len="med"/>
                      <a:tailEnd type="none" w="med" len="med"/>
                    </a:lnB>
                  </a:tcPr>
                </a:tc>
                <a:tc>
                  <a:txBody>
                    <a:bodyPr/>
                    <a:lstStyle/>
                    <a:p>
                      <a:pPr algn="l" fontAlgn="ctr"/>
                      <a:r>
                        <a:rPr lang="es-MX" sz="1400" b="1" i="0" u="none" strike="noStrike">
                          <a:solidFill>
                            <a:srgbClr val="000000"/>
                          </a:solidFill>
                          <a:latin typeface="Calibri" pitchFamily="34" charset="0"/>
                        </a:rPr>
                        <a:t>Delegaciones Políticas</a:t>
                      </a:r>
                    </a:p>
                  </a:txBody>
                  <a:tcPr marL="9525" marR="9525" marT="9525"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33.1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56.6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89.1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pitchFamily="34" charset="0"/>
                        </a:rPr>
                        <a:t>83.2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6.6%</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pitchFamily="34" charset="0"/>
                        </a:rPr>
                        <a:t>65.5</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gridSpan="2">
                  <a:txBody>
                    <a:bodyPr/>
                    <a:lstStyle/>
                    <a:p>
                      <a:pPr algn="l" fontAlgn="ctr"/>
                      <a:r>
                        <a:rPr lang="es-MX" sz="1400" b="1" i="0" u="none" strike="noStrike" dirty="0" smtClean="0">
                          <a:solidFill>
                            <a:srgbClr val="000000"/>
                          </a:solidFill>
                          <a:latin typeface="Calibri" pitchFamily="34" charset="0"/>
                        </a:rPr>
                        <a:t>Judicial</a:t>
                      </a:r>
                      <a:endParaRPr lang="es-MX" sz="1400" b="1" i="0" u="none" strike="noStrike" dirty="0">
                        <a:solidFill>
                          <a:srgbClr val="000000"/>
                        </a:solidFill>
                        <a:latin typeface="Calibri" pitchFamily="34" charset="0"/>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000" b="0" i="0" u="none" strike="noStrike" dirty="0">
                        <a:solidFill>
                          <a:srgbClr val="000000"/>
                        </a:solidFill>
                        <a:latin typeface="Arial"/>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75.6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93.3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90.3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3.2%</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82.5</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Legislativo</a:t>
                      </a:r>
                      <a:endParaRPr lang="es-MX" sz="1400" b="1" i="0" u="none" strike="noStrike" dirty="0">
                        <a:solidFill>
                          <a:srgbClr val="000000"/>
                        </a:solidFill>
                        <a:latin typeface="Calibri" pitchFamily="34" charset="0"/>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000" b="0" i="0" u="none" strike="noStrike" dirty="0">
                        <a:solidFill>
                          <a:srgbClr val="000000"/>
                        </a:solidFill>
                        <a:latin typeface="Arial"/>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66.8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94.5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5.5%</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80.1</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Autónomo</a:t>
                      </a:r>
                      <a:endParaRPr lang="es-MX" sz="1400" b="1" i="0" u="none" strike="noStrike" dirty="0">
                        <a:solidFill>
                          <a:srgbClr val="000000"/>
                        </a:solidFill>
                        <a:latin typeface="Calibri" pitchFamily="34" charset="0"/>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000" b="0" i="0" u="none" strike="noStrike" dirty="0">
                        <a:solidFill>
                          <a:srgbClr val="000000"/>
                        </a:solidFill>
                        <a:latin typeface="Arial"/>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58.6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70.3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pitchFamily="34" charset="0"/>
                        </a:rPr>
                        <a:t>96.0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88.6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7.7%</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pitchFamily="34" charset="0"/>
                        </a:rPr>
                        <a:t>78.4</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a:solidFill>
                            <a:srgbClr val="FFFFFF"/>
                          </a:solidFill>
                          <a:latin typeface="Calibri" pitchFamily="34" charset="0"/>
                        </a:rPr>
                        <a:t>Total</a:t>
                      </a: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45.2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60.2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pitchFamily="34" charset="0"/>
                        </a:rPr>
                        <a:t>92.8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81.2</a:t>
                      </a:r>
                      <a:endParaRPr lang="es-MX" sz="14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a:solidFill>
                            <a:srgbClr val="FFFFFF"/>
                          </a:solidFill>
                          <a:latin typeface="Calibri"/>
                        </a:rPr>
                        <a:t>-</a:t>
                      </a:r>
                      <a:r>
                        <a:rPr lang="es-MX" sz="1400" b="1" i="0" u="none" strike="noStrike" dirty="0" smtClean="0">
                          <a:solidFill>
                            <a:srgbClr val="FFFFFF"/>
                          </a:solidFill>
                          <a:latin typeface="Calibri"/>
                        </a:rPr>
                        <a:t>12.5%</a:t>
                      </a:r>
                      <a:endParaRPr lang="es-MX"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pitchFamily="34" charset="0"/>
                        </a:rPr>
                        <a:t>70.4</a:t>
                      </a:r>
                      <a:endParaRPr lang="es-MX" sz="1400" b="1" i="0" u="none" strike="noStrike" dirty="0">
                        <a:solidFill>
                          <a:srgbClr val="FFFFFF"/>
                        </a:solidFill>
                        <a:latin typeface="Calibri" pitchFamily="34" charset="0"/>
                      </a:endParaRPr>
                    </a:p>
                  </a:txBody>
                  <a:tcPr marL="9525" marR="9525" marT="9525"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II.3.2  Índices del Artículo 13</a:t>
            </a:r>
            <a:endParaRPr lang="es-MX" sz="2000" b="1" dirty="0" smtClean="0">
              <a:latin typeface="Calibri" pitchFamily="34" charset="0"/>
            </a:endParaRPr>
          </a:p>
          <a:p>
            <a:pPr defTabSz="447675"/>
            <a:r>
              <a:rPr lang="es-MX" sz="2000" b="1" i="1" dirty="0" smtClean="0">
                <a:latin typeface="Calibri" pitchFamily="34" charset="0"/>
              </a:rPr>
              <a:t>             (Por Órgano de gobierno. Criterios </a:t>
            </a:r>
            <a:r>
              <a:rPr lang="es-MX" sz="2000" b="1" i="1" dirty="0" smtClean="0">
                <a:latin typeface="Calibri" pitchFamily="34" charset="0"/>
              </a:rPr>
              <a:t>Adjetivos</a:t>
            </a:r>
            <a:r>
              <a:rPr lang="es-MX" sz="2000" b="1" i="1" dirty="0" smtClean="0">
                <a:latin typeface="Calibri" pitchFamily="34" charset="0"/>
              </a:rPr>
              <a:t>)</a:t>
            </a:r>
            <a:endParaRPr lang="es-ES" sz="1400" b="1" i="1" dirty="0">
              <a:latin typeface="Calibri" pitchFamily="34" charset="0"/>
            </a:endParaRPr>
          </a:p>
        </p:txBody>
      </p:sp>
      <p:graphicFrame>
        <p:nvGraphicFramePr>
          <p:cNvPr id="4" name="3 Tabla"/>
          <p:cNvGraphicFramePr>
            <a:graphicFrameLocks noGrp="1"/>
          </p:cNvGraphicFramePr>
          <p:nvPr/>
        </p:nvGraphicFramePr>
        <p:xfrm>
          <a:off x="580795" y="1883977"/>
          <a:ext cx="7956000" cy="4104000"/>
        </p:xfrm>
        <a:graphic>
          <a:graphicData uri="http://schemas.openxmlformats.org/drawingml/2006/table">
            <a:tbl>
              <a:tblPr/>
              <a:tblGrid>
                <a:gridCol w="108000"/>
                <a:gridCol w="1944000"/>
                <a:gridCol w="900000"/>
                <a:gridCol w="900000"/>
                <a:gridCol w="900000"/>
                <a:gridCol w="900000"/>
                <a:gridCol w="1404000"/>
                <a:gridCol w="900000"/>
              </a:tblGrid>
              <a:tr h="360000">
                <a:tc rowSpan="3" gridSpan="2">
                  <a:txBody>
                    <a:bodyPr/>
                    <a:lstStyle/>
                    <a:p>
                      <a:pPr algn="ctr" fontAlgn="ctr"/>
                      <a:r>
                        <a:rPr lang="es-MX" sz="1400" b="1" i="0" u="none" strike="noStrike" dirty="0">
                          <a:solidFill>
                            <a:srgbClr val="FFFFFF"/>
                          </a:solidFill>
                          <a:latin typeface="Calibri" pitchFamily="34" charset="0"/>
                        </a:rPr>
                        <a:t>Órgano de gobierno</a:t>
                      </a: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a:noFill/>
                    </a:lnB>
                    <a:solidFill>
                      <a:srgbClr val="008080"/>
                    </a:solidFill>
                  </a:tcPr>
                </a:tc>
                <a:tc rowSpan="3" hMerge="1">
                  <a:txBody>
                    <a:bodyPr/>
                    <a:lstStyle/>
                    <a:p>
                      <a:endParaRPr lang="es-MX"/>
                    </a:p>
                  </a:txBody>
                  <a:tcPr/>
                </a:tc>
                <a:tc gridSpan="6">
                  <a:txBody>
                    <a:bodyPr/>
                    <a:lstStyle/>
                    <a:p>
                      <a:pPr algn="ctr" fontAlgn="ctr"/>
                      <a:r>
                        <a:rPr lang="es-MX" sz="1400" b="1" i="0" u="none" strike="noStrike" dirty="0">
                          <a:solidFill>
                            <a:srgbClr val="FFFFFF"/>
                          </a:solidFill>
                          <a:latin typeface="Calibri" pitchFamily="34" charset="0"/>
                        </a:rPr>
                        <a:t>Criterios </a:t>
                      </a:r>
                      <a:r>
                        <a:rPr lang="es-MX" sz="1400" b="1" i="0" u="none" strike="noStrike" dirty="0" smtClean="0">
                          <a:solidFill>
                            <a:srgbClr val="FFFFFF"/>
                          </a:solidFill>
                          <a:latin typeface="Calibri" pitchFamily="34" charset="0"/>
                        </a:rPr>
                        <a:t>Adjetivos</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70000">
                <a:tc gridSpan="2" vMerge="1">
                  <a:txBody>
                    <a:bodyPr/>
                    <a:lstStyle/>
                    <a:p>
                      <a:endParaRPr lang="es-MX"/>
                    </a:p>
                  </a:txBody>
                  <a:tcPr/>
                </a:tc>
                <a:tc hMerge="1" v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hMerge="1">
                  <a:txBody>
                    <a:bodyPr/>
                    <a:lstStyle/>
                    <a:p>
                      <a:pPr algn="ctr" fontAlgn="ctr"/>
                      <a:endParaRPr lang="es-MX" sz="1400" b="1" i="0" u="none" strike="noStrike" dirty="0">
                        <a:solidFill>
                          <a:srgbClr val="FFFFFF"/>
                        </a:solidFill>
                        <a:latin typeface="Calibri" pitchFamily="34" charset="0"/>
                      </a:endParaRPr>
                    </a:p>
                  </a:txBody>
                  <a:tcPr marL="8530" marR="8530" marT="853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Variación %</a:t>
                      </a:r>
                      <a:r>
                        <a:rPr lang="es-MX" sz="1400" b="1" i="0" u="none" strike="noStrike" dirty="0">
                          <a:solidFill>
                            <a:srgbClr val="FFFFFF"/>
                          </a:solidFill>
                          <a:latin typeface="Calibri" pitchFamily="34" charset="0"/>
                        </a:rPr>
                        <a:t/>
                      </a:r>
                      <a:br>
                        <a:rPr lang="es-MX" sz="1400" b="1" i="0" u="none" strike="noStrike" dirty="0">
                          <a:solidFill>
                            <a:srgbClr val="FFFFFF"/>
                          </a:solidFill>
                          <a:latin typeface="Calibri" pitchFamily="34" charset="0"/>
                        </a:rPr>
                      </a:br>
                      <a:r>
                        <a:rPr lang="es-MX" sz="1400" b="1" i="0" u="none" strike="noStrike" dirty="0">
                          <a:solidFill>
                            <a:srgbClr val="FFFFFF"/>
                          </a:solidFill>
                          <a:latin typeface="Calibri" pitchFamily="34" charset="0"/>
                        </a:rPr>
                        <a:t>(</a:t>
                      </a:r>
                      <a:r>
                        <a:rPr lang="es-MX" sz="1400" b="1" i="0" u="none" strike="noStrike" dirty="0" smtClean="0">
                          <a:solidFill>
                            <a:srgbClr val="FFFFFF"/>
                          </a:solidFill>
                          <a:latin typeface="Calibri" pitchFamily="34" charset="0"/>
                        </a:rPr>
                        <a:t>Nov’07-Abr’08</a:t>
                      </a:r>
                      <a:r>
                        <a:rPr lang="es-MX" sz="1400" b="1" i="0" u="none" strike="noStrike" dirty="0">
                          <a:solidFill>
                            <a:srgbClr val="FFFFFF"/>
                          </a:solidFill>
                          <a:latin typeface="Calibri" pitchFamily="34" charset="0"/>
                        </a:rPr>
                        <a:t>)</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rowSpan="2">
                  <a:txBody>
                    <a:bodyPr/>
                    <a:lstStyle/>
                    <a:p>
                      <a:pPr algn="ctr" fontAlgn="ctr"/>
                      <a:r>
                        <a:rPr lang="es-MX" sz="1400" b="1" i="0" u="none" strike="noStrike" dirty="0">
                          <a:solidFill>
                            <a:srgbClr val="FFFFFF"/>
                          </a:solidFill>
                          <a:latin typeface="Calibri" pitchFamily="34" charset="0"/>
                        </a:rPr>
                        <a:t>Promedio final</a:t>
                      </a:r>
                    </a:p>
                  </a:txBody>
                  <a:tcPr marL="8530" marR="8530" marT="8530"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r>
              <a:tr h="270000">
                <a:tc gridSpan="2" vMerge="1">
                  <a:txBody>
                    <a:bodyPr/>
                    <a:lstStyle/>
                    <a:p>
                      <a:endParaRPr lang="es-MX"/>
                    </a:p>
                  </a:txBody>
                  <a:tcPr/>
                </a:tc>
                <a:tc hMerge="1" vMerge="1">
                  <a:txBody>
                    <a:bodyPr/>
                    <a:lstStyle/>
                    <a:p>
                      <a:endParaRPr lang="es-MX"/>
                    </a:p>
                  </a:txBody>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vMerge="1">
                  <a:txBody>
                    <a:bodyPr/>
                    <a:lstStyle/>
                    <a:p>
                      <a:endParaRPr lang="es-MX"/>
                    </a:p>
                  </a:txBody>
                  <a:tcPr/>
                </a:tc>
                <a:tc vMerge="1">
                  <a:txBody>
                    <a:bodyPr/>
                    <a:lstStyle/>
                    <a:p>
                      <a:endParaRPr lang="es-MX"/>
                    </a:p>
                  </a:txBody>
                  <a:tcPr/>
                </a:tc>
              </a:tr>
              <a:tr h="360000">
                <a:tc gridSpan="2">
                  <a:txBody>
                    <a:bodyPr/>
                    <a:lstStyle/>
                    <a:p>
                      <a:pPr algn="l" fontAlgn="ctr"/>
                      <a:r>
                        <a:rPr lang="es-MX" sz="1400" b="1" i="0" u="none" strike="noStrike" dirty="0" smtClean="0">
                          <a:solidFill>
                            <a:srgbClr val="000000"/>
                          </a:solidFill>
                          <a:latin typeface="Calibri" pitchFamily="34" charset="0"/>
                        </a:rPr>
                        <a:t>Ejecutivo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hMerge="1">
                  <a:txBody>
                    <a:bodyPr/>
                    <a:lstStyle/>
                    <a:p>
                      <a:pPr algn="ctr" fontAlgn="ctr"/>
                      <a:endParaRPr lang="es-MX" sz="1400" b="1"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34.1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55.0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94.1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a:rPr>
                        <a:t>85.4</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9.2%</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a:rPr>
                        <a:t>68.2</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33CCCC"/>
                    </a:solidFill>
                  </a:tcPr>
                </a:tc>
              </a:tr>
              <a:tr h="468000">
                <a:tc>
                  <a:txBody>
                    <a:bodyPr/>
                    <a:lstStyle/>
                    <a:p>
                      <a:pPr algn="l" fontAlgn="ctr"/>
                      <a:r>
                        <a:rPr lang="es-MX" sz="1400" b="0"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w="6350" cap="flat" cmpd="sng" algn="ctr">
                      <a:solidFill>
                        <a:srgbClr val="008080"/>
                      </a:solidFill>
                      <a:prstDash val="solid"/>
                      <a:round/>
                      <a:headEnd type="none" w="med" len="med"/>
                      <a:tailEnd type="none" w="med" len="med"/>
                    </a:lnT>
                    <a:lnB>
                      <a:noFill/>
                    </a:lnB>
                  </a:tcPr>
                </a:tc>
                <a:tc>
                  <a:txBody>
                    <a:bodyPr/>
                    <a:lstStyle/>
                    <a:p>
                      <a:pPr algn="l" fontAlgn="ctr"/>
                      <a:r>
                        <a:rPr lang="es-MX" sz="1400" b="1" i="0" u="none" strike="noStrike" dirty="0">
                          <a:solidFill>
                            <a:srgbClr val="000000"/>
                          </a:solidFill>
                          <a:latin typeface="Calibri" pitchFamily="34" charset="0"/>
                        </a:rPr>
                        <a:t>Administración Pública Central</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33.9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59.1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91.4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a:rPr>
                        <a:t>85.0</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7.0%</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68.3</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dirty="0">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a:noFill/>
                    </a:lnB>
                  </a:tcPr>
                </a:tc>
                <a:tc>
                  <a:txBody>
                    <a:bodyPr/>
                    <a:lstStyle/>
                    <a:p>
                      <a:pPr algn="l" fontAlgn="ctr"/>
                      <a:r>
                        <a:rPr lang="es-MX" sz="1400" b="1" i="0" u="none" strike="noStrike" dirty="0">
                          <a:solidFill>
                            <a:srgbClr val="000000"/>
                          </a:solidFill>
                          <a:latin typeface="Calibri" pitchFamily="34" charset="0"/>
                        </a:rPr>
                        <a:t>Desconcentrados y Paraestatales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36.1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52.7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97.5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a:rPr>
                        <a:t>83.4</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14.5%</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smtClean="0">
                          <a:solidFill>
                            <a:srgbClr val="000000"/>
                          </a:solidFill>
                          <a:latin typeface="Calibri"/>
                        </a:rPr>
                        <a:t>68.8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468000">
                <a:tc>
                  <a:txBody>
                    <a:bodyPr/>
                    <a:lstStyle/>
                    <a:p>
                      <a:pPr algn="l" fontAlgn="ctr"/>
                      <a:r>
                        <a:rPr lang="es-MX" sz="1400" b="0" i="0" u="none" strike="noStrike">
                          <a:solidFill>
                            <a:srgbClr val="000000"/>
                          </a:solidFill>
                          <a:latin typeface="Calibri" pitchFamily="34" charset="0"/>
                        </a:rPr>
                        <a:t> </a:t>
                      </a:r>
                    </a:p>
                  </a:txBody>
                  <a:tcPr marL="8530" marR="8530" marT="8530" marB="0" anchor="ctr">
                    <a:lnL w="12700" cap="flat" cmpd="sng" algn="ctr">
                      <a:solidFill>
                        <a:srgbClr val="008080"/>
                      </a:solidFill>
                      <a:prstDash val="solid"/>
                      <a:round/>
                      <a:headEnd type="none" w="med" len="med"/>
                      <a:tailEnd type="none" w="med" len="med"/>
                    </a:lnL>
                    <a:lnR>
                      <a:noFill/>
                    </a:lnR>
                    <a:lnT>
                      <a:noFill/>
                    </a:lnT>
                    <a:lnB w="6350" cap="flat" cmpd="sng" algn="ctr">
                      <a:solidFill>
                        <a:srgbClr val="008080"/>
                      </a:solidFill>
                      <a:prstDash val="solid"/>
                      <a:round/>
                      <a:headEnd type="none" w="med" len="med"/>
                      <a:tailEnd type="none" w="med" len="med"/>
                    </a:lnB>
                  </a:tcPr>
                </a:tc>
                <a:tc>
                  <a:txBody>
                    <a:bodyPr/>
                    <a:lstStyle/>
                    <a:p>
                      <a:pPr algn="l" fontAlgn="ctr"/>
                      <a:r>
                        <a:rPr lang="es-MX" sz="1400" b="1" i="0" u="none" strike="noStrike" dirty="0">
                          <a:solidFill>
                            <a:srgbClr val="000000"/>
                          </a:solidFill>
                          <a:latin typeface="Calibri" pitchFamily="34" charset="0"/>
                        </a:rPr>
                        <a:t>Delegaciones Políticas</a:t>
                      </a:r>
                    </a:p>
                  </a:txBody>
                  <a:tcPr marL="8530" marR="8530" marT="8530" marB="0" anchor="ctr">
                    <a:lnL>
                      <a:noFill/>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31.1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54.5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a:solidFill>
                            <a:srgbClr val="000000"/>
                          </a:solidFill>
                          <a:latin typeface="Calibri"/>
                        </a:rPr>
                        <a:t>91.7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90.4</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1.4%</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400" b="1" i="0" u="none" strike="noStrike" dirty="0">
                          <a:solidFill>
                            <a:srgbClr val="000000"/>
                          </a:solidFill>
                          <a:latin typeface="Calibri"/>
                        </a:rPr>
                        <a:t>66.9</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60000">
                <a:tc gridSpan="2">
                  <a:txBody>
                    <a:bodyPr/>
                    <a:lstStyle/>
                    <a:p>
                      <a:pPr algn="l" fontAlgn="ctr"/>
                      <a:r>
                        <a:rPr lang="es-MX" sz="1400" b="1" i="0" u="none" strike="noStrike" dirty="0" smtClean="0">
                          <a:solidFill>
                            <a:srgbClr val="000000"/>
                          </a:solidFill>
                          <a:latin typeface="Calibri" pitchFamily="34" charset="0"/>
                        </a:rPr>
                        <a:t>Judicial</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81.0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85.7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95.9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a:rPr>
                        <a:t>4.3%</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90.6</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Legislativo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53.0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62.6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100.0</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98.7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a:t>
                      </a:r>
                      <a:r>
                        <a:rPr lang="es-MX" sz="1400" b="1" i="0" u="none" strike="noStrike" dirty="0" smtClean="0">
                          <a:solidFill>
                            <a:srgbClr val="000000"/>
                          </a:solidFill>
                          <a:latin typeface="Calibri"/>
                        </a:rPr>
                        <a:t>1.3%</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78.6</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smtClean="0">
                          <a:solidFill>
                            <a:srgbClr val="000000"/>
                          </a:solidFill>
                          <a:latin typeface="Calibri" pitchFamily="34" charset="0"/>
                        </a:rPr>
                        <a:t>Autónomo</a:t>
                      </a:r>
                      <a:endParaRPr lang="es-MX" sz="1400" b="1" i="0" u="none" strike="noStrike" dirty="0">
                        <a:solidFill>
                          <a:srgbClr val="000000"/>
                        </a:solidFill>
                        <a:latin typeface="Calibri" pitchFamily="34" charset="0"/>
                      </a:endParaRP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hMerge="1">
                  <a:txBody>
                    <a:bodyPr/>
                    <a:lstStyle/>
                    <a:p>
                      <a:pPr algn="l" fontAlgn="ctr"/>
                      <a:endParaRPr lang="es-MX" sz="1400" b="0" i="0" u="none" strike="noStrike" dirty="0">
                        <a:solidFill>
                          <a:srgbClr val="000000"/>
                        </a:solidFill>
                        <a:latin typeface="Calibri" pitchFamily="34" charset="0"/>
                      </a:endParaRPr>
                    </a:p>
                  </a:txBody>
                  <a:tcPr marL="8530" marR="8530" marT="8530"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52.2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79.2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a:solidFill>
                            <a:srgbClr val="000000"/>
                          </a:solidFill>
                          <a:latin typeface="Calibri"/>
                        </a:rPr>
                        <a:t>97.6</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99.3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000000"/>
                          </a:solidFill>
                          <a:latin typeface="Calibri"/>
                        </a:rPr>
                        <a:t>1.7%</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a:solidFill>
                            <a:srgbClr val="000000"/>
                          </a:solidFill>
                          <a:latin typeface="Calibri"/>
                        </a:rPr>
                        <a:t>82.1</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360000">
                <a:tc gridSpan="2">
                  <a:txBody>
                    <a:bodyPr/>
                    <a:lstStyle/>
                    <a:p>
                      <a:pPr algn="l" fontAlgn="ctr"/>
                      <a:r>
                        <a:rPr lang="es-MX" sz="1400" b="1" i="0" u="none" strike="noStrike" dirty="0">
                          <a:solidFill>
                            <a:srgbClr val="FFFFFF"/>
                          </a:solidFill>
                          <a:latin typeface="Calibri" pitchFamily="34" charset="0"/>
                        </a:rPr>
                        <a:t>Total</a:t>
                      </a:r>
                    </a:p>
                  </a:txBody>
                  <a:tcPr marL="8530" marR="8530" marT="8530"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hMerge="1">
                  <a:txBody>
                    <a:bodyPr/>
                    <a:lstStyle/>
                    <a:p>
                      <a:endParaRPr lang="es-MX"/>
                    </a:p>
                  </a:txBody>
                  <a:tcPr/>
                </a:tc>
                <a:tc>
                  <a:txBody>
                    <a:bodyPr/>
                    <a:lstStyle/>
                    <a:p>
                      <a:pPr algn="ctr" fontAlgn="ctr"/>
                      <a:r>
                        <a:rPr lang="es-MX" sz="1400" b="1" i="0" u="none" strike="noStrike">
                          <a:solidFill>
                            <a:srgbClr val="FFFFFF"/>
                          </a:solidFill>
                          <a:latin typeface="Calibri"/>
                        </a:rPr>
                        <a:t>37.8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a:rPr>
                        <a:t>58.5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a:solidFill>
                            <a:srgbClr val="FFFFFF"/>
                          </a:solidFill>
                          <a:latin typeface="Calibri"/>
                        </a:rPr>
                        <a:t>94.7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87.2</a:t>
                      </a:r>
                      <a:endParaRPr lang="es-MX"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a:solidFill>
                            <a:srgbClr val="FFFFFF"/>
                          </a:solidFill>
                          <a:latin typeface="Calibri"/>
                        </a:rPr>
                        <a:t>-</a:t>
                      </a:r>
                      <a:r>
                        <a:rPr lang="es-MX" sz="1400" b="1" i="0" u="none" strike="noStrike" dirty="0" smtClean="0">
                          <a:solidFill>
                            <a:srgbClr val="FFFFFF"/>
                          </a:solidFill>
                          <a:latin typeface="Calibri"/>
                        </a:rPr>
                        <a:t>7.9%</a:t>
                      </a:r>
                      <a:endParaRPr lang="es-MX"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70.4</a:t>
                      </a:r>
                      <a:endParaRPr lang="es-MX"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II.4.1 Cumplimiento del Artículo 13</a:t>
            </a:r>
            <a:r>
              <a:rPr lang="es-MX" sz="2000" b="1" dirty="0" smtClean="0">
                <a:latin typeface="Calibri" pitchFamily="34" charset="0"/>
              </a:rPr>
              <a:t> </a:t>
            </a:r>
          </a:p>
          <a:p>
            <a:r>
              <a:rPr lang="es-MX" sz="2000" b="1" i="1" dirty="0" smtClean="0">
                <a:latin typeface="Calibri" pitchFamily="34" charset="0"/>
              </a:rPr>
              <a:t>           (Criterios Sustantivos)</a:t>
            </a:r>
            <a:endParaRPr lang="es-ES" sz="2000" b="1" i="1" dirty="0">
              <a:latin typeface="Calibri" pitchFamily="34" charset="0"/>
            </a:endParaRPr>
          </a:p>
        </p:txBody>
      </p:sp>
      <p:graphicFrame>
        <p:nvGraphicFramePr>
          <p:cNvPr id="7" name="6 Tabla"/>
          <p:cNvGraphicFramePr>
            <a:graphicFrameLocks noGrp="1"/>
          </p:cNvGraphicFramePr>
          <p:nvPr/>
        </p:nvGraphicFramePr>
        <p:xfrm>
          <a:off x="547910" y="5579706"/>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0</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0</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ES" sz="1100" b="1" dirty="0" smtClean="0">
                          <a:solidFill>
                            <a:schemeClr val="bg1"/>
                          </a:solidFill>
                          <a:latin typeface="Calibri" pitchFamily="34" charset="0"/>
                        </a:rPr>
                        <a:t>34</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11</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8" name="7 Tabla"/>
          <p:cNvGraphicFramePr>
            <a:graphicFrameLocks noGrp="1"/>
          </p:cNvGraphicFramePr>
          <p:nvPr/>
        </p:nvGraphicFramePr>
        <p:xfrm>
          <a:off x="3357554"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68</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70</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36</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72</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3" name="12 Tabla"/>
          <p:cNvGraphicFramePr>
            <a:graphicFrameLocks noGrp="1"/>
          </p:cNvGraphicFramePr>
          <p:nvPr/>
        </p:nvGraphicFramePr>
        <p:xfrm>
          <a:off x="6098274"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2</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ES" sz="1100" b="1" dirty="0" smtClean="0">
                          <a:solidFill>
                            <a:schemeClr val="bg1"/>
                          </a:solidFill>
                          <a:latin typeface="Calibri" pitchFamily="34" charset="0"/>
                        </a:rPr>
                        <a:t>0</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0</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1*</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4" name="13 Gráfico"/>
          <p:cNvGraphicFramePr/>
          <p:nvPr/>
        </p:nvGraphicFramePr>
        <p:xfrm>
          <a:off x="207378" y="1266810"/>
          <a:ext cx="8722340" cy="42120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9 Conector recto"/>
          <p:cNvCxnSpPr/>
          <p:nvPr/>
        </p:nvCxnSpPr>
        <p:spPr>
          <a:xfrm>
            <a:off x="4572000" y="3106035"/>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357422" y="4446638"/>
            <a:ext cx="1000132" cy="553998"/>
          </a:xfrm>
          <a:prstGeom prst="rect">
            <a:avLst/>
          </a:prstGeom>
          <a:noFill/>
        </p:spPr>
        <p:txBody>
          <a:bodyPr wrap="square" rtlCol="0">
            <a:spAutoFit/>
          </a:bodyPr>
          <a:lstStyle/>
          <a:p>
            <a:pPr algn="ctr"/>
            <a:r>
              <a:rPr lang="es-MX" sz="1000" b="1" dirty="0" smtClean="0">
                <a:latin typeface="Calibri" pitchFamily="34" charset="0"/>
              </a:rPr>
              <a:t>11 Entes obligados 2007 (16.2%)</a:t>
            </a:r>
            <a:endParaRPr lang="es-MX" sz="1000" b="1" dirty="0">
              <a:latin typeface="Calibri" pitchFamily="34" charset="0"/>
            </a:endParaRPr>
          </a:p>
        </p:txBody>
      </p:sp>
      <p:cxnSp>
        <p:nvCxnSpPr>
          <p:cNvPr id="15" name="14 Conector recto"/>
          <p:cNvCxnSpPr>
            <a:endCxn id="11" idx="1"/>
          </p:cNvCxnSpPr>
          <p:nvPr/>
        </p:nvCxnSpPr>
        <p:spPr>
          <a:xfrm flipV="1">
            <a:off x="2143296" y="4723637"/>
            <a:ext cx="214126" cy="84847"/>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
        <p:nvSpPr>
          <p:cNvPr id="18" name="17 CuadroTexto"/>
          <p:cNvSpPr txBox="1"/>
          <p:nvPr/>
        </p:nvSpPr>
        <p:spPr>
          <a:xfrm>
            <a:off x="5214942" y="3786190"/>
            <a:ext cx="1000132" cy="553998"/>
          </a:xfrm>
          <a:prstGeom prst="rect">
            <a:avLst/>
          </a:prstGeom>
          <a:noFill/>
        </p:spPr>
        <p:txBody>
          <a:bodyPr wrap="square" rtlCol="0">
            <a:spAutoFit/>
          </a:bodyPr>
          <a:lstStyle/>
          <a:p>
            <a:pPr algn="ctr"/>
            <a:r>
              <a:rPr lang="es-MX" sz="1000" b="1" dirty="0" smtClean="0">
                <a:latin typeface="Calibri" pitchFamily="34" charset="0"/>
              </a:rPr>
              <a:t>57 Entes obligados 2007 (83.8%)</a:t>
            </a:r>
            <a:endParaRPr lang="es-MX" sz="1000" b="1" dirty="0">
              <a:latin typeface="Calibri" pitchFamily="34" charset="0"/>
            </a:endParaRPr>
          </a:p>
        </p:txBody>
      </p:sp>
      <p:sp>
        <p:nvSpPr>
          <p:cNvPr id="19" name="18 CuadroTexto"/>
          <p:cNvSpPr txBox="1"/>
          <p:nvPr/>
        </p:nvSpPr>
        <p:spPr>
          <a:xfrm>
            <a:off x="5202691" y="2595494"/>
            <a:ext cx="1000132" cy="553998"/>
          </a:xfrm>
          <a:prstGeom prst="rect">
            <a:avLst/>
          </a:prstGeom>
          <a:noFill/>
        </p:spPr>
        <p:txBody>
          <a:bodyPr wrap="square" rtlCol="0">
            <a:spAutoFit/>
          </a:bodyPr>
          <a:lstStyle/>
          <a:p>
            <a:pPr algn="ctr"/>
            <a:r>
              <a:rPr lang="es-MX" sz="1000" b="1" dirty="0" smtClean="0">
                <a:latin typeface="Calibri" pitchFamily="34" charset="0"/>
              </a:rPr>
              <a:t>15 Entes nueva incorporación 2007 (93.8%)</a:t>
            </a:r>
            <a:endParaRPr lang="es-MX" sz="1000" b="1" dirty="0">
              <a:latin typeface="Calibri" pitchFamily="34" charset="0"/>
            </a:endParaRPr>
          </a:p>
        </p:txBody>
      </p:sp>
      <p:cxnSp>
        <p:nvCxnSpPr>
          <p:cNvPr id="21" name="20 Conector recto"/>
          <p:cNvCxnSpPr/>
          <p:nvPr/>
        </p:nvCxnSpPr>
        <p:spPr>
          <a:xfrm>
            <a:off x="5000628" y="2881246"/>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4988753" y="4064911"/>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
        <p:nvSpPr>
          <p:cNvPr id="16" name="15 CuadroTexto"/>
          <p:cNvSpPr txBox="1"/>
          <p:nvPr/>
        </p:nvSpPr>
        <p:spPr>
          <a:xfrm>
            <a:off x="285908" y="6500834"/>
            <a:ext cx="8572560" cy="276999"/>
          </a:xfrm>
          <a:prstGeom prst="rect">
            <a:avLst/>
          </a:prstGeom>
          <a:noFill/>
        </p:spPr>
        <p:txBody>
          <a:bodyPr wrap="square" rtlCol="0">
            <a:spAutoFit/>
          </a:bodyPr>
          <a:lstStyle/>
          <a:p>
            <a:pPr algn="ctr"/>
            <a:r>
              <a:rPr lang="es-MX" sz="1200" b="1" dirty="0" smtClean="0">
                <a:latin typeface="Calibri" pitchFamily="34" charset="0"/>
              </a:rPr>
              <a:t>* El Fideicomiso para el Fondo de Promoción para el Financiamiento del Transporte Público NO tiene página de Internet</a:t>
            </a:r>
            <a:endParaRPr lang="es-MX" sz="1200" b="1" dirty="0">
              <a:latin typeface="Calibri" pitchFamily="34" charset="0"/>
            </a:endParaRPr>
          </a:p>
        </p:txBody>
      </p:sp>
      <p:sp>
        <p:nvSpPr>
          <p:cNvPr id="17" name="16 CuadroTexto"/>
          <p:cNvSpPr txBox="1"/>
          <p:nvPr/>
        </p:nvSpPr>
        <p:spPr>
          <a:xfrm>
            <a:off x="7865038" y="4375200"/>
            <a:ext cx="1136118" cy="553998"/>
          </a:xfrm>
          <a:prstGeom prst="rect">
            <a:avLst/>
          </a:prstGeom>
          <a:noFill/>
        </p:spPr>
        <p:txBody>
          <a:bodyPr wrap="square" rtlCol="0">
            <a:spAutoFit/>
          </a:bodyPr>
          <a:lstStyle/>
          <a:p>
            <a:pPr algn="ctr"/>
            <a:r>
              <a:rPr lang="es-MX" sz="1000" b="1" dirty="0" smtClean="0">
                <a:latin typeface="Calibri" pitchFamily="34" charset="0"/>
              </a:rPr>
              <a:t>1 Ente de nueva incorporación 2007 (6.2%)</a:t>
            </a:r>
            <a:endParaRPr lang="es-MX" sz="1000" b="1" dirty="0">
              <a:latin typeface="Calibri" pitchFamily="34" charset="0"/>
            </a:endParaRPr>
          </a:p>
        </p:txBody>
      </p:sp>
      <p:cxnSp>
        <p:nvCxnSpPr>
          <p:cNvPr id="20" name="19 Conector recto"/>
          <p:cNvCxnSpPr>
            <a:endCxn id="17" idx="1"/>
          </p:cNvCxnSpPr>
          <p:nvPr/>
        </p:nvCxnSpPr>
        <p:spPr>
          <a:xfrm rot="5400000" flipH="1" flipV="1">
            <a:off x="7665857" y="4773053"/>
            <a:ext cx="320035" cy="7832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571472"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0</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6</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ES" sz="1100" b="1" dirty="0" smtClean="0">
                          <a:solidFill>
                            <a:schemeClr val="bg1"/>
                          </a:solidFill>
                          <a:latin typeface="Calibri" pitchFamily="34" charset="0"/>
                        </a:rPr>
                        <a:t>49</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42</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8" name="7 Tabla"/>
          <p:cNvGraphicFramePr>
            <a:graphicFrameLocks noGrp="1"/>
          </p:cNvGraphicFramePr>
          <p:nvPr/>
        </p:nvGraphicFramePr>
        <p:xfrm>
          <a:off x="3357554"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67</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MX" sz="1100" b="1" dirty="0" smtClean="0">
                          <a:solidFill>
                            <a:schemeClr val="bg1"/>
                          </a:solidFill>
                          <a:latin typeface="Calibri" pitchFamily="34" charset="0"/>
                        </a:rPr>
                        <a:t>62</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21</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41</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3" name="12 Tabla"/>
          <p:cNvGraphicFramePr>
            <a:graphicFrameLocks noGrp="1"/>
          </p:cNvGraphicFramePr>
          <p:nvPr/>
        </p:nvGraphicFramePr>
        <p:xfrm>
          <a:off x="6145774" y="5591769"/>
          <a:ext cx="1620000" cy="540000"/>
        </p:xfrm>
        <a:graphic>
          <a:graphicData uri="http://schemas.openxmlformats.org/drawingml/2006/table">
            <a:tbl>
              <a:tblPr firstRow="1" bandRow="1">
                <a:tableStyleId>{5C22544A-7EE6-4342-B048-85BDC9FD1C3A}</a:tableStyleId>
              </a:tblPr>
              <a:tblGrid>
                <a:gridCol w="405000"/>
                <a:gridCol w="405000"/>
                <a:gridCol w="405000"/>
                <a:gridCol w="405000"/>
              </a:tblGrid>
              <a:tr h="270000">
                <a:tc gridSpan="4">
                  <a:txBody>
                    <a:bodyPr/>
                    <a:lstStyle/>
                    <a:p>
                      <a:pPr algn="ctr"/>
                      <a:r>
                        <a:rPr lang="es-MX" sz="1100" b="1" dirty="0" smtClean="0">
                          <a:latin typeface="Calibri" pitchFamily="34" charset="0"/>
                        </a:rPr>
                        <a:t>N° de Entes públicos</a:t>
                      </a:r>
                      <a:endParaRPr lang="es-ES" sz="1100" b="1" dirty="0">
                        <a:latin typeface="Calibri" pitchFamily="34" charset="0"/>
                      </a:endParaRPr>
                    </a:p>
                  </a:txBody>
                  <a:tcPr anchor="ctr"/>
                </a:tc>
                <a:tc hMerge="1">
                  <a:txBody>
                    <a:bodyPr/>
                    <a:lstStyle/>
                    <a:p>
                      <a:endParaRPr lang="es-ES" dirty="0"/>
                    </a:p>
                  </a:txBody>
                  <a:tcPr/>
                </a:tc>
                <a:tc hMerge="1">
                  <a:txBody>
                    <a:bodyPr/>
                    <a:lstStyle/>
                    <a:p>
                      <a:endParaRPr lang="es-ES" dirty="0"/>
                    </a:p>
                  </a:txBody>
                  <a:tcPr/>
                </a:tc>
                <a:tc hMerge="1">
                  <a:txBody>
                    <a:bodyPr/>
                    <a:lstStyle/>
                    <a:p>
                      <a:pPr algn="ctr"/>
                      <a:endParaRPr lang="es-ES" sz="1100" b="1" dirty="0">
                        <a:latin typeface="Calibri" pitchFamily="34" charset="0"/>
                      </a:endParaRPr>
                    </a:p>
                  </a:txBody>
                  <a:tcPr anchor="ctr"/>
                </a:tc>
              </a:tr>
              <a:tr h="270000">
                <a:tc>
                  <a:txBody>
                    <a:bodyPr/>
                    <a:lstStyle/>
                    <a:p>
                      <a:pPr algn="ctr"/>
                      <a:r>
                        <a:rPr lang="es-ES" sz="1100" b="1" dirty="0" smtClean="0">
                          <a:solidFill>
                            <a:schemeClr val="tx1"/>
                          </a:solidFill>
                          <a:latin typeface="Calibri" pitchFamily="34" charset="0"/>
                        </a:rPr>
                        <a:t>3</a:t>
                      </a:r>
                      <a:endParaRPr lang="es-ES" sz="1100" b="1" dirty="0">
                        <a:solidFill>
                          <a:schemeClr val="tx1"/>
                        </a:solidFill>
                        <a:latin typeface="Calibri" pitchFamily="34" charset="0"/>
                      </a:endParaRPr>
                    </a:p>
                  </a:txBody>
                  <a:tcPr anchor="ctr">
                    <a:solidFill>
                      <a:schemeClr val="accent4">
                        <a:lumMod val="20000"/>
                        <a:lumOff val="80000"/>
                      </a:schemeClr>
                    </a:solidFill>
                  </a:tcPr>
                </a:tc>
                <a:tc>
                  <a:txBody>
                    <a:bodyPr/>
                    <a:lstStyle/>
                    <a:p>
                      <a:pPr algn="ctr"/>
                      <a:r>
                        <a:rPr lang="es-ES" sz="1100" b="1" dirty="0" smtClean="0">
                          <a:solidFill>
                            <a:schemeClr val="bg1"/>
                          </a:solidFill>
                          <a:latin typeface="Calibri" pitchFamily="34" charset="0"/>
                        </a:rPr>
                        <a:t>2</a:t>
                      </a:r>
                      <a:endParaRPr lang="es-ES" sz="1100" b="1" dirty="0">
                        <a:solidFill>
                          <a:schemeClr val="bg1"/>
                        </a:solidFill>
                        <a:latin typeface="Calibri" pitchFamily="34" charset="0"/>
                      </a:endParaRPr>
                    </a:p>
                  </a:txBody>
                  <a:tcPr anchor="ctr">
                    <a:solidFill>
                      <a:schemeClr val="accent4">
                        <a:lumMod val="50000"/>
                      </a:schemeClr>
                    </a:solidFill>
                  </a:tcPr>
                </a:tc>
                <a:tc>
                  <a:txBody>
                    <a:bodyPr/>
                    <a:lstStyle/>
                    <a:p>
                      <a:pPr algn="ctr"/>
                      <a:r>
                        <a:rPr lang="es-MX" sz="1100" b="1" dirty="0" smtClean="0">
                          <a:solidFill>
                            <a:schemeClr val="bg1"/>
                          </a:solidFill>
                          <a:latin typeface="Calibri" pitchFamily="34" charset="0"/>
                        </a:rPr>
                        <a:t>0</a:t>
                      </a:r>
                      <a:endParaRPr lang="es-ES" sz="1100" b="1" dirty="0">
                        <a:solidFill>
                          <a:schemeClr val="bg1"/>
                        </a:solidFill>
                        <a:latin typeface="Calibri" pitchFamily="34" charset="0"/>
                      </a:endParaRPr>
                    </a:p>
                  </a:txBody>
                  <a:tcPr anchor="ctr">
                    <a:solidFill>
                      <a:srgbClr val="33CCCC"/>
                    </a:solidFill>
                  </a:tcPr>
                </a:tc>
                <a:tc>
                  <a:txBody>
                    <a:bodyPr/>
                    <a:lstStyle/>
                    <a:p>
                      <a:pPr algn="ctr"/>
                      <a:r>
                        <a:rPr lang="es-ES" sz="1100" b="1" dirty="0" smtClean="0">
                          <a:solidFill>
                            <a:schemeClr val="bg1"/>
                          </a:solidFill>
                          <a:latin typeface="Calibri" pitchFamily="34" charset="0"/>
                        </a:rPr>
                        <a:t>1*</a:t>
                      </a:r>
                      <a:endParaRPr lang="es-ES" sz="1100" b="1" dirty="0">
                        <a:solidFill>
                          <a:schemeClr val="bg1"/>
                        </a:solidFill>
                        <a:latin typeface="Calibri" pitchFamily="34" charset="0"/>
                      </a:endParaRPr>
                    </a:p>
                  </a:txBody>
                  <a:tcPr anchor="ctr">
                    <a:solidFill>
                      <a:srgbClr val="008080"/>
                    </a:solidFill>
                  </a:tcPr>
                </a:tc>
              </a:tr>
            </a:tbl>
          </a:graphicData>
        </a:graphic>
      </p:graphicFrame>
      <p:graphicFrame>
        <p:nvGraphicFramePr>
          <p:cNvPr id="14" name="13 Gráfico"/>
          <p:cNvGraphicFramePr/>
          <p:nvPr/>
        </p:nvGraphicFramePr>
        <p:xfrm>
          <a:off x="233358" y="1266810"/>
          <a:ext cx="8696360" cy="4212000"/>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II.4.2 Cumplimiento del Artículo 13</a:t>
            </a:r>
            <a:r>
              <a:rPr lang="es-MX" sz="2000" b="1" dirty="0" smtClean="0">
                <a:latin typeface="Calibri" pitchFamily="34" charset="0"/>
              </a:rPr>
              <a:t> </a:t>
            </a:r>
          </a:p>
          <a:p>
            <a:r>
              <a:rPr lang="es-MX" sz="2000" b="1" i="1" dirty="0" smtClean="0">
                <a:latin typeface="Calibri" pitchFamily="34" charset="0"/>
              </a:rPr>
              <a:t>           (Criterios Adjetivos)</a:t>
            </a:r>
            <a:endParaRPr lang="es-ES" sz="2000" b="1" i="1" dirty="0">
              <a:latin typeface="Calibri" pitchFamily="34" charset="0"/>
            </a:endParaRPr>
          </a:p>
        </p:txBody>
      </p:sp>
      <p:sp>
        <p:nvSpPr>
          <p:cNvPr id="11" name="10 CuadroTexto"/>
          <p:cNvSpPr txBox="1"/>
          <p:nvPr/>
        </p:nvSpPr>
        <p:spPr>
          <a:xfrm>
            <a:off x="2416985" y="4000504"/>
            <a:ext cx="1000132" cy="553998"/>
          </a:xfrm>
          <a:prstGeom prst="rect">
            <a:avLst/>
          </a:prstGeom>
          <a:noFill/>
        </p:spPr>
        <p:txBody>
          <a:bodyPr wrap="square" rtlCol="0">
            <a:spAutoFit/>
          </a:bodyPr>
          <a:lstStyle/>
          <a:p>
            <a:pPr algn="ctr"/>
            <a:r>
              <a:rPr lang="es-MX" sz="1000" b="1" dirty="0" smtClean="0">
                <a:latin typeface="Calibri" pitchFamily="34" charset="0"/>
              </a:rPr>
              <a:t>39 Entes obligados 2007 (57.4%)</a:t>
            </a:r>
            <a:endParaRPr lang="es-MX" sz="1000" b="1" dirty="0">
              <a:latin typeface="Calibri" pitchFamily="34" charset="0"/>
            </a:endParaRPr>
          </a:p>
        </p:txBody>
      </p:sp>
      <p:sp>
        <p:nvSpPr>
          <p:cNvPr id="12" name="11 CuadroTexto"/>
          <p:cNvSpPr txBox="1"/>
          <p:nvPr/>
        </p:nvSpPr>
        <p:spPr>
          <a:xfrm>
            <a:off x="2393047" y="3375068"/>
            <a:ext cx="1000132" cy="553998"/>
          </a:xfrm>
          <a:prstGeom prst="rect">
            <a:avLst/>
          </a:prstGeom>
          <a:noFill/>
        </p:spPr>
        <p:txBody>
          <a:bodyPr wrap="square" rtlCol="0">
            <a:spAutoFit/>
          </a:bodyPr>
          <a:lstStyle/>
          <a:p>
            <a:pPr algn="ctr"/>
            <a:r>
              <a:rPr lang="es-MX" sz="1000" b="1" dirty="0" smtClean="0">
                <a:latin typeface="Calibri" pitchFamily="34" charset="0"/>
              </a:rPr>
              <a:t>3 Entes nueva incorporación 2007 (18.8%)</a:t>
            </a:r>
            <a:endParaRPr lang="es-MX" sz="1000" b="1" dirty="0">
              <a:latin typeface="Calibri" pitchFamily="34" charset="0"/>
            </a:endParaRPr>
          </a:p>
        </p:txBody>
      </p:sp>
      <p:cxnSp>
        <p:nvCxnSpPr>
          <p:cNvPr id="15" name="14 Conector recto"/>
          <p:cNvCxnSpPr/>
          <p:nvPr/>
        </p:nvCxnSpPr>
        <p:spPr>
          <a:xfrm>
            <a:off x="2190984" y="3660820"/>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2190796" y="4279225"/>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1794983" y="3713164"/>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a:off x="4595750" y="4034729"/>
            <a:ext cx="360000" cy="1588"/>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18 CuadroTexto"/>
          <p:cNvSpPr txBox="1"/>
          <p:nvPr/>
        </p:nvSpPr>
        <p:spPr>
          <a:xfrm>
            <a:off x="5227005" y="4247904"/>
            <a:ext cx="1000132" cy="553998"/>
          </a:xfrm>
          <a:prstGeom prst="rect">
            <a:avLst/>
          </a:prstGeom>
          <a:noFill/>
        </p:spPr>
        <p:txBody>
          <a:bodyPr wrap="square" rtlCol="0">
            <a:spAutoFit/>
          </a:bodyPr>
          <a:lstStyle/>
          <a:p>
            <a:pPr algn="ctr"/>
            <a:r>
              <a:rPr lang="es-MX" sz="1000" b="1" dirty="0" smtClean="0">
                <a:latin typeface="Calibri" pitchFamily="34" charset="0"/>
              </a:rPr>
              <a:t>29 Entes obligados 2007 (42.6%)</a:t>
            </a:r>
            <a:endParaRPr lang="es-MX" sz="1000" b="1" dirty="0">
              <a:latin typeface="Calibri" pitchFamily="34" charset="0"/>
            </a:endParaRPr>
          </a:p>
        </p:txBody>
      </p:sp>
      <p:sp>
        <p:nvSpPr>
          <p:cNvPr id="20" name="19 CuadroTexto"/>
          <p:cNvSpPr txBox="1"/>
          <p:nvPr/>
        </p:nvSpPr>
        <p:spPr>
          <a:xfrm>
            <a:off x="5203067" y="3563093"/>
            <a:ext cx="1000132" cy="553998"/>
          </a:xfrm>
          <a:prstGeom prst="rect">
            <a:avLst/>
          </a:prstGeom>
          <a:noFill/>
        </p:spPr>
        <p:txBody>
          <a:bodyPr wrap="square" rtlCol="0">
            <a:spAutoFit/>
          </a:bodyPr>
          <a:lstStyle/>
          <a:p>
            <a:pPr algn="ctr"/>
            <a:r>
              <a:rPr lang="es-MX" sz="1000" b="1" dirty="0" smtClean="0">
                <a:latin typeface="Calibri" pitchFamily="34" charset="0"/>
              </a:rPr>
              <a:t>12 Entes nueva incorporación 2007 (75.0%)</a:t>
            </a:r>
            <a:endParaRPr lang="es-MX" sz="1000" b="1" dirty="0">
              <a:latin typeface="Calibri" pitchFamily="34" charset="0"/>
            </a:endParaRPr>
          </a:p>
        </p:txBody>
      </p:sp>
      <p:cxnSp>
        <p:nvCxnSpPr>
          <p:cNvPr id="21" name="20 Conector recto"/>
          <p:cNvCxnSpPr/>
          <p:nvPr/>
        </p:nvCxnSpPr>
        <p:spPr>
          <a:xfrm>
            <a:off x="5001004" y="3848845"/>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21 Conector recto"/>
          <p:cNvCxnSpPr/>
          <p:nvPr/>
        </p:nvCxnSpPr>
        <p:spPr>
          <a:xfrm>
            <a:off x="5000816" y="4526625"/>
            <a:ext cx="285752" cy="158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
        <p:nvSpPr>
          <p:cNvPr id="23" name="22 CuadroTexto"/>
          <p:cNvSpPr txBox="1"/>
          <p:nvPr/>
        </p:nvSpPr>
        <p:spPr>
          <a:xfrm>
            <a:off x="7865038" y="4375200"/>
            <a:ext cx="1136118" cy="553998"/>
          </a:xfrm>
          <a:prstGeom prst="rect">
            <a:avLst/>
          </a:prstGeom>
          <a:noFill/>
        </p:spPr>
        <p:txBody>
          <a:bodyPr wrap="square" rtlCol="0">
            <a:spAutoFit/>
          </a:bodyPr>
          <a:lstStyle/>
          <a:p>
            <a:pPr algn="ctr"/>
            <a:r>
              <a:rPr lang="es-MX" sz="1000" b="1" dirty="0" smtClean="0">
                <a:latin typeface="Calibri" pitchFamily="34" charset="0"/>
              </a:rPr>
              <a:t>1 Ente de nueva incorporación 2007 (6.2%)</a:t>
            </a:r>
            <a:endParaRPr lang="es-MX" sz="1000" b="1" dirty="0">
              <a:latin typeface="Calibri" pitchFamily="34" charset="0"/>
            </a:endParaRPr>
          </a:p>
        </p:txBody>
      </p:sp>
      <p:cxnSp>
        <p:nvCxnSpPr>
          <p:cNvPr id="24" name="23 Conector recto"/>
          <p:cNvCxnSpPr>
            <a:endCxn id="23" idx="1"/>
          </p:cNvCxnSpPr>
          <p:nvPr/>
        </p:nvCxnSpPr>
        <p:spPr>
          <a:xfrm rot="5400000" flipH="1" flipV="1">
            <a:off x="7665857" y="4773053"/>
            <a:ext cx="320035" cy="78328"/>
          </a:xfrm>
          <a:prstGeom prst="line">
            <a:avLst/>
          </a:prstGeom>
          <a:ln w="25400">
            <a:solidFill>
              <a:srgbClr val="008080"/>
            </a:solidFill>
            <a:tailEnd type="triangle"/>
          </a:ln>
        </p:spPr>
        <p:style>
          <a:lnRef idx="1">
            <a:schemeClr val="accent1"/>
          </a:lnRef>
          <a:fillRef idx="0">
            <a:schemeClr val="accent1"/>
          </a:fillRef>
          <a:effectRef idx="0">
            <a:schemeClr val="accent1"/>
          </a:effectRef>
          <a:fontRef idx="minor">
            <a:schemeClr val="tx1"/>
          </a:fontRef>
        </p:style>
      </p:cxnSp>
      <p:sp>
        <p:nvSpPr>
          <p:cNvPr id="25" name="24 CuadroTexto"/>
          <p:cNvSpPr txBox="1"/>
          <p:nvPr/>
        </p:nvSpPr>
        <p:spPr>
          <a:xfrm>
            <a:off x="285908" y="6500834"/>
            <a:ext cx="8572560" cy="276999"/>
          </a:xfrm>
          <a:prstGeom prst="rect">
            <a:avLst/>
          </a:prstGeom>
          <a:noFill/>
        </p:spPr>
        <p:txBody>
          <a:bodyPr wrap="square" rtlCol="0">
            <a:spAutoFit/>
          </a:bodyPr>
          <a:lstStyle/>
          <a:p>
            <a:pPr algn="ctr"/>
            <a:r>
              <a:rPr lang="es-MX" sz="1200" b="1" dirty="0" smtClean="0">
                <a:latin typeface="Calibri" pitchFamily="34" charset="0"/>
              </a:rPr>
              <a:t>* El Fideicomiso para el Fondo de Promoción para el Financiamiento del Transporte Público NO tiene página de Internet</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II.5.1  Tendencia del Artículo 13 en </a:t>
            </a:r>
            <a:r>
              <a:rPr lang="es-MX" sz="2400" b="1" dirty="0" smtClean="0">
                <a:latin typeface="Calibri" pitchFamily="34" charset="0"/>
              </a:rPr>
              <a:t>abril de </a:t>
            </a:r>
            <a:r>
              <a:rPr lang="es-MX" sz="2400" b="1" dirty="0" smtClean="0">
                <a:latin typeface="Calibri" pitchFamily="34" charset="0"/>
              </a:rPr>
              <a:t>2008</a:t>
            </a:r>
          </a:p>
          <a:p>
            <a:pPr lvl="0"/>
            <a:r>
              <a:rPr lang="es-MX" sz="2000" b="1" i="1" dirty="0" smtClean="0">
                <a:solidFill>
                  <a:prstClr val="black"/>
                </a:solidFill>
                <a:latin typeface="Calibri" pitchFamily="34" charset="0"/>
              </a:rPr>
              <a:t>              (Criterios Sustantivos)</a:t>
            </a:r>
            <a:endParaRPr lang="es-MX" sz="2800" b="1" dirty="0" smtClean="0">
              <a:latin typeface="Calibri" pitchFamily="34" charset="0"/>
            </a:endParaRPr>
          </a:p>
        </p:txBody>
      </p:sp>
      <p:graphicFrame>
        <p:nvGraphicFramePr>
          <p:cNvPr id="5" name="4 Tabla"/>
          <p:cNvGraphicFramePr>
            <a:graphicFrameLocks noGrp="1"/>
          </p:cNvGraphicFramePr>
          <p:nvPr/>
        </p:nvGraphicFramePr>
        <p:xfrm>
          <a:off x="500034" y="2084636"/>
          <a:ext cx="8136000" cy="3261045"/>
        </p:xfrm>
        <a:graphic>
          <a:graphicData uri="http://schemas.openxmlformats.org/drawingml/2006/table">
            <a:tbl>
              <a:tblPr/>
              <a:tblGrid>
                <a:gridCol w="5976000"/>
                <a:gridCol w="1080000"/>
                <a:gridCol w="1080000"/>
              </a:tblGrid>
              <a:tr h="540000">
                <a:tc>
                  <a:txBody>
                    <a:bodyPr/>
                    <a:lstStyle/>
                    <a:p>
                      <a:pPr algn="ctr" fontAlgn="ctr"/>
                      <a:r>
                        <a:rPr lang="es-ES" sz="1400" b="1" i="0" u="none" strike="noStrike" dirty="0" smtClean="0">
                          <a:solidFill>
                            <a:srgbClr val="FFFFFF"/>
                          </a:solidFill>
                          <a:latin typeface="Calibri"/>
                        </a:rPr>
                        <a:t>Criterios Sustantivos</a:t>
                      </a:r>
                      <a:endParaRPr lang="es-ES" sz="1400" b="1" i="0" u="none" strike="noStrike" dirty="0">
                        <a:solidFill>
                          <a:srgbClr val="FFFFFF"/>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a:rPr>
                        <a:t>N° </a:t>
                      </a:r>
                      <a:r>
                        <a:rPr lang="es-ES" sz="1400" b="1" i="0" u="none" strike="noStrike" dirty="0">
                          <a:solidFill>
                            <a:srgbClr val="FFFFFF"/>
                          </a:solidFill>
                          <a:latin typeface="Calibri"/>
                        </a:rPr>
                        <a:t>de </a:t>
                      </a:r>
                      <a:r>
                        <a:rPr lang="es-ES" sz="1400" b="1" i="0" u="none" strike="noStrike" dirty="0" smtClean="0">
                          <a:solidFill>
                            <a:srgbClr val="FFFFFF"/>
                          </a:solidFill>
                          <a:latin typeface="Calibri"/>
                        </a:rPr>
                        <a:t>Entes públicos</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a:solidFill>
                            <a:srgbClr val="FFFFFF"/>
                          </a:solidFill>
                          <a:latin typeface="Calibri"/>
                        </a:rPr>
                        <a:t>%</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a:noFill/>
                    </a:lnT>
                    <a:lnB w="6350" cap="flat" cmpd="sng" algn="ctr">
                      <a:solidFill>
                        <a:srgbClr val="008080"/>
                      </a:solidFill>
                      <a:prstDash val="solid"/>
                      <a:round/>
                      <a:headEnd type="none" w="med" len="med"/>
                      <a:tailEnd type="none" w="med" len="med"/>
                    </a:lnB>
                    <a:solidFill>
                      <a:srgbClr val="009999"/>
                    </a:solidFill>
                  </a:tcPr>
                </a:tc>
              </a:tr>
              <a:tr h="396000">
                <a:tc>
                  <a:txBody>
                    <a:bodyPr/>
                    <a:lstStyle/>
                    <a:p>
                      <a:pPr algn="l" fontAlgn="ctr"/>
                      <a:r>
                        <a:rPr lang="es-MX" sz="1400" b="1" i="0" u="none" strike="noStrike" dirty="0" smtClean="0">
                          <a:solidFill>
                            <a:srgbClr val="000000"/>
                          </a:solidFill>
                          <a:latin typeface="Calibri"/>
                        </a:rPr>
                        <a:t> Entes Públicos con promedio de 100 en la evaluación</a:t>
                      </a:r>
                      <a:r>
                        <a:rPr lang="es-MX" sz="1400" b="1" i="0" u="none" strike="noStrike" baseline="0" dirty="0" smtClean="0">
                          <a:solidFill>
                            <a:srgbClr val="000000"/>
                          </a:solidFill>
                          <a:latin typeface="Calibri"/>
                        </a:rPr>
                        <a:t> de Nov’07 y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13.1</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Mejoran su promedio sin llegar a 100 en la evaluación de </a:t>
                      </a:r>
                      <a:r>
                        <a:rPr lang="es-MX" sz="1400" b="1" i="0" u="none" strike="noStrike" baseline="0" dirty="0" smtClean="0">
                          <a:solidFill>
                            <a:srgbClr val="000000"/>
                          </a:solidFill>
                          <a:latin typeface="Calibri"/>
                        </a:rPr>
                        <a:t>Abr’08</a:t>
                      </a:r>
                      <a:endParaRPr lang="es-MX" sz="1400" b="1" i="0" u="none" strike="noStrike" dirty="0" smtClean="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7</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8.3</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Obtienen promedio menor a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15</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17.9</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Bajan su promedio en la evaluación de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50</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59.5</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Entes Públicos con CERO</a:t>
                      </a:r>
                      <a:r>
                        <a:rPr lang="es-MX" sz="1400" b="1" i="0" u="none" strike="noStrike" baseline="0" dirty="0" smtClean="0">
                          <a:solidFill>
                            <a:srgbClr val="000000"/>
                          </a:solidFill>
                          <a:latin typeface="Calibri"/>
                        </a:rPr>
                        <a:t> de calificación en los Criterios Sustantivos </a:t>
                      </a:r>
                      <a:r>
                        <a:rPr lang="es-MX" sz="1400" b="1" i="0" u="none" strike="noStrike" dirty="0" smtClean="0">
                          <a:solidFill>
                            <a:srgbClr val="000000"/>
                          </a:solidFill>
                          <a:latin typeface="Calibri"/>
                        </a:rPr>
                        <a:t>en su</a:t>
                      </a:r>
                    </a:p>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Abr’08</a:t>
                      </a:r>
                      <a:r>
                        <a:rPr lang="es-MX" sz="1400" b="1" i="0" u="none" strike="noStrike" dirty="0" smtClean="0">
                          <a:solidFill>
                            <a:srgbClr val="000000"/>
                          </a:solidFill>
                          <a:latin typeface="Calibri"/>
                        </a:rPr>
                        <a:t>)*</a:t>
                      </a:r>
                      <a:endParaRPr lang="es-MX" sz="1400" b="1" i="0" u="none" strike="noStrike" dirty="0" smtClean="0">
                        <a:solidFill>
                          <a:srgbClr val="000000"/>
                        </a:solidFill>
                        <a:latin typeface="Calibri"/>
                      </a:endParaRPr>
                    </a:p>
                    <a:p>
                      <a:pPr marL="0" marR="0" indent="0" algn="l"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 El Fideicomiso para el Fondo de Promoción para el Financiamiento del Transporte Público NO tiene página de </a:t>
                      </a:r>
                    </a:p>
                    <a:p>
                      <a:pPr marL="0" marR="0" indent="0" algn="l"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 Internet</a:t>
                      </a:r>
                      <a:endParaRPr lang="es-MX"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1.2</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396000">
                <a:tc>
                  <a:txBody>
                    <a:bodyPr/>
                    <a:lstStyle/>
                    <a:p>
                      <a:pPr algn="l" fontAlgn="ctr"/>
                      <a:r>
                        <a:rPr lang="es-ES" sz="1400" b="1" i="0" u="none" strike="noStrike" dirty="0" smtClean="0">
                          <a:solidFill>
                            <a:srgbClr val="FFFFFF"/>
                          </a:solidFill>
                          <a:latin typeface="Calibri"/>
                        </a:rPr>
                        <a:t>Total</a:t>
                      </a:r>
                      <a:endParaRPr lang="es-ES" sz="1400" b="1" i="0" u="none" strike="noStrike" dirty="0">
                        <a:solidFill>
                          <a:srgbClr val="FFFFFF"/>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smtClean="0">
                          <a:solidFill>
                            <a:srgbClr val="FFFFFF"/>
                          </a:solidFill>
                          <a:latin typeface="Calibri"/>
                        </a:rPr>
                        <a:t>84</a:t>
                      </a: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c>
                  <a:txBody>
                    <a:bodyPr/>
                    <a:lstStyle/>
                    <a:p>
                      <a:pPr algn="ctr" fontAlgn="ctr"/>
                      <a:r>
                        <a:rPr lang="es-ES" sz="1400" b="1" i="0" u="none" strike="noStrike" dirty="0">
                          <a:solidFill>
                            <a:srgbClr val="FFFFFF"/>
                          </a:solidFill>
                          <a:latin typeface="Calibri"/>
                        </a:rPr>
                        <a:t>100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9999"/>
                    </a:solidFill>
                  </a:tcPr>
                </a:tc>
              </a:tr>
            </a:tbl>
          </a:graphicData>
        </a:graphic>
      </p:graphicFrame>
      <p:sp>
        <p:nvSpPr>
          <p:cNvPr id="6" name="5 CuadroTexto"/>
          <p:cNvSpPr txBox="1"/>
          <p:nvPr/>
        </p:nvSpPr>
        <p:spPr>
          <a:xfrm>
            <a:off x="357158" y="6500834"/>
            <a:ext cx="8572560" cy="276999"/>
          </a:xfrm>
          <a:prstGeom prst="rect">
            <a:avLst/>
          </a:prstGeom>
          <a:noFill/>
        </p:spPr>
        <p:txBody>
          <a:bodyPr wrap="square" rtlCol="0">
            <a:spAutoFit/>
          </a:bodyPr>
          <a:lstStyle/>
          <a:p>
            <a:r>
              <a:rPr lang="es-MX" sz="1200" b="1" dirty="0" smtClean="0">
                <a:latin typeface="Calibri" pitchFamily="34" charset="0"/>
              </a:rPr>
              <a:t>* Información relacionada para los Entes públicos de nueva incorporación en 2007</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500034" y="2000240"/>
          <a:ext cx="8136000" cy="4053045"/>
        </p:xfrm>
        <a:graphic>
          <a:graphicData uri="http://schemas.openxmlformats.org/drawingml/2006/table">
            <a:tbl>
              <a:tblPr/>
              <a:tblGrid>
                <a:gridCol w="5976000"/>
                <a:gridCol w="1080000"/>
                <a:gridCol w="1080000"/>
              </a:tblGrid>
              <a:tr h="540000">
                <a:tc>
                  <a:txBody>
                    <a:bodyPr/>
                    <a:lstStyle/>
                    <a:p>
                      <a:pPr algn="ctr" fontAlgn="ctr"/>
                      <a:r>
                        <a:rPr lang="es-ES" sz="1400" b="1" i="0" u="none" strike="noStrike" dirty="0" smtClean="0">
                          <a:solidFill>
                            <a:srgbClr val="FFFFFF"/>
                          </a:solidFill>
                          <a:latin typeface="Calibri"/>
                        </a:rPr>
                        <a:t>Criterios 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N° </a:t>
                      </a:r>
                      <a:r>
                        <a:rPr lang="es-ES" sz="1400" b="1" i="0" u="none" strike="noStrike" dirty="0">
                          <a:solidFill>
                            <a:srgbClr val="FFFFFF"/>
                          </a:solidFill>
                          <a:latin typeface="Calibri"/>
                        </a:rPr>
                        <a:t>de </a:t>
                      </a:r>
                      <a:r>
                        <a:rPr lang="es-ES" sz="1400" b="1" i="0" u="none" strike="noStrike" dirty="0" smtClean="0">
                          <a:solidFill>
                            <a:srgbClr val="FFFFFF"/>
                          </a:solidFill>
                          <a:latin typeface="Calibri"/>
                        </a:rPr>
                        <a:t>Entes públicos</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a:solidFill>
                            <a:srgbClr val="FFFFFF"/>
                          </a:solidFill>
                          <a:latin typeface="Calibri"/>
                        </a:rPr>
                        <a:t>%</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r h="396000">
                <a:tc>
                  <a:txBody>
                    <a:bodyPr/>
                    <a:lstStyle/>
                    <a:p>
                      <a:pPr algn="l" fontAlgn="ctr"/>
                      <a:r>
                        <a:rPr lang="es-MX" sz="1400" b="1" i="0" u="none" strike="noStrike" dirty="0" smtClean="0">
                          <a:solidFill>
                            <a:srgbClr val="000000"/>
                          </a:solidFill>
                          <a:latin typeface="Calibri"/>
                        </a:rPr>
                        <a:t> Entes Públicos con promedio de 100 en la evaluación</a:t>
                      </a:r>
                      <a:r>
                        <a:rPr lang="es-MX" sz="1400" b="1" i="0" u="none" strike="noStrike" baseline="0" dirty="0" smtClean="0">
                          <a:solidFill>
                            <a:srgbClr val="000000"/>
                          </a:solidFill>
                          <a:latin typeface="Calibri"/>
                        </a:rPr>
                        <a:t> de Nov’07 y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32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38.1</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Logran promedio de 100 en la evaluación de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8.3</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Logran promedio de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3.6</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Mejoran su promedio sin llegar a 100 en la evaluación de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6</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7.1</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Obtienen promedio menor a 100 en su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Abr’08</a:t>
                      </a:r>
                      <a:r>
                        <a:rPr lang="es-MX" sz="1400" b="1" i="0" u="none" strike="noStrike" dirty="0" smtClean="0">
                          <a:solidFill>
                            <a:srgbClr val="000000"/>
                          </a:solidFill>
                          <a:latin typeface="Calibri"/>
                        </a:rPr>
                        <a:t>)*</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14.3</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MX" sz="1400" b="1" i="0" u="none" strike="noStrike" dirty="0" smtClean="0">
                          <a:solidFill>
                            <a:srgbClr val="000000"/>
                          </a:solidFill>
                          <a:latin typeface="Calibri"/>
                        </a:rPr>
                        <a:t> Bajan su promedio en la evaluación de </a:t>
                      </a:r>
                      <a:r>
                        <a:rPr lang="es-MX" sz="1400" b="1" i="0" u="none" strike="noStrike" baseline="0" dirty="0" smtClean="0">
                          <a:solidFill>
                            <a:srgbClr val="000000"/>
                          </a:solidFill>
                          <a:latin typeface="Calibri"/>
                        </a:rPr>
                        <a:t>Abr’08</a:t>
                      </a:r>
                      <a:endParaRPr lang="es-MX"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23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a:solidFill>
                            <a:srgbClr val="000000"/>
                          </a:solidFill>
                          <a:latin typeface="Calibri"/>
                        </a:rPr>
                        <a:t>27.4</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Entes Públicos con CERO de calificación en los Criterios Adjetivos en su</a:t>
                      </a:r>
                    </a:p>
                    <a:p>
                      <a:pPr marL="0" marR="0" indent="0" algn="l"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000000"/>
                          </a:solidFill>
                          <a:latin typeface="Calibri"/>
                        </a:rPr>
                        <a:t> primera evaluación </a:t>
                      </a:r>
                      <a:r>
                        <a:rPr lang="es-MX" sz="1400" b="1" i="0" u="none" strike="noStrike" dirty="0" smtClean="0">
                          <a:solidFill>
                            <a:srgbClr val="000000"/>
                          </a:solidFill>
                          <a:latin typeface="Calibri"/>
                        </a:rPr>
                        <a:t>(</a:t>
                      </a:r>
                      <a:r>
                        <a:rPr lang="es-MX" sz="1400" b="1" i="0" u="none" strike="noStrike" baseline="0" dirty="0" smtClean="0">
                          <a:solidFill>
                            <a:srgbClr val="000000"/>
                          </a:solidFill>
                          <a:latin typeface="Calibri"/>
                        </a:rPr>
                        <a:t>Abr’08</a:t>
                      </a:r>
                      <a:r>
                        <a:rPr lang="es-MX" sz="1400" b="1" i="0" u="none" strike="noStrike" dirty="0" smtClean="0">
                          <a:solidFill>
                            <a:srgbClr val="000000"/>
                          </a:solidFill>
                          <a:latin typeface="Calibri"/>
                        </a:rPr>
                        <a:t>)*</a:t>
                      </a:r>
                    </a:p>
                    <a:p>
                      <a:pPr marL="0" marR="0" indent="0" algn="l"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 </a:t>
                      </a:r>
                      <a:r>
                        <a:rPr lang="es-MX" sz="1000" b="1" i="0" u="none" strike="noStrike" dirty="0" smtClean="0">
                          <a:solidFill>
                            <a:srgbClr val="000000"/>
                          </a:solidFill>
                          <a:latin typeface="Calibri"/>
                        </a:rPr>
                        <a:t>El Fideicomiso para el Fondo de Promoción para el Financiamiento del Transporte Público NO tiene página de </a:t>
                      </a:r>
                    </a:p>
                    <a:p>
                      <a:pPr marL="0" marR="0" indent="0" algn="l" defTabSz="914400" rtl="0" eaLnBrk="1" fontAlgn="ctr" latinLnBrk="0" hangingPunct="1">
                        <a:lnSpc>
                          <a:spcPct val="100000"/>
                        </a:lnSpc>
                        <a:spcBef>
                          <a:spcPts val="0"/>
                        </a:spcBef>
                        <a:spcAft>
                          <a:spcPts val="0"/>
                        </a:spcAft>
                        <a:buClrTx/>
                        <a:buSzTx/>
                        <a:buFontTx/>
                        <a:buNone/>
                        <a:tabLst/>
                        <a:defRPr/>
                      </a:pPr>
                      <a:r>
                        <a:rPr lang="es-MX" sz="1000" b="1" i="0" u="none" strike="noStrike" dirty="0" smtClean="0">
                          <a:solidFill>
                            <a:srgbClr val="000000"/>
                          </a:solidFill>
                          <a:latin typeface="Calibri"/>
                        </a:rPr>
                        <a:t> Internet</a:t>
                      </a:r>
                      <a:endParaRPr lang="es-MX" sz="1400" b="1" i="0" u="none" strike="noStrike" dirty="0" smtClean="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ctr"/>
                      <a:r>
                        <a:rPr lang="es-ES" sz="1400" b="1" i="0" u="none" strike="noStrike" dirty="0" smtClean="0">
                          <a:solidFill>
                            <a:srgbClr val="000000"/>
                          </a:solidFill>
                          <a:latin typeface="Calibri"/>
                        </a:rPr>
                        <a:t>1</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c>
                  <a:txBody>
                    <a:bodyPr/>
                    <a:lstStyle/>
                    <a:p>
                      <a:pPr algn="ctr" fontAlgn="b"/>
                      <a:r>
                        <a:rPr lang="es-MX" sz="1400" b="1" i="0" u="none" strike="noStrike" dirty="0">
                          <a:solidFill>
                            <a:srgbClr val="000000"/>
                          </a:solidFill>
                          <a:latin typeface="Calibri"/>
                        </a:rPr>
                        <a:t>1.2</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tcPr>
                </a:tc>
              </a:tr>
              <a:tr h="396000">
                <a:tc>
                  <a:txBody>
                    <a:bodyPr/>
                    <a:lstStyle/>
                    <a:p>
                      <a:pPr algn="l" fontAlgn="ctr"/>
                      <a:r>
                        <a:rPr lang="es-ES" sz="1400" b="1" i="0" u="none" strike="noStrike" dirty="0" smtClean="0">
                          <a:solidFill>
                            <a:srgbClr val="FFFFFF"/>
                          </a:solidFill>
                          <a:latin typeface="Calibri"/>
                        </a:rPr>
                        <a:t>Total</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84</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a:solidFill>
                            <a:srgbClr val="FFFFFF"/>
                          </a:solidFill>
                          <a:latin typeface="Calibri"/>
                        </a:rPr>
                        <a:t>100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pPr lvl="0"/>
            <a:r>
              <a:rPr lang="es-MX" sz="2400" b="1" dirty="0" smtClean="0">
                <a:latin typeface="Calibri" pitchFamily="34" charset="0"/>
              </a:rPr>
              <a:t>II.5.2  Tendencia del Artículo 13 en </a:t>
            </a:r>
            <a:r>
              <a:rPr lang="es-MX" sz="2400" b="1" dirty="0" smtClean="0">
                <a:latin typeface="Calibri" pitchFamily="34" charset="0"/>
              </a:rPr>
              <a:t>abril de </a:t>
            </a:r>
            <a:r>
              <a:rPr lang="es-MX" sz="2400" b="1" dirty="0" smtClean="0">
                <a:latin typeface="Calibri" pitchFamily="34" charset="0"/>
              </a:rPr>
              <a:t>2008</a:t>
            </a:r>
          </a:p>
          <a:p>
            <a:pPr lvl="0"/>
            <a:r>
              <a:rPr lang="es-MX" sz="2000" b="1" i="1" dirty="0" smtClean="0">
                <a:solidFill>
                  <a:prstClr val="black"/>
                </a:solidFill>
                <a:latin typeface="Calibri" pitchFamily="34" charset="0"/>
              </a:rPr>
              <a:t>              (Criterios Adjetivos)</a:t>
            </a:r>
            <a:endParaRPr lang="es-ES" sz="2000" b="1" i="1" dirty="0" smtClean="0">
              <a:solidFill>
                <a:prstClr val="black"/>
              </a:solidFill>
              <a:latin typeface="Calibri" pitchFamily="34" charset="0"/>
            </a:endParaRPr>
          </a:p>
        </p:txBody>
      </p:sp>
      <p:sp>
        <p:nvSpPr>
          <p:cNvPr id="7" name="6 CuadroTexto"/>
          <p:cNvSpPr txBox="1"/>
          <p:nvPr/>
        </p:nvSpPr>
        <p:spPr>
          <a:xfrm>
            <a:off x="357158" y="6500834"/>
            <a:ext cx="8572560" cy="276999"/>
          </a:xfrm>
          <a:prstGeom prst="rect">
            <a:avLst/>
          </a:prstGeom>
          <a:noFill/>
        </p:spPr>
        <p:txBody>
          <a:bodyPr wrap="square" rtlCol="0">
            <a:spAutoFit/>
          </a:bodyPr>
          <a:lstStyle/>
          <a:p>
            <a:r>
              <a:rPr lang="es-MX" sz="1200" b="1" dirty="0" smtClean="0">
                <a:latin typeface="Calibri" pitchFamily="34" charset="0"/>
              </a:rPr>
              <a:t>* Información relacionada para los Entes públicos de nueva incorporación en 2007</a:t>
            </a:r>
            <a:endParaRPr lang="es-MX" sz="1200" b="1" dirty="0">
              <a:latin typeface="Calibri"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85852" y="1500174"/>
            <a:ext cx="7000924" cy="3785652"/>
          </a:xfrm>
          <a:prstGeom prst="rect">
            <a:avLst/>
          </a:prstGeom>
        </p:spPr>
        <p:txBody>
          <a:bodyPr wrap="square">
            <a:spAutoFit/>
          </a:bodyPr>
          <a:lstStyle/>
          <a:p>
            <a:pPr algn="ctr"/>
            <a:r>
              <a:rPr lang="es-MX" sz="4800" b="1" dirty="0" smtClean="0">
                <a:latin typeface="Calibri" pitchFamily="34" charset="0"/>
              </a:rPr>
              <a:t>Cumplimiento de las obligaciones por fracción y temática de la información de los Criterios Sustantivos del artículo 13</a:t>
            </a:r>
            <a:endParaRPr lang="es-ES" sz="4800" dirty="0">
              <a:latin typeface="Calibri"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Grado de cumplimiento de las fracciones del Artículo 13</a:t>
            </a:r>
          </a:p>
          <a:p>
            <a:r>
              <a:rPr lang="es-MX" sz="1400" b="1" i="1" dirty="0" smtClean="0">
                <a:latin typeface="Calibri" pitchFamily="34" charset="0"/>
              </a:rPr>
              <a:t>(Ordenado por “Total Entes 2007”)</a:t>
            </a:r>
            <a:endParaRPr lang="es-ES" sz="1400" b="1" i="1" dirty="0">
              <a:latin typeface="Calibri" pitchFamily="34" charset="0"/>
            </a:endParaRPr>
          </a:p>
        </p:txBody>
      </p:sp>
      <p:graphicFrame>
        <p:nvGraphicFramePr>
          <p:cNvPr id="7" name="6 Tabla"/>
          <p:cNvGraphicFramePr>
            <a:graphicFrameLocks noGrp="1"/>
          </p:cNvGraphicFramePr>
          <p:nvPr/>
        </p:nvGraphicFramePr>
        <p:xfrm>
          <a:off x="192766" y="1107406"/>
          <a:ext cx="8748000" cy="5658165"/>
        </p:xfrm>
        <a:graphic>
          <a:graphicData uri="http://schemas.openxmlformats.org/drawingml/2006/table">
            <a:tbl>
              <a:tblPr/>
              <a:tblGrid>
                <a:gridCol w="1008000"/>
                <a:gridCol w="4680000"/>
                <a:gridCol w="720000"/>
                <a:gridCol w="720000"/>
                <a:gridCol w="756000"/>
                <a:gridCol w="864000"/>
              </a:tblGrid>
              <a:tr h="216000">
                <a:tc rowSpan="3" gridSpan="2">
                  <a:txBody>
                    <a:bodyPr/>
                    <a:lstStyle/>
                    <a:p>
                      <a:pPr algn="ctr" fontAlgn="ctr"/>
                      <a:r>
                        <a:rPr lang="es-MX" sz="1100" b="1" i="0" u="none" strike="noStrike" dirty="0">
                          <a:solidFill>
                            <a:srgbClr val="FFFFFF"/>
                          </a:solidFill>
                          <a:latin typeface="Calibri" pitchFamily="34" charset="0"/>
                        </a:rPr>
                        <a:t>Fracciones</a:t>
                      </a:r>
                    </a:p>
                  </a:txBody>
                  <a:tcPr marL="3552" marR="3552" marT="3552" marB="0" anchor="ctr">
                    <a:lnL>
                      <a:noFill/>
                    </a:lnL>
                    <a:lnR w="12700" cap="flat" cmpd="sng" algn="ctr">
                      <a:solidFill>
                        <a:schemeClr val="bg1"/>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8080"/>
                    </a:solidFill>
                  </a:tcPr>
                </a:tc>
                <a:tc rowSpan="3" hMerge="1">
                  <a:txBody>
                    <a:bodyPr/>
                    <a:lstStyle/>
                    <a:p>
                      <a:endParaRPr lang="es-MX"/>
                    </a:p>
                  </a:txBody>
                  <a:tcPr/>
                </a:tc>
                <a:tc gridSpan="4">
                  <a:txBody>
                    <a:bodyPr/>
                    <a:lstStyle/>
                    <a:p>
                      <a:pPr algn="ctr" fontAlgn="ctr"/>
                      <a:r>
                        <a:rPr lang="es-MX" sz="1100" b="1" i="0" u="none" strike="noStrike" dirty="0" smtClean="0">
                          <a:solidFill>
                            <a:srgbClr val="FFFFFF"/>
                          </a:solidFill>
                          <a:latin typeface="Calibri" pitchFamily="34" charset="0"/>
                        </a:rPr>
                        <a:t>Evaluación</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2" vMerge="1">
                  <a:txBody>
                    <a:bodyPr/>
                    <a:lstStyle/>
                    <a:p>
                      <a:endParaRPr lang="es-MX"/>
                    </a:p>
                  </a:txBody>
                  <a:tcPr/>
                </a:tc>
                <a:tc hMerge="1" vMerge="1">
                  <a:txBody>
                    <a:bodyPr/>
                    <a:lstStyle/>
                    <a:p>
                      <a:endParaRPr lang="es-MX"/>
                    </a:p>
                  </a:txBody>
                  <a:tcPr/>
                </a:tc>
                <a:tc rowSpan="2">
                  <a:txBody>
                    <a:bodyPr/>
                    <a:lstStyle/>
                    <a:p>
                      <a:pPr algn="ctr" fontAlgn="ctr"/>
                      <a:r>
                        <a:rPr lang="es-MX" sz="1100" b="1" i="0" u="none" strike="noStrike" dirty="0" smtClean="0">
                          <a:solidFill>
                            <a:srgbClr val="FFFFFF"/>
                          </a:solidFill>
                          <a:latin typeface="Calibri" pitchFamily="34" charset="0"/>
                        </a:rPr>
                        <a:t>May’07</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rowSpan="2">
                  <a:txBody>
                    <a:bodyPr/>
                    <a:lstStyle/>
                    <a:p>
                      <a:pPr algn="ctr" fontAlgn="ctr"/>
                      <a:r>
                        <a:rPr lang="es-MX" sz="1100" b="1" i="0" u="none" strike="noStrike" dirty="0" smtClean="0">
                          <a:solidFill>
                            <a:srgbClr val="FFFFFF"/>
                          </a:solidFill>
                          <a:latin typeface="Calibri" pitchFamily="34" charset="0"/>
                        </a:rPr>
                        <a:t>Nov’07</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gridSpan="2">
                  <a:txBody>
                    <a:bodyPr/>
                    <a:lstStyle/>
                    <a:p>
                      <a:pPr algn="ctr" fontAlgn="ctr"/>
                      <a:r>
                        <a:rPr lang="es-MX" sz="1100" b="1" i="0" u="none" strike="noStrike" dirty="0" smtClean="0">
                          <a:solidFill>
                            <a:srgbClr val="FFFFFF"/>
                          </a:solidFill>
                          <a:latin typeface="Calibri" pitchFamily="34" charset="0"/>
                        </a:rPr>
                        <a:t>Abr’</a:t>
                      </a:r>
                      <a:r>
                        <a:rPr lang="es-MX" sz="1100" b="1" i="0" u="none" strike="noStrike" baseline="0" dirty="0" smtClean="0">
                          <a:solidFill>
                            <a:srgbClr val="FFFFFF"/>
                          </a:solidFill>
                          <a:latin typeface="Calibri" pitchFamily="34" charset="0"/>
                        </a:rPr>
                        <a:t>08</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100" b="1" i="0" u="none" strike="noStrike" dirty="0" smtClean="0">
                        <a:solidFill>
                          <a:srgbClr val="FFFFFF"/>
                        </a:solidFill>
                        <a:latin typeface="Calibri" pitchFamily="34" charset="0"/>
                      </a:endParaRPr>
                    </a:p>
                  </a:txBody>
                  <a:tcPr marL="3552" marR="3552" marT="355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008080"/>
                    </a:solidFill>
                  </a:tcPr>
                </a:tc>
              </a:tr>
              <a:tr h="540000">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dirty="0" smtClean="0">
                          <a:solidFill>
                            <a:srgbClr val="FFFFFF"/>
                          </a:solidFill>
                          <a:latin typeface="Calibri" pitchFamily="34" charset="0"/>
                        </a:rPr>
                        <a:t>Total</a:t>
                      </a:r>
                    </a:p>
                    <a:p>
                      <a:pPr algn="ctr" fontAlgn="ctr"/>
                      <a:r>
                        <a:rPr lang="es-MX" sz="1100" b="1" i="0" u="none" strike="noStrike" dirty="0" smtClean="0">
                          <a:solidFill>
                            <a:srgbClr val="FFFFFF"/>
                          </a:solidFill>
                          <a:latin typeface="Calibri" pitchFamily="34" charset="0"/>
                        </a:rPr>
                        <a:t> </a:t>
                      </a:r>
                      <a:r>
                        <a:rPr lang="es-MX" sz="1100" b="1" i="0" u="none" strike="noStrike" dirty="0">
                          <a:solidFill>
                            <a:srgbClr val="FFFFFF"/>
                          </a:solidFill>
                          <a:latin typeface="Calibri" pitchFamily="34" charset="0"/>
                        </a:rPr>
                        <a:t>Entes </a:t>
                      </a:r>
                      <a:endParaRPr lang="es-MX" sz="1100" b="1" i="0" u="none" strike="noStrike" dirty="0" smtClean="0">
                        <a:solidFill>
                          <a:srgbClr val="FFFFFF"/>
                        </a:solidFill>
                        <a:latin typeface="Calibri" pitchFamily="34" charset="0"/>
                      </a:endParaRPr>
                    </a:p>
                    <a:p>
                      <a:pPr algn="ctr" fontAlgn="ctr"/>
                      <a:r>
                        <a:rPr lang="es-MX" sz="1100" b="1" i="0" u="none" strike="noStrike" dirty="0" smtClean="0">
                          <a:solidFill>
                            <a:srgbClr val="FFFFFF"/>
                          </a:solidFill>
                          <a:latin typeface="Calibri" pitchFamily="34" charset="0"/>
                        </a:rPr>
                        <a:t>2007</a:t>
                      </a:r>
                      <a:endParaRPr lang="es-MX" sz="11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solidFill>
                      <a:srgbClr val="008080"/>
                    </a:solidFill>
                  </a:tcPr>
                </a:tc>
                <a:tc>
                  <a:txBody>
                    <a:bodyPr/>
                    <a:lstStyle/>
                    <a:p>
                      <a:pPr algn="ctr" fontAlgn="ctr"/>
                      <a:r>
                        <a:rPr lang="es-MX" sz="1100" b="1" i="0" u="none" strike="noStrike" dirty="0" smtClean="0">
                          <a:solidFill>
                            <a:srgbClr val="FFFFFF"/>
                          </a:solidFill>
                          <a:latin typeface="Calibri" pitchFamily="34" charset="0"/>
                        </a:rPr>
                        <a:t>Excluyendo nuevos </a:t>
                      </a:r>
                      <a:r>
                        <a:rPr lang="es-MX" sz="1100" b="1" i="0" u="none" strike="noStrike" dirty="0">
                          <a:solidFill>
                            <a:srgbClr val="FFFFFF"/>
                          </a:solidFill>
                          <a:latin typeface="Calibri" pitchFamily="34" charset="0"/>
                        </a:rPr>
                        <a:t>Entes 2007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a:noFill/>
                    </a:lnB>
                    <a:solidFill>
                      <a:srgbClr val="008080"/>
                    </a:solidFill>
                  </a:tcPr>
                </a:tc>
              </a:tr>
              <a:tr h="324000">
                <a:tc>
                  <a:txBody>
                    <a:bodyPr/>
                    <a:lstStyle/>
                    <a:p>
                      <a:pPr algn="ctr" fontAlgn="ctr"/>
                      <a:r>
                        <a:rPr lang="es-MX" sz="1050" b="1" i="0" u="none" strike="noStrike" dirty="0">
                          <a:latin typeface="Calibri" pitchFamily="34" charset="0"/>
                        </a:rPr>
                        <a:t>Fracción XXI</a:t>
                      </a:r>
                    </a:p>
                  </a:txBody>
                  <a:tcPr marL="9525" marR="9525" marT="9525" marB="0" anchor="ctr">
                    <a:lnL>
                      <a:noFill/>
                    </a:lnL>
                    <a:lnR>
                      <a:noFill/>
                    </a:lnR>
                    <a:lnT w="6350" cap="flat" cmpd="sng" algn="ctr">
                      <a:solidFill>
                        <a:srgbClr val="FFFFFF"/>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Los informes presentados por los partidos políticos ante la autoridad estatal electoral, una vez terminado el procedimiento de fiscalización respectivo</a:t>
                      </a:r>
                    </a:p>
                  </a:txBody>
                  <a:tcPr marL="9525" marR="9525" marT="9525" marB="0" anchor="ctr">
                    <a:lnL>
                      <a:noFill/>
                    </a:lnL>
                    <a:lnR>
                      <a:noFill/>
                    </a:lnR>
                    <a:lnT w="6350" cap="flat" cmpd="sng" algn="ctr">
                      <a:solidFill>
                        <a:srgbClr val="FFFFFF"/>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100.0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100.0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100.0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100.0</a:t>
                      </a:r>
                    </a:p>
                  </a:txBody>
                  <a:tcPr marL="9525" marR="9525" marT="9525" marB="0" anchor="ctr">
                    <a:lnL>
                      <a:noFill/>
                    </a:lnL>
                    <a:lnR>
                      <a:noFill/>
                    </a:lnR>
                    <a:lnT>
                      <a:noFill/>
                    </a:lnT>
                    <a:lnB w="12700" cap="flat" cmpd="sng" algn="ctr">
                      <a:solidFill>
                        <a:srgbClr val="008080"/>
                      </a:solidFill>
                      <a:prstDash val="solid"/>
                      <a:round/>
                      <a:headEnd type="none" w="med" len="med"/>
                      <a:tailEnd type="none" w="med" len="med"/>
                    </a:lnB>
                  </a:tcPr>
                </a:tc>
              </a:tr>
              <a:tr h="252000">
                <a:tc>
                  <a:txBody>
                    <a:bodyPr/>
                    <a:lstStyle/>
                    <a:p>
                      <a:pPr algn="ctr" fontAlgn="ctr"/>
                      <a:r>
                        <a:rPr lang="es-MX" sz="1050" b="1" i="0" u="none" strike="noStrike" dirty="0">
                          <a:latin typeface="Calibri" pitchFamily="34" charset="0"/>
                        </a:rPr>
                        <a:t>Fracción XVIII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Cuenta pública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74.5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94.8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93.5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97.8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fontAlgn="ctr"/>
                      <a:r>
                        <a:rPr lang="es-MX" sz="1050" b="1" i="0" u="none" strike="noStrike" dirty="0">
                          <a:latin typeface="Calibri" pitchFamily="34" charset="0"/>
                        </a:rPr>
                        <a:t>Fracción XXIII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El nombre, domicilio oficial y en su caso dirección electrónica, de los servidores públicos encargados de la oficina de información</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86.2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98.3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92.7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97.3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252000">
                <a:tc>
                  <a:txBody>
                    <a:bodyPr/>
                    <a:lstStyle/>
                    <a:p>
                      <a:pPr algn="ctr" fontAlgn="ctr"/>
                      <a:r>
                        <a:rPr lang="es-MX" sz="1050" b="1" i="0" u="none" strike="noStrike" dirty="0">
                          <a:latin typeface="Calibri" pitchFamily="34" charset="0"/>
                        </a:rPr>
                        <a:t>Fracción XXII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Controversias entre poderes públicos u órganos de gobierno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65.0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fontAlgn="ctr"/>
                      <a:r>
                        <a:rPr lang="es-MX" sz="1050" b="1" i="0" u="none" strike="noStrike" dirty="0">
                          <a:latin typeface="Calibri" pitchFamily="34" charset="0"/>
                        </a:rPr>
                        <a:t>Fracción XIX</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Estadísticas e índices delictivos generales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50.9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91.2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252000">
                <a:tc>
                  <a:txBody>
                    <a:bodyPr/>
                    <a:lstStyle/>
                    <a:p>
                      <a:pPr algn="ctr" fontAlgn="ctr"/>
                      <a:r>
                        <a:rPr lang="es-MX" sz="1050" b="1" i="0" u="none" strike="noStrike" dirty="0">
                          <a:latin typeface="Calibri" pitchFamily="34" charset="0"/>
                        </a:rPr>
                        <a:t>Fracción 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 Gaceta Oficial, leyes, reglamentos, acuerdos, circulares y demás disposiciones de observancia general en el Distrito Federal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76.8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97.7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90.0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92.5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252000">
                <a:tc>
                  <a:txBody>
                    <a:bodyPr/>
                    <a:lstStyle/>
                    <a:p>
                      <a:pPr algn="ctr" fontAlgn="ctr"/>
                      <a:r>
                        <a:rPr lang="es-MX" sz="1050" b="1" i="0" u="none" strike="noStrike" dirty="0">
                          <a:latin typeface="Calibri" pitchFamily="34" charset="0"/>
                        </a:rPr>
                        <a:t>Fracción 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 que se relacione con sus actividades y su estructura orgánica</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72.3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97.0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89.9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93.8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468000">
                <a:tc>
                  <a:txBody>
                    <a:bodyPr/>
                    <a:lstStyle/>
                    <a:p>
                      <a:pPr algn="ctr" fontAlgn="ctr"/>
                      <a:r>
                        <a:rPr lang="es-MX" sz="1050" b="1" i="0" u="none" strike="noStrike" dirty="0">
                          <a:latin typeface="Calibri" pitchFamily="34" charset="0"/>
                        </a:rPr>
                        <a:t>Fracción III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Las facultades de cada unidad administrativa y la normatividad que las rige, así como el directorio de servidores públicos, desde el nivel de jefe de departamento y hasta el del titular del Ente Público, o sus equivalentes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74.5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96.8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89.7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92.8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fontAlgn="ctr"/>
                      <a:r>
                        <a:rPr lang="es-MX" sz="1050" b="1" i="0" u="none" strike="noStrike" dirty="0">
                          <a:latin typeface="Calibri" pitchFamily="34" charset="0"/>
                        </a:rPr>
                        <a:t>Fracción XIII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 información sobre las iniciativas y dictámenes de ley que se presenten ante la Asamblea Legislativa del Distrito Federal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25.0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100.0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87.5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87.5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24000">
                <a:tc>
                  <a:txBody>
                    <a:bodyPr/>
                    <a:lstStyle/>
                    <a:p>
                      <a:pPr algn="ctr" fontAlgn="ctr"/>
                      <a:r>
                        <a:rPr lang="es-MX" sz="1050" b="1" i="0" u="none" strike="noStrike" dirty="0">
                          <a:latin typeface="Calibri" pitchFamily="34" charset="0"/>
                        </a:rPr>
                        <a:t>Fracción VII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Información relacionada con los trámites, servicios, programas de apoyo que ofrecen,  así como los requisitos, formatos y forma de acceder a ellos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59.6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91.7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85.8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89.7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42098">
                <a:tc>
                  <a:txBody>
                    <a:bodyPr/>
                    <a:lstStyle/>
                    <a:p>
                      <a:pPr algn="ctr" fontAlgn="ctr"/>
                      <a:r>
                        <a:rPr lang="es-MX" sz="1050" b="1" i="0" u="none" strike="noStrike" dirty="0">
                          <a:latin typeface="Calibri" pitchFamily="34" charset="0"/>
                        </a:rPr>
                        <a:t>Fracción XV</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Las condiciones generales de trabajo que regulen las relaciones laborales del personal sindicalizado y de confianza que se encuentre adscrito a los entes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63.8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93.1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84.7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90.4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42098">
                <a:tc>
                  <a:txBody>
                    <a:bodyPr/>
                    <a:lstStyle/>
                    <a:p>
                      <a:pPr algn="ctr" fontAlgn="ctr"/>
                      <a:r>
                        <a:rPr lang="es-MX" sz="1050" b="1" i="0" u="none" strike="noStrike" dirty="0">
                          <a:latin typeface="Calibri" pitchFamily="34" charset="0"/>
                        </a:rPr>
                        <a:t>Fracción VI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La relación de sus bienes y el monto al que ascienden los mismos, siempre que su valor sea superior a trescientos cincuenta veces el salario mínimo vigente en el Distrito Federal</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70.7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96.9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a:latin typeface="Calibri" pitchFamily="34" charset="0"/>
                        </a:rPr>
                        <a:t>84.5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88.7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42098">
                <a:tc>
                  <a:txBody>
                    <a:bodyPr/>
                    <a:lstStyle/>
                    <a:p>
                      <a:pPr algn="ctr" fontAlgn="ctr"/>
                      <a:r>
                        <a:rPr lang="es-MX" sz="1050" b="1" i="0" u="none" strike="noStrike" dirty="0">
                          <a:latin typeface="Calibri" pitchFamily="34" charset="0"/>
                        </a:rPr>
                        <a:t>Fracción V</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050" b="1" i="0" u="none" strike="noStrike" dirty="0">
                          <a:latin typeface="Calibri" pitchFamily="34" charset="0"/>
                        </a:rPr>
                        <a:t>Una descripción analítica de sus programas y presupuestos, que comprenderá sus estados financieros y erogaciones realizadas, en el ejercicio inmediato anterior, en materia de adquisiciones, obras públicas y servicios, de acuerdo a lo establecido en los ordenamientos aplicables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50.4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89.1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84.2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050" b="1" i="0" u="none" strike="noStrike" dirty="0">
                          <a:latin typeface="Calibri" pitchFamily="34" charset="0"/>
                        </a:rPr>
                        <a:t>88.2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Grado de cumplimiento de las fracciones del Artículo 13</a:t>
            </a:r>
          </a:p>
          <a:p>
            <a:r>
              <a:rPr lang="es-MX" sz="1400" b="1" i="1" dirty="0" smtClean="0">
                <a:latin typeface="Calibri" pitchFamily="34" charset="0"/>
              </a:rPr>
              <a:t>(Ordenado por “Total Entes 2007”)</a:t>
            </a:r>
            <a:endParaRPr lang="es-ES" sz="1400" b="1" i="1" dirty="0">
              <a:latin typeface="Calibri" pitchFamily="34" charset="0"/>
            </a:endParaRPr>
          </a:p>
        </p:txBody>
      </p:sp>
      <p:graphicFrame>
        <p:nvGraphicFramePr>
          <p:cNvPr id="7" name="6 Tabla"/>
          <p:cNvGraphicFramePr>
            <a:graphicFrameLocks noGrp="1"/>
          </p:cNvGraphicFramePr>
          <p:nvPr/>
        </p:nvGraphicFramePr>
        <p:xfrm>
          <a:off x="188898" y="1099006"/>
          <a:ext cx="8748000" cy="5626140"/>
        </p:xfrm>
        <a:graphic>
          <a:graphicData uri="http://schemas.openxmlformats.org/drawingml/2006/table">
            <a:tbl>
              <a:tblPr/>
              <a:tblGrid>
                <a:gridCol w="1008000"/>
                <a:gridCol w="4680000"/>
                <a:gridCol w="720000"/>
                <a:gridCol w="720000"/>
                <a:gridCol w="756000"/>
                <a:gridCol w="864000"/>
              </a:tblGrid>
              <a:tr h="216000">
                <a:tc rowSpan="3" gridSpan="2">
                  <a:txBody>
                    <a:bodyPr/>
                    <a:lstStyle/>
                    <a:p>
                      <a:pPr algn="ctr" fontAlgn="ctr"/>
                      <a:r>
                        <a:rPr lang="es-MX" sz="1100" b="1" i="0" u="none" strike="noStrike" dirty="0">
                          <a:solidFill>
                            <a:srgbClr val="FFFFFF"/>
                          </a:solidFill>
                          <a:latin typeface="Calibri" pitchFamily="34" charset="0"/>
                        </a:rPr>
                        <a:t>Fracciones</a:t>
                      </a:r>
                    </a:p>
                  </a:txBody>
                  <a:tcPr marL="3552" marR="3552" marT="3552" marB="0" anchor="ctr">
                    <a:lnL>
                      <a:noFill/>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solidFill>
                      <a:srgbClr val="008080"/>
                    </a:solidFill>
                  </a:tcPr>
                </a:tc>
                <a:tc rowSpan="3" hMerge="1">
                  <a:txBody>
                    <a:bodyPr/>
                    <a:lstStyle/>
                    <a:p>
                      <a:endParaRPr lang="es-MX"/>
                    </a:p>
                  </a:txBody>
                  <a:tcPr/>
                </a:tc>
                <a:tc gridSpan="4">
                  <a:txBody>
                    <a:bodyPr/>
                    <a:lstStyle/>
                    <a:p>
                      <a:pPr algn="ctr" fontAlgn="ctr"/>
                      <a:r>
                        <a:rPr lang="es-MX" sz="1100" b="1" i="0" u="none" strike="noStrike" dirty="0" smtClean="0">
                          <a:solidFill>
                            <a:srgbClr val="FFFFFF"/>
                          </a:solidFill>
                          <a:latin typeface="Calibri" pitchFamily="34" charset="0"/>
                        </a:rPr>
                        <a:t>Evaluación</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a:noFill/>
                    </a:lnR>
                    <a:lnT>
                      <a:noFill/>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gridSpan="2" vMerge="1">
                  <a:txBody>
                    <a:bodyPr/>
                    <a:lstStyle/>
                    <a:p>
                      <a:endParaRPr lang="es-MX"/>
                    </a:p>
                  </a:txBody>
                  <a:tcPr/>
                </a:tc>
                <a:tc hMerge="1" vMerge="1">
                  <a:txBody>
                    <a:bodyPr/>
                    <a:lstStyle/>
                    <a:p>
                      <a:endParaRPr lang="es-MX"/>
                    </a:p>
                  </a:txBody>
                  <a:tcPr/>
                </a:tc>
                <a:tc rowSpan="2">
                  <a:txBody>
                    <a:bodyPr/>
                    <a:lstStyle/>
                    <a:p>
                      <a:pPr algn="ctr" fontAlgn="ctr"/>
                      <a:r>
                        <a:rPr lang="es-MX" sz="1100" b="1" i="0" u="none" strike="noStrike" dirty="0" smtClean="0">
                          <a:solidFill>
                            <a:srgbClr val="FFFFFF"/>
                          </a:solidFill>
                          <a:latin typeface="Calibri" pitchFamily="34" charset="0"/>
                        </a:rPr>
                        <a:t>May’07</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8080"/>
                    </a:solidFill>
                  </a:tcPr>
                </a:tc>
                <a:tc rowSpan="2">
                  <a:txBody>
                    <a:bodyPr/>
                    <a:lstStyle/>
                    <a:p>
                      <a:pPr algn="ctr" fontAlgn="ctr"/>
                      <a:r>
                        <a:rPr lang="es-MX" sz="1100" b="1" i="0" u="none" strike="noStrike" dirty="0" smtClean="0">
                          <a:solidFill>
                            <a:srgbClr val="FFFFFF"/>
                          </a:solidFill>
                          <a:latin typeface="Calibri" pitchFamily="34" charset="0"/>
                        </a:rPr>
                        <a:t>Nov’07</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8080"/>
                    </a:solidFill>
                  </a:tcPr>
                </a:tc>
                <a:tc gridSpan="2">
                  <a:txBody>
                    <a:bodyPr/>
                    <a:lstStyle/>
                    <a:p>
                      <a:pPr algn="ctr" fontAlgn="ctr"/>
                      <a:r>
                        <a:rPr lang="es-MX" sz="1100" b="1" i="0" u="none" strike="noStrike" dirty="0" smtClean="0">
                          <a:solidFill>
                            <a:srgbClr val="FFFFFF"/>
                          </a:solidFill>
                          <a:latin typeface="Calibri" pitchFamily="34" charset="0"/>
                        </a:rPr>
                        <a:t>Abr’</a:t>
                      </a:r>
                      <a:r>
                        <a:rPr lang="es-MX" sz="1100" b="1" i="0" u="none" strike="noStrike" baseline="0" dirty="0" smtClean="0">
                          <a:solidFill>
                            <a:srgbClr val="FFFFFF"/>
                          </a:solidFill>
                          <a:latin typeface="Calibri" pitchFamily="34" charset="0"/>
                        </a:rPr>
                        <a:t>08</a:t>
                      </a:r>
                      <a:endParaRPr lang="es-MX" sz="1100" b="1" i="0" u="none" strike="noStrike" dirty="0">
                        <a:solidFill>
                          <a:srgbClr val="FFFFFF"/>
                        </a:solidFill>
                        <a:latin typeface="Calibri" pitchFamily="34" charset="0"/>
                      </a:endParaRPr>
                    </a:p>
                  </a:txBody>
                  <a:tcPr marL="3552" marR="3552" marT="3552" marB="0" anchor="ctr">
                    <a:lnL w="12700" cap="flat" cmpd="sng" algn="ctr">
                      <a:solidFill>
                        <a:schemeClr val="bg1"/>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MX" sz="1100" b="1" i="0" u="none" strike="noStrike" dirty="0" smtClean="0">
                        <a:solidFill>
                          <a:srgbClr val="FFFFFF"/>
                        </a:solidFill>
                        <a:latin typeface="Calibri" pitchFamily="34" charset="0"/>
                      </a:endParaRPr>
                    </a:p>
                  </a:txBody>
                  <a:tcPr marL="3552" marR="3552" marT="355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r h="540000">
                <a:tc gridSpan="2" vMerge="1">
                  <a:txBody>
                    <a:bodyPr/>
                    <a:lstStyle/>
                    <a:p>
                      <a:endParaRPr lang="es-MX"/>
                    </a:p>
                  </a:txBody>
                  <a:tcPr>
                    <a:lnL>
                      <a:noFill/>
                    </a:lnL>
                    <a:lnR>
                      <a:noFill/>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hMerge="1" vMerge="1">
                  <a:txBody>
                    <a:bodyPr/>
                    <a:lstStyle/>
                    <a:p>
                      <a:endParaRPr lang="es-MX"/>
                    </a:p>
                  </a:txBody>
                  <a:tcPr>
                    <a:lnL>
                      <a:noFill/>
                    </a:lnL>
                    <a:lnR>
                      <a:noFill/>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vMerge="1">
                  <a:txBody>
                    <a:bodyPr/>
                    <a:lstStyle/>
                    <a:p>
                      <a:endParaRPr lang="es-MX"/>
                    </a:p>
                  </a:txBody>
                  <a:tcPr>
                    <a:lnL>
                      <a:noFill/>
                    </a:lnL>
                    <a:lnR>
                      <a:noFill/>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vMerge="1">
                  <a:txBody>
                    <a:bodyPr/>
                    <a:lstStyle/>
                    <a:p>
                      <a:endParaRPr lang="es-MX"/>
                    </a:p>
                  </a:txBody>
                  <a:tcPr>
                    <a:lnL>
                      <a:noFill/>
                    </a:lnL>
                    <a:lnR>
                      <a:noFill/>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smtClean="0">
                          <a:solidFill>
                            <a:srgbClr val="FFFFFF"/>
                          </a:solidFill>
                          <a:latin typeface="Calibri" pitchFamily="34" charset="0"/>
                        </a:rPr>
                        <a:t>Total</a:t>
                      </a:r>
                    </a:p>
                    <a:p>
                      <a:pPr algn="ctr" fontAlgn="ctr"/>
                      <a:r>
                        <a:rPr lang="es-MX" sz="1100" b="1" i="0" u="none" strike="noStrike" dirty="0" smtClean="0">
                          <a:solidFill>
                            <a:srgbClr val="FFFFFF"/>
                          </a:solidFill>
                          <a:latin typeface="Calibri" pitchFamily="34" charset="0"/>
                        </a:rPr>
                        <a:t> </a:t>
                      </a:r>
                      <a:r>
                        <a:rPr lang="es-MX" sz="1100" b="1" i="0" u="none" strike="noStrike" dirty="0">
                          <a:solidFill>
                            <a:srgbClr val="FFFFFF"/>
                          </a:solidFill>
                          <a:latin typeface="Calibri" pitchFamily="34" charset="0"/>
                        </a:rPr>
                        <a:t>Entes </a:t>
                      </a:r>
                      <a:endParaRPr lang="es-MX" sz="1100" b="1" i="0" u="none" strike="noStrike" dirty="0" smtClean="0">
                        <a:solidFill>
                          <a:srgbClr val="FFFFFF"/>
                        </a:solidFill>
                        <a:latin typeface="Calibri" pitchFamily="34" charset="0"/>
                      </a:endParaRPr>
                    </a:p>
                    <a:p>
                      <a:pPr algn="ctr" fontAlgn="ctr"/>
                      <a:r>
                        <a:rPr lang="es-MX" sz="1100" b="1" i="0" u="none" strike="noStrike" dirty="0" smtClean="0">
                          <a:solidFill>
                            <a:srgbClr val="FFFFFF"/>
                          </a:solidFill>
                          <a:latin typeface="Calibri" pitchFamily="34" charset="0"/>
                        </a:rPr>
                        <a:t>2007</a:t>
                      </a:r>
                      <a:endParaRPr lang="es-MX" sz="1100" b="1" i="0" u="none" strike="noStrike" dirty="0">
                        <a:solidFill>
                          <a:srgbClr val="FFFFFF"/>
                        </a:solidFill>
                        <a:latin typeface="Calibri" pitchFamily="34"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8080"/>
                    </a:solidFill>
                  </a:tcPr>
                </a:tc>
                <a:tc>
                  <a:txBody>
                    <a:bodyPr/>
                    <a:lstStyle/>
                    <a:p>
                      <a:pPr algn="ctr" fontAlgn="ctr"/>
                      <a:r>
                        <a:rPr lang="es-MX" sz="1100" b="1" i="0" u="none" strike="noStrike" dirty="0" smtClean="0">
                          <a:solidFill>
                            <a:srgbClr val="FFFFFF"/>
                          </a:solidFill>
                          <a:latin typeface="Calibri" pitchFamily="34" charset="0"/>
                        </a:rPr>
                        <a:t>Excluyendo nuevos </a:t>
                      </a:r>
                      <a:r>
                        <a:rPr lang="es-MX" sz="1100" b="1" i="0" u="none" strike="noStrike" dirty="0">
                          <a:solidFill>
                            <a:srgbClr val="FFFFFF"/>
                          </a:solidFill>
                          <a:latin typeface="Calibri" pitchFamily="34" charset="0"/>
                        </a:rPr>
                        <a:t>Entes 2007</a:t>
                      </a:r>
                    </a:p>
                  </a:txBody>
                  <a:tcPr marL="9525" marR="9525" marT="9525"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008080"/>
                    </a:solidFill>
                  </a:tcPr>
                </a:tc>
              </a:tr>
              <a:tr h="174070">
                <a:tc>
                  <a:txBody>
                    <a:bodyPr/>
                    <a:lstStyle/>
                    <a:p>
                      <a:pPr algn="ctr" fontAlgn="ctr"/>
                      <a:r>
                        <a:rPr lang="es-MX" sz="1100" b="1" i="0" u="none" strike="noStrike" dirty="0">
                          <a:latin typeface="Calibri" pitchFamily="34" charset="0"/>
                        </a:rPr>
                        <a:t>Fracción VIII</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a:latin typeface="Calibri" pitchFamily="34" charset="0"/>
                        </a:rPr>
                        <a:t>Las reglas de procedimiento, manuales administrativos y políticas emitidas, aplicables en el ámbito de su competencia</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62.6</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92.9</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82.1</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87.3</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a:latin typeface="Calibri" pitchFamily="34" charset="0"/>
                        </a:rPr>
                        <a:t>Fracción XVI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a:latin typeface="Calibri" pitchFamily="34" charset="0"/>
                        </a:rPr>
                        <a:t>Los programas operativos anuales y/o de trabajo de cada uno de los entes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67.4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95.0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87.5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a:latin typeface="Calibri" pitchFamily="34" charset="0"/>
                        </a:rPr>
                        <a:t>Fracción XXIV</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a:latin typeface="Calibri" pitchFamily="34" charset="0"/>
                        </a:rPr>
                        <a:t>Los entes obligados deberán hacer pública toda aquella información relativa a los montos y las personas a quienes entreguen, por cualquier motivo, recursos públicos, así como los informes que dichas personas les entreguen sobre el uso y destino de dichos recursos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39.5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90.0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77.0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85.0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a:latin typeface="Calibri" pitchFamily="34" charset="0"/>
                        </a:rPr>
                        <a:t>Fracción XIV</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a:latin typeface="Calibri" pitchFamily="34" charset="0"/>
                        </a:rPr>
                        <a:t>Las resoluciones o sentencias definitivas que se dicten en procesos jurisdiccionales o procedimientos seguidos en forma de juicio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96.0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76.4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78.9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42098">
                <a:tc>
                  <a:txBody>
                    <a:bodyPr/>
                    <a:lstStyle/>
                    <a:p>
                      <a:pPr algn="ctr" fontAlgn="ctr"/>
                      <a:r>
                        <a:rPr lang="es-MX" sz="1100" b="1" i="0" u="none" strike="noStrike">
                          <a:latin typeface="Calibri" pitchFamily="34" charset="0"/>
                        </a:rPr>
                        <a:t>Fracción XX</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a:latin typeface="Calibri" pitchFamily="34" charset="0"/>
                        </a:rPr>
                        <a:t>Los resultados de todo tipo de auditorías concluidas, hechas al ejercicio presupuestal de cada uno de los entes públicos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60.0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75.9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dirty="0">
                          <a:latin typeface="Calibri" pitchFamily="34" charset="0"/>
                        </a:rPr>
                        <a:t>Fracción XVII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a:latin typeface="Calibri" pitchFamily="34" charset="0"/>
                        </a:rPr>
                        <a:t>Informe de avances programáticos o presupuestales, balances generales y su estado financiero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38.2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74.3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80.5</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dirty="0">
                          <a:latin typeface="Calibri" pitchFamily="34" charset="0"/>
                        </a:rPr>
                        <a:t>Fracción IV</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a:latin typeface="Calibri" pitchFamily="34" charset="0"/>
                        </a:rPr>
                        <a:t>Descripción de los cargos, emolumentos, remuneraciones, percepciones ordinarias y extraordinarias o similares de los servidores públicos de estructura, mandos medios y superiores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53.3</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73.8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78.4</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algn="ctr" fontAlgn="ctr"/>
                      <a:r>
                        <a:rPr lang="es-MX" sz="1100" b="1" i="0" u="none" strike="noStrike" dirty="0">
                          <a:latin typeface="Calibri" pitchFamily="34" charset="0"/>
                        </a:rPr>
                        <a:t>Fracción X</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a:latin typeface="Calibri" pitchFamily="34" charset="0"/>
                        </a:rPr>
                        <a:t>Las concesiones, permisos y autorizaciones que haya otorgado, especificando al beneficiario</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45.1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91.9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72.0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77.6</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Fracción XI</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l" rtl="0" eaLnBrk="1" fontAlgn="ctr" latinLnBrk="0" hangingPunct="1"/>
                      <a:r>
                        <a:rPr kumimoji="0" lang="es-MX" sz="1100" b="1" i="0" u="none" strike="noStrike" kern="1200" dirty="0">
                          <a:solidFill>
                            <a:schemeClr val="tx1"/>
                          </a:solidFill>
                          <a:latin typeface="Calibri" pitchFamily="34" charset="0"/>
                          <a:ea typeface="+mn-ea"/>
                          <a:cs typeface="+mn-cs"/>
                        </a:rPr>
                        <a:t>La información relacionada con los actos y contratos suscritos en materia de obras públicas, adquisiciones o arrendamiento de bienes o servicios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55.7</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93.9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70.8</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77.2</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Fracción IX</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l" rtl="0" eaLnBrk="1" fontAlgn="ctr" latinLnBrk="0" hangingPunct="1"/>
                      <a:r>
                        <a:rPr kumimoji="0" lang="es-MX" sz="1100" b="1" i="0" u="none" strike="noStrike" kern="1200" dirty="0">
                          <a:solidFill>
                            <a:schemeClr val="tx1"/>
                          </a:solidFill>
                          <a:latin typeface="Calibri" pitchFamily="34" charset="0"/>
                          <a:ea typeface="+mn-ea"/>
                          <a:cs typeface="+mn-cs"/>
                        </a:rPr>
                        <a:t>El presupuesto asignado y su distribución por programas</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54.0</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86.9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67.9</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75.1</a:t>
                      </a:r>
                    </a:p>
                  </a:txBody>
                  <a:tcPr marL="9525" marR="9525" marT="9525" marB="0" anchor="ctr">
                    <a:lnL>
                      <a:noFill/>
                    </a:lnL>
                    <a:lnR>
                      <a:noFill/>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360000">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Fracción XII</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c>
                  <a:txBody>
                    <a:bodyPr/>
                    <a:lstStyle/>
                    <a:p>
                      <a:pPr marL="0" algn="l" rtl="0" eaLnBrk="1" fontAlgn="ctr" latinLnBrk="0" hangingPunct="1"/>
                      <a:r>
                        <a:rPr kumimoji="0" lang="es-MX" sz="1100" b="1" i="0" u="none" strike="noStrike" kern="1200" dirty="0">
                          <a:solidFill>
                            <a:schemeClr val="tx1"/>
                          </a:solidFill>
                          <a:latin typeface="Calibri" pitchFamily="34" charset="0"/>
                          <a:ea typeface="+mn-ea"/>
                          <a:cs typeface="+mn-cs"/>
                        </a:rPr>
                        <a:t>La ejecución, montos asignados y criterios de acceso a los programas de subsidio</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25.9</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85.6</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62.8</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c>
                  <a:txBody>
                    <a:bodyPr/>
                    <a:lstStyle/>
                    <a:p>
                      <a:pPr marL="0" algn="ctr" rtl="0" eaLnBrk="1" fontAlgn="ctr" latinLnBrk="0" hangingPunct="1"/>
                      <a:r>
                        <a:rPr kumimoji="0" lang="es-MX" sz="1100" b="1" i="0" u="none" strike="noStrike" kern="1200" dirty="0">
                          <a:solidFill>
                            <a:schemeClr val="tx1"/>
                          </a:solidFill>
                          <a:latin typeface="Calibri" pitchFamily="34" charset="0"/>
                          <a:ea typeface="+mn-ea"/>
                          <a:cs typeface="+mn-cs"/>
                        </a:rPr>
                        <a:t>67.9</a:t>
                      </a:r>
                    </a:p>
                  </a:txBody>
                  <a:tcPr marL="9525" marR="9525" marT="9525" marB="0" anchor="ctr">
                    <a:lnL>
                      <a:noFill/>
                    </a:lnL>
                    <a:lnR>
                      <a:noFill/>
                    </a:lnR>
                    <a:lnT w="12700" cap="flat" cmpd="sng" algn="ctr">
                      <a:solidFill>
                        <a:srgbClr val="008080"/>
                      </a:solidFill>
                      <a:prstDash val="solid"/>
                      <a:round/>
                      <a:headEnd type="none" w="med" len="med"/>
                      <a:tailEnd type="none" w="med" len="med"/>
                    </a:lnT>
                    <a:lnB>
                      <a:noFill/>
                    </a:lnB>
                  </a:tcPr>
                </a:tc>
              </a:tr>
              <a:tr h="252000">
                <a:tc gridSpan="2">
                  <a:txBody>
                    <a:bodyPr/>
                    <a:lstStyle/>
                    <a:p>
                      <a:pPr algn="l" fontAlgn="ctr"/>
                      <a:r>
                        <a:rPr lang="es-MX" sz="1100" b="1" i="0" u="none" strike="noStrike" dirty="0" smtClean="0">
                          <a:solidFill>
                            <a:srgbClr val="FFFFFF"/>
                          </a:solidFill>
                          <a:latin typeface="Calibri" pitchFamily="34" charset="0"/>
                        </a:rPr>
                        <a:t> Total</a:t>
                      </a:r>
                      <a:r>
                        <a:rPr lang="es-MX" sz="1100" b="1" i="0" u="none" strike="noStrike" dirty="0">
                          <a:solidFill>
                            <a:srgbClr val="FFFFFF"/>
                          </a:solidFill>
                          <a:latin typeface="Calibri" pitchFamily="34" charset="0"/>
                        </a:rPr>
                        <a:t> </a:t>
                      </a:r>
                    </a:p>
                  </a:txBody>
                  <a:tcPr marL="3552" marR="3552" marT="3552" marB="0" anchor="ctr">
                    <a:lnL>
                      <a:noFill/>
                    </a:lnL>
                    <a:lnR w="6350" cap="flat" cmpd="sng" algn="ctr">
                      <a:solidFill>
                        <a:srgbClr val="FFFFFF"/>
                      </a:solidFill>
                      <a:prstDash val="solid"/>
                      <a:round/>
                      <a:headEnd type="none" w="med" len="med"/>
                      <a:tailEnd type="none" w="med" len="med"/>
                    </a:lnR>
                    <a:lnT>
                      <a:noFill/>
                    </a:lnT>
                    <a:lnB>
                      <a:noFill/>
                    </a:lnB>
                    <a:solidFill>
                      <a:srgbClr val="008080"/>
                    </a:solidFill>
                  </a:tcPr>
                </a:tc>
                <a:tc hMerge="1">
                  <a:txBody>
                    <a:bodyPr/>
                    <a:lstStyle/>
                    <a:p>
                      <a:endParaRPr lang="es-MX" dirty="0"/>
                    </a:p>
                  </a:txBody>
                  <a:tcPr/>
                </a:tc>
                <a:tc>
                  <a:txBody>
                    <a:bodyPr/>
                    <a:lstStyle/>
                    <a:p>
                      <a:pPr algn="ctr" fontAlgn="ctr"/>
                      <a:r>
                        <a:rPr lang="es-MX" sz="1100" b="1" i="0" u="none" strike="noStrike" dirty="0">
                          <a:solidFill>
                            <a:srgbClr val="FFFFFF"/>
                          </a:solidFill>
                          <a:latin typeface="Calibri" pitchFamily="34" charset="0"/>
                        </a:rPr>
                        <a:t>60.2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008080"/>
                    </a:solidFill>
                  </a:tcPr>
                </a:tc>
                <a:tc>
                  <a:txBody>
                    <a:bodyPr/>
                    <a:lstStyle/>
                    <a:p>
                      <a:pPr algn="ctr" fontAlgn="ctr"/>
                      <a:r>
                        <a:rPr lang="es-MX" sz="1100" b="1" i="0" u="none" strike="noStrike">
                          <a:solidFill>
                            <a:srgbClr val="FFFFFF"/>
                          </a:solidFill>
                          <a:latin typeface="Calibri" pitchFamily="34" charset="0"/>
                        </a:rPr>
                        <a:t>92.8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008080"/>
                    </a:solidFill>
                  </a:tcPr>
                </a:tc>
                <a:tc>
                  <a:txBody>
                    <a:bodyPr/>
                    <a:lstStyle/>
                    <a:p>
                      <a:pPr algn="ctr" fontAlgn="ctr"/>
                      <a:r>
                        <a:rPr lang="es-MX" sz="1100" b="1" i="0" u="none" strike="noStrike">
                          <a:solidFill>
                            <a:srgbClr val="FFFFFF"/>
                          </a:solidFill>
                          <a:latin typeface="Calibri" pitchFamily="34" charset="0"/>
                        </a:rPr>
                        <a:t>81.2</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a:noFill/>
                    </a:lnB>
                    <a:solidFill>
                      <a:srgbClr val="008080"/>
                    </a:solidFill>
                  </a:tcPr>
                </a:tc>
                <a:tc>
                  <a:txBody>
                    <a:bodyPr/>
                    <a:lstStyle/>
                    <a:p>
                      <a:pPr algn="ctr" fontAlgn="ctr"/>
                      <a:r>
                        <a:rPr lang="es-MX" sz="1100" b="1" i="0" u="none" strike="noStrike" dirty="0">
                          <a:solidFill>
                            <a:srgbClr val="FFFFFF"/>
                          </a:solidFill>
                          <a:latin typeface="Calibri" pitchFamily="34" charset="0"/>
                        </a:rPr>
                        <a:t>86.3</a:t>
                      </a:r>
                    </a:p>
                  </a:txBody>
                  <a:tcPr marL="9525" marR="9525" marT="9525" marB="0" anchor="ctr">
                    <a:lnL w="6350" cap="flat" cmpd="sng" algn="ctr">
                      <a:solidFill>
                        <a:srgbClr val="FFFFFF"/>
                      </a:solidFill>
                      <a:prstDash val="solid"/>
                      <a:round/>
                      <a:headEnd type="none" w="med" len="med"/>
                      <a:tailEnd type="none" w="med" len="med"/>
                    </a:lnL>
                    <a:lnR>
                      <a:noFill/>
                    </a:lnR>
                    <a:lnT>
                      <a:noFill/>
                    </a:lnT>
                    <a:lnB>
                      <a:noFill/>
                    </a:lnB>
                    <a:solidFill>
                      <a:srgbClr val="008080"/>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lgn="ctr" fontAlgn="auto">
              <a:spcBef>
                <a:spcPts val="0"/>
              </a:spcBef>
              <a:spcAft>
                <a:spcPts val="0"/>
              </a:spcAft>
              <a:defRPr/>
            </a:pPr>
            <a:r>
              <a:rPr lang="es-MX" sz="2800" b="1" dirty="0" smtClean="0">
                <a:ln w="18415" cmpd="sng">
                  <a:noFill/>
                  <a:prstDash val="solid"/>
                </a:ln>
                <a:solidFill>
                  <a:srgbClr val="000000"/>
                </a:solidFill>
                <a:latin typeface="Calibri"/>
                <a:cs typeface="Arial" pitchFamily="34" charset="0"/>
              </a:rPr>
              <a:t>EVOLUCIÓN DEL PROCEDIMIENTO DE EVALUACIÓN DE LAS OBLIGACIONES DE TRANSPARENCIA</a:t>
            </a:r>
            <a:endParaRPr lang="es-MX" sz="2800" b="1" dirty="0">
              <a:ln w="18415" cmpd="sng">
                <a:noFill/>
                <a:prstDash val="solid"/>
              </a:ln>
              <a:solidFill>
                <a:srgbClr val="000000"/>
              </a:solidFill>
              <a:latin typeface="Calibri"/>
              <a:cs typeface="Arial" pitchFamily="34" charset="0"/>
            </a:endParaRPr>
          </a:p>
        </p:txBody>
      </p:sp>
      <p:grpSp>
        <p:nvGrpSpPr>
          <p:cNvPr id="6" name="5 Grupo"/>
          <p:cNvGrpSpPr/>
          <p:nvPr/>
        </p:nvGrpSpPr>
        <p:grpSpPr>
          <a:xfrm>
            <a:off x="460870" y="1471768"/>
            <a:ext cx="8215370" cy="4929222"/>
            <a:chOff x="357158" y="1500174"/>
            <a:chExt cx="8215370" cy="4929222"/>
          </a:xfrm>
        </p:grpSpPr>
        <p:sp>
          <p:nvSpPr>
            <p:cNvPr id="4" name="Rectangle 3"/>
            <p:cNvSpPr txBox="1">
              <a:spLocks noChangeArrowheads="1"/>
            </p:cNvSpPr>
            <p:nvPr/>
          </p:nvSpPr>
          <p:spPr>
            <a:xfrm>
              <a:off x="357158" y="1500174"/>
              <a:ext cx="8215370" cy="714380"/>
            </a:xfrm>
            <a:prstGeom prst="rect">
              <a:avLst/>
            </a:prstGeom>
          </p:spPr>
          <p:txBody>
            <a:bodyPr vert="horz">
              <a:noAutofit/>
            </a:bodyPr>
            <a:lstStyle/>
            <a:p>
              <a:pPr algn="just" fontAlgn="auto">
                <a:spcBef>
                  <a:spcPts val="0"/>
                </a:spcBef>
                <a:spcAft>
                  <a:spcPts val="0"/>
                </a:spcAft>
                <a:defRPr/>
              </a:pPr>
              <a:r>
                <a:rPr lang="es-MX" sz="2000" b="1" kern="0" noProof="0" dirty="0" smtClean="0">
                  <a:solidFill>
                    <a:sysClr val="windowText" lastClr="000000"/>
                  </a:solidFill>
                  <a:latin typeface="Calibri" pitchFamily="34" charset="0"/>
                  <a:cs typeface="Arial" pitchFamily="34" charset="0"/>
                </a:rPr>
                <a:t>Hay 3 periodos sobre el procedimiento </a:t>
              </a:r>
              <a:r>
                <a:rPr lang="es-MX" sz="2000" b="1" kern="0" dirty="0" smtClean="0">
                  <a:solidFill>
                    <a:sysClr val="windowText" lastClr="000000"/>
                  </a:solidFill>
                  <a:latin typeface="Calibri" pitchFamily="34" charset="0"/>
                  <a:cs typeface="Arial" pitchFamily="34" charset="0"/>
                </a:rPr>
                <a:t>para la </a:t>
              </a:r>
              <a:r>
                <a:rPr lang="es-MX" sz="2000" b="1" kern="0" noProof="0" dirty="0" smtClean="0">
                  <a:solidFill>
                    <a:sysClr val="windowText" lastClr="000000"/>
                  </a:solidFill>
                  <a:latin typeface="Calibri" pitchFamily="34" charset="0"/>
                  <a:cs typeface="Arial" pitchFamily="34" charset="0"/>
                </a:rPr>
                <a:t>evaluación de la obligaciones en materia de Transparencia y Acceso a la Información Pública:</a:t>
              </a:r>
              <a:endPar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endParaRPr>
            </a:p>
          </p:txBody>
        </p:sp>
        <p:sp>
          <p:nvSpPr>
            <p:cNvPr id="5" name="Rectangle 3"/>
            <p:cNvSpPr txBox="1">
              <a:spLocks noChangeArrowheads="1"/>
            </p:cNvSpPr>
            <p:nvPr/>
          </p:nvSpPr>
          <p:spPr>
            <a:xfrm>
              <a:off x="357158" y="2285992"/>
              <a:ext cx="8215370" cy="4143404"/>
            </a:xfrm>
            <a:prstGeom prst="rect">
              <a:avLst/>
            </a:prstGeom>
          </p:spPr>
          <p:txBody>
            <a:bodyPr vert="horz">
              <a:noAutofit/>
            </a:bodyPr>
            <a:lstStyle/>
            <a:p>
              <a:pPr algn="just" fontAlgn="auto">
                <a:spcBef>
                  <a:spcPts val="0"/>
                </a:spcBef>
                <a:spcAft>
                  <a:spcPts val="0"/>
                </a:spcAft>
                <a:buFont typeface="Wingdings" pitchFamily="2" charset="2"/>
                <a:buChar char="v"/>
                <a:defRPr/>
              </a:pP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 Implementación</a:t>
              </a:r>
              <a:r>
                <a:rPr kumimoji="0" lang="es-MX" sz="2000" b="1" i="0" u="none" strike="noStrike" kern="0" cap="none" spc="0" normalizeH="0" noProof="0" dirty="0" smtClean="0">
                  <a:ln>
                    <a:noFill/>
                  </a:ln>
                  <a:solidFill>
                    <a:sysClr val="windowText" lastClr="000000"/>
                  </a:solidFill>
                  <a:effectLst/>
                  <a:uLnTx/>
                  <a:uFillTx/>
                  <a:latin typeface="Calibri" pitchFamily="34" charset="0"/>
                  <a:cs typeface="Arial" pitchFamily="34" charset="0"/>
                </a:rPr>
                <a:t> (2004- 1er. </a:t>
              </a:r>
              <a:r>
                <a:rPr lang="es-MX" sz="2000" b="1" kern="0" dirty="0" err="1" smtClean="0">
                  <a:solidFill>
                    <a:sysClr val="windowText" lastClr="000000"/>
                  </a:solidFill>
                  <a:latin typeface="Calibri" pitchFamily="34" charset="0"/>
                  <a:cs typeface="Arial" pitchFamily="34" charset="0"/>
                </a:rPr>
                <a:t>trim</a:t>
              </a:r>
              <a:r>
                <a:rPr lang="es-MX" sz="2000" b="1" kern="0" dirty="0" smtClean="0">
                  <a:solidFill>
                    <a:sysClr val="windowText" lastClr="000000"/>
                  </a:solidFill>
                  <a:latin typeface="Calibri" pitchFamily="34" charset="0"/>
                  <a:cs typeface="Arial" pitchFamily="34" charset="0"/>
                </a:rPr>
                <a:t>. 2006</a:t>
              </a:r>
              <a:r>
                <a:rPr kumimoji="0" lang="es-MX" sz="2000" b="1" i="0" u="none" strike="noStrike" kern="0" cap="none" spc="0" normalizeH="0" noProof="0" dirty="0" smtClean="0">
                  <a:ln>
                    <a:noFill/>
                  </a:ln>
                  <a:solidFill>
                    <a:sysClr val="windowText" lastClr="000000"/>
                  </a:solidFill>
                  <a:effectLst/>
                  <a:uLnTx/>
                  <a:uFillTx/>
                  <a:latin typeface="Calibri" pitchFamily="34" charset="0"/>
                  <a:cs typeface="Arial" pitchFamily="34" charset="0"/>
                </a:rPr>
                <a:t>)</a:t>
              </a:r>
            </a:p>
            <a:p>
              <a:pPr lvl="1" algn="just">
                <a:buFont typeface="Courier New" pitchFamily="49" charset="0"/>
                <a:buChar char="o"/>
                <a:defRPr/>
              </a:pPr>
              <a:r>
                <a:rPr lang="es-MX" b="1" kern="0" dirty="0" smtClean="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Evaluaciones hechas por medio de cuestionarios</a:t>
              </a:r>
            </a:p>
            <a:p>
              <a:pPr lvl="1" algn="just">
                <a:buFont typeface="Courier New" pitchFamily="49" charset="0"/>
                <a:buChar char="o"/>
                <a:defRPr/>
              </a:pPr>
              <a:r>
                <a:rPr kumimoji="0" lang="es-MX" i="0" u="none" strike="noStrike" kern="0" cap="none" spc="0" normalizeH="0" noProof="0" dirty="0">
                  <a:ln>
                    <a:noFill/>
                  </a:ln>
                  <a:solidFill>
                    <a:sysClr val="windowText" lastClr="000000"/>
                  </a:solidFill>
                  <a:effectLst/>
                  <a:uLnTx/>
                  <a:uFillTx/>
                  <a:latin typeface="Calibri" pitchFamily="34" charset="0"/>
                  <a:cs typeface="Arial" pitchFamily="34" charset="0"/>
                </a:rPr>
                <a:t> </a:t>
              </a:r>
              <a:r>
                <a:rPr kumimoji="0" lang="es-MX" i="0" u="none" strike="noStrike" kern="0" cap="none" spc="0" normalizeH="0" noProof="0" dirty="0" smtClean="0">
                  <a:ln>
                    <a:noFill/>
                  </a:ln>
                  <a:solidFill>
                    <a:sysClr val="windowText" lastClr="000000"/>
                  </a:solidFill>
                  <a:effectLst/>
                  <a:uLnTx/>
                  <a:uFillTx/>
                  <a:latin typeface="Calibri" pitchFamily="34" charset="0"/>
                  <a:cs typeface="Arial" pitchFamily="34" charset="0"/>
                </a:rPr>
                <a:t>Preguntas de tipo Si / No</a:t>
              </a:r>
            </a:p>
            <a:p>
              <a:pPr lvl="1" algn="just">
                <a:buFont typeface="Courier New" pitchFamily="49" charset="0"/>
                <a:buChar char="o"/>
                <a:defRPr/>
              </a:pPr>
              <a:r>
                <a:rPr lang="es-MX" kern="0" dirty="0" smtClean="0">
                  <a:solidFill>
                    <a:sysClr val="windowText" lastClr="000000"/>
                  </a:solidFill>
                  <a:latin typeface="Calibri" pitchFamily="34" charset="0"/>
                  <a:cs typeface="Arial" pitchFamily="34" charset="0"/>
                </a:rPr>
                <a:t> 4 aplicaciones (1 en 2004, 2 en 2005 y 1 en 2006) </a:t>
              </a:r>
            </a:p>
            <a:p>
              <a:pPr lvl="1" algn="just">
                <a:buFont typeface="Courier New" pitchFamily="49" charset="0"/>
                <a:buChar char="o"/>
                <a:defRPr/>
              </a:pPr>
              <a:r>
                <a:rPr lang="es-MX" kern="0" dirty="0" smtClean="0">
                  <a:solidFill>
                    <a:sysClr val="windowText" lastClr="000000"/>
                  </a:solidFill>
                  <a:latin typeface="Calibri" pitchFamily="34" charset="0"/>
                  <a:cs typeface="Arial" pitchFamily="34" charset="0"/>
                </a:rPr>
                <a:t> Resultados no comparables con los actuales</a:t>
              </a:r>
              <a:endParaRPr kumimoji="0" lang="es-MX" i="0" u="none" strike="noStrike" kern="0" cap="none" spc="0" normalizeH="0" noProof="0" dirty="0" smtClean="0">
                <a:ln>
                  <a:noFill/>
                </a:ln>
                <a:solidFill>
                  <a:sysClr val="windowText" lastClr="000000"/>
                </a:solidFill>
                <a:effectLst/>
                <a:uLnTx/>
                <a:uFillTx/>
                <a:latin typeface="Calibri" pitchFamily="34" charset="0"/>
                <a:cs typeface="Arial" pitchFamily="34" charset="0"/>
              </a:endParaRPr>
            </a:p>
            <a:p>
              <a:pPr algn="just" fontAlgn="auto">
                <a:spcBef>
                  <a:spcPts val="0"/>
                </a:spcBef>
                <a:spcAft>
                  <a:spcPts val="0"/>
                </a:spcAft>
                <a:buFont typeface="Wingdings" pitchFamily="2" charset="2"/>
                <a:buChar char="v"/>
                <a:defRPr/>
              </a:pPr>
              <a:r>
                <a:rPr lang="es-MX" sz="2000" b="1" kern="0" dirty="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Primera evaluación (Nov. de 2006)</a:t>
              </a:r>
            </a:p>
            <a:p>
              <a:pPr lvl="1" algn="just">
                <a:buFont typeface="Courier New" pitchFamily="49" charset="0"/>
                <a:buChar char="o"/>
                <a:defRPr/>
              </a:pPr>
              <a:r>
                <a:rPr lang="es-MX" sz="2000" b="1" kern="0" dirty="0" smtClean="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Realizada con base en el “Protocolo de Usabilidad…”</a:t>
              </a:r>
            </a:p>
            <a:p>
              <a:pPr lvl="1" algn="just">
                <a:buFont typeface="Courier New" pitchFamily="49" charset="0"/>
                <a:buChar char="o"/>
                <a:defRPr/>
              </a:pPr>
              <a:r>
                <a:rPr lang="es-MX" b="1" kern="0" dirty="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Criterios valorados: “Usabilidad” y Calidad de la información</a:t>
              </a:r>
            </a:p>
            <a:p>
              <a:pPr lvl="1" algn="just">
                <a:buFont typeface="Courier New" pitchFamily="49" charset="0"/>
                <a:buChar char="o"/>
                <a:defRPr/>
              </a:pPr>
              <a:r>
                <a:rPr lang="es-MX" kern="0" dirty="0" smtClean="0">
                  <a:solidFill>
                    <a:sysClr val="windowText" lastClr="000000"/>
                  </a:solidFill>
                  <a:latin typeface="Calibri" pitchFamily="34" charset="0"/>
                  <a:cs typeface="Arial" pitchFamily="34" charset="0"/>
                </a:rPr>
                <a:t> Calificaciones sobre 100 puntos</a:t>
              </a:r>
              <a:endParaRPr lang="es-MX" sz="2000" kern="0" dirty="0" smtClean="0">
                <a:solidFill>
                  <a:sysClr val="windowText" lastClr="000000"/>
                </a:solidFill>
                <a:latin typeface="Calibri" pitchFamily="34" charset="0"/>
                <a:cs typeface="Arial" pitchFamily="34" charset="0"/>
              </a:endParaRPr>
            </a:p>
            <a:p>
              <a:pPr algn="just" fontAlgn="auto">
                <a:spcBef>
                  <a:spcPts val="0"/>
                </a:spcBef>
                <a:spcAft>
                  <a:spcPts val="0"/>
                </a:spcAft>
                <a:buFont typeface="Wingdings" pitchFamily="2" charset="2"/>
                <a:buChar char="v"/>
                <a:defRPr/>
              </a:pP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 Metodología</a:t>
              </a:r>
              <a:r>
                <a:rPr kumimoji="0" lang="es-MX" sz="2000" b="1" i="0" u="none" strike="noStrike" kern="0" cap="none" spc="0" normalizeH="0" noProof="0" dirty="0" smtClean="0">
                  <a:ln>
                    <a:noFill/>
                  </a:ln>
                  <a:solidFill>
                    <a:sysClr val="windowText" lastClr="000000"/>
                  </a:solidFill>
                  <a:effectLst/>
                  <a:uLnTx/>
                  <a:uFillTx/>
                  <a:latin typeface="Calibri" pitchFamily="34" charset="0"/>
                  <a:cs typeface="Arial" pitchFamily="34" charset="0"/>
                </a:rPr>
                <a:t> vigente (a partir de 2007)</a:t>
              </a:r>
            </a:p>
            <a:p>
              <a:pPr lvl="1" algn="just">
                <a:buFont typeface="Courier New" pitchFamily="49" charset="0"/>
                <a:buChar char="o"/>
                <a:defRPr/>
              </a:pPr>
              <a:r>
                <a:rPr lang="es-MX" b="1" kern="0" baseline="0" dirty="0" smtClean="0">
                  <a:solidFill>
                    <a:sysClr val="windowText" lastClr="000000"/>
                  </a:solidFill>
                  <a:latin typeface="Calibri" pitchFamily="34" charset="0"/>
                  <a:cs typeface="Arial" pitchFamily="34" charset="0"/>
                </a:rPr>
                <a:t>  </a:t>
              </a:r>
              <a:r>
                <a:rPr lang="es-MX" kern="0" baseline="0" dirty="0" smtClean="0">
                  <a:solidFill>
                    <a:sysClr val="windowText" lastClr="000000"/>
                  </a:solidFill>
                  <a:latin typeface="Calibri" pitchFamily="34" charset="0"/>
                  <a:cs typeface="Arial" pitchFamily="34" charset="0"/>
                </a:rPr>
                <a:t>Distingue entre criterios sustantivos y adjetivos</a:t>
              </a:r>
            </a:p>
            <a:p>
              <a:pPr lvl="1" algn="just">
                <a:buFont typeface="Courier New" pitchFamily="49" charset="0"/>
                <a:buChar char="o"/>
                <a:defRPr/>
              </a:pPr>
              <a:r>
                <a:rPr lang="es-MX" kern="0" dirty="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 Mejora la medición del grado de cumplimiento de las obligaciones</a:t>
              </a:r>
            </a:p>
            <a:p>
              <a:pPr lvl="1" algn="just">
                <a:buFont typeface="Courier New" pitchFamily="49" charset="0"/>
                <a:buChar char="o"/>
                <a:defRPr/>
              </a:pPr>
              <a:r>
                <a:rPr lang="es-MX" kern="0" dirty="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 Calificaciones sobre 100 puntos</a:t>
              </a:r>
            </a:p>
            <a:p>
              <a:pPr lvl="1" algn="just">
                <a:buFont typeface="Courier New" pitchFamily="49" charset="0"/>
                <a:buChar char="o"/>
                <a:defRPr/>
              </a:pPr>
              <a:r>
                <a:rPr lang="es-MX" kern="0" dirty="0">
                  <a:solidFill>
                    <a:sysClr val="windowText" lastClr="000000"/>
                  </a:solidFill>
                  <a:latin typeface="Calibri" pitchFamily="34" charset="0"/>
                  <a:cs typeface="Arial" pitchFamily="34" charset="0"/>
                </a:rPr>
                <a:t> </a:t>
              </a:r>
              <a:r>
                <a:rPr lang="es-MX" kern="0" dirty="0" smtClean="0">
                  <a:solidFill>
                    <a:sysClr val="windowText" lastClr="000000"/>
                  </a:solidFill>
                  <a:latin typeface="Calibri" pitchFamily="34" charset="0"/>
                  <a:cs typeface="Arial" pitchFamily="34" charset="0"/>
                </a:rPr>
                <a:t> Se transformaron los valores de la evaluación 2006 para hacerla comparable</a:t>
              </a:r>
              <a:endParaRPr lang="es-MX" kern="0" baseline="0" dirty="0">
                <a:solidFill>
                  <a:sysClr val="windowText" lastClr="000000"/>
                </a:solidFill>
                <a:latin typeface="Calibri" pitchFamily="34" charset="0"/>
                <a:cs typeface="Arial"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Cumplimiento de los criterios sustantivos para el Artículo 13 por tema</a:t>
            </a:r>
            <a:endParaRPr lang="es-ES" sz="1400" b="1" i="1" dirty="0">
              <a:latin typeface="Calibri" pitchFamily="34" charset="0"/>
            </a:endParaRPr>
          </a:p>
        </p:txBody>
      </p:sp>
      <p:graphicFrame>
        <p:nvGraphicFramePr>
          <p:cNvPr id="5" name="4 Tabla"/>
          <p:cNvGraphicFramePr>
            <a:graphicFrameLocks noGrp="1"/>
          </p:cNvGraphicFramePr>
          <p:nvPr/>
        </p:nvGraphicFramePr>
        <p:xfrm>
          <a:off x="1275094" y="1539338"/>
          <a:ext cx="6588000" cy="4824000"/>
        </p:xfrm>
        <a:graphic>
          <a:graphicData uri="http://schemas.openxmlformats.org/drawingml/2006/table">
            <a:tbl>
              <a:tblPr/>
              <a:tblGrid>
                <a:gridCol w="3060000"/>
                <a:gridCol w="828000"/>
                <a:gridCol w="828000"/>
                <a:gridCol w="900000"/>
                <a:gridCol w="972000"/>
              </a:tblGrid>
              <a:tr h="360000">
                <a:tc rowSpan="3">
                  <a:txBody>
                    <a:bodyPr/>
                    <a:lstStyle/>
                    <a:p>
                      <a:pPr algn="ctr" fontAlgn="ctr"/>
                      <a:r>
                        <a:rPr lang="es-MX" sz="1400" b="1" i="0" u="none" strike="noStrike" dirty="0">
                          <a:solidFill>
                            <a:srgbClr val="FFFFFF"/>
                          </a:solidFill>
                          <a:latin typeface="Calibri" pitchFamily="34" charset="0"/>
                        </a:rPr>
                        <a:t>Temática</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60000">
                <a:tc vMerge="1">
                  <a:txBody>
                    <a:bodyPr/>
                    <a:lstStyle/>
                    <a:p>
                      <a:endParaRPr lang="es-MX"/>
                    </a:p>
                  </a:txBody>
                  <a:tcPr/>
                </a:tc>
                <a:tc rowSpan="2">
                  <a:txBody>
                    <a:bodyPr/>
                    <a:lstStyle/>
                    <a:p>
                      <a:pPr marL="0" algn="ctr" rtl="0" eaLnBrk="1" fontAlgn="ctr" latinLnBrk="0" hangingPunct="1"/>
                      <a:r>
                        <a:rPr kumimoji="0" lang="es-MX" sz="1400" b="1" i="0" u="none" strike="noStrike" kern="1200" dirty="0" smtClean="0">
                          <a:solidFill>
                            <a:srgbClr val="FFFFFF"/>
                          </a:solidFill>
                          <a:latin typeface="Calibri" pitchFamily="34" charset="0"/>
                          <a:ea typeface="+mn-ea"/>
                          <a:cs typeface="+mn-cs"/>
                        </a:rPr>
                        <a:t>May’07</a:t>
                      </a:r>
                      <a:endParaRPr kumimoji="0" lang="es-MX" sz="1400" b="1" i="0" u="none" strike="noStrike" kern="1200" dirty="0">
                        <a:solidFill>
                          <a:srgbClr val="FFFFFF"/>
                        </a:solidFill>
                        <a:latin typeface="Calibri" pitchFamily="34" charset="0"/>
                        <a:ea typeface="+mn-ea"/>
                        <a:cs typeface="+mn-cs"/>
                      </a:endParaRP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720000">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r h="504000">
                <a:tc>
                  <a:txBody>
                    <a:bodyPr/>
                    <a:lstStyle/>
                    <a:p>
                      <a:pPr marL="0" algn="l" rtl="0" eaLnBrk="1" fontAlgn="ctr" latinLnBrk="0" hangingPunct="1"/>
                      <a:r>
                        <a:rPr kumimoji="0" lang="es-MX" sz="1400" b="1" i="0" u="none" strike="noStrike" kern="1200" dirty="0" smtClean="0">
                          <a:solidFill>
                            <a:schemeClr val="tx1"/>
                          </a:solidFill>
                          <a:latin typeface="Calibri" pitchFamily="34" charset="0"/>
                          <a:ea typeface="+mn-ea"/>
                          <a:cs typeface="+mn-cs"/>
                        </a:rPr>
                        <a:t> Relación </a:t>
                      </a:r>
                      <a:r>
                        <a:rPr kumimoji="0" lang="es-MX" sz="1400" b="1" i="0" u="none" strike="noStrike" kern="1200" dirty="0">
                          <a:solidFill>
                            <a:schemeClr val="tx1"/>
                          </a:solidFill>
                          <a:latin typeface="Calibri" pitchFamily="34" charset="0"/>
                          <a:ea typeface="+mn-ea"/>
                          <a:cs typeface="+mn-cs"/>
                        </a:rPr>
                        <a:t>con la sociedad</a:t>
                      </a:r>
                      <a:br>
                        <a:rPr kumimoji="0" lang="es-MX" sz="1400" b="1" i="0" u="none" strike="noStrike" kern="1200" dirty="0">
                          <a:solidFill>
                            <a:schemeClr val="tx1"/>
                          </a:solidFill>
                          <a:latin typeface="Calibri" pitchFamily="34" charset="0"/>
                          <a:ea typeface="+mn-ea"/>
                          <a:cs typeface="+mn-cs"/>
                        </a:rPr>
                      </a:br>
                      <a:r>
                        <a:rPr kumimoji="0" lang="es-MX" sz="1400" b="1" i="0" u="none" strike="noStrike" kern="1200" dirty="0" smtClean="0">
                          <a:solidFill>
                            <a:schemeClr val="tx1"/>
                          </a:solidFill>
                          <a:latin typeface="Calibri" pitchFamily="34" charset="0"/>
                          <a:ea typeface="+mn-ea"/>
                          <a:cs typeface="+mn-cs"/>
                        </a:rPr>
                        <a:t> Fracciones</a:t>
                      </a:r>
                      <a:r>
                        <a:rPr kumimoji="0" lang="es-MX" sz="1400" b="1" i="0" u="none" strike="noStrike" kern="1200" dirty="0">
                          <a:solidFill>
                            <a:schemeClr val="tx1"/>
                          </a:solidFill>
                          <a:latin typeface="Calibri" pitchFamily="34" charset="0"/>
                          <a:ea typeface="+mn-ea"/>
                          <a:cs typeface="+mn-cs"/>
                        </a:rPr>
                        <a:t>: VII y XXIII</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marL="0" algn="ctr" rtl="0" eaLnBrk="1" fontAlgn="ctr" latinLnBrk="0" hangingPunct="1"/>
                      <a:r>
                        <a:rPr kumimoji="0" lang="es-MX" sz="1400" b="1" i="0" u="none" strike="noStrike" kern="1200" dirty="0">
                          <a:solidFill>
                            <a:schemeClr val="tx1"/>
                          </a:solidFill>
                          <a:latin typeface="Calibri" pitchFamily="34" charset="0"/>
                          <a:ea typeface="+mn-ea"/>
                          <a:cs typeface="+mn-cs"/>
                        </a:rPr>
                        <a:t>72.9</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marL="0" algn="ctr" rtl="0" eaLnBrk="1" fontAlgn="ctr" latinLnBrk="0" hangingPunct="1"/>
                      <a:r>
                        <a:rPr kumimoji="0" lang="es-MX" sz="1400" b="1" i="0" u="none" strike="noStrike" kern="1200" dirty="0">
                          <a:solidFill>
                            <a:schemeClr val="tx1"/>
                          </a:solidFill>
                          <a:latin typeface="Calibri" pitchFamily="34" charset="0"/>
                          <a:ea typeface="+mn-ea"/>
                          <a:cs typeface="+mn-cs"/>
                        </a:rPr>
                        <a:t>95.0</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marL="0" algn="ctr" rtl="0" eaLnBrk="1" fontAlgn="ctr" latinLnBrk="0" hangingPunct="1"/>
                      <a:r>
                        <a:rPr kumimoji="0" lang="es-MX" sz="1400" b="1" i="0" u="none" strike="noStrike" kern="1200" dirty="0">
                          <a:solidFill>
                            <a:schemeClr val="tx1"/>
                          </a:solidFill>
                          <a:latin typeface="Calibri" pitchFamily="34" charset="0"/>
                          <a:ea typeface="+mn-ea"/>
                          <a:cs typeface="+mn-cs"/>
                        </a:rPr>
                        <a:t>89.2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marL="0" algn="ctr" rtl="0" eaLnBrk="1" fontAlgn="ctr" latinLnBrk="0" hangingPunct="1"/>
                      <a:r>
                        <a:rPr kumimoji="0" lang="es-MX" sz="1400" b="1" i="0" u="none" strike="noStrike" kern="1200" dirty="0">
                          <a:solidFill>
                            <a:schemeClr val="tx1"/>
                          </a:solidFill>
                          <a:latin typeface="Calibri" pitchFamily="34" charset="0"/>
                          <a:ea typeface="+mn-ea"/>
                          <a:cs typeface="+mn-cs"/>
                        </a:rPr>
                        <a:t>93.5</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r>
              <a:tr h="504000">
                <a:tc>
                  <a:txBody>
                    <a:bodyPr/>
                    <a:lstStyle/>
                    <a:p>
                      <a:pPr algn="l" fontAlgn="ctr"/>
                      <a:r>
                        <a:rPr lang="es-MX" sz="1400" b="1" i="0" u="none" strike="noStrike" dirty="0" smtClean="0">
                          <a:latin typeface="Calibri" pitchFamily="34" charset="0"/>
                        </a:rPr>
                        <a:t> Organización </a:t>
                      </a:r>
                      <a:r>
                        <a:rPr lang="es-MX" sz="1400" b="1" i="0" u="none" strike="noStrike" dirty="0">
                          <a:latin typeface="Calibri" pitchFamily="34" charset="0"/>
                        </a:rPr>
                        <a:t>interna</a:t>
                      </a:r>
                      <a:br>
                        <a:rPr lang="es-MX" sz="1400" b="1" i="0" u="none" strike="noStrike" dirty="0">
                          <a:latin typeface="Calibri" pitchFamily="34" charset="0"/>
                        </a:rPr>
                      </a:br>
                      <a:r>
                        <a:rPr lang="es-MX" sz="1400" b="1" i="0" u="none" strike="noStrike" dirty="0" smtClean="0">
                          <a:latin typeface="Calibri" pitchFamily="34" charset="0"/>
                        </a:rPr>
                        <a:t> Fracciones</a:t>
                      </a:r>
                      <a:r>
                        <a:rPr lang="es-MX" sz="1400" b="1" i="0" u="none" strike="noStrike" dirty="0">
                          <a:latin typeface="Calibri" pitchFamily="34" charset="0"/>
                        </a:rPr>
                        <a:t>: II, III y XV</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70.2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95.6</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88.1</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92.3</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r>
              <a:tr h="504000">
                <a:tc>
                  <a:txBody>
                    <a:bodyPr/>
                    <a:lstStyle/>
                    <a:p>
                      <a:pPr algn="l" fontAlgn="ctr"/>
                      <a:r>
                        <a:rPr lang="es-MX" sz="1400" b="1" i="0" u="none" strike="noStrike" dirty="0" smtClean="0">
                          <a:latin typeface="Calibri" pitchFamily="34" charset="0"/>
                        </a:rPr>
                        <a:t> Regulatorio</a:t>
                      </a:r>
                      <a:r>
                        <a:rPr lang="es-MX" sz="1400" b="1" i="0" u="none" strike="noStrike" dirty="0">
                          <a:latin typeface="Calibri" pitchFamily="34" charset="0"/>
                        </a:rPr>
                        <a:t/>
                      </a:r>
                      <a:br>
                        <a:rPr lang="es-MX" sz="1400" b="1" i="0" u="none" strike="noStrike" dirty="0">
                          <a:latin typeface="Calibri" pitchFamily="34" charset="0"/>
                        </a:rPr>
                      </a:br>
                      <a:r>
                        <a:rPr lang="es-MX" sz="1400" b="1" i="0" u="none" strike="noStrike" dirty="0" smtClean="0">
                          <a:latin typeface="Calibri" pitchFamily="34" charset="0"/>
                        </a:rPr>
                        <a:t> Fracciones</a:t>
                      </a:r>
                      <a:r>
                        <a:rPr lang="es-MX" sz="1400" b="1" i="0" u="none" strike="noStrike" dirty="0">
                          <a:latin typeface="Calibri" pitchFamily="34" charset="0"/>
                        </a:rPr>
                        <a:t>: I, VIII y XIII</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69.1</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95.3</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86.1</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89.8</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r>
              <a:tr h="504000">
                <a:tc>
                  <a:txBody>
                    <a:bodyPr/>
                    <a:lstStyle/>
                    <a:p>
                      <a:pPr algn="l" fontAlgn="ctr"/>
                      <a:r>
                        <a:rPr lang="es-MX" sz="1400" b="1" i="0" u="none" strike="noStrike" dirty="0" smtClean="0">
                          <a:latin typeface="Calibri" pitchFamily="34" charset="0"/>
                        </a:rPr>
                        <a:t> Programático</a:t>
                      </a:r>
                      <a:r>
                        <a:rPr lang="es-MX" sz="1400" b="1" i="0" u="none" strike="noStrike" dirty="0">
                          <a:latin typeface="Calibri" pitchFamily="34" charset="0"/>
                        </a:rPr>
                        <a:t>, presupuestal y financiero</a:t>
                      </a:r>
                      <a:br>
                        <a:rPr lang="es-MX" sz="1400" b="1" i="0" u="none" strike="noStrike" dirty="0">
                          <a:latin typeface="Calibri" pitchFamily="34" charset="0"/>
                        </a:rPr>
                      </a:br>
                      <a:r>
                        <a:rPr lang="es-MX" sz="1400" b="1" i="0" u="none" strike="noStrike" dirty="0" smtClean="0">
                          <a:latin typeface="Calibri" pitchFamily="34" charset="0"/>
                        </a:rPr>
                        <a:t> Fracciones</a:t>
                      </a:r>
                      <a:r>
                        <a:rPr lang="es-MX" sz="1400" b="1" i="0" u="none" strike="noStrike" dirty="0">
                          <a:latin typeface="Calibri" pitchFamily="34" charset="0"/>
                        </a:rPr>
                        <a:t>: IV, V, VI, IX, XVII, XVIII y XX</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57.3</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90.7</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79.2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84.2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r>
              <a:tr h="504000">
                <a:tc>
                  <a:txBody>
                    <a:bodyPr/>
                    <a:lstStyle/>
                    <a:p>
                      <a:pPr algn="l" fontAlgn="ctr"/>
                      <a:r>
                        <a:rPr lang="es-MX" sz="1400" b="1" i="0" u="none" strike="noStrike" dirty="0" smtClean="0">
                          <a:latin typeface="Calibri" pitchFamily="34" charset="0"/>
                        </a:rPr>
                        <a:t> Informes </a:t>
                      </a:r>
                      <a:r>
                        <a:rPr lang="es-MX" sz="1400" b="1" i="0" u="none" strike="noStrike" dirty="0">
                          <a:latin typeface="Calibri" pitchFamily="34" charset="0"/>
                        </a:rPr>
                        <a:t>y programas</a:t>
                      </a:r>
                      <a:br>
                        <a:rPr lang="es-MX" sz="1400" b="1" i="0" u="none" strike="noStrike" dirty="0">
                          <a:latin typeface="Calibri" pitchFamily="34" charset="0"/>
                        </a:rPr>
                      </a:br>
                      <a:r>
                        <a:rPr lang="es-MX" sz="1400" b="1" i="0" u="none" strike="noStrike" dirty="0" smtClean="0">
                          <a:latin typeface="Calibri" pitchFamily="34" charset="0"/>
                        </a:rPr>
                        <a:t> Fracciones</a:t>
                      </a:r>
                      <a:r>
                        <a:rPr lang="es-MX" sz="1400" b="1" i="0" u="none" strike="noStrike" dirty="0">
                          <a:latin typeface="Calibri" pitchFamily="34" charset="0"/>
                        </a:rPr>
                        <a:t>: XII, XVI, XIX, XXI y XXIV</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46.5</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90.7</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76.5</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82.9</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tcPr>
                </a:tc>
              </a:tr>
              <a:tr h="504000">
                <a:tc>
                  <a:txBody>
                    <a:bodyPr/>
                    <a:lstStyle/>
                    <a:p>
                      <a:pPr algn="l" fontAlgn="ctr"/>
                      <a:r>
                        <a:rPr lang="es-MX" sz="1400" b="1" i="0" u="none" strike="noStrike" dirty="0" smtClean="0">
                          <a:latin typeface="Calibri" pitchFamily="34" charset="0"/>
                        </a:rPr>
                        <a:t> Actos </a:t>
                      </a:r>
                      <a:r>
                        <a:rPr lang="es-MX" sz="1400" b="1" i="0" u="none" strike="noStrike" dirty="0">
                          <a:latin typeface="Calibri" pitchFamily="34" charset="0"/>
                        </a:rPr>
                        <a:t>de gobierno</a:t>
                      </a:r>
                      <a:br>
                        <a:rPr lang="es-MX" sz="1400" b="1" i="0" u="none" strike="noStrike" dirty="0">
                          <a:latin typeface="Calibri" pitchFamily="34" charset="0"/>
                        </a:rPr>
                      </a:br>
                      <a:r>
                        <a:rPr lang="es-MX" sz="1400" b="1" i="0" u="none" strike="noStrike" dirty="0" smtClean="0">
                          <a:latin typeface="Calibri" pitchFamily="34" charset="0"/>
                        </a:rPr>
                        <a:t> Fracciones</a:t>
                      </a:r>
                      <a:r>
                        <a:rPr lang="es-MX" sz="1400" b="1" i="0" u="none" strike="noStrike" dirty="0">
                          <a:latin typeface="Calibri" pitchFamily="34" charset="0"/>
                        </a:rPr>
                        <a:t>: X, XI, XIV y XXII</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54.4</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94.1</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73.1</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78.3</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60000">
                <a:tc>
                  <a:txBody>
                    <a:bodyPr/>
                    <a:lstStyle/>
                    <a:p>
                      <a:pPr algn="l" fontAlgn="ctr"/>
                      <a:r>
                        <a:rPr lang="es-MX" sz="1400" b="1" i="0" u="none" strike="noStrike" dirty="0" smtClean="0">
                          <a:solidFill>
                            <a:srgbClr val="FFFFFF"/>
                          </a:solidFill>
                          <a:latin typeface="Calibri" pitchFamily="34" charset="0"/>
                        </a:rPr>
                        <a:t> Total</a:t>
                      </a:r>
                      <a:endParaRPr lang="es-MX" sz="1400" b="1" i="0" u="none" strike="noStrike" dirty="0">
                        <a:solidFill>
                          <a:srgbClr val="FFFFFF"/>
                        </a:solidFill>
                        <a:latin typeface="Calibri" pitchFamily="34" charset="0"/>
                      </a:endParaRP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60.2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92.8</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81.2</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86.3</a:t>
                      </a:r>
                    </a:p>
                  </a:txBody>
                  <a:tcPr marL="9525" marR="9525" marT="9525" marB="0" anchor="ctr">
                    <a:lnL w="1270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Relación con la sociedad</a:t>
            </a:r>
            <a:endParaRPr lang="es-ES" sz="1400" b="1" i="1" dirty="0">
              <a:latin typeface="Calibri" pitchFamily="34" charset="0"/>
            </a:endParaRPr>
          </a:p>
        </p:txBody>
      </p:sp>
      <p:graphicFrame>
        <p:nvGraphicFramePr>
          <p:cNvPr id="4" name="3 Tabla"/>
          <p:cNvGraphicFramePr>
            <a:graphicFrameLocks noGrp="1"/>
          </p:cNvGraphicFramePr>
          <p:nvPr/>
        </p:nvGraphicFramePr>
        <p:xfrm>
          <a:off x="396322" y="2064788"/>
          <a:ext cx="8352000" cy="3275478"/>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Relación con la sociedad</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95008">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720000">
                <a:tc>
                  <a:txBody>
                    <a:bodyPr/>
                    <a:lstStyle/>
                    <a:p>
                      <a:pPr algn="ctr" fontAlgn="ctr"/>
                      <a:r>
                        <a:rPr lang="es-MX" sz="1400" b="1" i="0" u="none" strike="noStrike" dirty="0">
                          <a:latin typeface="Calibri" pitchFamily="34" charset="0"/>
                        </a:rPr>
                        <a:t>Fracción XXIII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El nombre, domicilio oficial y en su caso dirección electrónica, de los servidores públicos encargados de la oficina de información</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86.2</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98.3</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92.7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97.3</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936000">
                <a:tc>
                  <a:txBody>
                    <a:bodyPr/>
                    <a:lstStyle/>
                    <a:p>
                      <a:pPr algn="ctr" fontAlgn="ctr"/>
                      <a:r>
                        <a:rPr lang="es-MX" sz="1400" b="1" i="0" u="none" strike="noStrike">
                          <a:latin typeface="Calibri" pitchFamily="34" charset="0"/>
                        </a:rPr>
                        <a:t>Fracción VII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Información relacionada con los trámites, servicios, programas de apoyo que ofrecen,  así como los requisitos, formatos y forma de acceder a ellos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59.6</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91.7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85.8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89.7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l" fontAlgn="ctr"/>
                      <a:r>
                        <a:rPr lang="es-MX" sz="1400" b="1" i="0" u="none" strike="noStrike" dirty="0" smtClean="0">
                          <a:solidFill>
                            <a:srgbClr val="FFFFFF"/>
                          </a:solidFill>
                          <a:latin typeface="Calibri" pitchFamily="34" charset="0"/>
                        </a:rPr>
                        <a:t> Total</a:t>
                      </a:r>
                      <a:r>
                        <a:rPr lang="es-MX" sz="1400" b="1" i="0" u="none" strike="noStrike" dirty="0">
                          <a:solidFill>
                            <a:srgbClr val="FFFFFF"/>
                          </a:solidFill>
                          <a:latin typeface="Calibri" pitchFamily="34" charset="0"/>
                        </a:rPr>
                        <a:t> </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72.9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95.0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89.2</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93.5</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389432" y="1825090"/>
          <a:ext cx="8352000" cy="4247478"/>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Organización interna</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43883">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540000">
                <a:tc>
                  <a:txBody>
                    <a:bodyPr/>
                    <a:lstStyle/>
                    <a:p>
                      <a:pPr algn="ctr" fontAlgn="ctr"/>
                      <a:r>
                        <a:rPr lang="es-MX" sz="1400" b="1" i="0" u="none" strike="noStrike" dirty="0">
                          <a:latin typeface="Calibri" pitchFamily="34" charset="0"/>
                        </a:rPr>
                        <a:t>Fracción 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 que se relacione con sus actividades y su estructura orgánica</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72.3</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97.0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89.9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93.8</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1152000">
                <a:tc>
                  <a:txBody>
                    <a:bodyPr/>
                    <a:lstStyle/>
                    <a:p>
                      <a:pPr algn="ctr" fontAlgn="ctr"/>
                      <a:r>
                        <a:rPr lang="es-MX" sz="1400" b="1" i="0" u="none" strike="noStrike">
                          <a:latin typeface="Calibri" pitchFamily="34" charset="0"/>
                        </a:rPr>
                        <a:t>Fracción III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Las facultades de cada unidad administrativa y la normatividad que las rige, así como el directorio de servidores públicos, desde el nivel de jefe de departamento y hasta el del titular del Ente Público, o sus equivalentes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74.5</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96.8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89.7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92.8</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936000">
                <a:tc>
                  <a:txBody>
                    <a:bodyPr/>
                    <a:lstStyle/>
                    <a:p>
                      <a:pPr algn="ctr" fontAlgn="ctr"/>
                      <a:r>
                        <a:rPr lang="es-MX" sz="1400" b="1" i="0" u="none" strike="noStrike">
                          <a:latin typeface="Calibri" pitchFamily="34" charset="0"/>
                        </a:rPr>
                        <a:t>Fracción XV</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Las condiciones generales de trabajo que regulen las relaciones laborales del personal sindicalizado y de confianza que se encuentre adscrito a los entes públicos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63.8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93.1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84.7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90.4</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l"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 Total</a:t>
                      </a:r>
                      <a:endParaRPr lang="es-MX" sz="1400" b="1" i="0" u="none" strike="noStrike" dirty="0">
                        <a:solidFill>
                          <a:srgbClr val="FFFFFF"/>
                        </a:solidFill>
                        <a:latin typeface="Calibri" pitchFamily="34" charset="0"/>
                      </a:endParaRP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70.2</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95.6</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88.1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92.3</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
        <p:nvSpPr>
          <p:cNvPr id="5" name="4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Organización interna</a:t>
            </a:r>
            <a:endParaRPr lang="es-ES" sz="1400" b="1" i="1" dirty="0">
              <a:latin typeface="Calibri"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396322" y="1928802"/>
          <a:ext cx="8352000" cy="3995478"/>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Regulatorio</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43883">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792000">
                <a:tc>
                  <a:txBody>
                    <a:bodyPr/>
                    <a:lstStyle/>
                    <a:p>
                      <a:pPr algn="ctr" fontAlgn="ctr"/>
                      <a:r>
                        <a:rPr lang="es-MX" sz="1400" b="1" i="0" u="none" strike="noStrike" dirty="0">
                          <a:latin typeface="Calibri" pitchFamily="34" charset="0"/>
                        </a:rPr>
                        <a:t>Fracción 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 Gaceta Oficial, leyes, reglamentos, acuerdos, circulares y demás disposiciones de observancia general en el Distrito Federal</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76.8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97.7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92.5</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792000">
                <a:tc>
                  <a:txBody>
                    <a:bodyPr/>
                    <a:lstStyle/>
                    <a:p>
                      <a:pPr algn="ctr" fontAlgn="ctr"/>
                      <a:r>
                        <a:rPr lang="es-MX" sz="1400" b="1" i="0" u="none" strike="noStrike">
                          <a:latin typeface="Calibri" pitchFamily="34" charset="0"/>
                        </a:rPr>
                        <a:t>Fracción XIII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 información sobre las iniciativas y dictámenes de ley que se presenten ante la Asamblea Legislativa del Distrito Federal</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25.0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87.5</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87.5</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792000">
                <a:tc>
                  <a:txBody>
                    <a:bodyPr/>
                    <a:lstStyle/>
                    <a:p>
                      <a:pPr algn="ctr" fontAlgn="ctr"/>
                      <a:r>
                        <a:rPr lang="es-MX" sz="1400" b="1" i="0" u="none" strike="noStrike" dirty="0">
                          <a:latin typeface="Calibri" pitchFamily="34" charset="0"/>
                        </a:rPr>
                        <a:t>Fracción VIII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Las reglas de procedimiento, manuales administrativos y políticas emitidas, aplicables en el ámbito de su competencia</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62.6</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92.9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82.1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87.3</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l" fontAlgn="ctr"/>
                      <a:r>
                        <a:rPr lang="es-MX" sz="1400" b="1" i="0" u="none" strike="noStrike" dirty="0">
                          <a:solidFill>
                            <a:srgbClr val="FFFFFF"/>
                          </a:solidFill>
                          <a:latin typeface="Calibri" pitchFamily="34" charset="0"/>
                        </a:rPr>
                        <a:t> </a:t>
                      </a:r>
                      <a:r>
                        <a:rPr lang="es-MX" sz="1400" b="1" i="0" u="none" strike="noStrike" dirty="0" smtClean="0">
                          <a:solidFill>
                            <a:srgbClr val="FFFFFF"/>
                          </a:solidFill>
                          <a:latin typeface="Calibri" pitchFamily="34" charset="0"/>
                        </a:rPr>
                        <a:t> Total</a:t>
                      </a:r>
                      <a:endParaRPr lang="es-MX" sz="1400" b="1" i="0" u="none" strike="noStrike" dirty="0">
                        <a:solidFill>
                          <a:srgbClr val="FFFFFF"/>
                        </a:solidFill>
                        <a:latin typeface="Calibri" pitchFamily="34" charset="0"/>
                      </a:endParaRP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69.1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95.3</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86.1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89.8</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
        <p:nvSpPr>
          <p:cNvPr id="8" name="7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Regulatorio</a:t>
            </a:r>
            <a:endParaRPr lang="es-ES" sz="1400" b="1" i="1" dirty="0">
              <a:latin typeface="Calibri"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6 Tabla"/>
          <p:cNvGraphicFramePr>
            <a:graphicFrameLocks noGrp="1"/>
          </p:cNvGraphicFramePr>
          <p:nvPr/>
        </p:nvGraphicFramePr>
        <p:xfrm>
          <a:off x="378674" y="1088504"/>
          <a:ext cx="8352000" cy="5687739"/>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Programático, presupuestal y financiero</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25952">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279313">
                <a:tc>
                  <a:txBody>
                    <a:bodyPr/>
                    <a:lstStyle/>
                    <a:p>
                      <a:pPr algn="ctr" fontAlgn="ctr"/>
                      <a:r>
                        <a:rPr lang="es-MX" sz="1400" b="1" i="0" u="none" strike="noStrike" dirty="0">
                          <a:latin typeface="Calibri" pitchFamily="34" charset="0"/>
                        </a:rPr>
                        <a:t>Fracción XVIII</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Cuenta pública</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74.5</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94.8</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93.5</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97.8</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544660">
                <a:tc>
                  <a:txBody>
                    <a:bodyPr/>
                    <a:lstStyle/>
                    <a:p>
                      <a:pPr algn="ctr" fontAlgn="ctr"/>
                      <a:r>
                        <a:rPr lang="es-MX" sz="1400" b="1" i="0" u="none" strike="noStrike">
                          <a:latin typeface="Calibri" pitchFamily="34" charset="0"/>
                        </a:rPr>
                        <a:t>Fracción VI</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La relación de sus bienes y el monto al que ascienden los mismos, siempre que su valor sea superior a trescientos cincuenta veces el salario mínimo vigente en el Distrito Federal</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70.7</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96.9</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84.5</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88.7</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635436">
                <a:tc>
                  <a:txBody>
                    <a:bodyPr/>
                    <a:lstStyle/>
                    <a:p>
                      <a:pPr algn="ctr" fontAlgn="ctr"/>
                      <a:r>
                        <a:rPr lang="es-MX" sz="1400" b="1" i="0" u="none" strike="noStrike">
                          <a:latin typeface="Calibri" pitchFamily="34" charset="0"/>
                        </a:rPr>
                        <a:t>Fracción V</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Una descripción analítica de sus programas y presupuestos, que comprenderá sus estados financieros y erogaciones realizadas, en el ejercicio inmediato anterior, en materia de adquisiciones, obras públicas y servicios, de acuerdo a lo establecido en los ordenamientos aplicables</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50.4</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89.1</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84.2</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88.2</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56124">
                <a:tc>
                  <a:txBody>
                    <a:bodyPr/>
                    <a:lstStyle/>
                    <a:p>
                      <a:pPr algn="ctr" fontAlgn="ctr"/>
                      <a:r>
                        <a:rPr lang="es-MX" sz="1400" b="1" i="0" u="none" strike="noStrike">
                          <a:latin typeface="Calibri" pitchFamily="34" charset="0"/>
                        </a:rPr>
                        <a:t>Fracción XX</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Los resultados de todo tipo de auditorías concluidas, hechas al ejercicio presupuestal de cada uno de los entes públicos</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60.0</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91.8</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75.9</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80.9</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8192">
                <a:tc>
                  <a:txBody>
                    <a:bodyPr/>
                    <a:lstStyle/>
                    <a:p>
                      <a:pPr algn="ctr" fontAlgn="ctr"/>
                      <a:r>
                        <a:rPr lang="es-MX" sz="1400" b="1" i="0" u="none" strike="noStrike">
                          <a:latin typeface="Calibri" pitchFamily="34" charset="0"/>
                        </a:rPr>
                        <a:t>Fracción XVII</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Informe de avances programáticos o presupuestales, balances generales y su estado financiero</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38.2</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84.3</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74.3</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80.5</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16728">
                <a:tc>
                  <a:txBody>
                    <a:bodyPr/>
                    <a:lstStyle/>
                    <a:p>
                      <a:pPr algn="ctr" fontAlgn="ctr"/>
                      <a:r>
                        <a:rPr lang="es-MX" sz="1400" b="1" i="0" u="none" strike="noStrike">
                          <a:latin typeface="Calibri" pitchFamily="34" charset="0"/>
                        </a:rPr>
                        <a:t>Fracción IV</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Descripción de los cargos, emolumentos, remuneraciones, percepciones ordinarias y extraordinarias o similares de los servidores públicos de estructura, mandos medios y superiores</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53.3</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91.0</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73.8</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78.4</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279313">
                <a:tc>
                  <a:txBody>
                    <a:bodyPr/>
                    <a:lstStyle/>
                    <a:p>
                      <a:pPr algn="ctr" fontAlgn="ctr"/>
                      <a:r>
                        <a:rPr lang="es-MX" sz="1400" b="1" i="0" u="none" strike="noStrike">
                          <a:latin typeface="Calibri" pitchFamily="34" charset="0"/>
                        </a:rPr>
                        <a:t>Fracción IX</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200" b="1" i="0" u="none" strike="noStrike" dirty="0">
                          <a:latin typeface="Calibri" pitchFamily="34" charset="0"/>
                        </a:rPr>
                        <a:t>El presupuesto asignado y su distribución por programas</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54.0</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86.9</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67.9</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75.1</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l" fontAlgn="ctr"/>
                      <a:r>
                        <a:rPr lang="es-MX" sz="1400" b="1" i="0" u="none" strike="noStrike" baseline="0" dirty="0" smtClean="0">
                          <a:solidFill>
                            <a:srgbClr val="FFFFFF"/>
                          </a:solidFill>
                          <a:latin typeface="Calibri" pitchFamily="34" charset="0"/>
                        </a:rPr>
                        <a:t> Total</a:t>
                      </a:r>
                      <a:r>
                        <a:rPr lang="es-MX" sz="1400" b="1" i="0" u="none" strike="noStrike" dirty="0">
                          <a:solidFill>
                            <a:srgbClr val="FFFFFF"/>
                          </a:solidFill>
                          <a:latin typeface="Calibri" pitchFamily="34" charset="0"/>
                        </a:rPr>
                        <a:t> </a:t>
                      </a:r>
                    </a:p>
                  </a:txBody>
                  <a:tcPr marL="6983" marR="6983" marT="6983"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57.3</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90.7</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79.2</a:t>
                      </a:r>
                    </a:p>
                  </a:txBody>
                  <a:tcPr marL="6983" marR="6983" marT="6983"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84.2</a:t>
                      </a:r>
                    </a:p>
                  </a:txBody>
                  <a:tcPr marL="6983" marR="6983" marT="6983"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Programático, presupuestal y financiero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384920" y="1285860"/>
          <a:ext cx="8352000" cy="5219478"/>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Informes y programas</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43883">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936000">
                <a:tc>
                  <a:txBody>
                    <a:bodyPr/>
                    <a:lstStyle/>
                    <a:p>
                      <a:pPr algn="ctr" fontAlgn="ctr"/>
                      <a:r>
                        <a:rPr lang="es-MX" sz="1400" b="1" i="0" u="none" strike="noStrike" dirty="0">
                          <a:latin typeface="Calibri" pitchFamily="34" charset="0"/>
                        </a:rPr>
                        <a:t>Fracción XXI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Los informes presentados por los partidos políticos ante la autoridad estatal electoral, una vez terminado el procedimiento de fiscalización respectivo</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c>
                  <a:txBody>
                    <a:bodyPr/>
                    <a:lstStyle/>
                    <a:p>
                      <a:pPr algn="ctr" fontAlgn="ctr"/>
                      <a:r>
                        <a:rPr lang="es-MX" sz="1400" b="1" i="0" u="none" strike="noStrike" dirty="0">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33CCCC"/>
                    </a:solidFill>
                  </a:tcPr>
                </a:tc>
              </a:tr>
              <a:tr h="360000">
                <a:tc>
                  <a:txBody>
                    <a:bodyPr/>
                    <a:lstStyle/>
                    <a:p>
                      <a:pPr algn="ctr" fontAlgn="ctr"/>
                      <a:r>
                        <a:rPr lang="es-MX" sz="1400" b="1" i="0" u="none" strike="noStrike">
                          <a:latin typeface="Calibri" pitchFamily="34" charset="0"/>
                        </a:rPr>
                        <a:t>Fracción XIX</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Estadísticas e índices delictivos generales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50.9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91.2</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90.8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90.8</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04000">
                <a:tc>
                  <a:txBody>
                    <a:bodyPr/>
                    <a:lstStyle/>
                    <a:p>
                      <a:pPr algn="ctr" fontAlgn="ctr"/>
                      <a:r>
                        <a:rPr lang="es-MX" sz="1400" b="1" i="0" u="none" strike="noStrike">
                          <a:latin typeface="Calibri" pitchFamily="34" charset="0"/>
                        </a:rPr>
                        <a:t>Fracción XVI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Los programas operativos anuales y/o de trabajo de cada uno de los entes públicos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67.4</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95.0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87.5</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1296000">
                <a:tc>
                  <a:txBody>
                    <a:bodyPr/>
                    <a:lstStyle/>
                    <a:p>
                      <a:pPr algn="ctr" fontAlgn="ctr"/>
                      <a:r>
                        <a:rPr lang="es-MX" sz="1400" b="1" i="0" u="none" strike="noStrike">
                          <a:latin typeface="Calibri" pitchFamily="34" charset="0"/>
                        </a:rPr>
                        <a:t>Fracción XXIV</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Los entes obligados deberán hacer pública toda aquella información relativa a los montos y las personas a quienes entreguen, por cualquier motivo, recursos públicos, así como los informes que dichas personas les entreguen sobre el uso y destino de dichos recursos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39.5</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77.0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85.0</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04000">
                <a:tc>
                  <a:txBody>
                    <a:bodyPr/>
                    <a:lstStyle/>
                    <a:p>
                      <a:pPr algn="ctr" fontAlgn="ctr"/>
                      <a:r>
                        <a:rPr lang="es-MX" sz="1400" b="1" i="0" u="none" strike="noStrike">
                          <a:latin typeface="Calibri" pitchFamily="34" charset="0"/>
                        </a:rPr>
                        <a:t>Fracción XII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 ejecución, montos asignados y criterios de acceso a los programas de subsidio</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25.9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85.6</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62.8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67.9</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gridSpan="2">
                  <a:txBody>
                    <a:bodyPr/>
                    <a:lstStyle/>
                    <a:p>
                      <a:pPr algn="ctr" fontAlgn="ctr"/>
                      <a:r>
                        <a:rPr lang="es-MX" sz="1400" b="1" i="0" u="none" strike="noStrike">
                          <a:solidFill>
                            <a:srgbClr val="FFFFFF"/>
                          </a:solidFill>
                          <a:latin typeface="Calibri" pitchFamily="34" charset="0"/>
                        </a:rPr>
                        <a:t> </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a:txBody>
                    <a:bodyPr/>
                    <a:lstStyle/>
                    <a:p>
                      <a:pPr algn="ctr" fontAlgn="ctr"/>
                      <a:r>
                        <a:rPr lang="es-MX" sz="1400" b="1" i="0" u="none" strike="noStrike">
                          <a:solidFill>
                            <a:srgbClr val="FFFFFF"/>
                          </a:solidFill>
                          <a:latin typeface="Calibri" pitchFamily="34" charset="0"/>
                        </a:rPr>
                        <a:t>46.5</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90.7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76.5</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82.9</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Informes y programas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nvGraphicFramePr>
        <p:xfrm>
          <a:off x="413326" y="1714488"/>
          <a:ext cx="8352000" cy="4427478"/>
        </p:xfrm>
        <a:graphic>
          <a:graphicData uri="http://schemas.openxmlformats.org/drawingml/2006/table">
            <a:tbl>
              <a:tblPr/>
              <a:tblGrid>
                <a:gridCol w="1188000"/>
                <a:gridCol w="3600000"/>
                <a:gridCol w="792000"/>
                <a:gridCol w="792000"/>
                <a:gridCol w="792000"/>
                <a:gridCol w="1188000"/>
              </a:tblGrid>
              <a:tr h="324000">
                <a:tc rowSpan="3" gridSpan="2">
                  <a:txBody>
                    <a:bodyPr/>
                    <a:lstStyle/>
                    <a:p>
                      <a:pPr algn="ctr" fontAlgn="ctr"/>
                      <a:r>
                        <a:rPr lang="es-MX" sz="1400" b="1" i="0" u="none" strike="noStrike" dirty="0">
                          <a:solidFill>
                            <a:srgbClr val="FFFFFF"/>
                          </a:solidFill>
                          <a:latin typeface="Calibri" pitchFamily="34" charset="0"/>
                        </a:rPr>
                        <a:t>Actos de gobierno</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3" hMerge="1">
                  <a:txBody>
                    <a:bodyPr/>
                    <a:lstStyle/>
                    <a:p>
                      <a:endParaRPr lang="es-MX"/>
                    </a:p>
                  </a:txBody>
                  <a:tcPr/>
                </a:tc>
                <a:tc gridSpan="4">
                  <a:txBody>
                    <a:bodyPr/>
                    <a:lstStyle/>
                    <a:p>
                      <a:pPr algn="ctr" fontAlgn="ctr"/>
                      <a:r>
                        <a:rPr lang="es-MX" sz="1400" b="1" i="0" u="none" strike="noStrike" dirty="0" smtClean="0">
                          <a:solidFill>
                            <a:srgbClr val="FFFFFF"/>
                          </a:solidFill>
                          <a:latin typeface="Calibri" pitchFamily="34" charset="0"/>
                        </a:rPr>
                        <a:t>Evaluación</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1270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324000">
                <a:tc gridSpan="2" vMerge="1">
                  <a:txBody>
                    <a:bodyPr/>
                    <a:lstStyle/>
                    <a:p>
                      <a:endParaRPr lang="es-MX"/>
                    </a:p>
                  </a:txBody>
                  <a:tcPr/>
                </a:tc>
                <a:tc hMerge="1" vMerge="1">
                  <a:txBody>
                    <a:bodyPr/>
                    <a:lstStyle/>
                    <a:p>
                      <a:endParaRPr lang="es-MX"/>
                    </a:p>
                  </a:txBody>
                  <a:tcPr/>
                </a:tc>
                <a:tc rowSpan="2">
                  <a:txBody>
                    <a:bodyPr/>
                    <a:lstStyle/>
                    <a:p>
                      <a:pPr algn="ctr" fontAlgn="ctr"/>
                      <a:r>
                        <a:rPr lang="es-MX" sz="1400" b="1" i="0" u="none" strike="noStrike" dirty="0" smtClean="0">
                          <a:solidFill>
                            <a:srgbClr val="FFFFFF"/>
                          </a:solidFill>
                          <a:latin typeface="Calibri" pitchFamily="34" charset="0"/>
                        </a:rPr>
                        <a:t>May’07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rowSpan="2">
                  <a:txBody>
                    <a:bodyPr/>
                    <a:lstStyle/>
                    <a:p>
                      <a:pPr algn="ctr" fontAlgn="ctr"/>
                      <a:r>
                        <a:rPr lang="es-MX" sz="1400" b="1" i="0" u="none" strike="noStrike" dirty="0" smtClean="0">
                          <a:solidFill>
                            <a:srgbClr val="FFFFFF"/>
                          </a:solidFill>
                          <a:latin typeface="Calibri" pitchFamily="34" charset="0"/>
                        </a:rPr>
                        <a:t>Nov’07</a:t>
                      </a:r>
                      <a:endParaRPr lang="es-MX" sz="1400" b="1" i="0" u="none" strike="noStrike" dirty="0">
                        <a:solidFill>
                          <a:srgbClr val="FFFFFF"/>
                        </a:solidFill>
                        <a:latin typeface="Calibri" pitchFamily="34" charset="0"/>
                      </a:endParaRP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gridSpan="2">
                  <a:txBody>
                    <a:bodyPr/>
                    <a:lstStyle/>
                    <a:p>
                      <a:pPr algn="ctr" fontAlgn="ctr"/>
                      <a:r>
                        <a:rPr lang="es-MX"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hMerge="1">
                  <a:txBody>
                    <a:bodyPr/>
                    <a:lstStyle/>
                    <a:p>
                      <a:endParaRPr lang="es-MX"/>
                    </a:p>
                  </a:txBody>
                  <a:tcPr/>
                </a:tc>
              </a:tr>
              <a:tr h="443883">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400" b="1" i="0" u="none" strike="noStrike" dirty="0">
                          <a:solidFill>
                            <a:srgbClr val="FFFFFF"/>
                          </a:solidFill>
                          <a:latin typeface="Calibri" pitchFamily="34" charset="0"/>
                        </a:rPr>
                        <a:t>Total Entes 2007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Excluyendo nuevos Entes 2007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solidFill>
                      <a:srgbClr val="1B737D"/>
                    </a:solidFill>
                  </a:tcPr>
                </a:tc>
              </a:tr>
              <a:tr h="540000">
                <a:tc>
                  <a:txBody>
                    <a:bodyPr/>
                    <a:lstStyle/>
                    <a:p>
                      <a:pPr algn="ctr" fontAlgn="ctr"/>
                      <a:r>
                        <a:rPr lang="es-MX" sz="1400" b="1" i="0" u="none" strike="noStrike" dirty="0">
                          <a:latin typeface="Calibri" pitchFamily="34" charset="0"/>
                        </a:rPr>
                        <a:t>Fracción XXII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Controversias entre poderes públicos u órganos de gobierno</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65.0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100.0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91.7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dirty="0">
                          <a:latin typeface="Calibri" pitchFamily="34" charset="0"/>
                        </a:rPr>
                        <a:t>91.7</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720000">
                <a:tc>
                  <a:txBody>
                    <a:bodyPr/>
                    <a:lstStyle/>
                    <a:p>
                      <a:pPr algn="ctr" fontAlgn="ctr"/>
                      <a:r>
                        <a:rPr lang="es-MX" sz="1400" b="1" i="0" u="none" strike="noStrike">
                          <a:latin typeface="Calibri" pitchFamily="34" charset="0"/>
                        </a:rPr>
                        <a:t>Fracción XIV</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Las resoluciones o sentencias definitivas que se dicten en procesos jurisdiccionales o procedimientos seguidos en forma de juicio</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60.8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96.0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76.4</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78.9</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540000">
                <a:tc>
                  <a:txBody>
                    <a:bodyPr/>
                    <a:lstStyle/>
                    <a:p>
                      <a:pPr algn="ctr" fontAlgn="ctr"/>
                      <a:r>
                        <a:rPr lang="es-MX" sz="1400" b="1" i="0" u="none" strike="noStrike">
                          <a:latin typeface="Calibri" pitchFamily="34" charset="0"/>
                        </a:rPr>
                        <a:t>Fracción X</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Las concesiones, permisos y autorizaciones que haya otorgado, especificando al beneficiario</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45.1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91.9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72.0</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77.6</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1008000">
                <a:tc>
                  <a:txBody>
                    <a:bodyPr/>
                    <a:lstStyle/>
                    <a:p>
                      <a:pPr algn="ctr" fontAlgn="ctr"/>
                      <a:r>
                        <a:rPr lang="es-MX" sz="1400" b="1" i="0" u="none" strike="noStrike">
                          <a:latin typeface="Calibri" pitchFamily="34" charset="0"/>
                        </a:rPr>
                        <a:t>Fracción XI</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l" fontAlgn="ctr"/>
                      <a:r>
                        <a:rPr lang="es-MX" sz="1400" b="1" i="0" u="none" strike="noStrike" dirty="0">
                          <a:latin typeface="Calibri" pitchFamily="34" charset="0"/>
                        </a:rPr>
                        <a:t>La información relacionada con los actos y contratos suscritos en materia de obras públicas, adquisiciones o arrendamiento de bienes o servicios</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55.7</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93.9</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70.8</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c>
                  <a:txBody>
                    <a:bodyPr/>
                    <a:lstStyle/>
                    <a:p>
                      <a:pPr algn="ctr" fontAlgn="ctr"/>
                      <a:r>
                        <a:rPr lang="es-MX" sz="1400" b="1" i="0" u="none" strike="noStrike">
                          <a:latin typeface="Calibri" pitchFamily="34" charset="0"/>
                        </a:rPr>
                        <a:t>77.2</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6350" cap="flat" cmpd="sng" algn="ctr">
                      <a:solidFill>
                        <a:srgbClr val="0F4B5F"/>
                      </a:solidFill>
                      <a:prstDash val="solid"/>
                      <a:round/>
                      <a:headEnd type="none" w="med" len="med"/>
                      <a:tailEnd type="none" w="med" len="med"/>
                    </a:lnB>
                  </a:tcPr>
                </a:tc>
              </a:tr>
              <a:tr h="324000">
                <a:tc>
                  <a:txBody>
                    <a:bodyPr/>
                    <a:lstStyle/>
                    <a:p>
                      <a:pPr algn="ctr" fontAlgn="ctr"/>
                      <a:r>
                        <a:rPr lang="es-MX" sz="1400" b="1" i="0" u="none" strike="noStrike">
                          <a:solidFill>
                            <a:srgbClr val="FFFFFF"/>
                          </a:solidFill>
                          <a:latin typeface="Calibri" pitchFamily="34" charset="0"/>
                        </a:rPr>
                        <a:t> </a:t>
                      </a:r>
                    </a:p>
                  </a:txBody>
                  <a:tcPr marL="7398" marR="7398" marT="7398" marB="0" anchor="ctr">
                    <a:lnL w="1270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 </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54.4</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94.1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a:solidFill>
                            <a:srgbClr val="FFFFFF"/>
                          </a:solidFill>
                          <a:latin typeface="Calibri" pitchFamily="34" charset="0"/>
                        </a:rPr>
                        <a:t>73.1</a:t>
                      </a:r>
                    </a:p>
                  </a:txBody>
                  <a:tcPr marL="7398" marR="7398" marT="7398" marB="0" anchor="ctr">
                    <a:lnL w="6350" cap="flat" cmpd="sng" algn="ctr">
                      <a:solidFill>
                        <a:srgbClr val="0F4B5F"/>
                      </a:solidFill>
                      <a:prstDash val="solid"/>
                      <a:round/>
                      <a:headEnd type="none" w="med" len="med"/>
                      <a:tailEnd type="none" w="med" len="med"/>
                    </a:lnL>
                    <a:lnR w="635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c>
                  <a:txBody>
                    <a:bodyPr/>
                    <a:lstStyle/>
                    <a:p>
                      <a:pPr algn="ctr" fontAlgn="ctr"/>
                      <a:r>
                        <a:rPr lang="es-MX" sz="1400" b="1" i="0" u="none" strike="noStrike" dirty="0">
                          <a:solidFill>
                            <a:srgbClr val="FFFFFF"/>
                          </a:solidFill>
                          <a:latin typeface="Calibri" pitchFamily="34" charset="0"/>
                        </a:rPr>
                        <a:t>78.3</a:t>
                      </a:r>
                    </a:p>
                  </a:txBody>
                  <a:tcPr marL="7398" marR="7398" marT="7398" marB="0" anchor="ctr">
                    <a:lnL w="6350" cap="flat" cmpd="sng" algn="ctr">
                      <a:solidFill>
                        <a:srgbClr val="0F4B5F"/>
                      </a:solidFill>
                      <a:prstDash val="solid"/>
                      <a:round/>
                      <a:headEnd type="none" w="med" len="med"/>
                      <a:tailEnd type="none" w="med" len="med"/>
                    </a:lnL>
                    <a:lnR w="12700" cap="flat" cmpd="sng" algn="ctr">
                      <a:solidFill>
                        <a:srgbClr val="0F4B5F"/>
                      </a:solidFill>
                      <a:prstDash val="solid"/>
                      <a:round/>
                      <a:headEnd type="none" w="med" len="med"/>
                      <a:tailEnd type="none" w="med" len="med"/>
                    </a:lnR>
                    <a:lnT w="6350" cap="flat" cmpd="sng" algn="ctr">
                      <a:solidFill>
                        <a:srgbClr val="0F4B5F"/>
                      </a:solidFill>
                      <a:prstDash val="solid"/>
                      <a:round/>
                      <a:headEnd type="none" w="med" len="med"/>
                      <a:tailEnd type="none" w="med" len="med"/>
                    </a:lnT>
                    <a:lnB w="12700" cap="flat" cmpd="sng" algn="ctr">
                      <a:solidFill>
                        <a:srgbClr val="0F4B5F"/>
                      </a:solidFill>
                      <a:prstDash val="solid"/>
                      <a:round/>
                      <a:headEnd type="none" w="med" len="med"/>
                      <a:tailEnd type="none" w="med" len="med"/>
                    </a:lnB>
                    <a:solidFill>
                      <a:srgbClr val="1B737D"/>
                    </a:solidFill>
                  </a:tcPr>
                </a:tc>
              </a:tr>
            </a:tbl>
          </a:graphicData>
        </a:graphic>
      </p:graphicFrame>
      <p:sp>
        <p:nvSpPr>
          <p:cNvPr id="6" name="5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Desglose de la temática del Artículo 13. Criterios sustantivos. Actos de gobierno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Cumplimiento de los criterios sustantivos por Artículo 13 por tema y Órgano de gobierno</a:t>
            </a:r>
            <a:endParaRPr lang="es-ES" sz="1400" b="1" i="1" dirty="0">
              <a:latin typeface="Calibri" pitchFamily="34" charset="0"/>
            </a:endParaRPr>
          </a:p>
        </p:txBody>
      </p:sp>
      <p:sp>
        <p:nvSpPr>
          <p:cNvPr id="5" name="4 CuadroTexto"/>
          <p:cNvSpPr txBox="1"/>
          <p:nvPr/>
        </p:nvSpPr>
        <p:spPr>
          <a:xfrm>
            <a:off x="675184" y="6333674"/>
            <a:ext cx="7500990" cy="523220"/>
          </a:xfrm>
          <a:prstGeom prst="rect">
            <a:avLst/>
          </a:prstGeom>
          <a:noFill/>
        </p:spPr>
        <p:txBody>
          <a:bodyPr wrap="square" rtlCol="0">
            <a:spAutoFit/>
          </a:bodyPr>
          <a:lstStyle/>
          <a:p>
            <a:r>
              <a:rPr lang="es-MX" sz="1400" b="1" baseline="30000" dirty="0" smtClean="0">
                <a:latin typeface="Calibri" pitchFamily="34" charset="0"/>
              </a:rPr>
              <a:t>(1)</a:t>
            </a:r>
            <a:r>
              <a:rPr lang="es-MX" sz="1400" b="1" dirty="0" smtClean="0">
                <a:latin typeface="Calibri" pitchFamily="34" charset="0"/>
              </a:rPr>
              <a:t> Total Entes 2007</a:t>
            </a:r>
          </a:p>
          <a:p>
            <a:r>
              <a:rPr lang="es-MX" sz="1400" b="1" baseline="30000" dirty="0" smtClean="0">
                <a:latin typeface="Calibri" pitchFamily="34" charset="0"/>
              </a:rPr>
              <a:t>(2)</a:t>
            </a:r>
            <a:r>
              <a:rPr lang="es-MX" sz="1400" b="1" dirty="0" smtClean="0">
                <a:latin typeface="Calibri" pitchFamily="34" charset="0"/>
              </a:rPr>
              <a:t> Excluyendo nuevos Entes 2007</a:t>
            </a:r>
            <a:endParaRPr lang="es-MX" sz="1400" b="1" dirty="0">
              <a:latin typeface="Calibri" pitchFamily="34" charset="0"/>
            </a:endParaRPr>
          </a:p>
        </p:txBody>
      </p:sp>
      <p:sp>
        <p:nvSpPr>
          <p:cNvPr id="7" name="6 CuadroTexto"/>
          <p:cNvSpPr txBox="1"/>
          <p:nvPr/>
        </p:nvSpPr>
        <p:spPr>
          <a:xfrm>
            <a:off x="878740" y="6011526"/>
            <a:ext cx="4357718" cy="261610"/>
          </a:xfrm>
          <a:prstGeom prst="rect">
            <a:avLst/>
          </a:prstGeom>
          <a:noFill/>
        </p:spPr>
        <p:txBody>
          <a:bodyPr wrap="square" rtlCol="0">
            <a:spAutoFit/>
          </a:bodyPr>
          <a:lstStyle/>
          <a:p>
            <a:r>
              <a:rPr lang="es-MX" sz="1050" b="1" dirty="0" smtClean="0">
                <a:latin typeface="Calibri" pitchFamily="34" charset="0"/>
              </a:rPr>
              <a:t>Mejora promedio respecto de la evaluación de nov’07</a:t>
            </a:r>
            <a:endParaRPr lang="es-MX" sz="1050" b="1" dirty="0">
              <a:latin typeface="Calibri" pitchFamily="34" charset="0"/>
            </a:endParaRPr>
          </a:p>
        </p:txBody>
      </p:sp>
      <p:sp>
        <p:nvSpPr>
          <p:cNvPr id="8" name="7 Rectángulo"/>
          <p:cNvSpPr/>
          <p:nvPr/>
        </p:nvSpPr>
        <p:spPr>
          <a:xfrm>
            <a:off x="798337" y="6058822"/>
            <a:ext cx="142876" cy="142876"/>
          </a:xfrm>
          <a:prstGeom prst="rect">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9" name="8 Tabla"/>
          <p:cNvGraphicFramePr>
            <a:graphicFrameLocks noGrp="1"/>
          </p:cNvGraphicFramePr>
          <p:nvPr/>
        </p:nvGraphicFramePr>
        <p:xfrm>
          <a:off x="796544" y="1348032"/>
          <a:ext cx="7560000" cy="4661028"/>
        </p:xfrm>
        <a:graphic>
          <a:graphicData uri="http://schemas.openxmlformats.org/drawingml/2006/table">
            <a:tbl>
              <a:tblPr/>
              <a:tblGrid>
                <a:gridCol w="972000"/>
                <a:gridCol w="720000"/>
                <a:gridCol w="972000"/>
                <a:gridCol w="1080000"/>
                <a:gridCol w="864000"/>
                <a:gridCol w="720000"/>
                <a:gridCol w="720000"/>
                <a:gridCol w="792000"/>
                <a:gridCol w="720000"/>
              </a:tblGrid>
              <a:tr h="201188">
                <a:tc>
                  <a:txBody>
                    <a:bodyPr/>
                    <a:lstStyle/>
                    <a:p>
                      <a:pPr algn="ctr" fontAlgn="ctr"/>
                      <a:r>
                        <a:rPr lang="es-MX" sz="1100" b="1" i="0" u="none" strike="noStrike" dirty="0" smtClean="0">
                          <a:solidFill>
                            <a:srgbClr val="FFFFFF"/>
                          </a:solidFill>
                          <a:latin typeface="Calibri" pitchFamily="34" charset="0"/>
                        </a:rPr>
                        <a:t>Temática</a:t>
                      </a:r>
                      <a:endParaRPr lang="es-MX" sz="1100" b="1" i="0" u="none" strike="noStrike" dirty="0">
                        <a:solidFill>
                          <a:srgbClr val="FFFFFF"/>
                        </a:solidFill>
                        <a:latin typeface="Calibri" pitchFamily="34" charset="0"/>
                      </a:endParaRP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Evaluación</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Administración pública central</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Desconcentrados y paraestatales*</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Delegaciones Políticas</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Poder Judicial</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Poder Legislativo</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Órganos autónomos</a:t>
                      </a:r>
                    </a:p>
                  </a:txBody>
                  <a:tcPr marL="5748" marR="5748" marT="5748"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100" b="1" i="0" u="none" strike="noStrike" dirty="0">
                          <a:solidFill>
                            <a:srgbClr val="FFFFFF"/>
                          </a:solidFill>
                          <a:latin typeface="Calibri" pitchFamily="34" charset="0"/>
                        </a:rPr>
                        <a:t>Total</a:t>
                      </a:r>
                      <a:br>
                        <a:rPr lang="es-MX" sz="1100" b="1" i="0" u="none" strike="noStrike" dirty="0">
                          <a:solidFill>
                            <a:srgbClr val="FFFFFF"/>
                          </a:solidFill>
                          <a:latin typeface="Calibri" pitchFamily="34" charset="0"/>
                        </a:rPr>
                      </a:br>
                      <a:r>
                        <a:rPr lang="es-MX" sz="1100" b="1" i="0" u="none" strike="noStrike" dirty="0" smtClean="0">
                          <a:solidFill>
                            <a:srgbClr val="FFFFFF"/>
                          </a:solidFill>
                          <a:latin typeface="Calibri" pitchFamily="34" charset="0"/>
                        </a:rPr>
                        <a:t>temática</a:t>
                      </a:r>
                      <a:endParaRPr lang="es-MX" sz="1100" b="1" i="0" u="none" strike="noStrike" dirty="0">
                        <a:solidFill>
                          <a:srgbClr val="FFFFFF"/>
                        </a:solidFill>
                        <a:latin typeface="Calibri" pitchFamily="34" charset="0"/>
                      </a:endParaRPr>
                    </a:p>
                  </a:txBody>
                  <a:tcPr marL="5748" marR="5748" marT="5748" marB="0" anchor="ctr">
                    <a:lnL w="6350" cap="flat" cmpd="sng" algn="ctr">
                      <a:solidFill>
                        <a:srgbClr val="FFFFFF"/>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008080"/>
                    </a:solidFill>
                  </a:tcPr>
                </a:tc>
              </a:tr>
              <a:tr h="180000">
                <a:tc rowSpan="4">
                  <a:txBody>
                    <a:bodyPr/>
                    <a:lstStyle/>
                    <a:p>
                      <a:pPr algn="ctr" fontAlgn="ctr"/>
                      <a:r>
                        <a:rPr lang="es-MX" sz="1100" b="1" i="0" u="none" strike="noStrike" dirty="0">
                          <a:latin typeface="Calibri" pitchFamily="34" charset="0"/>
                        </a:rPr>
                        <a:t>Relación con la sociedad</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74.8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68.0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73.8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76.7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72.9</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96.2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92.5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92.5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96.4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95.0</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84.9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92.2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93.8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rowSpan="2">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94.4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89.2</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96.3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100" b="1" i="0" u="none" strike="noStrike">
                          <a:latin typeface="Calibri" pitchFamily="34" charset="0"/>
                        </a:rPr>
                        <a:t>91.6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a:latin typeface="Calibri" pitchFamily="34" charset="0"/>
                        </a:rPr>
                        <a:t>93.5</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80000">
                <a:tc rowSpan="4">
                  <a:txBody>
                    <a:bodyPr/>
                    <a:lstStyle/>
                    <a:p>
                      <a:pPr algn="ctr" fontAlgn="ctr"/>
                      <a:r>
                        <a:rPr lang="es-MX" sz="1100" b="1" i="0" u="none" strike="noStrike">
                          <a:latin typeface="Calibri" pitchFamily="34" charset="0"/>
                        </a:rPr>
                        <a:t>Organización interna</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71.2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72.4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63.9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63.2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73.6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70.2</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95.6</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84.3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89.2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89.9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88.1</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96.1</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100" b="1" i="0" u="none" strike="noStrike">
                          <a:latin typeface="Calibri" pitchFamily="34" charset="0"/>
                        </a:rPr>
                        <a:t>91.2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a:latin typeface="Calibri" pitchFamily="34" charset="0"/>
                        </a:rPr>
                        <a:t>92.3</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80000">
                <a:tc rowSpan="4">
                  <a:txBody>
                    <a:bodyPr/>
                    <a:lstStyle/>
                    <a:p>
                      <a:pPr algn="ctr" fontAlgn="ctr"/>
                      <a:r>
                        <a:rPr lang="es-MX" sz="1100" b="1" i="0" u="none" strike="noStrike">
                          <a:latin typeface="Calibri" pitchFamily="34" charset="0"/>
                        </a:rPr>
                        <a:t>Regulatorio</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72.0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67.1</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83.3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79.8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69.1</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95.3</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95.1</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83.5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91.7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91.4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86.1</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97.6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100" b="1" i="0" u="none" strike="noStrike">
                          <a:latin typeface="Calibri" pitchFamily="34" charset="0"/>
                        </a:rPr>
                        <a:t>87.2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a:latin typeface="Calibri" pitchFamily="34" charset="0"/>
                        </a:rPr>
                        <a:t>89.8</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80000">
                <a:tc rowSpan="4">
                  <a:txBody>
                    <a:bodyPr/>
                    <a:lstStyle/>
                    <a:p>
                      <a:pPr algn="ctr" fontAlgn="ctr"/>
                      <a:r>
                        <a:rPr lang="es-MX" sz="1100" b="1" i="0" u="none" strike="noStrike">
                          <a:latin typeface="Calibri" pitchFamily="34" charset="0"/>
                        </a:rPr>
                        <a:t>Programático, presupuestal y financiero</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54.3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58.0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49.8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78.3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71.0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69.2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57.3</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92.3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84.0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90.8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90.7</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84.7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71.7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83.0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89.3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92.3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85.3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79.2</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89.2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a:latin typeface="Calibri" pitchFamily="34" charset="0"/>
                        </a:rPr>
                        <a:t>84.2</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80000">
                <a:tc rowSpan="4">
                  <a:txBody>
                    <a:bodyPr/>
                    <a:lstStyle/>
                    <a:p>
                      <a:pPr algn="ctr" fontAlgn="ctr"/>
                      <a:r>
                        <a:rPr lang="es-MX" sz="1100" b="1" i="0" u="none" strike="noStrike">
                          <a:latin typeface="Calibri" pitchFamily="34" charset="0"/>
                        </a:rPr>
                        <a:t>Informes y programas</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44.8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49.7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51.4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59.5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43.7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63.6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46.5</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86.1</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93.8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88.5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93.8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90.7</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80.9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65.9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80.3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94.1</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100" b="1" i="0" u="none" strike="noStrike">
                          <a:latin typeface="Calibri" pitchFamily="34" charset="0"/>
                        </a:rPr>
                        <a:t>76.5</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87.4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100" b="1" i="0" u="none" strike="noStrike">
                          <a:latin typeface="Calibri" pitchFamily="34" charset="0"/>
                        </a:rPr>
                        <a:t>78.2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a:latin typeface="Calibri" pitchFamily="34" charset="0"/>
                        </a:rPr>
                        <a:t>82.9</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r h="180000">
                <a:tc rowSpan="4">
                  <a:txBody>
                    <a:bodyPr/>
                    <a:lstStyle/>
                    <a:p>
                      <a:pPr algn="ctr" fontAlgn="ctr"/>
                      <a:r>
                        <a:rPr lang="es-MX" sz="1100" b="1" i="0" u="none" strike="noStrike">
                          <a:latin typeface="Calibri" pitchFamily="34" charset="0"/>
                        </a:rPr>
                        <a:t>Actos de gobierno</a:t>
                      </a:r>
                    </a:p>
                  </a:txBody>
                  <a:tcPr marL="5748" marR="5748" marT="5748"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l" fontAlgn="ctr"/>
                      <a:r>
                        <a:rPr lang="es-MX" sz="1100" b="1" i="0" u="none" strike="noStrike" dirty="0" smtClean="0">
                          <a:latin typeface="Calibri" pitchFamily="34" charset="0"/>
                        </a:rPr>
                        <a:t> May’07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48.6</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49.3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60.4</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33.3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66.7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54.4</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Nov’07</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91.9</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99.3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91.7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100.0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94.1</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(1)</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dirty="0">
                          <a:latin typeface="Calibri" pitchFamily="34" charset="0"/>
                        </a:rPr>
                        <a:t>75.0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61.3</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75.5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87.5</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75.0</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rowSpan="2">
                  <a:txBody>
                    <a:bodyPr/>
                    <a:lstStyle/>
                    <a:p>
                      <a:pPr algn="ctr" fontAlgn="ctr"/>
                      <a:r>
                        <a:rPr lang="es-MX" sz="1100" b="1" i="0" u="none" strike="noStrike">
                          <a:latin typeface="Calibri" pitchFamily="34" charset="0"/>
                        </a:rPr>
                        <a:t>86.7</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73.1</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tcPr>
                </a:tc>
              </a:tr>
              <a:tr h="180000">
                <a:tc vMerge="1">
                  <a:txBody>
                    <a:bodyPr/>
                    <a:lstStyle/>
                    <a:p>
                      <a:endParaRPr lang="es-MX"/>
                    </a:p>
                  </a:txBody>
                  <a:tcPr/>
                </a:tc>
                <a:tc>
                  <a:txBody>
                    <a:bodyPr/>
                    <a:lstStyle/>
                    <a:p>
                      <a:pPr algn="l" fontAlgn="ctr"/>
                      <a:r>
                        <a:rPr lang="es-MX" sz="1100" b="1" i="0" u="none" strike="noStrike" dirty="0" smtClean="0">
                          <a:latin typeface="Calibri" pitchFamily="34" charset="0"/>
                        </a:rPr>
                        <a:t> Abr’08 </a:t>
                      </a:r>
                      <a:r>
                        <a:rPr lang="es-MX" sz="1100" b="1" i="0" u="none" strike="noStrike" baseline="30000" dirty="0">
                          <a:latin typeface="Calibri" pitchFamily="34" charset="0"/>
                        </a:rPr>
                        <a:t>(2)</a:t>
                      </a:r>
                      <a:endParaRPr lang="es-MX" sz="1100" b="1" i="0" u="none" strike="noStrike" dirty="0">
                        <a:latin typeface="Calibri" pitchFamily="34" charset="0"/>
                      </a:endParaRP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86.8</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a:txBody>
                    <a:bodyPr/>
                    <a:lstStyle/>
                    <a:p>
                      <a:pPr algn="ctr" fontAlgn="ctr"/>
                      <a:r>
                        <a:rPr lang="es-MX" sz="1100" b="1" i="0" u="none" strike="noStrike">
                          <a:latin typeface="Calibri" pitchFamily="34" charset="0"/>
                        </a:rPr>
                        <a:t>67.2</a:t>
                      </a:r>
                    </a:p>
                  </a:txBody>
                  <a:tcPr marL="5748" marR="5748" marT="5748"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ctr"/>
                      <a:r>
                        <a:rPr lang="es-MX" sz="1100" b="1" i="0" u="none" strike="noStrike" dirty="0">
                          <a:latin typeface="Calibri" pitchFamily="34" charset="0"/>
                        </a:rPr>
                        <a:t>78.3</a:t>
                      </a:r>
                    </a:p>
                  </a:txBody>
                  <a:tcPr marL="5748" marR="5748" marT="5748"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pPr lvl="0" algn="ctr" fontAlgn="auto">
              <a:spcBef>
                <a:spcPts val="0"/>
              </a:spcBef>
              <a:spcAft>
                <a:spcPts val="0"/>
              </a:spcAft>
              <a:defRPr/>
            </a:pPr>
            <a:r>
              <a:rPr lang="es-MX" sz="2800" b="1" dirty="0" smtClean="0">
                <a:ln w="18415" cmpd="sng">
                  <a:noFill/>
                  <a:prstDash val="solid"/>
                </a:ln>
                <a:solidFill>
                  <a:srgbClr val="000000"/>
                </a:solidFill>
                <a:latin typeface="Calibri"/>
                <a:cs typeface="Arial" pitchFamily="34" charset="0"/>
              </a:rPr>
              <a:t>Periodos de evaluación</a:t>
            </a:r>
            <a:endParaRPr lang="es-MX" sz="2800" b="1" dirty="0">
              <a:ln w="18415" cmpd="sng">
                <a:noFill/>
                <a:prstDash val="solid"/>
              </a:ln>
              <a:solidFill>
                <a:srgbClr val="000000"/>
              </a:solidFill>
              <a:latin typeface="Calibri"/>
              <a:cs typeface="Arial" pitchFamily="34" charset="0"/>
            </a:endParaRPr>
          </a:p>
        </p:txBody>
      </p:sp>
      <p:sp>
        <p:nvSpPr>
          <p:cNvPr id="5" name="Rectangle 3"/>
          <p:cNvSpPr txBox="1">
            <a:spLocks noChangeArrowheads="1"/>
          </p:cNvSpPr>
          <p:nvPr/>
        </p:nvSpPr>
        <p:spPr>
          <a:xfrm>
            <a:off x="928662" y="2257586"/>
            <a:ext cx="7279786" cy="3243116"/>
          </a:xfrm>
          <a:prstGeom prst="rect">
            <a:avLst/>
          </a:prstGeom>
        </p:spPr>
        <p:txBody>
          <a:bodyPr vert="horz">
            <a:noAutofit/>
          </a:bodyPr>
          <a:lstStyle/>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Primera </a:t>
            </a: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 </a:t>
            </a: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 </a:t>
            </a: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 Del </a:t>
            </a:r>
            <a:r>
              <a:rPr kumimoji="0" lang="es-MX" sz="2000" b="1" i="0" u="none" strike="noStrike" kern="0" cap="none" spc="0" normalizeH="0" baseline="0" noProof="0" dirty="0" smtClean="0">
                <a:ln>
                  <a:noFill/>
                </a:ln>
                <a:solidFill>
                  <a:sysClr val="windowText" lastClr="000000"/>
                </a:solidFill>
                <a:effectLst/>
                <a:uLnTx/>
                <a:uFillTx/>
                <a:latin typeface="Calibri" pitchFamily="34" charset="0"/>
                <a:cs typeface="Arial" pitchFamily="34" charset="0"/>
              </a:rPr>
              <a:t>30 de octubre de 2006 al 29 de enero de 2007</a:t>
            </a: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kumimoji="0" lang="es-MX" sz="2000" b="1" i="0" u="none" strike="noStrike" kern="0" cap="none" spc="0" normalizeH="0" noProof="0" dirty="0" smtClean="0">
                <a:ln>
                  <a:noFill/>
                </a:ln>
                <a:solidFill>
                  <a:sysClr val="windowText" lastClr="000000"/>
                </a:solidFill>
                <a:effectLst/>
                <a:uLnTx/>
                <a:uFillTx/>
                <a:latin typeface="Calibri" pitchFamily="34" charset="0"/>
                <a:cs typeface="Arial" pitchFamily="34" charset="0"/>
              </a:rPr>
              <a:t>Segunda  </a:t>
            </a:r>
            <a:r>
              <a:rPr lang="es-MX" sz="2000" b="1" kern="0" dirty="0" smtClean="0">
                <a:solidFill>
                  <a:sysClr val="windowText" lastClr="000000"/>
                </a:solidFill>
                <a:latin typeface="Calibri" pitchFamily="34" charset="0"/>
                <a:cs typeface="Arial" pitchFamily="34" charset="0"/>
              </a:rPr>
              <a:t>-  </a:t>
            </a:r>
            <a:r>
              <a:rPr lang="es-MX" sz="2000" b="1" kern="0" dirty="0" smtClean="0">
                <a:solidFill>
                  <a:sysClr val="windowText" lastClr="000000"/>
                </a:solidFill>
                <a:latin typeface="Calibri" pitchFamily="34" charset="0"/>
                <a:cs typeface="Arial" pitchFamily="34" charset="0"/>
              </a:rPr>
              <a:t>Del 28 de mayo de 2007 al </a:t>
            </a:r>
            <a:r>
              <a:rPr lang="es-MX" sz="2000" b="1" kern="0" dirty="0" smtClean="0">
                <a:solidFill>
                  <a:sysClr val="windowText" lastClr="000000"/>
                </a:solidFill>
                <a:latin typeface="Calibri" pitchFamily="34" charset="0"/>
                <a:cs typeface="Arial" pitchFamily="34" charset="0"/>
              </a:rPr>
              <a:t>8 </a:t>
            </a:r>
            <a:r>
              <a:rPr lang="es-MX" sz="2000" b="1" kern="0" dirty="0" smtClean="0">
                <a:solidFill>
                  <a:sysClr val="windowText" lastClr="000000"/>
                </a:solidFill>
                <a:latin typeface="Calibri" pitchFamily="34" charset="0"/>
                <a:cs typeface="Arial" pitchFamily="34" charset="0"/>
              </a:rPr>
              <a:t>de junio de 2007</a:t>
            </a:r>
          </a:p>
          <a:p>
            <a:pPr algn="just" fontAlgn="auto">
              <a:spcBef>
                <a:spcPts val="0"/>
              </a:spcBef>
              <a:spcAft>
                <a:spcPts val="0"/>
              </a:spcAft>
              <a:buFont typeface="Wingdings" pitchFamily="2" charset="2"/>
              <a:buChar char="v"/>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buFont typeface="Wingdings" pitchFamily="2" charset="2"/>
              <a:buChar char="v"/>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Tercera  -</a:t>
            </a:r>
            <a:r>
              <a:rPr lang="es-MX" sz="2000" b="1" kern="0" dirty="0" smtClean="0">
                <a:solidFill>
                  <a:sysClr val="windowText" lastClr="000000"/>
                </a:solidFill>
                <a:latin typeface="Calibri" pitchFamily="34" charset="0"/>
                <a:cs typeface="Arial" pitchFamily="34" charset="0"/>
              </a:rPr>
              <a:t>  Del </a:t>
            </a:r>
            <a:r>
              <a:rPr lang="es-MX" sz="2000" b="1" kern="0" dirty="0" smtClean="0">
                <a:solidFill>
                  <a:sysClr val="windowText" lastClr="000000"/>
                </a:solidFill>
                <a:latin typeface="Calibri" pitchFamily="34" charset="0"/>
                <a:cs typeface="Arial" pitchFamily="34" charset="0"/>
              </a:rPr>
              <a:t>5 de noviembre de 2007 al 16 de noviembre de 2007</a:t>
            </a:r>
          </a:p>
          <a:p>
            <a:pPr algn="just" fontAlgn="auto">
              <a:spcBef>
                <a:spcPts val="0"/>
              </a:spcBef>
              <a:spcAft>
                <a:spcPts val="0"/>
              </a:spcAft>
              <a:buFont typeface="Wingdings" pitchFamily="2" charset="2"/>
              <a:buChar char="v"/>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buFont typeface="Wingdings" pitchFamily="2" charset="2"/>
              <a:buChar char="v"/>
              <a:defRPr/>
            </a:pPr>
            <a:endParaRPr lang="es-MX" sz="2000" b="1" kern="0" dirty="0" smtClean="0">
              <a:solidFill>
                <a:sysClr val="windowText" lastClr="000000"/>
              </a:solidFill>
              <a:latin typeface="Calibri" pitchFamily="34" charset="0"/>
              <a:cs typeface="Arial" pitchFamily="34" charset="0"/>
            </a:endParaRPr>
          </a:p>
          <a:p>
            <a:pPr algn="just" fontAlgn="auto">
              <a:spcBef>
                <a:spcPts val="0"/>
              </a:spcBef>
              <a:spcAft>
                <a:spcPts val="0"/>
              </a:spcAft>
              <a:defRPr/>
            </a:pPr>
            <a:r>
              <a:rPr lang="es-MX" sz="2000" b="1" kern="0" dirty="0" smtClean="0">
                <a:solidFill>
                  <a:sysClr val="windowText" lastClr="000000"/>
                </a:solidFill>
                <a:latin typeface="Calibri" pitchFamily="34" charset="0"/>
                <a:cs typeface="Arial" pitchFamily="34" charset="0"/>
              </a:rPr>
              <a:t>Cuarta  -  </a:t>
            </a:r>
            <a:r>
              <a:rPr lang="es-MX" sz="2000" b="1" kern="0" dirty="0" smtClean="0">
                <a:solidFill>
                  <a:sysClr val="windowText" lastClr="000000"/>
                </a:solidFill>
                <a:latin typeface="Calibri" pitchFamily="34" charset="0"/>
                <a:cs typeface="Arial" pitchFamily="34" charset="0"/>
              </a:rPr>
              <a:t>Del 14 de abril  de 2008 al 28 de mayo de 2007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14480" y="2714620"/>
            <a:ext cx="5724565" cy="830997"/>
          </a:xfrm>
          <a:prstGeom prst="rect">
            <a:avLst/>
          </a:prstGeom>
        </p:spPr>
        <p:txBody>
          <a:bodyPr wrap="square">
            <a:spAutoFit/>
          </a:bodyPr>
          <a:lstStyle/>
          <a:p>
            <a:pPr algn="ctr"/>
            <a:r>
              <a:rPr lang="es-MX" sz="4800" b="1" dirty="0" smtClean="0">
                <a:latin typeface="Calibri" pitchFamily="34" charset="0"/>
              </a:rPr>
              <a:t>Artículo 12</a:t>
            </a:r>
            <a:endParaRPr lang="es-ES" sz="4800" dirty="0">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I.1  Índices del Artículo 12</a:t>
            </a:r>
            <a:r>
              <a:rPr lang="es-MX" sz="2000" b="1" dirty="0" smtClean="0">
                <a:latin typeface="Calibri" pitchFamily="34" charset="0"/>
              </a:rPr>
              <a:t> </a:t>
            </a:r>
          </a:p>
          <a:p>
            <a:pPr defTabSz="447675"/>
            <a:r>
              <a:rPr lang="es-MX" sz="2000" b="1" i="1" dirty="0" smtClean="0">
                <a:latin typeface="Calibri" pitchFamily="34" charset="0"/>
              </a:rPr>
              <a:t>	(Promedios Generales )</a:t>
            </a:r>
            <a:endParaRPr lang="es-ES" sz="1400" b="1" i="1" dirty="0">
              <a:latin typeface="Calibri" pitchFamily="34" charset="0"/>
            </a:endParaRPr>
          </a:p>
        </p:txBody>
      </p:sp>
      <p:graphicFrame>
        <p:nvGraphicFramePr>
          <p:cNvPr id="3" name="2 Tabla"/>
          <p:cNvGraphicFramePr>
            <a:graphicFrameLocks noGrp="1"/>
          </p:cNvGraphicFramePr>
          <p:nvPr/>
        </p:nvGraphicFramePr>
        <p:xfrm>
          <a:off x="1106276" y="1489189"/>
          <a:ext cx="6912003" cy="2016000"/>
        </p:xfrm>
        <a:graphic>
          <a:graphicData uri="http://schemas.openxmlformats.org/drawingml/2006/table">
            <a:tbl>
              <a:tblPr/>
              <a:tblGrid>
                <a:gridCol w="987429"/>
                <a:gridCol w="987429"/>
                <a:gridCol w="987429"/>
                <a:gridCol w="987429"/>
                <a:gridCol w="987429"/>
                <a:gridCol w="987429"/>
                <a:gridCol w="987429"/>
              </a:tblGrid>
              <a:tr h="504000">
                <a:tc gridSpan="7">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t>
                      </a:r>
                      <a:r>
                        <a:rPr lang="es-ES" sz="1400" b="1" i="0" u="none" strike="noStrike" dirty="0" smtClean="0">
                          <a:solidFill>
                            <a:srgbClr val="FFFFFF"/>
                          </a:solidFill>
                          <a:latin typeface="Calibri"/>
                        </a:rPr>
                        <a:t>Sustantivos</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504000">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algn="ctr" fontAlgn="ctr"/>
                      <a:r>
                        <a:rPr lang="es-ES" sz="1400" b="1" i="0" u="none" strike="noStrike" dirty="0">
                          <a:solidFill>
                            <a:srgbClr val="000000"/>
                          </a:solidFill>
                          <a:latin typeface="Calibri"/>
                        </a:rPr>
                        <a:t>46.8</a:t>
                      </a: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92.1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80.7</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-11.4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-12.4%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2000" b="1" i="0" u="none" strike="noStrike" dirty="0">
                          <a:latin typeface="Symbol"/>
                        </a:rPr>
                        <a:t>¯</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graphicFrame>
        <p:nvGraphicFramePr>
          <p:cNvPr id="4" name="3 Tabla"/>
          <p:cNvGraphicFramePr>
            <a:graphicFrameLocks noGrp="1"/>
          </p:cNvGraphicFramePr>
          <p:nvPr/>
        </p:nvGraphicFramePr>
        <p:xfrm>
          <a:off x="1080164" y="4199082"/>
          <a:ext cx="6912003" cy="2016000"/>
        </p:xfrm>
        <a:graphic>
          <a:graphicData uri="http://schemas.openxmlformats.org/drawingml/2006/table">
            <a:tbl>
              <a:tblPr/>
              <a:tblGrid>
                <a:gridCol w="987429"/>
                <a:gridCol w="987429"/>
                <a:gridCol w="987429"/>
                <a:gridCol w="987429"/>
                <a:gridCol w="987429"/>
                <a:gridCol w="987429"/>
                <a:gridCol w="987429"/>
              </a:tblGrid>
              <a:tr h="504000">
                <a:tc gridSpan="7">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t>
                      </a:r>
                      <a:r>
                        <a:rPr lang="es-ES" sz="1400" b="1" i="0" u="none" strike="noStrike" dirty="0" smtClean="0">
                          <a:solidFill>
                            <a:srgbClr val="FFFFFF"/>
                          </a:solidFill>
                          <a:latin typeface="Calibri"/>
                        </a:rPr>
                        <a:t>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a:t>
                      </a: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Variación</a:t>
                      </a:r>
                      <a:r>
                        <a:rPr lang="es-ES" sz="1400" b="1" i="0" u="none" strike="noStrike" baseline="0" dirty="0" smtClean="0">
                          <a:solidFill>
                            <a:srgbClr val="FFFFFF"/>
                          </a:solidFill>
                          <a:latin typeface="Calibri"/>
                        </a:rPr>
                        <a:t> </a:t>
                      </a:r>
                      <a:r>
                        <a:rPr lang="es-ES" sz="1400" b="1" i="0" u="none" strike="noStrike" dirty="0" smtClean="0">
                          <a:solidFill>
                            <a:srgbClr val="FFFFFF"/>
                          </a:solidFill>
                          <a:latin typeface="Calibri"/>
                        </a:rPr>
                        <a:t>%</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a:t>
                      </a: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r>
              <a:tr h="504000">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33CCCC"/>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algn="ctr" fontAlgn="ctr"/>
                      <a:r>
                        <a:rPr lang="es-ES" sz="1400" b="1" i="0" u="none" strike="noStrike" dirty="0" smtClean="0">
                          <a:solidFill>
                            <a:srgbClr val="000000"/>
                          </a:solidFill>
                          <a:latin typeface="Calibri"/>
                        </a:rPr>
                        <a:t>35.0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46.4</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84.3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78.6</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-6.8%</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2000" b="1" i="0" u="none" strike="noStrike" dirty="0" smtClean="0">
                          <a:latin typeface="Symbol"/>
                        </a:rPr>
                        <a:t>¯</a:t>
                      </a:r>
                      <a:endParaRPr lang="es-MX" sz="2000" b="1" i="0" u="none" strike="noStrike" dirty="0">
                        <a:latin typeface="Symbol"/>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I.1.1  Índices del Artículo 12</a:t>
            </a:r>
            <a:r>
              <a:rPr lang="es-MX" sz="2000" b="1" dirty="0" smtClean="0">
                <a:latin typeface="Calibri" pitchFamily="34" charset="0"/>
              </a:rPr>
              <a:t> </a:t>
            </a:r>
          </a:p>
          <a:p>
            <a:pPr defTabSz="447675"/>
            <a:r>
              <a:rPr lang="es-MX" sz="2000" b="1" i="1" dirty="0" smtClean="0">
                <a:latin typeface="Calibri" pitchFamily="34" charset="0"/>
              </a:rPr>
              <a:t>	    (Promedios Generales. Criterios </a:t>
            </a:r>
            <a:r>
              <a:rPr lang="es-MX" sz="2000" b="1" i="1" dirty="0" smtClean="0">
                <a:latin typeface="Calibri" pitchFamily="34" charset="0"/>
              </a:rPr>
              <a:t>Sustantivos</a:t>
            </a:r>
            <a:r>
              <a:rPr lang="es-MX" sz="2000" b="1" i="1" dirty="0" smtClean="0">
                <a:latin typeface="Calibri" pitchFamily="34" charset="0"/>
              </a:rPr>
              <a:t>)</a:t>
            </a:r>
            <a:endParaRPr lang="es-ES" sz="1400" b="1" i="1" dirty="0">
              <a:latin typeface="Calibri" pitchFamily="34" charset="0"/>
            </a:endParaRPr>
          </a:p>
        </p:txBody>
      </p:sp>
      <p:graphicFrame>
        <p:nvGraphicFramePr>
          <p:cNvPr id="7" name="6 Tabla"/>
          <p:cNvGraphicFramePr>
            <a:graphicFrameLocks noGrp="1"/>
          </p:cNvGraphicFramePr>
          <p:nvPr/>
        </p:nvGraphicFramePr>
        <p:xfrm>
          <a:off x="660864" y="1976074"/>
          <a:ext cx="7804413" cy="3096000"/>
        </p:xfrm>
        <a:graphic>
          <a:graphicData uri="http://schemas.openxmlformats.org/drawingml/2006/table">
            <a:tbl>
              <a:tblPr/>
              <a:tblGrid>
                <a:gridCol w="1800000"/>
                <a:gridCol w="828000"/>
                <a:gridCol w="828000"/>
                <a:gridCol w="828000"/>
                <a:gridCol w="828000"/>
                <a:gridCol w="897471"/>
                <a:gridCol w="897471"/>
                <a:gridCol w="897471"/>
              </a:tblGrid>
              <a:tr h="504000">
                <a:tc gridSpan="8">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t>
                      </a:r>
                      <a:r>
                        <a:rPr lang="es-ES" sz="1400" b="1" i="0" u="none" strike="noStrike" dirty="0" smtClean="0">
                          <a:solidFill>
                            <a:srgbClr val="FFFFFF"/>
                          </a:solidFill>
                          <a:latin typeface="Calibri"/>
                        </a:rPr>
                        <a:t>Sustantivos</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rowSpan="2">
                  <a:txBody>
                    <a:bodyPr/>
                    <a:lstStyle/>
                    <a:p>
                      <a:pPr algn="ctr" fontAlgn="ctr"/>
                      <a:r>
                        <a:rPr lang="es-ES" sz="1400" b="1" i="0" u="none" strike="noStrike" dirty="0" smtClean="0">
                          <a:solidFill>
                            <a:srgbClr val="FFFFFF"/>
                          </a:solidFill>
                          <a:latin typeface="Calibri"/>
                        </a:rPr>
                        <a:t>Por tipo de Ente público obligado</a:t>
                      </a: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r>
              <a:tr h="504000">
                <a:tc v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400" b="1" dirty="0" smtClean="0">
                          <a:latin typeface="Calibri" pitchFamily="34" charset="0"/>
                        </a:rPr>
                        <a:t>Total</a:t>
                      </a: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92.1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80.7</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-11.4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-12.4%</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2000" b="1" i="0" u="none" strike="noStrike" dirty="0">
                          <a:latin typeface="Symbol"/>
                        </a:rPr>
                        <a:t>¯</a:t>
                      </a: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72000">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endParaRPr lang="es-MX" sz="100" b="1" i="0" u="none" strike="noStrike" dirty="0">
                        <a:latin typeface="Symbol"/>
                      </a:endParaRP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obligados</a:t>
                      </a:r>
                      <a:r>
                        <a:rPr lang="es-ES" sz="1400" b="1" i="0" u="none" strike="noStrike" baseline="0" dirty="0" smtClean="0">
                          <a:solidFill>
                            <a:srgbClr val="000000"/>
                          </a:solidFill>
                          <a:latin typeface="Calibri"/>
                        </a:rPr>
                        <a:t> en 2007</a:t>
                      </a:r>
                      <a:endParaRPr lang="es-ES" sz="1400" b="1" i="0" u="none" strike="noStrike" dirty="0">
                        <a:solidFill>
                          <a:srgbClr val="000000"/>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46.8</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60.7</a:t>
                      </a: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92.1</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86.8</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-5.3</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-5.8%</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MX" sz="2000" b="1" i="0" u="none" strike="noStrike" dirty="0" smtClean="0">
                          <a:latin typeface="Symbol"/>
                        </a:rPr>
                        <a:t>¯</a:t>
                      </a:r>
                      <a:endParaRPr lang="es-MX" sz="2000" b="1" i="0" u="none" strike="noStrike" dirty="0">
                        <a:latin typeface="Symbol"/>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de nueva incorporación </a:t>
                      </a:r>
                      <a:r>
                        <a:rPr lang="es-ES" sz="1400" b="1" i="0" u="none" strike="noStrike" baseline="0" dirty="0" smtClean="0">
                          <a:solidFill>
                            <a:srgbClr val="000000"/>
                          </a:solidFill>
                          <a:latin typeface="Calibri"/>
                        </a:rPr>
                        <a:t>en 2007</a:t>
                      </a:r>
                      <a:endParaRPr lang="es-ES" sz="1400" b="1" i="0" u="none" strike="noStrike" dirty="0">
                        <a:solidFill>
                          <a:srgbClr val="000000"/>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54.7</a:t>
                      </a: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MX" sz="2000" b="1" i="0" u="none" strike="noStrike" dirty="0">
                        <a:latin typeface="Symbol"/>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I.1.2  Índices del Artículo 12</a:t>
            </a:r>
            <a:r>
              <a:rPr lang="es-MX" sz="2000" b="1" dirty="0" smtClean="0">
                <a:latin typeface="Calibri" pitchFamily="34" charset="0"/>
              </a:rPr>
              <a:t> </a:t>
            </a:r>
          </a:p>
          <a:p>
            <a:pPr defTabSz="447675"/>
            <a:r>
              <a:rPr lang="es-MX" sz="2000" b="1" i="1" dirty="0" smtClean="0">
                <a:latin typeface="Calibri" pitchFamily="34" charset="0"/>
              </a:rPr>
              <a:t>	    (Promedios Generales. Criterios Adjetivos)</a:t>
            </a:r>
            <a:endParaRPr lang="es-ES" sz="1400" b="1" i="1" dirty="0">
              <a:latin typeface="Calibri" pitchFamily="34" charset="0"/>
            </a:endParaRPr>
          </a:p>
        </p:txBody>
      </p:sp>
      <p:graphicFrame>
        <p:nvGraphicFramePr>
          <p:cNvPr id="7" name="6 Tabla"/>
          <p:cNvGraphicFramePr>
            <a:graphicFrameLocks noGrp="1"/>
          </p:cNvGraphicFramePr>
          <p:nvPr/>
        </p:nvGraphicFramePr>
        <p:xfrm>
          <a:off x="660864" y="1976074"/>
          <a:ext cx="7804413" cy="3096000"/>
        </p:xfrm>
        <a:graphic>
          <a:graphicData uri="http://schemas.openxmlformats.org/drawingml/2006/table">
            <a:tbl>
              <a:tblPr/>
              <a:tblGrid>
                <a:gridCol w="1800000"/>
                <a:gridCol w="828000"/>
                <a:gridCol w="828000"/>
                <a:gridCol w="828000"/>
                <a:gridCol w="828000"/>
                <a:gridCol w="897471"/>
                <a:gridCol w="897471"/>
                <a:gridCol w="897471"/>
              </a:tblGrid>
              <a:tr h="504000">
                <a:tc gridSpan="8">
                  <a:txBody>
                    <a:bodyPr/>
                    <a:lstStyle/>
                    <a:p>
                      <a:pPr algn="ctr" fontAlgn="ctr"/>
                      <a:r>
                        <a:rPr lang="es-ES" sz="1400" b="1" i="0" u="none" strike="noStrike" dirty="0">
                          <a:solidFill>
                            <a:srgbClr val="FFFFFF"/>
                          </a:solidFill>
                          <a:latin typeface="Calibri"/>
                        </a:rPr>
                        <a:t>Índice de </a:t>
                      </a:r>
                      <a:r>
                        <a:rPr lang="es-ES" sz="1400" b="1" i="0" u="none" strike="noStrike" dirty="0" smtClean="0">
                          <a:solidFill>
                            <a:srgbClr val="FFFFFF"/>
                          </a:solidFill>
                          <a:latin typeface="Calibri"/>
                        </a:rPr>
                        <a:t>Criterios Adjetivos</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12700" cap="flat" cmpd="sng" algn="ctr">
                      <a:solidFill>
                        <a:srgbClr val="00808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hMerge="1">
                  <a:txBody>
                    <a:bodyPr/>
                    <a:lstStyle/>
                    <a:p>
                      <a:endParaRPr lang="es-ES"/>
                    </a:p>
                  </a:txBody>
                  <a:tcPr/>
                </a:tc>
                <a:tc hMerge="1">
                  <a:txBody>
                    <a:bodyPr/>
                    <a:lstStyle/>
                    <a:p>
                      <a:endParaRPr lang="es-ES"/>
                    </a:p>
                  </a:txBody>
                  <a:tcPr/>
                </a:tc>
                <a:tc hMerge="1">
                  <a:txBody>
                    <a:bodyPr/>
                    <a:lstStyle/>
                    <a:p>
                      <a:endParaRPr lang="es-MX"/>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04000">
                <a:tc rowSpan="2">
                  <a:txBody>
                    <a:bodyPr/>
                    <a:lstStyle/>
                    <a:p>
                      <a:pPr algn="ctr" fontAlgn="ctr"/>
                      <a:r>
                        <a:rPr lang="es-ES" sz="1400" b="1" i="0" u="none" strike="noStrike" dirty="0" smtClean="0">
                          <a:solidFill>
                            <a:srgbClr val="FFFFFF"/>
                          </a:solidFill>
                          <a:latin typeface="Calibri"/>
                        </a:rPr>
                        <a:t>Por tipo de Ente público obligado</a:t>
                      </a:r>
                      <a:endParaRPr lang="es-ES" sz="1400" b="1" i="0" u="none" strike="noStrike" dirty="0">
                        <a:solidFill>
                          <a:srgbClr val="FFFFFF"/>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gridSpan="4">
                  <a:txBody>
                    <a:bodyPr/>
                    <a:lstStyle/>
                    <a:p>
                      <a:pPr algn="ctr" fontAlgn="ctr"/>
                      <a:r>
                        <a:rPr lang="es-ES" sz="1400" b="1" i="0" u="none" strike="noStrike" dirty="0">
                          <a:solidFill>
                            <a:srgbClr val="FFFFFF"/>
                          </a:solidFill>
                          <a:latin typeface="Calibri"/>
                        </a:rPr>
                        <a:t>Evaluación </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hMerge="1">
                  <a:txBody>
                    <a:bodyPr/>
                    <a:lstStyle/>
                    <a:p>
                      <a:endParaRPr lang="es-ES"/>
                    </a:p>
                  </a:txBody>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h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8080"/>
                    </a:solidFill>
                  </a:tcPr>
                </a:tc>
                <a:tc rowSpan="2">
                  <a:txBody>
                    <a:bodyPr/>
                    <a:lstStyle/>
                    <a:p>
                      <a:pPr algn="ctr" fontAlgn="ctr"/>
                      <a:r>
                        <a:rPr lang="es-ES" sz="1400" b="1" i="0" u="none" strike="noStrike" dirty="0" smtClean="0">
                          <a:solidFill>
                            <a:srgbClr val="FFFFFF"/>
                          </a:solidFill>
                          <a:latin typeface="Calibri"/>
                        </a:rPr>
                        <a:t>Diferencia</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rowSpan="2">
                  <a:txBody>
                    <a:bodyPr/>
                    <a:lstStyle/>
                    <a:p>
                      <a:pPr algn="ctr" fontAlgn="ctr"/>
                      <a:r>
                        <a:rPr lang="es-ES" sz="1400" b="1" i="0" u="none" strike="noStrike" dirty="0" smtClean="0">
                          <a:solidFill>
                            <a:srgbClr val="FFFFFF"/>
                          </a:solidFill>
                          <a:latin typeface="Calibri"/>
                        </a:rPr>
                        <a:t>Variación %</a:t>
                      </a:r>
                    </a:p>
                    <a:p>
                      <a:pPr marL="0" marR="0" indent="0" algn="ctr" defTabSz="914400" rtl="0" eaLnBrk="1" fontAlgn="ctr" latinLnBrk="0" hangingPunct="1">
                        <a:lnSpc>
                          <a:spcPct val="100000"/>
                        </a:lnSpc>
                        <a:spcBef>
                          <a:spcPts val="0"/>
                        </a:spcBef>
                        <a:spcAft>
                          <a:spcPts val="0"/>
                        </a:spcAft>
                        <a:buClrTx/>
                        <a:buSzTx/>
                        <a:buFontTx/>
                        <a:buNone/>
                        <a:tabLst/>
                        <a:defRPr/>
                      </a:pPr>
                      <a:r>
                        <a:rPr lang="es-MX" sz="1400" b="1" i="0" u="none" strike="noStrike" dirty="0" smtClean="0">
                          <a:solidFill>
                            <a:srgbClr val="FFFFFF"/>
                          </a:solidFill>
                          <a:latin typeface="Calibri"/>
                        </a:rPr>
                        <a:t>(Nov’07-</a:t>
                      </a:r>
                      <a:r>
                        <a:rPr lang="es-ES" sz="1400" b="1" i="0" u="none" strike="noStrike" dirty="0" smtClean="0">
                          <a:solidFill>
                            <a:srgbClr val="FFFFFF"/>
                          </a:solidFill>
                          <a:latin typeface="Calibri"/>
                        </a:rPr>
                        <a:t>Abr’08</a:t>
                      </a:r>
                      <a:r>
                        <a:rPr lang="es-MX" sz="1400" b="1" i="0" u="none" strike="noStrike" dirty="0" smtClean="0">
                          <a:solidFill>
                            <a:srgbClr val="FFFFFF"/>
                          </a:solidFill>
                          <a:latin typeface="Calibri"/>
                        </a:rPr>
                        <a:t>)</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rowSpan="2">
                  <a:txBody>
                    <a:bodyPr/>
                    <a:lstStyle/>
                    <a:p>
                      <a:pPr algn="ctr" fontAlgn="ctr"/>
                      <a:r>
                        <a:rPr lang="es-ES" sz="1400" b="1" i="0" u="none" strike="noStrike" dirty="0">
                          <a:solidFill>
                            <a:srgbClr val="FFFFFF"/>
                          </a:solidFill>
                          <a:latin typeface="Calibri"/>
                        </a:rPr>
                        <a:t>Tendencia</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r>
              <a:tr h="504000">
                <a:tc vMerge="1">
                  <a:txBody>
                    <a:bodyPr/>
                    <a:lstStyle/>
                    <a:p>
                      <a:pPr algn="ctr" fontAlgn="ctr"/>
                      <a:endParaRPr lang="es-ES" sz="1400" b="1" i="0" u="none" strike="noStrike" dirty="0">
                        <a:solidFill>
                          <a:srgbClr val="FFFFFF"/>
                        </a:solidFill>
                        <a:latin typeface="Calibri"/>
                      </a:endParaRPr>
                    </a:p>
                  </a:txBody>
                  <a:tcPr marL="9525" marR="9525" marT="9525" marB="0" anchor="ctr">
                    <a:lnL w="12700" cap="flat" cmpd="sng" algn="ctr">
                      <a:solidFill>
                        <a:srgbClr val="00808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008080"/>
                    </a:solidFill>
                  </a:tcPr>
                </a:tc>
                <a:tc>
                  <a:txBody>
                    <a:bodyPr/>
                    <a:lstStyle/>
                    <a:p>
                      <a:pPr algn="ctr" fontAlgn="ctr"/>
                      <a:r>
                        <a:rPr lang="es-ES" sz="1400" b="1" i="0" u="none" strike="noStrike" dirty="0" smtClean="0">
                          <a:solidFill>
                            <a:srgbClr val="FFFFFF"/>
                          </a:solidFill>
                          <a:latin typeface="Calibri"/>
                        </a:rPr>
                        <a:t>Oct’06</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May’07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MX" sz="1400" b="1" i="0" u="none" strike="noStrike" dirty="0" smtClean="0">
                          <a:solidFill>
                            <a:srgbClr val="FFFFFF"/>
                          </a:solidFill>
                          <a:latin typeface="Calibri"/>
                        </a:rPr>
                        <a:t>Nov’07</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a:txBody>
                    <a:bodyPr/>
                    <a:lstStyle/>
                    <a:p>
                      <a:pPr algn="ctr" fontAlgn="ctr"/>
                      <a:r>
                        <a:rPr lang="es-ES" sz="1400" b="1" i="0" u="none" strike="noStrike" dirty="0" smtClean="0">
                          <a:solidFill>
                            <a:srgbClr val="FFFFFF"/>
                          </a:solidFill>
                          <a:latin typeface="Calibri"/>
                        </a:rPr>
                        <a:t>Abr’08</a:t>
                      </a:r>
                      <a:endParaRPr lang="es-ES" sz="1400" b="1" i="0" u="none" strike="noStrike" dirty="0">
                        <a:solidFill>
                          <a:srgbClr val="FFFFFF"/>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8080"/>
                      </a:solidFill>
                      <a:prstDash val="solid"/>
                      <a:round/>
                      <a:headEnd type="none" w="med" len="med"/>
                      <a:tailEnd type="none" w="med" len="med"/>
                    </a:lnB>
                    <a:solidFill>
                      <a:srgbClr val="33CCCC"/>
                    </a:solidFill>
                  </a:tcPr>
                </a:tc>
                <a:tc vMerge="1">
                  <a:txBody>
                    <a:bodyPr/>
                    <a:lstStyle/>
                    <a:p>
                      <a:endParaRPr lang="es-ES"/>
                    </a:p>
                  </a:txBody>
                  <a:tcPr/>
                </a:tc>
                <a:tc vMerge="1">
                  <a:txBody>
                    <a:bodyPr/>
                    <a:lstStyle/>
                    <a:p>
                      <a:endParaRPr lang="es-ES"/>
                    </a:p>
                  </a:txBody>
                  <a:tcPr/>
                </a:tc>
                <a:tc vMerge="1">
                  <a:txBody>
                    <a:bodyPr/>
                    <a:lstStyle/>
                    <a:p>
                      <a:endParaRPr lang="es-ES"/>
                    </a:p>
                  </a:txBody>
                  <a:tcPr/>
                </a:tc>
              </a:tr>
              <a:tr h="50400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400" b="1" dirty="0" smtClean="0">
                          <a:latin typeface="Calibri" pitchFamily="34" charset="0"/>
                        </a:rPr>
                        <a:t>Total</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35.0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46.4</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84.3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78.6</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-6.8%</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2000" b="1" i="0" u="none" strike="noStrike" dirty="0" smtClean="0">
                          <a:latin typeface="Symbol"/>
                        </a:rPr>
                        <a:t>¯</a:t>
                      </a:r>
                      <a:endParaRPr lang="es-MX" sz="2000" b="1" i="0" u="none" strike="noStrike" dirty="0">
                        <a:latin typeface="Symbol"/>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72000">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ES" sz="100" b="1" i="0" u="none" strike="noStrike" dirty="0">
                        <a:solidFill>
                          <a:srgbClr val="000000"/>
                        </a:solidFill>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endParaRPr lang="es-MX" sz="100" b="1" i="0" u="none" strike="noStrike" dirty="0">
                        <a:latin typeface="Symbo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obligados</a:t>
                      </a:r>
                      <a:r>
                        <a:rPr lang="es-ES" sz="1400" b="1" i="0" u="none" strike="noStrike" baseline="0" dirty="0" smtClean="0">
                          <a:solidFill>
                            <a:srgbClr val="000000"/>
                          </a:solidFill>
                          <a:latin typeface="Calibri"/>
                        </a:rPr>
                        <a:t> en 2007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35.0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a:solidFill>
                            <a:srgbClr val="000000"/>
                          </a:solidFill>
                          <a:latin typeface="Calibri"/>
                        </a:rPr>
                        <a:t>46.4</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1400" b="1" i="0" u="none" strike="noStrike" dirty="0" smtClean="0">
                          <a:solidFill>
                            <a:srgbClr val="000000"/>
                          </a:solidFill>
                          <a:latin typeface="Calibri"/>
                        </a:rPr>
                        <a:t>84.3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85.3</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1.2%</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a:txBody>
                    <a:bodyPr/>
                    <a:lstStyle/>
                    <a:p>
                      <a:pPr algn="ctr" fontAlgn="ctr"/>
                      <a:r>
                        <a:rPr lang="es-MX" sz="2000" b="1" i="0" u="none" strike="noStrike" dirty="0">
                          <a:latin typeface="Symbol"/>
                        </a:rPr>
                        <a:t>­</a:t>
                      </a: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r>
              <a:tr h="504000">
                <a:tc>
                  <a:txBody>
                    <a:bodyPr/>
                    <a:lstStyle/>
                    <a:p>
                      <a:pPr algn="ctr" fontAlgn="ctr"/>
                      <a:r>
                        <a:rPr lang="es-ES" sz="1400" b="1" i="0" u="none" strike="noStrike" dirty="0" smtClean="0">
                          <a:solidFill>
                            <a:srgbClr val="000000"/>
                          </a:solidFill>
                          <a:latin typeface="Calibri"/>
                        </a:rPr>
                        <a:t>Entes públicos de nueva incorporación </a:t>
                      </a:r>
                      <a:r>
                        <a:rPr lang="es-ES" sz="1400" b="1" i="0" u="none" strike="noStrike" baseline="0" dirty="0" smtClean="0">
                          <a:solidFill>
                            <a:srgbClr val="000000"/>
                          </a:solidFill>
                          <a:latin typeface="Calibri"/>
                        </a:rPr>
                        <a:t>en 2007</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a:txBody>
                    <a:bodyPr/>
                    <a:lstStyle/>
                    <a:p>
                      <a:pPr algn="ctr" fontAlgn="ctr"/>
                      <a:r>
                        <a:rPr lang="es-ES" sz="1400" b="1" i="0" u="none" strike="noStrike" dirty="0" smtClean="0">
                          <a:solidFill>
                            <a:srgbClr val="000000"/>
                          </a:solidFill>
                          <a:latin typeface="Calibri"/>
                        </a:rPr>
                        <a:t>50.0</a:t>
                      </a: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gridSpan="3">
                  <a:txBody>
                    <a:bodyPr/>
                    <a:lstStyle/>
                    <a:p>
                      <a:pPr algn="ctr" fontAlgn="ctr"/>
                      <a:endParaRPr lang="es-ES" sz="1400" b="1" i="0" u="none" strike="noStrike" dirty="0">
                        <a:solidFill>
                          <a:srgbClr val="000000"/>
                        </a:solidFill>
                        <a:latin typeface="Calibri"/>
                      </a:endParaRPr>
                    </a:p>
                  </a:txBody>
                  <a:tcPr marL="9525" marR="9525" marT="9525" marB="0" anchor="ctr">
                    <a:lnL w="12700" cap="flat" cmpd="sng" algn="ctr">
                      <a:solidFill>
                        <a:srgbClr val="33CCCC"/>
                      </a:solidFill>
                      <a:prstDash val="solid"/>
                      <a:round/>
                      <a:headEnd type="none" w="med" len="med"/>
                      <a:tailEnd type="none" w="med" len="med"/>
                    </a:lnL>
                    <a:lnR w="12700" cap="flat" cmpd="sng" algn="ctr">
                      <a:solidFill>
                        <a:srgbClr val="33CCCC"/>
                      </a:solidFill>
                      <a:prstDash val="solid"/>
                      <a:round/>
                      <a:headEnd type="none" w="med" len="med"/>
                      <a:tailEnd type="none" w="med" len="med"/>
                    </a:lnR>
                    <a:lnT w="12700" cap="flat" cmpd="sng" algn="ctr">
                      <a:solidFill>
                        <a:srgbClr val="33CCCC"/>
                      </a:solidFill>
                      <a:prstDash val="solid"/>
                      <a:round/>
                      <a:headEnd type="none" w="med" len="med"/>
                      <a:tailEnd type="none" w="med" len="med"/>
                    </a:lnT>
                    <a:lnB w="12700" cap="flat" cmpd="sng" algn="ctr">
                      <a:solidFill>
                        <a:srgbClr val="33CCCC"/>
                      </a:solidFill>
                      <a:prstDash val="solid"/>
                      <a:round/>
                      <a:headEnd type="none" w="med" len="med"/>
                      <a:tailEnd type="none" w="med" len="med"/>
                    </a:lnB>
                    <a:solidFill>
                      <a:srgbClr val="FFFFFF"/>
                    </a:solidFill>
                  </a:tcPr>
                </a:tc>
                <a:tc hMerge="1">
                  <a:txBody>
                    <a:bodyPr/>
                    <a:lstStyle/>
                    <a:p>
                      <a:pPr algn="ctr" fontAlgn="ctr"/>
                      <a:endParaRPr lang="es-ES" sz="1400" b="1" i="0" u="none" strike="noStrike" dirty="0">
                        <a:solidFill>
                          <a:srgbClr val="000000"/>
                        </a:solidFill>
                        <a:latin typeface="Calibri"/>
                      </a:endParaRPr>
                    </a:p>
                  </a:txBody>
                  <a:tcPr marL="9525" marR="9525" marT="9525" marB="0" anchor="ctr">
                    <a:lnL w="6350" cap="flat" cmpd="sng" algn="ctr">
                      <a:solidFill>
                        <a:srgbClr val="008080"/>
                      </a:solidFill>
                      <a:prstDash val="solid"/>
                      <a:round/>
                      <a:headEnd type="none" w="med" len="med"/>
                      <a:tailEnd type="none" w="med" len="med"/>
                    </a:lnL>
                    <a:lnR w="635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c hMerge="1">
                  <a:txBody>
                    <a:bodyPr/>
                    <a:lstStyle/>
                    <a:p>
                      <a:pPr algn="ctr" fontAlgn="ctr"/>
                      <a:endParaRPr lang="es-MX" sz="2000" b="1" i="0" u="none" strike="noStrike" dirty="0">
                        <a:latin typeface="Symbol"/>
                      </a:endParaRPr>
                    </a:p>
                  </a:txBody>
                  <a:tcPr marL="9525" marR="9525" marT="9525" marB="0" anchor="ctr">
                    <a:lnL w="6350" cap="flat" cmpd="sng" algn="ctr">
                      <a:solidFill>
                        <a:srgbClr val="008080"/>
                      </a:solidFill>
                      <a:prstDash val="solid"/>
                      <a:round/>
                      <a:headEnd type="none" w="med" len="med"/>
                      <a:tailEnd type="none" w="med" len="med"/>
                    </a:lnL>
                    <a:lnR w="12700" cap="flat" cmpd="sng" algn="ctr">
                      <a:solidFill>
                        <a:srgbClr val="008080"/>
                      </a:solidFill>
                      <a:prstDash val="solid"/>
                      <a:round/>
                      <a:headEnd type="none" w="med" len="med"/>
                      <a:tailEnd type="none" w="med" len="med"/>
                    </a:lnR>
                    <a:lnT w="6350" cap="flat" cmpd="sng" algn="ctr">
                      <a:solidFill>
                        <a:srgbClr val="008080"/>
                      </a:solidFill>
                      <a:prstDash val="solid"/>
                      <a:round/>
                      <a:headEnd type="none" w="med" len="med"/>
                      <a:tailEnd type="none" w="med" len="med"/>
                    </a:lnT>
                    <a:lnB w="12700" cap="flat" cmpd="sng" algn="ctr">
                      <a:solidFill>
                        <a:srgbClr val="00808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6169" y="85702"/>
            <a:ext cx="8388000" cy="864000"/>
          </a:xfrm>
          <a:prstGeom prst="rect">
            <a:avLst/>
          </a:prstGeom>
          <a:noFill/>
        </p:spPr>
        <p:txBody>
          <a:bodyPr wrap="square" rtlCol="0" anchor="ctr">
            <a:noAutofit/>
          </a:bodyPr>
          <a:lstStyle/>
          <a:p>
            <a:r>
              <a:rPr lang="es-MX" sz="2400" b="1" dirty="0" smtClean="0">
                <a:latin typeface="Calibri" pitchFamily="34" charset="0"/>
              </a:rPr>
              <a:t>I.2.  Índices del Artículo 12</a:t>
            </a:r>
            <a:r>
              <a:rPr lang="es-MX" sz="2000" b="1" dirty="0" smtClean="0">
                <a:latin typeface="Calibri" pitchFamily="34" charset="0"/>
              </a:rPr>
              <a:t> </a:t>
            </a:r>
          </a:p>
          <a:p>
            <a:pPr defTabSz="447675"/>
            <a:r>
              <a:rPr lang="es-MX" sz="2000" b="1" i="1" dirty="0" smtClean="0">
                <a:latin typeface="Calibri" pitchFamily="34" charset="0"/>
              </a:rPr>
              <a:t>	    (Promedios Generales )</a:t>
            </a:r>
            <a:endParaRPr lang="es-ES" sz="1400" b="1" i="1" dirty="0">
              <a:latin typeface="Calibri" pitchFamily="34" charset="0"/>
            </a:endParaRPr>
          </a:p>
        </p:txBody>
      </p:sp>
      <p:graphicFrame>
        <p:nvGraphicFramePr>
          <p:cNvPr id="7" name="6 Gráfico"/>
          <p:cNvGraphicFramePr/>
          <p:nvPr/>
        </p:nvGraphicFramePr>
        <p:xfrm>
          <a:off x="590548" y="1266810"/>
          <a:ext cx="7981980" cy="46800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8 Conector recto"/>
          <p:cNvCxnSpPr/>
          <p:nvPr/>
        </p:nvCxnSpPr>
        <p:spPr>
          <a:xfrm>
            <a:off x="714348" y="3560763"/>
            <a:ext cx="7715304" cy="1588"/>
          </a:xfrm>
          <a:prstGeom prst="line">
            <a:avLst/>
          </a:prstGeom>
          <a:ln w="25400">
            <a:solidFill>
              <a:srgbClr val="33CCCC"/>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723313" y="3303586"/>
            <a:ext cx="7715304" cy="1588"/>
          </a:xfrm>
          <a:prstGeom prst="line">
            <a:avLst/>
          </a:prstGeom>
          <a:ln w="25400">
            <a:solidFill>
              <a:srgbClr val="00808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33306" y="2561747"/>
            <a:ext cx="1857388" cy="738664"/>
          </a:xfrm>
          <a:prstGeom prst="rect">
            <a:avLst/>
          </a:prstGeom>
          <a:noFill/>
        </p:spPr>
        <p:txBody>
          <a:bodyPr wrap="square" rtlCol="0">
            <a:spAutoFit/>
          </a:bodyPr>
          <a:lstStyle/>
          <a:p>
            <a:pPr algn="ctr"/>
            <a:r>
              <a:rPr lang="es-MX" sz="1400" b="1" dirty="0" smtClean="0">
                <a:latin typeface="Calibri" pitchFamily="34" charset="0"/>
              </a:rPr>
              <a:t>Promedio Artículo 12. Criterios </a:t>
            </a:r>
            <a:r>
              <a:rPr lang="es-MX" sz="1400" b="1" dirty="0" smtClean="0">
                <a:latin typeface="Calibri" pitchFamily="34" charset="0"/>
              </a:rPr>
              <a:t>Sustantivos</a:t>
            </a:r>
            <a:endParaRPr lang="es-MX" sz="1400" b="1" dirty="0" smtClean="0">
              <a:latin typeface="Calibri" pitchFamily="34" charset="0"/>
            </a:endParaRPr>
          </a:p>
          <a:p>
            <a:pPr algn="ctr"/>
            <a:r>
              <a:rPr lang="es-MX" sz="1400" b="1" dirty="0" smtClean="0">
                <a:latin typeface="Calibri" pitchFamily="34" charset="0"/>
              </a:rPr>
              <a:t>70.6</a:t>
            </a:r>
            <a:endParaRPr lang="es-MX" sz="1400" b="1" dirty="0">
              <a:latin typeface="Calibri" pitchFamily="34" charset="0"/>
            </a:endParaRPr>
          </a:p>
        </p:txBody>
      </p:sp>
      <p:sp>
        <p:nvSpPr>
          <p:cNvPr id="12" name="11 CuadroTexto"/>
          <p:cNvSpPr txBox="1"/>
          <p:nvPr/>
        </p:nvSpPr>
        <p:spPr>
          <a:xfrm>
            <a:off x="7210443" y="3571405"/>
            <a:ext cx="1857388" cy="738664"/>
          </a:xfrm>
          <a:prstGeom prst="rect">
            <a:avLst/>
          </a:prstGeom>
          <a:noFill/>
        </p:spPr>
        <p:txBody>
          <a:bodyPr wrap="square" rtlCol="0">
            <a:spAutoFit/>
          </a:bodyPr>
          <a:lstStyle/>
          <a:p>
            <a:pPr algn="ctr"/>
            <a:r>
              <a:rPr lang="es-MX" sz="1400" b="1" dirty="0" smtClean="0">
                <a:latin typeface="Calibri" pitchFamily="34" charset="0"/>
              </a:rPr>
              <a:t>Promedio Artículo 12. Criterios </a:t>
            </a:r>
            <a:r>
              <a:rPr lang="es-MX" sz="1400" b="1" dirty="0" smtClean="0">
                <a:latin typeface="Calibri" pitchFamily="34" charset="0"/>
              </a:rPr>
              <a:t>Adjetivos</a:t>
            </a:r>
            <a:endParaRPr lang="es-MX" sz="1400" b="1" dirty="0" smtClean="0">
              <a:latin typeface="Calibri" pitchFamily="34" charset="0"/>
            </a:endParaRPr>
          </a:p>
          <a:p>
            <a:pPr algn="ctr"/>
            <a:r>
              <a:rPr lang="es-MX" sz="1400" b="1" dirty="0" smtClean="0">
                <a:latin typeface="Calibri" pitchFamily="34" charset="0"/>
              </a:rPr>
              <a:t>61.9</a:t>
            </a:r>
            <a:endParaRPr lang="es-MX" sz="1400" b="1" dirty="0">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8334</TotalTime>
  <Words>6876</Words>
  <Application>Microsoft Office PowerPoint</Application>
  <PresentationFormat>Presentación en pantalla (4:3)</PresentationFormat>
  <Paragraphs>1477</Paragraphs>
  <Slides>37</Slides>
  <Notes>34</Notes>
  <HiddenSlides>0</HiddenSlides>
  <MMClips>0</MMClips>
  <ScaleCrop>false</ScaleCrop>
  <HeadingPairs>
    <vt:vector size="4" baseType="variant">
      <vt:variant>
        <vt:lpstr>Tema</vt:lpstr>
      </vt:variant>
      <vt:variant>
        <vt:i4>2</vt:i4>
      </vt:variant>
      <vt:variant>
        <vt:lpstr>Títulos de diapositiva</vt:lpstr>
      </vt:variant>
      <vt:variant>
        <vt:i4>37</vt:i4>
      </vt:variant>
    </vt:vector>
  </HeadingPairs>
  <TitlesOfParts>
    <vt:vector size="39" baseType="lpstr">
      <vt:lpstr>Concurrencia</vt:lpstr>
      <vt:lpstr>Diseño personalizado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Mondragón Centeno</dc:creator>
  <cp:lastModifiedBy>jose.cano</cp:lastModifiedBy>
  <cp:revision>1481</cp:revision>
  <dcterms:created xsi:type="dcterms:W3CDTF">2007-08-06T19:42:12Z</dcterms:created>
  <dcterms:modified xsi:type="dcterms:W3CDTF">2008-08-13T00:50:02Z</dcterms:modified>
</cp:coreProperties>
</file>