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9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1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2.xml" ContentType="application/vnd.openxmlformats-officedocument.drawingml.chart+xml"/>
  <Override PartName="/ppt/theme/themeOverride9.xml" ContentType="application/vnd.openxmlformats-officedocument.themeOverr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3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rts/chart14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15.xml" ContentType="application/vnd.openxmlformats-officedocument.drawingml.chart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6" r:id="rId2"/>
  </p:sldMasterIdLst>
  <p:notesMasterIdLst>
    <p:notesMasterId r:id="rId39"/>
  </p:notesMasterIdLst>
  <p:sldIdLst>
    <p:sldId id="258" r:id="rId3"/>
    <p:sldId id="304" r:id="rId4"/>
    <p:sldId id="332" r:id="rId5"/>
    <p:sldId id="348" r:id="rId6"/>
    <p:sldId id="341" r:id="rId7"/>
    <p:sldId id="314" r:id="rId8"/>
    <p:sldId id="349" r:id="rId9"/>
    <p:sldId id="342" r:id="rId10"/>
    <p:sldId id="326" r:id="rId11"/>
    <p:sldId id="334" r:id="rId12"/>
    <p:sldId id="350" r:id="rId13"/>
    <p:sldId id="333" r:id="rId14"/>
    <p:sldId id="343" r:id="rId15"/>
    <p:sldId id="336" r:id="rId16"/>
    <p:sldId id="351" r:id="rId17"/>
    <p:sldId id="328" r:id="rId18"/>
    <p:sldId id="344" r:id="rId19"/>
    <p:sldId id="337" r:id="rId20"/>
    <p:sldId id="352" r:id="rId21"/>
    <p:sldId id="329" r:id="rId22"/>
    <p:sldId id="345" r:id="rId23"/>
    <p:sldId id="338" r:id="rId24"/>
    <p:sldId id="353" r:id="rId25"/>
    <p:sldId id="330" r:id="rId26"/>
    <p:sldId id="346" r:id="rId27"/>
    <p:sldId id="339" r:id="rId28"/>
    <p:sldId id="354" r:id="rId29"/>
    <p:sldId id="347" r:id="rId30"/>
    <p:sldId id="331" r:id="rId31"/>
    <p:sldId id="340" r:id="rId32"/>
    <p:sldId id="309" r:id="rId33"/>
    <p:sldId id="321" r:id="rId34"/>
    <p:sldId id="322" r:id="rId35"/>
    <p:sldId id="323" r:id="rId36"/>
    <p:sldId id="324" r:id="rId37"/>
    <p:sldId id="325" r:id="rId38"/>
  </p:sldIdLst>
  <p:sldSz cx="9144000" cy="6858000" type="screen4x3"/>
  <p:notesSz cx="6881813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2DA2BF"/>
    <a:srgbClr val="0066CC"/>
    <a:srgbClr val="0099CC"/>
    <a:srgbClr val="FFFF99"/>
    <a:srgbClr val="339933"/>
    <a:srgbClr val="33CCCC"/>
    <a:srgbClr val="008080"/>
    <a:srgbClr val="FFFF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49" autoAdjust="0"/>
    <p:restoredTop sz="61914" autoAdjust="0"/>
  </p:normalViewPr>
  <p:slideViewPr>
    <p:cSldViewPr>
      <p:cViewPr varScale="1">
        <p:scale>
          <a:sx n="88" d="100"/>
          <a:sy n="88" d="100"/>
        </p:scale>
        <p:origin x="-17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32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928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0.xlsx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2.xlsx"/><Relationship Id="rId1" Type="http://schemas.openxmlformats.org/officeDocument/2006/relationships/themeOverride" Target="../theme/themeOverride9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5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5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8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1"/>
      <c:txPr>
        <a:bodyPr/>
        <a:lstStyle/>
        <a:p>
          <a:pPr>
            <a:defRPr sz="1200"/>
          </a:pPr>
          <a:endParaRPr lang="es-MX"/>
        </a:p>
      </c:txPr>
    </c:title>
    <c:autoTitleDeleted val="0"/>
    <c:view3D>
      <c:rotX val="30"/>
      <c:rotY val="14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5706171536496"/>
          <c:y val="0.38009632239871249"/>
          <c:w val="0.54858765692700806"/>
          <c:h val="0.5316099200638414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10,875 cuestionarios</c:v>
                </c:pt>
              </c:strCache>
            </c:strRef>
          </c:tx>
          <c:spPr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/>
              <a:bevelB/>
            </a:sp3d>
          </c:spPr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2.3431424286190429E-3"/>
                  <c:y val="-9.608002358183932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3.1119979724475069E-2"/>
                  <c:y val="-2.6822660981919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3.0487931896456037E-2"/>
                  <c:y val="2.073834469834523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Bueno</c:v>
                </c:pt>
                <c:pt idx="1">
                  <c:v>Regular</c:v>
                </c:pt>
                <c:pt idx="2">
                  <c:v>Malo</c:v>
                </c:pt>
              </c:strCache>
            </c:strRef>
          </c:cat>
          <c:val>
            <c:numRef>
              <c:f>Hoja1!$B$2:$B$4</c:f>
              <c:numCache>
                <c:formatCode>#,##0</c:formatCode>
                <c:ptCount val="3"/>
                <c:pt idx="0">
                  <c:v>9466</c:v>
                </c:pt>
                <c:pt idx="1">
                  <c:v>905</c:v>
                </c:pt>
                <c:pt idx="2">
                  <c:v>504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u="sng"/>
            </a:pPr>
            <a:r>
              <a:rPr lang="es-ES" sz="1200" u="sng"/>
              <a:t>Porcentajes</a:t>
            </a:r>
          </a:p>
        </c:rich>
      </c:tx>
      <c:layout>
        <c:manualLayout>
          <c:xMode val="edge"/>
          <c:yMode val="edge"/>
          <c:x val="0.44873342090650536"/>
          <c:y val="0.1311676732044932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143847310048189E-2"/>
          <c:y val="0.24942588338196742"/>
          <c:w val="0.96571230537990349"/>
          <c:h val="0.584701595458966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Totalmente</c:v>
                </c:pt>
              </c:strCache>
            </c:strRef>
          </c:tx>
          <c:spPr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Hoja1!$B$1:$E$1</c:f>
              <c:strCache>
                <c:ptCount val="4"/>
                <c:pt idx="0">
                  <c:v>2007:
332 cuestionarios</c:v>
                </c:pt>
                <c:pt idx="1">
                  <c:v>2008:
2,651 cuestionarios</c:v>
                </c:pt>
                <c:pt idx="2">
                  <c:v>2009:
3,181 cuestionarios</c:v>
                </c:pt>
                <c:pt idx="3">
                  <c:v>2010:
3,765 cuestionarios</c:v>
                </c:pt>
              </c:strCache>
            </c:strRef>
          </c:cat>
          <c:val>
            <c:numRef>
              <c:f>Hoja1!$B$2:$E$2</c:f>
              <c:numCache>
                <c:formatCode>0.0</c:formatCode>
                <c:ptCount val="4"/>
                <c:pt idx="0">
                  <c:v>70.481927710843379</c:v>
                </c:pt>
                <c:pt idx="1">
                  <c:v>73.330818559034327</c:v>
                </c:pt>
                <c:pt idx="2">
                  <c:v>70.669600754479717</c:v>
                </c:pt>
                <c:pt idx="3">
                  <c:v>60.345285524568396</c:v>
                </c:pt>
              </c:numCache>
            </c:numRef>
          </c:val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Parcialmente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Hoja1!$B$1:$E$1</c:f>
              <c:strCache>
                <c:ptCount val="4"/>
                <c:pt idx="0">
                  <c:v>2007:
332 cuestionarios</c:v>
                </c:pt>
                <c:pt idx="1">
                  <c:v>2008:
2,651 cuestionarios</c:v>
                </c:pt>
                <c:pt idx="2">
                  <c:v>2009:
3,181 cuestionarios</c:v>
                </c:pt>
                <c:pt idx="3">
                  <c:v>2010:
3,765 cuestionarios</c:v>
                </c:pt>
              </c:strCache>
            </c:strRef>
          </c:cat>
          <c:val>
            <c:numRef>
              <c:f>Hoja1!$B$3:$E$3</c:f>
              <c:numCache>
                <c:formatCode>0.0</c:formatCode>
                <c:ptCount val="4"/>
                <c:pt idx="0">
                  <c:v>20.783132530120483</c:v>
                </c:pt>
                <c:pt idx="1">
                  <c:v>19.35118823085628</c:v>
                </c:pt>
                <c:pt idx="2">
                  <c:v>19.773656082992769</c:v>
                </c:pt>
                <c:pt idx="3">
                  <c:v>27.171314741035857</c:v>
                </c:pt>
              </c:numCache>
            </c:numRef>
          </c:val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Nada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Hoja1!$B$1:$E$1</c:f>
              <c:strCache>
                <c:ptCount val="4"/>
                <c:pt idx="0">
                  <c:v>2007:
332 cuestionarios</c:v>
                </c:pt>
                <c:pt idx="1">
                  <c:v>2008:
2,651 cuestionarios</c:v>
                </c:pt>
                <c:pt idx="2">
                  <c:v>2009:
3,181 cuestionarios</c:v>
                </c:pt>
                <c:pt idx="3">
                  <c:v>2010:
3,765 cuestionarios</c:v>
                </c:pt>
              </c:strCache>
            </c:strRef>
          </c:cat>
          <c:val>
            <c:numRef>
              <c:f>Hoja1!$B$4:$E$4</c:f>
              <c:numCache>
                <c:formatCode>0.0</c:formatCode>
                <c:ptCount val="4"/>
                <c:pt idx="0">
                  <c:v>8.7349397590361448</c:v>
                </c:pt>
                <c:pt idx="1">
                  <c:v>7.3179932101093925</c:v>
                </c:pt>
                <c:pt idx="2">
                  <c:v>9.556743162527507</c:v>
                </c:pt>
                <c:pt idx="3">
                  <c:v>12.48339973439575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1278720"/>
        <c:axId val="131280256"/>
      </c:barChart>
      <c:catAx>
        <c:axId val="1312787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131280256"/>
        <c:crosses val="autoZero"/>
        <c:auto val="1"/>
        <c:lblAlgn val="ctr"/>
        <c:lblOffset val="100"/>
        <c:noMultiLvlLbl val="0"/>
      </c:catAx>
      <c:valAx>
        <c:axId val="131280256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one"/>
        <c:crossAx val="131278720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13047587810152181"/>
          <c:y val="1.7544014851269555E-2"/>
          <c:w val="0.73333147547459843"/>
          <c:h val="7.822565124499682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1"/>
      <c:txPr>
        <a:bodyPr/>
        <a:lstStyle/>
        <a:p>
          <a:pPr>
            <a:defRPr sz="1200"/>
          </a:pPr>
          <a:endParaRPr lang="es-MX"/>
        </a:p>
      </c:txPr>
    </c:title>
    <c:autoTitleDeleted val="0"/>
    <c:view3D>
      <c:rotX val="30"/>
      <c:rotY val="153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570617153649647"/>
          <c:y val="0.38009632239871288"/>
          <c:w val="0.54858765692700806"/>
          <c:h val="0.5316099200638427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5,523 cuestionarios</c:v>
                </c:pt>
              </c:strCache>
            </c:strRef>
          </c:tx>
          <c:spPr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/>
              <a:bevelB/>
            </a:sp3d>
          </c:spPr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1.3852627485832887E-4"/>
                  <c:y val="-8.89628810193093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6.8692020331074322E-3"/>
                  <c:y val="-1.258837585685913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2.3874097769028896E-2"/>
                  <c:y val="-3.975738188976385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#,##0</c:formatCode>
                <c:ptCount val="2"/>
                <c:pt idx="0">
                  <c:v>4035</c:v>
                </c:pt>
                <c:pt idx="1">
                  <c:v>1488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u="sng"/>
            </a:pPr>
            <a:r>
              <a:rPr lang="es-ES" sz="1200" u="sng"/>
              <a:t>Porcentajes</a:t>
            </a:r>
          </a:p>
        </c:rich>
      </c:tx>
      <c:layout>
        <c:manualLayout>
          <c:xMode val="edge"/>
          <c:yMode val="edge"/>
          <c:x val="0.44741217708386843"/>
          <c:y val="0.1113809828908870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660827022903958E-2"/>
          <c:y val="0.23561268067130672"/>
          <c:w val="0.9667834595419208"/>
          <c:h val="0.60525673414002523"/>
        </c:manualLayout>
      </c:layout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Sí</c:v>
                </c:pt>
              </c:strCache>
            </c:strRef>
          </c:tx>
          <c:spPr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Hoja1!$B$1:$E$1</c:f>
              <c:strCache>
                <c:ptCount val="4"/>
                <c:pt idx="0">
                  <c:v>2007:
147 cuestionarios</c:v>
                </c:pt>
                <c:pt idx="1">
                  <c:v>2008:
1,458 cuestionarios</c:v>
                </c:pt>
                <c:pt idx="2">
                  <c:v>2009:
1,665 cuestionarios</c:v>
                </c:pt>
                <c:pt idx="3">
                  <c:v>2010:
2,253 cuestionarios</c:v>
                </c:pt>
              </c:strCache>
            </c:strRef>
          </c:cat>
          <c:val>
            <c:numRef>
              <c:f>Hoja1!$B$2:$E$2</c:f>
              <c:numCache>
                <c:formatCode>0.0</c:formatCode>
                <c:ptCount val="4"/>
                <c:pt idx="0">
                  <c:v>53.061224489795919</c:v>
                </c:pt>
                <c:pt idx="1">
                  <c:v>77.914951989026065</c:v>
                </c:pt>
                <c:pt idx="2">
                  <c:v>71.951951951951955</c:v>
                </c:pt>
                <c:pt idx="3">
                  <c:v>72.037283621837545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No</c:v>
                </c:pt>
              </c:strCache>
            </c:strRef>
          </c:tx>
          <c:spPr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Hoja1!$B$1:$E$1</c:f>
              <c:strCache>
                <c:ptCount val="4"/>
                <c:pt idx="0">
                  <c:v>2007:
147 cuestionarios</c:v>
                </c:pt>
                <c:pt idx="1">
                  <c:v>2008:
1,458 cuestionarios</c:v>
                </c:pt>
                <c:pt idx="2">
                  <c:v>2009:
1,665 cuestionarios</c:v>
                </c:pt>
                <c:pt idx="3">
                  <c:v>2010:
2,253 cuestionarios</c:v>
                </c:pt>
              </c:strCache>
            </c:strRef>
          </c:cat>
          <c:val>
            <c:numRef>
              <c:f>Hoja1!$B$3:$E$3</c:f>
              <c:numCache>
                <c:formatCode>0.0</c:formatCode>
                <c:ptCount val="4"/>
                <c:pt idx="0">
                  <c:v>46.938775510204081</c:v>
                </c:pt>
                <c:pt idx="1">
                  <c:v>22.085048010973939</c:v>
                </c:pt>
                <c:pt idx="2">
                  <c:v>28.048048048048045</c:v>
                </c:pt>
                <c:pt idx="3">
                  <c:v>27.962716378162451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3277184"/>
        <c:axId val="133278720"/>
      </c:lineChart>
      <c:catAx>
        <c:axId val="13327718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133278720"/>
        <c:crosses val="autoZero"/>
        <c:auto val="1"/>
        <c:lblAlgn val="ctr"/>
        <c:lblOffset val="100"/>
        <c:noMultiLvlLbl val="0"/>
      </c:catAx>
      <c:valAx>
        <c:axId val="133278720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one"/>
        <c:crossAx val="133277184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37033458590838847"/>
          <c:y val="1.5748033414294867E-2"/>
          <c:w val="0.25480118105368482"/>
          <c:h val="7.0909392106372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1"/>
      <c:txPr>
        <a:bodyPr/>
        <a:lstStyle/>
        <a:p>
          <a:pPr>
            <a:defRPr sz="1200"/>
          </a:pPr>
          <a:endParaRPr lang="es-MX"/>
        </a:p>
      </c:txPr>
    </c:title>
    <c:autoTitleDeleted val="0"/>
    <c:view3D>
      <c:rotX val="30"/>
      <c:rotY val="151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570617153649658"/>
          <c:y val="0.38009632239871288"/>
          <c:w val="0.54858765692700806"/>
          <c:h val="0.53160992006384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8,407 cuestionarios</c:v>
                </c:pt>
              </c:strCache>
            </c:strRef>
          </c:tx>
          <c:spPr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/>
              <a:bevelB/>
            </a:sp3d>
          </c:spPr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2.4389303966225975E-2"/>
                  <c:y val="-4.626002564412939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3.1119979724475059E-2"/>
                  <c:y val="-4.461551738824404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2.3874097769028896E-2"/>
                  <c:y val="-3.975738188976386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#,##0</c:formatCode>
                <c:ptCount val="2"/>
                <c:pt idx="0">
                  <c:v>7292</c:v>
                </c:pt>
                <c:pt idx="1">
                  <c:v>1115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u="sng"/>
            </a:pPr>
            <a:r>
              <a:rPr lang="es-ES" sz="1200" u="sng"/>
              <a:t>Porcentajes</a:t>
            </a:r>
          </a:p>
        </c:rich>
      </c:tx>
      <c:layout>
        <c:manualLayout>
          <c:xMode val="edge"/>
          <c:yMode val="edge"/>
          <c:x val="0.45034571376831017"/>
          <c:y val="0.102099234316646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613423312384623E-2"/>
          <c:y val="0.22633093209706617"/>
          <c:w val="0.96773153375230769"/>
          <c:h val="0.61453848271426581"/>
        </c:manualLayout>
      </c:layout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Sí</c:v>
                </c:pt>
              </c:strCache>
            </c:strRef>
          </c:tx>
          <c:spPr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Hoja1!$B$1:$E$1</c:f>
              <c:strCache>
                <c:ptCount val="4"/>
                <c:pt idx="0">
                  <c:v>2007:
206 cuestionarios</c:v>
                </c:pt>
                <c:pt idx="1">
                  <c:v>2008:
2,247 cuestionarios</c:v>
                </c:pt>
                <c:pt idx="2">
                  <c:v>2009:
2,601 cuestionarios</c:v>
                </c:pt>
                <c:pt idx="3">
                  <c:v>2010:
3,353 cuestionarios</c:v>
                </c:pt>
              </c:strCache>
            </c:strRef>
          </c:cat>
          <c:val>
            <c:numRef>
              <c:f>Hoja1!$B$2:$E$2</c:f>
              <c:numCache>
                <c:formatCode>0.0</c:formatCode>
                <c:ptCount val="4"/>
                <c:pt idx="0">
                  <c:v>83.009708737864074</c:v>
                </c:pt>
                <c:pt idx="1">
                  <c:v>91.633288829550509</c:v>
                </c:pt>
                <c:pt idx="2">
                  <c:v>84.890426758938872</c:v>
                </c:pt>
                <c:pt idx="3">
                  <c:v>85.117804950790344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No</c:v>
                </c:pt>
              </c:strCache>
            </c:strRef>
          </c:tx>
          <c:spPr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Hoja1!$B$1:$E$1</c:f>
              <c:strCache>
                <c:ptCount val="4"/>
                <c:pt idx="0">
                  <c:v>2007:
206 cuestionarios</c:v>
                </c:pt>
                <c:pt idx="1">
                  <c:v>2008:
2,247 cuestionarios</c:v>
                </c:pt>
                <c:pt idx="2">
                  <c:v>2009:
2,601 cuestionarios</c:v>
                </c:pt>
                <c:pt idx="3">
                  <c:v>2010:
3,353 cuestionarios</c:v>
                </c:pt>
              </c:strCache>
            </c:strRef>
          </c:cat>
          <c:val>
            <c:numRef>
              <c:f>Hoja1!$B$3:$E$3</c:f>
              <c:numCache>
                <c:formatCode>0.0</c:formatCode>
                <c:ptCount val="4"/>
                <c:pt idx="0">
                  <c:v>16.990291262135923</c:v>
                </c:pt>
                <c:pt idx="1">
                  <c:v>8.3667111704494879</c:v>
                </c:pt>
                <c:pt idx="2">
                  <c:v>15.109573241061131</c:v>
                </c:pt>
                <c:pt idx="3">
                  <c:v>14.882195049209662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4039552"/>
        <c:axId val="124041088"/>
      </c:lineChart>
      <c:catAx>
        <c:axId val="12403955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124041088"/>
        <c:crosses val="autoZero"/>
        <c:auto val="1"/>
        <c:lblAlgn val="ctr"/>
        <c:lblOffset val="100"/>
        <c:noMultiLvlLbl val="0"/>
      </c:catAx>
      <c:valAx>
        <c:axId val="124041088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one"/>
        <c:crossAx val="124039552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37033458590838852"/>
          <c:y val="1.5748033414294867E-2"/>
          <c:w val="0.25480118105368482"/>
          <c:h val="7.0909392106372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200" u="sng"/>
            </a:pPr>
            <a:r>
              <a:rPr lang="es-ES" sz="1200" u="sng"/>
              <a:t>Porcentajes</a:t>
            </a:r>
          </a:p>
        </c:rich>
      </c:tx>
      <c:layout>
        <c:manualLayout>
          <c:xMode val="edge"/>
          <c:yMode val="edge"/>
          <c:x val="0.4554453865992793"/>
          <c:y val="0.1390366471625746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14384731004814E-2"/>
          <c:y val="0.22926025284033125"/>
          <c:w val="0.96571230537990349"/>
          <c:h val="0.61944580891080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rgbClr val="00B0F0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Hoja1!$B$1:$D$1</c:f>
              <c:strCache>
                <c:ptCount val="3"/>
                <c:pt idx="0">
                  <c:v>INFOMEX
(6,014 cuestionarios)</c:v>
                </c:pt>
                <c:pt idx="1">
                  <c:v>Buzones
(2,393 cuestionarios)</c:v>
                </c:pt>
                <c:pt idx="2">
                  <c:v>Total
(8,407 cuestionarios)</c:v>
                </c:pt>
              </c:strCache>
            </c:strRef>
          </c:cat>
          <c:val>
            <c:numRef>
              <c:f>Hoja1!$B$2:$D$2</c:f>
              <c:numCache>
                <c:formatCode>0.0</c:formatCode>
                <c:ptCount val="3"/>
                <c:pt idx="0">
                  <c:v>77.3</c:v>
                </c:pt>
                <c:pt idx="1">
                  <c:v>59.7</c:v>
                </c:pt>
                <c:pt idx="2">
                  <c:v>71.5</c:v>
                </c:pt>
              </c:numCache>
            </c:numRef>
          </c:val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Femenino</c:v>
                </c:pt>
              </c:strCache>
            </c:strRef>
          </c:tx>
          <c:spPr>
            <a:solidFill>
              <a:srgbClr val="FF99CC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cat>
            <c:strRef>
              <c:f>Hoja1!$B$1:$D$1</c:f>
              <c:strCache>
                <c:ptCount val="3"/>
                <c:pt idx="0">
                  <c:v>INFOMEX
(6,014 cuestionarios)</c:v>
                </c:pt>
                <c:pt idx="1">
                  <c:v>Buzones
(2,393 cuestionarios)</c:v>
                </c:pt>
                <c:pt idx="2">
                  <c:v>Total
(8,407 cuestionarios)</c:v>
                </c:pt>
              </c:strCache>
            </c:strRef>
          </c:cat>
          <c:val>
            <c:numRef>
              <c:f>Hoja1!$B$3:$D$3</c:f>
              <c:numCache>
                <c:formatCode>0.0</c:formatCode>
                <c:ptCount val="3"/>
                <c:pt idx="0">
                  <c:v>22.7</c:v>
                </c:pt>
                <c:pt idx="1">
                  <c:v>40.299999999999997</c:v>
                </c:pt>
                <c:pt idx="2">
                  <c:v>28.5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1966848"/>
        <c:axId val="131968384"/>
      </c:barChart>
      <c:catAx>
        <c:axId val="13196684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131968384"/>
        <c:crosses val="autoZero"/>
        <c:auto val="1"/>
        <c:lblAlgn val="ctr"/>
        <c:lblOffset val="100"/>
        <c:noMultiLvlLbl val="0"/>
      </c:catAx>
      <c:valAx>
        <c:axId val="131968384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one"/>
        <c:crossAx val="131966848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14494343634858881"/>
          <c:y val="3.2360360535175492E-2"/>
          <c:w val="0.70723168467691022"/>
          <c:h val="6.573072407804511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u="sng"/>
            </a:pPr>
            <a:r>
              <a:rPr lang="es-ES" sz="1200" u="sng"/>
              <a:t>Porcentajes</a:t>
            </a:r>
          </a:p>
        </c:rich>
      </c:tx>
      <c:layout>
        <c:manualLayout>
          <c:xMode val="edge"/>
          <c:yMode val="edge"/>
          <c:x val="0.44873342090650531"/>
          <c:y val="0.1311676732044931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143847310048213E-2"/>
          <c:y val="0.24942588338196697"/>
          <c:w val="0.96571230537990349"/>
          <c:h val="0.584701595458966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Bueno</c:v>
                </c:pt>
              </c:strCache>
            </c:strRef>
          </c:tx>
          <c:spPr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Hoja1!$B$1:$E$1</c:f>
              <c:strCache>
                <c:ptCount val="4"/>
                <c:pt idx="0">
                  <c:v>2007:
347 cuestionarios</c:v>
                </c:pt>
                <c:pt idx="1">
                  <c:v>2008:
2,934 cuestionarios</c:v>
                </c:pt>
                <c:pt idx="2">
                  <c:v>2009:
3,695 cuestionarios</c:v>
                </c:pt>
                <c:pt idx="3">
                  <c:v>2010:
3,899 cuestionarios</c:v>
                </c:pt>
              </c:strCache>
            </c:strRef>
          </c:cat>
          <c:val>
            <c:numRef>
              <c:f>Hoja1!$B$2:$E$2</c:f>
              <c:numCache>
                <c:formatCode>0.0</c:formatCode>
                <c:ptCount val="4"/>
                <c:pt idx="0" formatCode="General">
                  <c:v>81.8</c:v>
                </c:pt>
                <c:pt idx="1">
                  <c:v>88.5</c:v>
                </c:pt>
                <c:pt idx="2">
                  <c:v>84.2</c:v>
                </c:pt>
                <c:pt idx="3">
                  <c:v>89</c:v>
                </c:pt>
              </c:numCache>
            </c:numRef>
          </c:val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Hoja1!$B$1:$E$1</c:f>
              <c:strCache>
                <c:ptCount val="4"/>
                <c:pt idx="0">
                  <c:v>2007:
347 cuestionarios</c:v>
                </c:pt>
                <c:pt idx="1">
                  <c:v>2008:
2,934 cuestionarios</c:v>
                </c:pt>
                <c:pt idx="2">
                  <c:v>2009:
3,695 cuestionarios</c:v>
                </c:pt>
                <c:pt idx="3">
                  <c:v>2010:
3,899 cuestionarios</c:v>
                </c:pt>
              </c:strCache>
            </c:strRef>
          </c:cat>
          <c:val>
            <c:numRef>
              <c:f>Hoja1!$B$3:$E$3</c:f>
              <c:numCache>
                <c:formatCode>0.0</c:formatCode>
                <c:ptCount val="4"/>
                <c:pt idx="0" formatCode="General">
                  <c:v>11.5</c:v>
                </c:pt>
                <c:pt idx="1">
                  <c:v>9</c:v>
                </c:pt>
                <c:pt idx="2">
                  <c:v>7.1</c:v>
                </c:pt>
                <c:pt idx="3">
                  <c:v>8.6999999999999993</c:v>
                </c:pt>
              </c:numCache>
            </c:numRef>
          </c:val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Malo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Hoja1!$B$1:$E$1</c:f>
              <c:strCache>
                <c:ptCount val="4"/>
                <c:pt idx="0">
                  <c:v>2007:
347 cuestionarios</c:v>
                </c:pt>
                <c:pt idx="1">
                  <c:v>2008:
2,934 cuestionarios</c:v>
                </c:pt>
                <c:pt idx="2">
                  <c:v>2009:
3,695 cuestionarios</c:v>
                </c:pt>
                <c:pt idx="3">
                  <c:v>2010:
3,899 cuestionarios</c:v>
                </c:pt>
              </c:strCache>
            </c:strRef>
          </c:cat>
          <c:val>
            <c:numRef>
              <c:f>Hoja1!$B$4:$E$4</c:f>
              <c:numCache>
                <c:formatCode>0.0</c:formatCode>
                <c:ptCount val="4"/>
                <c:pt idx="0">
                  <c:v>6.6</c:v>
                </c:pt>
                <c:pt idx="1">
                  <c:v>2.4</c:v>
                </c:pt>
                <c:pt idx="2">
                  <c:v>8.6999999999999993</c:v>
                </c:pt>
                <c:pt idx="3">
                  <c:v>2.2999999999999998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373568"/>
        <c:axId val="9375104"/>
      </c:barChart>
      <c:catAx>
        <c:axId val="937356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9375104"/>
        <c:crosses val="autoZero"/>
        <c:auto val="1"/>
        <c:lblAlgn val="ctr"/>
        <c:lblOffset val="100"/>
        <c:noMultiLvlLbl val="0"/>
      </c:catAx>
      <c:valAx>
        <c:axId val="9375104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one"/>
        <c:crossAx val="9373568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16958948592662024"/>
          <c:y val="1.7544014851269572E-2"/>
          <c:w val="0.65510420948938564"/>
          <c:h val="7.822565124499689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1"/>
      <c:txPr>
        <a:bodyPr/>
        <a:lstStyle/>
        <a:p>
          <a:pPr>
            <a:defRPr sz="1200"/>
          </a:pPr>
          <a:endParaRPr lang="es-MX"/>
        </a:p>
      </c:txPr>
    </c:title>
    <c:autoTitleDeleted val="0"/>
    <c:view3D>
      <c:rotX val="30"/>
      <c:rotY val="147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570617153649608"/>
          <c:y val="0.3800963223987126"/>
          <c:w val="0.54858765692700806"/>
          <c:h val="0.5316099200638417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10,205 cuestionarios</c:v>
                </c:pt>
              </c:strCache>
            </c:strRef>
          </c:tx>
          <c:spPr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/>
              <a:bevelB/>
            </a:sp3d>
          </c:spPr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8.9569908899011248E-3"/>
                  <c:y val="-7.117002461298435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4.1538787356960134E-3"/>
                  <c:y val="-6.240837379456899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2.6078699588934568E-2"/>
                  <c:y val="-1.840593939556966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Buena</c:v>
                </c:pt>
                <c:pt idx="1">
                  <c:v>Regular</c:v>
                </c:pt>
                <c:pt idx="2">
                  <c:v>Mala</c:v>
                </c:pt>
              </c:strCache>
            </c:strRef>
          </c:cat>
          <c:val>
            <c:numRef>
              <c:f>Hoja1!$B$2:$B$4</c:f>
              <c:numCache>
                <c:formatCode>#,##0</c:formatCode>
                <c:ptCount val="3"/>
                <c:pt idx="0">
                  <c:v>7455</c:v>
                </c:pt>
                <c:pt idx="1">
                  <c:v>1563</c:v>
                </c:pt>
                <c:pt idx="2">
                  <c:v>1187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u="sng"/>
            </a:pPr>
            <a:r>
              <a:rPr lang="es-ES" sz="1200" u="sng"/>
              <a:t>Porcentajes</a:t>
            </a:r>
          </a:p>
        </c:rich>
      </c:tx>
      <c:layout>
        <c:manualLayout>
          <c:xMode val="edge"/>
          <c:yMode val="edge"/>
          <c:x val="0.44873342090650525"/>
          <c:y val="0.1311676732044931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143847310048189E-2"/>
          <c:y val="0.24942588338196703"/>
          <c:w val="0.96571230537990349"/>
          <c:h val="0.584701595458966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Buena</c:v>
                </c:pt>
              </c:strCache>
            </c:strRef>
          </c:tx>
          <c:spPr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Hoja1!$B$1:$E$1</c:f>
              <c:strCache>
                <c:ptCount val="4"/>
                <c:pt idx="0">
                  <c:v>2007:
340 cuestionarios</c:v>
                </c:pt>
                <c:pt idx="1">
                  <c:v>2008:
2,678 cuestionarios</c:v>
                </c:pt>
                <c:pt idx="2">
                  <c:v>2009:
3,281 cuestionarios</c:v>
                </c:pt>
                <c:pt idx="3">
                  <c:v>2010:
3,906 cuestionarios</c:v>
                </c:pt>
              </c:strCache>
            </c:strRef>
          </c:cat>
          <c:val>
            <c:numRef>
              <c:f>Hoja1!$B$2:$E$2</c:f>
              <c:numCache>
                <c:formatCode>0.0</c:formatCode>
                <c:ptCount val="4"/>
                <c:pt idx="0">
                  <c:v>71.764705882352942</c:v>
                </c:pt>
                <c:pt idx="1">
                  <c:v>79.014189693801342</c:v>
                </c:pt>
                <c:pt idx="2">
                  <c:v>73.056994818652853</c:v>
                </c:pt>
                <c:pt idx="3">
                  <c:v>69.073220686123918</c:v>
                </c:pt>
              </c:numCache>
            </c:numRef>
          </c:val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Hoja1!$B$1:$E$1</c:f>
              <c:strCache>
                <c:ptCount val="4"/>
                <c:pt idx="0">
                  <c:v>2007:
340 cuestionarios</c:v>
                </c:pt>
                <c:pt idx="1">
                  <c:v>2008:
2,678 cuestionarios</c:v>
                </c:pt>
                <c:pt idx="2">
                  <c:v>2009:
3,281 cuestionarios</c:v>
                </c:pt>
                <c:pt idx="3">
                  <c:v>2010:
3,906 cuestionarios</c:v>
                </c:pt>
              </c:strCache>
            </c:strRef>
          </c:cat>
          <c:val>
            <c:numRef>
              <c:f>Hoja1!$B$3:$E$3</c:f>
              <c:numCache>
                <c:formatCode>0.0</c:formatCode>
                <c:ptCount val="4"/>
                <c:pt idx="0">
                  <c:v>16.176470588235293</c:v>
                </c:pt>
                <c:pt idx="1">
                  <c:v>12.322628827483197</c:v>
                </c:pt>
                <c:pt idx="2">
                  <c:v>15.879305089911613</c:v>
                </c:pt>
                <c:pt idx="3">
                  <c:v>16.820276497695854</c:v>
                </c:pt>
              </c:numCache>
            </c:numRef>
          </c:val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Mala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Hoja1!$B$1:$E$1</c:f>
              <c:strCache>
                <c:ptCount val="4"/>
                <c:pt idx="0">
                  <c:v>2007:
340 cuestionarios</c:v>
                </c:pt>
                <c:pt idx="1">
                  <c:v>2008:
2,678 cuestionarios</c:v>
                </c:pt>
                <c:pt idx="2">
                  <c:v>2009:
3,281 cuestionarios</c:v>
                </c:pt>
                <c:pt idx="3">
                  <c:v>2010:
3,906 cuestionarios</c:v>
                </c:pt>
              </c:strCache>
            </c:strRef>
          </c:cat>
          <c:val>
            <c:numRef>
              <c:f>Hoja1!$B$4:$E$4</c:f>
              <c:numCache>
                <c:formatCode>0.0</c:formatCode>
                <c:ptCount val="4"/>
                <c:pt idx="0">
                  <c:v>12.058823529411764</c:v>
                </c:pt>
                <c:pt idx="1">
                  <c:v>8.66318147871546</c:v>
                </c:pt>
                <c:pt idx="2">
                  <c:v>11.063700091435537</c:v>
                </c:pt>
                <c:pt idx="3">
                  <c:v>14.106502816180235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9566592"/>
        <c:axId val="109588864"/>
      </c:barChart>
      <c:catAx>
        <c:axId val="10956659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109588864"/>
        <c:crosses val="autoZero"/>
        <c:auto val="1"/>
        <c:lblAlgn val="ctr"/>
        <c:lblOffset val="100"/>
        <c:noMultiLvlLbl val="0"/>
      </c:catAx>
      <c:valAx>
        <c:axId val="109588864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one"/>
        <c:crossAx val="109566592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13047587810152181"/>
          <c:y val="1.7544014851269555E-2"/>
          <c:w val="0.73333147547459698"/>
          <c:h val="7.822565124499682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1"/>
      <c:txPr>
        <a:bodyPr/>
        <a:lstStyle/>
        <a:p>
          <a:pPr>
            <a:defRPr sz="1200"/>
          </a:pPr>
          <a:endParaRPr lang="es-MX"/>
        </a:p>
      </c:txPr>
    </c:title>
    <c:autoTitleDeleted val="0"/>
    <c:view3D>
      <c:rotX val="30"/>
      <c:rotY val="1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570617153649619"/>
          <c:y val="0.38009632239871272"/>
          <c:w val="0.54858765692700806"/>
          <c:h val="0.53160992006384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10,231 cuestionarios</c:v>
                </c:pt>
              </c:strCache>
            </c:strRef>
          </c:tx>
          <c:spPr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/>
              <a:bevelB/>
            </a:sp3d>
          </c:spPr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1.7775455504943895E-2"/>
                  <c:y val="-4.626002564412941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9.073818186868126E-3"/>
                  <c:y val="-5.173294015323712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2.8283315742695343E-2"/>
                  <c:y val="6.504059573285273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Adecuado</c:v>
                </c:pt>
                <c:pt idx="1">
                  <c:v>Regular</c:v>
                </c:pt>
                <c:pt idx="2">
                  <c:v>Excesivo</c:v>
                </c:pt>
              </c:strCache>
            </c:strRef>
          </c:cat>
          <c:val>
            <c:numRef>
              <c:f>Hoja1!$B$2:$B$4</c:f>
              <c:numCache>
                <c:formatCode>#,##0</c:formatCode>
                <c:ptCount val="3"/>
                <c:pt idx="0">
                  <c:v>7978</c:v>
                </c:pt>
                <c:pt idx="1">
                  <c:v>1473</c:v>
                </c:pt>
                <c:pt idx="2">
                  <c:v>780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u="sng"/>
            </a:pPr>
            <a:r>
              <a:rPr lang="es-ES" sz="1200" u="sng"/>
              <a:t>Porcentajes</a:t>
            </a:r>
          </a:p>
        </c:rich>
      </c:tx>
      <c:layout>
        <c:manualLayout>
          <c:xMode val="edge"/>
          <c:yMode val="edge"/>
          <c:x val="0.44873342090650536"/>
          <c:y val="0.1311676732044932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143847310048189E-2"/>
          <c:y val="0.24942588338196719"/>
          <c:w val="0.96571230537990349"/>
          <c:h val="0.584701595458966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Adecuado</c:v>
                </c:pt>
              </c:strCache>
            </c:strRef>
          </c:tx>
          <c:spPr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Hoja1!$B$1:$E$1</c:f>
              <c:strCache>
                <c:ptCount val="4"/>
                <c:pt idx="0">
                  <c:v>2007:
343 cuestionarios</c:v>
                </c:pt>
                <c:pt idx="1">
                  <c:v>2008:
2,717 cuestionarios</c:v>
                </c:pt>
                <c:pt idx="2">
                  <c:v>2009:
3,282 cuestionarios</c:v>
                </c:pt>
                <c:pt idx="3">
                  <c:v>2010:
3,889 cuestionarios</c:v>
                </c:pt>
              </c:strCache>
            </c:strRef>
          </c:cat>
          <c:val>
            <c:numRef>
              <c:f>Hoja1!$B$2:$E$2</c:f>
              <c:numCache>
                <c:formatCode>0.0</c:formatCode>
                <c:ptCount val="4"/>
                <c:pt idx="0">
                  <c:v>72.303206997084544</c:v>
                </c:pt>
                <c:pt idx="1">
                  <c:v>84.0633051159367</c:v>
                </c:pt>
                <c:pt idx="2">
                  <c:v>78.915295551492989</c:v>
                </c:pt>
                <c:pt idx="3">
                  <c:v>73.437901774235016</c:v>
                </c:pt>
              </c:numCache>
            </c:numRef>
          </c:val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Hoja1!$B$1:$E$1</c:f>
              <c:strCache>
                <c:ptCount val="4"/>
                <c:pt idx="0">
                  <c:v>2007:
343 cuestionarios</c:v>
                </c:pt>
                <c:pt idx="1">
                  <c:v>2008:
2,717 cuestionarios</c:v>
                </c:pt>
                <c:pt idx="2">
                  <c:v>2009:
3,282 cuestionarios</c:v>
                </c:pt>
                <c:pt idx="3">
                  <c:v>2010:
3,889 cuestionarios</c:v>
                </c:pt>
              </c:strCache>
            </c:strRef>
          </c:cat>
          <c:val>
            <c:numRef>
              <c:f>Hoja1!$B$3:$E$3</c:f>
              <c:numCache>
                <c:formatCode>0.0</c:formatCode>
                <c:ptCount val="4"/>
                <c:pt idx="0">
                  <c:v>17.784256559766764</c:v>
                </c:pt>
                <c:pt idx="1">
                  <c:v>10.563121089436878</c:v>
                </c:pt>
                <c:pt idx="2">
                  <c:v>13.132236441194395</c:v>
                </c:pt>
                <c:pt idx="3">
                  <c:v>17.845204422730781</c:v>
                </c:pt>
              </c:numCache>
            </c:numRef>
          </c:val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Excesivo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Hoja1!$B$1:$E$1</c:f>
              <c:strCache>
                <c:ptCount val="4"/>
                <c:pt idx="0">
                  <c:v>2007:
343 cuestionarios</c:v>
                </c:pt>
                <c:pt idx="1">
                  <c:v>2008:
2,717 cuestionarios</c:v>
                </c:pt>
                <c:pt idx="2">
                  <c:v>2009:
3,282 cuestionarios</c:v>
                </c:pt>
                <c:pt idx="3">
                  <c:v>2010:
3,889 cuestionarios</c:v>
                </c:pt>
              </c:strCache>
            </c:strRef>
          </c:cat>
          <c:val>
            <c:numRef>
              <c:f>Hoja1!$B$4:$E$4</c:f>
              <c:numCache>
                <c:formatCode>0.0</c:formatCode>
                <c:ptCount val="4"/>
                <c:pt idx="0">
                  <c:v>9.9125364431486886</c:v>
                </c:pt>
                <c:pt idx="1">
                  <c:v>5.3735737946264264</c:v>
                </c:pt>
                <c:pt idx="2">
                  <c:v>7.9524680073126142</c:v>
                </c:pt>
                <c:pt idx="3">
                  <c:v>8.7168938030341998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1339264"/>
        <c:axId val="121361536"/>
      </c:barChart>
      <c:catAx>
        <c:axId val="12133926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121361536"/>
        <c:crosses val="autoZero"/>
        <c:auto val="1"/>
        <c:lblAlgn val="ctr"/>
        <c:lblOffset val="100"/>
        <c:noMultiLvlLbl val="0"/>
      </c:catAx>
      <c:valAx>
        <c:axId val="121361536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one"/>
        <c:crossAx val="121339264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13047587810152181"/>
          <c:y val="1.7544014851269555E-2"/>
          <c:w val="0.73333147547459765"/>
          <c:h val="7.822565124499682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1"/>
      <c:txPr>
        <a:bodyPr/>
        <a:lstStyle/>
        <a:p>
          <a:pPr>
            <a:defRPr sz="1200"/>
          </a:pPr>
          <a:endParaRPr lang="es-MX"/>
        </a:p>
      </c:txPr>
    </c:title>
    <c:autoTitleDeleted val="0"/>
    <c:view3D>
      <c:rotX val="30"/>
      <c:rotY val="134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57061715364963"/>
          <c:y val="0.38009632239871283"/>
          <c:w val="0.54858765692700806"/>
          <c:h val="0.5316099200638422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10,120 cuestionarios</c:v>
                </c:pt>
              </c:strCache>
            </c:strRef>
          </c:tx>
          <c:spPr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/>
              <a:bevelB/>
            </a:sp3d>
          </c:spPr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2.2184687812465281E-2"/>
                  <c:y val="-6.405288205045438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4.1538787356960134E-3"/>
                  <c:y val="-6.240837379456899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1.9464851127652491E-2"/>
                  <c:y val="-2.552308195809964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Clara</c:v>
                </c:pt>
                <c:pt idx="1">
                  <c:v>Regular</c:v>
                </c:pt>
                <c:pt idx="2">
                  <c:v>Confusa</c:v>
                </c:pt>
              </c:strCache>
            </c:strRef>
          </c:cat>
          <c:val>
            <c:numRef>
              <c:f>Hoja1!$B$2:$B$4</c:f>
              <c:numCache>
                <c:formatCode>#,##0</c:formatCode>
                <c:ptCount val="3"/>
                <c:pt idx="0">
                  <c:v>7659</c:v>
                </c:pt>
                <c:pt idx="1">
                  <c:v>1369</c:v>
                </c:pt>
                <c:pt idx="2">
                  <c:v>1092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u="sng"/>
            </a:pPr>
            <a:r>
              <a:rPr lang="es-ES" sz="1200" u="sng"/>
              <a:t>Porcentajes</a:t>
            </a:r>
          </a:p>
        </c:rich>
      </c:tx>
      <c:layout>
        <c:manualLayout>
          <c:xMode val="edge"/>
          <c:yMode val="edge"/>
          <c:x val="0.44873342090650536"/>
          <c:y val="0.1311676732044932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143847310048189E-2"/>
          <c:y val="0.24942588338196731"/>
          <c:w val="0.96571230537990349"/>
          <c:h val="0.584701595458966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Clara</c:v>
                </c:pt>
              </c:strCache>
            </c:strRef>
          </c:tx>
          <c:spPr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Hoja1!$B$1:$E$1</c:f>
              <c:strCache>
                <c:ptCount val="4"/>
                <c:pt idx="0">
                  <c:v>2007:
333 cuestionarios</c:v>
                </c:pt>
                <c:pt idx="1">
                  <c:v>2008:
2,685 cuestionarios</c:v>
                </c:pt>
                <c:pt idx="2">
                  <c:v>2009:
3,241 cuestionarios</c:v>
                </c:pt>
                <c:pt idx="3">
                  <c:v>2010:
3,861 cuestionarios</c:v>
                </c:pt>
              </c:strCache>
            </c:strRef>
          </c:cat>
          <c:val>
            <c:numRef>
              <c:f>Hoja1!$B$2:$E$2</c:f>
              <c:numCache>
                <c:formatCode>0.0</c:formatCode>
                <c:ptCount val="4"/>
                <c:pt idx="0">
                  <c:v>72.072072072072075</c:v>
                </c:pt>
                <c:pt idx="1">
                  <c:v>79.664804469273747</c:v>
                </c:pt>
                <c:pt idx="2">
                  <c:v>77.692070348657822</c:v>
                </c:pt>
                <c:pt idx="3">
                  <c:v>71.535871535871536</c:v>
                </c:pt>
              </c:numCache>
            </c:numRef>
          </c:val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Hoja1!$B$1:$E$1</c:f>
              <c:strCache>
                <c:ptCount val="4"/>
                <c:pt idx="0">
                  <c:v>2007:
333 cuestionarios</c:v>
                </c:pt>
                <c:pt idx="1">
                  <c:v>2008:
2,685 cuestionarios</c:v>
                </c:pt>
                <c:pt idx="2">
                  <c:v>2009:
3,241 cuestionarios</c:v>
                </c:pt>
                <c:pt idx="3">
                  <c:v>2010:
3,861 cuestionarios</c:v>
                </c:pt>
              </c:strCache>
            </c:strRef>
          </c:cat>
          <c:val>
            <c:numRef>
              <c:f>Hoja1!$B$3:$E$3</c:f>
              <c:numCache>
                <c:formatCode>0.0</c:formatCode>
                <c:ptCount val="4"/>
                <c:pt idx="0">
                  <c:v>17.417417417417418</c:v>
                </c:pt>
                <c:pt idx="1">
                  <c:v>11.880819366852887</c:v>
                </c:pt>
                <c:pt idx="2">
                  <c:v>12.095032397408207</c:v>
                </c:pt>
                <c:pt idx="3">
                  <c:v>15.540015540015538</c:v>
                </c:pt>
              </c:numCache>
            </c:numRef>
          </c:val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Confusa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Hoja1!$B$1:$E$1</c:f>
              <c:strCache>
                <c:ptCount val="4"/>
                <c:pt idx="0">
                  <c:v>2007:
333 cuestionarios</c:v>
                </c:pt>
                <c:pt idx="1">
                  <c:v>2008:
2,685 cuestionarios</c:v>
                </c:pt>
                <c:pt idx="2">
                  <c:v>2009:
3,241 cuestionarios</c:v>
                </c:pt>
                <c:pt idx="3">
                  <c:v>2010:
3,861 cuestionarios</c:v>
                </c:pt>
              </c:strCache>
            </c:strRef>
          </c:cat>
          <c:val>
            <c:numRef>
              <c:f>Hoja1!$B$4:$E$4</c:f>
              <c:numCache>
                <c:formatCode>0.0</c:formatCode>
                <c:ptCount val="4"/>
                <c:pt idx="0">
                  <c:v>10.51051051051051</c:v>
                </c:pt>
                <c:pt idx="1">
                  <c:v>8.4543761638733699</c:v>
                </c:pt>
                <c:pt idx="2">
                  <c:v>10.212897253933971</c:v>
                </c:pt>
                <c:pt idx="3">
                  <c:v>12.924112924112924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6321408"/>
        <c:axId val="126322944"/>
      </c:barChart>
      <c:catAx>
        <c:axId val="12632140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126322944"/>
        <c:crosses val="autoZero"/>
        <c:auto val="1"/>
        <c:lblAlgn val="ctr"/>
        <c:lblOffset val="100"/>
        <c:noMultiLvlLbl val="0"/>
      </c:catAx>
      <c:valAx>
        <c:axId val="126322944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one"/>
        <c:crossAx val="126321408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13047587810152181"/>
          <c:y val="1.7544014851269555E-2"/>
          <c:w val="0.73333147547459798"/>
          <c:h val="7.822565124499682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1"/>
      <c:txPr>
        <a:bodyPr/>
        <a:lstStyle/>
        <a:p>
          <a:pPr>
            <a:defRPr sz="1200"/>
          </a:pPr>
          <a:endParaRPr lang="es-MX"/>
        </a:p>
      </c:txPr>
    </c:title>
    <c:autoTitleDeleted val="0"/>
    <c:view3D>
      <c:rotX val="30"/>
      <c:rotY val="147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570617153649641"/>
          <c:y val="0.38009632239871288"/>
          <c:w val="0.54858765692700806"/>
          <c:h val="0.53160992006384244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9,929 cuestionarios</c:v>
                </c:pt>
              </c:strCache>
            </c:strRef>
          </c:tx>
          <c:spPr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/>
              <a:bevelB/>
            </a:sp3d>
          </c:spPr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2.1907635262748585E-2"/>
                  <c:y val="-0.227747160988643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6.3584948894567271E-3"/>
                  <c:y val="-9.799408660721890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2.387408343517387E-2"/>
                  <c:y val="1.00626308545502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Totalmente</c:v>
                </c:pt>
                <c:pt idx="1">
                  <c:v>Parcialmente</c:v>
                </c:pt>
                <c:pt idx="2">
                  <c:v>Nada</c:v>
                </c:pt>
              </c:strCache>
            </c:strRef>
          </c:cat>
          <c:val>
            <c:numRef>
              <c:f>Hoja1!$B$2:$B$4</c:f>
              <c:numCache>
                <c:formatCode>#,##0</c:formatCode>
                <c:ptCount val="3"/>
                <c:pt idx="0">
                  <c:v>6698</c:v>
                </c:pt>
                <c:pt idx="1">
                  <c:v>2234</c:v>
                </c:pt>
                <c:pt idx="2">
                  <c:v>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9CBCD6-C483-4257-B11E-9F2FC1093CA5}" type="datetimeFigureOut">
              <a:rPr lang="es-MX"/>
              <a:pPr>
                <a:defRPr/>
              </a:pPr>
              <a:t>14/02/2011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F43496-A5D6-47D1-B54A-3B1A06F5E0D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9906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5D5E3E-F416-40DA-AC1F-9E2E76102BB6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MX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10</a:t>
            </a:fld>
            <a:endParaRPr lang="es-MX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11</a:t>
            </a:fld>
            <a:endParaRPr lang="es-MX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12</a:t>
            </a:fld>
            <a:endParaRPr lang="es-MX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13</a:t>
            </a:fld>
            <a:endParaRPr lang="es-MX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14</a:t>
            </a:fld>
            <a:endParaRPr lang="es-MX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15</a:t>
            </a:fld>
            <a:endParaRPr lang="es-MX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16</a:t>
            </a:fld>
            <a:endParaRPr lang="es-MX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17</a:t>
            </a:fld>
            <a:endParaRPr lang="es-MX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18</a:t>
            </a:fld>
            <a:endParaRPr lang="es-MX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19</a:t>
            </a:fld>
            <a:endParaRPr lang="es-MX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20</a:t>
            </a:fld>
            <a:endParaRPr lang="es-MX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21</a:t>
            </a:fld>
            <a:endParaRPr lang="es-MX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22</a:t>
            </a:fld>
            <a:endParaRPr lang="es-MX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23</a:t>
            </a:fld>
            <a:endParaRPr lang="es-MX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24</a:t>
            </a:fld>
            <a:endParaRPr lang="es-MX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25</a:t>
            </a:fld>
            <a:endParaRPr lang="es-MX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26</a:t>
            </a:fld>
            <a:endParaRPr lang="es-MX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27</a:t>
            </a:fld>
            <a:endParaRPr lang="es-MX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28</a:t>
            </a:fld>
            <a:endParaRPr lang="es-MX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29</a:t>
            </a:fld>
            <a:endParaRPr lang="es-MX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3</a:t>
            </a:fld>
            <a:endParaRPr lang="es-MX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30</a:t>
            </a:fld>
            <a:endParaRPr lang="es-MX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31</a:t>
            </a:fld>
            <a:endParaRPr lang="es-MX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32</a:t>
            </a:fld>
            <a:endParaRPr lang="es-MX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33</a:t>
            </a:fld>
            <a:endParaRPr lang="es-MX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34</a:t>
            </a:fld>
            <a:endParaRPr lang="es-MX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35</a:t>
            </a:fld>
            <a:endParaRPr lang="es-MX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36</a:t>
            </a:fld>
            <a:endParaRPr lang="es-MX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4</a:t>
            </a:fld>
            <a:endParaRPr lang="es-MX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5</a:t>
            </a:fld>
            <a:endParaRPr lang="es-MX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6</a:t>
            </a:fld>
            <a:endParaRPr lang="es-MX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7</a:t>
            </a:fld>
            <a:endParaRPr lang="es-MX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8</a:t>
            </a:fld>
            <a:endParaRPr lang="es-MX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número de solicitudes de información pública aumentó notablemente en el ejercicio 2007. La gráfica muestra que el año pasado se recibieron 19 mil 044 solicitudes que,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omparadas con las 6 mil 621 recibidas en el 2006, resulta en un incremento de 187.6 %. Esta cifra representa un cambio muy importante en la tasa</a:t>
            </a:r>
            <a:r>
              <a:rPr lang="es-E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crecimiento </a:t>
            </a:r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respecto a años anteriores: de 2004 a 2005 el número de solicitudes aumentó en 63.6 %, mientras que el crecimiento entre 2005 y 2006 fue de 51.9 %.</a:t>
            </a:r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9</a:t>
            </a:fld>
            <a:endParaRPr lang="es-MX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>
            <a:off x="1687513" y="4953000"/>
            <a:ext cx="7456487" cy="4873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rgbClr val="33CCCC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>
            <a:off x="36513" y="5237163"/>
            <a:ext cx="9107487" cy="78898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90" y="5000960"/>
            <a:ext cx="9143410" cy="1863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solidFill>
            <a:srgbClr val="008080">
              <a:alpha val="60000"/>
            </a:srgbClr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0" name="9 Conector recto"/>
          <p:cNvCxnSpPr/>
          <p:nvPr/>
        </p:nvCxnSpPr>
        <p:spPr bwMode="auto">
          <a:xfrm>
            <a:off x="-3175" y="4997654"/>
            <a:ext cx="9147175" cy="78999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2E9E462-A307-46A6-B24D-B23F63F8554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18D8-60A7-4D3B-A1BE-07D8FF63E948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25176-2986-4C5A-83F6-3DB18051CEA1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pic>
        <p:nvPicPr>
          <p:cNvPr id="5" name="Picture 15" descr="Logo-Infodf-Color"/>
          <p:cNvPicPr>
            <a:picLocks noChangeAspect="1" noChangeArrowheads="1"/>
          </p:cNvPicPr>
          <p:nvPr userDrawn="1"/>
        </p:nvPicPr>
        <p:blipFill>
          <a:blip r:embed="rId2" cstate="print">
            <a:lum bright="6000" contrast="18000"/>
          </a:blip>
          <a:srcRect/>
          <a:stretch>
            <a:fillRect/>
          </a:stretch>
        </p:blipFill>
        <p:spPr bwMode="auto">
          <a:xfrm>
            <a:off x="8555687" y="142852"/>
            <a:ext cx="418835" cy="756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6 Rectángulo redondeado"/>
          <p:cNvSpPr/>
          <p:nvPr userDrawn="1"/>
        </p:nvSpPr>
        <p:spPr>
          <a:xfrm>
            <a:off x="62473" y="62122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2 Marcador de contenido"/>
          <p:cNvSpPr>
            <a:spLocks noGrp="1"/>
          </p:cNvSpPr>
          <p:nvPr>
            <p:ph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extLst/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Haga clic para modificar el estilo de texto del patrón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Segundo nivel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Tercer nivel</a:t>
            </a:r>
          </a:p>
          <a:p>
            <a:pPr marL="0" marR="0" lvl="3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Cuarto nivel</a:t>
            </a:r>
          </a:p>
          <a:p>
            <a:pPr marL="0" marR="0" lvl="4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Quinto nivel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>
            <a:extLst/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Haga clic para modificar el estilo de título del patrón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9 Marcador de fecha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2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78CCD4-0633-4214-8E80-4B51D2DB8650}" type="slidenum">
              <a: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02C97B-B95C-43E1-9C6D-9D412079AE19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</p:spPr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9 Marcador de fecha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13" name="2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1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8CCD4-0633-4214-8E80-4B51D2DB865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86A0AD-F5F3-4993-AC63-983DFB5D00C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BBA7F-7700-44FC-A071-6A787AE82F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6F3146-650D-474C-86B1-C64F49665689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06309B3-9598-4C5D-A074-CCA34373B81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4FD045D-41D9-4DB0-AA6F-326B226C05D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22" r:id="rId5"/>
    <p:sldLayoutId id="2147483723" r:id="rId6"/>
    <p:sldLayoutId id="2147483716" r:id="rId7"/>
    <p:sldLayoutId id="2147483724" r:id="rId8"/>
    <p:sldLayoutId id="2147483725" r:id="rId9"/>
    <p:sldLayoutId id="2147483717" r:id="rId10"/>
    <p:sldLayoutId id="214748371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</a:endParaRPr>
          </a:p>
        </p:txBody>
      </p:sp>
      <p:sp>
        <p:nvSpPr>
          <p:cNvPr id="15" name="14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solidFill>
            <a:srgbClr val="008080">
              <a:alpha val="60000"/>
            </a:srgbClr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rgbClr val="2DA2BF">
                      <a:shade val="20000"/>
                      <a:satMod val="176000"/>
                      <a:alpha val="100000"/>
                    </a:srgbClr>
                  </a:gs>
                  <a:gs pos="18000">
                    <a:srgbClr val="2DA2BF">
                      <a:shade val="48000"/>
                      <a:satMod val="153000"/>
                      <a:alpha val="100000"/>
                    </a:srgbClr>
                  </a:gs>
                  <a:gs pos="43000">
                    <a:srgbClr val="2DA2BF">
                      <a:tint val="86000"/>
                      <a:satMod val="149000"/>
                      <a:alpha val="100000"/>
                    </a:srgbClr>
                  </a:gs>
                  <a:gs pos="45000">
                    <a:srgbClr val="2DA2BF">
                      <a:tint val="85000"/>
                      <a:satMod val="150000"/>
                      <a:alpha val="100000"/>
                    </a:srgbClr>
                  </a:gs>
                  <a:gs pos="50000">
                    <a:srgbClr val="2DA2BF">
                      <a:tint val="86000"/>
                      <a:satMod val="149000"/>
                      <a:alpha val="100000"/>
                    </a:srgbClr>
                  </a:gs>
                  <a:gs pos="79000">
                    <a:srgbClr val="2DA2BF">
                      <a:shade val="53000"/>
                      <a:satMod val="150000"/>
                      <a:alpha val="100000"/>
                    </a:srgbClr>
                  </a:gs>
                  <a:gs pos="100000">
                    <a:srgbClr val="2DA2BF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anchor="ctr"/>
          <a:lstStyle>
            <a:extLst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2DA2BF">
                    <a:tint val="70000"/>
                    <a:satMod val="110000"/>
                  </a:srgbClr>
                </a:gs>
                <a:gs pos="15000">
                  <a:srgbClr val="2DA2BF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7" name="3 Marcador de texto"/>
          <p:cNvSpPr txBox="1">
            <a:spLocks/>
          </p:cNvSpPr>
          <p:nvPr/>
        </p:nvSpPr>
        <p:spPr bwMode="auto">
          <a:xfrm>
            <a:off x="1141232" y="5443402"/>
            <a:ext cx="7162800" cy="64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18288" lvl="0" indent="0" algn="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Haga clic para modificar el estilo de texto del patrón</a:t>
            </a:r>
          </a:p>
        </p:txBody>
      </p:sp>
      <p:sp>
        <p:nvSpPr>
          <p:cNvPr id="18" name="4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19" name="5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20" name="6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DAF40-ECB2-4D85-A552-915E378046FF}" type="slidenum">
              <a: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2713025" y="1395398"/>
            <a:ext cx="572456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latin typeface="Calibri" pitchFamily="34" charset="0"/>
              </a:rPr>
              <a:t>Encuesta de Satisfacción del Solicitante de Información Pública</a:t>
            </a:r>
          </a:p>
          <a:p>
            <a:pPr algn="ctr"/>
            <a:endParaRPr lang="es-MX" sz="1200" b="1" dirty="0" smtClean="0">
              <a:latin typeface="Calibri" pitchFamily="34" charset="0"/>
            </a:endParaRPr>
          </a:p>
          <a:p>
            <a:pPr algn="ctr"/>
            <a:endParaRPr lang="es-MX" sz="1200" b="1" dirty="0" smtClean="0">
              <a:latin typeface="Calibri" pitchFamily="34" charset="0"/>
            </a:endParaRPr>
          </a:p>
          <a:p>
            <a:pPr algn="ctr"/>
            <a:r>
              <a:rPr lang="es-MX" sz="1600" b="1" i="1" dirty="0" smtClean="0">
                <a:latin typeface="Calibri" pitchFamily="34" charset="0"/>
              </a:rPr>
              <a:t>11,373 cuestionario respondidos</a:t>
            </a:r>
          </a:p>
          <a:p>
            <a:pPr algn="ctr"/>
            <a:r>
              <a:rPr lang="es-MX" sz="1600" b="1" i="1" dirty="0" smtClean="0">
                <a:latin typeface="Calibri" pitchFamily="34" charset="0"/>
              </a:rPr>
              <a:t>8,334 por INFOMEX y 3,039 depositados en buzones</a:t>
            </a:r>
            <a:endParaRPr lang="es-ES" sz="900" i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702137" y="6405145"/>
            <a:ext cx="1373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cap="small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Enero 2011</a:t>
            </a:r>
            <a:endParaRPr lang="es-MX" sz="2000" b="1" cap="small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 rot="5400000">
            <a:off x="1110966" y="2711455"/>
            <a:ext cx="2786063" cy="1588"/>
          </a:xfrm>
          <a:prstGeom prst="line">
            <a:avLst/>
          </a:prstGeom>
          <a:ln w="254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5" descr="Logo-Infodf-Color"/>
          <p:cNvPicPr>
            <a:picLocks noChangeAspect="1" noChangeArrowheads="1"/>
          </p:cNvPicPr>
          <p:nvPr/>
        </p:nvPicPr>
        <p:blipFill>
          <a:blip r:embed="rId3" cstate="print">
            <a:lum bright="6000" contrast="18000"/>
          </a:blip>
          <a:srcRect/>
          <a:stretch>
            <a:fillRect/>
          </a:stretch>
        </p:blipFill>
        <p:spPr bwMode="auto">
          <a:xfrm>
            <a:off x="704823" y="1273915"/>
            <a:ext cx="1574820" cy="2842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Calidad de la respuesta recibida</a:t>
            </a:r>
          </a:p>
          <a:p>
            <a:r>
              <a:rPr lang="es-MX" sz="1400" b="1" i="1" dirty="0">
                <a:latin typeface="Calibri" pitchFamily="34" charset="0"/>
              </a:rPr>
              <a:t>Resultados por año y tipo de cuestionario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10</a:t>
            </a:fld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810159" y="1197052"/>
            <a:ext cx="7510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En general, ¿cómo califica usted la respuesta que recibió a su solicitud de información?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634842"/>
              </p:ext>
            </p:extLst>
          </p:nvPr>
        </p:nvGraphicFramePr>
        <p:xfrm>
          <a:off x="971600" y="2061488"/>
          <a:ext cx="7164000" cy="4464000"/>
        </p:xfrm>
        <a:graphic>
          <a:graphicData uri="http://schemas.openxmlformats.org/drawingml/2006/table">
            <a:tbl>
              <a:tblPr/>
              <a:tblGrid>
                <a:gridCol w="1080000"/>
                <a:gridCol w="792000"/>
                <a:gridCol w="972000"/>
                <a:gridCol w="792000"/>
                <a:gridCol w="972000"/>
                <a:gridCol w="792000"/>
                <a:gridCol w="972000"/>
                <a:gridCol w="792000"/>
              </a:tblGrid>
              <a:tr h="216000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INFOMEX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Buzones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Buena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Regular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Mala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Buena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1,079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1,037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2,116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79.0%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Regular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Mala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1,447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1,231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2,678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Buena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1,637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68.2%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2,397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Regular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Mala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2,399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3,281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Buena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1,980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2,698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Regular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Mala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3,076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3,906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11</a:t>
            </a:fld>
            <a:endParaRPr lang="es-MX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1243775579"/>
              </p:ext>
            </p:extLst>
          </p:nvPr>
        </p:nvGraphicFramePr>
        <p:xfrm>
          <a:off x="1691680" y="2492896"/>
          <a:ext cx="5760640" cy="3568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9 Rectángulo"/>
          <p:cNvSpPr/>
          <p:nvPr/>
        </p:nvSpPr>
        <p:spPr>
          <a:xfrm>
            <a:off x="810159" y="1498358"/>
            <a:ext cx="7510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El tiempo de respuesta a su solicitud de información fue: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Tiempo de respuesta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General</a:t>
            </a:r>
            <a:endParaRPr lang="es-MX" sz="14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12</a:t>
            </a:fld>
            <a:endParaRPr lang="es-MX" dirty="0"/>
          </a:p>
        </p:txBody>
      </p:sp>
      <p:sp>
        <p:nvSpPr>
          <p:cNvPr id="19" name="18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Tiempo de respuesta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Órgano de gobierno</a:t>
            </a:r>
            <a:endParaRPr lang="es-MX" sz="14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644923"/>
              </p:ext>
            </p:extLst>
          </p:nvPr>
        </p:nvGraphicFramePr>
        <p:xfrm>
          <a:off x="143652" y="1916832"/>
          <a:ext cx="8856000" cy="4464000"/>
        </p:xfrm>
        <a:graphic>
          <a:graphicData uri="http://schemas.openxmlformats.org/drawingml/2006/table">
            <a:tbl>
              <a:tblPr/>
              <a:tblGrid>
                <a:gridCol w="2088000"/>
                <a:gridCol w="972000"/>
                <a:gridCol w="720000"/>
                <a:gridCol w="972000"/>
                <a:gridCol w="720000"/>
                <a:gridCol w="972000"/>
                <a:gridCol w="720000"/>
                <a:gridCol w="972000"/>
                <a:gridCol w="720000"/>
              </a:tblGrid>
              <a:tr h="360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Órgano 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gobierno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Adecuado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Regular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Excesivo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60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Administración Pública Central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2,103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2,952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Desconcentrados y Paraestatales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1,522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1,941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Delegaciones Políticas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2,890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79.8%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3,623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Judicial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Legislativo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Autónomo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Partidos Políticos en el D.F.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95.4%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7,978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1,473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10,231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810159" y="1197052"/>
            <a:ext cx="7510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El tiempo de respuesta a su solicitud de información fue: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13</a:t>
            </a:fld>
            <a:endParaRPr lang="es-MX" dirty="0"/>
          </a:p>
        </p:txBody>
      </p:sp>
      <p:graphicFrame>
        <p:nvGraphicFramePr>
          <p:cNvPr id="13" name="12 Gráfico"/>
          <p:cNvGraphicFramePr/>
          <p:nvPr>
            <p:extLst>
              <p:ext uri="{D42A27DB-BD31-4B8C-83A1-F6EECF244321}">
                <p14:modId xmlns:p14="http://schemas.microsoft.com/office/powerpoint/2010/main" val="2016225448"/>
              </p:ext>
            </p:extLst>
          </p:nvPr>
        </p:nvGraphicFramePr>
        <p:xfrm>
          <a:off x="197724" y="1988466"/>
          <a:ext cx="8766764" cy="4104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18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Tiempo de respuesta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Resultados por año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810159" y="1197052"/>
            <a:ext cx="7510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El tiempo de respuesta a su solicitud de información fue: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676756" y="6310481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97.4%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2.6%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764988" y="6306287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54.0%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46.0%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902911" y="6306287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72.8%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27.2%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7013460" y="6310481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78.5%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21.5%</a:t>
            </a:r>
            <a:endParaRPr lang="es-MX" sz="11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Tiempo de respuesta</a:t>
            </a:r>
          </a:p>
          <a:p>
            <a:r>
              <a:rPr lang="es-MX" sz="1400" b="1" i="1" dirty="0">
                <a:latin typeface="Calibri" pitchFamily="34" charset="0"/>
              </a:rPr>
              <a:t>Resultados por año y tipo de cuestionario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14</a:t>
            </a:fld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810159" y="1197052"/>
            <a:ext cx="7510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El tiempo de respuesta a su solicitud de información fue: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027101"/>
              </p:ext>
            </p:extLst>
          </p:nvPr>
        </p:nvGraphicFramePr>
        <p:xfrm>
          <a:off x="971600" y="2061488"/>
          <a:ext cx="7164000" cy="4464000"/>
        </p:xfrm>
        <a:graphic>
          <a:graphicData uri="http://schemas.openxmlformats.org/drawingml/2006/table">
            <a:tbl>
              <a:tblPr/>
              <a:tblGrid>
                <a:gridCol w="1080000"/>
                <a:gridCol w="792000"/>
                <a:gridCol w="972000"/>
                <a:gridCol w="792000"/>
                <a:gridCol w="972000"/>
                <a:gridCol w="792000"/>
                <a:gridCol w="972000"/>
                <a:gridCol w="792000"/>
              </a:tblGrid>
              <a:tr h="216000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INFOMEX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Buzones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Adecuado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Excesivo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Adecuado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1,193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1,091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2,284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Excesivo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1,466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1,251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2,717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Adecuado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1,850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2,590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Excesivo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2,388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3,282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Adecuado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2,180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2,856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Excesivo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3,054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3,889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15</a:t>
            </a:fld>
            <a:endParaRPr lang="es-MX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563412703"/>
              </p:ext>
            </p:extLst>
          </p:nvPr>
        </p:nvGraphicFramePr>
        <p:xfrm>
          <a:off x="1691680" y="2492896"/>
          <a:ext cx="5760640" cy="3568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9 Rectángulo"/>
          <p:cNvSpPr/>
          <p:nvPr/>
        </p:nvSpPr>
        <p:spPr>
          <a:xfrm>
            <a:off x="810159" y="1498358"/>
            <a:ext cx="7510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La información que usted recibió fue: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Claridad de la información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General</a:t>
            </a:r>
            <a:endParaRPr lang="es-MX" sz="14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Claridad de la información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Órgano de gobierno</a:t>
            </a:r>
            <a:endParaRPr lang="es-MX" sz="14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16</a:t>
            </a:fld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810159" y="1197052"/>
            <a:ext cx="7510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La información que usted recibió fue: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995129"/>
              </p:ext>
            </p:extLst>
          </p:nvPr>
        </p:nvGraphicFramePr>
        <p:xfrm>
          <a:off x="143652" y="1916832"/>
          <a:ext cx="8856000" cy="4464000"/>
        </p:xfrm>
        <a:graphic>
          <a:graphicData uri="http://schemas.openxmlformats.org/drawingml/2006/table">
            <a:tbl>
              <a:tblPr/>
              <a:tblGrid>
                <a:gridCol w="2088000"/>
                <a:gridCol w="972000"/>
                <a:gridCol w="720000"/>
                <a:gridCol w="972000"/>
                <a:gridCol w="720000"/>
                <a:gridCol w="972000"/>
                <a:gridCol w="720000"/>
                <a:gridCol w="972000"/>
                <a:gridCol w="720000"/>
              </a:tblGrid>
              <a:tr h="360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Órgano 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gobierno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Clara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Regular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Confusa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60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Administración Pública Central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Desconcentrados y Paraestatales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Delegaciones Políticas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Judicial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Legislativo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87.4%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Autónomo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Partidos Políticos en el D.F.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94.2%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10,120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Claridad de la información</a:t>
            </a:r>
          </a:p>
          <a:p>
            <a:pPr lvl="0"/>
            <a:r>
              <a:rPr lang="es-MX" sz="1400" b="1" i="1" dirty="0">
                <a:solidFill>
                  <a:prstClr val="black"/>
                </a:solidFill>
                <a:latin typeface="Calibri" pitchFamily="34" charset="0"/>
              </a:rPr>
              <a:t>Resultados por año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17</a:t>
            </a:fld>
            <a:endParaRPr lang="es-MX" dirty="0"/>
          </a:p>
        </p:txBody>
      </p:sp>
      <p:graphicFrame>
        <p:nvGraphicFramePr>
          <p:cNvPr id="13" name="12 Gráfico"/>
          <p:cNvGraphicFramePr/>
          <p:nvPr>
            <p:extLst>
              <p:ext uri="{D42A27DB-BD31-4B8C-83A1-F6EECF244321}">
                <p14:modId xmlns:p14="http://schemas.microsoft.com/office/powerpoint/2010/main" val="2435502627"/>
              </p:ext>
            </p:extLst>
          </p:nvPr>
        </p:nvGraphicFramePr>
        <p:xfrm>
          <a:off x="197724" y="1852508"/>
          <a:ext cx="8766764" cy="4104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Rectángulo"/>
          <p:cNvSpPr/>
          <p:nvPr/>
        </p:nvSpPr>
        <p:spPr>
          <a:xfrm>
            <a:off x="810159" y="1197052"/>
            <a:ext cx="7510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La información que usted recibió fue: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676756" y="6310481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97.3%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2.7%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764988" y="6306287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53.9%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46.1%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902911" y="6306287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72.8%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27.2%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7013460" y="6310481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78.6%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21.4%</a:t>
            </a:r>
            <a:endParaRPr lang="es-MX" sz="11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Claridad de la información</a:t>
            </a:r>
          </a:p>
          <a:p>
            <a:r>
              <a:rPr lang="es-MX" sz="1400" b="1" i="1" dirty="0">
                <a:latin typeface="Calibri" pitchFamily="34" charset="0"/>
              </a:rPr>
              <a:t>Resultados por año y tipo de cuestionario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18</a:t>
            </a:fld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810159" y="1197052"/>
            <a:ext cx="7510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La información que usted recibió fue: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881772"/>
              </p:ext>
            </p:extLst>
          </p:nvPr>
        </p:nvGraphicFramePr>
        <p:xfrm>
          <a:off x="971600" y="2061488"/>
          <a:ext cx="7164000" cy="4464000"/>
        </p:xfrm>
        <a:graphic>
          <a:graphicData uri="http://schemas.openxmlformats.org/drawingml/2006/table">
            <a:tbl>
              <a:tblPr/>
              <a:tblGrid>
                <a:gridCol w="1080000"/>
                <a:gridCol w="792000"/>
                <a:gridCol w="972000"/>
                <a:gridCol w="792000"/>
                <a:gridCol w="972000"/>
                <a:gridCol w="792000"/>
                <a:gridCol w="972000"/>
                <a:gridCol w="792000"/>
              </a:tblGrid>
              <a:tr h="216000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INFOMEX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Buzones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Clara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Confusa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Clara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1,037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79.7%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Confusa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1,446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2,685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Clara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1,767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2,518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Confusa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2,359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Clara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2,041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87.3%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2,762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Confusa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3,035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3,861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19</a:t>
            </a:fld>
            <a:endParaRPr lang="es-MX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572684356"/>
              </p:ext>
            </p:extLst>
          </p:nvPr>
        </p:nvGraphicFramePr>
        <p:xfrm>
          <a:off x="1691680" y="2492896"/>
          <a:ext cx="5760640" cy="3568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9 Rectángulo"/>
          <p:cNvSpPr/>
          <p:nvPr/>
        </p:nvSpPr>
        <p:spPr>
          <a:xfrm>
            <a:off x="810159" y="1498358"/>
            <a:ext cx="7510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¿Qué tanto coincidió la información que usted recibió respecto de la que pidió?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La información fue total o parcial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General</a:t>
            </a:r>
            <a:endParaRPr lang="es-MX" sz="14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42871" y="1976490"/>
            <a:ext cx="8443972" cy="3786214"/>
          </a:xfrm>
          <a:prstGeom prst="rect">
            <a:avLst/>
          </a:prstGeo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Dar a conocer el grado de satisfacción de los solicitantes sobre la respuesta obtenida una vez ejercido el derecho de acceso a la información pública en el Distrito Federal.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Mostrar un comparativo de acuerdo al tipo de cuestionario respondido, por INFOMEX o Buzón, comparándolos por año.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Las respuestas de los solicitantes se obtuvo de la Encuesta de Satisfacción del Solicitante de Información Pública, 8,334 cuestionarios autoaplicados en INFOMEX y 3,039 cuestionarios depositados de manera personal en los buzones instalados en las OIP de los Entes Públicos, correspondiente al periodo comprendido entre 2007 y 2010.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sz="2000" b="1" dirty="0" smtClean="0">
                <a:latin typeface="Calibri" pitchFamily="34" charset="0"/>
              </a:rPr>
              <a:t>O B J E T I V 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La información fue total o parcial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Órgano de gobierno</a:t>
            </a:r>
            <a:endParaRPr lang="es-MX" sz="14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20</a:t>
            </a:fld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810159" y="1197052"/>
            <a:ext cx="7510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¿Qué tanto coincidió la información que usted recibió respecto de la que pidió?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530388"/>
              </p:ext>
            </p:extLst>
          </p:nvPr>
        </p:nvGraphicFramePr>
        <p:xfrm>
          <a:off x="143652" y="1916832"/>
          <a:ext cx="8856000" cy="4464000"/>
        </p:xfrm>
        <a:graphic>
          <a:graphicData uri="http://schemas.openxmlformats.org/drawingml/2006/table">
            <a:tbl>
              <a:tblPr/>
              <a:tblGrid>
                <a:gridCol w="2088000"/>
                <a:gridCol w="972000"/>
                <a:gridCol w="720000"/>
                <a:gridCol w="972000"/>
                <a:gridCol w="720000"/>
                <a:gridCol w="972000"/>
                <a:gridCol w="720000"/>
                <a:gridCol w="972000"/>
                <a:gridCol w="720000"/>
              </a:tblGrid>
              <a:tr h="360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Órgano 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gobierno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Totalmente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Parcialmente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Nada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60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Administración Pública Central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56.9%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29.5%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Desconcentrados y Paraestatales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68.7%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Delegaciones Políticas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2,442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Judicial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64.5%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Legislativo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Autónomo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Partidos Políticos en el D.F.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93.9%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6,698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9,929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La información fue total o parcial</a:t>
            </a:r>
          </a:p>
          <a:p>
            <a:pPr lvl="0"/>
            <a:r>
              <a:rPr lang="es-MX" sz="1400" b="1" i="1" dirty="0">
                <a:solidFill>
                  <a:prstClr val="black"/>
                </a:solidFill>
                <a:latin typeface="Calibri" pitchFamily="34" charset="0"/>
              </a:rPr>
              <a:t>Resultados por año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21</a:t>
            </a:fld>
            <a:endParaRPr lang="es-MX" dirty="0"/>
          </a:p>
        </p:txBody>
      </p:sp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3507517044"/>
              </p:ext>
            </p:extLst>
          </p:nvPr>
        </p:nvGraphicFramePr>
        <p:xfrm>
          <a:off x="197724" y="1895764"/>
          <a:ext cx="8766764" cy="4104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Rectángulo"/>
          <p:cNvSpPr/>
          <p:nvPr/>
        </p:nvSpPr>
        <p:spPr>
          <a:xfrm>
            <a:off x="810159" y="1197052"/>
            <a:ext cx="7510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¿Qué tanto coincidió la información que usted recibió respecto de la que pidió?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76756" y="6310481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97.0%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3.0%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764988" y="6306287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54.2%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45.8%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902911" y="6306287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72.7%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27.3%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13460" y="6310481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78.4%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21.6%</a:t>
            </a:r>
            <a:endParaRPr lang="es-MX" sz="11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0"/>
            <a:r>
              <a:rPr lang="es-MX" b="1" dirty="0" smtClean="0">
                <a:latin typeface="Calibri" pitchFamily="34" charset="0"/>
              </a:rPr>
              <a:t>La información fue total o parcial</a:t>
            </a:r>
          </a:p>
          <a:p>
            <a:r>
              <a:rPr lang="es-MX" sz="1400" b="1" i="1" dirty="0">
                <a:latin typeface="Calibri" pitchFamily="34" charset="0"/>
              </a:rPr>
              <a:t>Resultados por año y tipo de cuestionario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22</a:t>
            </a:fld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810159" y="1197052"/>
            <a:ext cx="7510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¿Qué tanto coincidió la información que usted recibió respecto de la que pidió?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450971"/>
              </p:ext>
            </p:extLst>
          </p:nvPr>
        </p:nvGraphicFramePr>
        <p:xfrm>
          <a:off x="827584" y="2061488"/>
          <a:ext cx="7452000" cy="4464000"/>
        </p:xfrm>
        <a:graphic>
          <a:graphicData uri="http://schemas.openxmlformats.org/drawingml/2006/table">
            <a:tbl>
              <a:tblPr/>
              <a:tblGrid>
                <a:gridCol w="1080000"/>
                <a:gridCol w="1080000"/>
                <a:gridCol w="972000"/>
                <a:gridCol w="792000"/>
                <a:gridCol w="972000"/>
                <a:gridCol w="792000"/>
                <a:gridCol w="972000"/>
                <a:gridCol w="792000"/>
              </a:tblGrid>
              <a:tr h="216000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INFOMEX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Buzones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Totalmente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Parcialmente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Nada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Totalmente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1,040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1,944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Parcialmente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Nada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Totalmente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1,583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68.5%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Parcialmente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Nada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Totalmente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1,656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56.1%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Parcialmente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29.2%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1,023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Nada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2,953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3,765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23</a:t>
            </a:fld>
            <a:endParaRPr lang="es-MX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1743733824"/>
              </p:ext>
            </p:extLst>
          </p:nvPr>
        </p:nvGraphicFramePr>
        <p:xfrm>
          <a:off x="1691680" y="2492896"/>
          <a:ext cx="5760640" cy="3568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9 Rectángulo"/>
          <p:cNvSpPr/>
          <p:nvPr/>
        </p:nvSpPr>
        <p:spPr>
          <a:xfrm>
            <a:off x="810159" y="1498358"/>
            <a:ext cx="75104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En caso de que la respuesta haya sido parcial</a:t>
            </a:r>
          </a:p>
          <a:p>
            <a:pPr algn="ctr"/>
            <a:r>
              <a:rPr lang="es-MX" sz="1300" b="1" dirty="0" smtClean="0">
                <a:latin typeface="Calibri" pitchFamily="34" charset="0"/>
              </a:rPr>
              <a:t>¿le señalaron las razones de ello?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Explicación de información parcial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General</a:t>
            </a:r>
            <a:endParaRPr lang="es-MX" sz="14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Explicación de información parcial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Órgano de gobierno</a:t>
            </a:r>
            <a:endParaRPr lang="es-MX" sz="14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24</a:t>
            </a:fld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810159" y="1197052"/>
            <a:ext cx="75104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En caso de que la respuesta haya sido parcial</a:t>
            </a:r>
          </a:p>
          <a:p>
            <a:pPr algn="ctr"/>
            <a:r>
              <a:rPr lang="es-MX" sz="1300" b="1" dirty="0" smtClean="0">
                <a:latin typeface="Calibri" pitchFamily="34" charset="0"/>
              </a:rPr>
              <a:t>¿le señalaron las razones de ello?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839480"/>
              </p:ext>
            </p:extLst>
          </p:nvPr>
        </p:nvGraphicFramePr>
        <p:xfrm>
          <a:off x="980565" y="1916832"/>
          <a:ext cx="7164000" cy="4464000"/>
        </p:xfrm>
        <a:graphic>
          <a:graphicData uri="http://schemas.openxmlformats.org/drawingml/2006/table">
            <a:tbl>
              <a:tblPr/>
              <a:tblGrid>
                <a:gridCol w="2088000"/>
                <a:gridCol w="972000"/>
                <a:gridCol w="720000"/>
                <a:gridCol w="972000"/>
                <a:gridCol w="720000"/>
                <a:gridCol w="972000"/>
                <a:gridCol w="720000"/>
              </a:tblGrid>
              <a:tr h="360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Órgano 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gobierno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Sí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No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60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Administración Pública Central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Desconcentrados y Paraestatales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Delegaciones Políticas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64.1%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Judicial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Legislativo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Autónomo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24.9%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Partidos Políticos en el D.F.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47.5%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73.1%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1,488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26.9%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Explicación de información parcial</a:t>
            </a:r>
          </a:p>
          <a:p>
            <a:pPr lvl="0"/>
            <a:r>
              <a:rPr lang="es-MX" sz="1400" b="1" i="1" dirty="0">
                <a:solidFill>
                  <a:prstClr val="black"/>
                </a:solidFill>
                <a:latin typeface="Calibri" pitchFamily="34" charset="0"/>
              </a:rPr>
              <a:t>Resultados por año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25</a:t>
            </a:fld>
            <a:endParaRPr lang="es-MX" dirty="0"/>
          </a:p>
        </p:txBody>
      </p:sp>
      <p:graphicFrame>
        <p:nvGraphicFramePr>
          <p:cNvPr id="18" name="17 Gráfico"/>
          <p:cNvGraphicFramePr/>
          <p:nvPr>
            <p:extLst>
              <p:ext uri="{D42A27DB-BD31-4B8C-83A1-F6EECF244321}">
                <p14:modId xmlns:p14="http://schemas.microsoft.com/office/powerpoint/2010/main" val="4205233742"/>
              </p:ext>
            </p:extLst>
          </p:nvPr>
        </p:nvGraphicFramePr>
        <p:xfrm>
          <a:off x="206407" y="1916832"/>
          <a:ext cx="8712968" cy="4104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12 Rectángulo"/>
          <p:cNvSpPr/>
          <p:nvPr/>
        </p:nvSpPr>
        <p:spPr>
          <a:xfrm>
            <a:off x="810159" y="1197052"/>
            <a:ext cx="75104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En caso de que la respuesta haya sido parcial</a:t>
            </a:r>
          </a:p>
          <a:p>
            <a:pPr algn="ctr"/>
            <a:r>
              <a:rPr lang="es-MX" sz="1300" b="1" dirty="0" smtClean="0">
                <a:latin typeface="Calibri" pitchFamily="34" charset="0"/>
              </a:rPr>
              <a:t>¿le señalaron las razones de ello?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676756" y="6310481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95.9%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4.1%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764988" y="6306287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42.7%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57.3%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902911" y="6306287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66.8%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33.2%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7013460" y="6310481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76.6%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23.4%</a:t>
            </a:r>
            <a:endParaRPr lang="es-MX" sz="11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Explicación de información parcial</a:t>
            </a:r>
          </a:p>
          <a:p>
            <a:r>
              <a:rPr lang="es-MX" sz="1400" b="1" i="1" dirty="0">
                <a:latin typeface="Calibri" pitchFamily="34" charset="0"/>
              </a:rPr>
              <a:t>Resultados por año y tipo de cuestionario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26</a:t>
            </a:fld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810159" y="1197052"/>
            <a:ext cx="75104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En caso de que la respuesta haya sido parcial</a:t>
            </a:r>
          </a:p>
          <a:p>
            <a:pPr algn="ctr"/>
            <a:r>
              <a:rPr lang="es-MX" sz="1300" b="1" dirty="0" smtClean="0">
                <a:latin typeface="Calibri" pitchFamily="34" charset="0"/>
              </a:rPr>
              <a:t>¿le señalaron las razones de ello?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480566"/>
              </p:ext>
            </p:extLst>
          </p:nvPr>
        </p:nvGraphicFramePr>
        <p:xfrm>
          <a:off x="958164" y="2349264"/>
          <a:ext cx="7164000" cy="3456000"/>
        </p:xfrm>
        <a:graphic>
          <a:graphicData uri="http://schemas.openxmlformats.org/drawingml/2006/table">
            <a:tbl>
              <a:tblPr/>
              <a:tblGrid>
                <a:gridCol w="1080000"/>
                <a:gridCol w="792000"/>
                <a:gridCol w="972000"/>
                <a:gridCol w="792000"/>
                <a:gridCol w="972000"/>
                <a:gridCol w="792000"/>
                <a:gridCol w="972000"/>
                <a:gridCol w="792000"/>
              </a:tblGrid>
              <a:tr h="216000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INFOMEX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Buzones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Sí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48.2%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Sí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89.5%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37.6%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Sí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37.5%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1,665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Sí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1,623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1,725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27</a:t>
            </a:fld>
            <a:endParaRPr lang="es-MX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1609095834"/>
              </p:ext>
            </p:extLst>
          </p:nvPr>
        </p:nvGraphicFramePr>
        <p:xfrm>
          <a:off x="1691680" y="2492896"/>
          <a:ext cx="5760640" cy="3568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9 Rectángulo"/>
          <p:cNvSpPr/>
          <p:nvPr/>
        </p:nvSpPr>
        <p:spPr>
          <a:xfrm>
            <a:off x="810159" y="1498358"/>
            <a:ext cx="75104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De no quedar conforme con la respuesta que recibió, ¿sabe que tiene derecho a interponer un recurso de revisión ante el InfoDF?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Derecho de interponer un Recurso de Revisión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General</a:t>
            </a:r>
            <a:endParaRPr lang="es-MX" sz="14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Derecho de interponer un Recurso de Revisión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Órgano de gobierno</a:t>
            </a:r>
            <a:endParaRPr lang="es-MX" sz="14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28</a:t>
            </a:fld>
            <a:endParaRPr lang="es-MX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710244"/>
              </p:ext>
            </p:extLst>
          </p:nvPr>
        </p:nvGraphicFramePr>
        <p:xfrm>
          <a:off x="980565" y="1916832"/>
          <a:ext cx="7164000" cy="4464000"/>
        </p:xfrm>
        <a:graphic>
          <a:graphicData uri="http://schemas.openxmlformats.org/drawingml/2006/table">
            <a:tbl>
              <a:tblPr/>
              <a:tblGrid>
                <a:gridCol w="2088000"/>
                <a:gridCol w="972000"/>
                <a:gridCol w="720000"/>
                <a:gridCol w="972000"/>
                <a:gridCol w="720000"/>
                <a:gridCol w="972000"/>
                <a:gridCol w="720000"/>
              </a:tblGrid>
              <a:tr h="360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Órgano 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gobierno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Sí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No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60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Administración Pública Central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Desconcentrados y Paraestatales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Delegaciones Políticas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90.3%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Judicial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88.3%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Legislativo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Autónomo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Partidos Políticos en el D.F.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28.9%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810159" y="1197052"/>
            <a:ext cx="7510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De no quedar conforme con la respuesta que recibió, ¿sabe que tiene derecho a interponer un recurso de revisión ante el InfoDF?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Derecho de interponer un Recurso de Revisión</a:t>
            </a:r>
          </a:p>
          <a:p>
            <a:pPr lvl="0"/>
            <a:r>
              <a:rPr lang="es-MX" sz="1400" b="1" i="1" dirty="0">
                <a:solidFill>
                  <a:prstClr val="black"/>
                </a:solidFill>
                <a:latin typeface="Calibri" pitchFamily="34" charset="0"/>
              </a:rPr>
              <a:t>Resultados por año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29</a:t>
            </a:fld>
            <a:endParaRPr lang="es-MX" dirty="0"/>
          </a:p>
        </p:txBody>
      </p:sp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2804667567"/>
              </p:ext>
            </p:extLst>
          </p:nvPr>
        </p:nvGraphicFramePr>
        <p:xfrm>
          <a:off x="233872" y="1997805"/>
          <a:ext cx="8658608" cy="4104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17 Rectángulo"/>
          <p:cNvSpPr/>
          <p:nvPr/>
        </p:nvSpPr>
        <p:spPr>
          <a:xfrm>
            <a:off x="810159" y="1197052"/>
            <a:ext cx="7510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De no quedar conforme con la respuesta que recibió, ¿sabe que tiene derecho a interponer un recurso de revisión ante el InfoDF?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76756" y="6310481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95.9%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4.1%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764988" y="6306287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42.7%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57.3%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902911" y="6306287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66.8%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33.2%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13460" y="6310481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76.6%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23.4%</a:t>
            </a:r>
            <a:endParaRPr lang="es-MX" sz="11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</a:t>
            </a:fld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42029" y="1197440"/>
            <a:ext cx="845377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En general, ¿cómo califica usted al portal de internet de INFOMEX como medio para realizar solicitudes de información pública?  /  ¿cómo califica usted la atención que le dio el personal de la Oficina de Información Pública que recibió y dio respuesta a su solicitud de información?</a:t>
            </a: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775564628"/>
              </p:ext>
            </p:extLst>
          </p:nvPr>
        </p:nvGraphicFramePr>
        <p:xfrm>
          <a:off x="1691680" y="2492896"/>
          <a:ext cx="5760640" cy="3568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0"/>
            <a:r>
              <a:rPr lang="es-MX" b="1" dirty="0" smtClean="0">
                <a:latin typeface="Calibri" pitchFamily="34" charset="0"/>
              </a:rPr>
              <a:t>Opinión del portal INFOMEX / la atención recibida en la OIP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General</a:t>
            </a:r>
            <a:endParaRPr lang="es-MX" sz="20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Derecho de interponer un Recurso de Revisión</a:t>
            </a:r>
          </a:p>
          <a:p>
            <a:r>
              <a:rPr lang="es-MX" sz="1400" b="1" i="1" dirty="0">
                <a:latin typeface="Calibri" pitchFamily="34" charset="0"/>
              </a:rPr>
              <a:t>Resultados por año y tipo de cuestionario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30</a:t>
            </a:fld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810159" y="1197052"/>
            <a:ext cx="7510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De no quedar conforme con la respuesta que recibió, ¿sabe que tiene derecho a interponer un recurso de revisión ante el InfoDF?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087202"/>
              </p:ext>
            </p:extLst>
          </p:nvPr>
        </p:nvGraphicFramePr>
        <p:xfrm>
          <a:off x="958164" y="2349264"/>
          <a:ext cx="7164000" cy="3456000"/>
        </p:xfrm>
        <a:graphic>
          <a:graphicData uri="http://schemas.openxmlformats.org/drawingml/2006/table">
            <a:tbl>
              <a:tblPr/>
              <a:tblGrid>
                <a:gridCol w="1080000"/>
                <a:gridCol w="792000"/>
                <a:gridCol w="972000"/>
                <a:gridCol w="792000"/>
                <a:gridCol w="972000"/>
                <a:gridCol w="792000"/>
                <a:gridCol w="972000"/>
                <a:gridCol w="792000"/>
              </a:tblGrid>
              <a:tr h="216000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INFOMEX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Buzones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Sí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Sí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1,098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1,061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Sí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1,448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1,767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2,601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Sí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2,854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2,583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3,353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Medio por el que se enteró del derecho a la información pública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31</a:t>
            </a:fld>
            <a:endParaRPr lang="es-MX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141007"/>
              </p:ext>
            </p:extLst>
          </p:nvPr>
        </p:nvGraphicFramePr>
        <p:xfrm>
          <a:off x="405281" y="1484784"/>
          <a:ext cx="8316000" cy="5184000"/>
        </p:xfrm>
        <a:graphic>
          <a:graphicData uri="http://schemas.openxmlformats.org/drawingml/2006/table">
            <a:tbl>
              <a:tblPr/>
              <a:tblGrid>
                <a:gridCol w="3240000"/>
                <a:gridCol w="900000"/>
                <a:gridCol w="792000"/>
                <a:gridCol w="900000"/>
                <a:gridCol w="792000"/>
                <a:gridCol w="900000"/>
                <a:gridCol w="792000"/>
              </a:tblGrid>
              <a:tr h="288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 </a:t>
                      </a: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Medio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INFOMEX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Buzones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pPr algn="l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Internet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3,577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60.30%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18.56%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4,091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47.01%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Televisión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9.61%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23.36%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1,217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13.99%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Amigos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 conocidos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8.70%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24.26%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1,188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13.65%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Publicidad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 vía pública o en transportes públicos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4.37%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8.59%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5.71%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Periódicos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 revistas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5.38%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4.95%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5.24%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Por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los Entes Públicos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1.28%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10.36%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4.17%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Radio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3.29%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3.83%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3.46%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En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la escuela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1.58%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0.51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1.24%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Por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conocimiento de la LTAIPDF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0.99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0.97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0.99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En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el trabajo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0.46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0.65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0.52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Por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medio del IFAI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0.66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0.18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0.51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Interés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propio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0.34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0.76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0.47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Por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medio del </a:t>
                      </a:r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InfoDF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0.35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0.51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0.40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Organismos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 la Sociedad Civil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0.17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0.32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0.22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Diplomado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 curso, </a:t>
                      </a:r>
                      <a:r>
                        <a:rPr lang="pt-B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taller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o conferencia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0.27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0.04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0.20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En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la GODF - Diario de la Federación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0.10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0.11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0.10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Por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dependencias del Gobierno Federal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0.07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0.11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0.08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Debate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 Diputados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0.05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0.03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Estación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del metro Etiopía-Plaza de la Transparencia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0.02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0.01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Otro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2.02%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1.95%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5,932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2,770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8,702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810159" y="1063769"/>
            <a:ext cx="7510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¿Por cuál medio se enteró del derecho de acceso a la información pública?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777553895"/>
              </p:ext>
            </p:extLst>
          </p:nvPr>
        </p:nvGraphicFramePr>
        <p:xfrm>
          <a:off x="495271" y="1785926"/>
          <a:ext cx="814869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32</a:t>
            </a:fld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838158" y="1495817"/>
            <a:ext cx="7448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Sexo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Sociodemográficos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33</a:t>
            </a:fld>
            <a:endParaRPr lang="es-MX" dirty="0"/>
          </a:p>
        </p:txBody>
      </p:sp>
      <p:sp>
        <p:nvSpPr>
          <p:cNvPr id="14" name="13 Rectángulo"/>
          <p:cNvSpPr/>
          <p:nvPr/>
        </p:nvSpPr>
        <p:spPr>
          <a:xfrm>
            <a:off x="738721" y="1495817"/>
            <a:ext cx="76533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Grupos de edad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Sociodemográficos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45465"/>
              </p:ext>
            </p:extLst>
          </p:nvPr>
        </p:nvGraphicFramePr>
        <p:xfrm>
          <a:off x="1161024" y="2357430"/>
          <a:ext cx="6840000" cy="3240000"/>
        </p:xfrm>
        <a:graphic>
          <a:graphicData uri="http://schemas.openxmlformats.org/drawingml/2006/table">
            <a:tbl>
              <a:tblPr/>
              <a:tblGrid>
                <a:gridCol w="1440000"/>
                <a:gridCol w="972000"/>
                <a:gridCol w="828000"/>
                <a:gridCol w="972000"/>
                <a:gridCol w="828000"/>
                <a:gridCol w="972000"/>
                <a:gridCol w="828000"/>
              </a:tblGrid>
              <a:tr h="324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 </a:t>
                      </a: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Grupo de edad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INFOMEX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Buzones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324000">
                <a:tc vMerge="1">
                  <a:txBody>
                    <a:bodyPr/>
                    <a:lstStyle/>
                    <a:p>
                      <a:pPr algn="l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Menos de 20 años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20 a 29 años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2,733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30 a 39 años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1,023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1,581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40 a 49 años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50 a 59 años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60 a 69 años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 o más años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0.4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6,688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34</a:t>
            </a:fld>
            <a:endParaRPr lang="es-MX" dirty="0"/>
          </a:p>
        </p:txBody>
      </p:sp>
      <p:sp>
        <p:nvSpPr>
          <p:cNvPr id="14" name="13 Rectángulo"/>
          <p:cNvSpPr/>
          <p:nvPr/>
        </p:nvSpPr>
        <p:spPr>
          <a:xfrm>
            <a:off x="738721" y="1268760"/>
            <a:ext cx="76533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Ocupación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Sociodemográficos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435821"/>
              </p:ext>
            </p:extLst>
          </p:nvPr>
        </p:nvGraphicFramePr>
        <p:xfrm>
          <a:off x="417756" y="1777243"/>
          <a:ext cx="8280000" cy="4536000"/>
        </p:xfrm>
        <a:graphic>
          <a:graphicData uri="http://schemas.openxmlformats.org/drawingml/2006/table">
            <a:tbl>
              <a:tblPr/>
              <a:tblGrid>
                <a:gridCol w="2880000"/>
                <a:gridCol w="972000"/>
                <a:gridCol w="828000"/>
                <a:gridCol w="972000"/>
                <a:gridCol w="828000"/>
                <a:gridCol w="972000"/>
                <a:gridCol w="828000"/>
              </a:tblGrid>
              <a:tr h="288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 </a:t>
                      </a: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Ocupación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INFOMEX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Buzones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pPr algn="l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Académico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 Estudiante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2,899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Servidor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Público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Empleado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 obrero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1,038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Comerciante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Empresario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Medios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 comunicación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ONG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Consultor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/ Profesionista independiente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Hogar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Jubilado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/ Pensionado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0.8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Desempleado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Abogado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Asociación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política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0.8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Comité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Vecinal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0.4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Contralor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Ciudadano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Asociación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 padres de familia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Otro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2,640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7,557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35</a:t>
            </a:fld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Sociodemográficos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595547"/>
              </p:ext>
            </p:extLst>
          </p:nvPr>
        </p:nvGraphicFramePr>
        <p:xfrm>
          <a:off x="862233" y="2571744"/>
          <a:ext cx="7380000" cy="2916000"/>
        </p:xfrm>
        <a:graphic>
          <a:graphicData uri="http://schemas.openxmlformats.org/drawingml/2006/table">
            <a:tbl>
              <a:tblPr/>
              <a:tblGrid>
                <a:gridCol w="1980000"/>
                <a:gridCol w="972000"/>
                <a:gridCol w="828000"/>
                <a:gridCol w="972000"/>
                <a:gridCol w="828000"/>
                <a:gridCol w="972000"/>
                <a:gridCol w="828000"/>
              </a:tblGrid>
              <a:tr h="324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 </a:t>
                      </a: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Escolaridad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INFOMEX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Buzones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324000">
                <a:tc vMerge="1">
                  <a:txBody>
                    <a:bodyPr/>
                    <a:lstStyle/>
                    <a:p>
                      <a:pPr algn="l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Sin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estudios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0.4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Primaria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0.4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Secundaria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Bachillerato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 Carrera Técnica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Licenciatura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3,922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4,901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Maestría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 Doctorado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2,729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7,801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738721" y="1495817"/>
            <a:ext cx="76533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Último grado de estudios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36</a:t>
            </a:fld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Sociodemográficos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380159"/>
              </p:ext>
            </p:extLst>
          </p:nvPr>
        </p:nvGraphicFramePr>
        <p:xfrm>
          <a:off x="961830" y="2462426"/>
          <a:ext cx="7200000" cy="3564000"/>
        </p:xfrm>
        <a:graphic>
          <a:graphicData uri="http://schemas.openxmlformats.org/drawingml/2006/table">
            <a:tbl>
              <a:tblPr/>
              <a:tblGrid>
                <a:gridCol w="1800000"/>
                <a:gridCol w="972000"/>
                <a:gridCol w="828000"/>
                <a:gridCol w="972000"/>
                <a:gridCol w="828000"/>
                <a:gridCol w="972000"/>
                <a:gridCol w="828000"/>
              </a:tblGrid>
              <a:tr h="324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 </a:t>
                      </a: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Ingreso mensual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INFOMEX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Buzones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324000">
                <a:tc vMerge="1">
                  <a:txBody>
                    <a:bodyPr/>
                    <a:lstStyle/>
                    <a:p>
                      <a:pPr algn="l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Hasta $1,577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$1,578 a $4,731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1,006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$4,732 a $7,885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1,842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$7,886 a $11,039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$11,040 a $15,770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$15,771 a $20,000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$20,001 a $50,000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Más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$50,000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50800" indent="0" algn="l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2,295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6,458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738721" y="1495817"/>
            <a:ext cx="76533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Ingreso familiar mensual aproximado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0"/>
            <a:r>
              <a:rPr lang="es-MX" b="1" dirty="0" smtClean="0">
                <a:latin typeface="Calibri" pitchFamily="34" charset="0"/>
              </a:rPr>
              <a:t>Opinión del portal INFOMEX / la atención recibida en la OIP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Órgano de gobierno</a:t>
            </a:r>
            <a:endParaRPr lang="es-MX" sz="2000" b="1" dirty="0" smtClean="0">
              <a:latin typeface="Calibri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</a:t>
            </a:fld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42029" y="1197440"/>
            <a:ext cx="845377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En general, ¿cómo califica usted al portal de internet de INFOMEX como medio para realizar solicitudes de información pública?  /  ¿cómo califica usted la atención que le dio el personal de la Oficina de Información Pública que recibió y dio respuesta a su solicitud de información?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638229"/>
              </p:ext>
            </p:extLst>
          </p:nvPr>
        </p:nvGraphicFramePr>
        <p:xfrm>
          <a:off x="143652" y="2081377"/>
          <a:ext cx="8856000" cy="4464000"/>
        </p:xfrm>
        <a:graphic>
          <a:graphicData uri="http://schemas.openxmlformats.org/drawingml/2006/table">
            <a:tbl>
              <a:tblPr/>
              <a:tblGrid>
                <a:gridCol w="2088000"/>
                <a:gridCol w="972000"/>
                <a:gridCol w="720000"/>
                <a:gridCol w="972000"/>
                <a:gridCol w="720000"/>
                <a:gridCol w="972000"/>
                <a:gridCol w="720000"/>
                <a:gridCol w="972000"/>
                <a:gridCol w="720000"/>
              </a:tblGrid>
              <a:tr h="360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Órgano 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gobierno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Bueno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Regular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Malo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60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Administración Pública Central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2,525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2,952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Desconcentrados y Paraestatales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1,744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89.6%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1,946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Delegaciones Políticas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3,668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90.5%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4,055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Judicial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82.1%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Legislativo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Autónomo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Partidos Políticos en el D.F.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29.0%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9,466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87.0%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10,875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Opinión del portal INFOMEX / la atención recibida en la OIP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Resultados por año</a:t>
            </a: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43323656"/>
              </p:ext>
            </p:extLst>
          </p:nvPr>
        </p:nvGraphicFramePr>
        <p:xfrm>
          <a:off x="197724" y="2181690"/>
          <a:ext cx="8766764" cy="4104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</a:t>
            </a:fld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76756" y="6312794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97.1%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2.9%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764988" y="6308600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57.1%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42.9%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902911" y="6308600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75.7%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24.3%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42029" y="1197440"/>
            <a:ext cx="845377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En general, ¿cómo califica usted al portal de internet de INFOMEX como medio para realizar solicitudes de información pública?  /  ¿cómo califica usted la atención que le dio el personal de la Oficina de Información Pública que recibió y dio respuesta a su solicitud de información?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7013460" y="6312794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78.4%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21.6%</a:t>
            </a:r>
            <a:endParaRPr lang="es-MX" sz="11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Opinión del portal INFOMEX / la atención recibida en la OIP</a:t>
            </a:r>
          </a:p>
          <a:p>
            <a:r>
              <a:rPr lang="es-MX" sz="1400" b="1" i="1" dirty="0" smtClean="0">
                <a:latin typeface="Calibri" pitchFamily="34" charset="0"/>
              </a:rPr>
              <a:t>Resultados por año y tipo de cuestionario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</a:t>
            </a:fld>
            <a:endParaRPr lang="es-MX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61015"/>
              </p:ext>
            </p:extLst>
          </p:nvPr>
        </p:nvGraphicFramePr>
        <p:xfrm>
          <a:off x="971600" y="2061488"/>
          <a:ext cx="7164000" cy="4464000"/>
        </p:xfrm>
        <a:graphic>
          <a:graphicData uri="http://schemas.openxmlformats.org/drawingml/2006/table">
            <a:tbl>
              <a:tblPr/>
              <a:tblGrid>
                <a:gridCol w="1080000"/>
                <a:gridCol w="792000"/>
                <a:gridCol w="972000"/>
                <a:gridCol w="792000"/>
                <a:gridCol w="972000"/>
                <a:gridCol w="792000"/>
                <a:gridCol w="972000"/>
                <a:gridCol w="792000"/>
              </a:tblGrid>
              <a:tr h="216000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INFOMEX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Buzones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Cuestionarios 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Bueno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Regular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Malo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Bueno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1,399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1,199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2,598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88.5%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Regular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Malo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1,676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1,258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2,934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Bueno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2,250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96.2%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3,113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Regular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Malo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2,798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3,695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Bueno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2,654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3,471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89.0%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Regular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Malo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A2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460" marR="8460" marT="8460" marB="0" anchor="ctr"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3,058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3,899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342029" y="1197440"/>
            <a:ext cx="845377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En general, ¿cómo califica usted al portal de internet de INFOMEX como medio para realizar solicitudes de información pública?  /  ¿cómo califica usted la atención que le dio el personal de la Oficina de Información Pública que recibió y dio respuesta a su solicitud de información?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7</a:t>
            </a:fld>
            <a:endParaRPr lang="es-MX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877545155"/>
              </p:ext>
            </p:extLst>
          </p:nvPr>
        </p:nvGraphicFramePr>
        <p:xfrm>
          <a:off x="1691680" y="2492896"/>
          <a:ext cx="5760640" cy="3568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9 Rectángulo"/>
          <p:cNvSpPr/>
          <p:nvPr/>
        </p:nvSpPr>
        <p:spPr>
          <a:xfrm>
            <a:off x="810159" y="1498358"/>
            <a:ext cx="7510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En general, ¿cómo califica usted la respuesta que recibió a su solicitud de información?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Calidad de la respuesta recibida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General</a:t>
            </a:r>
            <a:endParaRPr lang="es-MX" sz="14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Calidad de la respuesta recibida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Órgano de gobierno</a:t>
            </a:r>
            <a:endParaRPr lang="es-MX" sz="1400" b="1" dirty="0" smtClean="0">
              <a:latin typeface="Calibri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8</a:t>
            </a:fld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810159" y="1197052"/>
            <a:ext cx="7510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En general, ¿cómo califica usted la respuesta que recibió a su solicitud de información?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202236"/>
              </p:ext>
            </p:extLst>
          </p:nvPr>
        </p:nvGraphicFramePr>
        <p:xfrm>
          <a:off x="143652" y="1916832"/>
          <a:ext cx="8856000" cy="4464000"/>
        </p:xfrm>
        <a:graphic>
          <a:graphicData uri="http://schemas.openxmlformats.org/drawingml/2006/table">
            <a:tbl>
              <a:tblPr/>
              <a:tblGrid>
                <a:gridCol w="2088000"/>
                <a:gridCol w="972000"/>
                <a:gridCol w="720000"/>
                <a:gridCol w="972000"/>
                <a:gridCol w="720000"/>
                <a:gridCol w="972000"/>
                <a:gridCol w="720000"/>
                <a:gridCol w="972000"/>
                <a:gridCol w="720000"/>
              </a:tblGrid>
              <a:tr h="360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Órgano 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gobierno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Buena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Regular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Mala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60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Cuestionarios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Administración Pública Central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1,924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2,921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Desconcentrados y Paraestatales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1,470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1,933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Delegaciones Políticas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2,699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3,624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Judicial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Legislativo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Autónomo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Partidos Políticos en el D.F.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73.8%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7,455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73.1%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1,563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1,187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10,205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Calidad de la respuesta recibida</a:t>
            </a:r>
          </a:p>
          <a:p>
            <a:pPr lvl="0"/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Resultados por año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9</a:t>
            </a:fld>
            <a:endParaRPr lang="es-MX" dirty="0"/>
          </a:p>
        </p:txBody>
      </p:sp>
      <p:graphicFrame>
        <p:nvGraphicFramePr>
          <p:cNvPr id="13" name="12 Gráfico"/>
          <p:cNvGraphicFramePr/>
          <p:nvPr>
            <p:extLst>
              <p:ext uri="{D42A27DB-BD31-4B8C-83A1-F6EECF244321}">
                <p14:modId xmlns:p14="http://schemas.microsoft.com/office/powerpoint/2010/main" val="3674815602"/>
              </p:ext>
            </p:extLst>
          </p:nvPr>
        </p:nvGraphicFramePr>
        <p:xfrm>
          <a:off x="197724" y="1988466"/>
          <a:ext cx="8766764" cy="4104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17 Rectángulo"/>
          <p:cNvSpPr/>
          <p:nvPr/>
        </p:nvSpPr>
        <p:spPr>
          <a:xfrm>
            <a:off x="810159" y="1197052"/>
            <a:ext cx="7510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En general, ¿cómo califica usted la respuesta que recibió a su solicitud de información?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76756" y="6310481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97.1%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2.9%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764988" y="6306287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54.0%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46.0%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902911" y="6306287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73.1%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26.9%</a:t>
            </a:r>
            <a:endParaRPr lang="es-MX" sz="1100" b="1" i="1" dirty="0">
              <a:latin typeface="Calibri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13460" y="6310481"/>
            <a:ext cx="1446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i="1" dirty="0" smtClean="0">
                <a:latin typeface="Calibri" pitchFamily="34" charset="0"/>
              </a:rPr>
              <a:t>INFOMEX: 78.8%</a:t>
            </a:r>
          </a:p>
          <a:p>
            <a:pPr algn="ctr"/>
            <a:r>
              <a:rPr lang="es-MX" sz="1100" b="1" i="1" dirty="0" smtClean="0">
                <a:latin typeface="Calibri" pitchFamily="34" charset="0"/>
              </a:rPr>
              <a:t>Buzones: 21.2%</a:t>
            </a:r>
            <a:endParaRPr lang="es-MX" sz="11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9757</TotalTime>
  <Words>7278</Words>
  <Application>Microsoft Office PowerPoint</Application>
  <PresentationFormat>Presentación en pantalla (4:3)</PresentationFormat>
  <Paragraphs>2189</Paragraphs>
  <Slides>36</Slides>
  <Notes>36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36</vt:i4>
      </vt:variant>
    </vt:vector>
  </HeadingPairs>
  <TitlesOfParts>
    <vt:vector size="38" baseType="lpstr">
      <vt:lpstr>Concurrencia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David Mondragón Centeno</dc:creator>
  <cp:lastModifiedBy>José Luis Cano Echeveste</cp:lastModifiedBy>
  <cp:revision>1736</cp:revision>
  <cp:lastPrinted>2011-02-14T23:34:39Z</cp:lastPrinted>
  <dcterms:created xsi:type="dcterms:W3CDTF">2007-08-06T19:42:12Z</dcterms:created>
  <dcterms:modified xsi:type="dcterms:W3CDTF">2011-02-15T03:43:00Z</dcterms:modified>
</cp:coreProperties>
</file>