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6" r:id="rId2"/>
  </p:sldMasterIdLst>
  <p:notesMasterIdLst>
    <p:notesMasterId r:id="rId38"/>
  </p:notesMasterIdLst>
  <p:handoutMasterIdLst>
    <p:handoutMasterId r:id="rId39"/>
  </p:handoutMasterIdLst>
  <p:sldIdLst>
    <p:sldId id="258" r:id="rId3"/>
    <p:sldId id="341" r:id="rId4"/>
    <p:sldId id="424" r:id="rId5"/>
    <p:sldId id="399" r:id="rId6"/>
    <p:sldId id="382" r:id="rId7"/>
    <p:sldId id="383" r:id="rId8"/>
    <p:sldId id="422" r:id="rId9"/>
    <p:sldId id="425" r:id="rId10"/>
    <p:sldId id="426" r:id="rId11"/>
    <p:sldId id="421" r:id="rId12"/>
    <p:sldId id="379" r:id="rId13"/>
    <p:sldId id="390" r:id="rId14"/>
    <p:sldId id="358" r:id="rId15"/>
    <p:sldId id="384" r:id="rId16"/>
    <p:sldId id="404" r:id="rId17"/>
    <p:sldId id="350" r:id="rId18"/>
    <p:sldId id="405" r:id="rId19"/>
    <p:sldId id="406" r:id="rId20"/>
    <p:sldId id="354" r:id="rId21"/>
    <p:sldId id="385" r:id="rId22"/>
    <p:sldId id="407" r:id="rId23"/>
    <p:sldId id="363" r:id="rId24"/>
    <p:sldId id="408" r:id="rId25"/>
    <p:sldId id="409" r:id="rId26"/>
    <p:sldId id="427" r:id="rId27"/>
    <p:sldId id="343" r:id="rId28"/>
    <p:sldId id="344" r:id="rId29"/>
    <p:sldId id="411" r:id="rId30"/>
    <p:sldId id="346" r:id="rId31"/>
    <p:sldId id="413" r:id="rId32"/>
    <p:sldId id="412" r:id="rId33"/>
    <p:sldId id="392" r:id="rId34"/>
    <p:sldId id="419" r:id="rId35"/>
    <p:sldId id="420" r:id="rId36"/>
    <p:sldId id="418" r:id="rId37"/>
  </p:sldIdLst>
  <p:sldSz cx="9144000" cy="6858000" type="screen4x3"/>
  <p:notesSz cx="6858000"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33CCCC"/>
    <a:srgbClr val="339966"/>
    <a:srgbClr val="008080"/>
    <a:srgbClr val="38939B"/>
    <a:srgbClr val="1B737D"/>
    <a:srgbClr val="0099CC"/>
    <a:srgbClr val="66CCFF"/>
    <a:srgbClr val="7DA0D0"/>
    <a:srgbClr val="00CC66"/>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21" autoAdjust="0"/>
    <p:restoredTop sz="71359" autoAdjust="0"/>
  </p:normalViewPr>
  <p:slideViewPr>
    <p:cSldViewPr>
      <p:cViewPr varScale="1">
        <p:scale>
          <a:sx n="106" d="100"/>
          <a:sy n="106" d="100"/>
        </p:scale>
        <p:origin x="-35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2928"/>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Hoja_de_c_lculo_de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Hoja_de_c_lculo_de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Hoja_de_c_lculo_de_Microsoft_Office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Hoja_de_c_lculo_de_Microsoft_Office_Excel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3.xml.rels><?xml version="1.0" encoding="UTF-8" standalone="yes"?>
<Relationships xmlns="http://schemas.openxmlformats.org/package/2006/relationships"><Relationship Id="rId2" Type="http://schemas.openxmlformats.org/officeDocument/2006/relationships/package" Target="../embeddings/Hoja_de_c_lculo_de_Microsoft_Office_Excel3.xlsx"/><Relationship Id="rId1" Type="http://schemas.openxmlformats.org/officeDocument/2006/relationships/themeOverride" Target="../theme/themeOverride5.xml"/></Relationships>
</file>

<file path=ppt/charts/_rels/chart4.xml.rels><?xml version="1.0" encoding="UTF-8" standalone="yes"?>
<Relationships xmlns="http://schemas.openxmlformats.org/package/2006/relationships"><Relationship Id="rId2" Type="http://schemas.openxmlformats.org/officeDocument/2006/relationships/package" Target="../embeddings/Hoja_de_c_lculo_de_Microsoft_Office_Excel4.xlsx"/><Relationship Id="rId1" Type="http://schemas.openxmlformats.org/officeDocument/2006/relationships/themeOverride" Target="../theme/themeOverride6.xml"/></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Office_Excel5.xlsx"/></Relationships>
</file>

<file path=ppt/charts/_rels/chart6.xml.rels><?xml version="1.0" encoding="UTF-8" standalone="yes"?>
<Relationships xmlns="http://schemas.openxmlformats.org/package/2006/relationships"><Relationship Id="rId2" Type="http://schemas.openxmlformats.org/officeDocument/2006/relationships/package" Target="../embeddings/Hoja_de_c_lculo_de_Microsoft_Office_Excel6.xlsx"/><Relationship Id="rId1" Type="http://schemas.openxmlformats.org/officeDocument/2006/relationships/themeOverride" Target="../theme/themeOverride7.xml"/></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de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style val="18"/>
  <c:chart>
    <c:autoTitleDeleted val="1"/>
    <c:plotArea>
      <c:layout>
        <c:manualLayout>
          <c:layoutTarget val="inner"/>
          <c:xMode val="edge"/>
          <c:yMode val="edge"/>
          <c:x val="1.5735536653888316E-2"/>
          <c:y val="0.10793575248067322"/>
          <c:w val="0.96852892669222368"/>
          <c:h val="0.75637215887502851"/>
        </c:manualLayout>
      </c:layout>
      <c:lineChart>
        <c:grouping val="standard"/>
        <c:ser>
          <c:idx val="0"/>
          <c:order val="0"/>
          <c:tx>
            <c:strRef>
              <c:f>Hoja1!$B$1</c:f>
              <c:strCache>
                <c:ptCount val="1"/>
                <c:pt idx="0">
                  <c:v>Índices portales 2004-2009</c:v>
                </c:pt>
              </c:strCache>
            </c:strRef>
          </c:tx>
          <c:spPr>
            <a:ln w="38077">
              <a:solidFill>
                <a:srgbClr val="008080"/>
              </a:solidFill>
              <a:prstDash val="solid"/>
            </a:ln>
          </c:spPr>
          <c:marker>
            <c:spPr>
              <a:solidFill>
                <a:srgbClr val="008080"/>
              </a:solidFill>
              <a:ln>
                <a:noFill/>
              </a:ln>
              <a:effectLst/>
              <a:scene3d>
                <a:camera prst="orthographicFront"/>
                <a:lightRig rig="threePt" dir="t"/>
              </a:scene3d>
              <a:sp3d>
                <a:bevelT/>
              </a:sp3d>
            </c:spPr>
          </c:marker>
          <c:dLbls>
            <c:dLblPos val="t"/>
            <c:showVal val="1"/>
          </c:dLbls>
          <c:cat>
            <c:strRef>
              <c:f>Hoja1!$A$2:$A$11</c:f>
              <c:strCache>
                <c:ptCount val="10"/>
                <c:pt idx="0">
                  <c:v>2004</c:v>
                </c:pt>
                <c:pt idx="1">
                  <c:v>2005</c:v>
                </c:pt>
                <c:pt idx="2">
                  <c:v>2006</c:v>
                </c:pt>
                <c:pt idx="3">
                  <c:v>Abr'07</c:v>
                </c:pt>
                <c:pt idx="4">
                  <c:v>Nov'07</c:v>
                </c:pt>
                <c:pt idx="5">
                  <c:v>May'08</c:v>
                </c:pt>
                <c:pt idx="6">
                  <c:v>Nov'08</c:v>
                </c:pt>
                <c:pt idx="7">
                  <c:v>Abr'09</c:v>
                </c:pt>
                <c:pt idx="8">
                  <c:v>Oct'09</c:v>
                </c:pt>
                <c:pt idx="9">
                  <c:v>Abr'10</c:v>
                </c:pt>
              </c:strCache>
            </c:strRef>
          </c:cat>
          <c:val>
            <c:numRef>
              <c:f>Hoja1!$B$2:$B$11</c:f>
              <c:numCache>
                <c:formatCode>0.0</c:formatCode>
                <c:ptCount val="10"/>
                <c:pt idx="0">
                  <c:v>35.200000000000003</c:v>
                </c:pt>
                <c:pt idx="1">
                  <c:v>28.2</c:v>
                </c:pt>
                <c:pt idx="2">
                  <c:v>50.42</c:v>
                </c:pt>
                <c:pt idx="3">
                  <c:v>59.461714285714294</c:v>
                </c:pt>
                <c:pt idx="4">
                  <c:v>92.671771428571219</c:v>
                </c:pt>
                <c:pt idx="5">
                  <c:v>81.977714285714399</c:v>
                </c:pt>
                <c:pt idx="6">
                  <c:v>69</c:v>
                </c:pt>
                <c:pt idx="7">
                  <c:v>85.7</c:v>
                </c:pt>
                <c:pt idx="8">
                  <c:v>91.6</c:v>
                </c:pt>
                <c:pt idx="9">
                  <c:v>81.7</c:v>
                </c:pt>
              </c:numCache>
            </c:numRef>
          </c:val>
        </c:ser>
        <c:dLbls>
          <c:showVal val="1"/>
        </c:dLbls>
        <c:marker val="1"/>
        <c:axId val="47818240"/>
        <c:axId val="47819776"/>
      </c:lineChart>
      <c:catAx>
        <c:axId val="47818240"/>
        <c:scaling>
          <c:orientation val="minMax"/>
        </c:scaling>
        <c:axPos val="b"/>
        <c:numFmt formatCode="General" sourceLinked="1"/>
        <c:majorTickMark val="cross"/>
        <c:tickLblPos val="nextTo"/>
        <c:txPr>
          <a:bodyPr rot="0" vert="horz"/>
          <a:lstStyle/>
          <a:p>
            <a:pPr>
              <a:defRPr/>
            </a:pPr>
            <a:endParaRPr lang="es-MX"/>
          </a:p>
        </c:txPr>
        <c:crossAx val="47819776"/>
        <c:crosses val="autoZero"/>
        <c:auto val="1"/>
        <c:lblAlgn val="ctr"/>
        <c:lblOffset val="50"/>
        <c:tickLblSkip val="1"/>
      </c:catAx>
      <c:valAx>
        <c:axId val="47819776"/>
        <c:scaling>
          <c:orientation val="minMax"/>
          <c:max val="100"/>
        </c:scaling>
        <c:delete val="1"/>
        <c:axPos val="l"/>
        <c:numFmt formatCode="0.0" sourceLinked="1"/>
        <c:tickLblPos val="none"/>
        <c:crossAx val="47818240"/>
        <c:crossesAt val="1"/>
        <c:crossBetween val="between"/>
      </c:valAx>
      <c:spPr>
        <a:noFill/>
        <a:ln w="25385">
          <a:noFill/>
        </a:ln>
      </c:spPr>
    </c:plotArea>
    <c:plotVisOnly val="1"/>
    <c:dispBlanksAs val="gap"/>
  </c:chart>
  <c:txPr>
    <a:bodyPr/>
    <a:lstStyle/>
    <a:p>
      <a:pPr>
        <a:defRPr sz="1300" b="1">
          <a:latin typeface="Calibri" pitchFamily="34" charset="0"/>
        </a:defRPr>
      </a:pPr>
      <a:endParaRPr lang="es-MX"/>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s-MX"/>
  <c:chart>
    <c:autoTitleDeleted val="1"/>
    <c:view3D>
      <c:rotX val="40"/>
      <c:rotY val="90"/>
      <c:perspective val="20"/>
    </c:view3D>
    <c:plotArea>
      <c:layout>
        <c:manualLayout>
          <c:layoutTarget val="inner"/>
          <c:xMode val="edge"/>
          <c:yMode val="edge"/>
          <c:x val="0.22809779109157594"/>
          <c:y val="0.11211920026556496"/>
          <c:w val="0.50215473557490409"/>
          <c:h val="0.80992818340094919"/>
        </c:manualLayout>
      </c:layout>
      <c:pie3DChart>
        <c:varyColors val="1"/>
        <c:ser>
          <c:idx val="0"/>
          <c:order val="0"/>
          <c:tx>
            <c:strRef>
              <c:f>Hoja1!$B$1</c:f>
              <c:strCache>
                <c:ptCount val="1"/>
                <c:pt idx="0">
                  <c:v>Artículo 14</c:v>
                </c:pt>
              </c:strCache>
            </c:strRef>
          </c:tx>
          <c:spPr>
            <a:ln>
              <a:noFill/>
            </a:ln>
            <a:scene3d>
              <a:camera prst="orthographicFront"/>
              <a:lightRig rig="threePt" dir="t"/>
            </a:scene3d>
            <a:sp3d>
              <a:bevelT/>
              <a:bevelB/>
            </a:sp3d>
          </c:spPr>
          <c:explosion val="8"/>
          <c:dPt>
            <c:idx val="0"/>
            <c:spPr>
              <a:solidFill>
                <a:srgbClr val="008080"/>
              </a:solidFill>
              <a:ln>
                <a:noFill/>
              </a:ln>
              <a:scene3d>
                <a:camera prst="orthographicFront"/>
                <a:lightRig rig="threePt" dir="t"/>
              </a:scene3d>
              <a:sp3d>
                <a:bevelT/>
                <a:bevelB/>
              </a:sp3d>
            </c:spPr>
          </c:dPt>
          <c:dPt>
            <c:idx val="1"/>
            <c:spPr>
              <a:solidFill>
                <a:srgbClr val="00B050"/>
              </a:solidFill>
              <a:ln>
                <a:noFill/>
              </a:ln>
              <a:scene3d>
                <a:camera prst="orthographicFront"/>
                <a:lightRig rig="threePt" dir="t"/>
              </a:scene3d>
              <a:sp3d>
                <a:bevelT/>
                <a:bevelB/>
              </a:sp3d>
            </c:spPr>
          </c:dPt>
          <c:dPt>
            <c:idx val="2"/>
            <c:explosion val="5"/>
            <c:spPr>
              <a:solidFill>
                <a:srgbClr val="FFC000"/>
              </a:solidFill>
              <a:ln>
                <a:noFill/>
              </a:ln>
              <a:scene3d>
                <a:camera prst="orthographicFront"/>
                <a:lightRig rig="threePt" dir="t"/>
              </a:scene3d>
              <a:sp3d>
                <a:bevelT/>
                <a:bevelB/>
              </a:sp3d>
            </c:spPr>
          </c:dPt>
          <c:dPt>
            <c:idx val="3"/>
            <c:spPr>
              <a:solidFill>
                <a:schemeClr val="accent3"/>
              </a:solidFill>
              <a:ln>
                <a:noFill/>
              </a:ln>
              <a:scene3d>
                <a:camera prst="orthographicFront"/>
                <a:lightRig rig="threePt" dir="t"/>
              </a:scene3d>
              <a:sp3d>
                <a:bevelT/>
                <a:bevelB/>
              </a:sp3d>
            </c:spPr>
          </c:dPt>
          <c:dPt>
            <c:idx val="4"/>
            <c:spPr>
              <a:solidFill>
                <a:srgbClr val="C00000"/>
              </a:solidFill>
              <a:ln>
                <a:noFill/>
              </a:ln>
              <a:scene3d>
                <a:camera prst="orthographicFront"/>
                <a:lightRig rig="threePt" dir="t"/>
              </a:scene3d>
              <a:sp3d>
                <a:bevelT/>
                <a:bevelB/>
              </a:sp3d>
            </c:spPr>
          </c:dPt>
          <c:dLbls>
            <c:dLbl>
              <c:idx val="0"/>
              <c:layout>
                <c:manualLayout>
                  <c:x val="1.7777653349757845E-2"/>
                  <c:y val="9.0966214681884233E-2"/>
                </c:manualLayout>
              </c:layout>
              <c:dLblPos val="bestFit"/>
              <c:showVal val="1"/>
              <c:showCatName val="1"/>
              <c:showPercent val="1"/>
              <c:separator>
</c:separator>
            </c:dLbl>
            <c:dLbl>
              <c:idx val="1"/>
              <c:layout>
                <c:manualLayout>
                  <c:x val="4.1093815616338694E-2"/>
                  <c:y val="-5.6436994761136219E-3"/>
                </c:manualLayout>
              </c:layout>
              <c:dLblPos val="bestFit"/>
              <c:showVal val="1"/>
              <c:showCatName val="1"/>
              <c:showPercent val="1"/>
              <c:separator>
</c:separator>
            </c:dLbl>
            <c:dLbl>
              <c:idx val="2"/>
              <c:layout>
                <c:manualLayout>
                  <c:x val="-2.8444245359612551E-2"/>
                  <c:y val="-3.0801045373121998E-2"/>
                </c:manualLayout>
              </c:layout>
              <c:dLblPos val="bestFit"/>
              <c:showVal val="1"/>
              <c:showCatName val="1"/>
              <c:showPercent val="1"/>
              <c:separator>
</c:separator>
            </c:dLbl>
            <c:dLbl>
              <c:idx val="3"/>
              <c:layout>
                <c:manualLayout>
                  <c:x val="-4.6221898709370123E-2"/>
                  <c:y val="-0.14955803611701102"/>
                </c:manualLayout>
              </c:layout>
              <c:dLblPos val="bestFit"/>
              <c:showVal val="1"/>
              <c:showCatName val="1"/>
              <c:showPercent val="1"/>
              <c:separator>
</c:separator>
            </c:dLbl>
            <c:dLbl>
              <c:idx val="4"/>
              <c:layout>
                <c:manualLayout>
                  <c:x val="4.6831798202637283E-2"/>
                  <c:y val="-6.208091643014254E-2"/>
                </c:manualLayout>
              </c:layout>
              <c:dLblPos val="bestFit"/>
              <c:showVal val="1"/>
              <c:showCatName val="1"/>
              <c:showPercent val="1"/>
              <c:separator>
</c:separator>
            </c:dLbl>
            <c:dLblPos val="outEnd"/>
            <c:showVal val="1"/>
            <c:showCatName val="1"/>
            <c:showPercent val="1"/>
            <c:separator>
</c:separator>
            <c:showLeaderLines val="1"/>
          </c:dLbls>
          <c:cat>
            <c:strRef>
              <c:f>Hoja1!$A$2:$A$6</c:f>
              <c:strCache>
                <c:ptCount val="5"/>
                <c:pt idx="0">
                  <c:v>Entes públicos con un índice de 100 puntos</c:v>
                </c:pt>
                <c:pt idx="1">
                  <c:v>Entes públicos con un índice mayor o igual a 90 y menor a 100 puntos</c:v>
                </c:pt>
                <c:pt idx="2">
                  <c:v>Entes públicos con un índice mayor o igual a 60 y menor a 90 puntos</c:v>
                </c:pt>
                <c:pt idx="3">
                  <c:v>Entes públicos con un índice mayor a 0 y menor a 60 puntos</c:v>
                </c:pt>
                <c:pt idx="4">
                  <c:v>Entes públicos con un índice de 0 puntos</c:v>
                </c:pt>
              </c:strCache>
            </c:strRef>
          </c:cat>
          <c:val>
            <c:numRef>
              <c:f>Hoja1!$B$2:$B$6</c:f>
              <c:numCache>
                <c:formatCode>0</c:formatCode>
                <c:ptCount val="5"/>
                <c:pt idx="0">
                  <c:v>1</c:v>
                </c:pt>
                <c:pt idx="1">
                  <c:v>36</c:v>
                </c:pt>
                <c:pt idx="2">
                  <c:v>49</c:v>
                </c:pt>
                <c:pt idx="3">
                  <c:v>12</c:v>
                </c:pt>
                <c:pt idx="4">
                  <c:v>2</c:v>
                </c:pt>
              </c:numCache>
            </c:numRef>
          </c:val>
        </c:ser>
        <c:dLbls>
          <c:showVal val="1"/>
        </c:dLbls>
      </c:pie3DChart>
    </c:plotArea>
    <c:plotVisOnly val="1"/>
    <c:dispBlanksAs val="zero"/>
  </c:chart>
  <c:txPr>
    <a:bodyPr/>
    <a:lstStyle/>
    <a:p>
      <a:pPr>
        <a:defRPr sz="1300" b="1">
          <a:latin typeface="Calibri" pitchFamily="34" charset="0"/>
        </a:defRPr>
      </a:pPr>
      <a:endParaRPr lang="es-MX"/>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s-MX"/>
  <c:chart>
    <c:autoTitleDeleted val="1"/>
    <c:view3D>
      <c:rotX val="40"/>
      <c:rotY val="30"/>
      <c:perspective val="20"/>
    </c:view3D>
    <c:plotArea>
      <c:layout>
        <c:manualLayout>
          <c:layoutTarget val="inner"/>
          <c:xMode val="edge"/>
          <c:yMode val="edge"/>
          <c:x val="0.22809779109157594"/>
          <c:y val="0.15444702942925026"/>
          <c:w val="0.50215473557490409"/>
          <c:h val="0.80992818340094919"/>
        </c:manualLayout>
      </c:layout>
      <c:pie3DChart>
        <c:varyColors val="1"/>
        <c:ser>
          <c:idx val="0"/>
          <c:order val="0"/>
          <c:tx>
            <c:strRef>
              <c:f>Hoja1!$B$1</c:f>
              <c:strCache>
                <c:ptCount val="1"/>
                <c:pt idx="0">
                  <c:v>Artículo 15</c:v>
                </c:pt>
              </c:strCache>
            </c:strRef>
          </c:tx>
          <c:spPr>
            <a:ln>
              <a:noFill/>
            </a:ln>
            <a:scene3d>
              <a:camera prst="orthographicFront"/>
              <a:lightRig rig="threePt" dir="t"/>
            </a:scene3d>
            <a:sp3d>
              <a:bevelT/>
              <a:bevelB/>
            </a:sp3d>
          </c:spPr>
          <c:explosion val="5"/>
          <c:dPt>
            <c:idx val="0"/>
            <c:spPr>
              <a:solidFill>
                <a:srgbClr val="008080"/>
              </a:solidFill>
              <a:ln>
                <a:noFill/>
              </a:ln>
              <a:scene3d>
                <a:camera prst="orthographicFront"/>
                <a:lightRig rig="threePt" dir="t"/>
              </a:scene3d>
              <a:sp3d>
                <a:bevelT/>
                <a:bevelB/>
              </a:sp3d>
            </c:spPr>
          </c:dPt>
          <c:dPt>
            <c:idx val="1"/>
            <c:spPr>
              <a:solidFill>
                <a:srgbClr val="00B050"/>
              </a:solidFill>
              <a:ln>
                <a:noFill/>
              </a:ln>
              <a:scene3d>
                <a:camera prst="orthographicFront"/>
                <a:lightRig rig="threePt" dir="t"/>
              </a:scene3d>
              <a:sp3d>
                <a:bevelT/>
                <a:bevelB/>
              </a:sp3d>
            </c:spPr>
          </c:dPt>
          <c:dPt>
            <c:idx val="2"/>
            <c:spPr>
              <a:solidFill>
                <a:srgbClr val="FFC000"/>
              </a:solidFill>
              <a:ln>
                <a:noFill/>
              </a:ln>
              <a:scene3d>
                <a:camera prst="orthographicFront"/>
                <a:lightRig rig="threePt" dir="t"/>
              </a:scene3d>
              <a:sp3d>
                <a:bevelT/>
                <a:bevelB/>
              </a:sp3d>
            </c:spPr>
          </c:dPt>
          <c:dPt>
            <c:idx val="3"/>
            <c:spPr>
              <a:solidFill>
                <a:schemeClr val="accent3"/>
              </a:solidFill>
              <a:ln>
                <a:noFill/>
              </a:ln>
              <a:scene3d>
                <a:camera prst="orthographicFront"/>
                <a:lightRig rig="threePt" dir="t"/>
              </a:scene3d>
              <a:sp3d>
                <a:bevelT/>
                <a:bevelB/>
              </a:sp3d>
            </c:spPr>
          </c:dPt>
          <c:dPt>
            <c:idx val="4"/>
            <c:spPr>
              <a:solidFill>
                <a:srgbClr val="C00000"/>
              </a:solidFill>
              <a:ln>
                <a:noFill/>
              </a:ln>
              <a:scene3d>
                <a:camera prst="orthographicFront"/>
                <a:lightRig rig="threePt" dir="t"/>
              </a:scene3d>
              <a:sp3d>
                <a:bevelT/>
                <a:bevelB/>
              </a:sp3d>
            </c:spPr>
          </c:dPt>
          <c:dLbls>
            <c:dLbl>
              <c:idx val="0"/>
              <c:layout>
                <c:manualLayout>
                  <c:x val="1.9555418684733657E-2"/>
                  <c:y val="4.3198818096157547E-2"/>
                </c:manualLayout>
              </c:layout>
              <c:dLblPos val="bestFit"/>
              <c:showVal val="1"/>
              <c:showCatName val="1"/>
              <c:showPercent val="1"/>
              <c:separator>
</c:separator>
            </c:dLbl>
            <c:dLbl>
              <c:idx val="1"/>
              <c:layout>
                <c:manualLayout>
                  <c:x val="9.1853495338615615E-2"/>
                  <c:y val="-6.4233904475585824E-3"/>
                </c:manualLayout>
              </c:layout>
              <c:dLblPos val="bestFit"/>
              <c:showVal val="1"/>
              <c:showCatName val="1"/>
              <c:showPercent val="1"/>
              <c:separator>
</c:separator>
            </c:dLbl>
            <c:dLbl>
              <c:idx val="2"/>
              <c:layout>
                <c:manualLayout>
                  <c:x val="-8.8888266748789451E-3"/>
                  <c:y val="4.4672910337056122E-2"/>
                </c:manualLayout>
              </c:layout>
              <c:dLblPos val="bestFit"/>
              <c:showVal val="1"/>
              <c:showCatName val="1"/>
              <c:showPercent val="1"/>
              <c:separator>
</c:separator>
            </c:dLbl>
            <c:dLbl>
              <c:idx val="3"/>
              <c:layout>
                <c:manualLayout>
                  <c:x val="2.6666480024636747E-2"/>
                  <c:y val="3.2116952237792903E-3"/>
                </c:manualLayout>
              </c:layout>
              <c:dLblPos val="bestFit"/>
              <c:showVal val="1"/>
              <c:showCatName val="1"/>
              <c:showPercent val="1"/>
              <c:separator>
</c:separator>
            </c:dLbl>
            <c:dLbl>
              <c:idx val="4"/>
              <c:layout>
                <c:manualLayout>
                  <c:x val="-5.1555334695820146E-2"/>
                  <c:y val="3.2116952237792903E-3"/>
                </c:manualLayout>
              </c:layout>
              <c:dLblPos val="bestFit"/>
              <c:showVal val="1"/>
              <c:showCatName val="1"/>
              <c:showPercent val="1"/>
              <c:separator>
</c:separator>
            </c:dLbl>
            <c:dLblPos val="outEnd"/>
            <c:showVal val="1"/>
            <c:showCatName val="1"/>
            <c:showPercent val="1"/>
            <c:separator>
</c:separator>
            <c:showLeaderLines val="1"/>
          </c:dLbls>
          <c:cat>
            <c:strRef>
              <c:f>Hoja1!$A$2:$A$6</c:f>
              <c:strCache>
                <c:ptCount val="5"/>
                <c:pt idx="0">
                  <c:v>Entes públicos con un índice de 100 puntos</c:v>
                </c:pt>
                <c:pt idx="1">
                  <c:v>Entes públicos con un índice mayor o igual a 90 y menor a 100 puntos</c:v>
                </c:pt>
                <c:pt idx="2">
                  <c:v>Entes públicos con un índice mayor o igual a 60 y menor a 90 puntos</c:v>
                </c:pt>
                <c:pt idx="3">
                  <c:v>Entes públicos con un índice mayor a 0 y menor a 60 puntos</c:v>
                </c:pt>
                <c:pt idx="4">
                  <c:v>Entes públicos con un índice de 0 puntos</c:v>
                </c:pt>
              </c:strCache>
            </c:strRef>
          </c:cat>
          <c:val>
            <c:numRef>
              <c:f>Hoja1!$B$2:$B$6</c:f>
              <c:numCache>
                <c:formatCode>0</c:formatCode>
                <c:ptCount val="5"/>
                <c:pt idx="0">
                  <c:v>10</c:v>
                </c:pt>
                <c:pt idx="1">
                  <c:v>21</c:v>
                </c:pt>
                <c:pt idx="2">
                  <c:v>25</c:v>
                </c:pt>
                <c:pt idx="3">
                  <c:v>13</c:v>
                </c:pt>
                <c:pt idx="4">
                  <c:v>4</c:v>
                </c:pt>
              </c:numCache>
            </c:numRef>
          </c:val>
        </c:ser>
        <c:dLbls>
          <c:showVal val="1"/>
        </c:dLbls>
      </c:pie3DChart>
    </c:plotArea>
    <c:plotVisOnly val="1"/>
    <c:dispBlanksAs val="zero"/>
  </c:chart>
  <c:txPr>
    <a:bodyPr/>
    <a:lstStyle/>
    <a:p>
      <a:pPr>
        <a:defRPr sz="1300" b="1">
          <a:latin typeface="Calibri" pitchFamily="34" charset="0"/>
        </a:defRPr>
      </a:pPr>
      <a:endParaRPr lang="es-MX"/>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s-MX"/>
  <c:chart>
    <c:autoTitleDeleted val="1"/>
    <c:view3D>
      <c:rotX val="40"/>
      <c:rotY val="305"/>
      <c:perspective val="20"/>
    </c:view3D>
    <c:plotArea>
      <c:layout>
        <c:manualLayout>
          <c:layoutTarget val="inner"/>
          <c:xMode val="edge"/>
          <c:yMode val="edge"/>
          <c:x val="0.22809779109157594"/>
          <c:y val="0.15444702942925032"/>
          <c:w val="0.50215473557490409"/>
          <c:h val="0.80992818340094919"/>
        </c:manualLayout>
      </c:layout>
      <c:pie3DChart>
        <c:varyColors val="1"/>
        <c:ser>
          <c:idx val="0"/>
          <c:order val="0"/>
          <c:tx>
            <c:strRef>
              <c:f>Hoja1!$B$1</c:f>
              <c:strCache>
                <c:ptCount val="1"/>
                <c:pt idx="0">
                  <c:v>Artículo 28</c:v>
                </c:pt>
              </c:strCache>
            </c:strRef>
          </c:tx>
          <c:spPr>
            <a:ln>
              <a:noFill/>
            </a:ln>
            <a:scene3d>
              <a:camera prst="orthographicFront"/>
              <a:lightRig rig="threePt" dir="t"/>
            </a:scene3d>
            <a:sp3d>
              <a:bevelT/>
              <a:bevelB/>
            </a:sp3d>
          </c:spPr>
          <c:explosion val="5"/>
          <c:dPt>
            <c:idx val="0"/>
            <c:spPr>
              <a:solidFill>
                <a:srgbClr val="008080"/>
              </a:solidFill>
              <a:ln>
                <a:noFill/>
              </a:ln>
              <a:scene3d>
                <a:camera prst="orthographicFront"/>
                <a:lightRig rig="threePt" dir="t"/>
              </a:scene3d>
              <a:sp3d>
                <a:bevelT/>
                <a:bevelB/>
              </a:sp3d>
            </c:spPr>
          </c:dPt>
          <c:dPt>
            <c:idx val="1"/>
            <c:spPr>
              <a:solidFill>
                <a:srgbClr val="FFC000"/>
              </a:solidFill>
              <a:ln>
                <a:noFill/>
              </a:ln>
              <a:scene3d>
                <a:camera prst="orthographicFront"/>
                <a:lightRig rig="threePt" dir="t"/>
              </a:scene3d>
              <a:sp3d>
                <a:bevelT/>
                <a:bevelB/>
              </a:sp3d>
            </c:spPr>
          </c:dPt>
          <c:dPt>
            <c:idx val="2"/>
            <c:spPr>
              <a:solidFill>
                <a:schemeClr val="accent3"/>
              </a:solidFill>
              <a:ln>
                <a:noFill/>
              </a:ln>
              <a:scene3d>
                <a:camera prst="orthographicFront"/>
                <a:lightRig rig="threePt" dir="t"/>
              </a:scene3d>
              <a:sp3d>
                <a:bevelT/>
                <a:bevelB/>
              </a:sp3d>
            </c:spPr>
          </c:dPt>
          <c:dPt>
            <c:idx val="3"/>
            <c:spPr>
              <a:solidFill>
                <a:srgbClr val="C00000"/>
              </a:solidFill>
              <a:ln>
                <a:noFill/>
              </a:ln>
              <a:scene3d>
                <a:camera prst="orthographicFront"/>
                <a:lightRig rig="threePt" dir="t"/>
              </a:scene3d>
              <a:sp3d>
                <a:bevelT/>
                <a:bevelB/>
              </a:sp3d>
            </c:spPr>
          </c:dPt>
          <c:dLbls>
            <c:dLbl>
              <c:idx val="0"/>
              <c:layout>
                <c:manualLayout>
                  <c:x val="1.4222122679806265E-2"/>
                  <c:y val="-2.2574797904454456E-2"/>
                </c:manualLayout>
              </c:layout>
              <c:dLblPos val="outEnd"/>
              <c:showVal val="1"/>
              <c:showCatName val="1"/>
              <c:showPercent val="1"/>
              <c:separator>
</c:separator>
            </c:dLbl>
            <c:dLbl>
              <c:idx val="1"/>
              <c:layout>
                <c:manualLayout>
                  <c:x val="-5.3334359864497883E-3"/>
                  <c:y val="5.6436994761136366E-2"/>
                </c:manualLayout>
              </c:layout>
              <c:dLblPos val="outEnd"/>
              <c:showVal val="1"/>
              <c:showCatName val="1"/>
              <c:showPercent val="1"/>
              <c:separator>
</c:separator>
            </c:dLbl>
            <c:dLbl>
              <c:idx val="2"/>
              <c:layout>
                <c:manualLayout>
                  <c:x val="-2.4888714689661036E-2"/>
                  <c:y val="8.1833642403647197E-2"/>
                </c:manualLayout>
              </c:layout>
              <c:dLblPos val="bestFit"/>
              <c:showVal val="1"/>
              <c:showCatName val="1"/>
              <c:showPercent val="1"/>
              <c:separator>
</c:separator>
            </c:dLbl>
            <c:dLbl>
              <c:idx val="3"/>
              <c:layout>
                <c:manualLayout>
                  <c:x val="4.7999664044346434E-2"/>
                  <c:y val="-0.13544878742672697"/>
                </c:manualLayout>
              </c:layout>
              <c:dLblPos val="bestFit"/>
              <c:showVal val="1"/>
              <c:showCatName val="1"/>
              <c:showPercent val="1"/>
              <c:separator>
</c:separator>
            </c:dLbl>
            <c:dLblPos val="outEnd"/>
            <c:showVal val="1"/>
            <c:showCatName val="1"/>
            <c:showPercent val="1"/>
            <c:separator>
</c:separator>
            <c:showLeaderLines val="1"/>
          </c:dLbls>
          <c:cat>
            <c:strRef>
              <c:f>Hoja1!$A$2:$A$5</c:f>
              <c:strCache>
                <c:ptCount val="4"/>
                <c:pt idx="0">
                  <c:v>Entes públicos con un índice de 100 puntos</c:v>
                </c:pt>
                <c:pt idx="1">
                  <c:v>Entes públicos con un índice mayor o igual a 60 y menor a 100 puntos</c:v>
                </c:pt>
                <c:pt idx="2">
                  <c:v>Entes públicos con un índice mayor a 0 y menor a 60 puntos</c:v>
                </c:pt>
                <c:pt idx="3">
                  <c:v>Entes públicos con un índice de 0 puntos</c:v>
                </c:pt>
              </c:strCache>
            </c:strRef>
          </c:cat>
          <c:val>
            <c:numRef>
              <c:f>Hoja1!$B$2:$B$5</c:f>
              <c:numCache>
                <c:formatCode>0</c:formatCode>
                <c:ptCount val="4"/>
                <c:pt idx="0">
                  <c:v>70</c:v>
                </c:pt>
                <c:pt idx="1">
                  <c:v>23</c:v>
                </c:pt>
                <c:pt idx="2">
                  <c:v>5</c:v>
                </c:pt>
                <c:pt idx="3">
                  <c:v>2</c:v>
                </c:pt>
              </c:numCache>
            </c:numRef>
          </c:val>
        </c:ser>
        <c:dLbls>
          <c:showVal val="1"/>
        </c:dLbls>
      </c:pie3DChart>
    </c:plotArea>
    <c:plotVisOnly val="1"/>
    <c:dispBlanksAs val="zero"/>
  </c:chart>
  <c:txPr>
    <a:bodyPr/>
    <a:lstStyle/>
    <a:p>
      <a:pPr>
        <a:defRPr sz="1300" b="1">
          <a:latin typeface="Calibri" pitchFamily="34" charset="0"/>
        </a:defRPr>
      </a:pPr>
      <a:endParaRPr lang="es-MX"/>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s-MX"/>
  <c:chart>
    <c:autoTitleDeleted val="1"/>
    <c:view3D>
      <c:rotX val="40"/>
      <c:rotY val="305"/>
      <c:perspective val="20"/>
    </c:view3D>
    <c:plotArea>
      <c:layout>
        <c:manualLayout>
          <c:layoutTarget val="inner"/>
          <c:xMode val="edge"/>
          <c:yMode val="edge"/>
          <c:x val="0.22809779109157594"/>
          <c:y val="6.4147754718599362E-2"/>
          <c:w val="0.50215473557490409"/>
          <c:h val="0.80992818340094919"/>
        </c:manualLayout>
      </c:layout>
      <c:pie3DChart>
        <c:varyColors val="1"/>
        <c:ser>
          <c:idx val="0"/>
          <c:order val="0"/>
          <c:tx>
            <c:strRef>
              <c:f>Hoja1!$B$1</c:f>
              <c:strCache>
                <c:ptCount val="1"/>
                <c:pt idx="0">
                  <c:v>Artículo 29</c:v>
                </c:pt>
              </c:strCache>
            </c:strRef>
          </c:tx>
          <c:spPr>
            <a:ln>
              <a:noFill/>
            </a:ln>
            <a:scene3d>
              <a:camera prst="orthographicFront"/>
              <a:lightRig rig="threePt" dir="t"/>
            </a:scene3d>
            <a:sp3d>
              <a:bevelT/>
              <a:bevelB/>
            </a:sp3d>
          </c:spPr>
          <c:explosion val="5"/>
          <c:dPt>
            <c:idx val="0"/>
            <c:spPr>
              <a:solidFill>
                <a:srgbClr val="008080"/>
              </a:solidFill>
              <a:ln>
                <a:noFill/>
              </a:ln>
              <a:scene3d>
                <a:camera prst="orthographicFront"/>
                <a:lightRig rig="threePt" dir="t"/>
              </a:scene3d>
              <a:sp3d>
                <a:bevelT/>
                <a:bevelB/>
              </a:sp3d>
            </c:spPr>
          </c:dPt>
          <c:dPt>
            <c:idx val="1"/>
            <c:spPr>
              <a:solidFill>
                <a:srgbClr val="00B050"/>
              </a:solidFill>
              <a:ln>
                <a:noFill/>
              </a:ln>
              <a:scene3d>
                <a:camera prst="orthographicFront"/>
                <a:lightRig rig="threePt" dir="t"/>
              </a:scene3d>
              <a:sp3d>
                <a:bevelT/>
                <a:bevelB/>
              </a:sp3d>
            </c:spPr>
          </c:dPt>
          <c:dPt>
            <c:idx val="2"/>
            <c:spPr>
              <a:solidFill>
                <a:srgbClr val="FFC000"/>
              </a:solidFill>
              <a:ln>
                <a:noFill/>
              </a:ln>
              <a:scene3d>
                <a:camera prst="orthographicFront"/>
                <a:lightRig rig="threePt" dir="t"/>
              </a:scene3d>
              <a:sp3d>
                <a:bevelT/>
                <a:bevelB/>
              </a:sp3d>
            </c:spPr>
          </c:dPt>
          <c:dPt>
            <c:idx val="3"/>
            <c:spPr>
              <a:solidFill>
                <a:schemeClr val="accent3"/>
              </a:solidFill>
              <a:ln>
                <a:noFill/>
              </a:ln>
              <a:scene3d>
                <a:camera prst="orthographicFront"/>
                <a:lightRig rig="threePt" dir="t"/>
              </a:scene3d>
              <a:sp3d>
                <a:bevelT/>
                <a:bevelB/>
              </a:sp3d>
            </c:spPr>
          </c:dPt>
          <c:dPt>
            <c:idx val="4"/>
            <c:spPr>
              <a:solidFill>
                <a:srgbClr val="C00000"/>
              </a:solidFill>
              <a:ln>
                <a:noFill/>
              </a:ln>
              <a:scene3d>
                <a:camera prst="orthographicFront"/>
                <a:lightRig rig="threePt" dir="t"/>
              </a:scene3d>
              <a:sp3d>
                <a:bevelT/>
                <a:bevelB/>
              </a:sp3d>
            </c:spPr>
          </c:dPt>
          <c:dLbls>
            <c:dLbl>
              <c:idx val="0"/>
              <c:layout>
                <c:manualLayout>
                  <c:x val="-3.5555306699515733E-3"/>
                  <c:y val="-5.2617054548799572E-2"/>
                </c:manualLayout>
              </c:layout>
              <c:dLblPos val="bestFit"/>
              <c:showVal val="1"/>
              <c:showCatName val="1"/>
              <c:showPercent val="1"/>
              <c:separator>
</c:separator>
            </c:dLbl>
            <c:dLbl>
              <c:idx val="1"/>
              <c:layout>
                <c:manualLayout>
                  <c:x val="-3.5556706514739411E-3"/>
                  <c:y val="-2.8218497380567992E-3"/>
                </c:manualLayout>
              </c:layout>
              <c:dLblPos val="bestFit"/>
              <c:showVal val="1"/>
              <c:showCatName val="1"/>
              <c:showPercent val="1"/>
              <c:separator>
</c:separator>
            </c:dLbl>
            <c:dLbl>
              <c:idx val="2"/>
              <c:layout>
                <c:manualLayout>
                  <c:x val="-2.4888714689661046E-2"/>
                  <c:y val="8.1833642403647197E-2"/>
                </c:manualLayout>
              </c:layout>
              <c:dLblPos val="bestFit"/>
              <c:showVal val="1"/>
              <c:showCatName val="1"/>
              <c:showPercent val="1"/>
              <c:separator>
</c:separator>
            </c:dLbl>
            <c:dLbl>
              <c:idx val="3"/>
              <c:layout>
                <c:manualLayout>
                  <c:x val="-7.1110613399031535E-3"/>
                  <c:y val="3.3862196856681584E-2"/>
                </c:manualLayout>
              </c:layout>
              <c:dLblPos val="bestFit"/>
              <c:showVal val="1"/>
              <c:showCatName val="1"/>
              <c:showPercent val="1"/>
              <c:separator>
</c:separator>
            </c:dLbl>
            <c:dLbl>
              <c:idx val="4"/>
              <c:layout>
                <c:manualLayout>
                  <c:x val="3.911083736946723E-2"/>
                  <c:y val="-0.13544878742672697"/>
                </c:manualLayout>
              </c:layout>
              <c:dLblPos val="bestFit"/>
              <c:showVal val="1"/>
              <c:showCatName val="1"/>
              <c:showPercent val="1"/>
              <c:separator>
</c:separator>
            </c:dLbl>
            <c:dLblPos val="outEnd"/>
            <c:showVal val="1"/>
            <c:showCatName val="1"/>
            <c:showPercent val="1"/>
            <c:separator>
</c:separator>
            <c:showLeaderLines val="1"/>
          </c:dLbls>
          <c:cat>
            <c:strRef>
              <c:f>Hoja1!$A$2:$A$6</c:f>
              <c:strCache>
                <c:ptCount val="5"/>
                <c:pt idx="0">
                  <c:v>Entes públicos con un índice de 100 puntos</c:v>
                </c:pt>
                <c:pt idx="1">
                  <c:v>Entes públicos con un índice mayor o igual a 90 y menor a 100 puntos</c:v>
                </c:pt>
                <c:pt idx="2">
                  <c:v>Entes públicos con un índice mayor o igual a 60 y menor a 80 puntos</c:v>
                </c:pt>
                <c:pt idx="3">
                  <c:v>Entes públicos con un índice mayor a 0 y menor a 60 puntos</c:v>
                </c:pt>
                <c:pt idx="4">
                  <c:v>Entes públicos con un índice de 0 puntos</c:v>
                </c:pt>
              </c:strCache>
            </c:strRef>
          </c:cat>
          <c:val>
            <c:numRef>
              <c:f>Hoja1!$B$2:$B$6</c:f>
              <c:numCache>
                <c:formatCode>0</c:formatCode>
                <c:ptCount val="5"/>
                <c:pt idx="0">
                  <c:v>56</c:v>
                </c:pt>
                <c:pt idx="1">
                  <c:v>17</c:v>
                </c:pt>
                <c:pt idx="2">
                  <c:v>13</c:v>
                </c:pt>
                <c:pt idx="3">
                  <c:v>9</c:v>
                </c:pt>
                <c:pt idx="4">
                  <c:v>5</c:v>
                </c:pt>
              </c:numCache>
            </c:numRef>
          </c:val>
        </c:ser>
        <c:dLbls>
          <c:showVal val="1"/>
        </c:dLbls>
      </c:pie3DChart>
    </c:plotArea>
    <c:plotVisOnly val="1"/>
    <c:dispBlanksAs val="zero"/>
  </c:chart>
  <c:txPr>
    <a:bodyPr/>
    <a:lstStyle/>
    <a:p>
      <a:pPr>
        <a:defRPr sz="1300" b="1">
          <a:latin typeface="Calibri" pitchFamily="34" charset="0"/>
        </a:defRPr>
      </a:pPr>
      <a:endParaRPr lang="es-MX"/>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0.37595992668773548"/>
          <c:y val="2.149717251775855E-2"/>
          <c:w val="0.54476554725844162"/>
          <c:h val="0.95166672740531921"/>
        </c:manualLayout>
      </c:layout>
      <c:barChart>
        <c:barDir val="bar"/>
        <c:grouping val="clustered"/>
        <c:ser>
          <c:idx val="0"/>
          <c:order val="0"/>
          <c:tx>
            <c:strRef>
              <c:f>Hoja1!$B$1</c:f>
              <c:strCache>
                <c:ptCount val="1"/>
                <c:pt idx="0">
                  <c:v>Revisión inicial</c:v>
                </c:pt>
              </c:strCache>
            </c:strRef>
          </c:tx>
          <c:spPr>
            <a:solidFill>
              <a:srgbClr val="008080"/>
            </a:solidFill>
            <a:scene3d>
              <a:camera prst="orthographicFront"/>
              <a:lightRig rig="threePt" dir="t"/>
            </a:scene3d>
            <a:sp3d>
              <a:bevelT/>
            </a:sp3d>
          </c:spPr>
          <c:cat>
            <c:strRef>
              <c:f>Hoja1!$A$2:$A$14</c:f>
              <c:strCache>
                <c:ptCount val="13"/>
                <c:pt idx="0">
                  <c:v>Índice Global del Cumplimiento de las Obligaciones de Transparencia</c:v>
                </c:pt>
                <c:pt idx="1">
                  <c:v>Índice de Cumplimiento del Artículo 13</c:v>
                </c:pt>
                <c:pt idx="2">
                  <c:v>Índice de Cumplimiento del Artículo 14</c:v>
                </c:pt>
                <c:pt idx="3">
                  <c:v>Índice de Cumplimiento del Artículo 15</c:v>
                </c:pt>
                <c:pt idx="4">
                  <c:v>Índice de Cumplimiento del Artículo 16</c:v>
                </c:pt>
                <c:pt idx="5">
                  <c:v>Índice de Cumplimiento del Artículo 17</c:v>
                </c:pt>
                <c:pt idx="6">
                  <c:v>Índice de Cumplimiento del Artículo 18</c:v>
                </c:pt>
                <c:pt idx="7">
                  <c:v>Índice de Cumplimiento del Artículo 19</c:v>
                </c:pt>
                <c:pt idx="8">
                  <c:v>Índice de Cumplimiento del Artículo 20</c:v>
                </c:pt>
                <c:pt idx="9">
                  <c:v>Índice de Cumplimiento del Artículo 21</c:v>
                </c:pt>
                <c:pt idx="10">
                  <c:v>Índice de Cumplimiento del Artículo 22</c:v>
                </c:pt>
                <c:pt idx="11">
                  <c:v>Índice de Cumplimiento del Artículo 28</c:v>
                </c:pt>
                <c:pt idx="12">
                  <c:v>Índice de Cumplimiento del Artículo 29</c:v>
                </c:pt>
              </c:strCache>
            </c:strRef>
          </c:cat>
          <c:val>
            <c:numRef>
              <c:f>Hoja1!$B$2:$B$14</c:f>
              <c:numCache>
                <c:formatCode>0.0</c:formatCode>
                <c:ptCount val="13"/>
                <c:pt idx="0">
                  <c:v>81.315695084566386</c:v>
                </c:pt>
                <c:pt idx="1">
                  <c:v>89.771428571428558</c:v>
                </c:pt>
                <c:pt idx="2">
                  <c:v>79.141904962604855</c:v>
                </c:pt>
                <c:pt idx="3">
                  <c:v>75.49315068493182</c:v>
                </c:pt>
                <c:pt idx="4">
                  <c:v>96.340811965811966</c:v>
                </c:pt>
                <c:pt idx="5">
                  <c:v>93.061556329848997</c:v>
                </c:pt>
                <c:pt idx="6">
                  <c:v>62.812189980158763</c:v>
                </c:pt>
                <c:pt idx="7">
                  <c:v>99.756944444444429</c:v>
                </c:pt>
                <c:pt idx="8">
                  <c:v>100</c:v>
                </c:pt>
                <c:pt idx="9">
                  <c:v>46.279761904761912</c:v>
                </c:pt>
                <c:pt idx="10">
                  <c:v>100</c:v>
                </c:pt>
                <c:pt idx="11">
                  <c:v>90.1666666666667</c:v>
                </c:pt>
                <c:pt idx="12">
                  <c:v>86.974999999999994</c:v>
                </c:pt>
              </c:numCache>
            </c:numRef>
          </c:val>
        </c:ser>
        <c:dLbls>
          <c:showVal val="1"/>
        </c:dLbls>
        <c:overlap val="-25"/>
        <c:axId val="67172224"/>
        <c:axId val="67173760"/>
      </c:barChart>
      <c:catAx>
        <c:axId val="67172224"/>
        <c:scaling>
          <c:orientation val="maxMin"/>
        </c:scaling>
        <c:axPos val="l"/>
        <c:numFmt formatCode="General" sourceLinked="1"/>
        <c:majorTickMark val="cross"/>
        <c:tickLblPos val="nextTo"/>
        <c:txPr>
          <a:bodyPr/>
          <a:lstStyle/>
          <a:p>
            <a:pPr>
              <a:defRPr sz="1200"/>
            </a:pPr>
            <a:endParaRPr lang="es-MX"/>
          </a:p>
        </c:txPr>
        <c:crossAx val="67173760"/>
        <c:crosses val="autoZero"/>
        <c:auto val="1"/>
        <c:lblAlgn val="ctr"/>
        <c:lblOffset val="100"/>
      </c:catAx>
      <c:valAx>
        <c:axId val="67173760"/>
        <c:scaling>
          <c:orientation val="minMax"/>
          <c:max val="100"/>
        </c:scaling>
        <c:delete val="1"/>
        <c:axPos val="t"/>
        <c:numFmt formatCode="0.0" sourceLinked="1"/>
        <c:majorTickMark val="none"/>
        <c:tickLblPos val="none"/>
        <c:crossAx val="67172224"/>
        <c:crosses val="autoZero"/>
        <c:crossBetween val="between"/>
      </c:valAx>
      <c:spPr>
        <a:scene3d>
          <a:camera prst="orthographicFront"/>
          <a:lightRig rig="threePt" dir="t"/>
        </a:scene3d>
        <a:sp3d>
          <a:bevelT/>
        </a:sp3d>
      </c:spPr>
    </c:plotArea>
    <c:plotVisOnly val="1"/>
    <c:dispBlanksAs val="gap"/>
  </c:chart>
  <c:txPr>
    <a:bodyPr/>
    <a:lstStyle/>
    <a:p>
      <a:pPr>
        <a:defRPr sz="1300" b="1">
          <a:latin typeface="Calibri" pitchFamily="34" charset="0"/>
        </a:defRPr>
      </a:pPr>
      <a:endParaRPr lang="es-MX"/>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MX"/>
  <c:style val="18"/>
  <c:clrMapOvr bg1="lt1" tx1="dk1" bg2="lt2" tx2="dk2" accent1="accent1" accent2="accent2" accent3="accent3" accent4="accent4" accent5="accent5" accent6="accent6" hlink="hlink" folHlink="folHlink"/>
  <c:chart>
    <c:autoTitleDeleted val="1"/>
    <c:plotArea>
      <c:layout/>
      <c:lineChart>
        <c:grouping val="standard"/>
        <c:ser>
          <c:idx val="0"/>
          <c:order val="0"/>
          <c:tx>
            <c:strRef>
              <c:f>Hoja1!$B$1</c:f>
              <c:strCache>
                <c:ptCount val="1"/>
                <c:pt idx="0">
                  <c:v>IGCOT</c:v>
                </c:pt>
              </c:strCache>
            </c:strRef>
          </c:tx>
          <c:spPr>
            <a:ln w="44450">
              <a:solidFill>
                <a:srgbClr val="008080"/>
              </a:solidFill>
            </a:ln>
            <a:effectLst/>
          </c:spPr>
          <c:marker>
            <c:spPr>
              <a:solidFill>
                <a:srgbClr val="008080"/>
              </a:solidFill>
              <a:ln>
                <a:noFill/>
              </a:ln>
              <a:effectLst/>
              <a:scene3d>
                <a:camera prst="orthographicFront"/>
                <a:lightRig rig="threePt" dir="t"/>
              </a:scene3d>
              <a:sp3d>
                <a:bevelT/>
              </a:sp3d>
            </c:spPr>
          </c:marker>
          <c:dLbls>
            <c:dLbl>
              <c:idx val="0"/>
              <c:layout>
                <c:manualLayout>
                  <c:x val="-4.6193921336482771E-2"/>
                  <c:y val="5.3886547353107904E-2"/>
                </c:manualLayout>
              </c:layout>
              <c:dLblPos val="r"/>
              <c:showVal val="1"/>
            </c:dLbl>
            <c:dLblPos val="t"/>
            <c:showVal val="1"/>
          </c:dLbls>
          <c:cat>
            <c:strRef>
              <c:f>Hoja1!$A$2:$A$4</c:f>
              <c:strCache>
                <c:ptCount val="3"/>
                <c:pt idx="0">
                  <c:v>Evaluación-Diagnóstico 2008</c:v>
                </c:pt>
                <c:pt idx="1">
                  <c:v>Evaluación 2009</c:v>
                </c:pt>
                <c:pt idx="2">
                  <c:v>Primera evaluación 2010</c:v>
                </c:pt>
              </c:strCache>
            </c:strRef>
          </c:cat>
          <c:val>
            <c:numRef>
              <c:f>Hoja1!$B$2:$B$4</c:f>
              <c:numCache>
                <c:formatCode>General</c:formatCode>
                <c:ptCount val="3"/>
                <c:pt idx="0">
                  <c:v>71.3</c:v>
                </c:pt>
                <c:pt idx="1">
                  <c:v>85.9</c:v>
                </c:pt>
                <c:pt idx="2">
                  <c:v>81.3</c:v>
                </c:pt>
              </c:numCache>
            </c:numRef>
          </c:val>
        </c:ser>
        <c:dLbls>
          <c:showVal val="1"/>
        </c:dLbls>
        <c:marker val="1"/>
        <c:axId val="67871872"/>
        <c:axId val="67873408"/>
      </c:lineChart>
      <c:catAx>
        <c:axId val="67871872"/>
        <c:scaling>
          <c:orientation val="minMax"/>
        </c:scaling>
        <c:axPos val="b"/>
        <c:numFmt formatCode="General" sourceLinked="1"/>
        <c:majorTickMark val="cross"/>
        <c:tickLblPos val="nextTo"/>
        <c:txPr>
          <a:bodyPr rot="0" vert="horz"/>
          <a:lstStyle/>
          <a:p>
            <a:pPr>
              <a:defRPr/>
            </a:pPr>
            <a:endParaRPr lang="es-MX"/>
          </a:p>
        </c:txPr>
        <c:crossAx val="67873408"/>
        <c:crosses val="autoZero"/>
        <c:auto val="1"/>
        <c:lblAlgn val="ctr"/>
        <c:lblOffset val="50"/>
        <c:tickLblSkip val="1"/>
      </c:catAx>
      <c:valAx>
        <c:axId val="67873408"/>
        <c:scaling>
          <c:orientation val="minMax"/>
          <c:max val="100"/>
          <c:min val="0"/>
        </c:scaling>
        <c:axPos val="l"/>
        <c:majorGridlines/>
        <c:numFmt formatCode="#,##0.0" sourceLinked="0"/>
        <c:majorTickMark val="none"/>
        <c:tickLblPos val="nextTo"/>
        <c:spPr>
          <a:ln w="9525">
            <a:noFill/>
          </a:ln>
        </c:spPr>
        <c:crossAx val="67871872"/>
        <c:crossesAt val="1"/>
        <c:crossBetween val="between"/>
        <c:majorUnit val="20"/>
        <c:minorUnit val="16.5"/>
      </c:valAx>
    </c:plotArea>
    <c:plotVisOnly val="1"/>
  </c:chart>
  <c:txPr>
    <a:bodyPr/>
    <a:lstStyle/>
    <a:p>
      <a:pPr>
        <a:defRPr sz="1300" b="1">
          <a:latin typeface="Calibri" pitchFamily="34" charset="0"/>
        </a:defRPr>
      </a:pPr>
      <a:endParaRPr lang="es-MX"/>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MX"/>
  <c:clrMapOvr bg1="lt1" tx1="dk1" bg2="lt2" tx2="dk2" accent1="accent1" accent2="accent2" accent3="accent3" accent4="accent4" accent5="accent5" accent6="accent6" hlink="hlink" folHlink="folHlink"/>
  <c:chart>
    <c:autoTitleDeleted val="1"/>
    <c:plotArea>
      <c:layout/>
      <c:barChart>
        <c:barDir val="bar"/>
        <c:grouping val="stacked"/>
        <c:ser>
          <c:idx val="0"/>
          <c:order val="0"/>
          <c:tx>
            <c:strRef>
              <c:f>Hoja1!$B$1</c:f>
              <c:strCache>
                <c:ptCount val="1"/>
                <c:pt idx="0">
                  <c:v>Evaluación-Diagnóstico 2008</c:v>
                </c:pt>
              </c:strCache>
            </c:strRef>
          </c:tx>
          <c:spPr>
            <a:solidFill>
              <a:srgbClr val="33CCCC"/>
            </a:solidFill>
            <a:scene3d>
              <a:camera prst="orthographicFront"/>
              <a:lightRig rig="threePt" dir="t"/>
            </a:scene3d>
            <a:sp3d>
              <a:bevelT/>
            </a:sp3d>
          </c:spPr>
          <c:dLbls>
            <c:txPr>
              <a:bodyPr/>
              <a:lstStyle/>
              <a:p>
                <a:pPr>
                  <a:defRPr>
                    <a:solidFill>
                      <a:schemeClr val="bg1"/>
                    </a:solidFill>
                  </a:defRPr>
                </a:pPr>
                <a:endParaRPr lang="es-MX"/>
              </a:p>
            </c:txPr>
            <c:showVal val="1"/>
          </c:dLbls>
          <c:cat>
            <c:strRef>
              <c:f>Hoja1!$A$2:$A$7</c:f>
              <c:strCache>
                <c:ptCount val="6"/>
                <c:pt idx="0">
                  <c:v>Índice Global del Cumplimiento de las Obligaciones de Transparencia</c:v>
                </c:pt>
                <c:pt idx="1">
                  <c:v>Índice de Cumplimiento del Artículo 13</c:v>
                </c:pt>
                <c:pt idx="2">
                  <c:v>Índice de Cumplimiento del Artículo 14</c:v>
                </c:pt>
                <c:pt idx="3">
                  <c:v>Índice de Cumplimiento Global de Obligaciones Específicas
(Artículos 15, 16, 17, 18, 19, 20, 21 y 22)</c:v>
                </c:pt>
                <c:pt idx="4">
                  <c:v>Índice de Cumplimiento del Artículo 28</c:v>
                </c:pt>
                <c:pt idx="5">
                  <c:v>Índice de Cumplimiento del Artículo 29</c:v>
                </c:pt>
              </c:strCache>
            </c:strRef>
          </c:cat>
          <c:val>
            <c:numRef>
              <c:f>Hoja1!$B$2:$B$7</c:f>
              <c:numCache>
                <c:formatCode>0.0</c:formatCode>
                <c:ptCount val="6"/>
                <c:pt idx="0">
                  <c:v>71.3</c:v>
                </c:pt>
                <c:pt idx="1">
                  <c:v>89.7</c:v>
                </c:pt>
                <c:pt idx="2">
                  <c:v>71</c:v>
                </c:pt>
                <c:pt idx="3">
                  <c:v>55.9</c:v>
                </c:pt>
                <c:pt idx="4">
                  <c:v>88.9</c:v>
                </c:pt>
                <c:pt idx="5">
                  <c:v>67.7</c:v>
                </c:pt>
              </c:numCache>
            </c:numRef>
          </c:val>
        </c:ser>
        <c:ser>
          <c:idx val="1"/>
          <c:order val="1"/>
          <c:tx>
            <c:strRef>
              <c:f>Hoja1!$C$1</c:f>
              <c:strCache>
                <c:ptCount val="1"/>
                <c:pt idx="0">
                  <c:v>Evaluación 2009</c:v>
                </c:pt>
              </c:strCache>
            </c:strRef>
          </c:tx>
          <c:spPr>
            <a:solidFill>
              <a:srgbClr val="008080"/>
            </a:solidFill>
            <a:scene3d>
              <a:camera prst="orthographicFront"/>
              <a:lightRig rig="threePt" dir="t"/>
            </a:scene3d>
            <a:sp3d>
              <a:bevelT/>
              <a:bevelB/>
            </a:sp3d>
          </c:spPr>
          <c:dLbls>
            <c:txPr>
              <a:bodyPr/>
              <a:lstStyle/>
              <a:p>
                <a:pPr>
                  <a:defRPr>
                    <a:solidFill>
                      <a:schemeClr val="bg1"/>
                    </a:solidFill>
                  </a:defRPr>
                </a:pPr>
                <a:endParaRPr lang="es-MX"/>
              </a:p>
            </c:txPr>
            <c:showVal val="1"/>
          </c:dLbls>
          <c:cat>
            <c:strRef>
              <c:f>Hoja1!$A$2:$A$7</c:f>
              <c:strCache>
                <c:ptCount val="6"/>
                <c:pt idx="0">
                  <c:v>Índice Global del Cumplimiento de las Obligaciones de Transparencia</c:v>
                </c:pt>
                <c:pt idx="1">
                  <c:v>Índice de Cumplimiento del Artículo 13</c:v>
                </c:pt>
                <c:pt idx="2">
                  <c:v>Índice de Cumplimiento del Artículo 14</c:v>
                </c:pt>
                <c:pt idx="3">
                  <c:v>Índice de Cumplimiento Global de Obligaciones Específicas
(Artículos 15, 16, 17, 18, 19, 20, 21 y 22)</c:v>
                </c:pt>
                <c:pt idx="4">
                  <c:v>Índice de Cumplimiento del Artículo 28</c:v>
                </c:pt>
                <c:pt idx="5">
                  <c:v>Índice de Cumplimiento del Artículo 29</c:v>
                </c:pt>
              </c:strCache>
            </c:strRef>
          </c:cat>
          <c:val>
            <c:numRef>
              <c:f>Hoja1!$C$2:$C$7</c:f>
              <c:numCache>
                <c:formatCode>0.0</c:formatCode>
                <c:ptCount val="6"/>
                <c:pt idx="0">
                  <c:v>85.9</c:v>
                </c:pt>
                <c:pt idx="1">
                  <c:v>94.5</c:v>
                </c:pt>
                <c:pt idx="2">
                  <c:v>83.2</c:v>
                </c:pt>
                <c:pt idx="3">
                  <c:v>79.900000000000006</c:v>
                </c:pt>
                <c:pt idx="4">
                  <c:v>94.7</c:v>
                </c:pt>
                <c:pt idx="5">
                  <c:v>93.6</c:v>
                </c:pt>
              </c:numCache>
            </c:numRef>
          </c:val>
        </c:ser>
        <c:ser>
          <c:idx val="2"/>
          <c:order val="2"/>
          <c:tx>
            <c:strRef>
              <c:f>Hoja1!$D$1</c:f>
              <c:strCache>
                <c:ptCount val="1"/>
                <c:pt idx="0">
                  <c:v>Primera evaluación 2010</c:v>
                </c:pt>
              </c:strCache>
            </c:strRef>
          </c:tx>
          <c:spPr>
            <a:solidFill>
              <a:srgbClr val="00B0F0"/>
            </a:solidFill>
            <a:ln>
              <a:noFill/>
            </a:ln>
            <a:scene3d>
              <a:camera prst="orthographicFront"/>
              <a:lightRig rig="soft" dir="t"/>
            </a:scene3d>
            <a:sp3d>
              <a:bevelT/>
              <a:bevelB/>
            </a:sp3d>
          </c:spPr>
          <c:dLbls>
            <c:txPr>
              <a:bodyPr/>
              <a:lstStyle/>
              <a:p>
                <a:pPr>
                  <a:defRPr>
                    <a:solidFill>
                      <a:schemeClr val="bg1"/>
                    </a:solidFill>
                  </a:defRPr>
                </a:pPr>
                <a:endParaRPr lang="es-MX"/>
              </a:p>
            </c:txPr>
            <c:showVal val="1"/>
          </c:dLbls>
          <c:cat>
            <c:strRef>
              <c:f>Hoja1!$A$2:$A$7</c:f>
              <c:strCache>
                <c:ptCount val="6"/>
                <c:pt idx="0">
                  <c:v>Índice Global del Cumplimiento de las Obligaciones de Transparencia</c:v>
                </c:pt>
                <c:pt idx="1">
                  <c:v>Índice de Cumplimiento del Artículo 13</c:v>
                </c:pt>
                <c:pt idx="2">
                  <c:v>Índice de Cumplimiento del Artículo 14</c:v>
                </c:pt>
                <c:pt idx="3">
                  <c:v>Índice de Cumplimiento Global de Obligaciones Específicas
(Artículos 15, 16, 17, 18, 19, 20, 21 y 22)</c:v>
                </c:pt>
                <c:pt idx="4">
                  <c:v>Índice de Cumplimiento del Artículo 28</c:v>
                </c:pt>
                <c:pt idx="5">
                  <c:v>Índice de Cumplimiento del Artículo 29</c:v>
                </c:pt>
              </c:strCache>
            </c:strRef>
          </c:cat>
          <c:val>
            <c:numRef>
              <c:f>Hoja1!$D$2:$D$7</c:f>
              <c:numCache>
                <c:formatCode>0.0</c:formatCode>
                <c:ptCount val="6"/>
                <c:pt idx="0">
                  <c:v>81.315695084566386</c:v>
                </c:pt>
                <c:pt idx="1">
                  <c:v>89.771428571428558</c:v>
                </c:pt>
                <c:pt idx="2">
                  <c:v>79.141904962604855</c:v>
                </c:pt>
                <c:pt idx="3">
                  <c:v>75.267165397272251</c:v>
                </c:pt>
                <c:pt idx="4">
                  <c:v>90.1666666666667</c:v>
                </c:pt>
                <c:pt idx="5">
                  <c:v>86.974999999999994</c:v>
                </c:pt>
              </c:numCache>
            </c:numRef>
          </c:val>
        </c:ser>
        <c:dLbls>
          <c:showVal val="1"/>
        </c:dLbls>
        <c:gapWidth val="95"/>
        <c:overlap val="100"/>
        <c:axId val="67915136"/>
        <c:axId val="67937408"/>
      </c:barChart>
      <c:catAx>
        <c:axId val="67915136"/>
        <c:scaling>
          <c:orientation val="maxMin"/>
        </c:scaling>
        <c:axPos val="l"/>
        <c:majorTickMark val="cross"/>
        <c:tickLblPos val="nextTo"/>
        <c:crossAx val="67937408"/>
        <c:crosses val="autoZero"/>
        <c:auto val="1"/>
        <c:lblAlgn val="ctr"/>
        <c:lblOffset val="100"/>
      </c:catAx>
      <c:valAx>
        <c:axId val="67937408"/>
        <c:scaling>
          <c:orientation val="minMax"/>
          <c:max val="300"/>
        </c:scaling>
        <c:delete val="1"/>
        <c:axPos val="t"/>
        <c:numFmt formatCode="0.0" sourceLinked="1"/>
        <c:majorTickMark val="none"/>
        <c:tickLblPos val="none"/>
        <c:crossAx val="67915136"/>
        <c:crosses val="autoZero"/>
        <c:crossBetween val="between"/>
        <c:majorUnit val="100"/>
      </c:valAx>
      <c:spPr>
        <a:scene3d>
          <a:camera prst="orthographicFront"/>
          <a:lightRig rig="threePt" dir="t"/>
        </a:scene3d>
        <a:sp3d>
          <a:bevelT/>
        </a:sp3d>
      </c:spPr>
    </c:plotArea>
    <c:legend>
      <c:legendPos val="t"/>
      <c:layout>
        <c:manualLayout>
          <c:xMode val="edge"/>
          <c:yMode val="edge"/>
          <c:x val="6.8692602479385384E-2"/>
          <c:y val="1.4258000197591178E-2"/>
          <c:w val="0.91439423200021164"/>
          <c:h val="5.1593191187433288E-2"/>
        </c:manualLayout>
      </c:layout>
    </c:legend>
    <c:plotVisOnly val="1"/>
    <c:dispBlanksAs val="gap"/>
  </c:chart>
  <c:txPr>
    <a:bodyPr/>
    <a:lstStyle/>
    <a:p>
      <a:pPr>
        <a:defRPr sz="1300" b="1">
          <a:latin typeface="Calibri" pitchFamily="34" charset="0"/>
        </a:defRPr>
      </a:pPr>
      <a:endParaRPr lang="es-MX"/>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MX"/>
  <c:chart>
    <c:autoTitleDeleted val="1"/>
    <c:plotArea>
      <c:layout/>
      <c:barChart>
        <c:barDir val="bar"/>
        <c:grouping val="stacked"/>
        <c:ser>
          <c:idx val="0"/>
          <c:order val="0"/>
          <c:tx>
            <c:strRef>
              <c:f>Hoja1!$B$1</c:f>
              <c:strCache>
                <c:ptCount val="1"/>
                <c:pt idx="0">
                  <c:v>Evaluación-Diagnóstico 2008</c:v>
                </c:pt>
              </c:strCache>
            </c:strRef>
          </c:tx>
          <c:spPr>
            <a:solidFill>
              <a:srgbClr val="33CCCC"/>
            </a:solidFill>
            <a:scene3d>
              <a:camera prst="orthographicFront"/>
              <a:lightRig rig="threePt" dir="t"/>
            </a:scene3d>
            <a:sp3d>
              <a:bevelT/>
            </a:sp3d>
          </c:spPr>
          <c:dLbls>
            <c:txPr>
              <a:bodyPr/>
              <a:lstStyle/>
              <a:p>
                <a:pPr>
                  <a:defRPr>
                    <a:solidFill>
                      <a:schemeClr val="bg1"/>
                    </a:solidFill>
                  </a:defRPr>
                </a:pPr>
                <a:endParaRPr lang="es-MX"/>
              </a:p>
            </c:txPr>
            <c:showVal val="1"/>
          </c:dLbls>
          <c:cat>
            <c:strRef>
              <c:f>Hoja1!$A$2:$A$9</c:f>
              <c:strCache>
                <c:ptCount val="8"/>
                <c:pt idx="0">
                  <c:v>Índice de Cumplimiento del Artículo 15</c:v>
                </c:pt>
                <c:pt idx="1">
                  <c:v>Índice de Cumplimiento del Artículo 16</c:v>
                </c:pt>
                <c:pt idx="2">
                  <c:v>Índice de Cumplimiento del Artículo 17</c:v>
                </c:pt>
                <c:pt idx="3">
                  <c:v>Índice de Cumplimiento del Artículo 18</c:v>
                </c:pt>
                <c:pt idx="4">
                  <c:v>Índice de Cumplimiento del Artículo 19</c:v>
                </c:pt>
                <c:pt idx="5">
                  <c:v>Índice de Cumplimiento del Artículo 20</c:v>
                </c:pt>
                <c:pt idx="6">
                  <c:v>Índice de Cumplimiento del Artículo 21</c:v>
                </c:pt>
                <c:pt idx="7">
                  <c:v>Índice de Cumplimiento del Artículo 22</c:v>
                </c:pt>
              </c:strCache>
            </c:strRef>
          </c:cat>
          <c:val>
            <c:numRef>
              <c:f>Hoja1!$B$2:$B$9</c:f>
              <c:numCache>
                <c:formatCode>0.0</c:formatCode>
                <c:ptCount val="8"/>
                <c:pt idx="0">
                  <c:v>51.7</c:v>
                </c:pt>
                <c:pt idx="1">
                  <c:v>89.1</c:v>
                </c:pt>
                <c:pt idx="2">
                  <c:v>58.3</c:v>
                </c:pt>
                <c:pt idx="3">
                  <c:v>54.8</c:v>
                </c:pt>
                <c:pt idx="4">
                  <c:v>98.2</c:v>
                </c:pt>
                <c:pt idx="5">
                  <c:v>100</c:v>
                </c:pt>
                <c:pt idx="6">
                  <c:v>89.2</c:v>
                </c:pt>
                <c:pt idx="7">
                  <c:v>100</c:v>
                </c:pt>
              </c:numCache>
            </c:numRef>
          </c:val>
        </c:ser>
        <c:ser>
          <c:idx val="1"/>
          <c:order val="1"/>
          <c:tx>
            <c:strRef>
              <c:f>Hoja1!$C$1</c:f>
              <c:strCache>
                <c:ptCount val="1"/>
                <c:pt idx="0">
                  <c:v>Primera evaluación 2009</c:v>
                </c:pt>
              </c:strCache>
            </c:strRef>
          </c:tx>
          <c:spPr>
            <a:solidFill>
              <a:srgbClr val="008080"/>
            </a:solidFill>
            <a:scene3d>
              <a:camera prst="orthographicFront"/>
              <a:lightRig rig="threePt" dir="t"/>
            </a:scene3d>
            <a:sp3d>
              <a:bevelT/>
              <a:bevelB/>
            </a:sp3d>
          </c:spPr>
          <c:dLbls>
            <c:txPr>
              <a:bodyPr/>
              <a:lstStyle/>
              <a:p>
                <a:pPr>
                  <a:defRPr>
                    <a:solidFill>
                      <a:schemeClr val="bg1"/>
                    </a:solidFill>
                  </a:defRPr>
                </a:pPr>
                <a:endParaRPr lang="es-MX"/>
              </a:p>
            </c:txPr>
            <c:showVal val="1"/>
          </c:dLbls>
          <c:cat>
            <c:strRef>
              <c:f>Hoja1!$A$2:$A$9</c:f>
              <c:strCache>
                <c:ptCount val="8"/>
                <c:pt idx="0">
                  <c:v>Índice de Cumplimiento del Artículo 15</c:v>
                </c:pt>
                <c:pt idx="1">
                  <c:v>Índice de Cumplimiento del Artículo 16</c:v>
                </c:pt>
                <c:pt idx="2">
                  <c:v>Índice de Cumplimiento del Artículo 17</c:v>
                </c:pt>
                <c:pt idx="3">
                  <c:v>Índice de Cumplimiento del Artículo 18</c:v>
                </c:pt>
                <c:pt idx="4">
                  <c:v>Índice de Cumplimiento del Artículo 19</c:v>
                </c:pt>
                <c:pt idx="5">
                  <c:v>Índice de Cumplimiento del Artículo 20</c:v>
                </c:pt>
                <c:pt idx="6">
                  <c:v>Índice de Cumplimiento del Artículo 21</c:v>
                </c:pt>
                <c:pt idx="7">
                  <c:v>Índice de Cumplimiento del Artículo 22</c:v>
                </c:pt>
              </c:strCache>
            </c:strRef>
          </c:cat>
          <c:val>
            <c:numRef>
              <c:f>Hoja1!$C$2:$C$9</c:f>
              <c:numCache>
                <c:formatCode>0.0</c:formatCode>
                <c:ptCount val="8"/>
                <c:pt idx="0">
                  <c:v>79.550595238095212</c:v>
                </c:pt>
                <c:pt idx="1">
                  <c:v>89.188034188034024</c:v>
                </c:pt>
                <c:pt idx="2">
                  <c:v>98.427419354838705</c:v>
                </c:pt>
                <c:pt idx="3">
                  <c:v>70.750372023809348</c:v>
                </c:pt>
                <c:pt idx="4">
                  <c:v>100</c:v>
                </c:pt>
                <c:pt idx="5">
                  <c:v>100</c:v>
                </c:pt>
                <c:pt idx="6">
                  <c:v>75</c:v>
                </c:pt>
                <c:pt idx="7">
                  <c:v>100</c:v>
                </c:pt>
              </c:numCache>
            </c:numRef>
          </c:val>
        </c:ser>
        <c:ser>
          <c:idx val="2"/>
          <c:order val="2"/>
          <c:tx>
            <c:strRef>
              <c:f>Hoja1!$D$1</c:f>
              <c:strCache>
                <c:ptCount val="1"/>
                <c:pt idx="0">
                  <c:v>Primera evaluación 2010</c:v>
                </c:pt>
              </c:strCache>
            </c:strRef>
          </c:tx>
          <c:spPr>
            <a:solidFill>
              <a:srgbClr val="00B0F0"/>
            </a:solidFill>
            <a:ln>
              <a:noFill/>
            </a:ln>
            <a:scene3d>
              <a:camera prst="orthographicFront"/>
              <a:lightRig rig="soft" dir="t"/>
            </a:scene3d>
            <a:sp3d>
              <a:bevelT/>
              <a:bevelB/>
            </a:sp3d>
          </c:spPr>
          <c:dLbls>
            <c:txPr>
              <a:bodyPr/>
              <a:lstStyle/>
              <a:p>
                <a:pPr>
                  <a:defRPr>
                    <a:solidFill>
                      <a:schemeClr val="bg1"/>
                    </a:solidFill>
                  </a:defRPr>
                </a:pPr>
                <a:endParaRPr lang="es-MX"/>
              </a:p>
            </c:txPr>
            <c:showVal val="1"/>
          </c:dLbls>
          <c:cat>
            <c:strRef>
              <c:f>Hoja1!$A$2:$A$9</c:f>
              <c:strCache>
                <c:ptCount val="8"/>
                <c:pt idx="0">
                  <c:v>Índice de Cumplimiento del Artículo 15</c:v>
                </c:pt>
                <c:pt idx="1">
                  <c:v>Índice de Cumplimiento del Artículo 16</c:v>
                </c:pt>
                <c:pt idx="2">
                  <c:v>Índice de Cumplimiento del Artículo 17</c:v>
                </c:pt>
                <c:pt idx="3">
                  <c:v>Índice de Cumplimiento del Artículo 18</c:v>
                </c:pt>
                <c:pt idx="4">
                  <c:v>Índice de Cumplimiento del Artículo 19</c:v>
                </c:pt>
                <c:pt idx="5">
                  <c:v>Índice de Cumplimiento del Artículo 20</c:v>
                </c:pt>
                <c:pt idx="6">
                  <c:v>Índice de Cumplimiento del Artículo 21</c:v>
                </c:pt>
                <c:pt idx="7">
                  <c:v>Índice de Cumplimiento del Artículo 22</c:v>
                </c:pt>
              </c:strCache>
            </c:strRef>
          </c:cat>
          <c:val>
            <c:numRef>
              <c:f>Hoja1!$D$2:$D$9</c:f>
              <c:numCache>
                <c:formatCode>0.0</c:formatCode>
                <c:ptCount val="8"/>
                <c:pt idx="0">
                  <c:v>75.493150684931649</c:v>
                </c:pt>
                <c:pt idx="1">
                  <c:v>96.340811965811966</c:v>
                </c:pt>
                <c:pt idx="2">
                  <c:v>93.061556329848997</c:v>
                </c:pt>
                <c:pt idx="3">
                  <c:v>62.812189980158763</c:v>
                </c:pt>
                <c:pt idx="4">
                  <c:v>99.756944444444429</c:v>
                </c:pt>
                <c:pt idx="5">
                  <c:v>100</c:v>
                </c:pt>
                <c:pt idx="6">
                  <c:v>46.279761904761912</c:v>
                </c:pt>
                <c:pt idx="7">
                  <c:v>100</c:v>
                </c:pt>
              </c:numCache>
            </c:numRef>
          </c:val>
        </c:ser>
        <c:dLbls>
          <c:showVal val="1"/>
        </c:dLbls>
        <c:gapWidth val="95"/>
        <c:overlap val="100"/>
        <c:axId val="68099456"/>
        <c:axId val="68109440"/>
      </c:barChart>
      <c:catAx>
        <c:axId val="68099456"/>
        <c:scaling>
          <c:orientation val="maxMin"/>
        </c:scaling>
        <c:axPos val="l"/>
        <c:majorTickMark val="cross"/>
        <c:tickLblPos val="nextTo"/>
        <c:crossAx val="68109440"/>
        <c:crosses val="autoZero"/>
        <c:auto val="1"/>
        <c:lblAlgn val="ctr"/>
        <c:lblOffset val="100"/>
      </c:catAx>
      <c:valAx>
        <c:axId val="68109440"/>
        <c:scaling>
          <c:orientation val="minMax"/>
          <c:max val="300"/>
        </c:scaling>
        <c:delete val="1"/>
        <c:axPos val="t"/>
        <c:numFmt formatCode="0.0" sourceLinked="1"/>
        <c:majorTickMark val="none"/>
        <c:tickLblPos val="none"/>
        <c:crossAx val="68099456"/>
        <c:crosses val="autoZero"/>
        <c:crossBetween val="between"/>
        <c:majorUnit val="100"/>
      </c:valAx>
      <c:spPr>
        <a:scene3d>
          <a:camera prst="orthographicFront"/>
          <a:lightRig rig="threePt" dir="t"/>
        </a:scene3d>
        <a:sp3d>
          <a:bevelT/>
        </a:sp3d>
      </c:spPr>
    </c:plotArea>
    <c:legend>
      <c:legendPos val="t"/>
      <c:layout>
        <c:manualLayout>
          <c:xMode val="edge"/>
          <c:yMode val="edge"/>
          <c:x val="4.999997128311643E-2"/>
          <c:y val="1.4258000197591178E-2"/>
          <c:w val="0.9328233119067092"/>
          <c:h val="5.1593191187433288E-2"/>
        </c:manualLayout>
      </c:layout>
    </c:legend>
    <c:plotVisOnly val="1"/>
    <c:dispBlanksAs val="gap"/>
  </c:chart>
  <c:txPr>
    <a:bodyPr/>
    <a:lstStyle/>
    <a:p>
      <a:pPr>
        <a:defRPr sz="1300" b="1">
          <a:latin typeface="Calibri" pitchFamily="34" charset="0"/>
        </a:defRPr>
      </a:pPr>
      <a:endParaRPr lang="es-MX"/>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MX"/>
  <c:clrMapOvr bg1="lt1" tx1="dk1" bg2="lt2" tx2="dk2" accent1="accent1" accent2="accent2" accent3="accent3" accent4="accent4" accent5="accent5" accent6="accent6" hlink="hlink" folHlink="folHlink"/>
  <c:chart>
    <c:autoTitleDeleted val="1"/>
    <c:plotArea>
      <c:layout/>
      <c:barChart>
        <c:barDir val="bar"/>
        <c:grouping val="stacked"/>
        <c:ser>
          <c:idx val="0"/>
          <c:order val="0"/>
          <c:tx>
            <c:strRef>
              <c:f>Hoja1!$B$1</c:f>
              <c:strCache>
                <c:ptCount val="1"/>
                <c:pt idx="0">
                  <c:v>Solventación de recomendaciones 2009</c:v>
                </c:pt>
              </c:strCache>
            </c:strRef>
          </c:tx>
          <c:spPr>
            <a:solidFill>
              <a:srgbClr val="EB641B"/>
            </a:solidFill>
            <a:scene3d>
              <a:camera prst="orthographicFront"/>
              <a:lightRig rig="threePt" dir="t"/>
            </a:scene3d>
            <a:sp3d>
              <a:bevelT/>
            </a:sp3d>
          </c:spPr>
          <c:dLbls>
            <c:txPr>
              <a:bodyPr/>
              <a:lstStyle/>
              <a:p>
                <a:pPr>
                  <a:defRPr>
                    <a:solidFill>
                      <a:schemeClr val="bg1"/>
                    </a:solidFill>
                  </a:defRPr>
                </a:pPr>
                <a:endParaRPr lang="es-MX"/>
              </a:p>
            </c:txPr>
            <c:showVal val="1"/>
          </c:dLbls>
          <c:cat>
            <c:strRef>
              <c:f>Hoja1!$A$2:$A$7</c:f>
              <c:strCache>
                <c:ptCount val="6"/>
                <c:pt idx="0">
                  <c:v>Índice Global del Cumplimiento de las Obligaciones de Transparencia</c:v>
                </c:pt>
                <c:pt idx="1">
                  <c:v>Índice de Cumplimiento del Artículo 13</c:v>
                </c:pt>
                <c:pt idx="2">
                  <c:v>Índice de Cumplimiento del Artículo 14</c:v>
                </c:pt>
                <c:pt idx="3">
                  <c:v>Índice de Cumplimiento Global de Obligaciones Específicas
(Artículos 15, 16, 17, 18, 19, 20, 21 y 22)</c:v>
                </c:pt>
                <c:pt idx="4">
                  <c:v>Índice de Cumplimiento del Artículo 28</c:v>
                </c:pt>
                <c:pt idx="5">
                  <c:v>Índice de Cumplimiento del Artículo 29</c:v>
                </c:pt>
              </c:strCache>
            </c:strRef>
          </c:cat>
          <c:val>
            <c:numRef>
              <c:f>Hoja1!$B$2:$B$7</c:f>
              <c:numCache>
                <c:formatCode>General</c:formatCode>
                <c:ptCount val="6"/>
                <c:pt idx="0">
                  <c:v>91.5</c:v>
                </c:pt>
                <c:pt idx="1">
                  <c:v>97.5</c:v>
                </c:pt>
                <c:pt idx="2">
                  <c:v>89.5</c:v>
                </c:pt>
                <c:pt idx="3">
                  <c:v>87.7</c:v>
                </c:pt>
                <c:pt idx="4">
                  <c:v>96.7</c:v>
                </c:pt>
                <c:pt idx="5">
                  <c:v>98.1</c:v>
                </c:pt>
              </c:numCache>
            </c:numRef>
          </c:val>
        </c:ser>
        <c:ser>
          <c:idx val="1"/>
          <c:order val="1"/>
          <c:tx>
            <c:strRef>
              <c:f>Hoja1!$C$1</c:f>
              <c:strCache>
                <c:ptCount val="1"/>
                <c:pt idx="0">
                  <c:v>Primera evaluación 2010</c:v>
                </c:pt>
              </c:strCache>
            </c:strRef>
          </c:tx>
          <c:spPr>
            <a:solidFill>
              <a:srgbClr val="00B0F0"/>
            </a:solidFill>
            <a:scene3d>
              <a:camera prst="orthographicFront"/>
              <a:lightRig rig="threePt" dir="t"/>
            </a:scene3d>
            <a:sp3d>
              <a:bevelT/>
              <a:bevelB/>
            </a:sp3d>
          </c:spPr>
          <c:dLbls>
            <c:txPr>
              <a:bodyPr/>
              <a:lstStyle/>
              <a:p>
                <a:pPr>
                  <a:defRPr>
                    <a:solidFill>
                      <a:schemeClr val="bg1"/>
                    </a:solidFill>
                  </a:defRPr>
                </a:pPr>
                <a:endParaRPr lang="es-MX"/>
              </a:p>
            </c:txPr>
            <c:showVal val="1"/>
          </c:dLbls>
          <c:cat>
            <c:strRef>
              <c:f>Hoja1!$A$2:$A$7</c:f>
              <c:strCache>
                <c:ptCount val="6"/>
                <c:pt idx="0">
                  <c:v>Índice Global del Cumplimiento de las Obligaciones de Transparencia</c:v>
                </c:pt>
                <c:pt idx="1">
                  <c:v>Índice de Cumplimiento del Artículo 13</c:v>
                </c:pt>
                <c:pt idx="2">
                  <c:v>Índice de Cumplimiento del Artículo 14</c:v>
                </c:pt>
                <c:pt idx="3">
                  <c:v>Índice de Cumplimiento Global de Obligaciones Específicas
(Artículos 15, 16, 17, 18, 19, 20, 21 y 22)</c:v>
                </c:pt>
                <c:pt idx="4">
                  <c:v>Índice de Cumplimiento del Artículo 28</c:v>
                </c:pt>
                <c:pt idx="5">
                  <c:v>Índice de Cumplimiento del Artículo 29</c:v>
                </c:pt>
              </c:strCache>
            </c:strRef>
          </c:cat>
          <c:val>
            <c:numRef>
              <c:f>Hoja1!$C$2:$C$7</c:f>
              <c:numCache>
                <c:formatCode>0.0</c:formatCode>
                <c:ptCount val="6"/>
                <c:pt idx="0">
                  <c:v>81.315695084566386</c:v>
                </c:pt>
                <c:pt idx="1">
                  <c:v>89.771428571428558</c:v>
                </c:pt>
                <c:pt idx="2">
                  <c:v>79.141904962604855</c:v>
                </c:pt>
                <c:pt idx="3">
                  <c:v>75.267165397272251</c:v>
                </c:pt>
                <c:pt idx="4">
                  <c:v>90.1666666666667</c:v>
                </c:pt>
                <c:pt idx="5">
                  <c:v>86.974999999999994</c:v>
                </c:pt>
              </c:numCache>
            </c:numRef>
          </c:val>
        </c:ser>
        <c:dLbls>
          <c:showVal val="1"/>
        </c:dLbls>
        <c:gapWidth val="95"/>
        <c:overlap val="100"/>
        <c:axId val="68229376"/>
        <c:axId val="68263936"/>
      </c:barChart>
      <c:catAx>
        <c:axId val="68229376"/>
        <c:scaling>
          <c:orientation val="maxMin"/>
        </c:scaling>
        <c:axPos val="l"/>
        <c:majorTickMark val="cross"/>
        <c:tickLblPos val="nextTo"/>
        <c:crossAx val="68263936"/>
        <c:crosses val="autoZero"/>
        <c:auto val="1"/>
        <c:lblAlgn val="ctr"/>
        <c:lblOffset val="100"/>
      </c:catAx>
      <c:valAx>
        <c:axId val="68263936"/>
        <c:scaling>
          <c:orientation val="minMax"/>
          <c:max val="200"/>
        </c:scaling>
        <c:delete val="1"/>
        <c:axPos val="t"/>
        <c:numFmt formatCode="General" sourceLinked="1"/>
        <c:majorTickMark val="none"/>
        <c:tickLblPos val="none"/>
        <c:crossAx val="68229376"/>
        <c:crosses val="autoZero"/>
        <c:crossBetween val="between"/>
        <c:majorUnit val="100"/>
      </c:valAx>
      <c:spPr>
        <a:scene3d>
          <a:camera prst="orthographicFront"/>
          <a:lightRig rig="threePt" dir="t"/>
        </a:scene3d>
        <a:sp3d>
          <a:bevelT/>
        </a:sp3d>
      </c:spPr>
    </c:plotArea>
    <c:legend>
      <c:legendPos val="t"/>
      <c:layout/>
    </c:legend>
    <c:plotVisOnly val="1"/>
    <c:dispBlanksAs val="gap"/>
  </c:chart>
  <c:txPr>
    <a:bodyPr/>
    <a:lstStyle/>
    <a:p>
      <a:pPr>
        <a:defRPr sz="1300" b="1">
          <a:latin typeface="Calibri" pitchFamily="34" charset="0"/>
        </a:defRPr>
      </a:pPr>
      <a:endParaRPr lang="es-MX"/>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MX"/>
  <c:chart>
    <c:autoTitleDeleted val="1"/>
    <c:plotArea>
      <c:layout/>
      <c:barChart>
        <c:barDir val="bar"/>
        <c:grouping val="stacked"/>
        <c:ser>
          <c:idx val="0"/>
          <c:order val="0"/>
          <c:tx>
            <c:strRef>
              <c:f>Hoja1!$B$1</c:f>
              <c:strCache>
                <c:ptCount val="1"/>
                <c:pt idx="0">
                  <c:v>Solventación de recomendaciones 2009</c:v>
                </c:pt>
              </c:strCache>
            </c:strRef>
          </c:tx>
          <c:spPr>
            <a:solidFill>
              <a:schemeClr val="accent3"/>
            </a:solidFill>
            <a:scene3d>
              <a:camera prst="orthographicFront"/>
              <a:lightRig rig="threePt" dir="t"/>
            </a:scene3d>
            <a:sp3d>
              <a:bevelT/>
            </a:sp3d>
          </c:spPr>
          <c:dLbls>
            <c:txPr>
              <a:bodyPr/>
              <a:lstStyle/>
              <a:p>
                <a:pPr>
                  <a:defRPr>
                    <a:solidFill>
                      <a:schemeClr val="bg1"/>
                    </a:solidFill>
                  </a:defRPr>
                </a:pPr>
                <a:endParaRPr lang="es-MX"/>
              </a:p>
            </c:txPr>
            <c:showVal val="1"/>
          </c:dLbls>
          <c:cat>
            <c:strRef>
              <c:f>Hoja1!$A$2:$A$9</c:f>
              <c:strCache>
                <c:ptCount val="8"/>
                <c:pt idx="0">
                  <c:v>Índice de Cumplimiento del Artículo 15</c:v>
                </c:pt>
                <c:pt idx="1">
                  <c:v>Índice de Cumplimiento del Artículo 16</c:v>
                </c:pt>
                <c:pt idx="2">
                  <c:v>Índice de Cumplimiento del Artículo 17</c:v>
                </c:pt>
                <c:pt idx="3">
                  <c:v>Índice de Cumplimiento del Artículo 18</c:v>
                </c:pt>
                <c:pt idx="4">
                  <c:v>Índice de Cumplimiento del Artículo 19</c:v>
                </c:pt>
                <c:pt idx="5">
                  <c:v>Índice de Cumplimiento del Artículo 20</c:v>
                </c:pt>
                <c:pt idx="6">
                  <c:v>Índice de Cumplimiento del Artículo 21</c:v>
                </c:pt>
                <c:pt idx="7">
                  <c:v>Índice de Cumplimiento del Artículo 22</c:v>
                </c:pt>
              </c:strCache>
            </c:strRef>
          </c:cat>
          <c:val>
            <c:numRef>
              <c:f>Hoja1!$B$2:$B$9</c:f>
              <c:numCache>
                <c:formatCode>General</c:formatCode>
                <c:ptCount val="8"/>
                <c:pt idx="0">
                  <c:v>88.3</c:v>
                </c:pt>
                <c:pt idx="1">
                  <c:v>98.6</c:v>
                </c:pt>
                <c:pt idx="2">
                  <c:v>98.8</c:v>
                </c:pt>
                <c:pt idx="3">
                  <c:v>79.099999999999994</c:v>
                </c:pt>
                <c:pt idx="4">
                  <c:v>100</c:v>
                </c:pt>
                <c:pt idx="5">
                  <c:v>100</c:v>
                </c:pt>
                <c:pt idx="6">
                  <c:v>78.3</c:v>
                </c:pt>
                <c:pt idx="7">
                  <c:v>100</c:v>
                </c:pt>
              </c:numCache>
            </c:numRef>
          </c:val>
        </c:ser>
        <c:ser>
          <c:idx val="1"/>
          <c:order val="1"/>
          <c:tx>
            <c:strRef>
              <c:f>Hoja1!$C$1</c:f>
              <c:strCache>
                <c:ptCount val="1"/>
                <c:pt idx="0">
                  <c:v>Primera evaluación 2010</c:v>
                </c:pt>
              </c:strCache>
            </c:strRef>
          </c:tx>
          <c:spPr>
            <a:solidFill>
              <a:srgbClr val="00B0F0"/>
            </a:solidFill>
            <a:scene3d>
              <a:camera prst="orthographicFront"/>
              <a:lightRig rig="threePt" dir="t"/>
            </a:scene3d>
            <a:sp3d>
              <a:bevelT/>
              <a:bevelB/>
            </a:sp3d>
          </c:spPr>
          <c:dLbls>
            <c:txPr>
              <a:bodyPr/>
              <a:lstStyle/>
              <a:p>
                <a:pPr>
                  <a:defRPr>
                    <a:solidFill>
                      <a:schemeClr val="bg1"/>
                    </a:solidFill>
                  </a:defRPr>
                </a:pPr>
                <a:endParaRPr lang="es-MX"/>
              </a:p>
            </c:txPr>
            <c:showVal val="1"/>
          </c:dLbls>
          <c:cat>
            <c:strRef>
              <c:f>Hoja1!$A$2:$A$9</c:f>
              <c:strCache>
                <c:ptCount val="8"/>
                <c:pt idx="0">
                  <c:v>Índice de Cumplimiento del Artículo 15</c:v>
                </c:pt>
                <c:pt idx="1">
                  <c:v>Índice de Cumplimiento del Artículo 16</c:v>
                </c:pt>
                <c:pt idx="2">
                  <c:v>Índice de Cumplimiento del Artículo 17</c:v>
                </c:pt>
                <c:pt idx="3">
                  <c:v>Índice de Cumplimiento del Artículo 18</c:v>
                </c:pt>
                <c:pt idx="4">
                  <c:v>Índice de Cumplimiento del Artículo 19</c:v>
                </c:pt>
                <c:pt idx="5">
                  <c:v>Índice de Cumplimiento del Artículo 20</c:v>
                </c:pt>
                <c:pt idx="6">
                  <c:v>Índice de Cumplimiento del Artículo 21</c:v>
                </c:pt>
                <c:pt idx="7">
                  <c:v>Índice de Cumplimiento del Artículo 22</c:v>
                </c:pt>
              </c:strCache>
            </c:strRef>
          </c:cat>
          <c:val>
            <c:numRef>
              <c:f>Hoja1!$C$2:$C$9</c:f>
              <c:numCache>
                <c:formatCode>0.0</c:formatCode>
                <c:ptCount val="8"/>
                <c:pt idx="0">
                  <c:v>75.493150684931649</c:v>
                </c:pt>
                <c:pt idx="1">
                  <c:v>96.340811965811966</c:v>
                </c:pt>
                <c:pt idx="2">
                  <c:v>93.061556329848997</c:v>
                </c:pt>
                <c:pt idx="3">
                  <c:v>62.812189980158763</c:v>
                </c:pt>
                <c:pt idx="4">
                  <c:v>99.756944444444429</c:v>
                </c:pt>
                <c:pt idx="5">
                  <c:v>100</c:v>
                </c:pt>
                <c:pt idx="6">
                  <c:v>46.279761904761912</c:v>
                </c:pt>
                <c:pt idx="7">
                  <c:v>100</c:v>
                </c:pt>
              </c:numCache>
            </c:numRef>
          </c:val>
        </c:ser>
        <c:dLbls>
          <c:showVal val="1"/>
        </c:dLbls>
        <c:gapWidth val="95"/>
        <c:overlap val="100"/>
        <c:axId val="68192128"/>
        <c:axId val="68193664"/>
      </c:barChart>
      <c:catAx>
        <c:axId val="68192128"/>
        <c:scaling>
          <c:orientation val="maxMin"/>
        </c:scaling>
        <c:axPos val="l"/>
        <c:majorTickMark val="cross"/>
        <c:tickLblPos val="nextTo"/>
        <c:crossAx val="68193664"/>
        <c:crosses val="autoZero"/>
        <c:auto val="1"/>
        <c:lblAlgn val="ctr"/>
        <c:lblOffset val="100"/>
      </c:catAx>
      <c:valAx>
        <c:axId val="68193664"/>
        <c:scaling>
          <c:orientation val="minMax"/>
          <c:max val="200"/>
        </c:scaling>
        <c:delete val="1"/>
        <c:axPos val="t"/>
        <c:numFmt formatCode="General" sourceLinked="1"/>
        <c:majorTickMark val="none"/>
        <c:tickLblPos val="none"/>
        <c:crossAx val="68192128"/>
        <c:crosses val="autoZero"/>
        <c:crossBetween val="between"/>
        <c:majorUnit val="100"/>
      </c:valAx>
      <c:spPr>
        <a:scene3d>
          <a:camera prst="orthographicFront"/>
          <a:lightRig rig="threePt" dir="t"/>
        </a:scene3d>
        <a:sp3d>
          <a:bevelT/>
        </a:sp3d>
      </c:spPr>
    </c:plotArea>
    <c:legend>
      <c:legendPos val="t"/>
      <c:layout/>
    </c:legend>
    <c:plotVisOnly val="1"/>
    <c:dispBlanksAs val="gap"/>
  </c:chart>
  <c:txPr>
    <a:bodyPr/>
    <a:lstStyle/>
    <a:p>
      <a:pPr>
        <a:defRPr sz="1300" b="1">
          <a:latin typeface="Calibri" pitchFamily="34" charset="0"/>
        </a:defRPr>
      </a:pPr>
      <a:endParaRPr lang="es-MX"/>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s-MX"/>
  <c:chart>
    <c:autoTitleDeleted val="1"/>
    <c:view3D>
      <c:rotX val="40"/>
      <c:rotY val="106"/>
      <c:perspective val="20"/>
    </c:view3D>
    <c:plotArea>
      <c:layout>
        <c:manualLayout>
          <c:layoutTarget val="inner"/>
          <c:xMode val="edge"/>
          <c:yMode val="edge"/>
          <c:x val="0.22809779109157594"/>
          <c:y val="0.15444702942925026"/>
          <c:w val="0.50215473557490409"/>
          <c:h val="0.80992818340094919"/>
        </c:manualLayout>
      </c:layout>
      <c:pie3DChart>
        <c:varyColors val="1"/>
        <c:ser>
          <c:idx val="0"/>
          <c:order val="0"/>
          <c:tx>
            <c:strRef>
              <c:f>Hoja1!$B$1</c:f>
              <c:strCache>
                <c:ptCount val="1"/>
                <c:pt idx="0">
                  <c:v>IGCOT</c:v>
                </c:pt>
              </c:strCache>
            </c:strRef>
          </c:tx>
          <c:explosion val="5"/>
          <c:dPt>
            <c:idx val="0"/>
            <c:spPr>
              <a:solidFill>
                <a:srgbClr val="00B050"/>
              </a:solidFill>
              <a:ln>
                <a:noFill/>
              </a:ln>
              <a:scene3d>
                <a:camera prst="orthographicFront"/>
                <a:lightRig rig="threePt" dir="t"/>
              </a:scene3d>
              <a:sp3d>
                <a:bevelT/>
                <a:bevelB/>
              </a:sp3d>
            </c:spPr>
          </c:dPt>
          <c:dPt>
            <c:idx val="1"/>
            <c:spPr>
              <a:solidFill>
                <a:srgbClr val="FFC000"/>
              </a:solidFill>
              <a:ln>
                <a:noFill/>
              </a:ln>
              <a:scene3d>
                <a:camera prst="orthographicFront"/>
                <a:lightRig rig="threePt" dir="t"/>
              </a:scene3d>
              <a:sp3d>
                <a:bevelT/>
                <a:bevelB/>
              </a:sp3d>
            </c:spPr>
          </c:dPt>
          <c:dPt>
            <c:idx val="2"/>
            <c:spPr>
              <a:solidFill>
                <a:schemeClr val="accent3"/>
              </a:solidFill>
              <a:ln>
                <a:noFill/>
              </a:ln>
              <a:scene3d>
                <a:camera prst="orthographicFront"/>
                <a:lightRig rig="threePt" dir="t"/>
              </a:scene3d>
              <a:sp3d>
                <a:bevelT/>
                <a:bevelB/>
              </a:sp3d>
            </c:spPr>
          </c:dPt>
          <c:dPt>
            <c:idx val="3"/>
            <c:spPr>
              <a:solidFill>
                <a:srgbClr val="C00000"/>
              </a:solidFill>
              <a:scene3d>
                <a:camera prst="orthographicFront"/>
                <a:lightRig rig="threePt" dir="t"/>
              </a:scene3d>
              <a:sp3d>
                <a:bevelT/>
                <a:bevelB/>
              </a:sp3d>
            </c:spPr>
          </c:dPt>
          <c:dLbls>
            <c:dLbl>
              <c:idx val="0"/>
              <c:layout>
                <c:manualLayout>
                  <c:x val="-1.7777653349757845E-2"/>
                  <c:y val="3.1040347118625009E-2"/>
                </c:manualLayout>
              </c:layout>
              <c:dLblPos val="bestFit"/>
              <c:showVal val="1"/>
              <c:showCatName val="1"/>
              <c:showPercent val="1"/>
              <c:separator>
</c:separator>
            </c:dLbl>
            <c:dLbl>
              <c:idx val="1"/>
              <c:layout>
                <c:manualLayout>
                  <c:x val="-0.10311038942859542"/>
                  <c:y val="-5.8828679058808911E-2"/>
                </c:manualLayout>
              </c:layout>
              <c:dLblPos val="bestFit"/>
              <c:showVal val="1"/>
              <c:showCatName val="1"/>
              <c:showPercent val="1"/>
              <c:separator>
</c:separator>
            </c:dLbl>
            <c:dLbl>
              <c:idx val="2"/>
              <c:layout>
                <c:manualLayout>
                  <c:x val="-3.5555306699515785E-3"/>
                  <c:y val="-0.10723029004615878"/>
                </c:manualLayout>
              </c:layout>
              <c:dLblPos val="bestFit"/>
              <c:showVal val="1"/>
              <c:showCatName val="1"/>
              <c:showPercent val="1"/>
              <c:separator>
</c:separator>
            </c:dLbl>
            <c:dLbl>
              <c:idx val="3"/>
              <c:layout>
                <c:manualLayout>
                  <c:x val="3.0222010694588314E-2"/>
                  <c:y val="2.2574797904454456E-2"/>
                </c:manualLayout>
              </c:layout>
              <c:dLblPos val="bestFit"/>
              <c:showVal val="1"/>
              <c:showCatName val="1"/>
              <c:showPercent val="1"/>
              <c:separator>
</c:separator>
            </c:dLbl>
            <c:dLblPos val="outEnd"/>
            <c:showVal val="1"/>
            <c:showCatName val="1"/>
            <c:showPercent val="1"/>
            <c:separator>
</c:separator>
            <c:showLeaderLines val="1"/>
          </c:dLbls>
          <c:cat>
            <c:strRef>
              <c:f>Hoja1!$A$2:$A$5</c:f>
              <c:strCache>
                <c:ptCount val="4"/>
                <c:pt idx="0">
                  <c:v>Entes públicos con un índice mayor o igual a 80 y menor a 100 puntos</c:v>
                </c:pt>
                <c:pt idx="1">
                  <c:v>Entes públicos con un índice mayor o igual a 60 y menor a 80 puntos</c:v>
                </c:pt>
                <c:pt idx="2">
                  <c:v>Entes públicos con un índice mayor a 0 y menor a 60 puntos</c:v>
                </c:pt>
                <c:pt idx="3">
                  <c:v>Entes públicos con un índice de 0 puntos</c:v>
                </c:pt>
              </c:strCache>
            </c:strRef>
          </c:cat>
          <c:val>
            <c:numRef>
              <c:f>Hoja1!$B$2:$B$5</c:f>
              <c:numCache>
                <c:formatCode>0</c:formatCode>
                <c:ptCount val="4"/>
                <c:pt idx="0">
                  <c:v>68</c:v>
                </c:pt>
                <c:pt idx="1">
                  <c:v>22</c:v>
                </c:pt>
                <c:pt idx="2">
                  <c:v>8</c:v>
                </c:pt>
                <c:pt idx="3">
                  <c:v>2</c:v>
                </c:pt>
              </c:numCache>
            </c:numRef>
          </c:val>
        </c:ser>
        <c:dLbls>
          <c:showVal val="1"/>
        </c:dLbls>
      </c:pie3DChart>
    </c:plotArea>
    <c:plotVisOnly val="1"/>
    <c:dispBlanksAs val="zero"/>
  </c:chart>
  <c:txPr>
    <a:bodyPr/>
    <a:lstStyle/>
    <a:p>
      <a:pPr>
        <a:defRPr sz="1300" b="1">
          <a:latin typeface="Calibri" pitchFamily="34" charset="0"/>
        </a:defRPr>
      </a:pPr>
      <a:endParaRPr lang="es-MX"/>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s-MX"/>
  <c:chart>
    <c:autoTitleDeleted val="1"/>
    <c:view3D>
      <c:rotX val="40"/>
      <c:rotY val="320"/>
      <c:perspective val="20"/>
    </c:view3D>
    <c:plotArea>
      <c:layout>
        <c:manualLayout>
          <c:layoutTarget val="inner"/>
          <c:xMode val="edge"/>
          <c:yMode val="edge"/>
          <c:x val="0.22809779109157594"/>
          <c:y val="0.15444702942925007"/>
          <c:w val="0.50215473557490409"/>
          <c:h val="0.80992818340094919"/>
        </c:manualLayout>
      </c:layout>
      <c:pie3DChart>
        <c:varyColors val="1"/>
        <c:ser>
          <c:idx val="0"/>
          <c:order val="0"/>
          <c:tx>
            <c:strRef>
              <c:f>Hoja1!$B$1</c:f>
              <c:strCache>
                <c:ptCount val="1"/>
                <c:pt idx="0">
                  <c:v>Artículo 13</c:v>
                </c:pt>
              </c:strCache>
            </c:strRef>
          </c:tx>
          <c:spPr>
            <a:ln>
              <a:noFill/>
            </a:ln>
            <a:scene3d>
              <a:camera prst="orthographicFront"/>
              <a:lightRig rig="threePt" dir="t"/>
            </a:scene3d>
            <a:sp3d>
              <a:bevelT/>
              <a:bevelB/>
            </a:sp3d>
          </c:spPr>
          <c:explosion val="5"/>
          <c:dPt>
            <c:idx val="0"/>
            <c:spPr>
              <a:solidFill>
                <a:srgbClr val="008080"/>
              </a:solidFill>
              <a:ln>
                <a:noFill/>
              </a:ln>
              <a:scene3d>
                <a:camera prst="orthographicFront"/>
                <a:lightRig rig="threePt" dir="t"/>
              </a:scene3d>
              <a:sp3d>
                <a:bevelT/>
                <a:bevelB/>
              </a:sp3d>
            </c:spPr>
          </c:dPt>
          <c:dPt>
            <c:idx val="1"/>
            <c:spPr>
              <a:solidFill>
                <a:srgbClr val="FFC000"/>
              </a:solidFill>
              <a:ln>
                <a:noFill/>
              </a:ln>
              <a:scene3d>
                <a:camera prst="orthographicFront"/>
                <a:lightRig rig="threePt" dir="t"/>
              </a:scene3d>
              <a:sp3d>
                <a:bevelT/>
                <a:bevelB/>
              </a:sp3d>
            </c:spPr>
          </c:dPt>
          <c:dPt>
            <c:idx val="2"/>
            <c:spPr>
              <a:solidFill>
                <a:schemeClr val="accent3"/>
              </a:solidFill>
              <a:ln>
                <a:noFill/>
              </a:ln>
              <a:scene3d>
                <a:camera prst="orthographicFront"/>
                <a:lightRig rig="threePt" dir="t"/>
              </a:scene3d>
              <a:sp3d>
                <a:bevelT/>
                <a:bevelB/>
              </a:sp3d>
            </c:spPr>
          </c:dPt>
          <c:dPt>
            <c:idx val="3"/>
            <c:spPr>
              <a:solidFill>
                <a:srgbClr val="C00000"/>
              </a:solidFill>
              <a:ln>
                <a:noFill/>
              </a:ln>
              <a:scene3d>
                <a:camera prst="orthographicFront"/>
                <a:lightRig rig="threePt" dir="t"/>
              </a:scene3d>
              <a:sp3d>
                <a:bevelT/>
                <a:bevelB/>
              </a:sp3d>
            </c:spPr>
          </c:dPt>
          <c:dLbls>
            <c:dLbl>
              <c:idx val="0"/>
              <c:layout>
                <c:manualLayout>
                  <c:x val="1.9555418684733671E-2"/>
                  <c:y val="1.1954199823401089E-2"/>
                </c:manualLayout>
              </c:layout>
              <c:dLblPos val="bestFit"/>
              <c:showVal val="1"/>
              <c:showCatName val="1"/>
              <c:showPercent val="1"/>
              <c:separator>
</c:separator>
            </c:dLbl>
            <c:dLbl>
              <c:idx val="1"/>
              <c:layout>
                <c:manualLayout>
                  <c:x val="-1.9555558666256155E-2"/>
                  <c:y val="2.8218497380567989E-2"/>
                </c:manualLayout>
              </c:layout>
              <c:dLblPos val="bestFit"/>
              <c:showVal val="1"/>
              <c:showCatName val="1"/>
              <c:showPercent val="1"/>
              <c:separator>
</c:separator>
            </c:dLbl>
            <c:dLbl>
              <c:idx val="2"/>
              <c:layout>
                <c:manualLayout>
                  <c:x val="-4.4444273355917024E-2"/>
                  <c:y val="8.7477341879760709E-2"/>
                </c:manualLayout>
              </c:layout>
              <c:dLblPos val="bestFit"/>
              <c:showVal val="1"/>
              <c:showCatName val="1"/>
              <c:showPercent val="1"/>
              <c:separator>
</c:separator>
            </c:dLbl>
            <c:dLbl>
              <c:idx val="3"/>
              <c:layout>
                <c:manualLayout>
                  <c:x val="7.6443909403958676E-2"/>
                  <c:y val="-0.12416138847449947"/>
                </c:manualLayout>
              </c:layout>
              <c:dLblPos val="bestFit"/>
              <c:showVal val="1"/>
              <c:showCatName val="1"/>
              <c:showPercent val="1"/>
              <c:separator>
</c:separator>
            </c:dLbl>
            <c:dLblPos val="outEnd"/>
            <c:showVal val="1"/>
            <c:showCatName val="1"/>
            <c:showPercent val="1"/>
            <c:separator>
</c:separator>
            <c:showLeaderLines val="1"/>
          </c:dLbls>
          <c:cat>
            <c:strRef>
              <c:f>Hoja1!$A$2:$A$5</c:f>
              <c:strCache>
                <c:ptCount val="4"/>
                <c:pt idx="0">
                  <c:v>Entes públicos con un índice de 100 puntos</c:v>
                </c:pt>
                <c:pt idx="1">
                  <c:v>Entes públicos con un índice mayor o igual a 60 y menor a 100 puntos</c:v>
                </c:pt>
                <c:pt idx="2">
                  <c:v>Entes públicos con un índice mayor a 0 y menor a 60 puntos</c:v>
                </c:pt>
                <c:pt idx="3">
                  <c:v>Entes públicos con un índice de 0 puntos</c:v>
                </c:pt>
              </c:strCache>
            </c:strRef>
          </c:cat>
          <c:val>
            <c:numRef>
              <c:f>Hoja1!$B$2:$B$5</c:f>
              <c:numCache>
                <c:formatCode>0</c:formatCode>
                <c:ptCount val="4"/>
                <c:pt idx="0">
                  <c:v>66</c:v>
                </c:pt>
                <c:pt idx="1">
                  <c:v>26</c:v>
                </c:pt>
                <c:pt idx="2">
                  <c:v>4</c:v>
                </c:pt>
                <c:pt idx="3">
                  <c:v>4</c:v>
                </c:pt>
              </c:numCache>
            </c:numRef>
          </c:val>
        </c:ser>
        <c:dLbls>
          <c:showVal val="1"/>
        </c:dLbls>
      </c:pie3DChart>
    </c:plotArea>
    <c:plotVisOnly val="1"/>
    <c:dispBlanksAs val="zero"/>
  </c:chart>
  <c:txPr>
    <a:bodyPr/>
    <a:lstStyle/>
    <a:p>
      <a:pPr>
        <a:defRPr sz="1300" b="1">
          <a:latin typeface="Calibri" pitchFamily="34" charset="0"/>
        </a:defRPr>
      </a:pPr>
      <a:endParaRPr lang="es-MX"/>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8D792FF-21C6-40CD-BCA1-1CFA109D5AA6}" type="datetimeFigureOut">
              <a:rPr lang="es-MX" smtClean="0"/>
              <a:pPr/>
              <a:t>20/07/2010</a:t>
            </a:fld>
            <a:endParaRPr lang="es-MX" dirty="0"/>
          </a:p>
        </p:txBody>
      </p:sp>
      <p:sp>
        <p:nvSpPr>
          <p:cNvPr id="4" name="3 Marcador de pie de página"/>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A694443-C83B-4F34-B178-C8D1915BD2E2}" type="slidenum">
              <a:rPr lang="es-MX" smtClean="0"/>
              <a:pPr/>
              <a:t>‹Nº›</a:t>
            </a:fld>
            <a:endParaRPr lang="es-MX"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A9CBCD6-C483-4257-B11E-9F2FC1093CA5}" type="datetimeFigureOut">
              <a:rPr lang="es-MX"/>
              <a:pPr>
                <a:defRPr/>
              </a:pPr>
              <a:t>20/07/2010</a:t>
            </a:fld>
            <a:endParaRPr lang="es-MX" dirty="0"/>
          </a:p>
        </p:txBody>
      </p:sp>
      <p:sp>
        <p:nvSpPr>
          <p:cNvPr id="4" name="3 Marcador de imagen de diapositiva"/>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4 Marcador de notas"/>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EF43496-A5D6-47D1-B54A-3B1A06F5E0DA}" type="slidenum">
              <a:rPr lang="es-MX"/>
              <a:pPr>
                <a:defRPr/>
              </a:pPr>
              <a:t>‹Nº›</a:t>
            </a:fld>
            <a:endParaRPr lang="es-MX"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317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5D5E3E-F416-40DA-AC1F-9E2E76102BB6}" type="slidenum">
              <a:rPr lang="es-MX"/>
              <a:pPr fontAlgn="base">
                <a:spcBef>
                  <a:spcPct val="0"/>
                </a:spcBef>
                <a:spcAft>
                  <a:spcPct val="0"/>
                </a:spcAft>
              </a:pPr>
              <a:t>1</a:t>
            </a:fld>
            <a:endParaRPr lang="es-MX"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4</a:t>
            </a:fld>
            <a:endParaRPr lang="es-MX"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endParaRPr lang="es-MX" sz="1100" b="0" i="0" u="none" strike="noStrike" dirty="0" smtClean="0">
              <a:latin typeface="+mn-lt"/>
            </a:endParaRP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35</a:t>
            </a:fld>
            <a:endParaRPr lang="es-MX"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5 Forma libre"/>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rgbClr val="33CCCC">
              <a:alpha val="4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Forma libre"/>
          <p:cNvSpPr>
            <a:spLocks/>
          </p:cNvSpPr>
          <p:nvPr/>
        </p:nvSpPr>
        <p:spPr bwMode="auto">
          <a:xfrm>
            <a:off x="36513" y="5237163"/>
            <a:ext cx="9107487" cy="78898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7 Forma libre"/>
          <p:cNvSpPr>
            <a:spLocks/>
          </p:cNvSpPr>
          <p:nvPr/>
        </p:nvSpPr>
        <p:spPr bwMode="auto">
          <a:xfrm>
            <a:off x="590" y="5000960"/>
            <a:ext cx="9143410" cy="186339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rgbClr val="008080">
              <a:alpha val="60000"/>
            </a:srgb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9 Conector recto"/>
          <p:cNvCxnSpPr/>
          <p:nvPr/>
        </p:nvCxnSpPr>
        <p:spPr bwMode="auto">
          <a:xfrm>
            <a:off x="-3175" y="4997654"/>
            <a:ext cx="9147175" cy="78999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endParaRPr lang="es-MX" dirty="0"/>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dirty="0"/>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62E9E462-A307-46A6-B24D-B23F63F85546}"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D27718D8-60A7-4D3B-A1BE-07D8FF63E948}"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10725176-2986-4C5A-83F6-3DB18051CEA1}" type="slidenum">
              <a:rPr lang="es-MX"/>
              <a:pPr>
                <a:defRPr/>
              </a:pPr>
              <a:t>‹Nº›</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p:txBody>
          <a:bodyPr/>
          <a:lstStyle>
            <a:lvl1pPr>
              <a:defRPr/>
            </a:lvl1pPr>
          </a:lstStyle>
          <a:p>
            <a:pPr>
              <a:defRPr/>
            </a:pPr>
            <a:fld id="{BD43386B-512A-4F48-AC60-1F2A615D5642}" type="slidenum">
              <a:rPr lang="es-MX"/>
              <a:pPr>
                <a:defRPr/>
              </a:pPr>
              <a:t>‹Nº›</a:t>
            </a:fld>
            <a:endParaRPr lang="es-MX" dirty="0"/>
          </a:p>
        </p:txBody>
      </p:sp>
      <p:pic>
        <p:nvPicPr>
          <p:cNvPr id="5" name="Picture 15" descr="Logo-Infodf-Color"/>
          <p:cNvPicPr>
            <a:picLocks noChangeAspect="1" noChangeArrowheads="1"/>
          </p:cNvPicPr>
          <p:nvPr userDrawn="1"/>
        </p:nvPicPr>
        <p:blipFill>
          <a:blip r:embed="rId2" cstate="print">
            <a:lum bright="6000" contrast="18000"/>
          </a:blip>
          <a:srcRect/>
          <a:stretch>
            <a:fillRect/>
          </a:stretch>
        </p:blipFill>
        <p:spPr bwMode="auto">
          <a:xfrm>
            <a:off x="8555687" y="142852"/>
            <a:ext cx="418835" cy="756000"/>
          </a:xfrm>
          <a:prstGeom prst="rect">
            <a:avLst/>
          </a:prstGeom>
          <a:solidFill>
            <a:schemeClr val="bg1"/>
          </a:solidFill>
        </p:spPr>
      </p:pic>
      <p:sp>
        <p:nvSpPr>
          <p:cNvPr id="7" name="6 Rectángulo redondeado"/>
          <p:cNvSpPr/>
          <p:nvPr userDrawn="1"/>
        </p:nvSpPr>
        <p:spPr>
          <a:xfrm>
            <a:off x="62473" y="62122"/>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14" name="2 Marcador de contenido"/>
          <p:cNvSpPr>
            <a:spLocks noGrp="1"/>
          </p:cNvSpPr>
          <p:nvPr>
            <p:ph idx="1"/>
          </p:nvPr>
        </p:nvSpPr>
        <p:spPr bwMode="auto">
          <a:xfrm>
            <a:off x="457200" y="1481138"/>
            <a:ext cx="8229600" cy="4525962"/>
          </a:xfrm>
          <a:prstGeom prst="rect">
            <a:avLst/>
          </a:prstGeom>
          <a:noFill/>
          <a:ln w="9525">
            <a:noFill/>
            <a:miter lim="800000"/>
            <a:headEnd/>
            <a:tailEnd/>
          </a:ln>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texto del patrón</a:t>
            </a:r>
          </a:p>
          <a:p>
            <a:pPr marL="0" marR="0" lvl="1"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Segundo nivel</a:t>
            </a:r>
          </a:p>
          <a:p>
            <a:pPr marL="0" marR="0" lvl="2"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Tercer nivel</a:t>
            </a:r>
          </a:p>
          <a:p>
            <a:pPr marL="0" marR="0" lvl="3"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Cuarto nivel</a:t>
            </a:r>
          </a:p>
          <a:p>
            <a:pPr marL="0" marR="0" lvl="4"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Quinto nivel</a:t>
            </a:r>
            <a:endParaRPr kumimoji="0" lang="en-US" sz="1800" b="0" i="0" u="none" strike="noStrike" kern="0" cap="none" spc="0" normalizeH="0" baseline="0" noProof="0">
              <a:ln>
                <a:noFill/>
              </a:ln>
              <a:solidFill>
                <a:sysClr val="windowText" lastClr="000000"/>
              </a:solidFill>
              <a:effectLst/>
              <a:uLnTx/>
              <a:uFillTx/>
            </a:endParaRPr>
          </a:p>
        </p:txBody>
      </p:sp>
      <p:sp>
        <p:nvSpPr>
          <p:cNvPr id="15" name="6 Título"/>
          <p:cNvSpPr>
            <a:spLocks noGrp="1"/>
          </p:cNvSpPr>
          <p:nvPr>
            <p:ph type="title"/>
          </p:nvPr>
        </p:nvSpPr>
        <p:spPr>
          <a:xfrm>
            <a:off x="457200" y="274638"/>
            <a:ext cx="8229600" cy="1143000"/>
          </a:xfrm>
          <a:prstGeom prst="rect">
            <a:avLst/>
          </a:prstGeom>
        </p:spPr>
        <p:txBody>
          <a:bodyPr rtlCol="0"/>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título del patrón</a:t>
            </a:r>
            <a:endParaRPr kumimoji="0" lang="en-US" sz="1800" b="0" i="0" u="none" strike="noStrike" kern="0" cap="none" spc="0" normalizeH="0" baseline="0" noProof="0">
              <a:ln>
                <a:noFill/>
              </a:ln>
              <a:solidFill>
                <a:sysClr val="windowText" lastClr="000000"/>
              </a:solidFill>
              <a:effectLst/>
              <a:uLnTx/>
              <a:uFillTx/>
            </a:endParaRPr>
          </a:p>
        </p:txBody>
      </p:sp>
      <p:sp>
        <p:nvSpPr>
          <p:cNvPr id="16" name="9 Marcador de fecha"/>
          <p:cNvSpPr>
            <a:spLocks noGrp="1"/>
          </p:cNvSpPr>
          <p:nvPr>
            <p:ph type="dt" sz="half" idx="10"/>
          </p:nvPr>
        </p:nvSpPr>
        <p:spPr>
          <a:xfrm>
            <a:off x="6727825" y="6408738"/>
            <a:ext cx="1919288"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7" name="21 Marcador de pie de página"/>
          <p:cNvSpPr>
            <a:spLocks noGrp="1"/>
          </p:cNvSpPr>
          <p:nvPr>
            <p:ph type="ftr" sz="quarter" idx="11"/>
          </p:nvPr>
        </p:nvSpPr>
        <p:spPr>
          <a:xfrm>
            <a:off x="4379913" y="6408738"/>
            <a:ext cx="2351087"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8" name="17 Marcador de número de diapositiva"/>
          <p:cNvSpPr>
            <a:spLocks noGrp="1"/>
          </p:cNvSpPr>
          <p:nvPr>
            <p:ph type="sldNum" sz="quarter" idx="12"/>
          </p:nvPr>
        </p:nvSpPr>
        <p:spPr>
          <a:xfrm>
            <a:off x="8647113" y="6408738"/>
            <a:ext cx="366712"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5178CCD4-0633-4214-8E80-4B51D2DB8650}" type="slidenum">
              <a:rPr kumimoji="0" lang="es-MX"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Text" lastClr="000000"/>
              </a:solidFill>
              <a:effectLst/>
              <a:uLnTx/>
              <a:uFillTx/>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4602C97B-B95C-43E1-9C6D-9D412079AE19}"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10" name="2 Marcador de contenido"/>
          <p:cNvSpPr>
            <a:spLocks noGrp="1"/>
          </p:cNvSpPr>
          <p:nvPr>
            <p:ph idx="1"/>
          </p:nvPr>
        </p:nvSpPr>
        <p:spPr>
          <a:xfrm>
            <a:off x="457200" y="1481138"/>
            <a:ext cx="8229600" cy="452596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6 Título"/>
          <p:cNvSpPr>
            <a:spLocks noGrp="1"/>
          </p:cNvSpPr>
          <p:nvPr>
            <p:ph type="title"/>
          </p:nvPr>
        </p:nvSpPr>
        <p:spPr>
          <a:xfrm>
            <a:off x="457200" y="274638"/>
            <a:ext cx="8229600" cy="1143000"/>
          </a:xfrm>
        </p:spPr>
        <p:txBody>
          <a:bodyPr rtlCol="0"/>
          <a:lstStyle>
            <a:extLst/>
          </a:lstStyle>
          <a:p>
            <a:r>
              <a:rPr lang="es-ES" smtClean="0"/>
              <a:t>Haga clic para modificar el estilo de título del patrón</a:t>
            </a:r>
            <a:endParaRPr lang="en-US"/>
          </a:p>
        </p:txBody>
      </p:sp>
      <p:sp>
        <p:nvSpPr>
          <p:cNvPr id="12" name="9 Marcador de fecha"/>
          <p:cNvSpPr>
            <a:spLocks noGrp="1"/>
          </p:cNvSpPr>
          <p:nvPr>
            <p:ph type="dt" sz="half" idx="10"/>
          </p:nvPr>
        </p:nvSpPr>
        <p:spPr>
          <a:xfrm>
            <a:off x="6727825" y="6408738"/>
            <a:ext cx="1919288" cy="365125"/>
          </a:xfrm>
        </p:spPr>
        <p:txBody>
          <a:bodyPr/>
          <a:lstStyle>
            <a:lvl1pPr>
              <a:defRPr/>
            </a:lvl1pPr>
          </a:lstStyle>
          <a:p>
            <a:pPr>
              <a:defRPr/>
            </a:pPr>
            <a:endParaRPr lang="es-MX" dirty="0"/>
          </a:p>
        </p:txBody>
      </p:sp>
      <p:sp>
        <p:nvSpPr>
          <p:cNvPr id="13" name="21 Marcador de pie de página"/>
          <p:cNvSpPr>
            <a:spLocks noGrp="1"/>
          </p:cNvSpPr>
          <p:nvPr>
            <p:ph type="ftr" sz="quarter" idx="11"/>
          </p:nvPr>
        </p:nvSpPr>
        <p:spPr>
          <a:xfrm>
            <a:off x="4379913" y="6408738"/>
            <a:ext cx="2351087" cy="365125"/>
          </a:xfrm>
        </p:spPr>
        <p:txBody>
          <a:bodyPr/>
          <a:lstStyle>
            <a:lvl1pPr>
              <a:defRPr/>
            </a:lvl1pPr>
          </a:lstStyle>
          <a:p>
            <a:pPr>
              <a:defRPr/>
            </a:pPr>
            <a:endParaRPr lang="es-MX" dirty="0"/>
          </a:p>
        </p:txBody>
      </p:sp>
      <p:sp>
        <p:nvSpPr>
          <p:cNvPr id="14" name="17 Marcador de número de diapositiva"/>
          <p:cNvSpPr>
            <a:spLocks noGrp="1"/>
          </p:cNvSpPr>
          <p:nvPr>
            <p:ph type="sldNum" sz="quarter" idx="12"/>
          </p:nvPr>
        </p:nvSpPr>
        <p:spPr>
          <a:xfrm>
            <a:off x="8647113" y="6408738"/>
            <a:ext cx="366712" cy="365125"/>
          </a:xfrm>
        </p:spPr>
        <p:txBody>
          <a:bodyPr/>
          <a:lstStyle>
            <a:lvl1pPr>
              <a:defRPr/>
            </a:lvl1pPr>
          </a:lstStyle>
          <a:p>
            <a:pPr>
              <a:defRPr/>
            </a:pPr>
            <a:fld id="{5178CCD4-0633-4214-8E80-4B51D2DB8650}"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s-MX" dirty="0"/>
          </a:p>
        </p:txBody>
      </p:sp>
      <p:sp>
        <p:nvSpPr>
          <p:cNvPr id="4" name="3 Marcador de pie de página"/>
          <p:cNvSpPr>
            <a:spLocks noGrp="1"/>
          </p:cNvSpPr>
          <p:nvPr>
            <p:ph type="ftr" sz="quarter" idx="11"/>
          </p:nvPr>
        </p:nvSpPr>
        <p:spPr/>
        <p:txBody>
          <a:bodyPr/>
          <a:lstStyle>
            <a:lvl1pPr>
              <a:defRPr/>
            </a:lvl1pPr>
            <a:extLst/>
          </a:lstStyle>
          <a:p>
            <a:pPr>
              <a:defRPr/>
            </a:pPr>
            <a:endParaRPr lang="es-MX" dirty="0"/>
          </a:p>
        </p:txBody>
      </p:sp>
      <p:sp>
        <p:nvSpPr>
          <p:cNvPr id="5" name="4 Marcador de número de diapositiva"/>
          <p:cNvSpPr>
            <a:spLocks noGrp="1"/>
          </p:cNvSpPr>
          <p:nvPr>
            <p:ph type="sldNum" sz="quarter" idx="12"/>
          </p:nvPr>
        </p:nvSpPr>
        <p:spPr/>
        <p:txBody>
          <a:bodyPr/>
          <a:lstStyle>
            <a:lvl1pPr>
              <a:defRPr/>
            </a:lvl1pPr>
            <a:extLst/>
          </a:lstStyle>
          <a:p>
            <a:pPr>
              <a:defRPr/>
            </a:pPr>
            <a:fld id="{CF86A0AD-F5F3-4993-AC63-983DFB5D00C4}"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MX" dirty="0"/>
          </a:p>
        </p:txBody>
      </p:sp>
      <p:sp>
        <p:nvSpPr>
          <p:cNvPr id="3" name="21 Marcador de pie de página"/>
          <p:cNvSpPr>
            <a:spLocks noGrp="1"/>
          </p:cNvSpPr>
          <p:nvPr>
            <p:ph type="ftr" sz="quarter" idx="11"/>
          </p:nvPr>
        </p:nvSpPr>
        <p:spPr/>
        <p:txBody>
          <a:bodyPr/>
          <a:lstStyle>
            <a:lvl1pPr>
              <a:defRPr/>
            </a:lvl1pPr>
          </a:lstStyle>
          <a:p>
            <a:pPr>
              <a:defRPr/>
            </a:pPr>
            <a:endParaRPr lang="es-MX" dirty="0"/>
          </a:p>
        </p:txBody>
      </p:sp>
      <p:sp>
        <p:nvSpPr>
          <p:cNvPr id="4" name="17 Marcador de número de diapositiva"/>
          <p:cNvSpPr>
            <a:spLocks noGrp="1"/>
          </p:cNvSpPr>
          <p:nvPr>
            <p:ph type="sldNum" sz="quarter" idx="12"/>
          </p:nvPr>
        </p:nvSpPr>
        <p:spPr/>
        <p:txBody>
          <a:bodyPr/>
          <a:lstStyle>
            <a:lvl1pPr>
              <a:defRPr/>
            </a:lvl1pPr>
          </a:lstStyle>
          <a:p>
            <a:pPr>
              <a:defRPr/>
            </a:pPr>
            <a:fld id="{13BBBA7F-7700-44FC-A071-6A787AE82F1F}"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516F3146-650D-474C-86B1-C64F49665689}"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endParaRPr lang="es-MX" dirty="0"/>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MX" dirty="0"/>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106309B3-9598-4C5D-A074-CCA34373B81B}"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endParaRPr lang="es-MX"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4FD045D-41D9-4DB0-AA6F-326B226C05D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13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Lucida Sans Unicode"/>
            </a:endParaRPr>
          </a:p>
        </p:txBody>
      </p:sp>
      <p:sp>
        <p:nvSpPr>
          <p:cNvPr id="15" name="14 Triángulo rectángulo"/>
          <p:cNvSpPr>
            <a:spLocks/>
          </p:cNvSpPr>
          <p:nvPr/>
        </p:nvSpPr>
        <p:spPr bwMode="auto">
          <a:xfrm>
            <a:off x="-6042" y="5791253"/>
            <a:ext cx="3402314" cy="1080868"/>
          </a:xfrm>
          <a:prstGeom prst="rtTriangle">
            <a:avLst/>
          </a:prstGeom>
          <a:solidFill>
            <a:srgbClr val="008080">
              <a:alpha val="60000"/>
            </a:srgbClr>
          </a:solidFill>
          <a:ln w="12700" cap="rnd" cmpd="thickThin" algn="ctr">
            <a:noFill/>
            <a:prstDash val="solid"/>
          </a:ln>
          <a:effectLst>
            <a:fillOverlay blend="mult">
              <a:gradFill flip="none" rotWithShape="1">
                <a:gsLst>
                  <a:gs pos="0">
                    <a:srgbClr val="2DA2BF">
                      <a:shade val="20000"/>
                      <a:satMod val="176000"/>
                      <a:alpha val="100000"/>
                    </a:srgbClr>
                  </a:gs>
                  <a:gs pos="18000">
                    <a:srgbClr val="2DA2BF">
                      <a:shade val="48000"/>
                      <a:satMod val="153000"/>
                      <a:alpha val="100000"/>
                    </a:srgbClr>
                  </a:gs>
                  <a:gs pos="43000">
                    <a:srgbClr val="2DA2BF">
                      <a:tint val="86000"/>
                      <a:satMod val="149000"/>
                      <a:alpha val="100000"/>
                    </a:srgbClr>
                  </a:gs>
                  <a:gs pos="45000">
                    <a:srgbClr val="2DA2BF">
                      <a:tint val="85000"/>
                      <a:satMod val="150000"/>
                      <a:alpha val="100000"/>
                    </a:srgbClr>
                  </a:gs>
                  <a:gs pos="50000">
                    <a:srgbClr val="2DA2BF">
                      <a:tint val="86000"/>
                      <a:satMod val="149000"/>
                      <a:alpha val="100000"/>
                    </a:srgbClr>
                  </a:gs>
                  <a:gs pos="79000">
                    <a:srgbClr val="2DA2BF">
                      <a:shade val="53000"/>
                      <a:satMod val="150000"/>
                      <a:alpha val="100000"/>
                    </a:srgbClr>
                  </a:gs>
                  <a:gs pos="100000">
                    <a:srgbClr val="2DA2BF">
                      <a:shade val="25000"/>
                      <a:satMod val="170000"/>
                      <a:alpha val="100000"/>
                    </a:srgbClr>
                  </a:gs>
                </a:gsLst>
                <a:lin ang="450000" scaled="1"/>
                <a:tileRect/>
              </a:gradFill>
            </a:fillOverlay>
          </a:effectLst>
        </p:spPr>
        <p:txBody>
          <a:bodyPr anchor="ctr"/>
          <a:lstStyle>
            <a:extLs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Lucida Sans Unicode"/>
              <a:ea typeface="+mn-ea"/>
              <a:cs typeface="+mn-cs"/>
            </a:endParaRPr>
          </a:p>
        </p:txBody>
      </p:sp>
      <p:cxnSp>
        <p:nvCxnSpPr>
          <p:cNvPr id="16" name="15 Conector recto"/>
          <p:cNvCxnSpPr/>
          <p:nvPr/>
        </p:nvCxnSpPr>
        <p:spPr>
          <a:xfrm>
            <a:off x="-9237" y="5787738"/>
            <a:ext cx="3405509" cy="1084383"/>
          </a:xfrm>
          <a:prstGeom prst="line">
            <a:avLst/>
          </a:prstGeom>
          <a:noFill/>
          <a:ln w="12065" cap="flat" cmpd="sng" algn="ctr">
            <a:gradFill>
              <a:gsLst>
                <a:gs pos="45000">
                  <a:srgbClr val="2DA2BF">
                    <a:tint val="70000"/>
                    <a:satMod val="110000"/>
                  </a:srgbClr>
                </a:gs>
                <a:gs pos="15000">
                  <a:srgbClr val="2DA2BF">
                    <a:shade val="40000"/>
                    <a:satMod val="110000"/>
                  </a:srgbClr>
                </a:gs>
              </a:gsLst>
              <a:lin ang="5400000" scaled="1"/>
            </a:gradFill>
            <a:prstDash val="solid"/>
            <a:miter lim="800000"/>
          </a:ln>
          <a:effectLst/>
        </p:spPr>
      </p:cxnSp>
      <p:sp>
        <p:nvSpPr>
          <p:cNvPr id="17" name="3 Marcador de texto"/>
          <p:cNvSpPr txBox="1">
            <a:spLocks/>
          </p:cNvSpPr>
          <p:nvPr/>
        </p:nvSpPr>
        <p:spPr bwMode="auto">
          <a:xfrm>
            <a:off x="1141232" y="5443402"/>
            <a:ext cx="7162800" cy="648232"/>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lvl1pPr marL="0" marR="18288" indent="0" algn="r">
              <a:buNone/>
              <a:defRPr sz="1400"/>
            </a:lvl1pPr>
            <a:lvl2pPr>
              <a:defRPr sz="1200"/>
            </a:lvl2pPr>
            <a:lvl3pPr>
              <a:defRPr sz="1000"/>
            </a:lvl3pPr>
            <a:lvl4pPr>
              <a:defRPr sz="900"/>
            </a:lvl4pPr>
            <a:lvl5pPr>
              <a:defRPr sz="900"/>
            </a:lvl5pPr>
            <a:extLst/>
          </a:lstStyle>
          <a:p>
            <a:pPr marL="0" marR="18288" lvl="0" indent="0" algn="r" defTabSz="914400" rtl="0" eaLnBrk="1" fontAlgn="base" latinLnBrk="0" hangingPunct="1">
              <a:lnSpc>
                <a:spcPct val="100000"/>
              </a:lnSpc>
              <a:spcBef>
                <a:spcPts val="400"/>
              </a:spcBef>
              <a:spcAft>
                <a:spcPct val="0"/>
              </a:spcAft>
              <a:buClr>
                <a:srgbClr val="2DA2BF"/>
              </a:buClr>
              <a:buSzPct val="68000"/>
              <a:buFont typeface="Wingdings 3" pitchFamily="18" charset="2"/>
              <a:buNone/>
              <a:tabLst/>
              <a:defRPr/>
            </a:pPr>
            <a:r>
              <a:rPr kumimoji="0" lang="es-ES" sz="1400" b="0" i="0" u="none" strike="noStrike" kern="1200" cap="none" spc="0" normalizeH="0" baseline="0" noProof="0" dirty="0" smtClean="0">
                <a:ln>
                  <a:noFill/>
                </a:ln>
                <a:solidFill>
                  <a:sysClr val="window" lastClr="FFFFFF"/>
                </a:solidFill>
                <a:effectLst/>
                <a:uLnTx/>
                <a:uFillTx/>
                <a:latin typeface="Lucida Sans Unicode"/>
                <a:ea typeface="+mn-ea"/>
                <a:cs typeface="+mn-cs"/>
              </a:rPr>
              <a:t>Haga clic para modificar el estilo de texto del patrón</a:t>
            </a:r>
          </a:p>
        </p:txBody>
      </p:sp>
      <p:sp>
        <p:nvSpPr>
          <p:cNvPr id="18" name="4 Marcador de fecha"/>
          <p:cNvSpPr>
            <a:spLocks noGrp="1"/>
          </p:cNvSpPr>
          <p:nvPr>
            <p:ph type="dt" sz="half" idx="2"/>
          </p:nvPr>
        </p:nvSpPr>
        <p:spPr>
          <a:xfrm>
            <a:off x="6727825" y="6408738"/>
            <a:ext cx="1919288"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19" name="5 Marcador de pie de página"/>
          <p:cNvSpPr>
            <a:spLocks noGrp="1"/>
          </p:cNvSpPr>
          <p:nvPr>
            <p:ph type="ftr" sz="quarter" idx="3"/>
          </p:nvPr>
        </p:nvSpPr>
        <p:spPr>
          <a:xfrm>
            <a:off x="4379913" y="6408738"/>
            <a:ext cx="2351087" cy="365125"/>
          </a:xfrm>
          <a:prstGeom prst="rect">
            <a:avLst/>
          </a:prstGeom>
        </p:spPr>
        <p:txBody>
          <a:bodyPr/>
          <a:lstStyle>
            <a:lvl1pPr>
              <a:defRPr>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20" name="6 Marcador de número de diapositiva"/>
          <p:cNvSpPr>
            <a:spLocks noGrp="1"/>
          </p:cNvSpPr>
          <p:nvPr>
            <p:ph type="sldNum" sz="quarter" idx="4"/>
          </p:nvPr>
        </p:nvSpPr>
        <p:spPr>
          <a:xfrm>
            <a:off x="8647113" y="6408738"/>
            <a:ext cx="366712"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fld id="{48BDAF40-ECB2-4D85-A552-915E378046FF}" type="slidenum">
              <a:rPr kumimoji="0" lang="es-MX" sz="1800" b="0" i="0" u="none" strike="noStrike" kern="0" cap="none" spc="0" normalizeH="0" baseline="0" noProof="0">
                <a:ln>
                  <a:noFill/>
                </a:ln>
                <a:solidFill>
                  <a:sysClr val="window" lastClr="FFFFFF"/>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 lastClr="FFFFFF"/>
              </a:solidFill>
              <a:effectLst/>
              <a:uLnTx/>
              <a:uFillTx/>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2910996" y="1000108"/>
            <a:ext cx="5920949" cy="3416320"/>
          </a:xfrm>
          <a:prstGeom prst="rect">
            <a:avLst/>
          </a:prstGeom>
        </p:spPr>
        <p:txBody>
          <a:bodyPr wrap="square">
            <a:spAutoFit/>
          </a:bodyPr>
          <a:lstStyle/>
          <a:p>
            <a:pPr algn="ctr"/>
            <a:r>
              <a:rPr lang="es-MX" sz="3600" b="1" dirty="0" smtClean="0">
                <a:latin typeface="Calibri" pitchFamily="34" charset="0"/>
              </a:rPr>
              <a:t>Resultados de la primera evaluación de la información pública de oficio que deben dar a conocer los Entes públicos en sus portales de Internet 2010</a:t>
            </a:r>
            <a:endParaRPr lang="es-ES" sz="3600" dirty="0">
              <a:latin typeface="Calibri" pitchFamily="34" charset="0"/>
            </a:endParaRPr>
          </a:p>
        </p:txBody>
      </p:sp>
      <p:sp>
        <p:nvSpPr>
          <p:cNvPr id="7" name="6 CuadroTexto"/>
          <p:cNvSpPr txBox="1"/>
          <p:nvPr/>
        </p:nvSpPr>
        <p:spPr>
          <a:xfrm>
            <a:off x="7810709" y="6386476"/>
            <a:ext cx="1261885" cy="400110"/>
          </a:xfrm>
          <a:prstGeom prst="rect">
            <a:avLst/>
          </a:prstGeom>
          <a:noFill/>
        </p:spPr>
        <p:txBody>
          <a:bodyPr wrap="none" rtlCol="0">
            <a:spAutoFit/>
          </a:bodyPr>
          <a:lstStyle/>
          <a:p>
            <a:pPr algn="ctr"/>
            <a:r>
              <a:rPr lang="es-MX" sz="2000" b="1" cap="small" dirty="0" smtClean="0">
                <a:solidFill>
                  <a:schemeClr val="bg1"/>
                </a:solidFill>
                <a:latin typeface="Calibri" pitchFamily="34" charset="0"/>
                <a:cs typeface="Arial" pitchFamily="34" charset="0"/>
              </a:rPr>
              <a:t>Julio 2010</a:t>
            </a:r>
            <a:endParaRPr lang="es-MX" sz="2000" b="1" cap="small" dirty="0">
              <a:solidFill>
                <a:schemeClr val="bg1"/>
              </a:solidFill>
              <a:latin typeface="Calibri" pitchFamily="34" charset="0"/>
              <a:cs typeface="Arial" pitchFamily="34" charset="0"/>
            </a:endParaRPr>
          </a:p>
        </p:txBody>
      </p:sp>
      <p:cxnSp>
        <p:nvCxnSpPr>
          <p:cNvPr id="8" name="7 Conector recto"/>
          <p:cNvCxnSpPr/>
          <p:nvPr/>
        </p:nvCxnSpPr>
        <p:spPr bwMode="auto">
          <a:xfrm rot="5400000">
            <a:off x="1386902" y="2711455"/>
            <a:ext cx="2786063" cy="1588"/>
          </a:xfrm>
          <a:prstGeom prst="line">
            <a:avLst/>
          </a:prstGeom>
          <a:ln w="25400">
            <a:solidFill>
              <a:srgbClr val="008080"/>
            </a:solidFill>
          </a:ln>
        </p:spPr>
        <p:style>
          <a:lnRef idx="1">
            <a:schemeClr val="accent1"/>
          </a:lnRef>
          <a:fillRef idx="0">
            <a:schemeClr val="accent1"/>
          </a:fillRef>
          <a:effectRef idx="0">
            <a:schemeClr val="accent1"/>
          </a:effectRef>
          <a:fontRef idx="minor">
            <a:schemeClr val="tx1"/>
          </a:fontRef>
        </p:style>
      </p:cxnSp>
      <p:pic>
        <p:nvPicPr>
          <p:cNvPr id="2050" name="Picture 2" descr="C:\Users\JOSE~1.CAN\AppData\Local\Temp\notesFFF692\LOGO.jpg"/>
          <p:cNvPicPr>
            <a:picLocks noChangeAspect="1" noChangeArrowheads="1"/>
          </p:cNvPicPr>
          <p:nvPr/>
        </p:nvPicPr>
        <p:blipFill>
          <a:blip r:embed="rId3" cstate="print"/>
          <a:srcRect/>
          <a:stretch>
            <a:fillRect/>
          </a:stretch>
        </p:blipFill>
        <p:spPr bwMode="auto">
          <a:xfrm>
            <a:off x="142844" y="910740"/>
            <a:ext cx="2606932" cy="35719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142844" y="1397000"/>
          <a:ext cx="7358114" cy="5344368"/>
        </p:xfrm>
        <a:graphic>
          <a:graphicData uri="http://schemas.openxmlformats.org/drawingml/2006/chart">
            <c:chart xmlns:c="http://schemas.openxmlformats.org/drawingml/2006/chart" xmlns:r="http://schemas.openxmlformats.org/officeDocument/2006/relationships" r:id="rId2"/>
          </a:graphicData>
        </a:graphic>
      </p:graphicFrame>
      <p:sp>
        <p:nvSpPr>
          <p:cNvPr id="4" name="3 CuadroTexto"/>
          <p:cNvSpPr txBox="1"/>
          <p:nvPr/>
        </p:nvSpPr>
        <p:spPr>
          <a:xfrm>
            <a:off x="7956376" y="1439959"/>
            <a:ext cx="1071570" cy="984885"/>
          </a:xfrm>
          <a:prstGeom prst="rect">
            <a:avLst/>
          </a:prstGeom>
          <a:noFill/>
        </p:spPr>
        <p:txBody>
          <a:bodyPr wrap="square" rtlCol="0">
            <a:spAutoFit/>
          </a:bodyPr>
          <a:lstStyle/>
          <a:p>
            <a:pPr algn="ctr"/>
            <a:r>
              <a:rPr lang="es-MX" sz="1300" b="1" i="1" u="sng" dirty="0" smtClean="0">
                <a:latin typeface="Calibri" pitchFamily="34" charset="0"/>
              </a:rPr>
              <a:t>Variación</a:t>
            </a:r>
          </a:p>
          <a:p>
            <a:pPr algn="ctr"/>
            <a:endParaRPr lang="es-MX" sz="1600" b="1" i="1" u="sng" dirty="0" smtClean="0">
              <a:latin typeface="Calibri" pitchFamily="34" charset="0"/>
            </a:endParaRPr>
          </a:p>
          <a:p>
            <a:pPr algn="ctr"/>
            <a:endParaRPr lang="es-MX" sz="1600" b="1" i="1" u="sng" dirty="0" smtClean="0">
              <a:latin typeface="Calibri" pitchFamily="34" charset="0"/>
            </a:endParaRPr>
          </a:p>
          <a:p>
            <a:pPr algn="ctr"/>
            <a:r>
              <a:rPr lang="es-MX" sz="1300" b="1" dirty="0" smtClean="0">
                <a:latin typeface="Calibri" pitchFamily="34" charset="0"/>
              </a:rPr>
              <a:t>-10.2</a:t>
            </a:r>
            <a:endParaRPr lang="es-MX" sz="1300" b="1" dirty="0">
              <a:latin typeface="Calibri" pitchFamily="34" charset="0"/>
            </a:endParaRPr>
          </a:p>
        </p:txBody>
      </p:sp>
      <p:sp>
        <p:nvSpPr>
          <p:cNvPr id="5" name="4 CuadroTexto"/>
          <p:cNvSpPr txBox="1"/>
          <p:nvPr/>
        </p:nvSpPr>
        <p:spPr>
          <a:xfrm>
            <a:off x="8178100" y="2933909"/>
            <a:ext cx="714380" cy="292388"/>
          </a:xfrm>
          <a:prstGeom prst="rect">
            <a:avLst/>
          </a:prstGeom>
          <a:noFill/>
        </p:spPr>
        <p:txBody>
          <a:bodyPr wrap="square" rtlCol="0">
            <a:spAutoFit/>
          </a:bodyPr>
          <a:lstStyle/>
          <a:p>
            <a:pPr algn="ctr"/>
            <a:r>
              <a:rPr lang="es-MX" sz="1300" b="1" dirty="0" smtClean="0">
                <a:latin typeface="Calibri" pitchFamily="34" charset="0"/>
              </a:rPr>
              <a:t>-7.7</a:t>
            </a:r>
            <a:endParaRPr lang="es-MX" sz="1300" b="1" dirty="0">
              <a:latin typeface="Calibri" pitchFamily="34" charset="0"/>
            </a:endParaRPr>
          </a:p>
        </p:txBody>
      </p:sp>
      <p:sp>
        <p:nvSpPr>
          <p:cNvPr id="6" name="5 CuadroTexto"/>
          <p:cNvSpPr txBox="1"/>
          <p:nvPr/>
        </p:nvSpPr>
        <p:spPr>
          <a:xfrm>
            <a:off x="8172400" y="3735250"/>
            <a:ext cx="731170" cy="292388"/>
          </a:xfrm>
          <a:prstGeom prst="rect">
            <a:avLst/>
          </a:prstGeom>
          <a:noFill/>
        </p:spPr>
        <p:txBody>
          <a:bodyPr wrap="square" rtlCol="0">
            <a:spAutoFit/>
          </a:bodyPr>
          <a:lstStyle/>
          <a:p>
            <a:pPr algn="ctr"/>
            <a:r>
              <a:rPr lang="es-MX" sz="1300" b="1" dirty="0" smtClean="0">
                <a:latin typeface="Calibri" pitchFamily="34" charset="0"/>
              </a:rPr>
              <a:t>-10.4</a:t>
            </a:r>
            <a:endParaRPr lang="es-MX" sz="1300" b="1" dirty="0">
              <a:latin typeface="Calibri" pitchFamily="34" charset="0"/>
            </a:endParaRPr>
          </a:p>
        </p:txBody>
      </p:sp>
      <p:sp>
        <p:nvSpPr>
          <p:cNvPr id="7" name="6 CuadroTexto"/>
          <p:cNvSpPr txBox="1"/>
          <p:nvPr/>
        </p:nvSpPr>
        <p:spPr>
          <a:xfrm>
            <a:off x="8163147" y="4498522"/>
            <a:ext cx="714380" cy="292388"/>
          </a:xfrm>
          <a:prstGeom prst="rect">
            <a:avLst/>
          </a:prstGeom>
          <a:noFill/>
        </p:spPr>
        <p:txBody>
          <a:bodyPr wrap="square" rtlCol="0">
            <a:spAutoFit/>
          </a:bodyPr>
          <a:lstStyle/>
          <a:p>
            <a:pPr algn="ctr"/>
            <a:r>
              <a:rPr lang="es-MX" sz="1300" b="1" dirty="0" smtClean="0">
                <a:latin typeface="Calibri" pitchFamily="34" charset="0"/>
              </a:rPr>
              <a:t>-12.4%</a:t>
            </a:r>
            <a:endParaRPr lang="es-MX" sz="1300" b="1" dirty="0">
              <a:latin typeface="Calibri" pitchFamily="34" charset="0"/>
            </a:endParaRPr>
          </a:p>
        </p:txBody>
      </p:sp>
      <p:sp>
        <p:nvSpPr>
          <p:cNvPr id="8" name="7 CuadroTexto"/>
          <p:cNvSpPr txBox="1"/>
          <p:nvPr/>
        </p:nvSpPr>
        <p:spPr>
          <a:xfrm>
            <a:off x="8169135" y="5306105"/>
            <a:ext cx="714380" cy="292388"/>
          </a:xfrm>
          <a:prstGeom prst="rect">
            <a:avLst/>
          </a:prstGeom>
          <a:noFill/>
        </p:spPr>
        <p:txBody>
          <a:bodyPr wrap="square" rtlCol="0">
            <a:spAutoFit/>
          </a:bodyPr>
          <a:lstStyle/>
          <a:p>
            <a:pPr algn="ctr"/>
            <a:r>
              <a:rPr lang="es-MX" sz="1300" b="1" dirty="0" smtClean="0">
                <a:latin typeface="Calibri" pitchFamily="34" charset="0"/>
              </a:rPr>
              <a:t>-6.5</a:t>
            </a:r>
            <a:endParaRPr lang="es-MX" sz="1300" b="1" dirty="0">
              <a:latin typeface="Calibri" pitchFamily="34" charset="0"/>
            </a:endParaRPr>
          </a:p>
        </p:txBody>
      </p:sp>
      <p:sp>
        <p:nvSpPr>
          <p:cNvPr id="9" name="8 CuadroTexto"/>
          <p:cNvSpPr txBox="1"/>
          <p:nvPr/>
        </p:nvSpPr>
        <p:spPr>
          <a:xfrm>
            <a:off x="8163147" y="6097617"/>
            <a:ext cx="714380" cy="292388"/>
          </a:xfrm>
          <a:prstGeom prst="rect">
            <a:avLst/>
          </a:prstGeom>
          <a:noFill/>
        </p:spPr>
        <p:txBody>
          <a:bodyPr wrap="square" rtlCol="0">
            <a:spAutoFit/>
          </a:bodyPr>
          <a:lstStyle/>
          <a:p>
            <a:pPr algn="ctr"/>
            <a:r>
              <a:rPr lang="es-MX" sz="1300" b="1" dirty="0" smtClean="0">
                <a:latin typeface="Calibri" pitchFamily="34" charset="0"/>
              </a:rPr>
              <a:t>-11.1</a:t>
            </a:r>
            <a:endParaRPr lang="es-MX" sz="1300" b="1" dirty="0">
              <a:latin typeface="Calibri" pitchFamily="34" charset="0"/>
            </a:endParaRPr>
          </a:p>
        </p:txBody>
      </p:sp>
      <p:cxnSp>
        <p:nvCxnSpPr>
          <p:cNvPr id="11" name="10 Conector recto de flecha"/>
          <p:cNvCxnSpPr/>
          <p:nvPr/>
        </p:nvCxnSpPr>
        <p:spPr>
          <a:xfrm>
            <a:off x="6948408" y="2304055"/>
            <a:ext cx="1188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2" name="11 Conector recto de flecha"/>
          <p:cNvCxnSpPr/>
          <p:nvPr/>
        </p:nvCxnSpPr>
        <p:spPr>
          <a:xfrm>
            <a:off x="7200252" y="3086890"/>
            <a:ext cx="936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3" name="12 Conector recto de flecha"/>
          <p:cNvCxnSpPr/>
          <p:nvPr/>
        </p:nvCxnSpPr>
        <p:spPr>
          <a:xfrm>
            <a:off x="6876408" y="3861048"/>
            <a:ext cx="1260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4" name="13 Conector recto de flecha"/>
          <p:cNvCxnSpPr/>
          <p:nvPr/>
        </p:nvCxnSpPr>
        <p:spPr>
          <a:xfrm>
            <a:off x="6777381" y="4653136"/>
            <a:ext cx="133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5" name="14 Conector recto de flecha"/>
          <p:cNvCxnSpPr/>
          <p:nvPr/>
        </p:nvCxnSpPr>
        <p:spPr>
          <a:xfrm>
            <a:off x="7182610" y="5445224"/>
            <a:ext cx="936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6" name="15 Conector recto de flecha"/>
          <p:cNvCxnSpPr/>
          <p:nvPr/>
        </p:nvCxnSpPr>
        <p:spPr>
          <a:xfrm>
            <a:off x="7164288" y="6219382"/>
            <a:ext cx="97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Comparativo de índices 2009-2010</a:t>
            </a:r>
          </a:p>
          <a:p>
            <a:r>
              <a:rPr lang="es-MX" sz="1200" b="1" i="1" dirty="0" err="1" smtClean="0">
                <a:latin typeface="Calibri" pitchFamily="34" charset="0"/>
              </a:rPr>
              <a:t>Solventación</a:t>
            </a:r>
            <a:r>
              <a:rPr lang="es-MX" sz="1200" b="1" i="1" dirty="0" smtClean="0">
                <a:latin typeface="Calibri" pitchFamily="34" charset="0"/>
              </a:rPr>
              <a:t> de recomendaciones 2009 y Primera evaluación 2010</a:t>
            </a:r>
            <a:endParaRPr lang="es-ES" sz="1200" b="1" i="1" dirty="0" smtClean="0">
              <a:latin typeface="Calibri" pitchFamily="34" charset="0"/>
            </a:endParaRPr>
          </a:p>
        </p:txBody>
      </p:sp>
      <p:sp>
        <p:nvSpPr>
          <p:cNvPr id="18"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10</a:t>
            </a:fld>
            <a:endParaRPr lang="es-MX" b="1" dirty="0">
              <a:latin typeface="Calibri" pitchFamily="34" charset="0"/>
            </a:endParaRPr>
          </a:p>
        </p:txBody>
      </p:sp>
      <p:sp>
        <p:nvSpPr>
          <p:cNvPr id="20" name="19 Rectángulo"/>
          <p:cNvSpPr/>
          <p:nvPr/>
        </p:nvSpPr>
        <p:spPr>
          <a:xfrm>
            <a:off x="239080" y="1871719"/>
            <a:ext cx="8653400" cy="825497"/>
          </a:xfrm>
          <a:prstGeom prst="rect">
            <a:avLst/>
          </a:prstGeom>
          <a:noFill/>
          <a:ln w="57150">
            <a:solidFill>
              <a:srgbClr val="33CCCC"/>
            </a:solidFill>
          </a:ln>
          <a:scene3d>
            <a:camera prst="orthographicFront"/>
            <a:lightRig rig="sof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107504" y="1397000"/>
          <a:ext cx="6964544" cy="5344368"/>
        </p:xfrm>
        <a:graphic>
          <a:graphicData uri="http://schemas.openxmlformats.org/drawingml/2006/chart">
            <c:chart xmlns:c="http://schemas.openxmlformats.org/drawingml/2006/chart" xmlns:r="http://schemas.openxmlformats.org/officeDocument/2006/relationships" r:id="rId2"/>
          </a:graphicData>
        </a:graphic>
      </p:graphicFrame>
      <p:sp>
        <p:nvSpPr>
          <p:cNvPr id="4" name="3 CuadroTexto"/>
          <p:cNvSpPr txBox="1"/>
          <p:nvPr/>
        </p:nvSpPr>
        <p:spPr>
          <a:xfrm>
            <a:off x="7982856" y="1446384"/>
            <a:ext cx="1071570" cy="892552"/>
          </a:xfrm>
          <a:prstGeom prst="rect">
            <a:avLst/>
          </a:prstGeom>
          <a:noFill/>
        </p:spPr>
        <p:txBody>
          <a:bodyPr wrap="square" rtlCol="0">
            <a:spAutoFit/>
          </a:bodyPr>
          <a:lstStyle/>
          <a:p>
            <a:pPr algn="ctr"/>
            <a:r>
              <a:rPr lang="es-MX" sz="1300" b="1" i="1" u="sng" dirty="0" smtClean="0">
                <a:latin typeface="Calibri" pitchFamily="34" charset="0"/>
              </a:rPr>
              <a:t>Variación</a:t>
            </a:r>
          </a:p>
          <a:p>
            <a:pPr algn="ctr"/>
            <a:endParaRPr lang="es-MX" sz="1300" b="1" i="1" u="sng" dirty="0" smtClean="0">
              <a:latin typeface="Calibri" pitchFamily="34" charset="0"/>
            </a:endParaRPr>
          </a:p>
          <a:p>
            <a:pPr algn="ctr"/>
            <a:endParaRPr lang="es-MX" sz="1300" b="1" dirty="0" smtClean="0">
              <a:latin typeface="Calibri" pitchFamily="34" charset="0"/>
            </a:endParaRPr>
          </a:p>
          <a:p>
            <a:pPr algn="ctr"/>
            <a:r>
              <a:rPr lang="es-MX" sz="1300" b="1" dirty="0" smtClean="0">
                <a:latin typeface="Calibri" pitchFamily="34" charset="0"/>
              </a:rPr>
              <a:t>-12.8</a:t>
            </a:r>
            <a:endParaRPr lang="es-MX" sz="1300" b="1" dirty="0">
              <a:latin typeface="Calibri" pitchFamily="34" charset="0"/>
            </a:endParaRPr>
          </a:p>
        </p:txBody>
      </p:sp>
      <p:sp>
        <p:nvSpPr>
          <p:cNvPr id="5" name="4 CuadroTexto"/>
          <p:cNvSpPr txBox="1"/>
          <p:nvPr/>
        </p:nvSpPr>
        <p:spPr>
          <a:xfrm>
            <a:off x="8178100" y="2636912"/>
            <a:ext cx="714380" cy="292388"/>
          </a:xfrm>
          <a:prstGeom prst="rect">
            <a:avLst/>
          </a:prstGeom>
          <a:noFill/>
        </p:spPr>
        <p:txBody>
          <a:bodyPr wrap="square" rtlCol="0">
            <a:spAutoFit/>
          </a:bodyPr>
          <a:lstStyle/>
          <a:p>
            <a:pPr algn="ctr"/>
            <a:r>
              <a:rPr lang="es-MX" sz="1300" b="1" dirty="0" smtClean="0">
                <a:latin typeface="Calibri" pitchFamily="34" charset="0"/>
              </a:rPr>
              <a:t>-2.3</a:t>
            </a:r>
            <a:endParaRPr lang="es-MX" sz="1300" b="1" dirty="0">
              <a:latin typeface="Calibri" pitchFamily="34" charset="0"/>
            </a:endParaRPr>
          </a:p>
        </p:txBody>
      </p:sp>
      <p:sp>
        <p:nvSpPr>
          <p:cNvPr id="6" name="5 CuadroTexto"/>
          <p:cNvSpPr txBox="1"/>
          <p:nvPr/>
        </p:nvSpPr>
        <p:spPr>
          <a:xfrm>
            <a:off x="8161310" y="3212976"/>
            <a:ext cx="731170" cy="292388"/>
          </a:xfrm>
          <a:prstGeom prst="rect">
            <a:avLst/>
          </a:prstGeom>
          <a:noFill/>
        </p:spPr>
        <p:txBody>
          <a:bodyPr wrap="square" rtlCol="0">
            <a:spAutoFit/>
          </a:bodyPr>
          <a:lstStyle/>
          <a:p>
            <a:pPr algn="ctr"/>
            <a:r>
              <a:rPr lang="es-MX" sz="1300" b="1" dirty="0" smtClean="0">
                <a:latin typeface="Calibri" pitchFamily="34" charset="0"/>
              </a:rPr>
              <a:t>-5.7</a:t>
            </a:r>
            <a:endParaRPr lang="es-MX" sz="1300" b="1" dirty="0">
              <a:latin typeface="Calibri" pitchFamily="34" charset="0"/>
            </a:endParaRPr>
          </a:p>
        </p:txBody>
      </p:sp>
      <p:sp>
        <p:nvSpPr>
          <p:cNvPr id="7" name="6 CuadroTexto"/>
          <p:cNvSpPr txBox="1"/>
          <p:nvPr/>
        </p:nvSpPr>
        <p:spPr>
          <a:xfrm>
            <a:off x="8178100" y="3816223"/>
            <a:ext cx="714380" cy="292388"/>
          </a:xfrm>
          <a:prstGeom prst="rect">
            <a:avLst/>
          </a:prstGeom>
          <a:noFill/>
        </p:spPr>
        <p:txBody>
          <a:bodyPr wrap="square" rtlCol="0">
            <a:spAutoFit/>
          </a:bodyPr>
          <a:lstStyle/>
          <a:p>
            <a:pPr algn="ctr"/>
            <a:r>
              <a:rPr lang="es-MX" sz="1300" b="1" dirty="0" smtClean="0">
                <a:latin typeface="Calibri" pitchFamily="34" charset="0"/>
              </a:rPr>
              <a:t>-16.3</a:t>
            </a:r>
            <a:endParaRPr lang="es-MX" sz="1300" b="1" dirty="0">
              <a:latin typeface="Calibri" pitchFamily="34" charset="0"/>
            </a:endParaRPr>
          </a:p>
        </p:txBody>
      </p:sp>
      <p:sp>
        <p:nvSpPr>
          <p:cNvPr id="8" name="7 CuadroTexto"/>
          <p:cNvSpPr txBox="1"/>
          <p:nvPr/>
        </p:nvSpPr>
        <p:spPr>
          <a:xfrm>
            <a:off x="8172400" y="5589240"/>
            <a:ext cx="720080" cy="292388"/>
          </a:xfrm>
          <a:prstGeom prst="rect">
            <a:avLst/>
          </a:prstGeom>
          <a:noFill/>
        </p:spPr>
        <p:txBody>
          <a:bodyPr wrap="square" rtlCol="0">
            <a:spAutoFit/>
          </a:bodyPr>
          <a:lstStyle/>
          <a:p>
            <a:pPr algn="ctr"/>
            <a:r>
              <a:rPr lang="es-MX" sz="1300" b="1" dirty="0" smtClean="0">
                <a:latin typeface="Calibri" pitchFamily="34" charset="0"/>
              </a:rPr>
              <a:t>-32.0</a:t>
            </a:r>
            <a:endParaRPr lang="es-MX" sz="1300" b="1" dirty="0">
              <a:latin typeface="Calibri" pitchFamily="34" charset="0"/>
            </a:endParaRPr>
          </a:p>
        </p:txBody>
      </p:sp>
      <p:sp>
        <p:nvSpPr>
          <p:cNvPr id="9" name="8 CuadroTexto"/>
          <p:cNvSpPr txBox="1"/>
          <p:nvPr/>
        </p:nvSpPr>
        <p:spPr>
          <a:xfrm>
            <a:off x="8172400" y="6165304"/>
            <a:ext cx="714380" cy="292388"/>
          </a:xfrm>
          <a:prstGeom prst="rect">
            <a:avLst/>
          </a:prstGeom>
          <a:noFill/>
        </p:spPr>
        <p:txBody>
          <a:bodyPr wrap="square" rtlCol="0">
            <a:spAutoFit/>
          </a:bodyPr>
          <a:lstStyle/>
          <a:p>
            <a:pPr algn="ctr"/>
            <a:r>
              <a:rPr lang="es-MX" sz="1300" b="1" dirty="0" smtClean="0">
                <a:latin typeface="Calibri" pitchFamily="34" charset="0"/>
              </a:rPr>
              <a:t>0.0</a:t>
            </a:r>
            <a:endParaRPr lang="es-MX" sz="1300" b="1" dirty="0">
              <a:latin typeface="Calibri" pitchFamily="34" charset="0"/>
            </a:endParaRPr>
          </a:p>
        </p:txBody>
      </p:sp>
      <p:cxnSp>
        <p:nvCxnSpPr>
          <p:cNvPr id="11" name="10 Conector recto de flecha"/>
          <p:cNvCxnSpPr/>
          <p:nvPr/>
        </p:nvCxnSpPr>
        <p:spPr>
          <a:xfrm>
            <a:off x="6291467" y="2195899"/>
            <a:ext cx="1836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2" name="11 Conector recto de flecha"/>
          <p:cNvCxnSpPr/>
          <p:nvPr/>
        </p:nvCxnSpPr>
        <p:spPr>
          <a:xfrm>
            <a:off x="6885233" y="2780928"/>
            <a:ext cx="1224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3" name="12 Conector recto de flecha"/>
          <p:cNvCxnSpPr/>
          <p:nvPr/>
        </p:nvCxnSpPr>
        <p:spPr>
          <a:xfrm>
            <a:off x="6831431" y="3374922"/>
            <a:ext cx="1296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4" name="13 Conector recto de flecha"/>
          <p:cNvCxnSpPr/>
          <p:nvPr/>
        </p:nvCxnSpPr>
        <p:spPr>
          <a:xfrm>
            <a:off x="5868144" y="3959951"/>
            <a:ext cx="2268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5" name="14 Conector recto de flecha"/>
          <p:cNvCxnSpPr/>
          <p:nvPr/>
        </p:nvCxnSpPr>
        <p:spPr>
          <a:xfrm>
            <a:off x="5526422" y="5733256"/>
            <a:ext cx="259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6" name="15 Conector recto de flecha"/>
          <p:cNvCxnSpPr/>
          <p:nvPr/>
        </p:nvCxnSpPr>
        <p:spPr>
          <a:xfrm>
            <a:off x="6984392" y="6309320"/>
            <a:ext cx="115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18"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11</a:t>
            </a:fld>
            <a:endParaRPr lang="es-MX" b="1" dirty="0">
              <a:latin typeface="Calibri" pitchFamily="34" charset="0"/>
            </a:endParaRPr>
          </a:p>
        </p:txBody>
      </p:sp>
      <p:sp>
        <p:nvSpPr>
          <p:cNvPr id="19" name="18 CuadroTexto"/>
          <p:cNvSpPr txBox="1"/>
          <p:nvPr/>
        </p:nvSpPr>
        <p:spPr>
          <a:xfrm>
            <a:off x="8172400" y="4427859"/>
            <a:ext cx="714380" cy="292388"/>
          </a:xfrm>
          <a:prstGeom prst="rect">
            <a:avLst/>
          </a:prstGeom>
          <a:noFill/>
        </p:spPr>
        <p:txBody>
          <a:bodyPr wrap="square" rtlCol="0">
            <a:spAutoFit/>
          </a:bodyPr>
          <a:lstStyle/>
          <a:p>
            <a:pPr algn="ctr"/>
            <a:r>
              <a:rPr lang="es-MX" sz="1300" b="1" dirty="0" smtClean="0">
                <a:latin typeface="Calibri" pitchFamily="34" charset="0"/>
              </a:rPr>
              <a:t>-0.2</a:t>
            </a:r>
            <a:endParaRPr lang="es-MX" sz="1300" b="1" dirty="0">
              <a:latin typeface="Calibri" pitchFamily="34" charset="0"/>
            </a:endParaRPr>
          </a:p>
        </p:txBody>
      </p:sp>
      <p:cxnSp>
        <p:nvCxnSpPr>
          <p:cNvPr id="20" name="19 Conector recto de flecha"/>
          <p:cNvCxnSpPr/>
          <p:nvPr/>
        </p:nvCxnSpPr>
        <p:spPr>
          <a:xfrm>
            <a:off x="6984392" y="4563198"/>
            <a:ext cx="1116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21" name="20 CuadroTexto"/>
          <p:cNvSpPr txBox="1"/>
          <p:nvPr/>
        </p:nvSpPr>
        <p:spPr>
          <a:xfrm>
            <a:off x="8178100" y="4986281"/>
            <a:ext cx="714380" cy="292388"/>
          </a:xfrm>
          <a:prstGeom prst="rect">
            <a:avLst/>
          </a:prstGeom>
          <a:noFill/>
        </p:spPr>
        <p:txBody>
          <a:bodyPr wrap="square" rtlCol="0">
            <a:spAutoFit/>
          </a:bodyPr>
          <a:lstStyle/>
          <a:p>
            <a:pPr algn="ctr"/>
            <a:r>
              <a:rPr lang="es-MX" sz="1300" b="1" dirty="0" smtClean="0">
                <a:latin typeface="Calibri" pitchFamily="34" charset="0"/>
              </a:rPr>
              <a:t>0.0</a:t>
            </a:r>
            <a:endParaRPr lang="es-MX" sz="1300" b="1" dirty="0">
              <a:latin typeface="Calibri" pitchFamily="34" charset="0"/>
            </a:endParaRPr>
          </a:p>
        </p:txBody>
      </p:sp>
      <p:cxnSp>
        <p:nvCxnSpPr>
          <p:cNvPr id="22" name="21 Conector recto de flecha"/>
          <p:cNvCxnSpPr/>
          <p:nvPr/>
        </p:nvCxnSpPr>
        <p:spPr>
          <a:xfrm>
            <a:off x="6984540" y="5139262"/>
            <a:ext cx="115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23" name="22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Comparativo de índices 2009-2010. Desglose de obligaciones específicas</a:t>
            </a:r>
          </a:p>
          <a:p>
            <a:r>
              <a:rPr lang="es-MX" sz="1200" b="1" i="1" dirty="0" err="1" smtClean="0">
                <a:latin typeface="Calibri" pitchFamily="34" charset="0"/>
              </a:rPr>
              <a:t>Solventación</a:t>
            </a:r>
            <a:r>
              <a:rPr lang="es-MX" sz="1200" b="1" i="1" dirty="0" smtClean="0">
                <a:latin typeface="Calibri" pitchFamily="34" charset="0"/>
              </a:rPr>
              <a:t> de recomendaciones 2009 y Primera evaluación 2010</a:t>
            </a:r>
            <a:endParaRPr lang="es-ES" sz="1200" b="1" i="1" dirty="0" smtClean="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Grupos de índices clasificados por Artículos de la primera evaluación a los portales de Internet 2010</a:t>
            </a:r>
            <a:endParaRPr lang="es-ES" sz="1200" b="1" i="1" dirty="0">
              <a:latin typeface="Calibri" pitchFamily="34" charset="0"/>
            </a:endParaRPr>
          </a:p>
        </p:txBody>
      </p:sp>
      <p:sp>
        <p:nvSpPr>
          <p:cNvPr id="18"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12</a:t>
            </a:fld>
            <a:endParaRPr lang="es-MX" b="1" dirty="0">
              <a:latin typeface="Calibri" pitchFamily="34" charset="0"/>
            </a:endParaRPr>
          </a:p>
        </p:txBody>
      </p:sp>
      <p:graphicFrame>
        <p:nvGraphicFramePr>
          <p:cNvPr id="20" name="19 Tabla"/>
          <p:cNvGraphicFramePr>
            <a:graphicFrameLocks noGrp="1"/>
          </p:cNvGraphicFramePr>
          <p:nvPr/>
        </p:nvGraphicFramePr>
        <p:xfrm>
          <a:off x="143364" y="1160914"/>
          <a:ext cx="8856000" cy="5496429"/>
        </p:xfrm>
        <a:graphic>
          <a:graphicData uri="http://schemas.openxmlformats.org/drawingml/2006/table">
            <a:tbl>
              <a:tblPr/>
              <a:tblGrid>
                <a:gridCol w="720000"/>
                <a:gridCol w="1080000"/>
                <a:gridCol w="828000"/>
                <a:gridCol w="1080000"/>
                <a:gridCol w="1080000"/>
                <a:gridCol w="1080000"/>
                <a:gridCol w="1080000"/>
                <a:gridCol w="1080000"/>
                <a:gridCol w="828000"/>
              </a:tblGrid>
              <a:tr h="816429">
                <a:tc>
                  <a:txBody>
                    <a:bodyPr/>
                    <a:lstStyle/>
                    <a:p>
                      <a:pPr algn="ctr" rtl="0" fontAlgn="b"/>
                      <a:r>
                        <a:rPr lang="es-MX" sz="1300" b="1" i="0" u="none" strike="noStrike" dirty="0">
                          <a:solidFill>
                            <a:srgbClr val="FFFFFF"/>
                          </a:solidFill>
                          <a:latin typeface="Calibri"/>
                        </a:rPr>
                        <a:t>Artículo </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300" b="1" i="0" u="none" strike="noStrike" dirty="0">
                          <a:solidFill>
                            <a:srgbClr val="FFFFFF"/>
                          </a:solidFill>
                          <a:latin typeface="Calibri"/>
                        </a:rPr>
                        <a:t>Aplicabilidad</a:t>
                      </a: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300" b="1" i="0" u="none" strike="noStrike" dirty="0">
                          <a:solidFill>
                            <a:srgbClr val="FFFFFF"/>
                          </a:solidFill>
                          <a:latin typeface="Calibri"/>
                        </a:rPr>
                        <a:t>Índice de 100</a:t>
                      </a: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300" b="1" i="0" u="none" strike="noStrike" dirty="0">
                          <a:solidFill>
                            <a:srgbClr val="FFFFFF"/>
                          </a:solidFill>
                          <a:latin typeface="Calibri"/>
                        </a:rPr>
                        <a:t>Índice menor a 100 y mayor o igual a 90</a:t>
                      </a: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300" b="1" i="0" u="none" strike="noStrike" dirty="0">
                          <a:solidFill>
                            <a:srgbClr val="FFFFFF"/>
                          </a:solidFill>
                          <a:latin typeface="Calibri"/>
                        </a:rPr>
                        <a:t>Índice menor a 90 y mayor o igual a 80</a:t>
                      </a: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300" b="1" i="0" u="none" strike="noStrike" dirty="0">
                          <a:solidFill>
                            <a:srgbClr val="FFFFFF"/>
                          </a:solidFill>
                          <a:latin typeface="Calibri"/>
                        </a:rPr>
                        <a:t>Índice menor a 80 y mayor o igual a 70</a:t>
                      </a: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300" b="1" i="0" u="none" strike="noStrike" dirty="0">
                          <a:solidFill>
                            <a:srgbClr val="FFFFFF"/>
                          </a:solidFill>
                          <a:latin typeface="Calibri"/>
                        </a:rPr>
                        <a:t>Índice menor a 70 y mayor o igual a 60</a:t>
                      </a: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300" b="1" i="0" u="none" strike="noStrike" dirty="0" smtClean="0">
                          <a:solidFill>
                            <a:srgbClr val="FFFFFF"/>
                          </a:solidFill>
                          <a:latin typeface="Calibri"/>
                        </a:rPr>
                        <a:t>Índice menor a 60 y mayor a 0</a:t>
                      </a: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300" b="1" i="0" u="none" strike="noStrike" dirty="0" smtClean="0">
                          <a:solidFill>
                            <a:srgbClr val="FFFFFF"/>
                          </a:solidFill>
                          <a:latin typeface="Calibri"/>
                        </a:rPr>
                        <a:t>Índice de 0</a:t>
                      </a:r>
                      <a:endParaRPr lang="es-MX" sz="1300" b="1" i="0" u="none" strike="noStrike" dirty="0">
                        <a:solidFill>
                          <a:srgbClr val="FFFFFF"/>
                        </a:solidFill>
                        <a:latin typeface="Calibri"/>
                      </a:endParaRP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r>
              <a:tr h="360000">
                <a:tc>
                  <a:txBody>
                    <a:bodyPr/>
                    <a:lstStyle/>
                    <a:p>
                      <a:pPr algn="ctr" rtl="0" fontAlgn="b"/>
                      <a:r>
                        <a:rPr lang="es-MX" sz="1300" b="1" i="0" u="none" strike="noStrike">
                          <a:solidFill>
                            <a:srgbClr val="FFFFFF"/>
                          </a:solidFill>
                          <a:latin typeface="Calibri"/>
                        </a:rPr>
                        <a:t>IGCOT</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rtl="0" fontAlgn="b"/>
                      <a:r>
                        <a:rPr lang="es-MX" sz="1300" b="1" i="0" u="none" strike="noStrike" dirty="0" smtClean="0">
                          <a:solidFill>
                            <a:srgbClr val="FFFFFF"/>
                          </a:solidFill>
                          <a:latin typeface="Calibri"/>
                        </a:rPr>
                        <a:t>Todos</a:t>
                      </a:r>
                      <a:endParaRPr lang="es-MX" sz="1300" b="1" i="0" u="none" strike="noStrike" dirty="0">
                        <a:solidFill>
                          <a:srgbClr val="FFFFFF"/>
                        </a:solidFill>
                        <a:latin typeface="Calibri"/>
                      </a:endParaRP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rtl="0" fontAlgn="b"/>
                      <a:r>
                        <a:rPr lang="es-MX" sz="1300" b="1" i="0" u="none" strike="noStrike" dirty="0" smtClean="0">
                          <a:solidFill>
                            <a:srgbClr val="FFFFFF"/>
                          </a:solidFill>
                          <a:latin typeface="Calibri"/>
                        </a:rPr>
                        <a:t>-</a:t>
                      </a:r>
                      <a:endParaRPr lang="es-MX" sz="1300" b="1" i="0" u="none" strike="noStrike" dirty="0">
                        <a:solidFill>
                          <a:srgbClr val="FFFFFF"/>
                        </a:solidFill>
                        <a:latin typeface="Calibri"/>
                      </a:endParaRP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rtl="0" fontAlgn="b"/>
                      <a:r>
                        <a:rPr lang="es-MX" sz="1300" b="1" i="0" u="none" strike="noStrike" dirty="0" smtClean="0">
                          <a:solidFill>
                            <a:srgbClr val="FFFFFF"/>
                          </a:solidFill>
                          <a:latin typeface="Calibri"/>
                        </a:rPr>
                        <a:t>42</a:t>
                      </a:r>
                      <a:endParaRPr lang="es-MX" sz="1300" b="1" i="0" u="none" strike="noStrike" dirty="0">
                        <a:solidFill>
                          <a:srgbClr val="FFFFFF"/>
                        </a:solidFill>
                        <a:latin typeface="Calibri"/>
                      </a:endParaRP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rtl="0" fontAlgn="b"/>
                      <a:r>
                        <a:rPr lang="es-MX" sz="1300" b="1" i="0" u="none" strike="noStrike" dirty="0" smtClean="0">
                          <a:solidFill>
                            <a:srgbClr val="FFFFFF"/>
                          </a:solidFill>
                          <a:latin typeface="Calibri"/>
                        </a:rPr>
                        <a:t>26</a:t>
                      </a:r>
                      <a:endParaRPr lang="es-MX" sz="1300" b="1" i="0" u="none" strike="noStrike" dirty="0">
                        <a:solidFill>
                          <a:srgbClr val="FFFFFF"/>
                        </a:solidFill>
                        <a:latin typeface="Calibri"/>
                      </a:endParaRP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rtl="0" fontAlgn="b"/>
                      <a:r>
                        <a:rPr lang="es-MX" sz="1300" b="1" i="0" u="none" strike="noStrike" dirty="0" smtClean="0">
                          <a:solidFill>
                            <a:srgbClr val="FFFFFF"/>
                          </a:solidFill>
                          <a:latin typeface="Calibri"/>
                        </a:rPr>
                        <a:t>17</a:t>
                      </a:r>
                      <a:endParaRPr lang="es-MX" sz="1300" b="1" i="0" u="none" strike="noStrike" dirty="0">
                        <a:solidFill>
                          <a:srgbClr val="FFFFFF"/>
                        </a:solidFill>
                        <a:latin typeface="Calibri"/>
                      </a:endParaRP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rtl="0" fontAlgn="b"/>
                      <a:r>
                        <a:rPr lang="es-MX" sz="1300" b="1" i="0" u="none" strike="noStrike" dirty="0" smtClean="0">
                          <a:solidFill>
                            <a:srgbClr val="FFFFFF"/>
                          </a:solidFill>
                          <a:latin typeface="Calibri"/>
                        </a:rPr>
                        <a:t>5</a:t>
                      </a:r>
                      <a:endParaRPr lang="es-MX" sz="1300" b="1" i="0" u="none" strike="noStrike" dirty="0">
                        <a:solidFill>
                          <a:srgbClr val="FFFFFF"/>
                        </a:solidFill>
                        <a:latin typeface="Calibri"/>
                      </a:endParaRP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rtl="0" fontAlgn="b"/>
                      <a:r>
                        <a:rPr lang="es-MX" sz="1300" b="1" i="0" u="none" strike="noStrike" dirty="0" smtClean="0">
                          <a:solidFill>
                            <a:srgbClr val="FFFFFF"/>
                          </a:solidFill>
                          <a:latin typeface="Calibri"/>
                        </a:rPr>
                        <a:t>8</a:t>
                      </a:r>
                      <a:endParaRPr lang="es-MX" sz="1300" b="1" i="0" u="none" strike="noStrike" dirty="0">
                        <a:solidFill>
                          <a:srgbClr val="FFFFFF"/>
                        </a:solidFill>
                        <a:latin typeface="Calibri"/>
                      </a:endParaRP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rtl="0" fontAlgn="b"/>
                      <a:r>
                        <a:rPr lang="es-MX" sz="1300" b="1" i="0" u="none" strike="noStrike" dirty="0" smtClean="0">
                          <a:solidFill>
                            <a:srgbClr val="FFFFFF"/>
                          </a:solidFill>
                          <a:latin typeface="Calibri"/>
                        </a:rPr>
                        <a:t>2</a:t>
                      </a:r>
                      <a:endParaRPr lang="es-MX" sz="1300" b="1" i="0" u="none" strike="noStrike" dirty="0">
                        <a:solidFill>
                          <a:srgbClr val="FFFFFF"/>
                        </a:solidFill>
                        <a:latin typeface="Calibri"/>
                      </a:endParaRP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360000">
                <a:tc>
                  <a:txBody>
                    <a:bodyPr/>
                    <a:lstStyle/>
                    <a:p>
                      <a:pPr algn="ctr" rtl="0" fontAlgn="b"/>
                      <a:r>
                        <a:rPr lang="es-MX" sz="1300" b="1" i="0" u="none" strike="noStrike">
                          <a:solidFill>
                            <a:srgbClr val="000000"/>
                          </a:solidFill>
                          <a:latin typeface="Calibri"/>
                        </a:rPr>
                        <a:t>13</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a:solidFill>
                            <a:schemeClr val="tx1"/>
                          </a:solidFill>
                          <a:latin typeface="Calibri" pitchFamily="34" charset="0"/>
                        </a:rPr>
                        <a:t>Todos</a:t>
                      </a:r>
                    </a:p>
                  </a:txBody>
                  <a:tcPr marL="7257" marR="7257" marT="7257"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66</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13</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ctr"/>
                      <a:r>
                        <a:rPr lang="es-MX" sz="1300" b="1" i="0" u="none" strike="noStrike" dirty="0" smtClean="0">
                          <a:solidFill>
                            <a:srgbClr val="000000"/>
                          </a:solidFill>
                          <a:latin typeface="Calibri"/>
                        </a:rPr>
                        <a:t>6</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3</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4</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4</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4</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a:txBody>
                    <a:bodyPr/>
                    <a:lstStyle/>
                    <a:p>
                      <a:pPr algn="ctr" rtl="0" fontAlgn="b"/>
                      <a:r>
                        <a:rPr lang="es-MX" sz="1300" b="1" i="0" u="none" strike="noStrike">
                          <a:solidFill>
                            <a:srgbClr val="000000"/>
                          </a:solidFill>
                          <a:latin typeface="Calibri"/>
                        </a:rPr>
                        <a:t>14</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a:solidFill>
                            <a:schemeClr val="tx1"/>
                          </a:solidFill>
                          <a:latin typeface="Calibri" pitchFamily="34" charset="0"/>
                        </a:rPr>
                        <a:t>Todos</a:t>
                      </a:r>
                    </a:p>
                  </a:txBody>
                  <a:tcPr marL="7257" marR="7257" marT="7257"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36</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25</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16</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8</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12</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2</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a:txBody>
                    <a:bodyPr/>
                    <a:lstStyle/>
                    <a:p>
                      <a:pPr algn="ctr" rtl="0" fontAlgn="b"/>
                      <a:r>
                        <a:rPr lang="es-MX" sz="1300" b="1" i="0" u="none" strike="noStrike">
                          <a:solidFill>
                            <a:srgbClr val="000000"/>
                          </a:solidFill>
                          <a:latin typeface="Calibri"/>
                        </a:rPr>
                        <a:t>15</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chemeClr val="tx1"/>
                          </a:solidFill>
                          <a:latin typeface="Calibri" pitchFamily="34" charset="0"/>
                        </a:rPr>
                        <a:t>Ejecutivo</a:t>
                      </a:r>
                      <a:endParaRPr lang="es-MX" sz="1300" b="1" i="0" u="none" strike="noStrike" dirty="0">
                        <a:solidFill>
                          <a:schemeClr val="tx1"/>
                        </a:solidFill>
                        <a:latin typeface="Calibri" pitchFamily="34" charset="0"/>
                      </a:endParaRPr>
                    </a:p>
                  </a:txBody>
                  <a:tcPr marL="7257" marR="7257" marT="7257"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10</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21</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13</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9</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3</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13</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4</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a:txBody>
                    <a:bodyPr/>
                    <a:lstStyle/>
                    <a:p>
                      <a:pPr algn="ctr" rtl="0" fontAlgn="b"/>
                      <a:r>
                        <a:rPr lang="es-MX" sz="1300" b="1" i="0" u="none" strike="noStrike" dirty="0">
                          <a:solidFill>
                            <a:srgbClr val="000000"/>
                          </a:solidFill>
                          <a:latin typeface="Calibri"/>
                        </a:rPr>
                        <a:t>16</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chemeClr val="tx1"/>
                          </a:solidFill>
                          <a:latin typeface="Calibri" pitchFamily="34" charset="0"/>
                        </a:rPr>
                        <a:t>Legislativo</a:t>
                      </a:r>
                      <a:endParaRPr lang="es-MX" sz="1300" b="1" i="0" u="none" strike="noStrike" dirty="0">
                        <a:solidFill>
                          <a:schemeClr val="tx1"/>
                        </a:solidFill>
                        <a:latin typeface="Calibri" pitchFamily="34" charset="0"/>
                      </a:endParaRPr>
                    </a:p>
                  </a:txBody>
                  <a:tcPr marL="7257" marR="7257" marT="7257"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a:txBody>
                    <a:bodyPr/>
                    <a:lstStyle/>
                    <a:p>
                      <a:pPr algn="ctr" rtl="0" fontAlgn="b"/>
                      <a:r>
                        <a:rPr lang="es-MX" sz="1300" b="1" i="0" u="none" strike="noStrike" dirty="0">
                          <a:solidFill>
                            <a:srgbClr val="000000"/>
                          </a:solidFill>
                          <a:latin typeface="Calibri"/>
                        </a:rPr>
                        <a:t>17</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chemeClr val="tx1"/>
                          </a:solidFill>
                          <a:latin typeface="Calibri" pitchFamily="34" charset="0"/>
                        </a:rPr>
                        <a:t>Judicial</a:t>
                      </a:r>
                      <a:endParaRPr lang="es-MX" sz="1300" b="1" i="0" u="none" strike="noStrike" dirty="0">
                        <a:solidFill>
                          <a:schemeClr val="tx1"/>
                        </a:solidFill>
                        <a:latin typeface="Calibri" pitchFamily="34" charset="0"/>
                      </a:endParaRPr>
                    </a:p>
                  </a:txBody>
                  <a:tcPr marL="7257" marR="7257" marT="7257"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3</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a:txBody>
                    <a:bodyPr/>
                    <a:lstStyle/>
                    <a:p>
                      <a:pPr algn="ctr" rtl="0" fontAlgn="b"/>
                      <a:r>
                        <a:rPr lang="es-MX" sz="1300" b="1" i="0" u="none" strike="noStrike" dirty="0">
                          <a:solidFill>
                            <a:srgbClr val="000000"/>
                          </a:solidFill>
                          <a:latin typeface="Calibri"/>
                        </a:rPr>
                        <a:t>18</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chemeClr val="tx1"/>
                          </a:solidFill>
                          <a:latin typeface="Calibri" pitchFamily="34" charset="0"/>
                        </a:rPr>
                        <a:t>Delegaciones</a:t>
                      </a:r>
                      <a:endParaRPr lang="es-MX" sz="1300" b="1" i="0" u="none" strike="noStrike" dirty="0">
                        <a:solidFill>
                          <a:schemeClr val="tx1"/>
                        </a:solidFill>
                        <a:latin typeface="Calibri" pitchFamily="34" charset="0"/>
                      </a:endParaRPr>
                    </a:p>
                  </a:txBody>
                  <a:tcPr marL="7257" marR="7257" marT="7257"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2</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2</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4</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6</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a:txBody>
                    <a:bodyPr/>
                    <a:lstStyle/>
                    <a:p>
                      <a:pPr algn="ctr" rtl="0" fontAlgn="b"/>
                      <a:r>
                        <a:rPr lang="es-MX" sz="1300" b="1" i="0" u="none" strike="noStrike" dirty="0">
                          <a:solidFill>
                            <a:srgbClr val="000000"/>
                          </a:solidFill>
                          <a:latin typeface="Calibri"/>
                        </a:rPr>
                        <a:t>19</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chemeClr val="tx1"/>
                          </a:solidFill>
                          <a:latin typeface="Calibri" pitchFamily="34" charset="0"/>
                        </a:rPr>
                        <a:t>IEDF y TEDF</a:t>
                      </a:r>
                      <a:endParaRPr lang="es-MX" sz="1300" b="1" i="0" u="none" strike="noStrike" dirty="0">
                        <a:solidFill>
                          <a:schemeClr val="tx1"/>
                        </a:solidFill>
                        <a:latin typeface="Calibri" pitchFamily="34" charset="0"/>
                      </a:endParaRPr>
                    </a:p>
                  </a:txBody>
                  <a:tcPr marL="7257" marR="7257" marT="7257"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a:txBody>
                    <a:bodyPr/>
                    <a:lstStyle/>
                    <a:p>
                      <a:pPr algn="ctr" rtl="0" fontAlgn="b"/>
                      <a:r>
                        <a:rPr lang="es-MX" sz="1300" b="1" i="0" u="none" strike="noStrike" dirty="0">
                          <a:solidFill>
                            <a:srgbClr val="000000"/>
                          </a:solidFill>
                          <a:latin typeface="Calibri"/>
                        </a:rPr>
                        <a:t>20</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chemeClr val="tx1"/>
                          </a:solidFill>
                          <a:latin typeface="Calibri" pitchFamily="34" charset="0"/>
                        </a:rPr>
                        <a:t>CDHDF</a:t>
                      </a:r>
                      <a:endParaRPr lang="es-MX" sz="1300" b="1" i="0" u="none" strike="noStrike" dirty="0">
                        <a:solidFill>
                          <a:schemeClr val="tx1"/>
                        </a:solidFill>
                        <a:latin typeface="Calibri" pitchFamily="34" charset="0"/>
                      </a:endParaRPr>
                    </a:p>
                  </a:txBody>
                  <a:tcPr marL="7257" marR="7257" marT="7257"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a:txBody>
                    <a:bodyPr/>
                    <a:lstStyle/>
                    <a:p>
                      <a:pPr algn="ctr" rtl="0" fontAlgn="b"/>
                      <a:r>
                        <a:rPr lang="es-MX" sz="1300" b="1" i="0" u="none" strike="noStrike" dirty="0">
                          <a:solidFill>
                            <a:srgbClr val="000000"/>
                          </a:solidFill>
                          <a:latin typeface="Calibri"/>
                        </a:rPr>
                        <a:t>21</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chemeClr val="tx1"/>
                          </a:solidFill>
                          <a:latin typeface="Calibri" pitchFamily="34" charset="0"/>
                        </a:rPr>
                        <a:t>UACM</a:t>
                      </a:r>
                      <a:endParaRPr lang="es-MX" sz="1300" b="1" i="0" u="none" strike="noStrike" dirty="0">
                        <a:solidFill>
                          <a:schemeClr val="tx1"/>
                        </a:solidFill>
                        <a:latin typeface="Calibri" pitchFamily="34" charset="0"/>
                      </a:endParaRPr>
                    </a:p>
                  </a:txBody>
                  <a:tcPr marL="7257" marR="7257" marT="7257"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a:txBody>
                    <a:bodyPr/>
                    <a:lstStyle/>
                    <a:p>
                      <a:pPr algn="ctr" rtl="0" fontAlgn="b"/>
                      <a:r>
                        <a:rPr lang="es-MX" sz="1300" b="1" i="0" u="none" strike="noStrike" dirty="0">
                          <a:solidFill>
                            <a:srgbClr val="000000"/>
                          </a:solidFill>
                          <a:latin typeface="Calibri"/>
                        </a:rPr>
                        <a:t>22</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chemeClr val="tx1"/>
                          </a:solidFill>
                          <a:latin typeface="Calibri" pitchFamily="34" charset="0"/>
                        </a:rPr>
                        <a:t>InfoDF</a:t>
                      </a:r>
                      <a:endParaRPr lang="es-MX" sz="1300" b="1" i="0" u="none" strike="noStrike" dirty="0">
                        <a:solidFill>
                          <a:schemeClr val="tx1"/>
                        </a:solidFill>
                        <a:latin typeface="Calibri" pitchFamily="34" charset="0"/>
                      </a:endParaRPr>
                    </a:p>
                  </a:txBody>
                  <a:tcPr marL="7257" marR="7257" marT="7257"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a:txBody>
                    <a:bodyPr/>
                    <a:lstStyle/>
                    <a:p>
                      <a:pPr algn="ctr" rtl="0" fontAlgn="b"/>
                      <a:r>
                        <a:rPr lang="es-MX" sz="1300" b="1" i="0" u="none" strike="noStrike" dirty="0">
                          <a:solidFill>
                            <a:srgbClr val="000000"/>
                          </a:solidFill>
                          <a:latin typeface="Calibri"/>
                        </a:rPr>
                        <a:t>28</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a:solidFill>
                            <a:schemeClr val="tx1"/>
                          </a:solidFill>
                          <a:latin typeface="Calibri" pitchFamily="34" charset="0"/>
                        </a:rPr>
                        <a:t>Todos</a:t>
                      </a:r>
                    </a:p>
                  </a:txBody>
                  <a:tcPr marL="7257" marR="7257" marT="7257"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70</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ctr"/>
                      <a:r>
                        <a:rPr lang="es-MX" sz="1300" b="1" i="0" u="none" strike="noStrike" dirty="0" smtClean="0">
                          <a:solidFill>
                            <a:srgbClr val="000000"/>
                          </a:solidFill>
                          <a:latin typeface="Calibri"/>
                        </a:rPr>
                        <a:t>16</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7</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5</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2</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a:txBody>
                    <a:bodyPr/>
                    <a:lstStyle/>
                    <a:p>
                      <a:pPr algn="ctr" rtl="0" fontAlgn="b"/>
                      <a:r>
                        <a:rPr lang="es-MX" sz="1300" b="1" i="0" u="none" strike="noStrike">
                          <a:solidFill>
                            <a:srgbClr val="000000"/>
                          </a:solidFill>
                          <a:latin typeface="Calibri"/>
                        </a:rPr>
                        <a:t>29</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a:solidFill>
                            <a:schemeClr val="tx1"/>
                          </a:solidFill>
                          <a:latin typeface="Calibri" pitchFamily="34" charset="0"/>
                        </a:rPr>
                        <a:t>Todos</a:t>
                      </a:r>
                    </a:p>
                  </a:txBody>
                  <a:tcPr marL="7257" marR="7257" marT="7257"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56</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17</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ctr"/>
                      <a:r>
                        <a:rPr lang="es-MX" sz="1300" b="1" i="0" u="none" strike="noStrike" dirty="0" smtClean="0">
                          <a:solidFill>
                            <a:srgbClr val="000000"/>
                          </a:solidFill>
                          <a:latin typeface="Calibri"/>
                        </a:rPr>
                        <a:t>9</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2</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2</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9</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latin typeface="Calibri"/>
                        </a:rPr>
                        <a:t>5</a:t>
                      </a:r>
                      <a:endParaRPr lang="es-MX" sz="1300" b="1" i="0" u="none" strike="noStrike" dirty="0">
                        <a:solidFill>
                          <a:srgbClr val="000000"/>
                        </a:solidFill>
                        <a:latin typeface="Calibri"/>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1000100" y="2000240"/>
          <a:ext cx="7143800" cy="4500594"/>
        </p:xfrm>
        <a:graphic>
          <a:graphicData uri="http://schemas.openxmlformats.org/drawingml/2006/chart">
            <c:chart xmlns:c="http://schemas.openxmlformats.org/drawingml/2006/chart" xmlns:r="http://schemas.openxmlformats.org/officeDocument/2006/relationships" r:id="rId2"/>
          </a:graphicData>
        </a:graphic>
      </p:graphicFrame>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Global del Cumplimiento de las Obligaciones de Transparencia.</a:t>
            </a:r>
          </a:p>
          <a:p>
            <a:r>
              <a:rPr lang="es-MX" b="1" dirty="0" smtClean="0">
                <a:latin typeface="Calibri" pitchFamily="34" charset="0"/>
              </a:rPr>
              <a:t>Aplica a todos los Entes públicos (100)</a:t>
            </a:r>
          </a:p>
          <a:p>
            <a:r>
              <a:rPr lang="es-MX" sz="1200" b="1" i="1" dirty="0" smtClean="0">
                <a:latin typeface="Calibri" pitchFamily="34" charset="0"/>
              </a:rPr>
              <a:t>Primera evaluación 2010</a:t>
            </a:r>
            <a:endParaRPr lang="es-ES" sz="1000" b="1" i="1" dirty="0">
              <a:latin typeface="Calibri" pitchFamily="34" charset="0"/>
            </a:endParaRPr>
          </a:p>
        </p:txBody>
      </p:sp>
      <p:sp>
        <p:nvSpPr>
          <p:cNvPr id="18" name="17 CuadroTexto"/>
          <p:cNvSpPr txBox="1"/>
          <p:nvPr/>
        </p:nvSpPr>
        <p:spPr>
          <a:xfrm>
            <a:off x="714348" y="1267930"/>
            <a:ext cx="7715304" cy="292388"/>
          </a:xfrm>
          <a:prstGeom prst="rect">
            <a:avLst/>
          </a:prstGeom>
          <a:noFill/>
        </p:spPr>
        <p:txBody>
          <a:bodyPr wrap="square" rtlCol="0">
            <a:spAutoFit/>
          </a:bodyPr>
          <a:lstStyle/>
          <a:p>
            <a:pPr algn="ctr"/>
            <a:r>
              <a:rPr lang="es-MX" sz="1300" b="1" dirty="0" smtClean="0">
                <a:latin typeface="Calibri" pitchFamily="34" charset="0"/>
              </a:rPr>
              <a:t>Índice Global del Cumplimiento de las Obligaciones de Transparencia: 81.3</a:t>
            </a:r>
            <a:endParaRPr lang="es-MX" sz="1300" b="1" dirty="0">
              <a:latin typeface="Calibri" pitchFamily="34" charset="0"/>
            </a:endParaRPr>
          </a:p>
        </p:txBody>
      </p:sp>
      <p:sp>
        <p:nvSpPr>
          <p:cNvPr id="6"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13</a:t>
            </a:fld>
            <a:endParaRPr lang="es-MX" b="1"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14</a:t>
            </a:fld>
            <a:endParaRPr lang="es-MX" b="1" dirty="0">
              <a:latin typeface="Calibri" pitchFamily="34" charset="0"/>
            </a:endParaRPr>
          </a:p>
        </p:txBody>
      </p:sp>
      <p:sp>
        <p:nvSpPr>
          <p:cNvPr id="10" name="9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Global del Cumplimiento de las Obligaciones de Transparencia. Orden descendente</a:t>
            </a:r>
          </a:p>
          <a:p>
            <a:r>
              <a:rPr lang="es-MX" sz="1200" b="1" i="1" dirty="0" smtClean="0">
                <a:latin typeface="Calibri" pitchFamily="34" charset="0"/>
              </a:rPr>
              <a:t>Primera evaluación 2010</a:t>
            </a:r>
            <a:endParaRPr lang="es-ES" sz="1000" b="1" i="1" dirty="0">
              <a:latin typeface="Calibri" pitchFamily="34" charset="0"/>
            </a:endParaRPr>
          </a:p>
        </p:txBody>
      </p:sp>
      <p:graphicFrame>
        <p:nvGraphicFramePr>
          <p:cNvPr id="9" name="8 Tabla"/>
          <p:cNvGraphicFramePr>
            <a:graphicFrameLocks noGrp="1"/>
          </p:cNvGraphicFramePr>
          <p:nvPr/>
        </p:nvGraphicFramePr>
        <p:xfrm>
          <a:off x="377318" y="1076804"/>
          <a:ext cx="4068000" cy="5580000"/>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a:solidFill>
                            <a:schemeClr val="bg1"/>
                          </a:solidFill>
                          <a:latin typeface="Calibri" pitchFamily="34" charset="0"/>
                        </a:rPr>
                        <a:t>IG</a:t>
                      </a:r>
                      <a:r>
                        <a:rPr lang="es-MX" sz="1000" b="1" i="0" u="none" strike="noStrike" baseline="-25000" dirty="0">
                          <a:solidFill>
                            <a:schemeClr val="bg1"/>
                          </a:solidFill>
                          <a:latin typeface="Calibri" pitchFamily="34" charset="0"/>
                        </a:rPr>
                        <a:t>COT</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Acceso a la Información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Urbano y Vivienda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Metrobús</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Seguridad Pública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Miguel Hidalgo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Finanzas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Electoral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Corporación </a:t>
                      </a:r>
                      <a:r>
                        <a:rPr lang="es-MX" sz="1000" b="1" i="0" u="none" strike="noStrike" dirty="0">
                          <a:solidFill>
                            <a:srgbClr val="000000"/>
                          </a:solidFill>
                          <a:latin typeface="Calibri"/>
                        </a:rPr>
                        <a:t>Mexicana de Impresión, S.A. de C.V.</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Consejo </a:t>
                      </a:r>
                      <a:r>
                        <a:rPr lang="es-MX" sz="1000" b="1" i="0" u="none" strike="noStrike" dirty="0">
                          <a:solidFill>
                            <a:srgbClr val="000000"/>
                          </a:solidFill>
                          <a:latin typeface="Calibri"/>
                        </a:rPr>
                        <a:t>de la Judicatura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Comisión </a:t>
                      </a:r>
                      <a:r>
                        <a:rPr lang="es-MX" sz="1000" b="1" i="0" u="none" strike="noStrike" dirty="0">
                          <a:solidFill>
                            <a:srgbClr val="000000"/>
                          </a:solidFill>
                          <a:latin typeface="Calibri"/>
                        </a:rPr>
                        <a:t>de Derechos Humanos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Electoral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Centro Histórico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Heroico </a:t>
                      </a:r>
                      <a:r>
                        <a:rPr lang="es-MX" sz="1000" b="1" i="0" u="none" strike="noStrike" dirty="0">
                          <a:solidFill>
                            <a:srgbClr val="000000"/>
                          </a:solidFill>
                          <a:latin typeface="Calibri"/>
                        </a:rPr>
                        <a:t>Cuerpo de Bomberos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Educación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Ambiental y del Ordenamiento Territorial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Benito Juárez</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Salud</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Museo de Arte Popular Mexicano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Oficialía </a:t>
                      </a:r>
                      <a:r>
                        <a:rPr lang="es-MX" sz="1000" b="1" i="0" u="none" strike="noStrike" dirty="0">
                          <a:solidFill>
                            <a:srgbClr val="000000"/>
                          </a:solidFill>
                          <a:latin typeface="Calibri"/>
                        </a:rPr>
                        <a:t>Mayor</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Complejo Ambiental Xochimilco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Social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de la Policía Preventiva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para Trabajadores a Lista de Raya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Protección Civil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Autoridad </a:t>
                      </a:r>
                      <a:r>
                        <a:rPr lang="es-MX" sz="1000" b="1" i="0" u="none" strike="noStrike" dirty="0">
                          <a:solidFill>
                            <a:srgbClr val="000000"/>
                          </a:solidFill>
                          <a:latin typeface="Calibri"/>
                        </a:rPr>
                        <a:t>del Centro Histórico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Contaduría </a:t>
                      </a:r>
                      <a:r>
                        <a:rPr lang="es-MX" sz="1000" b="1" i="0" u="none" strike="noStrike" dirty="0">
                          <a:solidFill>
                            <a:srgbClr val="000000"/>
                          </a:solidFill>
                          <a:latin typeface="Calibri"/>
                        </a:rPr>
                        <a:t>Mayor de Hacienda de la Asamblea Legislativa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Red </a:t>
                      </a:r>
                      <a:r>
                        <a:rPr lang="es-MX" sz="1000" b="1" i="0" u="none" strike="noStrike" dirty="0">
                          <a:solidFill>
                            <a:srgbClr val="000000"/>
                          </a:solidFill>
                          <a:latin typeface="Calibri"/>
                        </a:rPr>
                        <a:t>de Transporte de Pasajeros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Álvaro Obregón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Transporte Colectivo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Iztapalapa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12" name="11 Tabla"/>
          <p:cNvGraphicFramePr>
            <a:graphicFrameLocks noGrp="1"/>
          </p:cNvGraphicFramePr>
          <p:nvPr/>
        </p:nvGraphicFramePr>
        <p:xfrm>
          <a:off x="4698086" y="1079631"/>
          <a:ext cx="4068000" cy="562297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a:solidFill>
                            <a:schemeClr val="bg1"/>
                          </a:solidFill>
                          <a:latin typeface="Calibri" pitchFamily="34" charset="0"/>
                        </a:rPr>
                        <a:t>IG</a:t>
                      </a:r>
                      <a:r>
                        <a:rPr lang="es-MX" sz="1000" b="1" i="0" u="none" strike="noStrike" baseline="-25000" dirty="0">
                          <a:solidFill>
                            <a:schemeClr val="bg1"/>
                          </a:solidFill>
                          <a:latin typeface="Calibri" pitchFamily="34" charset="0"/>
                        </a:rPr>
                        <a:t>COT</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Servicio </a:t>
                      </a:r>
                      <a:r>
                        <a:rPr lang="es-MX" sz="1000" b="1" i="0" u="none" strike="noStrike" dirty="0">
                          <a:solidFill>
                            <a:srgbClr val="000000"/>
                          </a:solidFill>
                          <a:latin typeface="Calibri"/>
                        </a:rPr>
                        <a:t>de Transportes Eléctricos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para el Mejoramiento de las Vías de Comunicación </a:t>
                      </a:r>
                      <a:r>
                        <a:rPr lang="es-MX" sz="1000" b="1" i="0" u="none" strike="noStrike" dirty="0" smtClean="0">
                          <a:solidFill>
                            <a:srgbClr val="000000"/>
                          </a:solidFill>
                          <a:latin typeface="Calibri"/>
                        </a:rPr>
                        <a:t>del</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Rural y Equidad para las Comunidades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Radio y Televisión Digital del Gobierno del D.F</a:t>
                      </a:r>
                      <a:r>
                        <a:rPr lang="es-MX" sz="1000" b="1" i="0" u="none" strike="noStrike" dirty="0" smtClean="0">
                          <a:solidFill>
                            <a:srgbClr val="000000"/>
                          </a:solidFill>
                          <a:latin typeface="Calibri"/>
                        </a:rPr>
                        <a:t>.</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Capital 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para el Desarrollo Integral de la Familia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Jefatura </a:t>
                      </a:r>
                      <a:r>
                        <a:rPr lang="es-MX" sz="1000" b="1" i="0" u="none" strike="noStrike" dirty="0">
                          <a:solidFill>
                            <a:srgbClr val="000000"/>
                          </a:solidFill>
                          <a:latin typeface="Calibri"/>
                        </a:rPr>
                        <a:t>de Gobierno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Junta </a:t>
                      </a:r>
                      <a:r>
                        <a:rPr lang="es-MX" sz="1000" b="1" i="0" u="none" strike="noStrike" dirty="0">
                          <a:solidFill>
                            <a:srgbClr val="000000"/>
                          </a:solidFill>
                          <a:latin typeface="Calibri"/>
                        </a:rPr>
                        <a:t>Local de Conciliación y Arbitraje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Educación Garantizada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Superior de 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Social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de Recuperación Crediticia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Gobierno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de lo Contencioso Administrativo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para el Desarrollo Social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del Fondo de Apoyo a la Procuración </a:t>
                      </a:r>
                      <a:r>
                        <a:rPr lang="es-MX" sz="1000" b="1" i="0" u="none" strike="noStrike" dirty="0" smtClean="0">
                          <a:solidFill>
                            <a:srgbClr val="000000"/>
                          </a:solidFill>
                          <a:latin typeface="Calibri"/>
                        </a:rPr>
                        <a:t>de</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Servicios </a:t>
                      </a:r>
                      <a:r>
                        <a:rPr lang="es-MX" sz="1000" b="1" i="0" u="none" strike="noStrike" dirty="0">
                          <a:solidFill>
                            <a:srgbClr val="000000"/>
                          </a:solidFill>
                          <a:latin typeface="Calibri"/>
                        </a:rPr>
                        <a:t>de Salud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Junta </a:t>
                      </a:r>
                      <a:r>
                        <a:rPr lang="es-MX" sz="1000" b="1" i="0" u="none" strike="noStrike" dirty="0">
                          <a:solidFill>
                            <a:srgbClr val="000000"/>
                          </a:solidFill>
                          <a:latin typeface="Calibri"/>
                        </a:rPr>
                        <a:t>de Asistencia Privada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Aguas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Vivienda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Milpa Alta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Contraloría </a:t>
                      </a:r>
                      <a:r>
                        <a:rPr lang="es-MX" sz="1000" b="1" i="0" u="none" strike="noStrike" dirty="0">
                          <a:solidFill>
                            <a:srgbClr val="000000"/>
                          </a:solidFill>
                          <a:latin typeface="Calibri"/>
                        </a:rPr>
                        <a:t>General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Ciencia y Tecnología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Asamblea </a:t>
                      </a:r>
                      <a:r>
                        <a:rPr lang="es-MX" sz="1000" b="1" i="0" u="none" strike="noStrike" dirty="0">
                          <a:solidFill>
                            <a:srgbClr val="000000"/>
                          </a:solidFill>
                          <a:latin typeface="Calibri"/>
                        </a:rPr>
                        <a:t>Legislativa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Policía </a:t>
                      </a:r>
                      <a:r>
                        <a:rPr lang="es-MX" sz="1000" b="1" i="0" u="none" strike="noStrike" dirty="0">
                          <a:solidFill>
                            <a:srgbClr val="000000"/>
                          </a:solidFill>
                          <a:latin typeface="Calibri"/>
                        </a:rPr>
                        <a:t>Bancaria e Industrial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Coyoacán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Iztacalco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Cultura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para la Atención y Apoyo a las Víctimas del Delito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15</a:t>
            </a:fld>
            <a:endParaRPr lang="es-MX" b="1" dirty="0">
              <a:latin typeface="Calibri" pitchFamily="34" charset="0"/>
            </a:endParaRPr>
          </a:p>
        </p:txBody>
      </p:sp>
      <p:sp>
        <p:nvSpPr>
          <p:cNvPr id="10" name="9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Global del Cumplimiento de las Obligaciones de Transparencia. Orden descendente</a:t>
            </a:r>
          </a:p>
          <a:p>
            <a:r>
              <a:rPr lang="es-MX" sz="1200" b="1" i="1" dirty="0" smtClean="0">
                <a:latin typeface="Calibri" pitchFamily="34" charset="0"/>
              </a:rPr>
              <a:t>Primera evaluación 2010</a:t>
            </a:r>
            <a:endParaRPr lang="es-ES" sz="1000" b="1" i="1" dirty="0">
              <a:latin typeface="Calibri" pitchFamily="34" charset="0"/>
            </a:endParaRPr>
          </a:p>
        </p:txBody>
      </p:sp>
      <p:graphicFrame>
        <p:nvGraphicFramePr>
          <p:cNvPr id="9" name="8 Tabla"/>
          <p:cNvGraphicFramePr>
            <a:graphicFrameLocks noGrp="1"/>
          </p:cNvGraphicFramePr>
          <p:nvPr/>
        </p:nvGraphicFramePr>
        <p:xfrm>
          <a:off x="377318" y="1076804"/>
          <a:ext cx="4068000" cy="553432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a:solidFill>
                            <a:schemeClr val="bg1"/>
                          </a:solidFill>
                          <a:latin typeface="Calibri" pitchFamily="34" charset="0"/>
                        </a:rPr>
                        <a:t>IG</a:t>
                      </a:r>
                      <a:r>
                        <a:rPr lang="es-MX" sz="1000" b="1" i="0" u="none" strike="noStrike" baseline="-25000" dirty="0">
                          <a:solidFill>
                            <a:schemeClr val="bg1"/>
                          </a:solidFill>
                          <a:latin typeface="Calibri" pitchFamily="34" charset="0"/>
                        </a:rPr>
                        <a:t>COT</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a:solidFill>
                            <a:srgbClr val="000000"/>
                          </a:solidFill>
                          <a:latin typeface="Calibri"/>
                        </a:rPr>
                        <a:t>Policía Auxiliar</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La Magdalena Contreras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Cuauhtémoc</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Ambiental Público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General de 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Gustavo A. Madero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Consejo </a:t>
                      </a:r>
                      <a:r>
                        <a:rPr lang="es-MX" sz="1000" b="1" i="0" u="none" strike="noStrike" dirty="0">
                          <a:solidFill>
                            <a:srgbClr val="000000"/>
                          </a:solidFill>
                          <a:latin typeface="Calibri"/>
                        </a:rPr>
                        <a:t>de Evaluación del Desarrollo Social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Servicios </a:t>
                      </a:r>
                      <a:r>
                        <a:rPr lang="es-MX" sz="1000" b="1" i="0" u="none" strike="noStrike" dirty="0">
                          <a:solidFill>
                            <a:srgbClr val="000000"/>
                          </a:solidFill>
                          <a:latin typeface="Calibri"/>
                        </a:rPr>
                        <a:t>Metropolitanos, S.A. de C.V.</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del Medio Ambiente</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de Seguridad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de la Policía Auxiliar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Formación Profesional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Económico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Obras y Servicios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Técnico de Formación Policial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Mixto de Promoción Turística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Consejería </a:t>
                      </a:r>
                      <a:r>
                        <a:rPr lang="es-MX" sz="1000" b="1" i="0" u="none" strike="noStrike" dirty="0">
                          <a:solidFill>
                            <a:srgbClr val="000000"/>
                          </a:solidFill>
                          <a:latin typeface="Calibri"/>
                        </a:rPr>
                        <a:t>Jurídica y de Servicios Legales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para el Fondo de Promoción para el </a:t>
                      </a:r>
                      <a:r>
                        <a:rPr lang="es-MX" sz="1000" b="1" i="0" u="none" strike="noStrike" dirty="0" smtClean="0">
                          <a:solidFill>
                            <a:srgbClr val="000000"/>
                          </a:solidFill>
                          <a:latin typeface="Calibri"/>
                        </a:rPr>
                        <a:t>Financiamiento</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del Transporte Público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la Juventud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Proyecto </a:t>
                      </a:r>
                      <a:r>
                        <a:rPr lang="es-MX" sz="1000" b="1" i="0" u="none" strike="noStrike" dirty="0">
                          <a:solidFill>
                            <a:srgbClr val="000000"/>
                          </a:solidFill>
                          <a:latin typeface="Calibri"/>
                        </a:rPr>
                        <a:t>Metro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75.1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de Desarrollo Económico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Educación Media Superior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Trabajo y Fomento al Empleo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Azcapotzalco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las Mujeres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Turismo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Ciudad Digital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Tlalpan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Transportes y Vialidad</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12" name="11 Tabla"/>
          <p:cNvGraphicFramePr>
            <a:graphicFrameLocks noGrp="1"/>
          </p:cNvGraphicFramePr>
          <p:nvPr/>
        </p:nvGraphicFramePr>
        <p:xfrm>
          <a:off x="4698086" y="1079631"/>
          <a:ext cx="4068000" cy="265432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a:solidFill>
                            <a:schemeClr val="bg1"/>
                          </a:solidFill>
                          <a:latin typeface="Calibri" pitchFamily="34" charset="0"/>
                        </a:rPr>
                        <a:t>IG</a:t>
                      </a:r>
                      <a:r>
                        <a:rPr lang="es-MX" sz="1000" b="1" i="0" u="none" strike="noStrike" baseline="-25000" dirty="0">
                          <a:solidFill>
                            <a:schemeClr val="bg1"/>
                          </a:solidFill>
                          <a:latin typeface="Calibri" pitchFamily="34" charset="0"/>
                        </a:rPr>
                        <a:t>COT</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Museo del Estanquillo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Tláhuac</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Xochimilco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60.6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del Deporte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50.4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Venustiano Carranza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46.4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para la Atención de los Adultos Mayores en 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44.6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Cuajimalpa de Morelos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41.3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Escuela </a:t>
                      </a:r>
                      <a:r>
                        <a:rPr lang="es-MX" sz="1000" b="1" i="0" u="none" strike="noStrike" dirty="0">
                          <a:solidFill>
                            <a:srgbClr val="000000"/>
                          </a:solidFill>
                          <a:latin typeface="Calibri"/>
                        </a:rPr>
                        <a:t>de Administración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34.5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Comisión </a:t>
                      </a:r>
                      <a:r>
                        <a:rPr lang="es-MX" sz="1000" b="1" i="0" u="none" strike="noStrike" dirty="0">
                          <a:solidFill>
                            <a:srgbClr val="000000"/>
                          </a:solidFill>
                          <a:latin typeface="Calibri"/>
                        </a:rPr>
                        <a:t>de Filmaciones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34.0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Central de Abasto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28.1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Universidad </a:t>
                      </a:r>
                      <a:r>
                        <a:rPr lang="es-MX" sz="1000" b="1" i="0" u="none" strike="noStrike" dirty="0">
                          <a:solidFill>
                            <a:srgbClr val="000000"/>
                          </a:solidFill>
                          <a:latin typeface="Calibri"/>
                        </a:rPr>
                        <a:t>Autónoma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24.5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Autoridad </a:t>
                      </a:r>
                      <a:r>
                        <a:rPr lang="es-MX" sz="1000" b="1" i="0" u="none" strike="noStrike" dirty="0">
                          <a:solidFill>
                            <a:srgbClr val="000000"/>
                          </a:solidFill>
                          <a:latin typeface="Calibri"/>
                        </a:rPr>
                        <a:t>del Espacio Público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Calidad </a:t>
                      </a:r>
                      <a:r>
                        <a:rPr lang="es-MX" sz="1000" b="1" i="0" u="none" strike="noStrike" dirty="0">
                          <a:solidFill>
                            <a:srgbClr val="000000"/>
                          </a:solidFill>
                          <a:latin typeface="Calibri"/>
                        </a:rPr>
                        <a:t>de Vida, Progreso y Desarrollo para la Ciudad de </a:t>
                      </a:r>
                      <a:r>
                        <a:rPr lang="es-MX" sz="1000" b="1" i="0" u="none" strike="noStrike" dirty="0" smtClean="0">
                          <a:solidFill>
                            <a:srgbClr val="000000"/>
                          </a:solidFill>
                          <a:latin typeface="Calibri"/>
                        </a:rPr>
                        <a:t>México</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S.A. de C.V. (Capital en Crecimiento)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1000100" y="2000240"/>
          <a:ext cx="7143800" cy="4500594"/>
        </p:xfrm>
        <a:graphic>
          <a:graphicData uri="http://schemas.openxmlformats.org/drawingml/2006/chart">
            <c:chart xmlns:c="http://schemas.openxmlformats.org/drawingml/2006/chart" xmlns:r="http://schemas.openxmlformats.org/officeDocument/2006/relationships" r:id="rId2"/>
          </a:graphicData>
        </a:graphic>
      </p:graphicFrame>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13.</a:t>
            </a:r>
          </a:p>
          <a:p>
            <a:r>
              <a:rPr lang="es-MX" b="1" dirty="0" smtClean="0">
                <a:latin typeface="Calibri" pitchFamily="34" charset="0"/>
              </a:rPr>
              <a:t>Aplica a todos los Entes públicos (100)</a:t>
            </a:r>
          </a:p>
          <a:p>
            <a:r>
              <a:rPr lang="es-MX" sz="1200" b="1" i="1" dirty="0" smtClean="0">
                <a:latin typeface="Calibri" pitchFamily="34" charset="0"/>
              </a:rPr>
              <a:t>Primera evaluación 2010</a:t>
            </a:r>
            <a:endParaRPr lang="es-ES" sz="1000" b="1" i="1" dirty="0">
              <a:latin typeface="Calibri" pitchFamily="34" charset="0"/>
            </a:endParaRPr>
          </a:p>
        </p:txBody>
      </p:sp>
      <p:sp>
        <p:nvSpPr>
          <p:cNvPr id="18" name="17 CuadroTexto"/>
          <p:cNvSpPr txBox="1"/>
          <p:nvPr/>
        </p:nvSpPr>
        <p:spPr>
          <a:xfrm>
            <a:off x="1714480" y="1267930"/>
            <a:ext cx="5715040" cy="292388"/>
          </a:xfrm>
          <a:prstGeom prst="rect">
            <a:avLst/>
          </a:prstGeom>
          <a:noFill/>
        </p:spPr>
        <p:txBody>
          <a:bodyPr wrap="square" rtlCol="0">
            <a:spAutoFit/>
          </a:bodyPr>
          <a:lstStyle/>
          <a:p>
            <a:pPr algn="ctr"/>
            <a:r>
              <a:rPr lang="es-MX" sz="1300" b="1" dirty="0" smtClean="0">
                <a:latin typeface="Calibri" pitchFamily="34" charset="0"/>
              </a:rPr>
              <a:t>Índice de Cumplimiento del Artículo 13: 89.8</a:t>
            </a:r>
            <a:endParaRPr lang="es-MX" sz="1300" b="1" dirty="0">
              <a:latin typeface="Calibri" pitchFamily="34" charset="0"/>
            </a:endParaRPr>
          </a:p>
        </p:txBody>
      </p:sp>
      <p:sp>
        <p:nvSpPr>
          <p:cNvPr id="6"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16</a:t>
            </a:fld>
            <a:endParaRPr lang="es-MX" b="1"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17</a:t>
            </a:fld>
            <a:endParaRPr lang="es-MX" b="1" dirty="0">
              <a:latin typeface="Calibri" pitchFamily="34" charset="0"/>
            </a:endParaRPr>
          </a:p>
        </p:txBody>
      </p:sp>
      <p:sp>
        <p:nvSpPr>
          <p:cNvPr id="10" name="9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13. Orden descendente</a:t>
            </a:r>
          </a:p>
          <a:p>
            <a:r>
              <a:rPr lang="es-MX" sz="1200" b="1" i="1" dirty="0" smtClean="0">
                <a:latin typeface="Calibri" pitchFamily="34" charset="0"/>
              </a:rPr>
              <a:t>Primera evaluación 2010</a:t>
            </a:r>
            <a:endParaRPr lang="es-ES" sz="1000" b="1" i="1" dirty="0">
              <a:latin typeface="Calibri" pitchFamily="34" charset="0"/>
            </a:endParaRPr>
          </a:p>
        </p:txBody>
      </p:sp>
      <p:graphicFrame>
        <p:nvGraphicFramePr>
          <p:cNvPr id="9" name="8 Tabla"/>
          <p:cNvGraphicFramePr>
            <a:graphicFrameLocks noGrp="1"/>
          </p:cNvGraphicFramePr>
          <p:nvPr/>
        </p:nvGraphicFramePr>
        <p:xfrm>
          <a:off x="377318" y="1076804"/>
          <a:ext cx="4068000" cy="5668650"/>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13</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Asamblea </a:t>
                      </a:r>
                      <a:r>
                        <a:rPr lang="es-MX" sz="1000" b="1" i="0" u="none" strike="noStrike" dirty="0">
                          <a:solidFill>
                            <a:srgbClr val="000000"/>
                          </a:solidFill>
                          <a:latin typeface="Calibri"/>
                        </a:rPr>
                        <a:t>Legislativa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Autoridad </a:t>
                      </a:r>
                      <a:r>
                        <a:rPr lang="es-MX" sz="1000" b="1" i="0" u="none" strike="noStrike" dirty="0">
                          <a:solidFill>
                            <a:srgbClr val="000000"/>
                          </a:solidFill>
                          <a:latin typeface="Calibri"/>
                        </a:rPr>
                        <a:t>del Centro Histórico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de la Policía Preventiva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para Trabajadores a Lista de Raya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Comisión </a:t>
                      </a:r>
                      <a:r>
                        <a:rPr lang="es-MX" sz="1000" b="1" i="0" u="none" strike="noStrike" dirty="0">
                          <a:solidFill>
                            <a:srgbClr val="000000"/>
                          </a:solidFill>
                          <a:latin typeface="Calibri"/>
                        </a:rPr>
                        <a:t>de Derechos Humanos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Consejo </a:t>
                      </a:r>
                      <a:r>
                        <a:rPr lang="es-MX" sz="1000" b="1" i="0" u="none" strike="noStrike" dirty="0">
                          <a:solidFill>
                            <a:srgbClr val="000000"/>
                          </a:solidFill>
                          <a:latin typeface="Calibri"/>
                        </a:rPr>
                        <a:t>de la Judicatura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Corporación </a:t>
                      </a:r>
                      <a:r>
                        <a:rPr lang="es-MX" sz="1000" b="1" i="0" u="none" strike="noStrike" dirty="0">
                          <a:solidFill>
                            <a:srgbClr val="000000"/>
                          </a:solidFill>
                          <a:latin typeface="Calibri"/>
                        </a:rPr>
                        <a:t>Mexicana de Impresión, S.A. de C.V.</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Álvaro Obregón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Benito Juárez</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Coyoacán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Cuauhtémoc</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Gustavo A. Madero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Iztacalco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Iztapalapa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Miguel Hidalgo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Milpa Alta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Tláhuac</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Xochimilco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Centro Histórico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de Recuperación Crediticia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Educación Garantizada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Museo de Arte Popular Mexicano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para el Mejoramiento de las Vías de Comunicación </a:t>
                      </a:r>
                      <a:r>
                        <a:rPr lang="es-MX" sz="1000" b="1" i="0" u="none" strike="noStrike" dirty="0" smtClean="0">
                          <a:solidFill>
                            <a:srgbClr val="000000"/>
                          </a:solidFill>
                          <a:latin typeface="Calibri"/>
                        </a:rPr>
                        <a:t>del</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Ciudad Digital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Complejo Ambiental Xochimilco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del Fondo de Apoyo a la Procuración </a:t>
                      </a:r>
                      <a:r>
                        <a:rPr lang="es-MX" sz="1000" b="1" i="0" u="none" strike="noStrike" dirty="0" smtClean="0">
                          <a:solidFill>
                            <a:srgbClr val="000000"/>
                          </a:solidFill>
                          <a:latin typeface="Calibri"/>
                        </a:rPr>
                        <a:t>de</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de Desarrollo Económico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Mixto de Promoción Turística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para el Desarrollo Social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12" name="11 Tabla"/>
          <p:cNvGraphicFramePr>
            <a:graphicFrameLocks noGrp="1"/>
          </p:cNvGraphicFramePr>
          <p:nvPr/>
        </p:nvGraphicFramePr>
        <p:xfrm>
          <a:off x="4698086" y="1079631"/>
          <a:ext cx="4068000" cy="5580000"/>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13</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Heroico </a:t>
                      </a:r>
                      <a:r>
                        <a:rPr lang="es-MX" sz="1000" b="1" i="0" u="none" strike="noStrike" dirty="0">
                          <a:solidFill>
                            <a:srgbClr val="000000"/>
                          </a:solidFill>
                          <a:latin typeface="Calibri"/>
                        </a:rPr>
                        <a:t>Cuerpo de Bomberos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Acceso a la Información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Ciencia y Tecnología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Educación Media Superior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Formación Profesional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las Mujeres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Vivienda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del Deporte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Electoral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Jefatura </a:t>
                      </a:r>
                      <a:r>
                        <a:rPr lang="es-MX" sz="1000" b="1" i="0" u="none" strike="noStrike" dirty="0">
                          <a:solidFill>
                            <a:srgbClr val="000000"/>
                          </a:solidFill>
                          <a:latin typeface="Calibri"/>
                        </a:rPr>
                        <a:t>de Gobierno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Junta </a:t>
                      </a:r>
                      <a:r>
                        <a:rPr lang="es-MX" sz="1000" b="1" i="0" u="none" strike="noStrike" dirty="0">
                          <a:solidFill>
                            <a:srgbClr val="000000"/>
                          </a:solidFill>
                          <a:latin typeface="Calibri"/>
                        </a:rPr>
                        <a:t>Local de Conciliación y Arbitraje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Metrobús</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Oficialía </a:t>
                      </a:r>
                      <a:r>
                        <a:rPr lang="es-MX" sz="1000" b="1" i="0" u="none" strike="noStrike" dirty="0">
                          <a:solidFill>
                            <a:srgbClr val="000000"/>
                          </a:solidFill>
                          <a:latin typeface="Calibri"/>
                        </a:rPr>
                        <a:t>Mayor</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Policía </a:t>
                      </a:r>
                      <a:r>
                        <a:rPr lang="es-MX" sz="1000" b="1" i="0" u="none" strike="noStrike" dirty="0">
                          <a:solidFill>
                            <a:srgbClr val="000000"/>
                          </a:solidFill>
                          <a:latin typeface="Calibri"/>
                        </a:rPr>
                        <a:t>Auxiliar</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Policía </a:t>
                      </a:r>
                      <a:r>
                        <a:rPr lang="es-MX" sz="1000" b="1" i="0" u="none" strike="noStrike" dirty="0">
                          <a:solidFill>
                            <a:srgbClr val="000000"/>
                          </a:solidFill>
                          <a:latin typeface="Calibri"/>
                        </a:rPr>
                        <a:t>Bancaria e Industrial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General de 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Social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Red </a:t>
                      </a:r>
                      <a:r>
                        <a:rPr lang="es-MX" sz="1000" b="1" i="0" u="none" strike="noStrike" dirty="0">
                          <a:solidFill>
                            <a:srgbClr val="000000"/>
                          </a:solidFill>
                          <a:latin typeface="Calibri"/>
                        </a:rPr>
                        <a:t>de Transporte de Pasajeros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Rural y Equidad para las Comunidades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Social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Urbano y Vivienda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Educación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Finanzas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Gobierno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Obras y Servicios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Protección Civil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Salud</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Seguridad Pública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Transportes y Vialidad</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Servicio </a:t>
                      </a:r>
                      <a:r>
                        <a:rPr lang="es-MX" sz="1000" b="1" i="0" u="none" strike="noStrike" dirty="0">
                          <a:solidFill>
                            <a:srgbClr val="000000"/>
                          </a:solidFill>
                          <a:latin typeface="Calibri"/>
                        </a:rPr>
                        <a:t>de Transportes Eléctricos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18</a:t>
            </a:fld>
            <a:endParaRPr lang="es-MX" b="1" dirty="0">
              <a:latin typeface="Calibri" pitchFamily="34" charset="0"/>
            </a:endParaRPr>
          </a:p>
        </p:txBody>
      </p:sp>
      <p:sp>
        <p:nvSpPr>
          <p:cNvPr id="10" name="9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13. Orden descendente</a:t>
            </a:r>
          </a:p>
          <a:p>
            <a:r>
              <a:rPr lang="es-MX" sz="1200" b="1" i="1" dirty="0" smtClean="0">
                <a:latin typeface="Calibri" pitchFamily="34" charset="0"/>
              </a:rPr>
              <a:t>Primera evaluación 2010</a:t>
            </a:r>
            <a:endParaRPr lang="es-ES" sz="1000" b="1" i="1" dirty="0">
              <a:latin typeface="Calibri" pitchFamily="34" charset="0"/>
            </a:endParaRPr>
          </a:p>
        </p:txBody>
      </p:sp>
      <p:graphicFrame>
        <p:nvGraphicFramePr>
          <p:cNvPr id="9" name="8 Tabla"/>
          <p:cNvGraphicFramePr>
            <a:graphicFrameLocks noGrp="1"/>
          </p:cNvGraphicFramePr>
          <p:nvPr/>
        </p:nvGraphicFramePr>
        <p:xfrm>
          <a:off x="377318" y="1076804"/>
          <a:ext cx="4068000" cy="5668650"/>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13</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Servicios </a:t>
                      </a:r>
                      <a:r>
                        <a:rPr lang="es-MX" sz="1000" b="1" i="0" u="none" strike="noStrike" dirty="0">
                          <a:solidFill>
                            <a:srgbClr val="000000"/>
                          </a:solidFill>
                          <a:latin typeface="Calibri"/>
                        </a:rPr>
                        <a:t>de Salud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Servicios </a:t>
                      </a:r>
                      <a:r>
                        <a:rPr lang="es-MX" sz="1000" b="1" i="0" u="none" strike="noStrike" dirty="0">
                          <a:solidFill>
                            <a:srgbClr val="000000"/>
                          </a:solidFill>
                          <a:latin typeface="Calibri"/>
                        </a:rPr>
                        <a:t>Metropolitanos, S.A. de C.V.</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Radio y Televisión Digital del Gobierno del D.F</a:t>
                      </a:r>
                      <a:r>
                        <a:rPr lang="es-MX" sz="1000" b="1" i="0" u="none" strike="noStrike" dirty="0" smtClean="0">
                          <a:solidFill>
                            <a:srgbClr val="000000"/>
                          </a:solidFill>
                          <a:latin typeface="Calibri"/>
                        </a:rPr>
                        <a:t>.</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(Capital 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para el Desarrollo Integral de la Familia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de lo Contencioso Administrativo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Electoral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Superior de 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Contraloría </a:t>
                      </a:r>
                      <a:r>
                        <a:rPr lang="es-MX" sz="1000" b="1" i="0" u="none" strike="noStrike" dirty="0">
                          <a:solidFill>
                            <a:srgbClr val="000000"/>
                          </a:solidFill>
                          <a:latin typeface="Calibri"/>
                        </a:rPr>
                        <a:t>General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para la Atención y Apoyo a las Víctimas del Delito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la Juventud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Turismo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del Medio Ambiente</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Contaduría </a:t>
                      </a:r>
                      <a:r>
                        <a:rPr lang="es-MX" sz="1000" b="1" i="0" u="none" strike="noStrike" dirty="0">
                          <a:solidFill>
                            <a:srgbClr val="000000"/>
                          </a:solidFill>
                          <a:latin typeface="Calibri"/>
                        </a:rPr>
                        <a:t>Mayor de Hacienda de la Asamblea Legislativa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La Magdalena Contreras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de Seguridad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Económico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Azcapotzalco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Museo del Estanquillo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Consejería </a:t>
                      </a:r>
                      <a:r>
                        <a:rPr lang="es-MX" sz="1000" b="1" i="0" u="none" strike="noStrike" dirty="0">
                          <a:solidFill>
                            <a:srgbClr val="000000"/>
                          </a:solidFill>
                          <a:latin typeface="Calibri"/>
                        </a:rPr>
                        <a:t>Jurídica y de Servicios Legales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Tlalpan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para el Fondo de Promoción para el </a:t>
                      </a:r>
                      <a:r>
                        <a:rPr lang="es-MX" sz="1000" b="1" i="0" u="none" strike="noStrike" dirty="0" smtClean="0">
                          <a:solidFill>
                            <a:srgbClr val="000000"/>
                          </a:solidFill>
                          <a:latin typeface="Calibri"/>
                        </a:rPr>
                        <a:t>Financiamiento</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del Transporte Público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Ambiental y del Ordenamiento Territorial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Trabajo y Fomento al Empleo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Transporte Colectivo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Junta </a:t>
                      </a:r>
                      <a:r>
                        <a:rPr lang="es-MX" sz="1000" b="1" i="0" u="none" strike="noStrike" dirty="0">
                          <a:solidFill>
                            <a:srgbClr val="000000"/>
                          </a:solidFill>
                          <a:latin typeface="Calibri"/>
                        </a:rPr>
                        <a:t>de Asistencia Privada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Ambiental Público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82.9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de la Policía Auxiliar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77.1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para la Atención de los Adultos Mayores en 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77.1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Cultura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12" name="11 Tabla"/>
          <p:cNvGraphicFramePr>
            <a:graphicFrameLocks noGrp="1"/>
          </p:cNvGraphicFramePr>
          <p:nvPr/>
        </p:nvGraphicFramePr>
        <p:xfrm>
          <a:off x="4698086" y="1079631"/>
          <a:ext cx="4068000" cy="247432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13</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Proyecto </a:t>
                      </a:r>
                      <a:r>
                        <a:rPr lang="es-MX" sz="1000" b="1" i="0" u="none" strike="noStrike" dirty="0">
                          <a:solidFill>
                            <a:srgbClr val="000000"/>
                          </a:solidFill>
                          <a:latin typeface="Calibri"/>
                        </a:rPr>
                        <a:t>Metro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Consejo </a:t>
                      </a:r>
                      <a:r>
                        <a:rPr lang="es-MX" sz="1000" b="1" i="0" u="none" strike="noStrike" dirty="0">
                          <a:solidFill>
                            <a:srgbClr val="000000"/>
                          </a:solidFill>
                          <a:latin typeface="Calibri"/>
                        </a:rPr>
                        <a:t>de Evaluación del Desarrollo Social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Técnico de Formación Policial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Aguas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Cuajimalpa de Morelos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Venustiano Carranza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49.0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Central de Abasto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43.3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Escuela </a:t>
                      </a:r>
                      <a:r>
                        <a:rPr lang="es-MX" sz="1000" b="1" i="0" u="none" strike="noStrike" dirty="0">
                          <a:solidFill>
                            <a:srgbClr val="000000"/>
                          </a:solidFill>
                          <a:latin typeface="Calibri"/>
                        </a:rPr>
                        <a:t>de Administración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Autoridad </a:t>
                      </a:r>
                      <a:r>
                        <a:rPr lang="es-MX" sz="1000" b="1" i="0" u="none" strike="noStrike" dirty="0">
                          <a:solidFill>
                            <a:srgbClr val="000000"/>
                          </a:solidFill>
                          <a:latin typeface="Calibri"/>
                        </a:rPr>
                        <a:t>del Espacio Público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Calidad </a:t>
                      </a:r>
                      <a:r>
                        <a:rPr lang="es-MX" sz="1000" b="1" i="0" u="none" strike="noStrike" dirty="0">
                          <a:solidFill>
                            <a:srgbClr val="000000"/>
                          </a:solidFill>
                          <a:latin typeface="Calibri"/>
                        </a:rPr>
                        <a:t>de Vida, Progreso y Desarrollo para la Ciudad de </a:t>
                      </a:r>
                      <a:r>
                        <a:rPr lang="es-MX" sz="1000" b="1" i="0" u="none" strike="noStrike" dirty="0" smtClean="0">
                          <a:solidFill>
                            <a:srgbClr val="000000"/>
                          </a:solidFill>
                          <a:latin typeface="Calibri"/>
                        </a:rPr>
                        <a:t>México</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S.A. de C.V. (Capital en Crecimiento)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Comisión </a:t>
                      </a:r>
                      <a:r>
                        <a:rPr lang="es-MX" sz="1000" b="1" i="0" u="none" strike="noStrike" dirty="0">
                          <a:solidFill>
                            <a:srgbClr val="000000"/>
                          </a:solidFill>
                          <a:latin typeface="Calibri"/>
                        </a:rPr>
                        <a:t>de Filmaciones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Universidad </a:t>
                      </a:r>
                      <a:r>
                        <a:rPr lang="es-MX" sz="1000" b="1" i="0" u="none" strike="noStrike" dirty="0">
                          <a:solidFill>
                            <a:srgbClr val="000000"/>
                          </a:solidFill>
                          <a:latin typeface="Calibri"/>
                        </a:rPr>
                        <a:t>Autónoma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1000100" y="2000240"/>
          <a:ext cx="7143800" cy="4500594"/>
        </p:xfrm>
        <a:graphic>
          <a:graphicData uri="http://schemas.openxmlformats.org/drawingml/2006/chart">
            <c:chart xmlns:c="http://schemas.openxmlformats.org/drawingml/2006/chart" xmlns:r="http://schemas.openxmlformats.org/officeDocument/2006/relationships" r:id="rId2"/>
          </a:graphicData>
        </a:graphic>
      </p:graphicFrame>
      <p:sp>
        <p:nvSpPr>
          <p:cNvPr id="18" name="17 CuadroTexto"/>
          <p:cNvSpPr txBox="1"/>
          <p:nvPr/>
        </p:nvSpPr>
        <p:spPr>
          <a:xfrm>
            <a:off x="1714480" y="1267930"/>
            <a:ext cx="5715040" cy="292388"/>
          </a:xfrm>
          <a:prstGeom prst="rect">
            <a:avLst/>
          </a:prstGeom>
          <a:noFill/>
        </p:spPr>
        <p:txBody>
          <a:bodyPr wrap="square" rtlCol="0">
            <a:spAutoFit/>
          </a:bodyPr>
          <a:lstStyle/>
          <a:p>
            <a:pPr algn="ctr"/>
            <a:r>
              <a:rPr lang="es-MX" sz="1300" b="1" dirty="0" smtClean="0">
                <a:latin typeface="Calibri" pitchFamily="34" charset="0"/>
              </a:rPr>
              <a:t>Índice de Cumplimiento del Artículo 14: 79.1</a:t>
            </a:r>
            <a:endParaRPr lang="es-MX" sz="1300" b="1" dirty="0">
              <a:latin typeface="Calibri" pitchFamily="34" charset="0"/>
            </a:endParaRPr>
          </a:p>
        </p:txBody>
      </p:sp>
      <p:sp>
        <p:nvSpPr>
          <p:cNvPr id="6"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19</a:t>
            </a:fld>
            <a:endParaRPr lang="es-MX" b="1" dirty="0">
              <a:latin typeface="Calibri" pitchFamily="34" charset="0"/>
            </a:endParaRPr>
          </a:p>
        </p:txBody>
      </p:sp>
      <p:sp>
        <p:nvSpPr>
          <p:cNvPr id="7" name="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14.</a:t>
            </a:r>
          </a:p>
          <a:p>
            <a:r>
              <a:rPr lang="es-MX" b="1" dirty="0" smtClean="0">
                <a:latin typeface="Calibri" pitchFamily="34" charset="0"/>
              </a:rPr>
              <a:t>Aplica a todos los Entes públicos (100)</a:t>
            </a:r>
          </a:p>
          <a:p>
            <a:r>
              <a:rPr lang="es-MX" sz="1200" b="1" i="1" dirty="0" smtClean="0">
                <a:latin typeface="Calibri" pitchFamily="34" charset="0"/>
              </a:rPr>
              <a:t>Primera evaluación 2010</a:t>
            </a:r>
            <a:endParaRPr lang="es-ES" sz="1000" b="1" i="1"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814388" y="1988840"/>
            <a:ext cx="7500937" cy="3731876"/>
          </a:xfrm>
          <a:prstGeom prst="rect">
            <a:avLst/>
          </a:prstGeom>
        </p:spPr>
        <p:txBody>
          <a:bodyPr/>
          <a:lstStyle/>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De conformidad con lo establecido en el Artículo 71, fracción I, VIII y XI de la Ley de Transparencia y Acceso a la Información Pública del Distrito Federal; Artículo 23, fracción IX de reglamento interior del InfoDF y con base en los Criterios y Metodología de Evaluación de la información pública de oficio que deben dar a conocer los Entes públicos en sus portales de Internet (Criterios y Metodología) aprobados mediante Acuerdo 389/SO/18-09/2008, se da a conocer los principales resultados de la primera evaluación de las obligaciones de transparencia (Artículos 13, 14, 15, 16, 17, 18, 19, 20, 21, 22, 28 y 29 de la LTAIPDF) publicadas en los portales de Internet de los Entes públicos, realizada durante los meses de mayo y junio de 2010.</a:t>
            </a:r>
          </a:p>
        </p:txBody>
      </p:sp>
      <p:sp>
        <p:nvSpPr>
          <p:cNvPr id="10" name="9 CuadroTexto"/>
          <p:cNvSpPr txBox="1"/>
          <p:nvPr/>
        </p:nvSpPr>
        <p:spPr>
          <a:xfrm>
            <a:off x="76169" y="85702"/>
            <a:ext cx="8388000" cy="864000"/>
          </a:xfrm>
          <a:prstGeom prst="rect">
            <a:avLst/>
          </a:prstGeom>
          <a:noFill/>
        </p:spPr>
        <p:txBody>
          <a:bodyPr wrap="square" rtlCol="0" anchor="ctr">
            <a:noAutofit/>
          </a:bodyPr>
          <a:lstStyle/>
          <a:p>
            <a:pPr algn="ctr"/>
            <a:r>
              <a:rPr lang="es-MX" b="1" dirty="0" smtClean="0">
                <a:latin typeface="Calibri" pitchFamily="34" charset="0"/>
              </a:rPr>
              <a:t>O B J E T I V O</a:t>
            </a:r>
            <a:endParaRPr lang="es-ES" sz="1200" b="1" i="1" dirty="0">
              <a:latin typeface="Calibri" pitchFamily="34" charset="0"/>
            </a:endParaRPr>
          </a:p>
        </p:txBody>
      </p:sp>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2</a:t>
            </a:fld>
            <a:endParaRPr lang="es-MX" b="1" dirty="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20</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14. Orden descendente</a:t>
            </a:r>
          </a:p>
          <a:p>
            <a:r>
              <a:rPr lang="es-MX" sz="1200" b="1" i="1" dirty="0" smtClean="0">
                <a:latin typeface="Calibri" pitchFamily="34" charset="0"/>
              </a:rPr>
              <a:t>Primera evaluación 2010</a:t>
            </a:r>
            <a:endParaRPr lang="es-ES" sz="1000" b="1" i="1" dirty="0">
              <a:latin typeface="Calibri" pitchFamily="34" charset="0"/>
            </a:endParaRPr>
          </a:p>
        </p:txBody>
      </p:sp>
      <p:graphicFrame>
        <p:nvGraphicFramePr>
          <p:cNvPr id="8" name="7 Tabla"/>
          <p:cNvGraphicFramePr>
            <a:graphicFrameLocks noGrp="1"/>
          </p:cNvGraphicFramePr>
          <p:nvPr/>
        </p:nvGraphicFramePr>
        <p:xfrm>
          <a:off x="377318" y="1076804"/>
          <a:ext cx="4068000" cy="5580000"/>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14</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Electoral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Ambiental y del Ordenamiento Territorial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Benito Juárez</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Urbano y Vivienda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Electoral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Acceso a la Información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Finanzas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Consejo </a:t>
                      </a:r>
                      <a:r>
                        <a:rPr lang="es-MX" sz="1000" b="1" i="0" u="none" strike="noStrike" dirty="0">
                          <a:solidFill>
                            <a:srgbClr val="000000"/>
                          </a:solidFill>
                          <a:latin typeface="Calibri"/>
                        </a:rPr>
                        <a:t>de la Judicatura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Centro Histórico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Educación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Metrobús</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Seguridad Pública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Oficialía </a:t>
                      </a:r>
                      <a:r>
                        <a:rPr lang="es-MX" sz="1000" b="1" i="0" u="none" strike="noStrike" dirty="0">
                          <a:solidFill>
                            <a:srgbClr val="000000"/>
                          </a:solidFill>
                          <a:latin typeface="Calibri"/>
                        </a:rPr>
                        <a:t>Mayor</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Miguel Hidalgo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Corporación </a:t>
                      </a:r>
                      <a:r>
                        <a:rPr lang="es-MX" sz="1000" b="1" i="0" u="none" strike="noStrike" dirty="0">
                          <a:solidFill>
                            <a:srgbClr val="000000"/>
                          </a:solidFill>
                          <a:latin typeface="Calibri"/>
                        </a:rPr>
                        <a:t>Mexicana de Impresión, S.A. de C.V.</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Comisión </a:t>
                      </a:r>
                      <a:r>
                        <a:rPr lang="es-MX" sz="1000" b="1" i="0" u="none" strike="noStrike" dirty="0">
                          <a:solidFill>
                            <a:srgbClr val="000000"/>
                          </a:solidFill>
                          <a:latin typeface="Calibri"/>
                        </a:rPr>
                        <a:t>de Derechos Humanos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Protección Civil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Complejo Ambiental Xochimilco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Heroico </a:t>
                      </a:r>
                      <a:r>
                        <a:rPr lang="es-MX" sz="1000" b="1" i="0" u="none" strike="noStrike" dirty="0">
                          <a:solidFill>
                            <a:srgbClr val="000000"/>
                          </a:solidFill>
                          <a:latin typeface="Calibri"/>
                        </a:rPr>
                        <a:t>Cuerpo de Bomberos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Servicio </a:t>
                      </a:r>
                      <a:r>
                        <a:rPr lang="es-MX" sz="1000" b="1" i="0" u="none" strike="noStrike" dirty="0">
                          <a:solidFill>
                            <a:srgbClr val="000000"/>
                          </a:solidFill>
                          <a:latin typeface="Calibri"/>
                        </a:rPr>
                        <a:t>de Transportes Eléctricos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Museo de Arte Popular Mexicano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Rural y Equidad para las Comunidades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de la Policía Preventiva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Salud</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para Trabajadores a Lista de Raya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Red </a:t>
                      </a:r>
                      <a:r>
                        <a:rPr lang="es-MX" sz="1000" b="1" i="0" u="none" strike="noStrike" dirty="0">
                          <a:solidFill>
                            <a:srgbClr val="000000"/>
                          </a:solidFill>
                          <a:latin typeface="Calibri"/>
                        </a:rPr>
                        <a:t>de Transporte de Pasajeros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Social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Contaduría </a:t>
                      </a:r>
                      <a:r>
                        <a:rPr lang="es-MX" sz="1000" b="1" i="0" u="none" strike="noStrike" dirty="0">
                          <a:solidFill>
                            <a:srgbClr val="000000"/>
                          </a:solidFill>
                          <a:latin typeface="Calibri"/>
                        </a:rPr>
                        <a:t>Mayor de Hacienda de la Asamblea Legislativa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Jefatura </a:t>
                      </a:r>
                      <a:r>
                        <a:rPr lang="es-MX" sz="1000" b="1" i="0" u="none" strike="noStrike" dirty="0">
                          <a:solidFill>
                            <a:srgbClr val="000000"/>
                          </a:solidFill>
                          <a:latin typeface="Calibri"/>
                        </a:rPr>
                        <a:t>de Gobierno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de Recuperación Crediticia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10" name="9 Tabla"/>
          <p:cNvGraphicFramePr>
            <a:graphicFrameLocks noGrp="1"/>
          </p:cNvGraphicFramePr>
          <p:nvPr/>
        </p:nvGraphicFramePr>
        <p:xfrm>
          <a:off x="4698086" y="1079631"/>
          <a:ext cx="4068000" cy="562297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14</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para el Mejoramiento de las Vías de Comunicación </a:t>
                      </a:r>
                      <a:r>
                        <a:rPr lang="es-MX" sz="1000" b="1" i="0" u="none" strike="noStrike" dirty="0" smtClean="0">
                          <a:solidFill>
                            <a:srgbClr val="000000"/>
                          </a:solidFill>
                          <a:latin typeface="Calibri"/>
                        </a:rPr>
                        <a:t>del</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Autoridad </a:t>
                      </a:r>
                      <a:r>
                        <a:rPr lang="es-MX" sz="1000" b="1" i="0" u="none" strike="noStrike" dirty="0">
                          <a:solidFill>
                            <a:srgbClr val="000000"/>
                          </a:solidFill>
                          <a:latin typeface="Calibri"/>
                        </a:rPr>
                        <a:t>del Centro Histórico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para el Desarrollo Integral de la Familia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Iztapalapa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Transporte Colectivo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del Fondo de Apoyo a la Procuración </a:t>
                      </a:r>
                      <a:r>
                        <a:rPr lang="es-MX" sz="1000" b="1" i="0" u="none" strike="noStrike" dirty="0" smtClean="0">
                          <a:solidFill>
                            <a:srgbClr val="000000"/>
                          </a:solidFill>
                          <a:latin typeface="Calibri"/>
                        </a:rPr>
                        <a:t>de</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Álvaro Obregón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Ciencia y Tecnología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Social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Servicios </a:t>
                      </a:r>
                      <a:r>
                        <a:rPr lang="es-MX" sz="1000" b="1" i="0" u="none" strike="noStrike" dirty="0">
                          <a:solidFill>
                            <a:srgbClr val="000000"/>
                          </a:solidFill>
                          <a:latin typeface="Calibri"/>
                        </a:rPr>
                        <a:t>de Salud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Educación Garantizada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Consejo </a:t>
                      </a:r>
                      <a:r>
                        <a:rPr lang="es-MX" sz="1000" b="1" i="0" u="none" strike="noStrike" dirty="0">
                          <a:solidFill>
                            <a:srgbClr val="000000"/>
                          </a:solidFill>
                          <a:latin typeface="Calibri"/>
                        </a:rPr>
                        <a:t>de Evaluación del Desarrollo Social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Junta </a:t>
                      </a:r>
                      <a:r>
                        <a:rPr lang="es-MX" sz="1000" b="1" i="0" u="none" strike="noStrike" dirty="0">
                          <a:solidFill>
                            <a:srgbClr val="000000"/>
                          </a:solidFill>
                          <a:latin typeface="Calibri"/>
                        </a:rPr>
                        <a:t>Local de Conciliación y Arbitraje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Contraloría </a:t>
                      </a:r>
                      <a:r>
                        <a:rPr lang="es-MX" sz="1000" b="1" i="0" u="none" strike="noStrike" dirty="0">
                          <a:solidFill>
                            <a:srgbClr val="000000"/>
                          </a:solidFill>
                          <a:latin typeface="Calibri"/>
                        </a:rPr>
                        <a:t>General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Superior de 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Aguas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Radio y Televisión Digital del Gobierno del D.F</a:t>
                      </a:r>
                      <a:r>
                        <a:rPr lang="es-MX" sz="1000" b="1" i="0" u="none" strike="noStrike" dirty="0" smtClean="0">
                          <a:solidFill>
                            <a:srgbClr val="000000"/>
                          </a:solidFill>
                          <a:latin typeface="Calibri"/>
                        </a:rPr>
                        <a:t>.</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(Capital 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para el Desarrollo Social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para la Atención y Apoyo a las Víctimas del Delito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Técnico de Formación Policial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Coyoacán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Gobierno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de la Policía Auxiliar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Ambiental Público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General de 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Policía </a:t>
                      </a:r>
                      <a:r>
                        <a:rPr lang="es-MX" sz="1000" b="1" i="0" u="none" strike="noStrike" dirty="0">
                          <a:solidFill>
                            <a:srgbClr val="000000"/>
                          </a:solidFill>
                          <a:latin typeface="Calibri"/>
                        </a:rPr>
                        <a:t>Auxiliar</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de lo Contencioso Administrativo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Cuauhtémoc</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21</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14. Orden descendente</a:t>
            </a:r>
          </a:p>
          <a:p>
            <a:r>
              <a:rPr lang="es-MX" sz="1200" b="1" i="1" dirty="0" smtClean="0">
                <a:latin typeface="Calibri" pitchFamily="34" charset="0"/>
              </a:rPr>
              <a:t>Primera evaluación 2010</a:t>
            </a:r>
            <a:endParaRPr lang="es-ES" sz="1000" b="1" i="1" dirty="0">
              <a:latin typeface="Calibri" pitchFamily="34" charset="0"/>
            </a:endParaRPr>
          </a:p>
        </p:txBody>
      </p:sp>
      <p:graphicFrame>
        <p:nvGraphicFramePr>
          <p:cNvPr id="8" name="7 Tabla"/>
          <p:cNvGraphicFramePr>
            <a:graphicFrameLocks noGrp="1"/>
          </p:cNvGraphicFramePr>
          <p:nvPr/>
        </p:nvGraphicFramePr>
        <p:xfrm>
          <a:off x="377318" y="1076804"/>
          <a:ext cx="4068000" cy="553432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14</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Milpa Alta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Cultura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Policía </a:t>
                      </a:r>
                      <a:r>
                        <a:rPr lang="es-MX" sz="1000" b="1" i="0" u="none" strike="noStrike" dirty="0">
                          <a:solidFill>
                            <a:srgbClr val="000000"/>
                          </a:solidFill>
                          <a:latin typeface="Calibri"/>
                        </a:rPr>
                        <a:t>Bancaria e Industrial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Junta </a:t>
                      </a:r>
                      <a:r>
                        <a:rPr lang="es-MX" sz="1000" b="1" i="0" u="none" strike="noStrike" dirty="0">
                          <a:solidFill>
                            <a:srgbClr val="000000"/>
                          </a:solidFill>
                          <a:latin typeface="Calibri"/>
                        </a:rPr>
                        <a:t>de Asistencia Privada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para el Fondo de Promoción para el </a:t>
                      </a:r>
                      <a:r>
                        <a:rPr lang="es-MX" sz="1000" b="1" i="0" u="none" strike="noStrike" dirty="0" smtClean="0">
                          <a:solidFill>
                            <a:srgbClr val="000000"/>
                          </a:solidFill>
                          <a:latin typeface="Calibri"/>
                        </a:rPr>
                        <a:t>Financiamiento</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del Transporte Público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Económico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Asamblea </a:t>
                      </a:r>
                      <a:r>
                        <a:rPr lang="es-MX" sz="1000" b="1" i="0" u="none" strike="noStrike" dirty="0">
                          <a:solidFill>
                            <a:srgbClr val="000000"/>
                          </a:solidFill>
                          <a:latin typeface="Calibri"/>
                        </a:rPr>
                        <a:t>Legislativa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Iztacalco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La Magdalena Contreras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Mixto de Promoción Turística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Vivienda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Servicios </a:t>
                      </a:r>
                      <a:r>
                        <a:rPr lang="es-MX" sz="1000" b="1" i="0" u="none" strike="noStrike" dirty="0">
                          <a:solidFill>
                            <a:srgbClr val="000000"/>
                          </a:solidFill>
                          <a:latin typeface="Calibri"/>
                        </a:rPr>
                        <a:t>Metropolitanos, S.A. de C.V.</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Proyecto </a:t>
                      </a:r>
                      <a:r>
                        <a:rPr lang="es-MX" sz="1000" b="1" i="0" u="none" strike="noStrike" dirty="0">
                          <a:solidFill>
                            <a:srgbClr val="000000"/>
                          </a:solidFill>
                          <a:latin typeface="Calibri"/>
                        </a:rPr>
                        <a:t>Metro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Gustavo A. Madero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de Seguridad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del Medio Ambiente</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Consejería </a:t>
                      </a:r>
                      <a:r>
                        <a:rPr lang="es-MX" sz="1000" b="1" i="0" u="none" strike="noStrike" dirty="0">
                          <a:solidFill>
                            <a:srgbClr val="000000"/>
                          </a:solidFill>
                          <a:latin typeface="Calibri"/>
                        </a:rPr>
                        <a:t>Jurídica y de Servicios Legales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Educación Media Superior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Obras y Servicios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Formación Profesional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Ciudad Digital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Azcapotzalco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Museo del Estanquillo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de Desarrollo Económico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la Juventud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Turismo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las Mujeres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Transportes y Vialidad</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Tlalpan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10" name="9 Tabla"/>
          <p:cNvGraphicFramePr>
            <a:graphicFrameLocks noGrp="1"/>
          </p:cNvGraphicFramePr>
          <p:nvPr/>
        </p:nvGraphicFramePr>
        <p:xfrm>
          <a:off x="4698086" y="1079631"/>
          <a:ext cx="4068000" cy="265432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14</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Comisión </a:t>
                      </a:r>
                      <a:r>
                        <a:rPr lang="es-MX" sz="1000" b="1" i="0" u="none" strike="noStrike" dirty="0">
                          <a:solidFill>
                            <a:srgbClr val="000000"/>
                          </a:solidFill>
                          <a:latin typeface="Calibri"/>
                        </a:rPr>
                        <a:t>de Filmaciones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Tláhuac</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Trabajo y Fomento al Empleo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Xochimilco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Escuela </a:t>
                      </a:r>
                      <a:r>
                        <a:rPr lang="es-MX" sz="1000" b="1" i="0" u="none" strike="noStrike" dirty="0">
                          <a:solidFill>
                            <a:srgbClr val="000000"/>
                          </a:solidFill>
                          <a:latin typeface="Calibri"/>
                        </a:rPr>
                        <a:t>de Administración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Cuajimalpa de Morelos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46.5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del Deporte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44.2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para la Atención de los Adultos Mayores en 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43.6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Venustiano Carranza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35.8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Universidad </a:t>
                      </a:r>
                      <a:r>
                        <a:rPr lang="es-MX" sz="1000" b="1" i="0" u="none" strike="noStrike" dirty="0">
                          <a:solidFill>
                            <a:srgbClr val="000000"/>
                          </a:solidFill>
                          <a:latin typeface="Calibri"/>
                        </a:rPr>
                        <a:t>Autónoma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23.3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Central de Abasto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20.7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Autoridad </a:t>
                      </a:r>
                      <a:r>
                        <a:rPr lang="es-MX" sz="1000" b="1" i="0" u="none" strike="noStrike" dirty="0">
                          <a:solidFill>
                            <a:srgbClr val="000000"/>
                          </a:solidFill>
                          <a:latin typeface="Calibri"/>
                        </a:rPr>
                        <a:t>del Espacio Público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Calidad </a:t>
                      </a:r>
                      <a:r>
                        <a:rPr lang="es-MX" sz="1000" b="1" i="0" u="none" strike="noStrike" dirty="0">
                          <a:solidFill>
                            <a:srgbClr val="000000"/>
                          </a:solidFill>
                          <a:latin typeface="Calibri"/>
                        </a:rPr>
                        <a:t>de Vida, Progreso y Desarrollo para la Ciudad de </a:t>
                      </a:r>
                      <a:r>
                        <a:rPr lang="es-MX" sz="1000" b="1" i="0" u="none" strike="noStrike" dirty="0" smtClean="0">
                          <a:solidFill>
                            <a:srgbClr val="000000"/>
                          </a:solidFill>
                          <a:latin typeface="Calibri"/>
                        </a:rPr>
                        <a:t>México</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S.A. de C.V. (Capital en Crecimiento)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1000100" y="2689412"/>
          <a:ext cx="7143800" cy="3954298"/>
        </p:xfrm>
        <a:graphic>
          <a:graphicData uri="http://schemas.openxmlformats.org/drawingml/2006/chart">
            <c:chart xmlns:c="http://schemas.openxmlformats.org/drawingml/2006/chart" xmlns:r="http://schemas.openxmlformats.org/officeDocument/2006/relationships" r:id="rId2"/>
          </a:graphicData>
        </a:graphic>
      </p:graphicFrame>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15.</a:t>
            </a:r>
          </a:p>
          <a:p>
            <a:r>
              <a:rPr lang="es-MX" b="1" dirty="0" smtClean="0">
                <a:latin typeface="Calibri" pitchFamily="34" charset="0"/>
              </a:rPr>
              <a:t>Aplica a la Administración Pública Central (21) y Desconcentrados y Paraestatales (52)</a:t>
            </a:r>
          </a:p>
          <a:p>
            <a:r>
              <a:rPr lang="es-MX" sz="1200" b="1" i="1" dirty="0" smtClean="0">
                <a:latin typeface="Calibri" pitchFamily="34" charset="0"/>
              </a:rPr>
              <a:t>Primera evaluación 2010</a:t>
            </a:r>
            <a:endParaRPr lang="es-ES" sz="1000" b="1" i="1" dirty="0">
              <a:latin typeface="Calibri" pitchFamily="34" charset="0"/>
            </a:endParaRPr>
          </a:p>
        </p:txBody>
      </p:sp>
      <p:sp>
        <p:nvSpPr>
          <p:cNvPr id="18" name="17 CuadroTexto"/>
          <p:cNvSpPr txBox="1"/>
          <p:nvPr/>
        </p:nvSpPr>
        <p:spPr>
          <a:xfrm>
            <a:off x="1000100" y="1259317"/>
            <a:ext cx="7143800" cy="1292662"/>
          </a:xfrm>
          <a:prstGeom prst="rect">
            <a:avLst/>
          </a:prstGeom>
          <a:noFill/>
        </p:spPr>
        <p:txBody>
          <a:bodyPr wrap="square" rtlCol="0">
            <a:spAutoFit/>
          </a:bodyPr>
          <a:lstStyle/>
          <a:p>
            <a:pPr algn="ctr"/>
            <a:r>
              <a:rPr lang="es-MX" sz="1300" b="1" dirty="0" smtClean="0">
                <a:latin typeface="Calibri" pitchFamily="34" charset="0"/>
              </a:rPr>
              <a:t>Índice de Cumplimiento Global de Obligaciones Específicas</a:t>
            </a:r>
          </a:p>
          <a:p>
            <a:pPr algn="ctr"/>
            <a:r>
              <a:rPr lang="es-MX" sz="1300" b="1" dirty="0" smtClean="0">
                <a:latin typeface="Calibri" pitchFamily="34" charset="0"/>
              </a:rPr>
              <a:t>(Artículos 15, 16, 17, 18, 19, 20, 21 y 22): 75.3</a:t>
            </a:r>
          </a:p>
          <a:p>
            <a:pPr algn="ctr"/>
            <a:endParaRPr lang="es-MX" sz="1300" b="1" dirty="0" smtClean="0">
              <a:latin typeface="Calibri" pitchFamily="34" charset="0"/>
            </a:endParaRPr>
          </a:p>
          <a:p>
            <a:pPr algn="ctr"/>
            <a:endParaRPr lang="es-MX" sz="1300" b="1" dirty="0" smtClean="0">
              <a:latin typeface="Calibri" pitchFamily="34" charset="0"/>
            </a:endParaRPr>
          </a:p>
          <a:p>
            <a:pPr algn="ctr"/>
            <a:r>
              <a:rPr lang="es-MX" sz="1300" b="1" dirty="0" smtClean="0">
                <a:latin typeface="Calibri" pitchFamily="34" charset="0"/>
              </a:rPr>
              <a:t>Índice de Cumplimiento del Artículo 15</a:t>
            </a:r>
          </a:p>
          <a:p>
            <a:pPr algn="ctr"/>
            <a:r>
              <a:rPr lang="es-MX" sz="1300" b="1" dirty="0" smtClean="0">
                <a:latin typeface="Calibri" pitchFamily="34" charset="0"/>
              </a:rPr>
              <a:t>(Administración Pública Central y Desconcentrados y Paraestatales): 75.5</a:t>
            </a:r>
            <a:endParaRPr lang="es-MX" sz="1300" b="1" dirty="0">
              <a:latin typeface="Calibri" pitchFamily="34" charset="0"/>
            </a:endParaRPr>
          </a:p>
        </p:txBody>
      </p:sp>
      <p:sp>
        <p:nvSpPr>
          <p:cNvPr id="6"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22</a:t>
            </a:fld>
            <a:endParaRPr lang="es-MX" b="1"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23</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15. Orden descendente</a:t>
            </a:r>
          </a:p>
          <a:p>
            <a:r>
              <a:rPr lang="es-MX" sz="1200" b="1" i="1" dirty="0" smtClean="0">
                <a:latin typeface="Calibri" pitchFamily="34" charset="0"/>
              </a:rPr>
              <a:t>Primera evaluación 2010</a:t>
            </a:r>
            <a:endParaRPr lang="es-ES" sz="1000" b="1" i="1" dirty="0">
              <a:latin typeface="Calibri" pitchFamily="34" charset="0"/>
            </a:endParaRPr>
          </a:p>
        </p:txBody>
      </p:sp>
      <p:graphicFrame>
        <p:nvGraphicFramePr>
          <p:cNvPr id="8" name="7 Tabla"/>
          <p:cNvGraphicFramePr>
            <a:graphicFrameLocks noGrp="1"/>
          </p:cNvGraphicFramePr>
          <p:nvPr/>
        </p:nvGraphicFramePr>
        <p:xfrm>
          <a:off x="377318" y="1076804"/>
          <a:ext cx="4068000" cy="5668650"/>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15</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Corporación </a:t>
                      </a:r>
                      <a:r>
                        <a:rPr lang="es-MX" sz="1000" b="1" i="0" u="none" strike="noStrike" dirty="0">
                          <a:solidFill>
                            <a:srgbClr val="000000"/>
                          </a:solidFill>
                          <a:latin typeface="Calibri"/>
                        </a:rPr>
                        <a:t>Mexicana de Impresión, S.A. de C.V.</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Centro Histórico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Heroico </a:t>
                      </a:r>
                      <a:r>
                        <a:rPr lang="es-MX" sz="1000" b="1" i="0" u="none" strike="noStrike" dirty="0">
                          <a:solidFill>
                            <a:srgbClr val="000000"/>
                          </a:solidFill>
                          <a:latin typeface="Calibri"/>
                        </a:rPr>
                        <a:t>Cuerpo de Bomberos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Junta </a:t>
                      </a:r>
                      <a:r>
                        <a:rPr lang="es-MX" sz="1000" b="1" i="0" u="none" strike="noStrike" dirty="0">
                          <a:solidFill>
                            <a:srgbClr val="000000"/>
                          </a:solidFill>
                          <a:latin typeface="Calibri"/>
                        </a:rPr>
                        <a:t>de Asistencia Privada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Metrobús</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Policía </a:t>
                      </a:r>
                      <a:r>
                        <a:rPr lang="es-MX" sz="1000" b="1" i="0" u="none" strike="noStrike" dirty="0">
                          <a:solidFill>
                            <a:srgbClr val="000000"/>
                          </a:solidFill>
                          <a:latin typeface="Calibri"/>
                        </a:rPr>
                        <a:t>Bancaria e Industrial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Protección Civil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Salud</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Seguridad Pública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Radio y Televisión Digital del Gobierno del D.F</a:t>
                      </a:r>
                      <a:r>
                        <a:rPr lang="es-MX" sz="1000" b="1" i="0" u="none" strike="noStrike" dirty="0" smtClean="0">
                          <a:solidFill>
                            <a:srgbClr val="000000"/>
                          </a:solidFill>
                          <a:latin typeface="Calibri"/>
                        </a:rPr>
                        <a:t>.</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(Capital 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Autoridad </a:t>
                      </a:r>
                      <a:r>
                        <a:rPr lang="es-MX" sz="1000" b="1" i="0" u="none" strike="noStrike" dirty="0">
                          <a:solidFill>
                            <a:srgbClr val="000000"/>
                          </a:solidFill>
                          <a:latin typeface="Calibri"/>
                        </a:rPr>
                        <a:t>del Centro Histórico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de la Policía Preventiva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Aguas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Transporte Colectivo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para el Desarrollo Social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Museo de Arte Popular Mexicano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Social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Urbano y Vivienda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las Mujeres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Vivienda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Oficialía </a:t>
                      </a:r>
                      <a:r>
                        <a:rPr lang="es-MX" sz="1000" b="1" i="0" u="none" strike="noStrike" dirty="0">
                          <a:solidFill>
                            <a:srgbClr val="000000"/>
                          </a:solidFill>
                          <a:latin typeface="Calibri"/>
                        </a:rPr>
                        <a:t>Mayor</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Finanzas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Servicios </a:t>
                      </a:r>
                      <a:r>
                        <a:rPr lang="es-MX" sz="1000" b="1" i="0" u="none" strike="noStrike" dirty="0">
                          <a:solidFill>
                            <a:srgbClr val="000000"/>
                          </a:solidFill>
                          <a:latin typeface="Calibri"/>
                        </a:rPr>
                        <a:t>Metropolitanos, S.A. de C.V.</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Gobierno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la Juventud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Ambiental y del Ordenamiento Territorial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Educación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del Fondo de Apoyo a la Procuración </a:t>
                      </a:r>
                      <a:r>
                        <a:rPr lang="es-MX" sz="1000" b="1" i="0" u="none" strike="noStrike" dirty="0" smtClean="0">
                          <a:solidFill>
                            <a:srgbClr val="000000"/>
                          </a:solidFill>
                          <a:latin typeface="Calibri"/>
                        </a:rPr>
                        <a:t>de</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para Trabajadores a Lista de Raya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10" name="9 Tabla"/>
          <p:cNvGraphicFramePr>
            <a:graphicFrameLocks noGrp="1"/>
          </p:cNvGraphicFramePr>
          <p:nvPr/>
        </p:nvGraphicFramePr>
        <p:xfrm>
          <a:off x="4698086" y="1079631"/>
          <a:ext cx="4068000" cy="553432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15</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Complejo Ambiental Xochimilco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Social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Rural y Equidad para las Comunidades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Contraloría </a:t>
                      </a:r>
                      <a:r>
                        <a:rPr lang="es-MX" sz="1000" b="1" i="0" u="none" strike="noStrike" dirty="0">
                          <a:solidFill>
                            <a:srgbClr val="000000"/>
                          </a:solidFill>
                          <a:latin typeface="Calibri"/>
                        </a:rPr>
                        <a:t>General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Cultura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para la Atención y Apoyo a las Víctimas del Delito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Red </a:t>
                      </a:r>
                      <a:r>
                        <a:rPr lang="es-MX" sz="1000" b="1" i="0" u="none" strike="noStrike" dirty="0">
                          <a:solidFill>
                            <a:srgbClr val="000000"/>
                          </a:solidFill>
                          <a:latin typeface="Calibri"/>
                        </a:rPr>
                        <a:t>de Transporte de Pasajeros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Consejo </a:t>
                      </a:r>
                      <a:r>
                        <a:rPr lang="es-MX" sz="1000" b="1" i="0" u="none" strike="noStrike" dirty="0">
                          <a:solidFill>
                            <a:srgbClr val="000000"/>
                          </a:solidFill>
                          <a:latin typeface="Calibri"/>
                        </a:rPr>
                        <a:t>de Evaluación del Desarrollo Social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Formación Profesional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para el Mejoramiento de las Vías de Comunicación </a:t>
                      </a:r>
                      <a:r>
                        <a:rPr lang="es-MX" sz="1000" b="1" i="0" u="none" strike="noStrike" dirty="0" smtClean="0">
                          <a:solidFill>
                            <a:srgbClr val="000000"/>
                          </a:solidFill>
                          <a:latin typeface="Calibri"/>
                        </a:rPr>
                        <a:t>del</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Trabajo y Fomento al Empleo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Educación Garantizada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para el Desarrollo Integral de la Familia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Jefatura </a:t>
                      </a:r>
                      <a:r>
                        <a:rPr lang="es-MX" sz="1000" b="1" i="0" u="none" strike="noStrike" dirty="0">
                          <a:solidFill>
                            <a:srgbClr val="000000"/>
                          </a:solidFill>
                          <a:latin typeface="Calibri"/>
                        </a:rPr>
                        <a:t>de Gobierno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Ciencia y Tecnología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Servicios </a:t>
                      </a:r>
                      <a:r>
                        <a:rPr lang="es-MX" sz="1000" b="1" i="0" u="none" strike="noStrike" dirty="0">
                          <a:solidFill>
                            <a:srgbClr val="000000"/>
                          </a:solidFill>
                          <a:latin typeface="Calibri"/>
                        </a:rPr>
                        <a:t>de Salud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Servicio </a:t>
                      </a:r>
                      <a:r>
                        <a:rPr lang="es-MX" sz="1000" b="1" i="0" u="none" strike="noStrike" dirty="0">
                          <a:solidFill>
                            <a:srgbClr val="000000"/>
                          </a:solidFill>
                          <a:latin typeface="Calibri"/>
                        </a:rPr>
                        <a:t>de Transportes Eléctricos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Ambiental Público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del Medio Ambiente</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de Recuperación Crediticia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Proyecto </a:t>
                      </a:r>
                      <a:r>
                        <a:rPr lang="es-MX" sz="1000" b="1" i="0" u="none" strike="noStrike" dirty="0">
                          <a:solidFill>
                            <a:srgbClr val="000000"/>
                          </a:solidFill>
                          <a:latin typeface="Calibri"/>
                        </a:rPr>
                        <a:t>Metro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de Desarrollo Económico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de Seguridad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Policía </a:t>
                      </a:r>
                      <a:r>
                        <a:rPr lang="es-MX" sz="1000" b="1" i="0" u="none" strike="noStrike" dirty="0">
                          <a:solidFill>
                            <a:srgbClr val="000000"/>
                          </a:solidFill>
                          <a:latin typeface="Calibri"/>
                        </a:rPr>
                        <a:t>Auxiliar</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de la Policía Auxiliar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Técnico de Formación Policial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Obras y Servicios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General de 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59.9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Económico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24</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15. Orden descendente</a:t>
            </a:r>
          </a:p>
          <a:p>
            <a:r>
              <a:rPr lang="es-MX" sz="1200" b="1" i="1" dirty="0" smtClean="0">
                <a:latin typeface="Calibri" pitchFamily="34" charset="0"/>
              </a:rPr>
              <a:t>Primera evaluación 2010</a:t>
            </a:r>
            <a:endParaRPr lang="es-ES" sz="1000" b="1" i="1" dirty="0">
              <a:latin typeface="Calibri" pitchFamily="34" charset="0"/>
            </a:endParaRPr>
          </a:p>
        </p:txBody>
      </p:sp>
      <p:graphicFrame>
        <p:nvGraphicFramePr>
          <p:cNvPr id="8" name="7 Tabla"/>
          <p:cNvGraphicFramePr>
            <a:graphicFrameLocks noGrp="1"/>
          </p:cNvGraphicFramePr>
          <p:nvPr/>
        </p:nvGraphicFramePr>
        <p:xfrm>
          <a:off x="377318" y="1076804"/>
          <a:ext cx="4068000" cy="3148650"/>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15</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Turismo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Ciudad Digital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Consejería </a:t>
                      </a:r>
                      <a:r>
                        <a:rPr lang="es-MX" sz="1000" b="1" i="0" u="none" strike="noStrike" dirty="0">
                          <a:solidFill>
                            <a:srgbClr val="000000"/>
                          </a:solidFill>
                          <a:latin typeface="Calibri"/>
                        </a:rPr>
                        <a:t>Jurídica y de Servicios Legales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Educación Media Superior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Transportes y Vialidad</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para el Fondo de Promoción para el </a:t>
                      </a:r>
                      <a:r>
                        <a:rPr lang="es-MX" sz="1000" b="1" i="0" u="none" strike="noStrike" dirty="0" smtClean="0">
                          <a:solidFill>
                            <a:srgbClr val="000000"/>
                          </a:solidFill>
                          <a:latin typeface="Calibri"/>
                        </a:rPr>
                        <a:t>Financiamiento</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del Transporte Público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42.0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Mixto de Promoción Turística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40.0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Museo del Estanquillo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29.3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Central de Abasto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para la Atención de los Adultos Mayores en 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del Deporte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smtClean="0">
                          <a:solidFill>
                            <a:srgbClr val="000000"/>
                          </a:solidFill>
                          <a:latin typeface="Calibri"/>
                        </a:rPr>
                        <a:t>8.3</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Autoridad </a:t>
                      </a:r>
                      <a:r>
                        <a:rPr lang="es-MX" sz="1000" b="1" i="0" u="none" strike="noStrike" dirty="0">
                          <a:solidFill>
                            <a:srgbClr val="000000"/>
                          </a:solidFill>
                          <a:latin typeface="Calibri"/>
                        </a:rPr>
                        <a:t>del Espacio Público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Calidad </a:t>
                      </a:r>
                      <a:r>
                        <a:rPr lang="es-MX" sz="1000" b="1" i="0" u="none" strike="noStrike" dirty="0">
                          <a:solidFill>
                            <a:srgbClr val="000000"/>
                          </a:solidFill>
                          <a:latin typeface="Calibri"/>
                        </a:rPr>
                        <a:t>de Vida, Progreso y Desarrollo para la Ciudad de </a:t>
                      </a:r>
                      <a:r>
                        <a:rPr lang="es-MX" sz="1000" b="1" i="0" u="none" strike="noStrike" dirty="0" smtClean="0">
                          <a:solidFill>
                            <a:srgbClr val="000000"/>
                          </a:solidFill>
                          <a:latin typeface="Calibri"/>
                        </a:rPr>
                        <a:t>México</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S.A. de C.V. (Capital en Crecimiento)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Comisión </a:t>
                      </a:r>
                      <a:r>
                        <a:rPr lang="es-MX" sz="1000" b="1" i="0" u="none" strike="noStrike" dirty="0">
                          <a:solidFill>
                            <a:srgbClr val="000000"/>
                          </a:solidFill>
                          <a:latin typeface="Calibri"/>
                        </a:rPr>
                        <a:t>de Filmaciones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Escuela </a:t>
                      </a:r>
                      <a:r>
                        <a:rPr lang="es-MX" sz="1000" b="1" i="0" u="none" strike="noStrike" dirty="0">
                          <a:solidFill>
                            <a:srgbClr val="000000"/>
                          </a:solidFill>
                          <a:latin typeface="Calibri"/>
                        </a:rPr>
                        <a:t>de Administración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25</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 los Artículos 16, 17, 18, 19, 20, 21 y 22</a:t>
            </a:r>
          </a:p>
          <a:p>
            <a:r>
              <a:rPr lang="es-MX" sz="1200" b="1" i="1" dirty="0" smtClean="0">
                <a:latin typeface="Calibri" pitchFamily="34" charset="0"/>
              </a:rPr>
              <a:t>Primera evaluación 2010</a:t>
            </a:r>
            <a:endParaRPr lang="es-ES" sz="1000" b="1" i="1" dirty="0">
              <a:latin typeface="Calibri" pitchFamily="34" charset="0"/>
            </a:endParaRPr>
          </a:p>
        </p:txBody>
      </p:sp>
      <p:graphicFrame>
        <p:nvGraphicFramePr>
          <p:cNvPr id="8" name="7 Tabla"/>
          <p:cNvGraphicFramePr>
            <a:graphicFrameLocks noGrp="1"/>
          </p:cNvGraphicFramePr>
          <p:nvPr/>
        </p:nvGraphicFramePr>
        <p:xfrm>
          <a:off x="611560" y="1188707"/>
          <a:ext cx="7920000" cy="5453758"/>
        </p:xfrm>
        <a:graphic>
          <a:graphicData uri="http://schemas.openxmlformats.org/drawingml/2006/table">
            <a:tbl>
              <a:tblPr>
                <a:effectLst>
                  <a:outerShdw blurRad="63500" sx="102000" sy="102000" algn="ctr" rotWithShape="0">
                    <a:schemeClr val="bg1">
                      <a:lumMod val="50000"/>
                      <a:alpha val="40000"/>
                    </a:schemeClr>
                  </a:outerShdw>
                </a:effectLst>
              </a:tblPr>
              <a:tblGrid>
                <a:gridCol w="720000"/>
                <a:gridCol w="900000"/>
                <a:gridCol w="900000"/>
                <a:gridCol w="900000"/>
                <a:gridCol w="3420000"/>
                <a:gridCol w="1080000"/>
              </a:tblGrid>
              <a:tr h="180000">
                <a:tc>
                  <a:txBody>
                    <a:bodyPr/>
                    <a:lstStyle/>
                    <a:p>
                      <a:pPr algn="ctr" fontAlgn="b"/>
                      <a:r>
                        <a:rPr lang="es-MX" sz="1000" b="1" i="0" u="none" strike="noStrike" dirty="0" smtClean="0">
                          <a:solidFill>
                            <a:schemeClr val="bg1"/>
                          </a:solidFill>
                          <a:latin typeface="Calibri" pitchFamily="34" charset="0"/>
                        </a:rPr>
                        <a:t>Artículo</a:t>
                      </a:r>
                      <a:endParaRPr lang="es-MX" sz="1000" b="1" i="0" u="none" strike="noStrike" dirty="0">
                        <a:solidFill>
                          <a:schemeClr val="bg1"/>
                        </a:solidFill>
                        <a:latin typeface="Calibri" pitchFamily="34" charset="0"/>
                      </a:endParaRPr>
                    </a:p>
                  </a:txBody>
                  <a:tcPr marL="2233" marR="2233" marT="2233" marB="0" anchor="ctr">
                    <a:lnL w="19050"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Índice de cumplimiento del Artículo</a:t>
                      </a:r>
                      <a:endParaRPr lang="es-MX" sz="1000" b="1" i="0" u="none" strike="noStrike"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Aplica a:</a:t>
                      </a:r>
                      <a:endParaRPr lang="es-MX" sz="1000" b="1" i="0" u="none" strike="noStrike"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Total</a:t>
                      </a:r>
                      <a:r>
                        <a:rPr lang="es-MX" sz="1000" b="1" i="0" u="none" strike="noStrike" baseline="0" dirty="0" smtClean="0">
                          <a:solidFill>
                            <a:schemeClr val="bg1"/>
                          </a:solidFill>
                          <a:latin typeface="Calibri" pitchFamily="34" charset="0"/>
                        </a:rPr>
                        <a:t> de Entes públicos a los que les aplica</a:t>
                      </a:r>
                      <a:endParaRPr lang="es-MX" sz="1000" b="1" i="0" u="none" strike="noStrike"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baseline="0" dirty="0" smtClean="0">
                          <a:solidFill>
                            <a:schemeClr val="bg1"/>
                          </a:solidFill>
                          <a:latin typeface="Calibri" pitchFamily="34" charset="0"/>
                        </a:rPr>
                        <a:t>Índice  de Cumplimiento por Ente público</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19050"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solidFill>
                      <a:srgbClr val="009999"/>
                    </a:solidFill>
                  </a:tcPr>
                </a:tc>
              </a:tr>
              <a:tr h="180000">
                <a:tc rowSpan="2">
                  <a:txBody>
                    <a:bodyPr/>
                    <a:lstStyle/>
                    <a:p>
                      <a:pPr algn="ctr" fontAlgn="b"/>
                      <a:r>
                        <a:rPr lang="es-MX" sz="1000" b="1" i="0" u="none" strike="noStrike" dirty="0" smtClean="0">
                          <a:solidFill>
                            <a:srgbClr val="000000"/>
                          </a:solidFill>
                          <a:latin typeface="Calibri" pitchFamily="34" charset="0"/>
                        </a:rPr>
                        <a:t>16</a:t>
                      </a:r>
                      <a:endParaRPr lang="es-MX" sz="1000" b="1" i="0" u="none" strike="noStrike" dirty="0">
                        <a:solidFill>
                          <a:srgbClr val="000000"/>
                        </a:solidFill>
                        <a:latin typeface="Calibri" pitchFamily="34" charset="0"/>
                      </a:endParaRPr>
                    </a:p>
                  </a:txBody>
                  <a:tcPr marL="9525" marR="9525" marT="9525" marB="0" anchor="ctr">
                    <a:lnL w="19050"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rowSpan="2">
                  <a:txBody>
                    <a:bodyPr/>
                    <a:lstStyle/>
                    <a:p>
                      <a:pPr algn="ctr" fontAlgn="b"/>
                      <a:r>
                        <a:rPr lang="es-MX" sz="1000" b="1" i="0" u="none" strike="noStrike" dirty="0" smtClean="0">
                          <a:solidFill>
                            <a:srgbClr val="000000"/>
                          </a:solidFill>
                          <a:latin typeface="Calibri" pitchFamily="34" charset="0"/>
                        </a:rPr>
                        <a:t>96.3</a:t>
                      </a:r>
                      <a:endParaRPr lang="es-MX" sz="1000" b="1" i="0" u="none" strike="noStrike" dirty="0">
                        <a:solidFill>
                          <a:srgbClr val="000000"/>
                        </a:solidFill>
                        <a:latin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rowSpan="2">
                  <a:txBody>
                    <a:bodyPr/>
                    <a:lstStyle/>
                    <a:p>
                      <a:pPr algn="ctr" fontAlgn="b"/>
                      <a:r>
                        <a:rPr lang="es-MX" sz="1000" b="1" i="0" u="none" strike="noStrike" dirty="0" smtClean="0">
                          <a:solidFill>
                            <a:srgbClr val="000000"/>
                          </a:solidFill>
                          <a:latin typeface="Calibri" pitchFamily="34" charset="0"/>
                        </a:rPr>
                        <a:t>Órgano Legislativo</a:t>
                      </a:r>
                      <a:endParaRPr lang="es-MX" sz="1000" b="1" i="0" u="none" strike="noStrike" dirty="0">
                        <a:solidFill>
                          <a:srgbClr val="000000"/>
                        </a:solidFill>
                        <a:latin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rowSpan="2">
                  <a:txBody>
                    <a:bodyPr/>
                    <a:lstStyle/>
                    <a:p>
                      <a:pPr algn="ctr" fontAlgn="b"/>
                      <a:r>
                        <a:rPr lang="es-MX" sz="1000" b="1" i="0" u="none" strike="noStrike" dirty="0" smtClean="0">
                          <a:solidFill>
                            <a:srgbClr val="000000"/>
                          </a:solidFill>
                          <a:latin typeface="Calibri" pitchFamily="34" charset="0"/>
                        </a:rPr>
                        <a:t>2</a:t>
                      </a:r>
                      <a:endParaRPr lang="es-MX" sz="1000" b="1" i="0" u="none" strike="noStrike" dirty="0">
                        <a:solidFill>
                          <a:srgbClr val="000000"/>
                        </a:solidFill>
                        <a:latin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pitchFamily="34" charset="0"/>
                        </a:rPr>
                        <a:t> Contaduría </a:t>
                      </a:r>
                      <a:r>
                        <a:rPr lang="es-MX" sz="1000" b="1" i="0" u="none" strike="noStrike" dirty="0">
                          <a:solidFill>
                            <a:srgbClr val="000000"/>
                          </a:solidFill>
                          <a:latin typeface="Calibri" pitchFamily="34" charset="0"/>
                        </a:rPr>
                        <a:t>Mayor de Hacienda de </a:t>
                      </a:r>
                      <a:r>
                        <a:rPr lang="es-MX" sz="1000" b="1" i="0" u="none" strike="noStrike" dirty="0" smtClean="0">
                          <a:solidFill>
                            <a:srgbClr val="000000"/>
                          </a:solidFill>
                          <a:latin typeface="Calibri" pitchFamily="34" charset="0"/>
                        </a:rPr>
                        <a:t>la  Asamblea </a:t>
                      </a:r>
                      <a:r>
                        <a:rPr lang="es-MX" sz="1000" b="1" i="0" u="none" strike="noStrike" dirty="0">
                          <a:solidFill>
                            <a:srgbClr val="000000"/>
                          </a:solidFill>
                          <a:latin typeface="Calibri" pitchFamily="34" charset="0"/>
                        </a:rPr>
                        <a:t>Legislativa del Distrito Federal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it-IT" sz="1000" b="1" i="0" u="none" strike="noStrike" dirty="0">
                        <a:solidFill>
                          <a:srgbClr val="000000"/>
                        </a:solidFill>
                        <a:latin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it-IT" sz="1000" b="1" i="0" u="none" strike="noStrike" dirty="0">
                        <a:solidFill>
                          <a:srgbClr val="000000"/>
                        </a:solidFill>
                        <a:latin typeface="Calibri" pitchFamily="34" charset="0"/>
                      </a:endParaRPr>
                    </a:p>
                  </a:txBody>
                  <a:tcPr marL="9525" marR="9525" marT="9525" marB="0" anchor="ctr"/>
                </a:tc>
                <a:tc vMerge="1">
                  <a:txBody>
                    <a:bodyPr/>
                    <a:lstStyle/>
                    <a:p>
                      <a:endParaRPr lang="es-MX"/>
                    </a:p>
                  </a:txBody>
                  <a:tcP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it-IT" sz="1000" b="1" i="0" u="none" strike="noStrike" dirty="0">
                        <a:solidFill>
                          <a:srgbClr val="000000"/>
                        </a:solidFill>
                        <a:latin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it-IT" sz="1000" b="1" i="0" u="none" strike="noStrike" dirty="0" smtClean="0">
                          <a:solidFill>
                            <a:srgbClr val="000000"/>
                          </a:solidFill>
                          <a:latin typeface="Calibri" pitchFamily="34" charset="0"/>
                        </a:rPr>
                        <a:t> Asamblea </a:t>
                      </a:r>
                      <a:r>
                        <a:rPr lang="it-IT" sz="1000" b="1" i="0" u="none" strike="noStrike" dirty="0">
                          <a:solidFill>
                            <a:srgbClr val="000000"/>
                          </a:solidFill>
                          <a:latin typeface="Calibri" pitchFamily="34" charset="0"/>
                        </a:rPr>
                        <a:t>Legislativa del Distrito Federal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92.7</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r>
              <a:tr h="180000">
                <a:tc rowSpan="4">
                  <a:txBody>
                    <a:bodyPr/>
                    <a:lstStyle/>
                    <a:p>
                      <a:pPr algn="ctr" fontAlgn="b"/>
                      <a:r>
                        <a:rPr lang="es-MX" sz="1000" b="1" i="0" u="none" strike="noStrike" dirty="0" smtClean="0">
                          <a:solidFill>
                            <a:srgbClr val="000000"/>
                          </a:solidFill>
                          <a:latin typeface="Calibri"/>
                        </a:rPr>
                        <a:t>17</a:t>
                      </a:r>
                      <a:endParaRPr lang="es-MX" sz="1000" b="1" i="0" u="none" strike="noStrike" dirty="0">
                        <a:solidFill>
                          <a:srgbClr val="000000"/>
                        </a:solidFill>
                        <a:latin typeface="Calibri"/>
                      </a:endParaRPr>
                    </a:p>
                  </a:txBody>
                  <a:tcPr marL="9525" marR="9525" marT="9525" marB="0" anchor="ctr">
                    <a:lnL w="19050"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rowSpan="4">
                  <a:txBody>
                    <a:bodyPr/>
                    <a:lstStyle/>
                    <a:p>
                      <a:pPr algn="ctr" fontAlgn="b"/>
                      <a:r>
                        <a:rPr lang="es-MX" sz="1000" b="1" i="0" u="none" strike="noStrike" dirty="0" smtClean="0">
                          <a:solidFill>
                            <a:srgbClr val="000000"/>
                          </a:solidFill>
                          <a:latin typeface="Calibri"/>
                        </a:rPr>
                        <a:t>93.1</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rowSpan="4">
                  <a:txBody>
                    <a:bodyPr/>
                    <a:lstStyle/>
                    <a:p>
                      <a:pPr algn="ctr" fontAlgn="b"/>
                      <a:r>
                        <a:rPr lang="es-MX" sz="1000" b="1" i="0" u="none" strike="noStrike" dirty="0" smtClean="0">
                          <a:solidFill>
                            <a:srgbClr val="000000"/>
                          </a:solidFill>
                          <a:latin typeface="Calibri"/>
                        </a:rPr>
                        <a:t>Órgano Judicial,</a:t>
                      </a:r>
                      <a:r>
                        <a:rPr lang="es-MX" sz="1000" b="1" i="0" u="none" strike="noStrike" baseline="0" dirty="0" smtClean="0">
                          <a:solidFill>
                            <a:srgbClr val="000000"/>
                          </a:solidFill>
                          <a:latin typeface="Calibri"/>
                        </a:rPr>
                        <a:t> </a:t>
                      </a:r>
                      <a:r>
                        <a:rPr lang="es-MX" sz="1000" b="1" i="0" u="none" strike="noStrike" baseline="0" dirty="0" err="1" smtClean="0">
                          <a:solidFill>
                            <a:srgbClr val="000000"/>
                          </a:solidFill>
                          <a:latin typeface="Calibri"/>
                        </a:rPr>
                        <a:t>JLCyA</a:t>
                      </a:r>
                      <a:r>
                        <a:rPr lang="es-MX" sz="1000" b="1" i="0" u="none" strike="noStrike" baseline="0" dirty="0" smtClean="0">
                          <a:solidFill>
                            <a:srgbClr val="000000"/>
                          </a:solidFill>
                          <a:latin typeface="Calibri"/>
                        </a:rPr>
                        <a:t> y TCADF</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rowSpan="4">
                  <a:txBody>
                    <a:bodyPr/>
                    <a:lstStyle/>
                    <a:p>
                      <a:pPr algn="ctr" fontAlgn="b"/>
                      <a:r>
                        <a:rPr lang="es-MX" sz="1000" b="1" i="0" u="none" strike="noStrike" dirty="0" smtClean="0">
                          <a:solidFill>
                            <a:srgbClr val="000000"/>
                          </a:solidFill>
                          <a:latin typeface="Calibri"/>
                        </a:rPr>
                        <a:t>4</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Consejo </a:t>
                      </a:r>
                      <a:r>
                        <a:rPr lang="es-MX" sz="1000" b="1" i="0" u="none" strike="noStrike" dirty="0">
                          <a:solidFill>
                            <a:srgbClr val="000000"/>
                          </a:solidFill>
                          <a:latin typeface="Calibri"/>
                        </a:rPr>
                        <a:t>de la Judicatura del Distrito Federal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97.3</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de lo Contencioso </a:t>
                      </a:r>
                      <a:r>
                        <a:rPr lang="es-MX" sz="1000" b="1" i="0" u="none" strike="noStrike" dirty="0" smtClean="0">
                          <a:solidFill>
                            <a:srgbClr val="000000"/>
                          </a:solidFill>
                          <a:latin typeface="Calibri"/>
                        </a:rPr>
                        <a:t>Administrativo del </a:t>
                      </a:r>
                      <a:r>
                        <a:rPr lang="es-MX" sz="1000" b="1" i="0" u="none" strike="noStrike" dirty="0">
                          <a:solidFill>
                            <a:srgbClr val="000000"/>
                          </a:solidFill>
                          <a:latin typeface="Calibri"/>
                        </a:rPr>
                        <a:t>Distrito Federal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95.7</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Junta </a:t>
                      </a:r>
                      <a:r>
                        <a:rPr lang="es-MX" sz="1000" b="1" i="0" u="none" strike="noStrike" dirty="0">
                          <a:solidFill>
                            <a:srgbClr val="000000"/>
                          </a:solidFill>
                          <a:latin typeface="Calibri"/>
                        </a:rPr>
                        <a:t>Local de Conciliación y Arbitraje </a:t>
                      </a:r>
                      <a:r>
                        <a:rPr lang="es-MX" sz="1000" b="1" i="0" u="none" strike="noStrike" dirty="0" smtClean="0">
                          <a:solidFill>
                            <a:srgbClr val="000000"/>
                          </a:solidFill>
                          <a:latin typeface="Calibri"/>
                        </a:rPr>
                        <a:t>del </a:t>
                      </a:r>
                      <a:r>
                        <a:rPr lang="es-MX" sz="1000" b="1" i="0" u="none" strike="noStrike" dirty="0">
                          <a:solidFill>
                            <a:srgbClr val="000000"/>
                          </a:solidFill>
                          <a:latin typeface="Calibri"/>
                        </a:rPr>
                        <a:t>Distrito Federal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92.9</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Superior de Justicia del </a:t>
                      </a:r>
                      <a:r>
                        <a:rPr lang="es-MX" sz="1000" b="1" i="0" u="none" strike="noStrike" dirty="0" smtClean="0">
                          <a:solidFill>
                            <a:srgbClr val="000000"/>
                          </a:solidFill>
                          <a:latin typeface="Calibri"/>
                        </a:rPr>
                        <a:t>Distrito Federal</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86.3</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r>
              <a:tr h="180000">
                <a:tc rowSpan="16">
                  <a:txBody>
                    <a:bodyPr/>
                    <a:lstStyle/>
                    <a:p>
                      <a:pPr algn="ctr" fontAlgn="b"/>
                      <a:r>
                        <a:rPr lang="es-MX" sz="1000" b="1" i="0" u="none" strike="noStrike" dirty="0" smtClean="0">
                          <a:solidFill>
                            <a:srgbClr val="000000"/>
                          </a:solidFill>
                          <a:latin typeface="Calibri"/>
                        </a:rPr>
                        <a:t>18</a:t>
                      </a:r>
                      <a:endParaRPr lang="es-MX" sz="1000" b="1" i="0" u="none" strike="noStrike" dirty="0">
                        <a:solidFill>
                          <a:srgbClr val="000000"/>
                        </a:solidFill>
                        <a:latin typeface="Calibri"/>
                      </a:endParaRPr>
                    </a:p>
                  </a:txBody>
                  <a:tcPr marL="9525" marR="9525" marT="9525" marB="0" anchor="ctr">
                    <a:lnL w="19050"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rowSpan="16">
                  <a:txBody>
                    <a:bodyPr/>
                    <a:lstStyle/>
                    <a:p>
                      <a:pPr algn="ctr" fontAlgn="b"/>
                      <a:r>
                        <a:rPr lang="es-MX" sz="1000" b="1" i="0" u="none" strike="noStrike" dirty="0" smtClean="0">
                          <a:solidFill>
                            <a:srgbClr val="000000"/>
                          </a:solidFill>
                          <a:latin typeface="Calibri"/>
                        </a:rPr>
                        <a:t>62.8</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rowSpan="16">
                  <a:txBody>
                    <a:bodyPr/>
                    <a:lstStyle/>
                    <a:p>
                      <a:pPr algn="ctr" fontAlgn="b"/>
                      <a:r>
                        <a:rPr lang="es-MX" sz="1000" b="1" i="0" u="none" strike="noStrike" dirty="0" smtClean="0">
                          <a:solidFill>
                            <a:srgbClr val="000000"/>
                          </a:solidFill>
                          <a:latin typeface="Calibri"/>
                        </a:rPr>
                        <a:t>Delegaciones Políticas</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rowSpan="16">
                  <a:txBody>
                    <a:bodyPr/>
                    <a:lstStyle/>
                    <a:p>
                      <a:pPr algn="ctr" fontAlgn="b"/>
                      <a:r>
                        <a:rPr lang="es-MX" sz="1000" b="1" i="0" u="none" strike="noStrike" dirty="0" smtClean="0">
                          <a:solidFill>
                            <a:srgbClr val="000000"/>
                          </a:solidFill>
                          <a:latin typeface="Calibri"/>
                        </a:rPr>
                        <a:t>16</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Miguel Hidalgo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Benito Juárez</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95.4</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Álvaro Obregón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91.4</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Iztapalapa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87.7</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Milpa Alta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82.5</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La Magdalena Contreras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78.4</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Iztacalco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77.9</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Cuauhtémoc</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76.3</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Gustavo A. Madero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70.3</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Coyoacán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67.5</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Tlalpan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52.3</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Azcapotzalco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49.9</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Xochimilco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26.2</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Venustiano Carranza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19.2</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Tláhuac</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17.1</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Cuajimalpa de Morelos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12.6</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r>
              <a:tr h="180000">
                <a:tc rowSpan="2">
                  <a:txBody>
                    <a:bodyPr/>
                    <a:lstStyle/>
                    <a:p>
                      <a:pPr algn="ctr" fontAlgn="b"/>
                      <a:r>
                        <a:rPr lang="es-MX" sz="1000" b="1" i="0" u="none" strike="noStrike" dirty="0" smtClean="0">
                          <a:solidFill>
                            <a:srgbClr val="000000"/>
                          </a:solidFill>
                          <a:latin typeface="Calibri" pitchFamily="34" charset="0"/>
                        </a:rPr>
                        <a:t>19</a:t>
                      </a:r>
                      <a:endParaRPr lang="es-MX" sz="1000" b="1" i="0" u="none" strike="noStrike" dirty="0">
                        <a:solidFill>
                          <a:srgbClr val="000000"/>
                        </a:solidFill>
                        <a:latin typeface="Calibri" pitchFamily="34" charset="0"/>
                      </a:endParaRPr>
                    </a:p>
                  </a:txBody>
                  <a:tcPr marL="9525" marR="9525" marT="9525" marB="0" anchor="ctr">
                    <a:lnL w="19050"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rowSpan="2">
                  <a:txBody>
                    <a:bodyPr/>
                    <a:lstStyle/>
                    <a:p>
                      <a:pPr algn="ctr" fontAlgn="b"/>
                      <a:r>
                        <a:rPr lang="es-MX" sz="1000" b="1" i="0" u="none" strike="noStrike" dirty="0" smtClean="0">
                          <a:solidFill>
                            <a:srgbClr val="000000"/>
                          </a:solidFill>
                          <a:latin typeface="Calibri" pitchFamily="34" charset="0"/>
                        </a:rPr>
                        <a:t>99.8</a:t>
                      </a:r>
                      <a:endParaRPr lang="es-MX" sz="1000" b="1" i="0" u="none" strike="noStrike" dirty="0">
                        <a:solidFill>
                          <a:srgbClr val="000000"/>
                        </a:solidFill>
                        <a:latin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rowSpan="2">
                  <a:txBody>
                    <a:bodyPr/>
                    <a:lstStyle/>
                    <a:p>
                      <a:pPr algn="ctr" fontAlgn="b"/>
                      <a:r>
                        <a:rPr lang="es-MX" sz="1000" b="1" i="0" u="none" strike="noStrike" dirty="0" smtClean="0">
                          <a:solidFill>
                            <a:srgbClr val="000000"/>
                          </a:solidFill>
                          <a:latin typeface="Calibri" pitchFamily="34" charset="0"/>
                        </a:rPr>
                        <a:t>IEDF y TEDF</a:t>
                      </a:r>
                      <a:endParaRPr lang="es-MX" sz="1000" b="1" i="0" u="none" strike="noStrike" dirty="0">
                        <a:solidFill>
                          <a:srgbClr val="000000"/>
                        </a:solidFill>
                        <a:latin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rowSpan="2">
                  <a:txBody>
                    <a:bodyPr/>
                    <a:lstStyle/>
                    <a:p>
                      <a:pPr algn="ctr" fontAlgn="b"/>
                      <a:r>
                        <a:rPr lang="es-MX" sz="1000" b="1" i="0" u="none" strike="noStrike" dirty="0" smtClean="0">
                          <a:solidFill>
                            <a:srgbClr val="000000"/>
                          </a:solidFill>
                          <a:latin typeface="Calibri" pitchFamily="34" charset="0"/>
                        </a:rPr>
                        <a:t>2</a:t>
                      </a:r>
                      <a:endParaRPr lang="es-MX" sz="1000" b="1" i="0" u="none" strike="noStrike" dirty="0">
                        <a:solidFill>
                          <a:srgbClr val="000000"/>
                        </a:solidFill>
                        <a:latin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Electoral del Distrito Federal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vMerge="1">
                  <a:txBody>
                    <a:bodyPr/>
                    <a:lstStyle/>
                    <a:p>
                      <a:pPr algn="l" fontAlgn="b"/>
                      <a:endParaRPr lang="it-IT" sz="1000" b="1" i="0" u="none" strike="noStrike" dirty="0">
                        <a:solidFill>
                          <a:srgbClr val="000000"/>
                        </a:solidFill>
                        <a:latin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it-IT" sz="1000" b="1" i="0" u="none" strike="noStrike" dirty="0">
                        <a:solidFill>
                          <a:srgbClr val="000000"/>
                        </a:solidFill>
                        <a:latin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endParaRPr lang="es-MX"/>
                    </a:p>
                  </a:txBody>
                  <a:tcP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vMerge="1">
                  <a:txBody>
                    <a:bodyPr/>
                    <a:lstStyle/>
                    <a:p>
                      <a:pPr algn="l" fontAlgn="b"/>
                      <a:endParaRPr lang="it-IT" sz="1000" b="1" i="0" u="none" strike="noStrike" dirty="0">
                        <a:solidFill>
                          <a:srgbClr val="000000"/>
                        </a:solidFill>
                        <a:latin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Electoral del Distrito Federal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99.5</a:t>
                      </a: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r>
              <a:tr h="180000">
                <a:tc>
                  <a:txBody>
                    <a:bodyPr/>
                    <a:lstStyle/>
                    <a:p>
                      <a:pPr algn="ctr" fontAlgn="b"/>
                      <a:r>
                        <a:rPr lang="es-MX" sz="1000" b="1" i="0" u="none" strike="noStrike" dirty="0" smtClean="0">
                          <a:solidFill>
                            <a:srgbClr val="000000"/>
                          </a:solidFill>
                          <a:latin typeface="Calibri"/>
                        </a:rPr>
                        <a:t>20</a:t>
                      </a:r>
                      <a:endParaRPr lang="es-MX" sz="1000" b="1" i="0" u="none" strike="noStrike" dirty="0">
                        <a:solidFill>
                          <a:srgbClr val="000000"/>
                        </a:solidFill>
                        <a:latin typeface="Calibri"/>
                      </a:endParaRPr>
                    </a:p>
                  </a:txBody>
                  <a:tcPr marL="9525" marR="9525" marT="9525" marB="0" anchor="ctr">
                    <a:lnL w="19050"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smtClean="0">
                          <a:solidFill>
                            <a:srgbClr val="000000"/>
                          </a:solidFill>
                          <a:latin typeface="Calibri"/>
                        </a:rPr>
                        <a:t>100.0</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smtClean="0">
                          <a:solidFill>
                            <a:srgbClr val="000000"/>
                          </a:solidFill>
                          <a:latin typeface="Calibri"/>
                        </a:rPr>
                        <a:t>CDHDF</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smtClean="0">
                          <a:solidFill>
                            <a:srgbClr val="000000"/>
                          </a:solidFill>
                          <a:latin typeface="Calibri"/>
                        </a:rPr>
                        <a:t>1</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l" fontAlgn="b"/>
                      <a:r>
                        <a:rPr lang="es-MX" sz="1000" b="1" dirty="0" smtClean="0">
                          <a:latin typeface="Calibri" pitchFamily="34" charset="0"/>
                        </a:rPr>
                        <a:t> Comisión de Derechos Humanos del Distrito Federal</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smtClean="0">
                          <a:solidFill>
                            <a:srgbClr val="000000"/>
                          </a:solidFill>
                          <a:latin typeface="Calibri"/>
                        </a:rPr>
                        <a:t>100.0</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r>
              <a:tr h="180000">
                <a:tc>
                  <a:txBody>
                    <a:bodyPr/>
                    <a:lstStyle/>
                    <a:p>
                      <a:pPr algn="ctr" fontAlgn="b"/>
                      <a:r>
                        <a:rPr lang="es-MX" sz="1000" b="1" i="0" u="none" strike="noStrike" dirty="0" smtClean="0">
                          <a:solidFill>
                            <a:srgbClr val="000000"/>
                          </a:solidFill>
                          <a:latin typeface="Calibri"/>
                        </a:rPr>
                        <a:t>21</a:t>
                      </a:r>
                      <a:endParaRPr lang="es-MX" sz="1000" b="1" i="0" u="none" strike="noStrike" dirty="0">
                        <a:solidFill>
                          <a:srgbClr val="000000"/>
                        </a:solidFill>
                        <a:latin typeface="Calibri"/>
                      </a:endParaRPr>
                    </a:p>
                  </a:txBody>
                  <a:tcPr marL="9525" marR="9525" marT="9525" marB="0" anchor="ctr">
                    <a:lnL w="19050"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000" b="1" i="0" u="none" strike="noStrike" dirty="0" smtClean="0">
                          <a:solidFill>
                            <a:srgbClr val="000000"/>
                          </a:solidFill>
                          <a:latin typeface="Calibri"/>
                        </a:rPr>
                        <a:t>46.3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smtClean="0">
                          <a:solidFill>
                            <a:srgbClr val="000000"/>
                          </a:solidFill>
                          <a:latin typeface="Calibri"/>
                        </a:rPr>
                        <a:t>UACM</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smtClean="0">
                          <a:solidFill>
                            <a:srgbClr val="000000"/>
                          </a:solidFill>
                          <a:latin typeface="Calibri"/>
                        </a:rPr>
                        <a:t>1</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l" fontAlgn="b"/>
                      <a:r>
                        <a:rPr lang="es-MX" sz="1000" b="1" i="0" u="none" strike="noStrike" dirty="0" smtClean="0">
                          <a:solidFill>
                            <a:srgbClr val="000000"/>
                          </a:solidFill>
                          <a:latin typeface="Calibri"/>
                        </a:rPr>
                        <a:t> </a:t>
                      </a:r>
                      <a:r>
                        <a:rPr lang="es-MX" sz="1000" b="1" dirty="0" smtClean="0">
                          <a:latin typeface="Calibri" pitchFamily="34" charset="0"/>
                        </a:rPr>
                        <a:t>Universidad Autónoma de la Ciudad de México</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smtClean="0">
                          <a:solidFill>
                            <a:srgbClr val="000000"/>
                          </a:solidFill>
                          <a:latin typeface="Calibri"/>
                        </a:rPr>
                        <a:t>46.3</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r>
              <a:tr h="180000">
                <a:tc>
                  <a:txBody>
                    <a:bodyPr/>
                    <a:lstStyle/>
                    <a:p>
                      <a:pPr algn="ctr" fontAlgn="b"/>
                      <a:r>
                        <a:rPr lang="es-MX" sz="1000" b="1" i="0" u="none" strike="noStrike" dirty="0" smtClean="0">
                          <a:solidFill>
                            <a:srgbClr val="000000"/>
                          </a:solidFill>
                          <a:latin typeface="Calibri"/>
                        </a:rPr>
                        <a:t>22</a:t>
                      </a:r>
                      <a:endParaRPr lang="es-MX" sz="1000" b="1" i="0" u="none" strike="noStrike" dirty="0">
                        <a:solidFill>
                          <a:srgbClr val="000000"/>
                        </a:solidFill>
                        <a:latin typeface="Calibri"/>
                      </a:endParaRPr>
                    </a:p>
                  </a:txBody>
                  <a:tcPr marL="9525" marR="9525" marT="9525" marB="0" anchor="ctr">
                    <a:lnL w="19050"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smtClean="0">
                          <a:solidFill>
                            <a:srgbClr val="000000"/>
                          </a:solidFill>
                          <a:latin typeface="Calibri"/>
                        </a:rPr>
                        <a:t>100.0</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smtClean="0">
                          <a:solidFill>
                            <a:srgbClr val="000000"/>
                          </a:solidFill>
                          <a:latin typeface="Calibri"/>
                        </a:rPr>
                        <a:t>InfoDF</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smtClean="0">
                          <a:solidFill>
                            <a:srgbClr val="000000"/>
                          </a:solidFill>
                          <a:latin typeface="Calibri"/>
                        </a:rPr>
                        <a:t>1</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l" fontAlgn="b"/>
                      <a:r>
                        <a:rPr lang="es-MX" sz="1000" b="1" dirty="0" smtClean="0">
                          <a:latin typeface="Calibri" pitchFamily="34" charset="0"/>
                        </a:rPr>
                        <a:t> Instituto de Acceso a la Información Pública del Distrito Federal</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smtClean="0">
                          <a:solidFill>
                            <a:srgbClr val="000000"/>
                          </a:solidFill>
                          <a:latin typeface="Calibri"/>
                        </a:rPr>
                        <a:t>100.0</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19050" cap="flat" cmpd="sng" algn="ctr">
                      <a:solidFill>
                        <a:srgbClr val="009999"/>
                      </a:solidFill>
                      <a:prstDash val="solid"/>
                      <a:round/>
                      <a:headEnd type="none" w="med" len="med"/>
                      <a:tailEnd type="none" w="med" len="med"/>
                    </a:lnR>
                    <a:lnT w="19050" cap="flat" cmpd="sng" algn="ctr">
                      <a:solidFill>
                        <a:srgbClr val="009999"/>
                      </a:solidFill>
                      <a:prstDash val="solid"/>
                      <a:round/>
                      <a:headEnd type="none" w="med" len="med"/>
                      <a:tailEnd type="none" w="med" len="med"/>
                    </a:lnT>
                    <a:lnB w="19050"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28.</a:t>
            </a:r>
          </a:p>
          <a:p>
            <a:r>
              <a:rPr lang="es-MX" b="1" dirty="0" smtClean="0">
                <a:latin typeface="Calibri" pitchFamily="34" charset="0"/>
              </a:rPr>
              <a:t>Aplica a todos los Entes públicos (100)</a:t>
            </a:r>
          </a:p>
          <a:p>
            <a:r>
              <a:rPr lang="es-MX" sz="1200" b="1" i="1" dirty="0" smtClean="0">
                <a:latin typeface="Calibri" pitchFamily="34" charset="0"/>
              </a:rPr>
              <a:t>Primera evaluación 2010</a:t>
            </a:r>
            <a:endParaRPr lang="es-ES" sz="1000" b="1" i="1" dirty="0">
              <a:latin typeface="Calibri" pitchFamily="34" charset="0"/>
            </a:endParaRPr>
          </a:p>
        </p:txBody>
      </p:sp>
      <p:sp>
        <p:nvSpPr>
          <p:cNvPr id="18" name="17 CuadroTexto"/>
          <p:cNvSpPr txBox="1"/>
          <p:nvPr/>
        </p:nvSpPr>
        <p:spPr>
          <a:xfrm>
            <a:off x="1714480" y="1267930"/>
            <a:ext cx="5715040" cy="292388"/>
          </a:xfrm>
          <a:prstGeom prst="rect">
            <a:avLst/>
          </a:prstGeom>
          <a:noFill/>
        </p:spPr>
        <p:txBody>
          <a:bodyPr wrap="square" rtlCol="0">
            <a:spAutoFit/>
          </a:bodyPr>
          <a:lstStyle/>
          <a:p>
            <a:pPr algn="ctr"/>
            <a:r>
              <a:rPr lang="es-MX" sz="1300" b="1" dirty="0" smtClean="0">
                <a:latin typeface="Calibri" pitchFamily="34" charset="0"/>
              </a:rPr>
              <a:t>Índice de Cumplimiento del Artículo 28: 90.2</a:t>
            </a:r>
            <a:endParaRPr lang="es-MX" sz="1300" b="1" dirty="0">
              <a:latin typeface="Calibri" pitchFamily="34" charset="0"/>
            </a:endParaRPr>
          </a:p>
        </p:txBody>
      </p:sp>
      <p:sp>
        <p:nvSpPr>
          <p:cNvPr id="19"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26</a:t>
            </a:fld>
            <a:endParaRPr lang="es-MX" b="1" dirty="0">
              <a:latin typeface="Calibri" pitchFamily="34" charset="0"/>
            </a:endParaRPr>
          </a:p>
        </p:txBody>
      </p:sp>
      <p:graphicFrame>
        <p:nvGraphicFramePr>
          <p:cNvPr id="7" name="6 Gráfico"/>
          <p:cNvGraphicFramePr/>
          <p:nvPr/>
        </p:nvGraphicFramePr>
        <p:xfrm>
          <a:off x="1000100" y="2000240"/>
          <a:ext cx="7143800" cy="4500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27</a:t>
            </a:fld>
            <a:endParaRPr lang="es-MX" b="1" dirty="0">
              <a:latin typeface="Calibri" pitchFamily="34" charset="0"/>
            </a:endParaRPr>
          </a:p>
        </p:txBody>
      </p:sp>
      <p:sp>
        <p:nvSpPr>
          <p:cNvPr id="7" name="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28. Orden descendente</a:t>
            </a:r>
          </a:p>
          <a:p>
            <a:r>
              <a:rPr lang="es-MX" sz="1200" b="1" i="1" dirty="0" smtClean="0">
                <a:latin typeface="Calibri" pitchFamily="34" charset="0"/>
              </a:rPr>
              <a:t>Primera evaluación 2010</a:t>
            </a:r>
            <a:endParaRPr lang="es-ES" sz="1000" b="1" i="1" dirty="0">
              <a:latin typeface="Calibri" pitchFamily="34" charset="0"/>
            </a:endParaRPr>
          </a:p>
        </p:txBody>
      </p:sp>
      <p:graphicFrame>
        <p:nvGraphicFramePr>
          <p:cNvPr id="8" name="7 Tabla"/>
          <p:cNvGraphicFramePr>
            <a:graphicFrameLocks noGrp="1"/>
          </p:cNvGraphicFramePr>
          <p:nvPr/>
        </p:nvGraphicFramePr>
        <p:xfrm>
          <a:off x="377318" y="1076804"/>
          <a:ext cx="4068000" cy="5668650"/>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28</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pitchFamily="34" charset="0"/>
                        </a:rPr>
                        <a:t> Comisión </a:t>
                      </a:r>
                      <a:r>
                        <a:rPr lang="es-MX" sz="1000" b="1" i="0" u="none" strike="noStrike" dirty="0">
                          <a:solidFill>
                            <a:srgbClr val="000000"/>
                          </a:solidFill>
                          <a:latin typeface="Calibri" pitchFamily="34" charset="0"/>
                        </a:rPr>
                        <a:t>de Derechos Humanos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Consejería </a:t>
                      </a:r>
                      <a:r>
                        <a:rPr lang="es-MX" sz="1000" b="1" i="0" u="none" strike="noStrike" dirty="0">
                          <a:solidFill>
                            <a:srgbClr val="000000"/>
                          </a:solidFill>
                          <a:latin typeface="Calibri" pitchFamily="34" charset="0"/>
                        </a:rPr>
                        <a:t>Jurídica y de Servicios Legales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Álvaro Obregón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Azcapotzalco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Coyoacán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Gustavo A. Madero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Iztacalco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Iztapalapa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Miguel Hidalgo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Tlalpan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Venustiano Carranza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Fideicomiso </a:t>
                      </a:r>
                      <a:r>
                        <a:rPr lang="es-MX" sz="1000" b="1" i="0" u="none" strike="noStrike" dirty="0">
                          <a:solidFill>
                            <a:srgbClr val="000000"/>
                          </a:solidFill>
                          <a:latin typeface="Calibri" pitchFamily="34" charset="0"/>
                        </a:rPr>
                        <a:t>de Recuperación Crediticia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Fideicomiso </a:t>
                      </a:r>
                      <a:r>
                        <a:rPr lang="es-MX" sz="1000" b="1" i="0" u="none" strike="noStrike" dirty="0">
                          <a:solidFill>
                            <a:srgbClr val="000000"/>
                          </a:solidFill>
                          <a:latin typeface="Calibri" pitchFamily="34" charset="0"/>
                        </a:rPr>
                        <a:t>Educación Garantizada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Fideicomiso </a:t>
                      </a:r>
                      <a:r>
                        <a:rPr lang="es-MX" sz="1000" b="1" i="0" u="none" strike="noStrike" dirty="0">
                          <a:solidFill>
                            <a:srgbClr val="000000"/>
                          </a:solidFill>
                          <a:latin typeface="Calibri" pitchFamily="34" charset="0"/>
                        </a:rPr>
                        <a:t>Museo de Arte Popular Mexicano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Fideicomiso </a:t>
                      </a:r>
                      <a:r>
                        <a:rPr lang="es-MX" sz="1000" b="1" i="0" u="none" strike="noStrike" dirty="0">
                          <a:solidFill>
                            <a:srgbClr val="000000"/>
                          </a:solidFill>
                          <a:latin typeface="Calibri" pitchFamily="34" charset="0"/>
                        </a:rPr>
                        <a:t>Museo del Estanquillo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Fideicomiso </a:t>
                      </a:r>
                      <a:r>
                        <a:rPr lang="es-MX" sz="1000" b="1" i="0" u="none" strike="noStrike" dirty="0">
                          <a:solidFill>
                            <a:srgbClr val="000000"/>
                          </a:solidFill>
                          <a:latin typeface="Calibri" pitchFamily="34" charset="0"/>
                        </a:rPr>
                        <a:t>para el Fondo de Promoción para el </a:t>
                      </a:r>
                      <a:r>
                        <a:rPr lang="es-MX" sz="1000" b="1" i="0" u="none" strike="noStrike" dirty="0" smtClean="0">
                          <a:solidFill>
                            <a:srgbClr val="000000"/>
                          </a:solidFill>
                          <a:latin typeface="Calibri" pitchFamily="34" charset="0"/>
                        </a:rPr>
                        <a:t>Financiamiento</a:t>
                      </a:r>
                    </a:p>
                    <a:p>
                      <a:pPr algn="l" fontAlgn="b"/>
                      <a:r>
                        <a:rPr lang="es-MX" sz="1000" b="1" i="0" u="none" strike="noStrike" dirty="0" smtClean="0">
                          <a:solidFill>
                            <a:srgbClr val="000000"/>
                          </a:solidFill>
                          <a:latin typeface="Calibri" pitchFamily="34" charset="0"/>
                        </a:rPr>
                        <a:t> </a:t>
                      </a:r>
                      <a:r>
                        <a:rPr lang="es-MX" sz="1000" b="1" i="0" u="none" strike="noStrike" dirty="0">
                          <a:solidFill>
                            <a:srgbClr val="000000"/>
                          </a:solidFill>
                          <a:latin typeface="Calibri" pitchFamily="34" charset="0"/>
                        </a:rPr>
                        <a:t>del Transporte Público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Fideicomiso </a:t>
                      </a:r>
                      <a:r>
                        <a:rPr lang="es-MX" sz="1000" b="1" i="0" u="none" strike="noStrike" dirty="0">
                          <a:solidFill>
                            <a:srgbClr val="000000"/>
                          </a:solidFill>
                          <a:latin typeface="Calibri" pitchFamily="34" charset="0"/>
                        </a:rPr>
                        <a:t>para el Mejoramiento de las Vías de Comunicación </a:t>
                      </a:r>
                      <a:r>
                        <a:rPr lang="es-MX" sz="1000" b="1" i="0" u="none" strike="noStrike" dirty="0" smtClean="0">
                          <a:solidFill>
                            <a:srgbClr val="000000"/>
                          </a:solidFill>
                          <a:latin typeface="Calibri" pitchFamily="34" charset="0"/>
                        </a:rPr>
                        <a:t>del</a:t>
                      </a:r>
                    </a:p>
                    <a:p>
                      <a:pPr algn="l" fontAlgn="b"/>
                      <a:r>
                        <a:rPr lang="es-MX" sz="1000" b="1" i="0" u="none" strike="noStrike" dirty="0" smtClean="0">
                          <a:solidFill>
                            <a:srgbClr val="000000"/>
                          </a:solidFill>
                          <a:latin typeface="Calibri" pitchFamily="34" charset="0"/>
                        </a:rPr>
                        <a:t> </a:t>
                      </a:r>
                      <a:r>
                        <a:rPr lang="es-MX" sz="1000" b="1" i="0" u="none" strike="noStrike" dirty="0">
                          <a:solidFill>
                            <a:srgbClr val="000000"/>
                          </a:solidFill>
                          <a:latin typeface="Calibri" pitchFamily="34" charset="0"/>
                        </a:rPr>
                        <a:t>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Fideicomiso </a:t>
                      </a:r>
                      <a:r>
                        <a:rPr lang="es-MX" sz="1000" b="1" i="0" u="none" strike="noStrike" dirty="0">
                          <a:solidFill>
                            <a:srgbClr val="000000"/>
                          </a:solidFill>
                          <a:latin typeface="Calibri" pitchFamily="34" charset="0"/>
                        </a:rPr>
                        <a:t>Público Complejo Ambiental Xochimilco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Fondo </a:t>
                      </a:r>
                      <a:r>
                        <a:rPr lang="es-MX" sz="1000" b="1" i="0" u="none" strike="noStrike" dirty="0">
                          <a:solidFill>
                            <a:srgbClr val="000000"/>
                          </a:solidFill>
                          <a:latin typeface="Calibri" pitchFamily="34" charset="0"/>
                        </a:rPr>
                        <a:t>Ambiental Público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Fondo </a:t>
                      </a:r>
                      <a:r>
                        <a:rPr lang="es-MX" sz="1000" b="1" i="0" u="none" strike="noStrike" dirty="0">
                          <a:solidFill>
                            <a:srgbClr val="000000"/>
                          </a:solidFill>
                          <a:latin typeface="Calibri" pitchFamily="34" charset="0"/>
                        </a:rPr>
                        <a:t>de Desarrollo Económico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Fondo </a:t>
                      </a:r>
                      <a:r>
                        <a:rPr lang="es-MX" sz="1000" b="1" i="0" u="none" strike="noStrike" dirty="0">
                          <a:solidFill>
                            <a:srgbClr val="000000"/>
                          </a:solidFill>
                          <a:latin typeface="Calibri" pitchFamily="34" charset="0"/>
                        </a:rPr>
                        <a:t>para la Atención y Apoyo a las Víctimas del Delito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Heroico </a:t>
                      </a:r>
                      <a:r>
                        <a:rPr lang="es-MX" sz="1000" b="1" i="0" u="none" strike="noStrike" dirty="0">
                          <a:solidFill>
                            <a:srgbClr val="000000"/>
                          </a:solidFill>
                          <a:latin typeface="Calibri" pitchFamily="34" charset="0"/>
                        </a:rPr>
                        <a:t>Cuerpo de Bomberos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Instituto </a:t>
                      </a:r>
                      <a:r>
                        <a:rPr lang="es-MX" sz="1000" b="1" i="0" u="none" strike="noStrike" dirty="0">
                          <a:solidFill>
                            <a:srgbClr val="000000"/>
                          </a:solidFill>
                          <a:latin typeface="Calibri" pitchFamily="34" charset="0"/>
                        </a:rPr>
                        <a:t>de Acceso a la Información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Instituto </a:t>
                      </a:r>
                      <a:r>
                        <a:rPr lang="es-MX" sz="1000" b="1" i="0" u="none" strike="noStrike" dirty="0">
                          <a:solidFill>
                            <a:srgbClr val="000000"/>
                          </a:solidFill>
                          <a:latin typeface="Calibri" pitchFamily="34" charset="0"/>
                        </a:rPr>
                        <a:t>de Ciencia y Tecnología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Instituto </a:t>
                      </a:r>
                      <a:r>
                        <a:rPr lang="es-MX" sz="1000" b="1" i="0" u="none" strike="noStrike" dirty="0">
                          <a:solidFill>
                            <a:srgbClr val="000000"/>
                          </a:solidFill>
                          <a:latin typeface="Calibri" pitchFamily="34" charset="0"/>
                        </a:rPr>
                        <a:t>de Educación Media Superior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Instituto </a:t>
                      </a:r>
                      <a:r>
                        <a:rPr lang="es-MX" sz="1000" b="1" i="0" u="none" strike="noStrike" dirty="0">
                          <a:solidFill>
                            <a:srgbClr val="000000"/>
                          </a:solidFill>
                          <a:latin typeface="Calibri" pitchFamily="34" charset="0"/>
                        </a:rPr>
                        <a:t>de la Juventud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Jefatura </a:t>
                      </a:r>
                      <a:r>
                        <a:rPr lang="es-MX" sz="1000" b="1" i="0" u="none" strike="noStrike" dirty="0">
                          <a:solidFill>
                            <a:srgbClr val="000000"/>
                          </a:solidFill>
                          <a:latin typeface="Calibri" pitchFamily="34" charset="0"/>
                        </a:rPr>
                        <a:t>de Gobierno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Junta </a:t>
                      </a:r>
                      <a:r>
                        <a:rPr lang="es-MX" sz="1000" b="1" i="0" u="none" strike="noStrike" dirty="0">
                          <a:solidFill>
                            <a:srgbClr val="000000"/>
                          </a:solidFill>
                          <a:latin typeface="Calibri" pitchFamily="34" charset="0"/>
                        </a:rPr>
                        <a:t>de Asistencia Privada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Junta </a:t>
                      </a:r>
                      <a:r>
                        <a:rPr lang="es-MX" sz="1000" b="1" i="0" u="none" strike="noStrike" dirty="0">
                          <a:solidFill>
                            <a:srgbClr val="000000"/>
                          </a:solidFill>
                          <a:latin typeface="Calibri" pitchFamily="34" charset="0"/>
                        </a:rPr>
                        <a:t>Local de Conciliación y Arbitraje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9" name="8 Tabla"/>
          <p:cNvGraphicFramePr>
            <a:graphicFrameLocks noGrp="1"/>
          </p:cNvGraphicFramePr>
          <p:nvPr/>
        </p:nvGraphicFramePr>
        <p:xfrm>
          <a:off x="4698086" y="1079631"/>
          <a:ext cx="4068000" cy="553432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28</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pitchFamily="34" charset="0"/>
                        </a:rPr>
                        <a:t> Procuraduría </a:t>
                      </a:r>
                      <a:r>
                        <a:rPr lang="es-MX" sz="1000" b="1" i="0" u="none" strike="noStrike" dirty="0">
                          <a:solidFill>
                            <a:srgbClr val="000000"/>
                          </a:solidFill>
                          <a:latin typeface="Calibri" pitchFamily="34" charset="0"/>
                        </a:rPr>
                        <a:t>Ambiental y del Ordenamiento Territorial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Red </a:t>
                      </a:r>
                      <a:r>
                        <a:rPr lang="es-MX" sz="1000" b="1" i="0" u="none" strike="noStrike" dirty="0">
                          <a:solidFill>
                            <a:srgbClr val="000000"/>
                          </a:solidFill>
                          <a:latin typeface="Calibri" pitchFamily="34" charset="0"/>
                        </a:rPr>
                        <a:t>de Transporte de Pasajeros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Cultura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Desarrollo Económico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Desarrollo Social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Desarrollo Urbano y Vivienda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Educación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Finanzas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Gobierno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Obras y Servicios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Salud</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Seguridad Pública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Trabajo y Fomento al Empleo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Turismo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del Medio Ambiente</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Servicio </a:t>
                      </a:r>
                      <a:r>
                        <a:rPr lang="es-MX" sz="1000" b="1" i="0" u="none" strike="noStrike" dirty="0">
                          <a:solidFill>
                            <a:srgbClr val="000000"/>
                          </a:solidFill>
                          <a:latin typeface="Calibri" pitchFamily="34" charset="0"/>
                        </a:rPr>
                        <a:t>de Transportes Eléctricos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Servicios </a:t>
                      </a:r>
                      <a:r>
                        <a:rPr lang="es-MX" sz="1000" b="1" i="0" u="none" strike="noStrike" dirty="0">
                          <a:solidFill>
                            <a:srgbClr val="000000"/>
                          </a:solidFill>
                          <a:latin typeface="Calibri" pitchFamily="34" charset="0"/>
                        </a:rPr>
                        <a:t>de Salud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Servicios </a:t>
                      </a:r>
                      <a:r>
                        <a:rPr lang="es-MX" sz="1000" b="1" i="0" u="none" strike="noStrike" dirty="0">
                          <a:solidFill>
                            <a:srgbClr val="000000"/>
                          </a:solidFill>
                          <a:latin typeface="Calibri" pitchFamily="34" charset="0"/>
                        </a:rPr>
                        <a:t>Metropolitanos, S.A. de C.V.</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Sistema </a:t>
                      </a:r>
                      <a:r>
                        <a:rPr lang="es-MX" sz="1000" b="1" i="0" u="none" strike="noStrike" dirty="0">
                          <a:solidFill>
                            <a:srgbClr val="000000"/>
                          </a:solidFill>
                          <a:latin typeface="Calibri" pitchFamily="34" charset="0"/>
                        </a:rPr>
                        <a:t>de Radio y Televisión Digital del Gobierno del D.F</a:t>
                      </a:r>
                      <a:r>
                        <a:rPr lang="es-MX" sz="1000" b="1" i="0" u="none" strike="noStrike" dirty="0" smtClean="0">
                          <a:solidFill>
                            <a:srgbClr val="000000"/>
                          </a:solidFill>
                          <a:latin typeface="Calibri" pitchFamily="34" charset="0"/>
                        </a:rPr>
                        <a:t>.</a:t>
                      </a:r>
                    </a:p>
                    <a:p>
                      <a:pPr algn="l" fontAlgn="b"/>
                      <a:r>
                        <a:rPr lang="es-MX" sz="1000" b="1" i="0" u="none" strike="noStrike" dirty="0" smtClean="0">
                          <a:solidFill>
                            <a:srgbClr val="000000"/>
                          </a:solidFill>
                          <a:latin typeface="Calibri" pitchFamily="34" charset="0"/>
                        </a:rPr>
                        <a:t> </a:t>
                      </a:r>
                      <a:r>
                        <a:rPr lang="es-MX" sz="1000" b="1" i="0" u="none" strike="noStrike" dirty="0">
                          <a:solidFill>
                            <a:srgbClr val="000000"/>
                          </a:solidFill>
                          <a:latin typeface="Calibri" pitchFamily="34" charset="0"/>
                        </a:rPr>
                        <a:t>(Capital 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Tribunal </a:t>
                      </a:r>
                      <a:r>
                        <a:rPr lang="es-MX" sz="1000" b="1" i="0" u="none" strike="noStrike" dirty="0">
                          <a:solidFill>
                            <a:srgbClr val="000000"/>
                          </a:solidFill>
                          <a:latin typeface="Calibri" pitchFamily="34" charset="0"/>
                        </a:rPr>
                        <a:t>de lo Contencioso Administrativo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Tribunal </a:t>
                      </a:r>
                      <a:r>
                        <a:rPr lang="es-MX" sz="1000" b="1" i="0" u="none" strike="noStrike" dirty="0">
                          <a:solidFill>
                            <a:srgbClr val="000000"/>
                          </a:solidFill>
                          <a:latin typeface="Calibri" pitchFamily="34" charset="0"/>
                        </a:rPr>
                        <a:t>Superior de 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Autoridad </a:t>
                      </a:r>
                      <a:r>
                        <a:rPr lang="es-MX" sz="1000" b="1" i="0" u="none" strike="noStrike" dirty="0">
                          <a:solidFill>
                            <a:srgbClr val="000000"/>
                          </a:solidFill>
                          <a:latin typeface="Calibri" pitchFamily="34" charset="0"/>
                        </a:rPr>
                        <a:t>del Centro Histórico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Caja </a:t>
                      </a:r>
                      <a:r>
                        <a:rPr lang="es-MX" sz="1000" b="1" i="0" u="none" strike="noStrike" dirty="0">
                          <a:solidFill>
                            <a:srgbClr val="000000"/>
                          </a:solidFill>
                          <a:latin typeface="Calibri" pitchFamily="34" charset="0"/>
                        </a:rPr>
                        <a:t>de Previsión de la Policía Preventiva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Caja </a:t>
                      </a:r>
                      <a:r>
                        <a:rPr lang="es-MX" sz="1000" b="1" i="0" u="none" strike="noStrike" dirty="0">
                          <a:solidFill>
                            <a:srgbClr val="000000"/>
                          </a:solidFill>
                          <a:latin typeface="Calibri" pitchFamily="34" charset="0"/>
                        </a:rPr>
                        <a:t>de Previsión para Trabajadores a Lista de Raya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Consejo </a:t>
                      </a:r>
                      <a:r>
                        <a:rPr lang="es-MX" sz="1000" b="1" i="0" u="none" strike="noStrike" dirty="0">
                          <a:solidFill>
                            <a:srgbClr val="000000"/>
                          </a:solidFill>
                          <a:latin typeface="Calibri" pitchFamily="34" charset="0"/>
                        </a:rPr>
                        <a:t>de la Judicatura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Corporación </a:t>
                      </a:r>
                      <a:r>
                        <a:rPr lang="es-MX" sz="1000" b="1" i="0" u="none" strike="noStrike" dirty="0">
                          <a:solidFill>
                            <a:srgbClr val="000000"/>
                          </a:solidFill>
                          <a:latin typeface="Calibri" pitchFamily="34" charset="0"/>
                        </a:rPr>
                        <a:t>Mexicana de Impresión, S.A. de C.V.</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Cuajimalpa de Morelos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La Magdalena Contreras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Milpa Alta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28</a:t>
            </a:fld>
            <a:endParaRPr lang="es-MX" b="1" dirty="0">
              <a:latin typeface="Calibri" pitchFamily="34" charset="0"/>
            </a:endParaRPr>
          </a:p>
        </p:txBody>
      </p:sp>
      <p:sp>
        <p:nvSpPr>
          <p:cNvPr id="7" name="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28. Orden descendente</a:t>
            </a:r>
          </a:p>
          <a:p>
            <a:r>
              <a:rPr lang="es-MX" sz="1200" b="1" i="1" dirty="0" smtClean="0">
                <a:latin typeface="Calibri" pitchFamily="34" charset="0"/>
              </a:rPr>
              <a:t>Primera evaluación 2010</a:t>
            </a:r>
            <a:endParaRPr lang="es-ES" sz="1000" b="1" i="1" dirty="0">
              <a:latin typeface="Calibri" pitchFamily="34" charset="0"/>
            </a:endParaRPr>
          </a:p>
        </p:txBody>
      </p:sp>
      <p:graphicFrame>
        <p:nvGraphicFramePr>
          <p:cNvPr id="8" name="7 Tabla"/>
          <p:cNvGraphicFramePr>
            <a:graphicFrameLocks noGrp="1"/>
          </p:cNvGraphicFramePr>
          <p:nvPr/>
        </p:nvGraphicFramePr>
        <p:xfrm>
          <a:off x="377318" y="1076804"/>
          <a:ext cx="4068000" cy="553432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28</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Tláhuac</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Xochimilco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Fideicomiso </a:t>
                      </a:r>
                      <a:r>
                        <a:rPr lang="es-MX" sz="1000" b="1" i="0" u="none" strike="noStrike" dirty="0">
                          <a:solidFill>
                            <a:srgbClr val="000000"/>
                          </a:solidFill>
                          <a:latin typeface="Calibri" pitchFamily="34" charset="0"/>
                        </a:rPr>
                        <a:t>Público del Fondo de Apoyo a la Procuración </a:t>
                      </a:r>
                      <a:r>
                        <a:rPr lang="es-MX" sz="1000" b="1" i="0" u="none" strike="noStrike" dirty="0" smtClean="0">
                          <a:solidFill>
                            <a:srgbClr val="000000"/>
                          </a:solidFill>
                          <a:latin typeface="Calibri" pitchFamily="34" charset="0"/>
                        </a:rPr>
                        <a:t>de</a:t>
                      </a:r>
                    </a:p>
                    <a:p>
                      <a:pPr algn="l" fontAlgn="b"/>
                      <a:r>
                        <a:rPr lang="es-MX" sz="1000" b="1" i="0" u="none" strike="noStrike" dirty="0" smtClean="0">
                          <a:solidFill>
                            <a:srgbClr val="000000"/>
                          </a:solidFill>
                          <a:latin typeface="Calibri" pitchFamily="34" charset="0"/>
                        </a:rPr>
                        <a:t> </a:t>
                      </a:r>
                      <a:r>
                        <a:rPr lang="es-MX" sz="1000" b="1" i="0" u="none" strike="noStrike" dirty="0">
                          <a:solidFill>
                            <a:srgbClr val="000000"/>
                          </a:solidFill>
                          <a:latin typeface="Calibri" pitchFamily="34" charset="0"/>
                        </a:rPr>
                        <a:t>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Fondo </a:t>
                      </a:r>
                      <a:r>
                        <a:rPr lang="es-MX" sz="1000" b="1" i="0" u="none" strike="noStrike" dirty="0">
                          <a:solidFill>
                            <a:srgbClr val="000000"/>
                          </a:solidFill>
                          <a:latin typeface="Calibri" pitchFamily="34" charset="0"/>
                        </a:rPr>
                        <a:t>Mixto de Promoción Turística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Instituto </a:t>
                      </a:r>
                      <a:r>
                        <a:rPr lang="es-MX" sz="1000" b="1" i="0" u="none" strike="noStrike" dirty="0">
                          <a:solidFill>
                            <a:srgbClr val="000000"/>
                          </a:solidFill>
                          <a:latin typeface="Calibri" pitchFamily="34" charset="0"/>
                        </a:rPr>
                        <a:t>de Vivienda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Metrobús</a:t>
                      </a:r>
                      <a:endParaRPr lang="es-MX" sz="1000" b="1" i="0" u="none" strike="noStrike" dirty="0">
                        <a:solidFill>
                          <a:srgbClr val="000000"/>
                        </a:solidFill>
                        <a:latin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Policía </a:t>
                      </a:r>
                      <a:r>
                        <a:rPr lang="es-MX" sz="1000" b="1" i="0" u="none" strike="noStrike" dirty="0">
                          <a:solidFill>
                            <a:srgbClr val="000000"/>
                          </a:solidFill>
                          <a:latin typeface="Calibri" pitchFamily="34" charset="0"/>
                        </a:rPr>
                        <a:t>Auxiliar</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Policía </a:t>
                      </a:r>
                      <a:r>
                        <a:rPr lang="es-MX" sz="1000" b="1" i="0" u="none" strike="noStrike" dirty="0">
                          <a:solidFill>
                            <a:srgbClr val="000000"/>
                          </a:solidFill>
                          <a:latin typeface="Calibri" pitchFamily="34" charset="0"/>
                        </a:rPr>
                        <a:t>Bancaria e Industrial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Procuraduría </a:t>
                      </a:r>
                      <a:r>
                        <a:rPr lang="es-MX" sz="1000" b="1" i="0" u="none" strike="noStrike" dirty="0">
                          <a:solidFill>
                            <a:srgbClr val="000000"/>
                          </a:solidFill>
                          <a:latin typeface="Calibri" pitchFamily="34" charset="0"/>
                        </a:rPr>
                        <a:t>General de 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Sistema </a:t>
                      </a:r>
                      <a:r>
                        <a:rPr lang="es-MX" sz="1000" b="1" i="0" u="none" strike="noStrike" dirty="0">
                          <a:solidFill>
                            <a:srgbClr val="000000"/>
                          </a:solidFill>
                          <a:latin typeface="Calibri" pitchFamily="34" charset="0"/>
                        </a:rPr>
                        <a:t>de Aguas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Sistema </a:t>
                      </a:r>
                      <a:r>
                        <a:rPr lang="es-MX" sz="1000" b="1" i="0" u="none" strike="noStrike" dirty="0">
                          <a:solidFill>
                            <a:srgbClr val="000000"/>
                          </a:solidFill>
                          <a:latin typeface="Calibri" pitchFamily="34" charset="0"/>
                        </a:rPr>
                        <a:t>de Transporte Colectivo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Sistema </a:t>
                      </a:r>
                      <a:r>
                        <a:rPr lang="es-MX" sz="1000" b="1" i="0" u="none" strike="noStrike" dirty="0">
                          <a:solidFill>
                            <a:srgbClr val="000000"/>
                          </a:solidFill>
                          <a:latin typeface="Calibri" pitchFamily="34" charset="0"/>
                        </a:rPr>
                        <a:t>para el Desarrollo Integral de la Familia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Asamblea </a:t>
                      </a:r>
                      <a:r>
                        <a:rPr lang="es-MX" sz="1000" b="1" i="0" u="none" strike="noStrike" dirty="0">
                          <a:solidFill>
                            <a:srgbClr val="000000"/>
                          </a:solidFill>
                          <a:latin typeface="Calibri" pitchFamily="34" charset="0"/>
                        </a:rPr>
                        <a:t>Legislativa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Caja </a:t>
                      </a:r>
                      <a:r>
                        <a:rPr lang="es-MX" sz="1000" b="1" i="0" u="none" strike="noStrike" dirty="0">
                          <a:solidFill>
                            <a:srgbClr val="000000"/>
                          </a:solidFill>
                          <a:latin typeface="Calibri" pitchFamily="34" charset="0"/>
                        </a:rPr>
                        <a:t>de Previsión de la Policía Auxiliar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Contaduría </a:t>
                      </a:r>
                      <a:r>
                        <a:rPr lang="es-MX" sz="1000" b="1" i="0" u="none" strike="noStrike" dirty="0">
                          <a:solidFill>
                            <a:srgbClr val="000000"/>
                          </a:solidFill>
                          <a:latin typeface="Calibri" pitchFamily="34" charset="0"/>
                        </a:rPr>
                        <a:t>Mayor de Hacienda de la Asamblea Legislativa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Benito Juárez</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Delegación </a:t>
                      </a:r>
                      <a:r>
                        <a:rPr lang="es-MX" sz="1000" b="1" i="0" u="none" strike="noStrike" dirty="0">
                          <a:solidFill>
                            <a:srgbClr val="000000"/>
                          </a:solidFill>
                          <a:latin typeface="Calibri" pitchFamily="34" charset="0"/>
                        </a:rPr>
                        <a:t>Cuauhtémoc</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Escuela </a:t>
                      </a:r>
                      <a:r>
                        <a:rPr lang="es-MX" sz="1000" b="1" i="0" u="none" strike="noStrike" dirty="0">
                          <a:solidFill>
                            <a:srgbClr val="000000"/>
                          </a:solidFill>
                          <a:latin typeface="Calibri" pitchFamily="34" charset="0"/>
                        </a:rPr>
                        <a:t>de Administración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Fideicomiso </a:t>
                      </a:r>
                      <a:r>
                        <a:rPr lang="es-MX" sz="1000" b="1" i="0" u="none" strike="noStrike" dirty="0">
                          <a:solidFill>
                            <a:srgbClr val="000000"/>
                          </a:solidFill>
                          <a:latin typeface="Calibri" pitchFamily="34" charset="0"/>
                        </a:rPr>
                        <a:t>Centro Histórico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Fondo </a:t>
                      </a:r>
                      <a:r>
                        <a:rPr lang="es-MX" sz="1000" b="1" i="0" u="none" strike="noStrike" dirty="0">
                          <a:solidFill>
                            <a:srgbClr val="000000"/>
                          </a:solidFill>
                          <a:latin typeface="Calibri" pitchFamily="34" charset="0"/>
                        </a:rPr>
                        <a:t>de Seguridad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Fondo </a:t>
                      </a:r>
                      <a:r>
                        <a:rPr lang="es-MX" sz="1000" b="1" i="0" u="none" strike="noStrike" dirty="0">
                          <a:solidFill>
                            <a:srgbClr val="000000"/>
                          </a:solidFill>
                          <a:latin typeface="Calibri" pitchFamily="34" charset="0"/>
                        </a:rPr>
                        <a:t>para el Desarrollo Social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Instituto </a:t>
                      </a:r>
                      <a:r>
                        <a:rPr lang="es-MX" sz="1000" b="1" i="0" u="none" strike="noStrike" dirty="0">
                          <a:solidFill>
                            <a:srgbClr val="000000"/>
                          </a:solidFill>
                          <a:latin typeface="Calibri" pitchFamily="34" charset="0"/>
                        </a:rPr>
                        <a:t>Electoral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Instituto </a:t>
                      </a:r>
                      <a:r>
                        <a:rPr lang="es-MX" sz="1000" b="1" i="0" u="none" strike="noStrike" dirty="0">
                          <a:solidFill>
                            <a:srgbClr val="000000"/>
                          </a:solidFill>
                          <a:latin typeface="Calibri" pitchFamily="34" charset="0"/>
                        </a:rPr>
                        <a:t>Técnico de Formación Policial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Oficialía </a:t>
                      </a:r>
                      <a:r>
                        <a:rPr lang="es-MX" sz="1000" b="1" i="0" u="none" strike="noStrike" dirty="0">
                          <a:solidFill>
                            <a:srgbClr val="000000"/>
                          </a:solidFill>
                          <a:latin typeface="Calibri" pitchFamily="34" charset="0"/>
                        </a:rPr>
                        <a:t>Mayor</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Procuraduría </a:t>
                      </a:r>
                      <a:r>
                        <a:rPr lang="es-MX" sz="1000" b="1" i="0" u="none" strike="noStrike" dirty="0">
                          <a:solidFill>
                            <a:srgbClr val="000000"/>
                          </a:solidFill>
                          <a:latin typeface="Calibri" pitchFamily="34" charset="0"/>
                        </a:rPr>
                        <a:t>Social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Desarrollo Rural y Equidad para las Comunidades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Transportes y Vialidad</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Tribunal </a:t>
                      </a:r>
                      <a:r>
                        <a:rPr lang="es-MX" sz="1000" b="1" i="0" u="none" strike="noStrike" dirty="0">
                          <a:solidFill>
                            <a:srgbClr val="000000"/>
                          </a:solidFill>
                          <a:latin typeface="Calibri" pitchFamily="34" charset="0"/>
                        </a:rPr>
                        <a:t>Electoral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83.3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Contraloría </a:t>
                      </a:r>
                      <a:r>
                        <a:rPr lang="es-MX" sz="1000" b="1" i="0" u="none" strike="noStrike" dirty="0">
                          <a:solidFill>
                            <a:srgbClr val="000000"/>
                          </a:solidFill>
                          <a:latin typeface="Calibri" pitchFamily="34" charset="0"/>
                        </a:rPr>
                        <a:t>General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66.7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9" name="8 Tabla"/>
          <p:cNvGraphicFramePr>
            <a:graphicFrameLocks noGrp="1"/>
          </p:cNvGraphicFramePr>
          <p:nvPr/>
        </p:nvGraphicFramePr>
        <p:xfrm>
          <a:off x="4698086" y="1079631"/>
          <a:ext cx="4068000" cy="265432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28</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pitchFamily="34" charset="0"/>
                        </a:rPr>
                        <a:t> Instituto </a:t>
                      </a:r>
                      <a:r>
                        <a:rPr lang="es-MX" sz="1000" b="1" i="0" u="none" strike="noStrike" dirty="0">
                          <a:solidFill>
                            <a:srgbClr val="000000"/>
                          </a:solidFill>
                          <a:latin typeface="Calibri" pitchFamily="34" charset="0"/>
                        </a:rPr>
                        <a:t>de Formación Profesional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66.7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Instituto </a:t>
                      </a:r>
                      <a:r>
                        <a:rPr lang="es-MX" sz="1000" b="1" i="0" u="none" strike="noStrike" dirty="0">
                          <a:solidFill>
                            <a:srgbClr val="000000"/>
                          </a:solidFill>
                          <a:latin typeface="Calibri" pitchFamily="34" charset="0"/>
                        </a:rPr>
                        <a:t>de las Mujeres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66.7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Instituto </a:t>
                      </a:r>
                      <a:r>
                        <a:rPr lang="es-MX" sz="1000" b="1" i="0" u="none" strike="noStrike" dirty="0">
                          <a:solidFill>
                            <a:srgbClr val="000000"/>
                          </a:solidFill>
                          <a:latin typeface="Calibri" pitchFamily="34" charset="0"/>
                        </a:rPr>
                        <a:t>del Deporte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66.7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Instituto </a:t>
                      </a:r>
                      <a:r>
                        <a:rPr lang="es-MX" sz="1000" b="1" i="0" u="none" strike="noStrike" dirty="0">
                          <a:solidFill>
                            <a:srgbClr val="000000"/>
                          </a:solidFill>
                          <a:latin typeface="Calibri" pitchFamily="34" charset="0"/>
                        </a:rPr>
                        <a:t>para la Atención de los Adultos Mayores en 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66.7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Proyecto </a:t>
                      </a:r>
                      <a:r>
                        <a:rPr lang="es-MX" sz="1000" b="1" i="0" u="none" strike="noStrike" dirty="0">
                          <a:solidFill>
                            <a:srgbClr val="000000"/>
                          </a:solidFill>
                          <a:latin typeface="Calibri" pitchFamily="34" charset="0"/>
                        </a:rPr>
                        <a:t>Metro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66.7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Secretaría </a:t>
                      </a:r>
                      <a:r>
                        <a:rPr lang="es-MX" sz="1000" b="1" i="0" u="none" strike="noStrike" dirty="0">
                          <a:solidFill>
                            <a:srgbClr val="000000"/>
                          </a:solidFill>
                          <a:latin typeface="Calibri" pitchFamily="34" charset="0"/>
                        </a:rPr>
                        <a:t>de Protección Civil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66.7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Fideicomiso </a:t>
                      </a:r>
                      <a:r>
                        <a:rPr lang="es-MX" sz="1000" b="1" i="0" u="none" strike="noStrike" dirty="0">
                          <a:solidFill>
                            <a:srgbClr val="000000"/>
                          </a:solidFill>
                          <a:latin typeface="Calibri" pitchFamily="34" charset="0"/>
                        </a:rPr>
                        <a:t>Público Ciudad Digital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50.0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Comisión </a:t>
                      </a:r>
                      <a:r>
                        <a:rPr lang="es-MX" sz="1000" b="1" i="0" u="none" strike="noStrike" dirty="0">
                          <a:solidFill>
                            <a:srgbClr val="000000"/>
                          </a:solidFill>
                          <a:latin typeface="Calibri" pitchFamily="34" charset="0"/>
                        </a:rPr>
                        <a:t>de Filmaciones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50.0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Consejo </a:t>
                      </a:r>
                      <a:r>
                        <a:rPr lang="es-MX" sz="1000" b="1" i="0" u="none" strike="noStrike" dirty="0">
                          <a:solidFill>
                            <a:srgbClr val="000000"/>
                          </a:solidFill>
                          <a:latin typeface="Calibri" pitchFamily="34" charset="0"/>
                        </a:rPr>
                        <a:t>de Evaluación del Desarrollo Social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50.0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Fideicomiso </a:t>
                      </a:r>
                      <a:r>
                        <a:rPr lang="es-MX" sz="1000" b="1" i="0" u="none" strike="noStrike" dirty="0">
                          <a:solidFill>
                            <a:srgbClr val="000000"/>
                          </a:solidFill>
                          <a:latin typeface="Calibri" pitchFamily="34" charset="0"/>
                        </a:rPr>
                        <a:t>Central de Abasto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33.3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Universidad </a:t>
                      </a:r>
                      <a:r>
                        <a:rPr lang="es-MX" sz="1000" b="1" i="0" u="none" strike="noStrike" dirty="0">
                          <a:solidFill>
                            <a:srgbClr val="000000"/>
                          </a:solidFill>
                          <a:latin typeface="Calibri" pitchFamily="34" charset="0"/>
                        </a:rPr>
                        <a:t>Autónoma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33.3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Autoridad </a:t>
                      </a:r>
                      <a:r>
                        <a:rPr lang="es-MX" sz="1000" b="1" i="0" u="none" strike="noStrike" dirty="0">
                          <a:solidFill>
                            <a:srgbClr val="000000"/>
                          </a:solidFill>
                          <a:latin typeface="Calibri" pitchFamily="34" charset="0"/>
                        </a:rPr>
                        <a:t>del Espacio Público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pitchFamily="34" charset="0"/>
                        </a:rPr>
                        <a:t> Calidad </a:t>
                      </a:r>
                      <a:r>
                        <a:rPr lang="es-MX" sz="1000" b="1" i="0" u="none" strike="noStrike" dirty="0">
                          <a:solidFill>
                            <a:srgbClr val="000000"/>
                          </a:solidFill>
                          <a:latin typeface="Calibri" pitchFamily="34" charset="0"/>
                        </a:rPr>
                        <a:t>de Vida, Progreso y Desarrollo para la Ciudad de </a:t>
                      </a:r>
                      <a:r>
                        <a:rPr lang="es-MX" sz="1000" b="1" i="0" u="none" strike="noStrike" dirty="0" smtClean="0">
                          <a:solidFill>
                            <a:srgbClr val="000000"/>
                          </a:solidFill>
                          <a:latin typeface="Calibri" pitchFamily="34" charset="0"/>
                        </a:rPr>
                        <a:t>México</a:t>
                      </a:r>
                    </a:p>
                    <a:p>
                      <a:pPr algn="l" fontAlgn="b"/>
                      <a:r>
                        <a:rPr lang="es-MX" sz="1000" b="1" i="0" u="none" strike="noStrike" dirty="0" smtClean="0">
                          <a:solidFill>
                            <a:srgbClr val="000000"/>
                          </a:solidFill>
                          <a:latin typeface="Calibri" pitchFamily="34" charset="0"/>
                        </a:rPr>
                        <a:t> </a:t>
                      </a:r>
                      <a:r>
                        <a:rPr lang="es-MX" sz="1000" b="1" i="0" u="none" strike="noStrike" dirty="0">
                          <a:solidFill>
                            <a:srgbClr val="000000"/>
                          </a:solidFill>
                          <a:latin typeface="Calibri" pitchFamily="34" charset="0"/>
                        </a:rPr>
                        <a:t>S.A. de C.V. (Capital en Crecimiento)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29</a:t>
            </a:fld>
            <a:endParaRPr lang="es-MX" b="1" dirty="0">
              <a:latin typeface="Calibri" pitchFamily="34" charset="0"/>
            </a:endParaRPr>
          </a:p>
        </p:txBody>
      </p:sp>
      <p:sp>
        <p:nvSpPr>
          <p:cNvPr id="7" name="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29.</a:t>
            </a:r>
          </a:p>
          <a:p>
            <a:r>
              <a:rPr lang="es-MX" b="1" dirty="0" smtClean="0">
                <a:latin typeface="Calibri" pitchFamily="34" charset="0"/>
              </a:rPr>
              <a:t>Aplica a todos los Entes públicos (100)</a:t>
            </a:r>
          </a:p>
          <a:p>
            <a:r>
              <a:rPr lang="es-MX" sz="1200" b="1" i="1" dirty="0" smtClean="0">
                <a:latin typeface="Calibri" pitchFamily="34" charset="0"/>
              </a:rPr>
              <a:t>Primera evaluación 2010</a:t>
            </a:r>
            <a:endParaRPr lang="es-ES" sz="1000" b="1" i="1" dirty="0">
              <a:latin typeface="Calibri" pitchFamily="34" charset="0"/>
            </a:endParaRPr>
          </a:p>
        </p:txBody>
      </p:sp>
      <p:sp>
        <p:nvSpPr>
          <p:cNvPr id="8" name="7 CuadroTexto"/>
          <p:cNvSpPr txBox="1"/>
          <p:nvPr/>
        </p:nvSpPr>
        <p:spPr>
          <a:xfrm>
            <a:off x="1714480" y="1267930"/>
            <a:ext cx="5715040" cy="292388"/>
          </a:xfrm>
          <a:prstGeom prst="rect">
            <a:avLst/>
          </a:prstGeom>
          <a:noFill/>
        </p:spPr>
        <p:txBody>
          <a:bodyPr wrap="square" rtlCol="0">
            <a:spAutoFit/>
          </a:bodyPr>
          <a:lstStyle/>
          <a:p>
            <a:pPr algn="ctr"/>
            <a:r>
              <a:rPr lang="es-MX" sz="1300" b="1" dirty="0" smtClean="0">
                <a:latin typeface="Calibri" pitchFamily="34" charset="0"/>
              </a:rPr>
              <a:t>Índice de Cumplimiento del Artículo 29: 87.0</a:t>
            </a:r>
            <a:endParaRPr lang="es-MX" sz="1300" b="1" dirty="0">
              <a:latin typeface="Calibri" pitchFamily="34" charset="0"/>
            </a:endParaRPr>
          </a:p>
        </p:txBody>
      </p:sp>
      <p:graphicFrame>
        <p:nvGraphicFramePr>
          <p:cNvPr id="10" name="9 Gráfico"/>
          <p:cNvGraphicFramePr/>
          <p:nvPr/>
        </p:nvGraphicFramePr>
        <p:xfrm>
          <a:off x="1000100" y="2000240"/>
          <a:ext cx="7143800" cy="4500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3</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Histórico de índices obtenidos en las evaluaciones a los portales de Internet de los Sujetos obligados</a:t>
            </a:r>
          </a:p>
          <a:p>
            <a:r>
              <a:rPr lang="es-MX" sz="1200" b="1" i="1" dirty="0" smtClean="0">
                <a:latin typeface="Calibri" pitchFamily="34" charset="0"/>
              </a:rPr>
              <a:t>2004 - 2010</a:t>
            </a:r>
            <a:endParaRPr lang="es-ES" sz="1200" b="1" i="1" dirty="0">
              <a:latin typeface="Calibri" pitchFamily="34" charset="0"/>
            </a:endParaRPr>
          </a:p>
        </p:txBody>
      </p:sp>
      <p:graphicFrame>
        <p:nvGraphicFramePr>
          <p:cNvPr id="29" name="3 Gráfico"/>
          <p:cNvGraphicFramePr>
            <a:graphicFrameLocks/>
          </p:cNvGraphicFramePr>
          <p:nvPr/>
        </p:nvGraphicFramePr>
        <p:xfrm>
          <a:off x="174625" y="1822450"/>
          <a:ext cx="8775700" cy="3270250"/>
        </p:xfrm>
        <a:graphic>
          <a:graphicData uri="http://schemas.openxmlformats.org/drawingml/2006/chart">
            <c:chart xmlns:c="http://schemas.openxmlformats.org/drawingml/2006/chart" xmlns:r="http://schemas.openxmlformats.org/officeDocument/2006/relationships" r:id="rId2"/>
          </a:graphicData>
        </a:graphic>
      </p:graphicFrame>
      <p:sp>
        <p:nvSpPr>
          <p:cNvPr id="9" name="8 Cerrar llave"/>
          <p:cNvSpPr/>
          <p:nvPr/>
        </p:nvSpPr>
        <p:spPr>
          <a:xfrm rot="5400000">
            <a:off x="980703" y="4347216"/>
            <a:ext cx="360000" cy="1692000"/>
          </a:xfrm>
          <a:prstGeom prst="rightBrace">
            <a:avLst/>
          </a:prstGeom>
          <a:ln>
            <a:solidFill>
              <a:srgbClr val="008080"/>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s-MX" dirty="0"/>
          </a:p>
        </p:txBody>
      </p:sp>
      <p:sp>
        <p:nvSpPr>
          <p:cNvPr id="10" name="9 Cerrar llave"/>
          <p:cNvSpPr/>
          <p:nvPr/>
        </p:nvSpPr>
        <p:spPr>
          <a:xfrm rot="5400000">
            <a:off x="5276862" y="1787538"/>
            <a:ext cx="358775" cy="6804000"/>
          </a:xfrm>
          <a:prstGeom prst="rightBrace">
            <a:avLst/>
          </a:prstGeom>
          <a:ln>
            <a:solidFill>
              <a:srgbClr val="008080"/>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s-MX" dirty="0"/>
          </a:p>
        </p:txBody>
      </p:sp>
      <p:sp>
        <p:nvSpPr>
          <p:cNvPr id="11" name="7 CuadroTexto"/>
          <p:cNvSpPr txBox="1">
            <a:spLocks noChangeArrowheads="1"/>
          </p:cNvSpPr>
          <p:nvPr/>
        </p:nvSpPr>
        <p:spPr bwMode="auto">
          <a:xfrm>
            <a:off x="115795" y="2357438"/>
            <a:ext cx="1250950" cy="784225"/>
          </a:xfrm>
          <a:prstGeom prst="rect">
            <a:avLst/>
          </a:prstGeom>
          <a:noFill/>
          <a:ln w="9525">
            <a:noFill/>
            <a:miter lim="800000"/>
            <a:headEnd/>
            <a:tailEnd/>
          </a:ln>
        </p:spPr>
        <p:txBody>
          <a:bodyPr>
            <a:spAutoFit/>
          </a:bodyPr>
          <a:lstStyle/>
          <a:p>
            <a:pPr algn="ctr"/>
            <a:r>
              <a:rPr lang="es-MX" sz="900" b="1" dirty="0"/>
              <a:t>Cuestionario </a:t>
            </a:r>
            <a:r>
              <a:rPr lang="es-MX" sz="900" b="1" dirty="0" err="1"/>
              <a:t>autoaplicable</a:t>
            </a:r>
            <a:r>
              <a:rPr lang="es-MX" sz="900" b="1" dirty="0"/>
              <a:t> con 3 preguntas sobre el tema</a:t>
            </a:r>
          </a:p>
          <a:p>
            <a:pPr algn="ctr"/>
            <a:r>
              <a:rPr lang="es-MX" sz="900" b="1" dirty="0"/>
              <a:t>Art. 12 y Art. 13</a:t>
            </a:r>
          </a:p>
        </p:txBody>
      </p:sp>
      <p:cxnSp>
        <p:nvCxnSpPr>
          <p:cNvPr id="12" name="11 Conector recto"/>
          <p:cNvCxnSpPr/>
          <p:nvPr/>
        </p:nvCxnSpPr>
        <p:spPr>
          <a:xfrm rot="5400000">
            <a:off x="615064" y="3302794"/>
            <a:ext cx="252412" cy="0"/>
          </a:xfrm>
          <a:prstGeom prst="line">
            <a:avLst/>
          </a:prstGeom>
          <a:ln w="19050">
            <a:solidFill>
              <a:srgbClr val="008080"/>
            </a:solidFill>
          </a:ln>
        </p:spPr>
        <p:style>
          <a:lnRef idx="1">
            <a:schemeClr val="accent1"/>
          </a:lnRef>
          <a:fillRef idx="0">
            <a:schemeClr val="accent1"/>
          </a:fillRef>
          <a:effectRef idx="0">
            <a:schemeClr val="accent1"/>
          </a:effectRef>
          <a:fontRef idx="minor">
            <a:schemeClr val="tx1"/>
          </a:fontRef>
        </p:style>
      </p:cxnSp>
      <p:sp>
        <p:nvSpPr>
          <p:cNvPr id="13" name="9 CuadroTexto"/>
          <p:cNvSpPr txBox="1">
            <a:spLocks noChangeArrowheads="1"/>
          </p:cNvSpPr>
          <p:nvPr/>
        </p:nvSpPr>
        <p:spPr bwMode="auto">
          <a:xfrm>
            <a:off x="224625" y="5438775"/>
            <a:ext cx="1857375" cy="647700"/>
          </a:xfrm>
          <a:prstGeom prst="rect">
            <a:avLst/>
          </a:prstGeom>
          <a:noFill/>
          <a:ln w="9525">
            <a:noFill/>
            <a:miter lim="800000"/>
            <a:headEnd/>
            <a:tailEnd/>
          </a:ln>
        </p:spPr>
        <p:txBody>
          <a:bodyPr>
            <a:spAutoFit/>
          </a:bodyPr>
          <a:lstStyle/>
          <a:p>
            <a:pPr algn="ctr"/>
            <a:r>
              <a:rPr lang="es-MX" sz="1200" b="1" dirty="0"/>
              <a:t>Consejo de Información Pública del Distrito Federal</a:t>
            </a:r>
          </a:p>
        </p:txBody>
      </p:sp>
      <p:sp>
        <p:nvSpPr>
          <p:cNvPr id="14" name="10 CuadroTexto"/>
          <p:cNvSpPr txBox="1">
            <a:spLocks noChangeArrowheads="1"/>
          </p:cNvSpPr>
          <p:nvPr/>
        </p:nvSpPr>
        <p:spPr bwMode="auto">
          <a:xfrm>
            <a:off x="3554635" y="5456238"/>
            <a:ext cx="3803650" cy="461962"/>
          </a:xfrm>
          <a:prstGeom prst="rect">
            <a:avLst/>
          </a:prstGeom>
          <a:noFill/>
          <a:ln w="9525">
            <a:noFill/>
            <a:miter lim="800000"/>
            <a:headEnd/>
            <a:tailEnd/>
          </a:ln>
        </p:spPr>
        <p:txBody>
          <a:bodyPr>
            <a:spAutoFit/>
          </a:bodyPr>
          <a:lstStyle/>
          <a:p>
            <a:pPr algn="ctr"/>
            <a:r>
              <a:rPr lang="es-MX" sz="1200" b="1" dirty="0"/>
              <a:t>Instituto de Acceso a la Información Pública del Distrito Federal</a:t>
            </a:r>
          </a:p>
        </p:txBody>
      </p:sp>
      <p:sp>
        <p:nvSpPr>
          <p:cNvPr id="15" name="11 CuadroTexto"/>
          <p:cNvSpPr txBox="1">
            <a:spLocks noChangeArrowheads="1"/>
          </p:cNvSpPr>
          <p:nvPr/>
        </p:nvSpPr>
        <p:spPr bwMode="auto">
          <a:xfrm>
            <a:off x="1667616" y="1994223"/>
            <a:ext cx="1554162" cy="785812"/>
          </a:xfrm>
          <a:prstGeom prst="rect">
            <a:avLst/>
          </a:prstGeom>
          <a:noFill/>
          <a:ln w="9525">
            <a:noFill/>
            <a:miter lim="800000"/>
            <a:headEnd/>
            <a:tailEnd/>
          </a:ln>
        </p:spPr>
        <p:txBody>
          <a:bodyPr>
            <a:spAutoFit/>
          </a:bodyPr>
          <a:lstStyle/>
          <a:p>
            <a:pPr algn="ctr"/>
            <a:r>
              <a:rPr lang="es-MX" sz="900" b="1" baseline="30000" dirty="0"/>
              <a:t>(1)</a:t>
            </a:r>
            <a:r>
              <a:rPr lang="es-MX" sz="900" b="1" dirty="0"/>
              <a:t> Primera evaluación a portales verificando el sitio de Internet </a:t>
            </a:r>
          </a:p>
          <a:p>
            <a:pPr algn="ctr"/>
            <a:r>
              <a:rPr lang="es-MX" sz="900" b="1" dirty="0"/>
              <a:t>(127 criterios)</a:t>
            </a:r>
          </a:p>
          <a:p>
            <a:pPr algn="ctr"/>
            <a:r>
              <a:rPr lang="es-MX" sz="900" b="1" dirty="0"/>
              <a:t>Art. 12 y Art. 13</a:t>
            </a:r>
          </a:p>
        </p:txBody>
      </p:sp>
      <p:cxnSp>
        <p:nvCxnSpPr>
          <p:cNvPr id="16" name="15 Conector recto"/>
          <p:cNvCxnSpPr/>
          <p:nvPr/>
        </p:nvCxnSpPr>
        <p:spPr>
          <a:xfrm rot="5400000">
            <a:off x="2319285" y="2942754"/>
            <a:ext cx="252412" cy="0"/>
          </a:xfrm>
          <a:prstGeom prst="line">
            <a:avLst/>
          </a:prstGeom>
          <a:ln w="19050">
            <a:solidFill>
              <a:srgbClr val="008080"/>
            </a:solidFill>
          </a:ln>
        </p:spPr>
        <p:style>
          <a:lnRef idx="1">
            <a:schemeClr val="accent1"/>
          </a:lnRef>
          <a:fillRef idx="0">
            <a:schemeClr val="accent1"/>
          </a:fillRef>
          <a:effectRef idx="0">
            <a:schemeClr val="accent1"/>
          </a:effectRef>
          <a:fontRef idx="minor">
            <a:schemeClr val="tx1"/>
          </a:fontRef>
        </p:style>
      </p:cxnSp>
      <p:sp>
        <p:nvSpPr>
          <p:cNvPr id="17" name="13 CuadroTexto"/>
          <p:cNvSpPr txBox="1">
            <a:spLocks noChangeArrowheads="1"/>
          </p:cNvSpPr>
          <p:nvPr/>
        </p:nvSpPr>
        <p:spPr bwMode="auto">
          <a:xfrm>
            <a:off x="2267744" y="3619500"/>
            <a:ext cx="2035175" cy="646113"/>
          </a:xfrm>
          <a:prstGeom prst="rect">
            <a:avLst/>
          </a:prstGeom>
          <a:noFill/>
          <a:ln w="9525">
            <a:noFill/>
            <a:miter lim="800000"/>
            <a:headEnd/>
            <a:tailEnd/>
          </a:ln>
        </p:spPr>
        <p:txBody>
          <a:bodyPr>
            <a:spAutoFit/>
          </a:bodyPr>
          <a:lstStyle/>
          <a:p>
            <a:pPr algn="ctr"/>
            <a:r>
              <a:rPr lang="es-MX" sz="900" b="1" baseline="30000" dirty="0"/>
              <a:t>(2) </a:t>
            </a:r>
            <a:r>
              <a:rPr lang="es-MX" sz="900" b="1" dirty="0"/>
              <a:t>Primera evaluación a portales diferenciando entre Criterios Sustantivos (83) y Adjetivos (50)</a:t>
            </a:r>
          </a:p>
          <a:p>
            <a:pPr algn="ctr"/>
            <a:r>
              <a:rPr lang="es-MX" sz="900" b="1" dirty="0"/>
              <a:t>Art. 12 y Art. 13</a:t>
            </a:r>
          </a:p>
        </p:txBody>
      </p:sp>
      <p:cxnSp>
        <p:nvCxnSpPr>
          <p:cNvPr id="19" name="18 Conector recto"/>
          <p:cNvCxnSpPr/>
          <p:nvPr/>
        </p:nvCxnSpPr>
        <p:spPr>
          <a:xfrm rot="5400000">
            <a:off x="3159125" y="3483769"/>
            <a:ext cx="252412" cy="0"/>
          </a:xfrm>
          <a:prstGeom prst="line">
            <a:avLst/>
          </a:prstGeom>
          <a:ln w="19050">
            <a:solidFill>
              <a:srgbClr val="008080"/>
            </a:solidFill>
          </a:ln>
        </p:spPr>
        <p:style>
          <a:lnRef idx="1">
            <a:schemeClr val="accent1"/>
          </a:lnRef>
          <a:fillRef idx="0">
            <a:schemeClr val="accent1"/>
          </a:fillRef>
          <a:effectRef idx="0">
            <a:schemeClr val="accent1"/>
          </a:effectRef>
          <a:fontRef idx="minor">
            <a:schemeClr val="tx1"/>
          </a:fontRef>
        </p:style>
      </p:cxnSp>
      <p:sp>
        <p:nvSpPr>
          <p:cNvPr id="20" name="15 CuadroTexto"/>
          <p:cNvSpPr txBox="1">
            <a:spLocks noChangeArrowheads="1"/>
          </p:cNvSpPr>
          <p:nvPr/>
        </p:nvSpPr>
        <p:spPr bwMode="auto">
          <a:xfrm>
            <a:off x="3995936" y="1300163"/>
            <a:ext cx="2035175" cy="646112"/>
          </a:xfrm>
          <a:prstGeom prst="rect">
            <a:avLst/>
          </a:prstGeom>
          <a:noFill/>
          <a:ln w="9525">
            <a:noFill/>
            <a:miter lim="800000"/>
            <a:headEnd/>
            <a:tailEnd/>
          </a:ln>
        </p:spPr>
        <p:txBody>
          <a:bodyPr>
            <a:spAutoFit/>
          </a:bodyPr>
          <a:lstStyle/>
          <a:p>
            <a:pPr algn="ctr"/>
            <a:r>
              <a:rPr lang="es-MX" sz="900" b="1" dirty="0"/>
              <a:t>Última evaluación a portales de Internet con la anterior LTAIPDF</a:t>
            </a:r>
          </a:p>
          <a:p>
            <a:pPr algn="ctr"/>
            <a:r>
              <a:rPr lang="es-MX" sz="900" b="1" dirty="0"/>
              <a:t>Sustantivos (83) y Adjetivos (50)</a:t>
            </a:r>
          </a:p>
          <a:p>
            <a:pPr algn="ctr"/>
            <a:r>
              <a:rPr lang="es-MX" sz="900" b="1" dirty="0"/>
              <a:t>Art. 12 y Art. 13</a:t>
            </a:r>
          </a:p>
        </p:txBody>
      </p:sp>
      <p:cxnSp>
        <p:nvCxnSpPr>
          <p:cNvPr id="21" name="20 Conector recto"/>
          <p:cNvCxnSpPr/>
          <p:nvPr/>
        </p:nvCxnSpPr>
        <p:spPr>
          <a:xfrm rot="5400000">
            <a:off x="4887317" y="2072482"/>
            <a:ext cx="252413" cy="0"/>
          </a:xfrm>
          <a:prstGeom prst="line">
            <a:avLst/>
          </a:prstGeom>
          <a:ln w="19050">
            <a:solidFill>
              <a:srgbClr val="008080"/>
            </a:solidFill>
          </a:ln>
        </p:spPr>
        <p:style>
          <a:lnRef idx="1">
            <a:schemeClr val="accent1"/>
          </a:lnRef>
          <a:fillRef idx="0">
            <a:schemeClr val="accent1"/>
          </a:fillRef>
          <a:effectRef idx="0">
            <a:schemeClr val="accent1"/>
          </a:effectRef>
          <a:fontRef idx="minor">
            <a:schemeClr val="tx1"/>
          </a:fontRef>
        </p:style>
      </p:cxnSp>
      <p:sp>
        <p:nvSpPr>
          <p:cNvPr id="22" name="17 CuadroTexto"/>
          <p:cNvSpPr txBox="1">
            <a:spLocks noChangeArrowheads="1"/>
          </p:cNvSpPr>
          <p:nvPr/>
        </p:nvSpPr>
        <p:spPr bwMode="auto">
          <a:xfrm>
            <a:off x="4824172" y="3332163"/>
            <a:ext cx="2035175" cy="785812"/>
          </a:xfrm>
          <a:prstGeom prst="rect">
            <a:avLst/>
          </a:prstGeom>
          <a:noFill/>
          <a:ln w="9525">
            <a:noFill/>
            <a:miter lim="800000"/>
            <a:headEnd/>
            <a:tailEnd/>
          </a:ln>
        </p:spPr>
        <p:txBody>
          <a:bodyPr>
            <a:spAutoFit/>
          </a:bodyPr>
          <a:lstStyle/>
          <a:p>
            <a:pPr algn="ctr"/>
            <a:r>
              <a:rPr lang="es-MX" sz="900" b="1" baseline="30000"/>
              <a:t>(3)  </a:t>
            </a:r>
            <a:r>
              <a:rPr lang="es-MX" sz="900" b="1"/>
              <a:t>Evaluación diagnóstico a portales con la LTAIPDF vigente a Entes públicos (1,022 criterios) y Asociaciones Políticas Locales (257 criterios)</a:t>
            </a:r>
          </a:p>
        </p:txBody>
      </p:sp>
      <p:cxnSp>
        <p:nvCxnSpPr>
          <p:cNvPr id="23" name="22 Conector recto"/>
          <p:cNvCxnSpPr/>
          <p:nvPr/>
        </p:nvCxnSpPr>
        <p:spPr>
          <a:xfrm rot="5400000">
            <a:off x="5715553" y="3171032"/>
            <a:ext cx="252413" cy="0"/>
          </a:xfrm>
          <a:prstGeom prst="line">
            <a:avLst/>
          </a:prstGeom>
          <a:ln w="19050">
            <a:solidFill>
              <a:srgbClr val="008080"/>
            </a:solidFill>
          </a:ln>
        </p:spPr>
        <p:style>
          <a:lnRef idx="1">
            <a:schemeClr val="accent1"/>
          </a:lnRef>
          <a:fillRef idx="0">
            <a:schemeClr val="accent1"/>
          </a:fillRef>
          <a:effectRef idx="0">
            <a:schemeClr val="accent1"/>
          </a:effectRef>
          <a:fontRef idx="minor">
            <a:schemeClr val="tx1"/>
          </a:fontRef>
        </p:style>
      </p:cxnSp>
      <p:sp>
        <p:nvSpPr>
          <p:cNvPr id="24" name="19 CuadroTexto"/>
          <p:cNvSpPr txBox="1">
            <a:spLocks noChangeArrowheads="1"/>
          </p:cNvSpPr>
          <p:nvPr/>
        </p:nvSpPr>
        <p:spPr bwMode="auto">
          <a:xfrm>
            <a:off x="5993942" y="1540729"/>
            <a:ext cx="1393825" cy="369888"/>
          </a:xfrm>
          <a:prstGeom prst="rect">
            <a:avLst/>
          </a:prstGeom>
          <a:noFill/>
          <a:ln w="9525">
            <a:noFill/>
            <a:miter lim="800000"/>
            <a:headEnd/>
            <a:tailEnd/>
          </a:ln>
        </p:spPr>
        <p:txBody>
          <a:bodyPr>
            <a:spAutoFit/>
          </a:bodyPr>
          <a:lstStyle/>
          <a:p>
            <a:pPr algn="ctr"/>
            <a:r>
              <a:rPr lang="es-MX" sz="900" b="1" dirty="0"/>
              <a:t>Evaluación a portales de Internet 2009</a:t>
            </a:r>
          </a:p>
        </p:txBody>
      </p:sp>
      <p:cxnSp>
        <p:nvCxnSpPr>
          <p:cNvPr id="25" name="24 Conector recto"/>
          <p:cNvCxnSpPr/>
          <p:nvPr/>
        </p:nvCxnSpPr>
        <p:spPr>
          <a:xfrm rot="5400000">
            <a:off x="6564649" y="2087623"/>
            <a:ext cx="252412" cy="0"/>
          </a:xfrm>
          <a:prstGeom prst="line">
            <a:avLst/>
          </a:prstGeom>
          <a:ln w="19050">
            <a:solidFill>
              <a:srgbClr val="008080"/>
            </a:solidFill>
          </a:ln>
        </p:spPr>
        <p:style>
          <a:lnRef idx="1">
            <a:schemeClr val="accent1"/>
          </a:lnRef>
          <a:fillRef idx="0">
            <a:schemeClr val="accent1"/>
          </a:fillRef>
          <a:effectRef idx="0">
            <a:schemeClr val="accent1"/>
          </a:effectRef>
          <a:fontRef idx="minor">
            <a:schemeClr val="tx1"/>
          </a:fontRef>
        </p:style>
      </p:cxnSp>
      <p:sp>
        <p:nvSpPr>
          <p:cNvPr id="26" name="21 CuadroTexto"/>
          <p:cNvSpPr txBox="1">
            <a:spLocks noChangeArrowheads="1"/>
          </p:cNvSpPr>
          <p:nvPr/>
        </p:nvSpPr>
        <p:spPr bwMode="auto">
          <a:xfrm>
            <a:off x="6777353" y="2698750"/>
            <a:ext cx="1536700" cy="646113"/>
          </a:xfrm>
          <a:prstGeom prst="rect">
            <a:avLst/>
          </a:prstGeom>
          <a:noFill/>
          <a:ln w="9525">
            <a:noFill/>
            <a:miter lim="800000"/>
            <a:headEnd/>
            <a:tailEnd/>
          </a:ln>
        </p:spPr>
        <p:txBody>
          <a:bodyPr>
            <a:spAutoFit/>
          </a:bodyPr>
          <a:lstStyle/>
          <a:p>
            <a:pPr algn="ctr"/>
            <a:r>
              <a:rPr lang="es-MX" sz="900" b="1"/>
              <a:t>Solventación de recomendaciones como resultado de la Evaluación 2009</a:t>
            </a:r>
          </a:p>
        </p:txBody>
      </p:sp>
      <p:cxnSp>
        <p:nvCxnSpPr>
          <p:cNvPr id="27" name="26 Conector recto"/>
          <p:cNvCxnSpPr/>
          <p:nvPr/>
        </p:nvCxnSpPr>
        <p:spPr>
          <a:xfrm rot="5400000">
            <a:off x="7419496" y="2555082"/>
            <a:ext cx="252413" cy="0"/>
          </a:xfrm>
          <a:prstGeom prst="line">
            <a:avLst/>
          </a:prstGeom>
          <a:ln w="19050">
            <a:solidFill>
              <a:srgbClr val="008080"/>
            </a:solidFill>
          </a:ln>
        </p:spPr>
        <p:style>
          <a:lnRef idx="1">
            <a:schemeClr val="accent1"/>
          </a:lnRef>
          <a:fillRef idx="0">
            <a:schemeClr val="accent1"/>
          </a:fillRef>
          <a:effectRef idx="0">
            <a:schemeClr val="accent1"/>
          </a:effectRef>
          <a:fontRef idx="minor">
            <a:schemeClr val="tx1"/>
          </a:fontRef>
        </p:style>
      </p:cxnSp>
      <p:sp>
        <p:nvSpPr>
          <p:cNvPr id="28" name="23 CuadroTexto"/>
          <p:cNvSpPr txBox="1">
            <a:spLocks noChangeArrowheads="1"/>
          </p:cNvSpPr>
          <p:nvPr/>
        </p:nvSpPr>
        <p:spPr bwMode="auto">
          <a:xfrm>
            <a:off x="71438" y="6138409"/>
            <a:ext cx="9001125" cy="646331"/>
          </a:xfrm>
          <a:prstGeom prst="rect">
            <a:avLst/>
          </a:prstGeom>
          <a:noFill/>
          <a:ln w="9525">
            <a:noFill/>
            <a:miter lim="800000"/>
            <a:headEnd/>
            <a:tailEnd/>
          </a:ln>
        </p:spPr>
        <p:txBody>
          <a:bodyPr>
            <a:spAutoFit/>
          </a:bodyPr>
          <a:lstStyle/>
          <a:p>
            <a:r>
              <a:rPr lang="es-MX" sz="900" b="1" baseline="30000" dirty="0"/>
              <a:t>(1)</a:t>
            </a:r>
            <a:r>
              <a:rPr lang="es-MX" sz="900" b="1" dirty="0"/>
              <a:t> Protocolo de Usabilidad y Calidad en la Información de Transparencia Publicada en los Portales de Internet de los Entes Públicos del Distrito Federal.</a:t>
            </a:r>
          </a:p>
          <a:p>
            <a:r>
              <a:rPr lang="es-MX" sz="900" b="1" baseline="30000" dirty="0"/>
              <a:t>(2) </a:t>
            </a:r>
            <a:r>
              <a:rPr lang="es-MX" sz="900" b="1" dirty="0"/>
              <a:t>Criterios y Metodología de Evaluación de la Calidad de la Información de las Obligaciones de Transparencia en los Portales de Internet de los Entes Públicos.</a:t>
            </a:r>
          </a:p>
          <a:p>
            <a:r>
              <a:rPr lang="es-MX" sz="900" b="1" baseline="30000" dirty="0"/>
              <a:t>(3) </a:t>
            </a:r>
            <a:r>
              <a:rPr lang="es-MX" sz="900" b="1" dirty="0"/>
              <a:t>Criterios y Metodología de Evaluación de la Información Pública de Oficio que deben dar a conocer los Entes Públicos en sus Portales de Internet</a:t>
            </a:r>
            <a:r>
              <a:rPr lang="es-MX" sz="900" b="1" dirty="0" smtClean="0"/>
              <a:t>.</a:t>
            </a:r>
          </a:p>
          <a:p>
            <a:r>
              <a:rPr lang="es-MX" sz="900" b="1" dirty="0" smtClean="0"/>
              <a:t>NOTA: Los índices de las evaluaciones a la nueva LTAIPDF está compuesto por Entes públicos y Partidos Políticos</a:t>
            </a:r>
            <a:endParaRPr lang="es-MX" sz="900" b="1" dirty="0"/>
          </a:p>
        </p:txBody>
      </p:sp>
      <p:sp>
        <p:nvSpPr>
          <p:cNvPr id="30" name="19 CuadroTexto"/>
          <p:cNvSpPr txBox="1">
            <a:spLocks noChangeArrowheads="1"/>
          </p:cNvSpPr>
          <p:nvPr/>
        </p:nvSpPr>
        <p:spPr bwMode="auto">
          <a:xfrm>
            <a:off x="7686274" y="1553017"/>
            <a:ext cx="1393825" cy="507831"/>
          </a:xfrm>
          <a:prstGeom prst="rect">
            <a:avLst/>
          </a:prstGeom>
          <a:noFill/>
          <a:ln w="9525">
            <a:noFill/>
            <a:miter lim="800000"/>
            <a:headEnd/>
            <a:tailEnd/>
          </a:ln>
        </p:spPr>
        <p:txBody>
          <a:bodyPr>
            <a:spAutoFit/>
          </a:bodyPr>
          <a:lstStyle/>
          <a:p>
            <a:pPr algn="ctr"/>
            <a:r>
              <a:rPr lang="es-MX" sz="900" b="1" dirty="0" smtClean="0"/>
              <a:t>1ª. Evaluación </a:t>
            </a:r>
            <a:r>
              <a:rPr lang="es-MX" sz="900" b="1" dirty="0"/>
              <a:t>a portales de Internet </a:t>
            </a:r>
            <a:r>
              <a:rPr lang="es-MX" sz="900" b="1" dirty="0" smtClean="0"/>
              <a:t>2010</a:t>
            </a:r>
            <a:endParaRPr lang="es-MX" sz="900" b="1" dirty="0"/>
          </a:p>
        </p:txBody>
      </p:sp>
      <p:cxnSp>
        <p:nvCxnSpPr>
          <p:cNvPr id="31" name="30 Conector recto"/>
          <p:cNvCxnSpPr/>
          <p:nvPr/>
        </p:nvCxnSpPr>
        <p:spPr>
          <a:xfrm rot="5400000">
            <a:off x="8256981" y="2184659"/>
            <a:ext cx="252412" cy="0"/>
          </a:xfrm>
          <a:prstGeom prst="line">
            <a:avLst/>
          </a:prstGeom>
          <a:ln w="19050">
            <a:solidFill>
              <a:srgbClr val="0080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30</a:t>
            </a:fld>
            <a:endParaRPr lang="es-MX" b="1" dirty="0">
              <a:latin typeface="Calibri" pitchFamily="34" charset="0"/>
            </a:endParaRPr>
          </a:p>
        </p:txBody>
      </p:sp>
      <p:sp>
        <p:nvSpPr>
          <p:cNvPr id="7" name="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29. Orden descendente</a:t>
            </a:r>
          </a:p>
          <a:p>
            <a:r>
              <a:rPr lang="es-MX" sz="1200" b="1" i="1" dirty="0" smtClean="0">
                <a:latin typeface="Calibri" pitchFamily="34" charset="0"/>
              </a:rPr>
              <a:t>Primera evaluación 2010</a:t>
            </a:r>
            <a:endParaRPr lang="es-ES" sz="1000" b="1" i="1" dirty="0">
              <a:latin typeface="Calibri" pitchFamily="34" charset="0"/>
            </a:endParaRPr>
          </a:p>
        </p:txBody>
      </p:sp>
      <p:graphicFrame>
        <p:nvGraphicFramePr>
          <p:cNvPr id="8" name="7 Tabla"/>
          <p:cNvGraphicFramePr>
            <a:graphicFrameLocks noGrp="1"/>
          </p:cNvGraphicFramePr>
          <p:nvPr/>
        </p:nvGraphicFramePr>
        <p:xfrm>
          <a:off x="377318" y="1076804"/>
          <a:ext cx="4068000" cy="553432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29</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Asamblea </a:t>
                      </a:r>
                      <a:r>
                        <a:rPr lang="es-MX" sz="1000" b="1" i="0" u="none" strike="noStrike" dirty="0">
                          <a:solidFill>
                            <a:srgbClr val="000000"/>
                          </a:solidFill>
                          <a:latin typeface="Calibri"/>
                        </a:rPr>
                        <a:t>Legislativa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Comisión </a:t>
                      </a:r>
                      <a:r>
                        <a:rPr lang="es-MX" sz="1000" b="1" i="0" u="none" strike="noStrike" dirty="0">
                          <a:solidFill>
                            <a:srgbClr val="000000"/>
                          </a:solidFill>
                          <a:latin typeface="Calibri"/>
                        </a:rPr>
                        <a:t>de Derechos Humanos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Consejería </a:t>
                      </a:r>
                      <a:r>
                        <a:rPr lang="es-MX" sz="1000" b="1" i="0" u="none" strike="noStrike" dirty="0">
                          <a:solidFill>
                            <a:srgbClr val="000000"/>
                          </a:solidFill>
                          <a:latin typeface="Calibri"/>
                        </a:rPr>
                        <a:t>Jurídica y de Servicios Legales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Álvaro Obregón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Benito Juárez</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Coyoacán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Cuauhtémoc</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Gustavo A. Madero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Iztacalco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Iztapalapa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Miguel Hidalgo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Tlalpan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de Recuperación Crediticia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Educación Garantizada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para el Mejoramiento de las Vías de Comunicación </a:t>
                      </a:r>
                      <a:r>
                        <a:rPr lang="es-MX" sz="1000" b="1" i="0" u="none" strike="noStrike" dirty="0" smtClean="0">
                          <a:solidFill>
                            <a:srgbClr val="000000"/>
                          </a:solidFill>
                          <a:latin typeface="Calibri"/>
                        </a:rPr>
                        <a:t>del</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Ciudad Digital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Complejo Ambiental Xochimilco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de Seguridad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Heroico </a:t>
                      </a:r>
                      <a:r>
                        <a:rPr lang="es-MX" sz="1000" b="1" i="0" u="none" strike="noStrike" dirty="0">
                          <a:solidFill>
                            <a:srgbClr val="000000"/>
                          </a:solidFill>
                          <a:latin typeface="Calibri"/>
                        </a:rPr>
                        <a:t>Cuerpo de Bomberos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Acceso a la Información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Formación Profesional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del Deporte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Electoral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Junta </a:t>
                      </a:r>
                      <a:r>
                        <a:rPr lang="es-MX" sz="1000" b="1" i="0" u="none" strike="noStrike" dirty="0">
                          <a:solidFill>
                            <a:srgbClr val="000000"/>
                          </a:solidFill>
                          <a:latin typeface="Calibri"/>
                        </a:rPr>
                        <a:t>de Asistencia Privada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smtClean="0">
                          <a:solidFill>
                            <a:srgbClr val="000000"/>
                          </a:solidFill>
                          <a:latin typeface="Calibri"/>
                        </a:rPr>
                        <a:t>100.0 </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Ambiental y del Ordenamiento Territorial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Red </a:t>
                      </a:r>
                      <a:r>
                        <a:rPr lang="es-MX" sz="1000" b="1" i="0" u="none" strike="noStrike" dirty="0">
                          <a:solidFill>
                            <a:srgbClr val="000000"/>
                          </a:solidFill>
                          <a:latin typeface="Calibri"/>
                        </a:rPr>
                        <a:t>de Transporte de Pasajeros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Cultura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Social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Urbano y Vivienda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9" name="8 Tabla"/>
          <p:cNvGraphicFramePr>
            <a:graphicFrameLocks noGrp="1"/>
          </p:cNvGraphicFramePr>
          <p:nvPr/>
        </p:nvGraphicFramePr>
        <p:xfrm>
          <a:off x="4698086" y="1079631"/>
          <a:ext cx="4068000" cy="553432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29</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Educación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Finanzas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Gobierno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Obras y Servicios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Protección Civil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Salud</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Seguridad Pública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Turismo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Servicio </a:t>
                      </a:r>
                      <a:r>
                        <a:rPr lang="es-MX" sz="1000" b="1" i="0" u="none" strike="noStrike" dirty="0">
                          <a:solidFill>
                            <a:srgbClr val="000000"/>
                          </a:solidFill>
                          <a:latin typeface="Calibri"/>
                        </a:rPr>
                        <a:t>de Transportes Eléctricos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Radio y Televisión Digital del Gobierno del D.F</a:t>
                      </a:r>
                      <a:r>
                        <a:rPr lang="es-MX" sz="1000" b="1" i="0" u="none" strike="noStrike" dirty="0" smtClean="0">
                          <a:solidFill>
                            <a:srgbClr val="000000"/>
                          </a:solidFill>
                          <a:latin typeface="Calibri"/>
                        </a:rPr>
                        <a:t>.</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(Capital 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Electoral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Superior de 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para Trabajadores a Lista de Raya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Contaduría </a:t>
                      </a:r>
                      <a:r>
                        <a:rPr lang="es-MX" sz="1000" b="1" i="0" u="none" strike="noStrike" dirty="0">
                          <a:solidFill>
                            <a:srgbClr val="000000"/>
                          </a:solidFill>
                          <a:latin typeface="Calibri"/>
                        </a:rPr>
                        <a:t>Mayor de Hacienda de la Asamblea Legislativa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Corporación </a:t>
                      </a:r>
                      <a:r>
                        <a:rPr lang="es-MX" sz="1000" b="1" i="0" u="none" strike="noStrike" dirty="0">
                          <a:solidFill>
                            <a:srgbClr val="000000"/>
                          </a:solidFill>
                          <a:latin typeface="Calibri"/>
                        </a:rPr>
                        <a:t>Mexicana de Impresión, S.A. de C.V.</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La Magdalena Contreras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Milpa Alta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Tláhuac</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Centro Histórico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Mixto de Promoción Turística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Vivienda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Metrobús</a:t>
                      </a:r>
                      <a:endParaRPr lang="es-MX" sz="1000" b="1" i="0" u="none" strike="noStrike" dirty="0">
                        <a:solidFill>
                          <a:srgbClr val="000000"/>
                        </a:solidFill>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Oficialía </a:t>
                      </a:r>
                      <a:r>
                        <a:rPr lang="es-MX" sz="1000" b="1" i="0" u="none" strike="noStrike" dirty="0">
                          <a:solidFill>
                            <a:srgbClr val="000000"/>
                          </a:solidFill>
                          <a:latin typeface="Calibri"/>
                        </a:rPr>
                        <a:t>Mayor</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Policía </a:t>
                      </a:r>
                      <a:r>
                        <a:rPr lang="es-MX" sz="1000" b="1" i="0" u="none" strike="noStrike" dirty="0">
                          <a:solidFill>
                            <a:srgbClr val="000000"/>
                          </a:solidFill>
                          <a:latin typeface="Calibri"/>
                        </a:rPr>
                        <a:t>Auxiliar</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General de 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Transportes y Vialidad</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para el Desarrollo Integral de la Familia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Consejo </a:t>
                      </a:r>
                      <a:r>
                        <a:rPr lang="es-MX" sz="1000" b="1" i="0" u="none" strike="noStrike" dirty="0">
                          <a:solidFill>
                            <a:srgbClr val="000000"/>
                          </a:solidFill>
                          <a:latin typeface="Calibri"/>
                        </a:rPr>
                        <a:t>de la Judicatura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latin typeface="Calibri"/>
                        </a:rPr>
                        <a:t>97.5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Venustiano Carranza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31</a:t>
            </a:fld>
            <a:endParaRPr lang="es-MX" b="1" dirty="0">
              <a:latin typeface="Calibri" pitchFamily="34" charset="0"/>
            </a:endParaRPr>
          </a:p>
        </p:txBody>
      </p:sp>
      <p:sp>
        <p:nvSpPr>
          <p:cNvPr id="7" name="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29. Orden descendente</a:t>
            </a:r>
          </a:p>
          <a:p>
            <a:r>
              <a:rPr lang="es-MX" sz="1200" b="1" i="1" dirty="0" smtClean="0">
                <a:latin typeface="Calibri" pitchFamily="34" charset="0"/>
              </a:rPr>
              <a:t>Primera evaluación 2010</a:t>
            </a:r>
            <a:endParaRPr lang="es-ES" sz="1000" b="1" i="1" dirty="0">
              <a:latin typeface="Calibri" pitchFamily="34" charset="0"/>
            </a:endParaRPr>
          </a:p>
        </p:txBody>
      </p:sp>
      <p:graphicFrame>
        <p:nvGraphicFramePr>
          <p:cNvPr id="8" name="7 Tabla"/>
          <p:cNvGraphicFramePr>
            <a:graphicFrameLocks noGrp="1"/>
          </p:cNvGraphicFramePr>
          <p:nvPr/>
        </p:nvGraphicFramePr>
        <p:xfrm>
          <a:off x="377318" y="1076804"/>
          <a:ext cx="4068000" cy="5354325"/>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29</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Aguas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Tribunal </a:t>
                      </a:r>
                      <a:r>
                        <a:rPr lang="es-MX" sz="1000" b="1" i="0" u="none" strike="noStrike" dirty="0">
                          <a:solidFill>
                            <a:srgbClr val="000000"/>
                          </a:solidFill>
                          <a:latin typeface="Calibri"/>
                        </a:rPr>
                        <a:t>de lo Contencioso Administrativo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Rural y Equidad para las Comunidades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Consejo </a:t>
                      </a:r>
                      <a:r>
                        <a:rPr lang="es-MX" sz="1000" b="1" i="0" u="none" strike="noStrike" dirty="0">
                          <a:solidFill>
                            <a:srgbClr val="000000"/>
                          </a:solidFill>
                          <a:latin typeface="Calibri"/>
                        </a:rPr>
                        <a:t>de Evaluación del Desarrollo Social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Museo de Arte Popular Mexicano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para el Fondo de Promoción para el </a:t>
                      </a:r>
                      <a:r>
                        <a:rPr lang="es-MX" sz="1000" b="1" i="0" u="none" strike="noStrike" dirty="0" smtClean="0">
                          <a:solidFill>
                            <a:srgbClr val="000000"/>
                          </a:solidFill>
                          <a:latin typeface="Calibri"/>
                        </a:rPr>
                        <a:t>Financiamiento</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del Transporte Público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para el Desarrollo Social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Jefatura </a:t>
                      </a:r>
                      <a:r>
                        <a:rPr lang="es-MX" sz="1000" b="1" i="0" u="none" strike="noStrike" dirty="0">
                          <a:solidFill>
                            <a:srgbClr val="000000"/>
                          </a:solidFill>
                          <a:latin typeface="Calibri"/>
                        </a:rPr>
                        <a:t>de Gobierno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Procuraduría </a:t>
                      </a:r>
                      <a:r>
                        <a:rPr lang="es-MX" sz="1000" b="1" i="0" u="none" strike="noStrike" dirty="0">
                          <a:solidFill>
                            <a:srgbClr val="000000"/>
                          </a:solidFill>
                          <a:latin typeface="Calibri"/>
                        </a:rPr>
                        <a:t>Social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Proyecto </a:t>
                      </a:r>
                      <a:r>
                        <a:rPr lang="es-MX" sz="1000" b="1" i="0" u="none" strike="noStrike" dirty="0">
                          <a:solidFill>
                            <a:srgbClr val="000000"/>
                          </a:solidFill>
                          <a:latin typeface="Calibri"/>
                        </a:rPr>
                        <a:t>Metro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Sistema </a:t>
                      </a:r>
                      <a:r>
                        <a:rPr lang="es-MX" sz="1000" b="1" i="0" u="none" strike="noStrike" dirty="0">
                          <a:solidFill>
                            <a:srgbClr val="000000"/>
                          </a:solidFill>
                          <a:latin typeface="Calibri"/>
                        </a:rPr>
                        <a:t>de Transporte Colectivo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Trabajo y Fomento al Empleo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de la Policía Preventiva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Azcapotzalco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Junta </a:t>
                      </a:r>
                      <a:r>
                        <a:rPr lang="es-MX" sz="1000" b="1" i="0" u="none" strike="noStrike" dirty="0">
                          <a:solidFill>
                            <a:srgbClr val="000000"/>
                          </a:solidFill>
                          <a:latin typeface="Calibri"/>
                        </a:rPr>
                        <a:t>Local de Conciliación y Arbitraje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Ambiental Público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del Medio Ambiente</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Autoridad </a:t>
                      </a:r>
                      <a:r>
                        <a:rPr lang="es-MX" sz="1000" b="1" i="0" u="none" strike="noStrike" dirty="0">
                          <a:solidFill>
                            <a:srgbClr val="000000"/>
                          </a:solidFill>
                          <a:latin typeface="Calibri"/>
                        </a:rPr>
                        <a:t>del Centro Histórico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Caja </a:t>
                      </a:r>
                      <a:r>
                        <a:rPr lang="es-MX" sz="1000" b="1" i="0" u="none" strike="noStrike" dirty="0">
                          <a:solidFill>
                            <a:srgbClr val="000000"/>
                          </a:solidFill>
                          <a:latin typeface="Calibri"/>
                        </a:rPr>
                        <a:t>de Previsión de la Policía Auxiliar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Contraloría </a:t>
                      </a:r>
                      <a:r>
                        <a:rPr lang="es-MX" sz="1000" b="1" i="0" u="none" strike="noStrike" dirty="0">
                          <a:solidFill>
                            <a:srgbClr val="000000"/>
                          </a:solidFill>
                          <a:latin typeface="Calibri"/>
                        </a:rPr>
                        <a:t>General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Técnico de Formación Policial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Secretaría </a:t>
                      </a:r>
                      <a:r>
                        <a:rPr lang="es-MX" sz="1000" b="1" i="0" u="none" strike="noStrike" dirty="0">
                          <a:solidFill>
                            <a:srgbClr val="000000"/>
                          </a:solidFill>
                          <a:latin typeface="Calibri"/>
                        </a:rPr>
                        <a:t>de Desarrollo Económico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Servicios </a:t>
                      </a:r>
                      <a:r>
                        <a:rPr lang="es-MX" sz="1000" b="1" i="0" u="none" strike="noStrike" dirty="0">
                          <a:solidFill>
                            <a:srgbClr val="000000"/>
                          </a:solidFill>
                          <a:latin typeface="Calibri"/>
                        </a:rPr>
                        <a:t>de Salud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Educación Media Superior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81.7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Xochimilco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de Desarrollo Económico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73.3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Central de Abasto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Policía </a:t>
                      </a:r>
                      <a:r>
                        <a:rPr lang="es-MX" sz="1000" b="1" i="0" u="none" strike="noStrike" dirty="0">
                          <a:solidFill>
                            <a:srgbClr val="000000"/>
                          </a:solidFill>
                          <a:latin typeface="Calibri"/>
                        </a:rPr>
                        <a:t>Bancaria e Industrial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60.0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9" name="8 Tabla"/>
          <p:cNvGraphicFramePr>
            <a:graphicFrameLocks noGrp="1"/>
          </p:cNvGraphicFramePr>
          <p:nvPr/>
        </p:nvGraphicFramePr>
        <p:xfrm>
          <a:off x="4698086" y="1079631"/>
          <a:ext cx="4068000" cy="2968650"/>
        </p:xfrm>
        <a:graphic>
          <a:graphicData uri="http://schemas.openxmlformats.org/drawingml/2006/table">
            <a:tbl>
              <a:tblPr/>
              <a:tblGrid>
                <a:gridCol w="3600000"/>
                <a:gridCol w="468000"/>
              </a:tblGrid>
              <a:tr h="180000">
                <a:tc>
                  <a:txBody>
                    <a:bodyPr/>
                    <a:lstStyle/>
                    <a:p>
                      <a:pPr algn="ctr" fontAlgn="b"/>
                      <a:r>
                        <a:rPr lang="es-MX" sz="1000" b="1" i="0" u="none" strike="noStrike" dirty="0">
                          <a:solidFill>
                            <a:schemeClr val="bg1"/>
                          </a:solidFill>
                          <a:latin typeface="Calibri" pitchFamily="34" charset="0"/>
                        </a:rPr>
                        <a:t>Ente público </a:t>
                      </a: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29</a:t>
                      </a: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Público del Fondo de Apoyo a la Procuración </a:t>
                      </a:r>
                      <a:r>
                        <a:rPr lang="es-MX" sz="1000" b="1" i="0" u="none" strike="noStrike" dirty="0" smtClean="0">
                          <a:solidFill>
                            <a:srgbClr val="000000"/>
                          </a:solidFill>
                          <a:latin typeface="Calibri"/>
                        </a:rPr>
                        <a:t>de</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Justicia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las Mujeres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Ciencia y Tecnología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para la Atención de los Adultos Mayores en 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Fondo </a:t>
                      </a:r>
                      <a:r>
                        <a:rPr lang="es-MX" sz="1000" b="1" i="0" u="none" strike="noStrike" dirty="0">
                          <a:solidFill>
                            <a:srgbClr val="000000"/>
                          </a:solidFill>
                          <a:latin typeface="Calibri"/>
                        </a:rPr>
                        <a:t>para la Atención y Apoyo a las Víctimas del Delito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Instituto </a:t>
                      </a:r>
                      <a:r>
                        <a:rPr lang="es-MX" sz="1000" b="1" i="0" u="none" strike="noStrike" dirty="0">
                          <a:solidFill>
                            <a:srgbClr val="000000"/>
                          </a:solidFill>
                          <a:latin typeface="Calibri"/>
                        </a:rPr>
                        <a:t>de la Juventud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Fideicomiso </a:t>
                      </a:r>
                      <a:r>
                        <a:rPr lang="es-MX" sz="1000" b="1" i="0" u="none" strike="noStrike" dirty="0">
                          <a:solidFill>
                            <a:srgbClr val="000000"/>
                          </a:solidFill>
                          <a:latin typeface="Calibri"/>
                        </a:rPr>
                        <a:t>Museo del Estanquillo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52.5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Servicios </a:t>
                      </a:r>
                      <a:r>
                        <a:rPr lang="es-MX" sz="1000" b="1" i="0" u="none" strike="noStrike" dirty="0">
                          <a:solidFill>
                            <a:srgbClr val="000000"/>
                          </a:solidFill>
                          <a:latin typeface="Calibri"/>
                        </a:rPr>
                        <a:t>Metropolitanos, S.A. de C.V.</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47.5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Universidad </a:t>
                      </a:r>
                      <a:r>
                        <a:rPr lang="es-MX" sz="1000" b="1" i="0" u="none" strike="noStrike" dirty="0">
                          <a:solidFill>
                            <a:srgbClr val="000000"/>
                          </a:solidFill>
                          <a:latin typeface="Calibri"/>
                        </a:rPr>
                        <a:t>Autónoma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Autoridad </a:t>
                      </a:r>
                      <a:r>
                        <a:rPr lang="es-MX" sz="1000" b="1" i="0" u="none" strike="noStrike" dirty="0">
                          <a:solidFill>
                            <a:srgbClr val="000000"/>
                          </a:solidFill>
                          <a:latin typeface="Calibri"/>
                        </a:rPr>
                        <a:t>del Espacio Público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Calidad </a:t>
                      </a:r>
                      <a:r>
                        <a:rPr lang="es-MX" sz="1000" b="1" i="0" u="none" strike="noStrike" dirty="0">
                          <a:solidFill>
                            <a:srgbClr val="000000"/>
                          </a:solidFill>
                          <a:latin typeface="Calibri"/>
                        </a:rPr>
                        <a:t>de Vida, Progreso y Desarrollo para la Ciudad de </a:t>
                      </a:r>
                      <a:r>
                        <a:rPr lang="es-MX" sz="1000" b="1" i="0" u="none" strike="noStrike" dirty="0" smtClean="0">
                          <a:solidFill>
                            <a:srgbClr val="000000"/>
                          </a:solidFill>
                          <a:latin typeface="Calibri"/>
                        </a:rPr>
                        <a:t>México</a:t>
                      </a:r>
                    </a:p>
                    <a:p>
                      <a:pPr algn="l" fontAlgn="b"/>
                      <a:r>
                        <a:rPr lang="es-MX" sz="1000" b="1" i="0" u="none" strike="noStrike" dirty="0" smtClean="0">
                          <a:solidFill>
                            <a:srgbClr val="000000"/>
                          </a:solidFill>
                          <a:latin typeface="Calibri"/>
                        </a:rPr>
                        <a:t> </a:t>
                      </a:r>
                      <a:r>
                        <a:rPr lang="es-MX" sz="1000" b="1" i="0" u="none" strike="noStrike" dirty="0">
                          <a:solidFill>
                            <a:srgbClr val="000000"/>
                          </a:solidFill>
                          <a:latin typeface="Calibri"/>
                        </a:rPr>
                        <a:t>S.A. de C.V. (Capital en Crecimiento)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Comisión </a:t>
                      </a:r>
                      <a:r>
                        <a:rPr lang="es-MX" sz="1000" b="1" i="0" u="none" strike="noStrike" dirty="0">
                          <a:solidFill>
                            <a:srgbClr val="000000"/>
                          </a:solidFill>
                          <a:latin typeface="Calibri"/>
                        </a:rPr>
                        <a:t>de Filmaciones de la Ciudad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Delegación </a:t>
                      </a:r>
                      <a:r>
                        <a:rPr lang="es-MX" sz="1000" b="1" i="0" u="none" strike="noStrike" dirty="0">
                          <a:solidFill>
                            <a:srgbClr val="000000"/>
                          </a:solidFill>
                          <a:latin typeface="Calibri"/>
                        </a:rPr>
                        <a:t>Cuajimalpa de Morelos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180000">
                <a:tc>
                  <a:txBody>
                    <a:bodyPr/>
                    <a:lstStyle/>
                    <a:p>
                      <a:pPr algn="l" fontAlgn="b"/>
                      <a:r>
                        <a:rPr lang="es-MX" sz="1000" b="1" i="0" u="none" strike="noStrike" dirty="0" smtClean="0">
                          <a:solidFill>
                            <a:srgbClr val="000000"/>
                          </a:solidFill>
                          <a:latin typeface="Calibri"/>
                        </a:rPr>
                        <a:t> Escuela </a:t>
                      </a:r>
                      <a:r>
                        <a:rPr lang="es-MX" sz="1000" b="1" i="0" u="none" strike="noStrike" dirty="0">
                          <a:solidFill>
                            <a:srgbClr val="000000"/>
                          </a:solidFill>
                          <a:latin typeface="Calibri"/>
                        </a:rPr>
                        <a:t>de Administración Pública del D.F.</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32</a:t>
            </a:fld>
            <a:endParaRPr lang="es-MX" b="1" dirty="0">
              <a:latin typeface="Calibri" pitchFamily="34" charset="0"/>
            </a:endParaRPr>
          </a:p>
        </p:txBody>
      </p:sp>
      <p:graphicFrame>
        <p:nvGraphicFramePr>
          <p:cNvPr id="9" name="8 Tabla"/>
          <p:cNvGraphicFramePr>
            <a:graphicFrameLocks noGrp="1"/>
          </p:cNvGraphicFramePr>
          <p:nvPr/>
        </p:nvGraphicFramePr>
        <p:xfrm>
          <a:off x="328168" y="1125336"/>
          <a:ext cx="8474086" cy="5507385"/>
        </p:xfrm>
        <a:graphic>
          <a:graphicData uri="http://schemas.openxmlformats.org/drawingml/2006/table">
            <a:tbl>
              <a:tblPr>
                <a:effectLst>
                  <a:outerShdw blurRad="50800" dist="38100" dir="2700000" algn="tl" rotWithShape="0">
                    <a:prstClr val="black">
                      <a:alpha val="40000"/>
                    </a:prstClr>
                  </a:outerShdw>
                </a:effectLst>
              </a:tblPr>
              <a:tblGrid>
                <a:gridCol w="540000"/>
                <a:gridCol w="3506086"/>
                <a:gridCol w="900000"/>
                <a:gridCol w="828000"/>
                <a:gridCol w="1044000"/>
                <a:gridCol w="828000"/>
                <a:gridCol w="828000"/>
              </a:tblGrid>
              <a:tr h="37555">
                <a:tc>
                  <a:txBody>
                    <a:bodyPr/>
                    <a:lstStyle/>
                    <a:p>
                      <a:pPr algn="ctr" fontAlgn="b"/>
                      <a:r>
                        <a:rPr lang="es-MX" sz="1000" b="1" i="0" u="none" strike="noStrike" dirty="0">
                          <a:solidFill>
                            <a:schemeClr val="bg1"/>
                          </a:solidFill>
                          <a:latin typeface="Calibri" pitchFamily="34" charset="0"/>
                        </a:rPr>
                        <a:t>Fracción</a:t>
                      </a:r>
                    </a:p>
                  </a:txBody>
                  <a:tcPr marL="483" marR="483" marT="483"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fontAlgn="b"/>
                      <a:r>
                        <a:rPr lang="es-MX" sz="1000" b="1" i="0" u="none" strike="noStrike" dirty="0">
                          <a:solidFill>
                            <a:schemeClr val="bg1"/>
                          </a:solidFill>
                          <a:latin typeface="Calibri" pitchFamily="34" charset="0"/>
                        </a:rPr>
                        <a:t>Contenido</a:t>
                      </a:r>
                    </a:p>
                  </a:txBody>
                  <a:tcPr marL="483" marR="483" marT="483"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fontAlgn="b"/>
                      <a:r>
                        <a:rPr lang="es-MX" sz="1000" b="1" i="0" u="none" strike="noStrike" dirty="0">
                          <a:solidFill>
                            <a:schemeClr val="bg1"/>
                          </a:solidFill>
                          <a:latin typeface="Calibri" pitchFamily="34" charset="0"/>
                        </a:rPr>
                        <a:t>Entes a los que les aplica la fracción</a:t>
                      </a:r>
                    </a:p>
                  </a:txBody>
                  <a:tcPr marL="483" marR="483" marT="483"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latin typeface="Calibri" pitchFamily="34" charset="0"/>
                        </a:rPr>
                        <a:t>Evaluación 2009</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err="1">
                          <a:solidFill>
                            <a:srgbClr val="FFFFFF"/>
                          </a:solidFill>
                          <a:latin typeface="Calibri" pitchFamily="34" charset="0"/>
                        </a:rPr>
                        <a:t>Solventación</a:t>
                      </a:r>
                      <a:r>
                        <a:rPr lang="es-MX" sz="1000" b="1" i="0" u="none" strike="noStrike" dirty="0">
                          <a:solidFill>
                            <a:srgbClr val="FFFFFF"/>
                          </a:solidFill>
                          <a:latin typeface="Calibri" pitchFamily="34" charset="0"/>
                        </a:rPr>
                        <a:t> de recomendaciones 2009</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smtClean="0">
                          <a:solidFill>
                            <a:srgbClr val="FFFFFF"/>
                          </a:solidFill>
                          <a:latin typeface="Calibri" pitchFamily="34" charset="0"/>
                        </a:rPr>
                        <a:t>Primera Evaluación </a:t>
                      </a:r>
                      <a:r>
                        <a:rPr lang="es-MX" sz="1000" b="1" i="0" u="none" strike="noStrike" dirty="0">
                          <a:solidFill>
                            <a:srgbClr val="FFFFFF"/>
                          </a:solidFill>
                          <a:latin typeface="Calibri" pitchFamily="34" charset="0"/>
                        </a:rPr>
                        <a:t>2010</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latin typeface="Calibri" pitchFamily="34" charset="0"/>
                        </a:rPr>
                        <a:t>Variación </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r>
              <a:tr h="468000">
                <a:tc>
                  <a:txBody>
                    <a:bodyPr/>
                    <a:lstStyle/>
                    <a:p>
                      <a:pPr algn="ctr" rtl="0" fontAlgn="ctr"/>
                      <a:r>
                        <a:rPr lang="es-MX" sz="1000" b="1" i="0" u="none" strike="noStrike" dirty="0">
                          <a:solidFill>
                            <a:srgbClr val="000000"/>
                          </a:solidFill>
                          <a:latin typeface="Calibri" pitchFamily="34" charset="0"/>
                        </a:rPr>
                        <a:t>Fracción XVI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Los dictámenes de cuenta pública así como los estados financieros y demás información que los órganos de fiscalización superior utilizan para emitir dichos dictámenes;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0.0</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IV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El directorio de servidores públicos, desde el nivel de jefe de departamento o equivalente hasta el titular del Ente Público, con nombre, fotografía, domicilio oficial, número telefónico oficial y en su caso dirección electrónica oficial;</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95.0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98.0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90.5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r>
                        <a:rPr lang="es-MX" sz="1000" b="1" i="0" u="none" strike="noStrike" dirty="0" smtClean="0">
                          <a:solidFill>
                            <a:srgbClr val="000000"/>
                          </a:solidFill>
                          <a:latin typeface="Calibri" pitchFamily="34" charset="0"/>
                        </a:rPr>
                        <a:t>7.5</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XII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a:solidFill>
                            <a:srgbClr val="000000"/>
                          </a:solidFill>
                          <a:latin typeface="Calibri" pitchFamily="34" charset="0"/>
                        </a:rPr>
                        <a:t>Nombre, domicilio oficial y dirección electrónica, de los servidores públicos encargados del Comité de Transparencia y de la Oficina de Información Pública;</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95.1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97.2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89.8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r>
                        <a:rPr lang="es-MX" sz="1000" b="1" i="0" u="none" strike="noStrike" dirty="0" smtClean="0">
                          <a:solidFill>
                            <a:srgbClr val="000000"/>
                          </a:solidFill>
                          <a:latin typeface="Calibri" pitchFamily="34" charset="0"/>
                        </a:rPr>
                        <a:t>7.4</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Su estructura orgánica en un formato que permita vincular por cada eslabón de la estructura, las atribuciones y responsabilidades que le corresponden de conformidad con las disposiciones aplicables;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93.7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96.7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88.5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r>
                        <a:rPr lang="es-MX" sz="1000" b="1" i="0" u="none" strike="noStrike" dirty="0" smtClean="0">
                          <a:solidFill>
                            <a:srgbClr val="000000"/>
                          </a:solidFill>
                          <a:latin typeface="Calibri" pitchFamily="34" charset="0"/>
                        </a:rPr>
                        <a:t>8.2</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V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El perfil de los puestos de los servidores públicos y el currículum de quienes ocupan esos puestos;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85.9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92.1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83.0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r>
                        <a:rPr lang="es-MX" sz="1000" b="1" i="0" u="none" strike="noStrike" dirty="0" smtClean="0">
                          <a:solidFill>
                            <a:srgbClr val="000000"/>
                          </a:solidFill>
                          <a:latin typeface="Calibri" pitchFamily="34" charset="0"/>
                        </a:rPr>
                        <a:t>9.1</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VIII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a:solidFill>
                            <a:srgbClr val="000000"/>
                          </a:solidFill>
                          <a:latin typeface="Calibri" pitchFamily="34" charset="0"/>
                        </a:rPr>
                        <a:t>La relación de sus bienes y el monto a que ascienden los mismos, siempre que su valor sea superior a trescientos cincuenta veces el salario mínimo vigente del Distrito Federal;</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85.8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82.9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r>
                        <a:rPr lang="es-MX" sz="1000" b="1" i="0" u="none" strike="noStrike" dirty="0" smtClean="0">
                          <a:solidFill>
                            <a:srgbClr val="000000"/>
                          </a:solidFill>
                          <a:latin typeface="Calibri" pitchFamily="34" charset="0"/>
                        </a:rPr>
                        <a:t>7.1</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XIV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a:solidFill>
                            <a:srgbClr val="000000"/>
                          </a:solidFill>
                          <a:latin typeface="Calibri" pitchFamily="34" charset="0"/>
                        </a:rPr>
                        <a:t>La relativa a sus actividades específicas más relevantes. En su difusión se deberá incluir un índice que detalle los contenidos de la información sobre la gestión de las actividades que caracterizan sus principales objetivos institucionales;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84.4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89.0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82.3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-6.7</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VII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Una lista con el importe por concepto de viáticos, gastos de representación y alimentación, donde se vinculen estos gastos mensuales al servidor público que los ejecutó con motivo de su encargo o comisión;</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86.2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92.7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81.8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r>
                        <a:rPr lang="es-MX" sz="1000" b="1" i="0" u="none" strike="noStrike" dirty="0" smtClean="0">
                          <a:solidFill>
                            <a:srgbClr val="000000"/>
                          </a:solidFill>
                          <a:latin typeface="Calibri" pitchFamily="34" charset="0"/>
                        </a:rPr>
                        <a:t>10.9</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XXIV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Los programas operativos anuales y/o de trabajo de cada uno de los Entes Públicos;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79.1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84.6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80.3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-4.3</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dirty="0">
                          <a:solidFill>
                            <a:srgbClr val="000000"/>
                          </a:solidFill>
                          <a:latin typeface="Calibri" pitchFamily="34" charset="0"/>
                        </a:rPr>
                        <a:t>Fracción 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El marco normativo aplicable al Ente Público, en la que deberá incluirse la Gaceta Oficial, leyes, reglamentos, reglas de procedimiento, manuales administrativos, políticas emitidas aplicables al ámbito de su competencia;</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90.1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94.0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79.1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r>
                        <a:rPr lang="es-MX" sz="1000" b="1" i="0" u="none" strike="noStrike" dirty="0" smtClean="0">
                          <a:solidFill>
                            <a:srgbClr val="000000"/>
                          </a:solidFill>
                          <a:latin typeface="Calibri" pitchFamily="34" charset="0"/>
                        </a:rPr>
                        <a:t>14.9</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bl>
          </a:graphicData>
        </a:graphic>
      </p:graphicFrame>
      <p:sp>
        <p:nvSpPr>
          <p:cNvPr id="5" name="4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Comparativo de índices del Artículo 14 por fracción (Criterios Sustantivos)</a:t>
            </a:r>
          </a:p>
          <a:p>
            <a:r>
              <a:rPr lang="es-MX" sz="1200" b="1" i="1" dirty="0" smtClean="0">
                <a:latin typeface="Calibri" pitchFamily="34" charset="0"/>
              </a:rPr>
              <a:t>Primera evaluación 2010</a:t>
            </a:r>
            <a:endParaRPr lang="es-ES" sz="1000" b="1" i="1" dirty="0" smtClean="0">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33</a:t>
            </a:fld>
            <a:endParaRPr lang="es-MX" b="1" dirty="0">
              <a:latin typeface="Calibri" pitchFamily="34" charset="0"/>
            </a:endParaRPr>
          </a:p>
        </p:txBody>
      </p:sp>
      <p:graphicFrame>
        <p:nvGraphicFramePr>
          <p:cNvPr id="9" name="8 Tabla"/>
          <p:cNvGraphicFramePr>
            <a:graphicFrameLocks noGrp="1"/>
          </p:cNvGraphicFramePr>
          <p:nvPr/>
        </p:nvGraphicFramePr>
        <p:xfrm>
          <a:off x="328168" y="1125336"/>
          <a:ext cx="8474086" cy="5223540"/>
        </p:xfrm>
        <a:graphic>
          <a:graphicData uri="http://schemas.openxmlformats.org/drawingml/2006/table">
            <a:tbl>
              <a:tblPr>
                <a:effectLst>
                  <a:outerShdw blurRad="50800" dist="38100" dir="2700000" algn="tl" rotWithShape="0">
                    <a:prstClr val="black">
                      <a:alpha val="40000"/>
                    </a:prstClr>
                  </a:outerShdw>
                </a:effectLst>
              </a:tblPr>
              <a:tblGrid>
                <a:gridCol w="540000"/>
                <a:gridCol w="3506086"/>
                <a:gridCol w="900000"/>
                <a:gridCol w="828000"/>
                <a:gridCol w="1044000"/>
                <a:gridCol w="828000"/>
                <a:gridCol w="828000"/>
              </a:tblGrid>
              <a:tr h="37555">
                <a:tc>
                  <a:txBody>
                    <a:bodyPr/>
                    <a:lstStyle/>
                    <a:p>
                      <a:pPr algn="ctr" fontAlgn="b"/>
                      <a:r>
                        <a:rPr lang="es-MX" sz="1000" b="1" i="0" u="none" strike="noStrike" dirty="0">
                          <a:solidFill>
                            <a:schemeClr val="bg1"/>
                          </a:solidFill>
                          <a:latin typeface="Calibri" pitchFamily="34" charset="0"/>
                        </a:rPr>
                        <a:t>Fracción</a:t>
                      </a:r>
                    </a:p>
                  </a:txBody>
                  <a:tcPr marL="483" marR="483" marT="483"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fontAlgn="b"/>
                      <a:r>
                        <a:rPr lang="es-MX" sz="1000" b="1" i="0" u="none" strike="noStrike" dirty="0">
                          <a:solidFill>
                            <a:schemeClr val="bg1"/>
                          </a:solidFill>
                          <a:latin typeface="Calibri" pitchFamily="34" charset="0"/>
                        </a:rPr>
                        <a:t>Contenido</a:t>
                      </a:r>
                    </a:p>
                  </a:txBody>
                  <a:tcPr marL="483" marR="483" marT="483"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fontAlgn="b"/>
                      <a:r>
                        <a:rPr lang="es-MX" sz="1000" b="1" i="0" u="none" strike="noStrike" dirty="0">
                          <a:solidFill>
                            <a:schemeClr val="bg1"/>
                          </a:solidFill>
                          <a:latin typeface="Calibri" pitchFamily="34" charset="0"/>
                        </a:rPr>
                        <a:t>Entes a los que les aplica la fracción</a:t>
                      </a:r>
                    </a:p>
                  </a:txBody>
                  <a:tcPr marL="483" marR="483" marT="483"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latin typeface="Calibri" pitchFamily="34" charset="0"/>
                        </a:rPr>
                        <a:t>Evaluación 2009</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err="1">
                          <a:solidFill>
                            <a:srgbClr val="FFFFFF"/>
                          </a:solidFill>
                          <a:latin typeface="Calibri" pitchFamily="34" charset="0"/>
                        </a:rPr>
                        <a:t>Solventación</a:t>
                      </a:r>
                      <a:r>
                        <a:rPr lang="es-MX" sz="1000" b="1" i="0" u="none" strike="noStrike" dirty="0">
                          <a:solidFill>
                            <a:srgbClr val="FFFFFF"/>
                          </a:solidFill>
                          <a:latin typeface="Calibri" pitchFamily="34" charset="0"/>
                        </a:rPr>
                        <a:t> de recomendaciones 2009</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smtClean="0">
                          <a:solidFill>
                            <a:srgbClr val="FFFFFF"/>
                          </a:solidFill>
                          <a:latin typeface="Calibri" pitchFamily="34" charset="0"/>
                        </a:rPr>
                        <a:t>Primera Evaluación </a:t>
                      </a:r>
                      <a:r>
                        <a:rPr lang="es-MX" sz="1000" b="1" i="0" u="none" strike="noStrike" dirty="0">
                          <a:solidFill>
                            <a:srgbClr val="FFFFFF"/>
                          </a:solidFill>
                          <a:latin typeface="Calibri" pitchFamily="34" charset="0"/>
                        </a:rPr>
                        <a:t>2010</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latin typeface="Calibri" pitchFamily="34" charset="0"/>
                        </a:rPr>
                        <a:t>Variación </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r>
              <a:tr h="468000">
                <a:tc>
                  <a:txBody>
                    <a:bodyPr/>
                    <a:lstStyle/>
                    <a:p>
                      <a:pPr algn="ctr" rtl="0" fontAlgn="ctr"/>
                      <a:r>
                        <a:rPr lang="es-MX" sz="1000" b="1" i="0" u="none" strike="noStrike" dirty="0">
                          <a:solidFill>
                            <a:srgbClr val="000000"/>
                          </a:solidFill>
                          <a:latin typeface="Calibri" pitchFamily="34" charset="0"/>
                        </a:rPr>
                        <a:t>Fracción XXII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Los montos, criterios, convocatorias y listado de personas a quienes, por cualquier motivo, se les entregue o permita usar recursos públicos. Asimismo, cuando la normatividad interna lo establezca, los informes que dichas personas les entreguen sobre el uso y destino de dichos recursos;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99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75.2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82.5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79.1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-3.4</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VI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Remuneración mensual bruta y neta de todos los servidores públicos por sueldos o por honorarios, incluyendo todas las percepciones, prestaciones y sistemas de compensación, en un formato que permita vincular a cada servidor público con su remuneración;</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86.8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93.0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78.0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r>
                        <a:rPr lang="es-MX" sz="1000" b="1" i="0" u="none" strike="noStrike" dirty="0" smtClean="0">
                          <a:solidFill>
                            <a:srgbClr val="000000"/>
                          </a:solidFill>
                          <a:latin typeface="Calibri" pitchFamily="34" charset="0"/>
                        </a:rPr>
                        <a:t>15.0</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XX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a:solidFill>
                            <a:srgbClr val="000000"/>
                          </a:solidFill>
                          <a:latin typeface="Calibri" pitchFamily="34" charset="0"/>
                        </a:rPr>
                        <a:t>Los servicios y programas que ofrecen, incluyendo información sobre la población, objetivo y destino, así como los trámites, tiempos de respuesta, requisitos y formatos para acceder a los mismos;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74.8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84.2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77.9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-6.3</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XXVI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a:solidFill>
                            <a:srgbClr val="000000"/>
                          </a:solidFill>
                          <a:latin typeface="Calibri" pitchFamily="34" charset="0"/>
                        </a:rPr>
                        <a:t>Cuenta Pública, y</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99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82.2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92.8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77.0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r>
                        <a:rPr lang="es-MX" sz="1000" b="1" i="0" u="none" strike="noStrike" dirty="0" smtClean="0">
                          <a:solidFill>
                            <a:srgbClr val="000000"/>
                          </a:solidFill>
                          <a:latin typeface="Calibri" pitchFamily="34" charset="0"/>
                        </a:rPr>
                        <a:t>15.8</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III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a:solidFill>
                            <a:srgbClr val="000000"/>
                          </a:solidFill>
                          <a:latin typeface="Calibri" pitchFamily="34" charset="0"/>
                        </a:rPr>
                        <a:t>La relativa a sus funciones más relevantes que deberá incluir los indicadores de gestión;</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82.6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88.7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76.8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r>
                        <a:rPr lang="es-MX" sz="1000" b="1" i="0" u="none" strike="noStrike" dirty="0" smtClean="0">
                          <a:solidFill>
                            <a:srgbClr val="000000"/>
                          </a:solidFill>
                          <a:latin typeface="Calibri" pitchFamily="34" charset="0"/>
                        </a:rPr>
                        <a:t>11.9</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XV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Con respecto a las auditorias y revisiones, un informe que contenga lo siguiente:</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81.9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90.7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76.8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r>
                        <a:rPr lang="es-MX" sz="1000" b="1" i="0" u="none" strike="noStrike" dirty="0" smtClean="0">
                          <a:solidFill>
                            <a:srgbClr val="000000"/>
                          </a:solidFill>
                          <a:latin typeface="Calibri" pitchFamily="34" charset="0"/>
                        </a:rPr>
                        <a:t>13.9</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X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Para los últimos tres ejercicios fiscales, la relativa al presupuesto asignado en lo general y por programas, así como los informes trimestrales sobre su ejecución;</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70.0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82.6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75.8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-6.8</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XXIII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a:solidFill>
                            <a:srgbClr val="000000"/>
                          </a:solidFill>
                          <a:latin typeface="Calibri" pitchFamily="34" charset="0"/>
                        </a:rPr>
                        <a:t>La relacionada con los programas y centros destinados a la práctica de actividad física, el ejercicio y el deporte, incluyendo sus direcciones, horarios y modalidades;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89.0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89.9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75.4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-14.5</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XI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La calendarización de las reuniones públicas de los diversos consejos, órganos colegiados, gabinetes, sesiones plenarias, comisiones y sesiones de trabajo a que se convoquen. Se deberán difundir las correspondientes minutas o actas de dichas reuniones y sesiones en los términos del artículo 37 de esta Ley;</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84.5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89.6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74.7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-14.9</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bl>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Comparativo de índices del Artículo 14 por fracción (Criterios Sustantivos)</a:t>
            </a:r>
          </a:p>
          <a:p>
            <a:r>
              <a:rPr lang="es-MX" sz="1200" b="1" i="1" dirty="0" smtClean="0">
                <a:latin typeface="Calibri" pitchFamily="34" charset="0"/>
              </a:rPr>
              <a:t>Primera evaluación 2010</a:t>
            </a:r>
            <a:endParaRPr lang="es-ES" sz="1000" b="1" i="1" dirty="0" smtClean="0">
              <a:latin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34</a:t>
            </a:fld>
            <a:endParaRPr lang="es-MX" b="1" dirty="0">
              <a:latin typeface="Calibri" pitchFamily="34" charset="0"/>
            </a:endParaRPr>
          </a:p>
        </p:txBody>
      </p:sp>
      <p:graphicFrame>
        <p:nvGraphicFramePr>
          <p:cNvPr id="9" name="8 Tabla"/>
          <p:cNvGraphicFramePr>
            <a:graphicFrameLocks noGrp="1"/>
          </p:cNvGraphicFramePr>
          <p:nvPr/>
        </p:nvGraphicFramePr>
        <p:xfrm>
          <a:off x="328168" y="1125336"/>
          <a:ext cx="8474086" cy="5565375"/>
        </p:xfrm>
        <a:graphic>
          <a:graphicData uri="http://schemas.openxmlformats.org/drawingml/2006/table">
            <a:tbl>
              <a:tblPr>
                <a:effectLst>
                  <a:outerShdw blurRad="50800" dist="38100" dir="2700000" algn="tl" rotWithShape="0">
                    <a:prstClr val="black">
                      <a:alpha val="40000"/>
                    </a:prstClr>
                  </a:outerShdw>
                </a:effectLst>
              </a:tblPr>
              <a:tblGrid>
                <a:gridCol w="540000"/>
                <a:gridCol w="3506086"/>
                <a:gridCol w="900000"/>
                <a:gridCol w="828000"/>
                <a:gridCol w="1044000"/>
                <a:gridCol w="828000"/>
                <a:gridCol w="828000"/>
              </a:tblGrid>
              <a:tr h="37555">
                <a:tc>
                  <a:txBody>
                    <a:bodyPr/>
                    <a:lstStyle/>
                    <a:p>
                      <a:pPr algn="ctr" fontAlgn="b"/>
                      <a:r>
                        <a:rPr lang="es-MX" sz="1000" b="1" i="0" u="none" strike="noStrike" dirty="0">
                          <a:solidFill>
                            <a:schemeClr val="bg1"/>
                          </a:solidFill>
                          <a:latin typeface="Calibri" pitchFamily="34" charset="0"/>
                        </a:rPr>
                        <a:t>Fracción</a:t>
                      </a:r>
                    </a:p>
                  </a:txBody>
                  <a:tcPr marL="483" marR="483" marT="483"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fontAlgn="b"/>
                      <a:r>
                        <a:rPr lang="es-MX" sz="1000" b="1" i="0" u="none" strike="noStrike" dirty="0">
                          <a:solidFill>
                            <a:schemeClr val="bg1"/>
                          </a:solidFill>
                          <a:latin typeface="Calibri" pitchFamily="34" charset="0"/>
                        </a:rPr>
                        <a:t>Contenido</a:t>
                      </a:r>
                    </a:p>
                  </a:txBody>
                  <a:tcPr marL="483" marR="483" marT="483"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fontAlgn="b"/>
                      <a:r>
                        <a:rPr lang="es-MX" sz="1000" b="1" i="0" u="none" strike="noStrike" dirty="0">
                          <a:solidFill>
                            <a:schemeClr val="bg1"/>
                          </a:solidFill>
                          <a:latin typeface="Calibri" pitchFamily="34" charset="0"/>
                        </a:rPr>
                        <a:t>Entes a los que les aplica la fracción</a:t>
                      </a:r>
                    </a:p>
                  </a:txBody>
                  <a:tcPr marL="483" marR="483" marT="483"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latin typeface="Calibri" pitchFamily="34" charset="0"/>
                        </a:rPr>
                        <a:t>Evaluación 2009</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err="1">
                          <a:solidFill>
                            <a:srgbClr val="FFFFFF"/>
                          </a:solidFill>
                          <a:latin typeface="Calibri" pitchFamily="34" charset="0"/>
                        </a:rPr>
                        <a:t>Solventación</a:t>
                      </a:r>
                      <a:r>
                        <a:rPr lang="es-MX" sz="1000" b="1" i="0" u="none" strike="noStrike" dirty="0">
                          <a:solidFill>
                            <a:srgbClr val="FFFFFF"/>
                          </a:solidFill>
                          <a:latin typeface="Calibri" pitchFamily="34" charset="0"/>
                        </a:rPr>
                        <a:t> de recomendaciones 2009</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smtClean="0">
                          <a:solidFill>
                            <a:srgbClr val="FFFFFF"/>
                          </a:solidFill>
                          <a:latin typeface="Calibri" pitchFamily="34" charset="0"/>
                        </a:rPr>
                        <a:t>Primera Evaluación </a:t>
                      </a:r>
                      <a:r>
                        <a:rPr lang="es-MX" sz="1000" b="1" i="0" u="none" strike="noStrike" dirty="0">
                          <a:solidFill>
                            <a:srgbClr val="FFFFFF"/>
                          </a:solidFill>
                          <a:latin typeface="Calibri" pitchFamily="34" charset="0"/>
                        </a:rPr>
                        <a:t>2010</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latin typeface="Calibri" pitchFamily="34" charset="0"/>
                        </a:rPr>
                        <a:t>Variación </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r>
              <a:tr h="468000">
                <a:tc>
                  <a:txBody>
                    <a:bodyPr/>
                    <a:lstStyle/>
                    <a:p>
                      <a:pPr algn="ctr" rtl="0" fontAlgn="ctr"/>
                      <a:r>
                        <a:rPr lang="es-MX" sz="1000" b="1" i="0" u="none" strike="noStrike" dirty="0">
                          <a:solidFill>
                            <a:srgbClr val="000000"/>
                          </a:solidFill>
                          <a:latin typeface="Calibri" pitchFamily="34" charset="0"/>
                        </a:rPr>
                        <a:t>Fracción XXV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a:solidFill>
                            <a:srgbClr val="000000"/>
                          </a:solidFill>
                          <a:latin typeface="Calibri" pitchFamily="34" charset="0"/>
                        </a:rPr>
                        <a:t>Informe de avances programáticos o presupuestales, balances generales y su estado financiero;</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78.2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88.9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73.2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-15.7</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576000">
                <a:tc>
                  <a:txBody>
                    <a:bodyPr/>
                    <a:lstStyle/>
                    <a:p>
                      <a:pPr algn="ctr" rtl="0" fontAlgn="ctr"/>
                      <a:r>
                        <a:rPr lang="es-MX" sz="1000" b="1" i="0" u="none" strike="noStrike">
                          <a:solidFill>
                            <a:srgbClr val="000000"/>
                          </a:solidFill>
                          <a:latin typeface="Calibri" pitchFamily="34" charset="0"/>
                        </a:rPr>
                        <a:t>Fracción XVII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a:solidFill>
                            <a:srgbClr val="000000"/>
                          </a:solidFill>
                          <a:latin typeface="Calibri" pitchFamily="34" charset="0"/>
                        </a:rPr>
                        <a:t>Respecto de los convenios y contratos celebrados por el ente público, un listado que relacione el número de contrato, su fecha de celebración, el nombre o razón social del proveedor, objeto, el monto del valor total de la contratación, el plazo de ejecución, los mecanismos de vigilancia y supervisión, incluyendo, en su caso, estudios de impacto urbano e impacto urbano-ambiental;</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76.4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86.1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72.5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-13.6</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576000">
                <a:tc>
                  <a:txBody>
                    <a:bodyPr/>
                    <a:lstStyle/>
                    <a:p>
                      <a:pPr algn="ctr" rtl="0" fontAlgn="ctr"/>
                      <a:r>
                        <a:rPr lang="es-MX" sz="1000" b="1" i="0" u="none" strike="noStrike">
                          <a:solidFill>
                            <a:srgbClr val="000000"/>
                          </a:solidFill>
                          <a:latin typeface="Calibri" pitchFamily="34" charset="0"/>
                        </a:rPr>
                        <a:t>Fracción XIX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a:solidFill>
                            <a:srgbClr val="000000"/>
                          </a:solidFill>
                          <a:latin typeface="Calibri" pitchFamily="34" charset="0"/>
                        </a:rPr>
                        <a:t>Los informes que debe rendir el Ente Público, la unidad responsable de los mismos, el fundamento legal que obliga a su generación, así como su calendario de publicación;</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80.8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86.8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72.5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-14.3</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576000">
                <a:tc>
                  <a:txBody>
                    <a:bodyPr/>
                    <a:lstStyle/>
                    <a:p>
                      <a:pPr algn="ctr" rtl="0" fontAlgn="ctr"/>
                      <a:r>
                        <a:rPr lang="es-MX" sz="1000" b="1" i="0" u="none" strike="noStrike">
                          <a:solidFill>
                            <a:srgbClr val="000000"/>
                          </a:solidFill>
                          <a:latin typeface="Calibri" pitchFamily="34" charset="0"/>
                        </a:rPr>
                        <a:t>Fracción XIII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a:solidFill>
                            <a:srgbClr val="000000"/>
                          </a:solidFill>
                          <a:latin typeface="Calibri" pitchFamily="34" charset="0"/>
                        </a:rPr>
                        <a:t>Los instrumentos archivísticos y documentales, de conformidad con lo establecido en las disposiciones jurídicas aplicables;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71.1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73.4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67.9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-5.5</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XXVII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los resultados sobre procedimientos de adjudicación directa, invitación restringida y licitación de cualquier naturaleza, incluido el expediente respectivo. En el caso que contengan información reservada o confidencial.</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69.6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81.9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66.6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-15.3</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576000">
                <a:tc>
                  <a:txBody>
                    <a:bodyPr/>
                    <a:lstStyle/>
                    <a:p>
                      <a:pPr algn="ctr" rtl="0" fontAlgn="ctr"/>
                      <a:r>
                        <a:rPr lang="es-MX" sz="1000" b="1" i="0" u="none" strike="noStrike">
                          <a:solidFill>
                            <a:srgbClr val="000000"/>
                          </a:solidFill>
                          <a:latin typeface="Calibri" pitchFamily="34" charset="0"/>
                        </a:rPr>
                        <a:t>Fracción XVIII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a:solidFill>
                            <a:srgbClr val="000000"/>
                          </a:solidFill>
                          <a:latin typeface="Calibri" pitchFamily="34" charset="0"/>
                        </a:rPr>
                        <a:t>Respecto de las concesiones, licencias, permisos y autorizaciones, se deberá publicar su objeto, el nombre o razón social del titular, vigencia, el tipo, así como si el procedimiento involucra el aprovechamiento de bienes, servicios y/o recursos públicos;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35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71.6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81.1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64.9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-16.2</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576000">
                <a:tc>
                  <a:txBody>
                    <a:bodyPr/>
                    <a:lstStyle/>
                    <a:p>
                      <a:pPr algn="ctr" rtl="0" fontAlgn="ctr"/>
                      <a:r>
                        <a:rPr lang="es-MX" sz="1000" b="1" i="0" u="none" strike="noStrike">
                          <a:solidFill>
                            <a:srgbClr val="000000"/>
                          </a:solidFill>
                          <a:latin typeface="Calibri" pitchFamily="34" charset="0"/>
                        </a:rPr>
                        <a:t>Fracción XXI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Sobre los programas de apoyo o subsidio deberá difundirse el diseño, ejecución, montos asignados y criterios de acceso, así como los padrones de las personas beneficiarias;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56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54.2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60.9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54.9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latin typeface="Calibri" pitchFamily="34" charset="0"/>
                        </a:rPr>
                        <a:t>-6.0</a:t>
                      </a:r>
                      <a:endParaRPr lang="es-MX" sz="1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rtl="0" fontAlgn="ctr"/>
                      <a:r>
                        <a:rPr lang="es-MX" sz="1000" b="1" i="0" u="none" strike="noStrike">
                          <a:solidFill>
                            <a:srgbClr val="000000"/>
                          </a:solidFill>
                          <a:latin typeface="Calibri" pitchFamily="34" charset="0"/>
                        </a:rPr>
                        <a:t>Fracción IX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900" b="1" i="0" u="none" strike="noStrike" dirty="0">
                          <a:solidFill>
                            <a:srgbClr val="000000"/>
                          </a:solidFill>
                          <a:latin typeface="Calibri" pitchFamily="34" charset="0"/>
                        </a:rPr>
                        <a:t>-</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latin typeface="Calibri" pitchFamily="34" charset="0"/>
                        </a:rPr>
                        <a:t>-</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latin typeface="Calibri" pitchFamily="34" charset="0"/>
                        </a:rPr>
                        <a:t>-</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gridSpan="2">
                  <a:txBody>
                    <a:bodyPr/>
                    <a:lstStyle/>
                    <a:p>
                      <a:pPr algn="ctr" rtl="0" fontAlgn="ctr"/>
                      <a:r>
                        <a:rPr lang="es-MX" sz="1000" b="1" i="0" u="none" strike="noStrike" dirty="0">
                          <a:solidFill>
                            <a:srgbClr val="FFFFFF"/>
                          </a:solidFill>
                          <a:latin typeface="Calibri" pitchFamily="34" charset="0"/>
                        </a:rPr>
                        <a:t>Índice de los Criterios Sustantivos del Artículo 14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hMerge="1">
                  <a:txBody>
                    <a:bodyPr/>
                    <a:lstStyle/>
                    <a:p>
                      <a:endParaRPr lang="es-MX"/>
                    </a:p>
                  </a:txBody>
                  <a:tcP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FFFFFF"/>
                          </a:solidFill>
                          <a:latin typeface="Calibri"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latin typeface="Calibri" pitchFamily="34" charset="0"/>
                        </a:rPr>
                        <a:t>81.8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latin typeface="Calibri" pitchFamily="34" charset="0"/>
                        </a:rPr>
                        <a:t>88.4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latin typeface="Calibri" pitchFamily="34" charset="0"/>
                        </a:rPr>
                        <a:t>78.0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latin typeface="Calibri" pitchFamily="34" charset="0"/>
                        </a:rPr>
                        <a:t>-</a:t>
                      </a:r>
                      <a:r>
                        <a:rPr lang="es-MX" sz="1000" b="1" i="0" u="none" strike="noStrike" dirty="0" smtClean="0">
                          <a:solidFill>
                            <a:srgbClr val="FFFFFF"/>
                          </a:solidFill>
                          <a:latin typeface="Calibri" pitchFamily="34" charset="0"/>
                        </a:rPr>
                        <a:t>10.4</a:t>
                      </a:r>
                      <a:endParaRPr lang="es-MX" sz="1000" b="1" i="0" u="none" strike="noStrike" dirty="0">
                        <a:solidFill>
                          <a:srgbClr val="FFFFFF"/>
                        </a:solidFill>
                        <a:latin typeface="Calibri"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r>
            </a:tbl>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Comparativo de índices del Artículo 14 por fracción (Criterios Sustantivos)</a:t>
            </a:r>
          </a:p>
          <a:p>
            <a:r>
              <a:rPr lang="es-MX" sz="1200" b="1" i="1" dirty="0" smtClean="0">
                <a:latin typeface="Calibri" pitchFamily="34" charset="0"/>
              </a:rPr>
              <a:t>Primera evaluación 2010</a:t>
            </a:r>
            <a:endParaRPr lang="es-ES" sz="1000" b="1" i="1" dirty="0" smtClean="0">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530587" y="1771822"/>
          <a:ext cx="8100000" cy="4500000"/>
        </p:xfrm>
        <a:graphic>
          <a:graphicData uri="http://schemas.openxmlformats.org/drawingml/2006/table">
            <a:tbl>
              <a:tblPr>
                <a:effectLst>
                  <a:innerShdw blurRad="114300">
                    <a:prstClr val="black"/>
                  </a:innerShdw>
                </a:effectLst>
              </a:tblPr>
              <a:tblGrid>
                <a:gridCol w="3600000"/>
                <a:gridCol w="1080000"/>
                <a:gridCol w="1260000"/>
                <a:gridCol w="1080000"/>
                <a:gridCol w="1080000"/>
              </a:tblGrid>
              <a:tr h="720000">
                <a:tc>
                  <a:txBody>
                    <a:bodyPr/>
                    <a:lstStyle/>
                    <a:p>
                      <a:pPr algn="ctr" fontAlgn="ctr"/>
                      <a:r>
                        <a:rPr lang="es-MX" sz="1300" b="1" i="0" u="none" strike="noStrike" dirty="0">
                          <a:solidFill>
                            <a:srgbClr val="FFFFFF"/>
                          </a:solidFill>
                          <a:latin typeface="Calibri" pitchFamily="34" charset="0"/>
                        </a:rPr>
                        <a:t>Temática</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300" b="1" i="0" u="none" strike="noStrike" dirty="0" smtClean="0">
                          <a:solidFill>
                            <a:srgbClr val="FFFFFF"/>
                          </a:solidFill>
                          <a:latin typeface="Calibri" pitchFamily="34" charset="0"/>
                        </a:rPr>
                        <a:t>Evaluación 2009</a:t>
                      </a:r>
                      <a:endParaRPr lang="es-MX" sz="1300" b="1" i="0" u="none" strike="noStrike" dirty="0">
                        <a:solidFill>
                          <a:srgbClr val="FFFFFF"/>
                        </a:solidFill>
                        <a:latin typeface="Calibri" pitchFamily="34" charset="0"/>
                      </a:endParaRPr>
                    </a:p>
                  </a:txBody>
                  <a:tcPr marL="7398" marR="7398" marT="7398"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300" b="1" i="0" u="none" strike="noStrike" dirty="0" err="1" smtClean="0">
                          <a:solidFill>
                            <a:srgbClr val="FFFFFF"/>
                          </a:solidFill>
                          <a:latin typeface="Calibri" pitchFamily="34" charset="0"/>
                        </a:rPr>
                        <a:t>Solventación</a:t>
                      </a:r>
                      <a:r>
                        <a:rPr lang="es-MX" sz="1300" b="1" i="0" u="none" strike="noStrike" dirty="0" smtClean="0">
                          <a:solidFill>
                            <a:srgbClr val="FFFFFF"/>
                          </a:solidFill>
                          <a:latin typeface="Calibri" pitchFamily="34" charset="0"/>
                        </a:rPr>
                        <a:t> de recomendaciones 2009</a:t>
                      </a:r>
                      <a:endParaRPr lang="es-MX" sz="1300" b="1" i="0" u="none" strike="noStrike" dirty="0">
                        <a:solidFill>
                          <a:srgbClr val="FFFFFF"/>
                        </a:solidFill>
                        <a:latin typeface="Calibri" pitchFamily="34" charset="0"/>
                      </a:endParaRPr>
                    </a:p>
                  </a:txBody>
                  <a:tcPr marL="7398" marR="7398" marT="7398"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300" b="1" i="0" u="none" strike="noStrike" dirty="0" smtClean="0">
                          <a:solidFill>
                            <a:srgbClr val="FFFFFF"/>
                          </a:solidFill>
                          <a:latin typeface="Calibri" pitchFamily="34" charset="0"/>
                        </a:rPr>
                        <a:t>Primera</a:t>
                      </a:r>
                    </a:p>
                    <a:p>
                      <a:pPr algn="ctr" fontAlgn="ctr"/>
                      <a:r>
                        <a:rPr lang="es-MX" sz="1300" b="1" i="0" u="none" strike="noStrike" dirty="0" smtClean="0">
                          <a:solidFill>
                            <a:srgbClr val="FFFFFF"/>
                          </a:solidFill>
                          <a:latin typeface="Calibri" pitchFamily="34" charset="0"/>
                        </a:rPr>
                        <a:t>Evaluación 2010</a:t>
                      </a:r>
                      <a:endParaRPr lang="es-MX" sz="1300" b="1" i="0" u="none" strike="noStrike" dirty="0">
                        <a:solidFill>
                          <a:srgbClr val="FFFFFF"/>
                        </a:solidFill>
                        <a:latin typeface="Calibri" pitchFamily="34" charset="0"/>
                      </a:endParaRPr>
                    </a:p>
                  </a:txBody>
                  <a:tcPr marL="7398" marR="7398" marT="7398"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300" b="1" i="0" u="none" strike="noStrike" dirty="0" smtClean="0">
                          <a:solidFill>
                            <a:srgbClr val="FFFFFF"/>
                          </a:solidFill>
                          <a:latin typeface="Calibri" pitchFamily="34" charset="0"/>
                        </a:rPr>
                        <a:t>Variación</a:t>
                      </a:r>
                    </a:p>
                  </a:txBody>
                  <a:tcPr marL="7398" marR="7398" marT="7398" marB="0" anchor="ctr">
                    <a:lnL w="12700"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r>
              <a:tr h="540000">
                <a:tc>
                  <a:txBody>
                    <a:bodyPr/>
                    <a:lstStyle/>
                    <a:p>
                      <a:pPr algn="l" rtl="0" fontAlgn="ctr"/>
                      <a:r>
                        <a:rPr lang="es-MX" sz="1300" b="1" i="0" u="none" strike="noStrike" dirty="0">
                          <a:solidFill>
                            <a:srgbClr val="000000"/>
                          </a:solidFill>
                          <a:latin typeface="Calibri"/>
                        </a:rPr>
                        <a:t>Organización interna</a:t>
                      </a:r>
                      <a:br>
                        <a:rPr lang="es-MX" sz="1300" b="1" i="0" u="none" strike="noStrike" dirty="0">
                          <a:solidFill>
                            <a:srgbClr val="000000"/>
                          </a:solidFill>
                          <a:latin typeface="Calibri"/>
                        </a:rPr>
                      </a:br>
                      <a:r>
                        <a:rPr lang="es-MX" sz="1300" b="1" i="0" u="none" strike="noStrike" dirty="0">
                          <a:solidFill>
                            <a:srgbClr val="000000"/>
                          </a:solidFill>
                          <a:latin typeface="Calibri"/>
                        </a:rPr>
                        <a:t>Fracciones: II, III, IV, V, XIII, XIV </a:t>
                      </a:r>
                    </a:p>
                  </a:txBody>
                  <a:tcPr marL="857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a:solidFill>
                            <a:srgbClr val="000000"/>
                          </a:solidFill>
                          <a:latin typeface="Calibri"/>
                        </a:rPr>
                        <a:t>85.4</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dirty="0">
                          <a:solidFill>
                            <a:srgbClr val="000000"/>
                          </a:solidFill>
                          <a:latin typeface="Calibri"/>
                        </a:rPr>
                        <a:t>89.7</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a:solidFill>
                            <a:srgbClr val="000000"/>
                          </a:solidFill>
                          <a:latin typeface="Calibri"/>
                        </a:rPr>
                        <a:t>81.5</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latin typeface="Calibri"/>
                        </a:rPr>
                        <a:t>-8.2</a:t>
                      </a:r>
                      <a:endParaRPr lang="es-MX" sz="1300" b="1" i="0" u="none" strike="noStrike" dirty="0">
                        <a:solidFill>
                          <a:srgbClr val="000000"/>
                        </a:solidFill>
                        <a:latin typeface="Calibri"/>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r>
              <a:tr h="540000">
                <a:tc>
                  <a:txBody>
                    <a:bodyPr/>
                    <a:lstStyle/>
                    <a:p>
                      <a:pPr algn="l" rtl="0" fontAlgn="ctr"/>
                      <a:r>
                        <a:rPr lang="es-MX" sz="1300" b="1" i="0" u="none" strike="noStrike">
                          <a:solidFill>
                            <a:srgbClr val="000000"/>
                          </a:solidFill>
                          <a:latin typeface="Calibri"/>
                        </a:rPr>
                        <a:t>Relación con la sociedad</a:t>
                      </a:r>
                      <a:br>
                        <a:rPr lang="es-MX" sz="1300" b="1" i="0" u="none" strike="noStrike">
                          <a:solidFill>
                            <a:srgbClr val="000000"/>
                          </a:solidFill>
                          <a:latin typeface="Calibri"/>
                        </a:rPr>
                      </a:br>
                      <a:r>
                        <a:rPr lang="es-MX" sz="1300" b="1" i="0" u="none" strike="noStrike">
                          <a:solidFill>
                            <a:srgbClr val="000000"/>
                          </a:solidFill>
                          <a:latin typeface="Calibri"/>
                        </a:rPr>
                        <a:t>Fracciones: XI, XII, XX</a:t>
                      </a:r>
                    </a:p>
                  </a:txBody>
                  <a:tcPr marL="857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a:solidFill>
                            <a:srgbClr val="000000"/>
                          </a:solidFill>
                          <a:latin typeface="Calibri"/>
                        </a:rPr>
                        <a:t>84.8</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dirty="0">
                          <a:solidFill>
                            <a:srgbClr val="000000"/>
                          </a:solidFill>
                          <a:latin typeface="Calibri"/>
                        </a:rPr>
                        <a:t>90.3</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dirty="0">
                          <a:solidFill>
                            <a:srgbClr val="000000"/>
                          </a:solidFill>
                          <a:latin typeface="Calibri"/>
                        </a:rPr>
                        <a:t>80.8</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latin typeface="Calibri"/>
                        </a:rPr>
                        <a:t>-9.5</a:t>
                      </a:r>
                      <a:endParaRPr lang="es-MX" sz="1300" b="1" i="0" u="none" strike="noStrike" dirty="0">
                        <a:solidFill>
                          <a:srgbClr val="000000"/>
                        </a:solidFill>
                        <a:latin typeface="Calibri"/>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r>
              <a:tr h="540000">
                <a:tc>
                  <a:txBody>
                    <a:bodyPr/>
                    <a:lstStyle/>
                    <a:p>
                      <a:pPr algn="l" rtl="0" fontAlgn="ctr"/>
                      <a:r>
                        <a:rPr lang="es-MX" sz="1300" b="1" i="0" u="none" strike="noStrike">
                          <a:solidFill>
                            <a:srgbClr val="000000"/>
                          </a:solidFill>
                          <a:latin typeface="Calibri"/>
                        </a:rPr>
                        <a:t>Programático presupuestal y financiero</a:t>
                      </a:r>
                      <a:br>
                        <a:rPr lang="es-MX" sz="1300" b="1" i="0" u="none" strike="noStrike">
                          <a:solidFill>
                            <a:srgbClr val="000000"/>
                          </a:solidFill>
                          <a:latin typeface="Calibri"/>
                        </a:rPr>
                      </a:br>
                      <a:r>
                        <a:rPr lang="es-MX" sz="1300" b="1" i="0" u="none" strike="noStrike">
                          <a:solidFill>
                            <a:srgbClr val="000000"/>
                          </a:solidFill>
                          <a:latin typeface="Calibri"/>
                        </a:rPr>
                        <a:t>Fracciones: VI, VII, VIII, X, XVI, XXIV, XXVI</a:t>
                      </a:r>
                    </a:p>
                  </a:txBody>
                  <a:tcPr marL="857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a:solidFill>
                            <a:srgbClr val="000000"/>
                          </a:solidFill>
                          <a:latin typeface="Calibri"/>
                        </a:rPr>
                        <a:t>81.7</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a:solidFill>
                            <a:srgbClr val="000000"/>
                          </a:solidFill>
                          <a:latin typeface="Calibri"/>
                        </a:rPr>
                        <a:t>89.3</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dirty="0">
                          <a:solidFill>
                            <a:srgbClr val="000000"/>
                          </a:solidFill>
                          <a:latin typeface="Calibri"/>
                        </a:rPr>
                        <a:t>79.3</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fontAlgn="ctr"/>
                      <a:r>
                        <a:rPr lang="es-MX" sz="1300" b="1" i="0" u="none" strike="noStrike" dirty="0">
                          <a:solidFill>
                            <a:srgbClr val="000000"/>
                          </a:solidFill>
                          <a:latin typeface="Calibri"/>
                        </a:rPr>
                        <a:t>-</a:t>
                      </a:r>
                      <a:r>
                        <a:rPr lang="es-MX" sz="1300" b="1" i="0" u="none" strike="noStrike" dirty="0" smtClean="0">
                          <a:solidFill>
                            <a:srgbClr val="000000"/>
                          </a:solidFill>
                          <a:latin typeface="Calibri"/>
                        </a:rPr>
                        <a:t>10.0</a:t>
                      </a:r>
                      <a:endParaRPr lang="es-MX" sz="1300" b="1" i="0" u="none" strike="noStrike" dirty="0">
                        <a:solidFill>
                          <a:srgbClr val="000000"/>
                        </a:solidFill>
                        <a:latin typeface="Calibri"/>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r>
              <a:tr h="540000">
                <a:tc>
                  <a:txBody>
                    <a:bodyPr/>
                    <a:lstStyle/>
                    <a:p>
                      <a:pPr algn="l" rtl="0" fontAlgn="ctr"/>
                      <a:r>
                        <a:rPr lang="es-MX" sz="1300" b="1" i="0" u="none" strike="noStrike">
                          <a:solidFill>
                            <a:srgbClr val="000000"/>
                          </a:solidFill>
                          <a:latin typeface="Calibri"/>
                        </a:rPr>
                        <a:t>Regulatorio</a:t>
                      </a:r>
                      <a:br>
                        <a:rPr lang="es-MX" sz="1300" b="1" i="0" u="none" strike="noStrike">
                          <a:solidFill>
                            <a:srgbClr val="000000"/>
                          </a:solidFill>
                          <a:latin typeface="Calibri"/>
                        </a:rPr>
                      </a:br>
                      <a:r>
                        <a:rPr lang="es-MX" sz="1300" b="1" i="0" u="none" strike="noStrike">
                          <a:solidFill>
                            <a:srgbClr val="000000"/>
                          </a:solidFill>
                          <a:latin typeface="Calibri"/>
                        </a:rPr>
                        <a:t>Fracción I </a:t>
                      </a:r>
                    </a:p>
                  </a:txBody>
                  <a:tcPr marL="857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a:solidFill>
                            <a:srgbClr val="000000"/>
                          </a:solidFill>
                          <a:latin typeface="Calibri"/>
                        </a:rPr>
                        <a:t>90.1</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a:solidFill>
                            <a:srgbClr val="000000"/>
                          </a:solidFill>
                          <a:latin typeface="Calibri"/>
                        </a:rPr>
                        <a:t>94</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dirty="0">
                          <a:solidFill>
                            <a:srgbClr val="000000"/>
                          </a:solidFill>
                          <a:latin typeface="Calibri"/>
                        </a:rPr>
                        <a:t>79.1</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fontAlgn="ctr"/>
                      <a:r>
                        <a:rPr lang="es-MX" sz="1300" b="1" i="0" u="none" strike="noStrike" dirty="0">
                          <a:solidFill>
                            <a:srgbClr val="000000"/>
                          </a:solidFill>
                          <a:latin typeface="Calibri"/>
                        </a:rPr>
                        <a:t>-</a:t>
                      </a:r>
                      <a:r>
                        <a:rPr lang="es-MX" sz="1300" b="1" i="0" u="none" strike="noStrike" dirty="0" smtClean="0">
                          <a:solidFill>
                            <a:srgbClr val="000000"/>
                          </a:solidFill>
                          <a:latin typeface="Calibri"/>
                        </a:rPr>
                        <a:t>14.9</a:t>
                      </a:r>
                      <a:endParaRPr lang="es-MX" sz="1300" b="1" i="0" u="none" strike="noStrike" dirty="0">
                        <a:solidFill>
                          <a:srgbClr val="000000"/>
                        </a:solidFill>
                        <a:latin typeface="Calibri"/>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r>
              <a:tr h="540000">
                <a:tc>
                  <a:txBody>
                    <a:bodyPr/>
                    <a:lstStyle/>
                    <a:p>
                      <a:pPr algn="l" rtl="0" fontAlgn="ctr"/>
                      <a:r>
                        <a:rPr lang="es-MX" sz="1300" b="1" i="0" u="none" strike="noStrike">
                          <a:solidFill>
                            <a:srgbClr val="000000"/>
                          </a:solidFill>
                          <a:latin typeface="Calibri"/>
                        </a:rPr>
                        <a:t>Actos de gobierno</a:t>
                      </a:r>
                      <a:br>
                        <a:rPr lang="es-MX" sz="1300" b="1" i="0" u="none" strike="noStrike">
                          <a:solidFill>
                            <a:srgbClr val="000000"/>
                          </a:solidFill>
                          <a:latin typeface="Calibri"/>
                        </a:rPr>
                      </a:br>
                      <a:r>
                        <a:rPr lang="es-MX" sz="1300" b="1" i="0" u="none" strike="noStrike">
                          <a:solidFill>
                            <a:srgbClr val="000000"/>
                          </a:solidFill>
                          <a:latin typeface="Calibri"/>
                        </a:rPr>
                        <a:t>Fracciones: XV, XVIII</a:t>
                      </a:r>
                    </a:p>
                  </a:txBody>
                  <a:tcPr marL="857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a:solidFill>
                            <a:srgbClr val="000000"/>
                          </a:solidFill>
                          <a:latin typeface="Calibri"/>
                        </a:rPr>
                        <a:t>78.9</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a:solidFill>
                            <a:srgbClr val="000000"/>
                          </a:solidFill>
                          <a:latin typeface="Calibri"/>
                        </a:rPr>
                        <a:t>87.8</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dirty="0">
                          <a:solidFill>
                            <a:srgbClr val="000000"/>
                          </a:solidFill>
                          <a:latin typeface="Calibri"/>
                        </a:rPr>
                        <a:t>73.7</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fontAlgn="ctr"/>
                      <a:r>
                        <a:rPr lang="es-MX" sz="1300" b="1" i="0" u="none" strike="noStrike" dirty="0">
                          <a:solidFill>
                            <a:srgbClr val="000000"/>
                          </a:solidFill>
                          <a:latin typeface="Calibri"/>
                        </a:rPr>
                        <a:t>-</a:t>
                      </a:r>
                      <a:r>
                        <a:rPr lang="es-MX" sz="1300" b="1" i="0" u="none" strike="noStrike" dirty="0" smtClean="0">
                          <a:solidFill>
                            <a:srgbClr val="000000"/>
                          </a:solidFill>
                          <a:latin typeface="Calibri"/>
                        </a:rPr>
                        <a:t>14.1</a:t>
                      </a:r>
                      <a:endParaRPr lang="es-MX" sz="1300" b="1" i="0" u="none" strike="noStrike" dirty="0">
                        <a:solidFill>
                          <a:srgbClr val="000000"/>
                        </a:solidFill>
                        <a:latin typeface="Calibri"/>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r>
              <a:tr h="540000">
                <a:tc>
                  <a:txBody>
                    <a:bodyPr/>
                    <a:lstStyle/>
                    <a:p>
                      <a:pPr algn="l" rtl="0" fontAlgn="ctr"/>
                      <a:r>
                        <a:rPr lang="es-MX" sz="1300" b="1" i="0" u="none" strike="noStrike">
                          <a:solidFill>
                            <a:srgbClr val="000000"/>
                          </a:solidFill>
                          <a:latin typeface="Calibri"/>
                        </a:rPr>
                        <a:t>Informes y programas</a:t>
                      </a:r>
                      <a:br>
                        <a:rPr lang="es-MX" sz="1300" b="1" i="0" u="none" strike="noStrike">
                          <a:solidFill>
                            <a:srgbClr val="000000"/>
                          </a:solidFill>
                          <a:latin typeface="Calibri"/>
                        </a:rPr>
                      </a:br>
                      <a:r>
                        <a:rPr lang="es-MX" sz="1300" b="1" i="0" u="none" strike="noStrike">
                          <a:solidFill>
                            <a:srgbClr val="000000"/>
                          </a:solidFill>
                          <a:latin typeface="Calibri"/>
                        </a:rPr>
                        <a:t>Fracciones: XVII, XIX, XXI, XXII, XXIII, XXV y XXVII </a:t>
                      </a:r>
                    </a:p>
                  </a:txBody>
                  <a:tcPr marL="857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a:solidFill>
                            <a:srgbClr val="000000"/>
                          </a:solidFill>
                          <a:latin typeface="Calibri"/>
                        </a:rPr>
                        <a:t>74.6</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a:solidFill>
                            <a:srgbClr val="000000"/>
                          </a:solidFill>
                          <a:latin typeface="Calibri"/>
                        </a:rPr>
                        <a:t>83.2</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rtl="0" fontAlgn="ctr"/>
                      <a:r>
                        <a:rPr lang="es-MX" sz="1300" b="1" i="0" u="none" strike="noStrike" dirty="0">
                          <a:solidFill>
                            <a:srgbClr val="000000"/>
                          </a:solidFill>
                          <a:latin typeface="Calibri"/>
                        </a:rPr>
                        <a:t>71.1</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algn="ctr" fontAlgn="ctr"/>
                      <a:r>
                        <a:rPr lang="es-MX" sz="1300" b="1" i="0" u="none" strike="noStrike" dirty="0">
                          <a:solidFill>
                            <a:srgbClr val="000000"/>
                          </a:solidFill>
                          <a:latin typeface="Calibri"/>
                        </a:rPr>
                        <a:t>-</a:t>
                      </a:r>
                      <a:r>
                        <a:rPr lang="es-MX" sz="1300" b="1" i="0" u="none" strike="noStrike" dirty="0" smtClean="0">
                          <a:solidFill>
                            <a:srgbClr val="000000"/>
                          </a:solidFill>
                          <a:latin typeface="Calibri"/>
                        </a:rPr>
                        <a:t>12.1</a:t>
                      </a:r>
                      <a:endParaRPr lang="es-MX" sz="1300" b="1" i="0" u="none" strike="noStrike" dirty="0">
                        <a:solidFill>
                          <a:srgbClr val="000000"/>
                        </a:solidFill>
                        <a:latin typeface="Calibri"/>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r>
              <a:tr h="540000">
                <a:tc>
                  <a:txBody>
                    <a:bodyPr/>
                    <a:lstStyle/>
                    <a:p>
                      <a:pPr marL="88900" indent="0" algn="l" fontAlgn="ctr"/>
                      <a:r>
                        <a:rPr lang="es-MX" sz="1300" b="1" i="0" u="none" strike="noStrike" dirty="0" smtClean="0">
                          <a:solidFill>
                            <a:srgbClr val="FFFFFF"/>
                          </a:solidFill>
                          <a:latin typeface="Calibri" pitchFamily="34" charset="0"/>
                        </a:rPr>
                        <a:t>Índice de los Criterios Sustantivos del Artículo 14</a:t>
                      </a:r>
                    </a:p>
                  </a:txBody>
                  <a:tcPr marL="9525" marR="9525" marT="9525" marB="0" anchor="ctr">
                    <a:lnL w="12700" cap="flat" cmpd="sng" algn="ctr">
                      <a:solidFill>
                        <a:srgbClr val="009999"/>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300" b="1" i="0" u="none" strike="noStrike" dirty="0" smtClean="0">
                          <a:solidFill>
                            <a:srgbClr val="FFFFFF"/>
                          </a:solidFill>
                          <a:latin typeface="Calibri" pitchFamily="34" charset="0"/>
                        </a:rPr>
                        <a:t>81.8</a:t>
                      </a:r>
                      <a:endParaRPr lang="es-MX" sz="1300" b="1" i="0" u="none" strike="noStrike" dirty="0">
                        <a:solidFill>
                          <a:srgbClr val="FFFFFF"/>
                        </a:solidFill>
                        <a:latin typeface="Calibri"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300" b="1" i="0" u="none" strike="noStrike" dirty="0" smtClean="0">
                          <a:solidFill>
                            <a:srgbClr val="FFFFFF"/>
                          </a:solidFill>
                          <a:latin typeface="Calibri" pitchFamily="34" charset="0"/>
                        </a:rPr>
                        <a:t>88.4</a:t>
                      </a:r>
                      <a:endParaRPr lang="es-MX" sz="1300" b="1" i="0" u="none" strike="noStrike" dirty="0">
                        <a:solidFill>
                          <a:srgbClr val="FFFFFF"/>
                        </a:solidFill>
                        <a:latin typeface="Calibri"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300" b="1" i="0" u="none" strike="noStrike" dirty="0" smtClean="0">
                          <a:solidFill>
                            <a:srgbClr val="FFFFFF"/>
                          </a:solidFill>
                          <a:latin typeface="Calibri" pitchFamily="34" charset="0"/>
                        </a:rPr>
                        <a:t>78.0</a:t>
                      </a:r>
                      <a:endParaRPr lang="es-MX" sz="1300" b="1" i="0" u="none" strike="noStrike" dirty="0">
                        <a:solidFill>
                          <a:srgbClr val="FFFFFF"/>
                        </a:solidFill>
                        <a:latin typeface="Calibri"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300" b="1" i="0" u="none" strike="noStrike" dirty="0" smtClean="0">
                          <a:solidFill>
                            <a:srgbClr val="FFFFFF"/>
                          </a:solidFill>
                          <a:latin typeface="Calibri" pitchFamily="34" charset="0"/>
                        </a:rPr>
                        <a:t>-10.4</a:t>
                      </a:r>
                      <a:endParaRPr lang="es-MX" sz="1300" b="1" i="0" u="none" strike="noStrike" dirty="0">
                        <a:solidFill>
                          <a:srgbClr val="FFFFFF"/>
                        </a:solidFill>
                        <a:latin typeface="Calibri"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r>
            </a:tbl>
          </a:graphicData>
        </a:graphic>
      </p:graphicFrame>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promedio por Temática del Artículo 14 (Criterios Sustantivos)</a:t>
            </a:r>
          </a:p>
          <a:p>
            <a:r>
              <a:rPr lang="es-MX" sz="1200" b="1" i="1" dirty="0" smtClean="0">
                <a:latin typeface="Calibri" pitchFamily="34" charset="0"/>
              </a:rPr>
              <a:t>Primera evaluación 2010</a:t>
            </a:r>
            <a:endParaRPr lang="es-ES" sz="1200" i="1" dirty="0">
              <a:latin typeface="Calibri" pitchFamily="34" charset="0"/>
            </a:endParaRPr>
          </a:p>
        </p:txBody>
      </p:sp>
      <p:sp>
        <p:nvSpPr>
          <p:cNvPr id="4"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35</a:t>
            </a:fld>
            <a:endParaRPr lang="es-MX" b="1"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0682" y="85702"/>
            <a:ext cx="8420407" cy="864000"/>
          </a:xfrm>
          <a:prstGeom prst="rect">
            <a:avLst/>
          </a:prstGeom>
          <a:noFill/>
        </p:spPr>
        <p:txBody>
          <a:bodyPr wrap="square" rtlCol="0" anchor="ctr">
            <a:noAutofit/>
          </a:bodyPr>
          <a:lstStyle/>
          <a:p>
            <a:r>
              <a:rPr lang="es-MX" b="1" dirty="0" smtClean="0">
                <a:latin typeface="Calibri" pitchFamily="34" charset="0"/>
              </a:rPr>
              <a:t>Información de oficio. Aplicabilidad de los artículos y número de criterios por cada uno de ellos</a:t>
            </a:r>
            <a:endParaRPr lang="es-ES" sz="1200" b="1" i="1" dirty="0">
              <a:latin typeface="Calibri" pitchFamily="34" charset="0"/>
            </a:endParaRPr>
          </a:p>
        </p:txBody>
      </p:sp>
      <p:graphicFrame>
        <p:nvGraphicFramePr>
          <p:cNvPr id="16" name="15 Tabla"/>
          <p:cNvGraphicFramePr>
            <a:graphicFrameLocks noGrp="1"/>
          </p:cNvGraphicFramePr>
          <p:nvPr/>
        </p:nvGraphicFramePr>
        <p:xfrm>
          <a:off x="351507" y="1070666"/>
          <a:ext cx="8460000" cy="5677370"/>
        </p:xfrm>
        <a:graphic>
          <a:graphicData uri="http://schemas.openxmlformats.org/drawingml/2006/table">
            <a:tbl>
              <a:tblPr/>
              <a:tblGrid>
                <a:gridCol w="900000"/>
                <a:gridCol w="2700000"/>
                <a:gridCol w="1800000"/>
                <a:gridCol w="900000"/>
                <a:gridCol w="1080000"/>
                <a:gridCol w="1080000"/>
              </a:tblGrid>
              <a:tr h="468000">
                <a:tc>
                  <a:txBody>
                    <a:bodyPr/>
                    <a:lstStyle/>
                    <a:p>
                      <a:pPr algn="ctr" fontAlgn="ctr"/>
                      <a:r>
                        <a:rPr lang="es-MX" sz="1300" b="1" i="0" u="none" strike="noStrike" dirty="0">
                          <a:solidFill>
                            <a:srgbClr val="FFFFFF"/>
                          </a:solidFill>
                          <a:latin typeface="Calibri" pitchFamily="34" charset="0"/>
                        </a:rPr>
                        <a:t>Artículo LTAIPDF</a:t>
                      </a:r>
                    </a:p>
                  </a:txBody>
                  <a:tcPr marL="7257" marR="7257" marT="7257" marB="0" anchor="ctr">
                    <a:lnL w="9525"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smtClean="0">
                          <a:solidFill>
                            <a:srgbClr val="FFFFFF"/>
                          </a:solidFill>
                          <a:latin typeface="Calibri" pitchFamily="34" charset="0"/>
                        </a:rPr>
                        <a:t>Tema</a:t>
                      </a:r>
                      <a:endParaRPr lang="es-MX" sz="13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smtClean="0">
                          <a:solidFill>
                            <a:srgbClr val="FFFFFF"/>
                          </a:solidFill>
                          <a:latin typeface="Calibri" pitchFamily="34" charset="0"/>
                        </a:rPr>
                        <a:t>Aplicabilidad</a:t>
                      </a:r>
                      <a:endParaRPr lang="es-MX" sz="13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smtClean="0">
                          <a:solidFill>
                            <a:srgbClr val="FFFFFF"/>
                          </a:solidFill>
                          <a:latin typeface="Calibri" pitchFamily="34" charset="0"/>
                        </a:rPr>
                        <a:t>Número de Criterios</a:t>
                      </a:r>
                      <a:endParaRPr lang="es-MX" sz="13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a:solidFill>
                            <a:srgbClr val="FFFFFF"/>
                          </a:solidFill>
                          <a:latin typeface="Calibri" pitchFamily="34" charset="0"/>
                        </a:rPr>
                        <a:t>Sustantivos</a:t>
                      </a: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a:solidFill>
                            <a:srgbClr val="FFFFFF"/>
                          </a:solidFill>
                          <a:latin typeface="Calibri" pitchFamily="34" charset="0"/>
                        </a:rPr>
                        <a:t>Adjetivos</a:t>
                      </a:r>
                    </a:p>
                  </a:txBody>
                  <a:tcPr marL="7257" marR="7257" marT="7257" marB="0" anchor="ctr">
                    <a:lnL w="12700"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r>
              <a:tr h="288000">
                <a:tc>
                  <a:txBody>
                    <a:bodyPr/>
                    <a:lstStyle/>
                    <a:p>
                      <a:pPr algn="ctr" fontAlgn="ctr"/>
                      <a:r>
                        <a:rPr lang="es-MX" sz="1300" b="1" i="0" u="none" strike="noStrike" dirty="0">
                          <a:solidFill>
                            <a:schemeClr val="tx1"/>
                          </a:solidFill>
                          <a:latin typeface="Calibri" pitchFamily="34" charset="0"/>
                        </a:rPr>
                        <a:t>13</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b"/>
                      <a:r>
                        <a:rPr lang="es-MX" sz="1200" b="1" i="0" u="none" strike="noStrike" dirty="0">
                          <a:solidFill>
                            <a:srgbClr val="000000"/>
                          </a:solidFill>
                          <a:latin typeface="Calibri"/>
                        </a:rPr>
                        <a:t>Listado de información pública</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Todos</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chemeClr val="tx1"/>
                          </a:solidFill>
                          <a:latin typeface="Calibri" pitchFamily="34" charset="0"/>
                        </a:rPr>
                        <a:t>10</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chemeClr val="tx1"/>
                          </a:solidFill>
                          <a:latin typeface="Calibri" pitchFamily="34" charset="0"/>
                        </a:rPr>
                        <a:t>7</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chemeClr val="tx1"/>
                          </a:solidFill>
                          <a:latin typeface="Calibri" pitchFamily="34" charset="0"/>
                        </a:rPr>
                        <a:t>3</a:t>
                      </a: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r>
              <a:tr h="324000">
                <a:tc>
                  <a:txBody>
                    <a:bodyPr/>
                    <a:lstStyle/>
                    <a:p>
                      <a:pPr algn="ctr" fontAlgn="ctr"/>
                      <a:r>
                        <a:rPr lang="es-MX" sz="1300" b="1" i="0" u="none" strike="noStrike" dirty="0">
                          <a:solidFill>
                            <a:schemeClr val="tx1"/>
                          </a:solidFill>
                          <a:latin typeface="Calibri" pitchFamily="34" charset="0"/>
                        </a:rPr>
                        <a:t>14</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200" b="1" i="0" u="none" strike="noStrike" dirty="0">
                          <a:solidFill>
                            <a:srgbClr val="000000"/>
                          </a:solidFill>
                          <a:latin typeface="Calibri"/>
                        </a:rPr>
                        <a:t>Información respecto de los temas, documentos y políticas </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Todos</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377</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chemeClr val="tx1"/>
                          </a:solidFill>
                          <a:latin typeface="Calibri" pitchFamily="34" charset="0"/>
                        </a:rPr>
                        <a:t>269</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chemeClr val="tx1"/>
                          </a:solidFill>
                          <a:latin typeface="Calibri" pitchFamily="34" charset="0"/>
                        </a:rPr>
                        <a:t>108</a:t>
                      </a: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324000">
                <a:tc>
                  <a:txBody>
                    <a:bodyPr/>
                    <a:lstStyle/>
                    <a:p>
                      <a:pPr algn="ctr" fontAlgn="ctr"/>
                      <a:r>
                        <a:rPr lang="es-MX" sz="1300" b="1" i="0" u="none" strike="noStrike">
                          <a:solidFill>
                            <a:schemeClr val="tx1"/>
                          </a:solidFill>
                          <a:latin typeface="Calibri" pitchFamily="34" charset="0"/>
                        </a:rPr>
                        <a:t>15</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200" b="1" i="0" u="none" strike="noStrike" dirty="0">
                          <a:solidFill>
                            <a:srgbClr val="000000"/>
                          </a:solidFill>
                          <a:latin typeface="Calibri"/>
                        </a:rPr>
                        <a:t>Información respecto de los temas, documentos y políticas </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Órgano ejecutivo</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89</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49</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40</a:t>
                      </a: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324000">
                <a:tc>
                  <a:txBody>
                    <a:bodyPr/>
                    <a:lstStyle/>
                    <a:p>
                      <a:pPr algn="ctr" fontAlgn="ctr"/>
                      <a:r>
                        <a:rPr lang="es-MX" sz="1300" b="1" i="0" u="none" strike="noStrike">
                          <a:solidFill>
                            <a:schemeClr val="tx1"/>
                          </a:solidFill>
                          <a:latin typeface="Calibri" pitchFamily="34" charset="0"/>
                        </a:rPr>
                        <a:t>16</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200" b="1" i="0" u="none" strike="noStrike" dirty="0">
                          <a:solidFill>
                            <a:srgbClr val="000000"/>
                          </a:solidFill>
                          <a:latin typeface="Calibri"/>
                        </a:rPr>
                        <a:t>Información respecto de los temas, documentos y políticas </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Órgano legislativo</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112</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chemeClr val="tx1"/>
                          </a:solidFill>
                          <a:latin typeface="Calibri" pitchFamily="34" charset="0"/>
                        </a:rPr>
                        <a:t>60</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52</a:t>
                      </a: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324000">
                <a:tc>
                  <a:txBody>
                    <a:bodyPr/>
                    <a:lstStyle/>
                    <a:p>
                      <a:pPr algn="ctr" fontAlgn="ctr"/>
                      <a:r>
                        <a:rPr lang="es-MX" sz="1300" b="1" i="0" u="none" strike="noStrike">
                          <a:solidFill>
                            <a:schemeClr val="tx1"/>
                          </a:solidFill>
                          <a:latin typeface="Calibri" pitchFamily="34" charset="0"/>
                        </a:rPr>
                        <a:t>17</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200" b="1" i="0" u="none" strike="noStrike" dirty="0">
                          <a:solidFill>
                            <a:srgbClr val="000000"/>
                          </a:solidFill>
                          <a:latin typeface="Calibri"/>
                        </a:rPr>
                        <a:t>Información respecto de los temas, documentos y políticas </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Órgano judicial</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82</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chemeClr val="tx1"/>
                          </a:solidFill>
                          <a:latin typeface="Calibri" pitchFamily="34" charset="0"/>
                        </a:rPr>
                        <a:t>74</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8</a:t>
                      </a: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04000">
                <a:tc>
                  <a:txBody>
                    <a:bodyPr/>
                    <a:lstStyle/>
                    <a:p>
                      <a:pPr algn="ctr" fontAlgn="ctr"/>
                      <a:r>
                        <a:rPr lang="es-MX" sz="1300" b="1" i="0" u="none" strike="noStrike">
                          <a:solidFill>
                            <a:schemeClr val="tx1"/>
                          </a:solidFill>
                          <a:latin typeface="Calibri" pitchFamily="34" charset="0"/>
                        </a:rPr>
                        <a:t>18</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200" b="1" i="0" u="none" strike="noStrike" dirty="0">
                          <a:solidFill>
                            <a:srgbClr val="000000"/>
                          </a:solidFill>
                          <a:latin typeface="Calibri"/>
                        </a:rPr>
                        <a:t>Información respecto de los temas, documentos y políticas </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Órganos político-administrativos</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81</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chemeClr val="tx1"/>
                          </a:solidFill>
                          <a:latin typeface="Calibri" pitchFamily="34" charset="0"/>
                        </a:rPr>
                        <a:t>49</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32</a:t>
                      </a: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324000">
                <a:tc>
                  <a:txBody>
                    <a:bodyPr/>
                    <a:lstStyle/>
                    <a:p>
                      <a:pPr algn="ctr" fontAlgn="ctr"/>
                      <a:r>
                        <a:rPr lang="es-MX" sz="1300" b="1" i="0" u="none" strike="noStrike">
                          <a:solidFill>
                            <a:schemeClr val="tx1"/>
                          </a:solidFill>
                          <a:latin typeface="Calibri" pitchFamily="34" charset="0"/>
                        </a:rPr>
                        <a:t>19</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200" b="1" i="0" u="none" strike="noStrike" dirty="0">
                          <a:solidFill>
                            <a:srgbClr val="000000"/>
                          </a:solidFill>
                          <a:latin typeface="Calibri"/>
                        </a:rPr>
                        <a:t>Información respecto de los temas, documentos y políticas </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Órganos electorales</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117</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chemeClr val="tx1"/>
                          </a:solidFill>
                          <a:latin typeface="Calibri" pitchFamily="34" charset="0"/>
                        </a:rPr>
                        <a:t>65</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52</a:t>
                      </a: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04000">
                <a:tc>
                  <a:txBody>
                    <a:bodyPr/>
                    <a:lstStyle/>
                    <a:p>
                      <a:pPr algn="ctr" fontAlgn="ctr"/>
                      <a:r>
                        <a:rPr lang="es-MX" sz="1300" b="1" i="0" u="none" strike="noStrike">
                          <a:solidFill>
                            <a:schemeClr val="tx1"/>
                          </a:solidFill>
                          <a:latin typeface="Calibri" pitchFamily="34" charset="0"/>
                        </a:rPr>
                        <a:t>20</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200" b="1" i="0" u="none" strike="noStrike" dirty="0">
                          <a:solidFill>
                            <a:srgbClr val="000000"/>
                          </a:solidFill>
                          <a:latin typeface="Calibri"/>
                        </a:rPr>
                        <a:t>Información respecto de los temas, documentos y políticas </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Comisión de Derechos Humanos</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33</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21</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12</a:t>
                      </a: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04000">
                <a:tc>
                  <a:txBody>
                    <a:bodyPr/>
                    <a:lstStyle/>
                    <a:p>
                      <a:pPr algn="ctr" fontAlgn="ctr"/>
                      <a:r>
                        <a:rPr lang="es-MX" sz="1300" b="1" i="0" u="none" strike="noStrike">
                          <a:solidFill>
                            <a:schemeClr val="tx1"/>
                          </a:solidFill>
                          <a:latin typeface="Calibri" pitchFamily="34" charset="0"/>
                        </a:rPr>
                        <a:t>21</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200" b="1" i="0" u="none" strike="noStrike" dirty="0">
                          <a:solidFill>
                            <a:srgbClr val="000000"/>
                          </a:solidFill>
                          <a:latin typeface="Calibri"/>
                        </a:rPr>
                        <a:t>Información respecto de los temas, documentos y políticas </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Universidad Autónoma de la Ciudad de México</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43</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27</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16</a:t>
                      </a: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04000">
                <a:tc>
                  <a:txBody>
                    <a:bodyPr/>
                    <a:lstStyle/>
                    <a:p>
                      <a:pPr algn="ctr" fontAlgn="ctr"/>
                      <a:r>
                        <a:rPr lang="es-MX" sz="1300" b="1" i="0" u="none" strike="noStrike">
                          <a:solidFill>
                            <a:schemeClr val="tx1"/>
                          </a:solidFill>
                          <a:latin typeface="Calibri" pitchFamily="34" charset="0"/>
                        </a:rPr>
                        <a:t>22</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200" b="1" i="0" u="none" strike="noStrike" dirty="0">
                          <a:solidFill>
                            <a:srgbClr val="000000"/>
                          </a:solidFill>
                          <a:latin typeface="Calibri"/>
                        </a:rPr>
                        <a:t>Información respecto de los temas, documentos y políticas </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Instituto de Acceso a la Información Pública</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65</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33</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32</a:t>
                      </a: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324000">
                <a:tc>
                  <a:txBody>
                    <a:bodyPr/>
                    <a:lstStyle/>
                    <a:p>
                      <a:pPr algn="ctr" fontAlgn="ctr"/>
                      <a:r>
                        <a:rPr lang="es-MX" sz="1300" b="1" i="0" u="none" strike="noStrike">
                          <a:solidFill>
                            <a:schemeClr val="tx1"/>
                          </a:solidFill>
                          <a:latin typeface="Calibri" pitchFamily="34" charset="0"/>
                        </a:rPr>
                        <a:t>28</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200" b="1" i="0" u="none" strike="noStrike" dirty="0" smtClean="0">
                          <a:solidFill>
                            <a:srgbClr val="000000"/>
                          </a:solidFill>
                          <a:latin typeface="Calibri"/>
                        </a:rPr>
                        <a:t>…sección donde se publica la información de oficio…  buscador temático…</a:t>
                      </a:r>
                      <a:endParaRPr lang="es-MX" sz="1200" b="1" i="0" u="none" strike="noStrike" dirty="0">
                        <a:solidFill>
                          <a:srgbClr val="000000"/>
                        </a:solidFill>
                        <a:latin typeface="Calibri"/>
                      </a:endParaRP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Todos</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3</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3</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0</a:t>
                      </a: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324000">
                <a:tc>
                  <a:txBody>
                    <a:bodyPr/>
                    <a:lstStyle/>
                    <a:p>
                      <a:pPr algn="ctr" fontAlgn="ctr"/>
                      <a:r>
                        <a:rPr lang="es-MX" sz="1300" b="1" i="0" u="none" strike="noStrike">
                          <a:solidFill>
                            <a:schemeClr val="tx1"/>
                          </a:solidFill>
                          <a:latin typeface="Calibri" pitchFamily="34" charset="0"/>
                        </a:rPr>
                        <a:t>29</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200" b="1" i="0" u="none" strike="noStrike" dirty="0" smtClean="0">
                          <a:solidFill>
                            <a:srgbClr val="000000"/>
                          </a:solidFill>
                          <a:latin typeface="Calibri"/>
                        </a:rPr>
                        <a:t>Calendario de actualización de la información de oficio</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Todos</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10</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6</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4</a:t>
                      </a: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288000">
                <a:tc gridSpan="3">
                  <a:txBody>
                    <a:bodyPr/>
                    <a:lstStyle/>
                    <a:p>
                      <a:pPr algn="l" fontAlgn="ctr"/>
                      <a:r>
                        <a:rPr lang="es-MX" sz="1300" b="1" i="0" u="none" strike="noStrike" dirty="0" smtClean="0">
                          <a:solidFill>
                            <a:schemeClr val="bg1"/>
                          </a:solidFill>
                          <a:latin typeface="Calibri" pitchFamily="34" charset="0"/>
                        </a:rPr>
                        <a:t> Total </a:t>
                      </a:r>
                      <a:r>
                        <a:rPr lang="es-MX" sz="1300" b="1" i="0" u="none" strike="noStrike" dirty="0">
                          <a:solidFill>
                            <a:schemeClr val="bg1"/>
                          </a:solidFill>
                          <a:latin typeface="Calibri" pitchFamily="34" charset="0"/>
                        </a:rPr>
                        <a:t>de criterios</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MX"/>
                    </a:p>
                  </a:txBody>
                  <a:tcPr/>
                </a:tc>
                <a:tc hMerge="1">
                  <a:txBody>
                    <a:bodyPr/>
                    <a:lstStyle/>
                    <a:p>
                      <a:endParaRPr lang="es-MX"/>
                    </a:p>
                  </a:txBody>
                  <a:tcPr/>
                </a:tc>
                <a:tc>
                  <a:txBody>
                    <a:bodyPr/>
                    <a:lstStyle/>
                    <a:p>
                      <a:pPr algn="ctr" fontAlgn="ctr"/>
                      <a:r>
                        <a:rPr lang="es-MX" sz="1300" b="1" i="0" u="none" strike="noStrike" dirty="0">
                          <a:solidFill>
                            <a:schemeClr val="bg1"/>
                          </a:solidFill>
                          <a:latin typeface="Calibri" pitchFamily="34" charset="0"/>
                        </a:rPr>
                        <a:t>1,022</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MX" sz="1300" b="1" i="0" u="none" strike="noStrike" dirty="0">
                          <a:solidFill>
                            <a:schemeClr val="bg1"/>
                          </a:solidFill>
                          <a:latin typeface="Calibri" pitchFamily="34" charset="0"/>
                        </a:rPr>
                        <a:t>663</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MX" sz="1300" b="1" i="0" u="none" strike="noStrike" dirty="0">
                          <a:solidFill>
                            <a:schemeClr val="bg1"/>
                          </a:solidFill>
                          <a:latin typeface="Calibri" pitchFamily="34" charset="0"/>
                        </a:rPr>
                        <a:t>359</a:t>
                      </a: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899880" y="1214682"/>
          <a:ext cx="7358114" cy="5429288"/>
        </p:xfrm>
        <a:graphic>
          <a:graphicData uri="http://schemas.openxmlformats.org/drawingml/2006/chart">
            <c:chart xmlns:c="http://schemas.openxmlformats.org/drawingml/2006/chart" xmlns:r="http://schemas.openxmlformats.org/officeDocument/2006/relationships" r:id="rId2"/>
          </a:graphicData>
        </a:graphic>
      </p:graphicFrame>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Índices de la primera evaluación 2010 a los portales de Internet de los Entes públicos</a:t>
            </a:r>
            <a:endParaRPr lang="es-ES" sz="1200" b="1" i="1" dirty="0">
              <a:latin typeface="Calibri" pitchFamily="34" charset="0"/>
            </a:endParaRPr>
          </a:p>
        </p:txBody>
      </p:sp>
      <p:sp>
        <p:nvSpPr>
          <p:cNvPr id="18"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5</a:t>
            </a:fld>
            <a:endParaRPr lang="es-MX" b="1" dirty="0">
              <a:latin typeface="Calibri" pitchFamily="34" charset="0"/>
            </a:endParaRPr>
          </a:p>
        </p:txBody>
      </p:sp>
      <p:sp>
        <p:nvSpPr>
          <p:cNvPr id="5" name="4 Rectángulo"/>
          <p:cNvSpPr/>
          <p:nvPr/>
        </p:nvSpPr>
        <p:spPr>
          <a:xfrm>
            <a:off x="851004" y="1294543"/>
            <a:ext cx="7429552" cy="468000"/>
          </a:xfrm>
          <a:prstGeom prst="rect">
            <a:avLst/>
          </a:prstGeom>
          <a:noFill/>
          <a:ln w="57150">
            <a:solidFill>
              <a:srgbClr val="33CCCC"/>
            </a:solidFill>
          </a:ln>
          <a:scene3d>
            <a:camera prst="orthographicFront"/>
            <a:lightRig rig="sof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6</a:t>
            </a:fld>
            <a:endParaRPr lang="es-MX" b="1" dirty="0">
              <a:latin typeface="Calibri" pitchFamily="34" charset="0"/>
            </a:endParaRPr>
          </a:p>
        </p:txBody>
      </p:sp>
      <p:graphicFrame>
        <p:nvGraphicFramePr>
          <p:cNvPr id="5" name="4 Tabla"/>
          <p:cNvGraphicFramePr>
            <a:graphicFrameLocks noGrp="1"/>
          </p:cNvGraphicFramePr>
          <p:nvPr/>
        </p:nvGraphicFramePr>
        <p:xfrm>
          <a:off x="196634" y="1571612"/>
          <a:ext cx="8748000" cy="4329765"/>
        </p:xfrm>
        <a:graphic>
          <a:graphicData uri="http://schemas.openxmlformats.org/drawingml/2006/table">
            <a:tbl>
              <a:tblPr/>
              <a:tblGrid>
                <a:gridCol w="180000"/>
                <a:gridCol w="1404000"/>
                <a:gridCol w="756000"/>
                <a:gridCol w="756000"/>
                <a:gridCol w="756000"/>
                <a:gridCol w="1008000"/>
                <a:gridCol w="1008000"/>
                <a:gridCol w="756000"/>
                <a:gridCol w="756000"/>
                <a:gridCol w="1368000"/>
              </a:tblGrid>
              <a:tr h="468000">
                <a:tc rowSpan="2" gridSpan="2">
                  <a:txBody>
                    <a:bodyPr/>
                    <a:lstStyle/>
                    <a:p>
                      <a:pPr algn="ctr" fontAlgn="ctr"/>
                      <a:r>
                        <a:rPr lang="es-ES" sz="1300" b="1" i="0" u="none" strike="noStrike" dirty="0" smtClean="0">
                          <a:solidFill>
                            <a:srgbClr val="FFFFFF"/>
                          </a:solidFill>
                          <a:latin typeface="Calibri" pitchFamily="34" charset="0"/>
                        </a:rPr>
                        <a:t>Órgano de</a:t>
                      </a:r>
                      <a:r>
                        <a:rPr lang="es-ES" sz="1300" b="1" i="0" u="none" strike="noStrike" baseline="0" dirty="0" smtClean="0">
                          <a:solidFill>
                            <a:srgbClr val="FFFFFF"/>
                          </a:solidFill>
                          <a:latin typeface="Calibri" pitchFamily="34" charset="0"/>
                        </a:rPr>
                        <a:t> gobierno</a:t>
                      </a:r>
                      <a:endParaRPr lang="es-ES" sz="1300" b="1" i="0" u="none" strike="noStrike" dirty="0">
                        <a:solidFill>
                          <a:srgbClr val="FFFFFF"/>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009999"/>
                    </a:solidFill>
                  </a:tcPr>
                </a:tc>
                <a:tc rowSpan="2" hMerge="1">
                  <a:txBody>
                    <a:bodyPr/>
                    <a:lstStyle/>
                    <a:p>
                      <a:endParaRPr lang="es-ES"/>
                    </a:p>
                  </a:txBody>
                  <a:tcPr/>
                </a:tc>
                <a:tc rowSpan="2">
                  <a:txBody>
                    <a:bodyPr/>
                    <a:lstStyle/>
                    <a:p>
                      <a:pPr algn="ctr" fontAlgn="ctr"/>
                      <a:r>
                        <a:rPr lang="es-ES" sz="1300" b="1" i="0" u="none" strike="noStrike" dirty="0" smtClean="0">
                          <a:solidFill>
                            <a:srgbClr val="FFFFFF"/>
                          </a:solidFill>
                          <a:latin typeface="Calibri" pitchFamily="34" charset="0"/>
                        </a:rPr>
                        <a:t>Entes públicos</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009999"/>
                    </a:solidFill>
                  </a:tcPr>
                </a:tc>
                <a:tc gridSpan="6">
                  <a:txBody>
                    <a:bodyPr/>
                    <a:lstStyle/>
                    <a:p>
                      <a:pPr algn="ctr" fontAlgn="ctr"/>
                      <a:r>
                        <a:rPr lang="es-ES" sz="1300" b="1" i="0" u="none" strike="noStrike" dirty="0" smtClean="0">
                          <a:solidFill>
                            <a:srgbClr val="FFFFFF"/>
                          </a:solidFill>
                          <a:latin typeface="Calibri" pitchFamily="34" charset="0"/>
                        </a:rPr>
                        <a:t>Índices de Cumplimiento </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hMerge="1">
                  <a:txBody>
                    <a:bodyPr/>
                    <a:lstStyle/>
                    <a:p>
                      <a:pPr algn="ctr" fontAlgn="ctr"/>
                      <a:endParaRPr lang="es-ES" sz="1300" b="1" i="0" u="none" strike="noStrike" dirty="0">
                        <a:solidFill>
                          <a:srgbClr val="FFFFFF"/>
                        </a:solidFill>
                        <a:latin typeface="Calibri" pitchFamily="34" charset="0"/>
                      </a:endParaRPr>
                    </a:p>
                  </a:txBody>
                  <a:tcPr marL="8268" marR="8268" marT="826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9050" cap="flat" cmpd="sng" algn="ctr">
                      <a:solidFill>
                        <a:srgbClr val="1B737D"/>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ES"/>
                    </a:p>
                  </a:txBody>
                  <a:tcPr/>
                </a:tc>
                <a:tc hMerge="1">
                  <a:txBody>
                    <a:bodyPr/>
                    <a:lstStyle/>
                    <a:p>
                      <a:pPr algn="ctr" fontAlgn="ctr"/>
                      <a:endParaRPr lang="es-ES" sz="1000" b="1" i="0" u="none" strike="noStrike" dirty="0">
                        <a:solidFill>
                          <a:srgbClr val="FFFFFF"/>
                        </a:solidFill>
                        <a:latin typeface="Calibri" pitchFamily="34" charset="0"/>
                      </a:endParaRPr>
                    </a:p>
                  </a:txBody>
                  <a:tcPr marL="8268" marR="8268" marT="826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9050" cap="flat" cmpd="sng" algn="ctr">
                      <a:solidFill>
                        <a:srgbClr val="1B737D"/>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ES"/>
                    </a:p>
                  </a:txBody>
                  <a:tcPr/>
                </a:tc>
                <a:tc rowSpan="2">
                  <a:txBody>
                    <a:bodyPr/>
                    <a:lstStyle/>
                    <a:p>
                      <a:pPr algn="ctr" fontAlgn="ctr"/>
                      <a:r>
                        <a:rPr lang="es-MX" sz="1300" b="1" i="0" u="none" strike="noStrike" dirty="0" smtClean="0">
                          <a:solidFill>
                            <a:srgbClr val="FFFFFF"/>
                          </a:solidFill>
                          <a:latin typeface="Calibri" pitchFamily="34" charset="0"/>
                        </a:rPr>
                        <a:t>Índice Global del Cumplimiento de las Obligaciones de Transparencia</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009999"/>
                    </a:solidFill>
                  </a:tcPr>
                </a:tc>
              </a:tr>
              <a:tr h="540000">
                <a:tc gridSpan="2" vMerge="1">
                  <a:txBody>
                    <a:bodyPr/>
                    <a:lstStyle/>
                    <a:p>
                      <a:endParaRPr lang="es-ES"/>
                    </a:p>
                  </a:txBody>
                  <a:tcPr/>
                </a:tc>
                <a:tc hMerge="1" vMerge="1">
                  <a:txBody>
                    <a:bodyPr/>
                    <a:lstStyle/>
                    <a:p>
                      <a:endParaRPr lang="es-ES"/>
                    </a:p>
                  </a:txBody>
                  <a:tcPr/>
                </a:tc>
                <a:tc vMerge="1">
                  <a:txBody>
                    <a:bodyPr/>
                    <a:lstStyle/>
                    <a:p>
                      <a:pPr algn="ctr" fontAlgn="ctr"/>
                      <a:endParaRPr lang="es-ES" sz="1300" b="1" i="0" u="none" strike="noStrike" dirty="0">
                        <a:solidFill>
                          <a:srgbClr val="FFFFFF"/>
                        </a:solidFill>
                        <a:latin typeface="Calibri" pitchFamily="34" charset="0"/>
                      </a:endParaRPr>
                    </a:p>
                  </a:txBody>
                  <a:tcPr marL="8268" marR="8268" marT="826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ES" sz="1300" b="1" i="0" u="none" strike="noStrike" dirty="0" smtClean="0">
                          <a:solidFill>
                            <a:srgbClr val="FFFFFF"/>
                          </a:solidFill>
                          <a:latin typeface="Calibri" pitchFamily="34" charset="0"/>
                        </a:rPr>
                        <a:t>Artículo</a:t>
                      </a:r>
                    </a:p>
                    <a:p>
                      <a:pPr algn="ctr" fontAlgn="ctr"/>
                      <a:r>
                        <a:rPr lang="es-ES" sz="1300" b="1" i="0" u="none" strike="noStrike" baseline="0" dirty="0" smtClean="0">
                          <a:solidFill>
                            <a:srgbClr val="FFFFFF"/>
                          </a:solidFill>
                          <a:latin typeface="Calibri" pitchFamily="34" charset="0"/>
                        </a:rPr>
                        <a:t>13</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009999"/>
                    </a:solidFill>
                  </a:tcPr>
                </a:tc>
                <a:tc>
                  <a:txBody>
                    <a:bodyPr/>
                    <a:lstStyle/>
                    <a:p>
                      <a:pPr algn="ctr" fontAlgn="ctr"/>
                      <a:r>
                        <a:rPr lang="es-ES" sz="1300" b="1" i="0" u="none" strike="noStrike" dirty="0" smtClean="0">
                          <a:solidFill>
                            <a:srgbClr val="FFFFFF"/>
                          </a:solidFill>
                          <a:latin typeface="Calibri" pitchFamily="34" charset="0"/>
                        </a:rPr>
                        <a:t>Artículo</a:t>
                      </a:r>
                    </a:p>
                    <a:p>
                      <a:pPr algn="ctr" fontAlgn="ctr"/>
                      <a:r>
                        <a:rPr lang="es-ES" sz="1300" b="1" i="0" u="none" strike="noStrike" baseline="0" dirty="0" smtClean="0">
                          <a:solidFill>
                            <a:srgbClr val="FFFFFF"/>
                          </a:solidFill>
                          <a:latin typeface="Calibri" pitchFamily="34" charset="0"/>
                        </a:rPr>
                        <a:t>14</a:t>
                      </a:r>
                      <a:endParaRPr lang="es-ES" sz="1300" b="1" i="0" u="none" strike="noStrike" dirty="0" smtClean="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009999"/>
                    </a:solidFill>
                  </a:tcPr>
                </a:tc>
                <a:tc>
                  <a:txBody>
                    <a:bodyPr/>
                    <a:lstStyle/>
                    <a:p>
                      <a:pPr algn="ctr" fontAlgn="ctr"/>
                      <a:r>
                        <a:rPr lang="es-ES" sz="1300" b="1" i="0" u="none" strike="noStrike" dirty="0" smtClean="0">
                          <a:solidFill>
                            <a:srgbClr val="FFFFFF"/>
                          </a:solidFill>
                          <a:latin typeface="Calibri" pitchFamily="34" charset="0"/>
                        </a:rPr>
                        <a:t>Obligaciones específicas</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009999"/>
                    </a:solidFill>
                  </a:tcPr>
                </a:tc>
                <a:tc>
                  <a:txBody>
                    <a:bodyPr/>
                    <a:lstStyle/>
                    <a:p>
                      <a:pPr algn="ctr" fontAlgn="ctr"/>
                      <a:r>
                        <a:rPr lang="es-ES" sz="1300" b="1" i="0" u="none" strike="noStrike" dirty="0" smtClean="0">
                          <a:solidFill>
                            <a:srgbClr val="FFFFFF"/>
                          </a:solidFill>
                          <a:latin typeface="Calibri" pitchFamily="34" charset="0"/>
                        </a:rPr>
                        <a:t>Artículo específico</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009999"/>
                    </a:solidFill>
                  </a:tcPr>
                </a:tc>
                <a:tc>
                  <a:txBody>
                    <a:bodyPr/>
                    <a:lstStyle/>
                    <a:p>
                      <a:pPr algn="ctr" fontAlgn="ctr"/>
                      <a:r>
                        <a:rPr lang="es-ES" sz="1300" b="1" i="0" u="none" strike="noStrike" dirty="0" smtClean="0">
                          <a:solidFill>
                            <a:srgbClr val="FFFFFF"/>
                          </a:solidFill>
                          <a:latin typeface="Calibri" pitchFamily="34" charset="0"/>
                        </a:rPr>
                        <a:t>Artículo</a:t>
                      </a:r>
                    </a:p>
                    <a:p>
                      <a:pPr algn="ctr" fontAlgn="ctr"/>
                      <a:r>
                        <a:rPr lang="es-ES" sz="1300" b="1" i="0" u="none" strike="noStrike" baseline="0" dirty="0" smtClean="0">
                          <a:solidFill>
                            <a:srgbClr val="FFFFFF"/>
                          </a:solidFill>
                          <a:latin typeface="Calibri" pitchFamily="34" charset="0"/>
                        </a:rPr>
                        <a:t>28</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009999"/>
                    </a:solidFill>
                  </a:tcPr>
                </a:tc>
                <a:tc>
                  <a:txBody>
                    <a:bodyPr/>
                    <a:lstStyle/>
                    <a:p>
                      <a:pPr algn="ctr" fontAlgn="ctr"/>
                      <a:r>
                        <a:rPr lang="es-ES" sz="1300" b="1" i="0" u="none" strike="noStrike" dirty="0" smtClean="0">
                          <a:solidFill>
                            <a:srgbClr val="FFFFFF"/>
                          </a:solidFill>
                          <a:latin typeface="Calibri" pitchFamily="34" charset="0"/>
                        </a:rPr>
                        <a:t>Artículo</a:t>
                      </a:r>
                    </a:p>
                    <a:p>
                      <a:pPr algn="ctr" fontAlgn="ctr"/>
                      <a:r>
                        <a:rPr lang="es-ES" sz="1300" b="1" i="0" u="none" strike="noStrike" baseline="0" dirty="0" smtClean="0">
                          <a:solidFill>
                            <a:srgbClr val="FFFFFF"/>
                          </a:solidFill>
                          <a:latin typeface="Calibri" pitchFamily="34" charset="0"/>
                        </a:rPr>
                        <a:t>29</a:t>
                      </a:r>
                      <a:endParaRPr lang="es-ES" sz="1300" b="1" i="0" u="none" strike="noStrike" dirty="0" smtClean="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009999"/>
                    </a:solidFill>
                  </a:tcPr>
                </a:tc>
                <a:tc vMerge="1">
                  <a:txBody>
                    <a:bodyPr/>
                    <a:lstStyle/>
                    <a:p>
                      <a:pPr algn="ctr" fontAlgn="ctr"/>
                      <a:endParaRPr lang="es-ES" sz="1300" b="1" i="0" u="none" strike="noStrike" dirty="0">
                        <a:solidFill>
                          <a:srgbClr val="FFFFFF"/>
                        </a:solidFill>
                        <a:latin typeface="Calibri" pitchFamily="34" charset="0"/>
                      </a:endParaRPr>
                    </a:p>
                  </a:txBody>
                  <a:tcPr marL="8268" marR="8268" marT="826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r>
              <a:tr h="324000">
                <a:tc gridSpan="2">
                  <a:txBody>
                    <a:bodyPr/>
                    <a:lstStyle/>
                    <a:p>
                      <a:pPr algn="l" fontAlgn="ctr"/>
                      <a:r>
                        <a:rPr lang="es-ES" sz="1300" b="1" i="0" u="none" strike="noStrike" dirty="0" smtClean="0">
                          <a:solidFill>
                            <a:srgbClr val="000000"/>
                          </a:solidFill>
                          <a:latin typeface="Calibri" pitchFamily="34" charset="0"/>
                        </a:rPr>
                        <a:t> Ejecutivo </a:t>
                      </a:r>
                      <a:endParaRPr lang="es-ES" sz="1300" b="1" i="0" u="none" strike="noStrike" dirty="0">
                        <a:solidFill>
                          <a:srgbClr val="000000"/>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hMerge="1">
                  <a:txBody>
                    <a:bodyPr/>
                    <a:lstStyle/>
                    <a:p>
                      <a:endParaRPr lang="es-ES"/>
                    </a:p>
                  </a:txBody>
                  <a:tcPr/>
                </a:tc>
                <a:tc>
                  <a:txBody>
                    <a:bodyPr/>
                    <a:lstStyle/>
                    <a:p>
                      <a:pPr algn="ctr" fontAlgn="ctr"/>
                      <a:r>
                        <a:rPr lang="es-MX" sz="1300" b="1" i="0" u="none" strike="noStrike" dirty="0" smtClean="0">
                          <a:solidFill>
                            <a:srgbClr val="000000"/>
                          </a:solidFill>
                          <a:latin typeface="Calibri" pitchFamily="34" charset="0"/>
                        </a:rPr>
                        <a:t>89</a:t>
                      </a:r>
                      <a:endParaRPr lang="es-MX" sz="1300" b="1" i="0" u="none" strike="noStrike" dirty="0">
                        <a:solidFill>
                          <a:srgbClr val="000000"/>
                        </a:solidFill>
                        <a:latin typeface="Calibri" pitchFamily="34" charset="0"/>
                      </a:endParaRP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dirty="0">
                          <a:solidFill>
                            <a:srgbClr val="000000"/>
                          </a:solidFill>
                          <a:latin typeface="Calibri"/>
                        </a:rPr>
                        <a:t>89.7</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dirty="0">
                          <a:solidFill>
                            <a:srgbClr val="000000"/>
                          </a:solidFill>
                          <a:latin typeface="Calibri"/>
                        </a:rPr>
                        <a:t>78.3</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dirty="0">
                          <a:solidFill>
                            <a:srgbClr val="000000"/>
                          </a:solidFill>
                          <a:latin typeface="Calibri"/>
                        </a:rPr>
                        <a:t>73.2</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dirty="0" smtClean="0">
                          <a:solidFill>
                            <a:srgbClr val="000000"/>
                          </a:solidFill>
                          <a:latin typeface="Calibri"/>
                        </a:rPr>
                        <a:t>15 y 18</a:t>
                      </a:r>
                      <a:endParaRPr lang="es-MX" sz="1300" b="1" i="0" u="none" strike="noStrike" dirty="0">
                        <a:solidFill>
                          <a:srgbClr val="000000"/>
                        </a:solidFill>
                        <a:latin typeface="Calibri"/>
                      </a:endParaRP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dirty="0">
                          <a:solidFill>
                            <a:srgbClr val="000000"/>
                          </a:solidFill>
                          <a:latin typeface="Calibri"/>
                        </a:rPr>
                        <a:t>90.4</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86.6</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dirty="0">
                          <a:solidFill>
                            <a:srgbClr val="000000"/>
                          </a:solidFill>
                          <a:latin typeface="Calibri"/>
                        </a:rPr>
                        <a:t>80.5</a:t>
                      </a:r>
                    </a:p>
                  </a:txBody>
                  <a:tcPr marL="9525" marR="9525" marT="9525" marB="0" anchor="ctr">
                    <a:lnL w="6350" cap="flat" cmpd="sng" algn="ctr">
                      <a:solidFill>
                        <a:srgbClr val="0F4B5F"/>
                      </a:solidFill>
                      <a:prstDash val="solid"/>
                      <a:round/>
                      <a:headEnd type="none" w="med" len="med"/>
                      <a:tailEnd type="none" w="med" len="med"/>
                    </a:lnL>
                    <a:lnR w="9525" cap="flat" cmpd="sng" algn="ctr">
                      <a:solidFill>
                        <a:srgbClr val="009999"/>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r>
              <a:tr h="540000">
                <a:tc>
                  <a:txBody>
                    <a:bodyPr/>
                    <a:lstStyle/>
                    <a:p>
                      <a:pPr algn="l" fontAlgn="ctr"/>
                      <a:r>
                        <a:rPr lang="es-ES" sz="13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a:noFill/>
                    </a:lnR>
                    <a:lnT w="6350" cap="flat" cmpd="sng" algn="ctr">
                      <a:solidFill>
                        <a:srgbClr val="0F4B5F"/>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es-ES" sz="1300" b="1" i="0" u="none" strike="noStrike" dirty="0" smtClean="0">
                          <a:solidFill>
                            <a:srgbClr val="000000"/>
                          </a:solidFill>
                          <a:latin typeface="Calibri" pitchFamily="34" charset="0"/>
                        </a:rPr>
                        <a:t> Administración</a:t>
                      </a:r>
                    </a:p>
                    <a:p>
                      <a:pPr algn="l" fontAlgn="ctr"/>
                      <a:r>
                        <a:rPr lang="es-ES" sz="1300" b="1" i="0" u="none" strike="noStrike" dirty="0" smtClean="0">
                          <a:solidFill>
                            <a:srgbClr val="000000"/>
                          </a:solidFill>
                          <a:latin typeface="Calibri" pitchFamily="34" charset="0"/>
                        </a:rPr>
                        <a:t> Pública </a:t>
                      </a:r>
                      <a:r>
                        <a:rPr lang="es-ES" sz="1300" b="1" i="0" u="none" strike="noStrike" dirty="0">
                          <a:solidFill>
                            <a:srgbClr val="000000"/>
                          </a:solidFill>
                          <a:latin typeface="Calibri" pitchFamily="34" charset="0"/>
                        </a:rPr>
                        <a:t>Central</a:t>
                      </a:r>
                    </a:p>
                  </a:txBody>
                  <a:tcPr marL="8268" marR="8268" marT="8268" marB="0" anchor="ctr">
                    <a:lnL>
                      <a:noFill/>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dirty="0">
                          <a:solidFill>
                            <a:srgbClr val="000000"/>
                          </a:solidFill>
                          <a:latin typeface="Calibri"/>
                        </a:rPr>
                        <a:t>21</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dirty="0">
                          <a:solidFill>
                            <a:srgbClr val="000000"/>
                          </a:solidFill>
                          <a:latin typeface="Calibri"/>
                        </a:rPr>
                        <a:t>96.9</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84.2</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81.8</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dirty="0" smtClean="0">
                          <a:solidFill>
                            <a:srgbClr val="000000"/>
                          </a:solidFill>
                          <a:latin typeface="Calibri"/>
                        </a:rPr>
                        <a:t>15</a:t>
                      </a:r>
                      <a:endParaRPr lang="es-MX" sz="1300" b="1" i="0" u="none" strike="noStrike" dirty="0">
                        <a:solidFill>
                          <a:srgbClr val="000000"/>
                        </a:solidFill>
                        <a:latin typeface="Calibri"/>
                      </a:endParaRP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dirty="0">
                          <a:solidFill>
                            <a:srgbClr val="000000"/>
                          </a:solidFill>
                          <a:latin typeface="Calibri"/>
                        </a:rPr>
                        <a:t>94.4</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dirty="0">
                          <a:solidFill>
                            <a:srgbClr val="000000"/>
                          </a:solidFill>
                          <a:latin typeface="Calibri"/>
                        </a:rPr>
                        <a:t>97.2</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dirty="0">
                          <a:solidFill>
                            <a:srgbClr val="000000"/>
                          </a:solidFill>
                          <a:latin typeface="Calibri"/>
                        </a:rPr>
                        <a:t>87.3</a:t>
                      </a:r>
                    </a:p>
                  </a:txBody>
                  <a:tcPr marL="9525" marR="9525" marT="9525" marB="0" anchor="ctr">
                    <a:lnL w="6350" cap="flat" cmpd="sng" algn="ctr">
                      <a:solidFill>
                        <a:srgbClr val="0F4B5F"/>
                      </a:solidFill>
                      <a:prstDash val="solid"/>
                      <a:round/>
                      <a:headEnd type="none" w="med" len="med"/>
                      <a:tailEnd type="none" w="med" len="med"/>
                    </a:lnL>
                    <a:lnR w="9525" cap="flat" cmpd="sng" algn="ctr">
                      <a:solidFill>
                        <a:srgbClr val="009999"/>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540000">
                <a:tc>
                  <a:txBody>
                    <a:bodyPr/>
                    <a:lstStyle/>
                    <a:p>
                      <a:pPr algn="l" fontAlgn="ctr"/>
                      <a:r>
                        <a:rPr lang="es-ES" sz="13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es-ES" sz="1300" b="1" i="0" u="none" strike="noStrike" dirty="0" smtClean="0">
                          <a:solidFill>
                            <a:srgbClr val="000000"/>
                          </a:solidFill>
                          <a:latin typeface="Calibri" pitchFamily="34" charset="0"/>
                        </a:rPr>
                        <a:t> Desconcentrados y</a:t>
                      </a:r>
                    </a:p>
                    <a:p>
                      <a:pPr algn="l" fontAlgn="ctr"/>
                      <a:r>
                        <a:rPr lang="es-ES" sz="1300" b="1" i="0" u="none" strike="noStrike" dirty="0" smtClean="0">
                          <a:solidFill>
                            <a:srgbClr val="000000"/>
                          </a:solidFill>
                          <a:latin typeface="Calibri" pitchFamily="34" charset="0"/>
                        </a:rPr>
                        <a:t> </a:t>
                      </a:r>
                      <a:r>
                        <a:rPr lang="es-ES" sz="1300" b="1" i="0" u="none" strike="noStrike" dirty="0">
                          <a:solidFill>
                            <a:srgbClr val="000000"/>
                          </a:solidFill>
                          <a:latin typeface="Calibri" pitchFamily="34" charset="0"/>
                        </a:rPr>
                        <a:t>Paraestatales </a:t>
                      </a:r>
                      <a:r>
                        <a:rPr lang="es-ES" sz="1300" b="1" i="0" u="none" strike="noStrike" baseline="30000" dirty="0" smtClean="0">
                          <a:solidFill>
                            <a:srgbClr val="000000"/>
                          </a:solidFill>
                          <a:latin typeface="Calibri" pitchFamily="34" charset="0"/>
                        </a:rPr>
                        <a:t>1</a:t>
                      </a:r>
                      <a:r>
                        <a:rPr lang="es-ES" sz="1300" b="1" i="0" u="none" strike="noStrike" dirty="0" smtClean="0">
                          <a:solidFill>
                            <a:srgbClr val="000000"/>
                          </a:solidFill>
                          <a:latin typeface="Calibri" pitchFamily="34" charset="0"/>
                        </a:rPr>
                        <a:t> </a:t>
                      </a:r>
                      <a:endParaRPr lang="es-ES" sz="1300" b="1" i="0" u="none" strike="noStrike" dirty="0">
                        <a:solidFill>
                          <a:srgbClr val="000000"/>
                        </a:solidFill>
                        <a:latin typeface="Calibri" pitchFamily="34" charset="0"/>
                      </a:endParaRPr>
                    </a:p>
                  </a:txBody>
                  <a:tcPr marL="8268" marR="8268" marT="8268" marB="0" anchor="ctr">
                    <a:lnL>
                      <a:noFill/>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52</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dirty="0">
                          <a:solidFill>
                            <a:srgbClr val="000000"/>
                          </a:solidFill>
                          <a:latin typeface="Calibri"/>
                        </a:rPr>
                        <a:t>85.9</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77.4</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73.0</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dirty="0" smtClean="0">
                          <a:solidFill>
                            <a:srgbClr val="000000"/>
                          </a:solidFill>
                          <a:latin typeface="Calibri"/>
                        </a:rPr>
                        <a:t>15</a:t>
                      </a:r>
                      <a:endParaRPr lang="es-MX" sz="1300" b="1" i="0" u="none" strike="noStrike" dirty="0">
                        <a:solidFill>
                          <a:srgbClr val="000000"/>
                        </a:solidFill>
                        <a:latin typeface="Calibri"/>
                      </a:endParaRP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86.5</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80.8</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78.6</a:t>
                      </a:r>
                    </a:p>
                  </a:txBody>
                  <a:tcPr marL="9525" marR="9525" marT="9525" marB="0" anchor="ctr">
                    <a:lnL w="6350" cap="flat" cmpd="sng" algn="ctr">
                      <a:solidFill>
                        <a:srgbClr val="0F4B5F"/>
                      </a:solidFill>
                      <a:prstDash val="solid"/>
                      <a:round/>
                      <a:headEnd type="none" w="med" len="med"/>
                      <a:tailEnd type="none" w="med" len="med"/>
                    </a:lnL>
                    <a:lnR w="9525" cap="flat" cmpd="sng" algn="ctr">
                      <a:solidFill>
                        <a:srgbClr val="009999"/>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540000">
                <a:tc>
                  <a:txBody>
                    <a:bodyPr/>
                    <a:lstStyle/>
                    <a:p>
                      <a:pPr algn="l" fontAlgn="ctr"/>
                      <a:r>
                        <a:rPr lang="es-ES" sz="13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ES" sz="1300" b="1" i="0" u="none" strike="noStrike" dirty="0" smtClean="0">
                          <a:solidFill>
                            <a:srgbClr val="000000"/>
                          </a:solidFill>
                          <a:latin typeface="Calibri" pitchFamily="34" charset="0"/>
                        </a:rPr>
                        <a:t> Delegaciones </a:t>
                      </a:r>
                    </a:p>
                    <a:p>
                      <a:pPr algn="l" fontAlgn="ctr"/>
                      <a:r>
                        <a:rPr lang="es-ES" sz="1300" b="1" i="0" u="none" strike="noStrike" dirty="0" smtClean="0">
                          <a:solidFill>
                            <a:srgbClr val="000000"/>
                          </a:solidFill>
                          <a:latin typeface="Calibri" pitchFamily="34" charset="0"/>
                        </a:rPr>
                        <a:t> Políticas</a:t>
                      </a:r>
                      <a:endParaRPr lang="es-ES" sz="1300" b="1" i="0" u="none" strike="noStrike" dirty="0">
                        <a:solidFill>
                          <a:srgbClr val="000000"/>
                        </a:solidFill>
                        <a:latin typeface="Calibri" pitchFamily="34" charset="0"/>
                      </a:endParaRPr>
                    </a:p>
                  </a:txBody>
                  <a:tcPr marL="8268" marR="8268" marT="8268" marB="0" anchor="ctr">
                    <a:lnL>
                      <a:noFill/>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16</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dirty="0">
                          <a:solidFill>
                            <a:srgbClr val="000000"/>
                          </a:solidFill>
                          <a:latin typeface="Calibri"/>
                        </a:rPr>
                        <a:t>92.7</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73.7</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62.8</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dirty="0" smtClean="0">
                          <a:solidFill>
                            <a:srgbClr val="000000"/>
                          </a:solidFill>
                          <a:latin typeface="Calibri"/>
                        </a:rPr>
                        <a:t>18</a:t>
                      </a:r>
                      <a:endParaRPr lang="es-MX" sz="1300" b="1" i="0" u="none" strike="noStrike" dirty="0">
                        <a:solidFill>
                          <a:srgbClr val="000000"/>
                        </a:solidFill>
                        <a:latin typeface="Calibri"/>
                      </a:endParaRP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97.9</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91.6</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b"/>
                      <a:r>
                        <a:rPr lang="es-MX" sz="1300" b="1" i="0" u="none" strike="noStrike">
                          <a:solidFill>
                            <a:srgbClr val="000000"/>
                          </a:solidFill>
                          <a:latin typeface="Calibri"/>
                        </a:rPr>
                        <a:t>77.6</a:t>
                      </a:r>
                    </a:p>
                  </a:txBody>
                  <a:tcPr marL="9525" marR="9525" marT="9525" marB="0" anchor="ctr">
                    <a:lnL w="6350" cap="flat" cmpd="sng" algn="ctr">
                      <a:solidFill>
                        <a:srgbClr val="0F4B5F"/>
                      </a:solidFill>
                      <a:prstDash val="solid"/>
                      <a:round/>
                      <a:headEnd type="none" w="med" len="med"/>
                      <a:tailEnd type="none" w="med" len="med"/>
                    </a:lnL>
                    <a:lnR w="9525" cap="flat" cmpd="sng" algn="ctr">
                      <a:solidFill>
                        <a:srgbClr val="009999"/>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324000">
                <a:tc gridSpan="2">
                  <a:txBody>
                    <a:bodyPr/>
                    <a:lstStyle/>
                    <a:p>
                      <a:pPr algn="l" fontAlgn="ctr"/>
                      <a:r>
                        <a:rPr lang="es-ES" sz="1300" b="1" i="0" u="none" strike="noStrike" dirty="0" smtClean="0">
                          <a:solidFill>
                            <a:srgbClr val="000000"/>
                          </a:solidFill>
                          <a:latin typeface="Calibri" pitchFamily="34" charset="0"/>
                        </a:rPr>
                        <a:t> </a:t>
                      </a:r>
                      <a:r>
                        <a:rPr lang="es-ES" sz="1300" b="1" i="0" u="none" strike="noStrike" dirty="0">
                          <a:solidFill>
                            <a:srgbClr val="000000"/>
                          </a:solidFill>
                          <a:latin typeface="Calibri" pitchFamily="34" charset="0"/>
                        </a:rPr>
                        <a:t>Judicial </a:t>
                      </a:r>
                    </a:p>
                  </a:txBody>
                  <a:tcPr marL="8268" marR="8268" marT="8268" marB="0" anchor="ctr">
                    <a:lnL w="9525" cap="flat" cmpd="sng" algn="ctr">
                      <a:solidFill>
                        <a:srgbClr val="009999"/>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hMerge="1">
                  <a:txBody>
                    <a:bodyPr/>
                    <a:lstStyle/>
                    <a:p>
                      <a:endParaRPr lang="es-ES"/>
                    </a:p>
                  </a:txBody>
                  <a:tcPr/>
                </a:tc>
                <a:tc>
                  <a:txBody>
                    <a:bodyPr/>
                    <a:lstStyle/>
                    <a:p>
                      <a:pPr algn="ctr" fontAlgn="b"/>
                      <a:r>
                        <a:rPr lang="es-MX" sz="1300" b="1" i="0" u="none" strike="noStrike">
                          <a:solidFill>
                            <a:srgbClr val="000000"/>
                          </a:solidFill>
                          <a:latin typeface="Calibri"/>
                        </a:rPr>
                        <a:t>2</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100.0</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92.9</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91.8</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dirty="0" smtClean="0">
                          <a:solidFill>
                            <a:srgbClr val="000000"/>
                          </a:solidFill>
                          <a:latin typeface="Calibri"/>
                        </a:rPr>
                        <a:t>17</a:t>
                      </a:r>
                      <a:endParaRPr lang="es-MX" sz="1300" b="1" i="0" u="none" strike="noStrike" dirty="0">
                        <a:solidFill>
                          <a:srgbClr val="000000"/>
                        </a:solidFill>
                        <a:latin typeface="Calibri"/>
                      </a:endParaRP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100.0</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98.8</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94.7</a:t>
                      </a:r>
                    </a:p>
                  </a:txBody>
                  <a:tcPr marL="9525" marR="9525" marT="9525" marB="0" anchor="ctr">
                    <a:lnL w="6350" cap="flat" cmpd="sng" algn="ctr">
                      <a:solidFill>
                        <a:srgbClr val="0F4B5F"/>
                      </a:solidFill>
                      <a:prstDash val="solid"/>
                      <a:round/>
                      <a:headEnd type="none" w="med" len="med"/>
                      <a:tailEnd type="none" w="med" len="med"/>
                    </a:lnL>
                    <a:lnR w="9525" cap="flat" cmpd="sng" algn="ctr">
                      <a:solidFill>
                        <a:srgbClr val="009999"/>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r>
              <a:tr h="324000">
                <a:tc gridSpan="2">
                  <a:txBody>
                    <a:bodyPr/>
                    <a:lstStyle/>
                    <a:p>
                      <a:pPr algn="l" fontAlgn="ctr"/>
                      <a:r>
                        <a:rPr lang="es-ES" sz="1300" b="1" i="0" u="none" strike="noStrike" dirty="0" smtClean="0">
                          <a:solidFill>
                            <a:srgbClr val="000000"/>
                          </a:solidFill>
                          <a:latin typeface="Calibri" pitchFamily="34" charset="0"/>
                        </a:rPr>
                        <a:t> </a:t>
                      </a:r>
                      <a:r>
                        <a:rPr lang="es-ES" sz="1300" b="1" i="0" u="none" strike="noStrike" dirty="0">
                          <a:solidFill>
                            <a:srgbClr val="000000"/>
                          </a:solidFill>
                          <a:latin typeface="Calibri" pitchFamily="34" charset="0"/>
                        </a:rPr>
                        <a:t>Legislativo </a:t>
                      </a:r>
                    </a:p>
                  </a:txBody>
                  <a:tcPr marL="8268" marR="8268" marT="8268" marB="0" anchor="ctr">
                    <a:lnL w="9525" cap="flat" cmpd="sng" algn="ctr">
                      <a:solidFill>
                        <a:srgbClr val="009999"/>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hMerge="1">
                  <a:txBody>
                    <a:bodyPr/>
                    <a:lstStyle/>
                    <a:p>
                      <a:endParaRPr lang="es-ES"/>
                    </a:p>
                  </a:txBody>
                  <a:tcPr/>
                </a:tc>
                <a:tc>
                  <a:txBody>
                    <a:bodyPr/>
                    <a:lstStyle/>
                    <a:p>
                      <a:pPr algn="ctr" fontAlgn="b"/>
                      <a:r>
                        <a:rPr lang="es-MX" sz="1300" b="1" i="0" u="none" strike="noStrike">
                          <a:solidFill>
                            <a:srgbClr val="000000"/>
                          </a:solidFill>
                          <a:latin typeface="Calibri"/>
                        </a:rPr>
                        <a:t>2</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97.1</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85.8</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96.3</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dirty="0" smtClean="0">
                          <a:solidFill>
                            <a:srgbClr val="000000"/>
                          </a:solidFill>
                          <a:latin typeface="Calibri"/>
                        </a:rPr>
                        <a:t>16</a:t>
                      </a:r>
                      <a:endParaRPr lang="es-MX" sz="1300" b="1" i="0" u="none" strike="noStrike" dirty="0">
                        <a:solidFill>
                          <a:srgbClr val="000000"/>
                        </a:solidFill>
                        <a:latin typeface="Calibri"/>
                      </a:endParaRP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83.3</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100.0</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90.2</a:t>
                      </a:r>
                    </a:p>
                  </a:txBody>
                  <a:tcPr marL="9525" marR="9525" marT="9525" marB="0" anchor="ctr">
                    <a:lnL w="6350" cap="flat" cmpd="sng" algn="ctr">
                      <a:solidFill>
                        <a:srgbClr val="0F4B5F"/>
                      </a:solidFill>
                      <a:prstDash val="solid"/>
                      <a:round/>
                      <a:headEnd type="none" w="med" len="med"/>
                      <a:tailEnd type="none" w="med" len="med"/>
                    </a:lnL>
                    <a:lnR w="9525" cap="flat" cmpd="sng" algn="ctr">
                      <a:solidFill>
                        <a:srgbClr val="009999"/>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r>
              <a:tr h="324000">
                <a:tc gridSpan="2">
                  <a:txBody>
                    <a:bodyPr/>
                    <a:lstStyle/>
                    <a:p>
                      <a:pPr algn="l" fontAlgn="ctr"/>
                      <a:r>
                        <a:rPr lang="es-ES" sz="1300" b="1" i="0" u="none" strike="noStrike" dirty="0" smtClean="0">
                          <a:solidFill>
                            <a:srgbClr val="000000"/>
                          </a:solidFill>
                          <a:latin typeface="Calibri" pitchFamily="34" charset="0"/>
                        </a:rPr>
                        <a:t> </a:t>
                      </a:r>
                      <a:r>
                        <a:rPr lang="es-ES" sz="1300" b="1" i="0" u="none" strike="noStrike" dirty="0">
                          <a:solidFill>
                            <a:srgbClr val="000000"/>
                          </a:solidFill>
                          <a:latin typeface="Calibri" pitchFamily="34" charset="0"/>
                        </a:rPr>
                        <a:t>Autónomo</a:t>
                      </a:r>
                    </a:p>
                  </a:txBody>
                  <a:tcPr marL="8268" marR="8268" marT="8268" marB="0" anchor="ctr">
                    <a:lnL w="9525" cap="flat" cmpd="sng" algn="ctr">
                      <a:solidFill>
                        <a:srgbClr val="009999"/>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hMerge="1">
                  <a:txBody>
                    <a:bodyPr/>
                    <a:lstStyle/>
                    <a:p>
                      <a:endParaRPr lang="es-ES"/>
                    </a:p>
                  </a:txBody>
                  <a:tcPr/>
                </a:tc>
                <a:tc>
                  <a:txBody>
                    <a:bodyPr/>
                    <a:lstStyle/>
                    <a:p>
                      <a:pPr algn="ctr" fontAlgn="b"/>
                      <a:r>
                        <a:rPr lang="es-MX" sz="1300" b="1" i="0" u="none" strike="noStrike">
                          <a:solidFill>
                            <a:srgbClr val="000000"/>
                          </a:solidFill>
                          <a:latin typeface="Calibri"/>
                        </a:rPr>
                        <a:t>7</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85.7</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83.8</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90.6</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dirty="0" smtClean="0">
                          <a:solidFill>
                            <a:srgbClr val="000000"/>
                          </a:solidFill>
                          <a:latin typeface="Calibri"/>
                        </a:rPr>
                        <a:t>17, 19, 20,</a:t>
                      </a:r>
                    </a:p>
                    <a:p>
                      <a:pPr algn="ctr" fontAlgn="b"/>
                      <a:r>
                        <a:rPr lang="es-MX" sz="1300" b="1" i="0" u="none" strike="noStrike" dirty="0" smtClean="0">
                          <a:solidFill>
                            <a:srgbClr val="000000"/>
                          </a:solidFill>
                          <a:latin typeface="Calibri"/>
                        </a:rPr>
                        <a:t>21 y 22</a:t>
                      </a:r>
                      <a:endParaRPr lang="es-MX" sz="1300" b="1" i="0" u="none" strike="noStrike" dirty="0">
                        <a:solidFill>
                          <a:srgbClr val="000000"/>
                        </a:solidFill>
                        <a:latin typeface="Calibri"/>
                      </a:endParaRP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85.7</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84.3</a:t>
                      </a:r>
                    </a:p>
                  </a:txBody>
                  <a:tcPr marL="9525" marR="9525" marT="9525"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b"/>
                      <a:r>
                        <a:rPr lang="es-MX" sz="1300" b="1" i="0" u="none" strike="noStrike">
                          <a:solidFill>
                            <a:srgbClr val="000000"/>
                          </a:solidFill>
                          <a:latin typeface="Calibri"/>
                        </a:rPr>
                        <a:t>85.6</a:t>
                      </a:r>
                    </a:p>
                  </a:txBody>
                  <a:tcPr marL="9525" marR="9525" marT="9525" marB="0" anchor="ctr">
                    <a:lnL w="6350" cap="flat" cmpd="sng" algn="ctr">
                      <a:solidFill>
                        <a:srgbClr val="0F4B5F"/>
                      </a:solidFill>
                      <a:prstDash val="solid"/>
                      <a:round/>
                      <a:headEnd type="none" w="med" len="med"/>
                      <a:tailEnd type="none" w="med" len="med"/>
                    </a:lnL>
                    <a:lnR w="9525" cap="flat" cmpd="sng" algn="ctr">
                      <a:solidFill>
                        <a:srgbClr val="009999"/>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r>
              <a:tr h="324000">
                <a:tc gridSpan="2">
                  <a:txBody>
                    <a:bodyPr/>
                    <a:lstStyle/>
                    <a:p>
                      <a:pPr algn="l" fontAlgn="ctr"/>
                      <a:r>
                        <a:rPr lang="es-ES" sz="1300" b="1" i="0" u="none" strike="noStrike" dirty="0" smtClean="0">
                          <a:solidFill>
                            <a:srgbClr val="FFFFFF"/>
                          </a:solidFill>
                          <a:latin typeface="Calibri" pitchFamily="34" charset="0"/>
                        </a:rPr>
                        <a:t> </a:t>
                      </a:r>
                      <a:r>
                        <a:rPr lang="es-ES" sz="1300" b="1" i="0" u="none" strike="noStrike" dirty="0">
                          <a:solidFill>
                            <a:srgbClr val="FFFFFF"/>
                          </a:solidFill>
                          <a:latin typeface="Calibri" pitchFamily="34" charset="0"/>
                        </a:rPr>
                        <a:t>Total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F4B5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hMerge="1">
                  <a:txBody>
                    <a:bodyPr/>
                    <a:lstStyle/>
                    <a:p>
                      <a:endParaRPr lang="es-ES"/>
                    </a:p>
                  </a:txBody>
                  <a:tcPr/>
                </a:tc>
                <a:tc>
                  <a:txBody>
                    <a:bodyPr/>
                    <a:lstStyle/>
                    <a:p>
                      <a:pPr algn="ctr" fontAlgn="b"/>
                      <a:r>
                        <a:rPr lang="es-MX" sz="1300" b="1" i="0" u="none" strike="noStrike" dirty="0" smtClean="0">
                          <a:solidFill>
                            <a:schemeClr val="bg1"/>
                          </a:solidFill>
                          <a:latin typeface="Calibri"/>
                        </a:rPr>
                        <a:t>100</a:t>
                      </a:r>
                      <a:endParaRPr lang="es-MX" sz="1300" b="1" i="0" u="none" strike="noStrike" dirty="0">
                        <a:solidFill>
                          <a:schemeClr val="bg1"/>
                        </a:solidFill>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F4B5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300" b="1" i="0" u="none" strike="noStrike" dirty="0">
                          <a:solidFill>
                            <a:schemeClr val="bg1"/>
                          </a:solidFill>
                          <a:latin typeface="Calibri"/>
                        </a:rPr>
                        <a:t>89.8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F4B5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300" b="1" i="0" u="none" strike="noStrike" dirty="0">
                          <a:solidFill>
                            <a:schemeClr val="bg1"/>
                          </a:solidFill>
                          <a:latin typeface="Calibri"/>
                        </a:rPr>
                        <a:t>79.1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F4B5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300" b="1" i="0" u="none" strike="noStrike" dirty="0">
                          <a:solidFill>
                            <a:schemeClr val="bg1"/>
                          </a:solidFill>
                          <a:latin typeface="Calibri"/>
                        </a:rPr>
                        <a:t>75.3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F4B5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endParaRPr lang="es-MX" sz="1300" b="1" i="0" u="none" strike="noStrike" dirty="0">
                        <a:solidFill>
                          <a:schemeClr val="bg1"/>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F4B5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300" b="1" i="0" u="none" strike="noStrike" dirty="0">
                          <a:solidFill>
                            <a:schemeClr val="bg1"/>
                          </a:solidFill>
                          <a:latin typeface="Calibri"/>
                        </a:rPr>
                        <a:t>90.2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F4B5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300" b="1" i="0" u="none" strike="noStrike" dirty="0">
                          <a:solidFill>
                            <a:schemeClr val="bg1"/>
                          </a:solidFill>
                          <a:latin typeface="Calibri"/>
                        </a:rPr>
                        <a:t>87.0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F4B5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300" b="1" i="0" u="none" strike="noStrike" dirty="0">
                          <a:solidFill>
                            <a:schemeClr val="bg1"/>
                          </a:solidFill>
                          <a:latin typeface="Calibri"/>
                        </a:rPr>
                        <a:t>81.3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6350" cap="flat" cmpd="sng" algn="ctr">
                      <a:solidFill>
                        <a:srgbClr val="0F4B5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bl>
          </a:graphicData>
        </a:graphic>
      </p:graphicFrame>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Índices de la primera evaluación 2010 a los portales de Internet de los Entes públicos por Órgano de gobierno</a:t>
            </a:r>
            <a:endParaRPr lang="es-ES" sz="1200" b="1" i="1" dirty="0">
              <a:latin typeface="Calibri" pitchFamily="34" charset="0"/>
            </a:endParaRPr>
          </a:p>
        </p:txBody>
      </p:sp>
      <p:sp>
        <p:nvSpPr>
          <p:cNvPr id="7" name="Rectangle 3"/>
          <p:cNvSpPr txBox="1">
            <a:spLocks noChangeArrowheads="1"/>
          </p:cNvSpPr>
          <p:nvPr/>
        </p:nvSpPr>
        <p:spPr>
          <a:xfrm>
            <a:off x="105864" y="5919555"/>
            <a:ext cx="8823854" cy="419103"/>
          </a:xfrm>
          <a:prstGeom prst="rect">
            <a:avLst/>
          </a:prstGeom>
        </p:spPr>
        <p:txBody>
          <a:bodyPr/>
          <a:lstStyle/>
          <a:p>
            <a:pPr marL="85725" indent="-85725" algn="just" fontAlgn="auto">
              <a:spcBef>
                <a:spcPts val="0"/>
              </a:spcBef>
              <a:spcAft>
                <a:spcPts val="0"/>
              </a:spcAft>
              <a:defRPr/>
            </a:pPr>
            <a:r>
              <a:rPr lang="es-MX" sz="1000" b="1" kern="0" baseline="30000" dirty="0" smtClean="0">
                <a:solidFill>
                  <a:sysClr val="windowText" lastClr="000000"/>
                </a:solidFill>
                <a:latin typeface="Calibri" pitchFamily="34" charset="0"/>
                <a:cs typeface="Arial" pitchFamily="34" charset="0"/>
              </a:rPr>
              <a:t>1 </a:t>
            </a:r>
            <a:r>
              <a:rPr lang="es-MX" sz="1000" b="1" dirty="0" smtClean="0">
                <a:latin typeface="Calibri" pitchFamily="34" charset="0"/>
              </a:rPr>
              <a:t>Conforme al Artículo 97 del Estatuto de Gobierno </a:t>
            </a:r>
            <a:r>
              <a:rPr lang="es-MX" sz="1000" b="1" smtClean="0">
                <a:latin typeface="Calibri" pitchFamily="34" charset="0"/>
              </a:rPr>
              <a:t>del Distrito Federal, </a:t>
            </a:r>
            <a:r>
              <a:rPr lang="es-MX" sz="1000" b="1" dirty="0" smtClean="0">
                <a:latin typeface="Calibri" pitchFamily="34" charset="0"/>
              </a:rPr>
              <a:t>la Administración Pública Paraestatal está integrada por los Organismos Descentralizados, las Empresas de Participación Estatal Mayoritaria y los Fideicomisos Públicos</a:t>
            </a:r>
            <a:r>
              <a:rPr lang="es-MX" sz="1000" b="1" kern="0" dirty="0" smtClean="0">
                <a:solidFill>
                  <a:sysClr val="windowText" lastClr="000000"/>
                </a:solidFill>
                <a:latin typeface="Calibri" pitchFamily="34" charset="0"/>
                <a:cs typeface="Arial" pitchFamily="34" charset="0"/>
              </a:rPr>
              <a:t>.</a:t>
            </a:r>
            <a:endParaRPr lang="es-MX" sz="1000" b="1" kern="0" dirty="0">
              <a:solidFill>
                <a:sysClr val="windowText" lastClr="000000"/>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21 Conector recto"/>
          <p:cNvCxnSpPr/>
          <p:nvPr/>
        </p:nvCxnSpPr>
        <p:spPr>
          <a:xfrm>
            <a:off x="1115616" y="2717885"/>
            <a:ext cx="7416000" cy="0"/>
          </a:xfrm>
          <a:prstGeom prst="line">
            <a:avLst/>
          </a:prstGeom>
          <a:ln w="38100" cmpd="sng">
            <a:solidFill>
              <a:srgbClr val="33CCCC"/>
            </a:solidFill>
          </a:ln>
          <a:effectLst/>
          <a:scene3d>
            <a:camera prst="orthographicFront">
              <a:rot lat="0" lon="0" rev="0"/>
            </a:camera>
            <a:lightRig rig="soft" dir="t"/>
          </a:scene3d>
          <a:sp3d>
            <a:bevelT/>
            <a:bevelB/>
          </a:sp3d>
        </p:spPr>
        <p:style>
          <a:lnRef idx="1">
            <a:schemeClr val="accent1"/>
          </a:lnRef>
          <a:fillRef idx="0">
            <a:schemeClr val="accent1"/>
          </a:fillRef>
          <a:effectRef idx="0">
            <a:schemeClr val="accent1"/>
          </a:effectRef>
          <a:fontRef idx="minor">
            <a:schemeClr val="tx1"/>
          </a:fontRef>
        </p:style>
      </p:cxnSp>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Comparativo del Índice Global del Cumplimiento de las Obligaciones de Transparencia</a:t>
            </a:r>
          </a:p>
          <a:p>
            <a:r>
              <a:rPr lang="es-MX" sz="1200" b="1" i="1" dirty="0" smtClean="0">
                <a:latin typeface="Calibri" pitchFamily="34" charset="0"/>
              </a:rPr>
              <a:t>Evaluación-Diagnóstico 2008, Evaluación 2009 y Primera evaluación 2010</a:t>
            </a:r>
            <a:endParaRPr lang="es-ES" sz="1100" b="1" i="1" dirty="0" smtClean="0">
              <a:latin typeface="Calibri" pitchFamily="34" charset="0"/>
            </a:endParaRPr>
          </a:p>
        </p:txBody>
      </p:sp>
      <p:sp>
        <p:nvSpPr>
          <p:cNvPr id="18"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7</a:t>
            </a:fld>
            <a:endParaRPr lang="es-MX" b="1" dirty="0">
              <a:latin typeface="Calibri" pitchFamily="34" charset="0"/>
            </a:endParaRPr>
          </a:p>
        </p:txBody>
      </p:sp>
      <p:graphicFrame>
        <p:nvGraphicFramePr>
          <p:cNvPr id="19" name="18 Gráfico"/>
          <p:cNvGraphicFramePr/>
          <p:nvPr/>
        </p:nvGraphicFramePr>
        <p:xfrm>
          <a:off x="1286815" y="1911182"/>
          <a:ext cx="7181118" cy="3786214"/>
        </p:xfrm>
        <a:graphic>
          <a:graphicData uri="http://schemas.openxmlformats.org/drawingml/2006/chart">
            <c:chart xmlns:c="http://schemas.openxmlformats.org/drawingml/2006/chart" xmlns:r="http://schemas.openxmlformats.org/officeDocument/2006/relationships" r:id="rId2"/>
          </a:graphicData>
        </a:graphic>
      </p:graphicFrame>
      <p:sp>
        <p:nvSpPr>
          <p:cNvPr id="23" name="22 CuadroTexto"/>
          <p:cNvSpPr txBox="1"/>
          <p:nvPr/>
        </p:nvSpPr>
        <p:spPr>
          <a:xfrm>
            <a:off x="107504" y="2468361"/>
            <a:ext cx="1008112" cy="492443"/>
          </a:xfrm>
          <a:prstGeom prst="rect">
            <a:avLst/>
          </a:prstGeom>
          <a:noFill/>
        </p:spPr>
        <p:txBody>
          <a:bodyPr wrap="square" rtlCol="0">
            <a:spAutoFit/>
          </a:bodyPr>
          <a:lstStyle/>
          <a:p>
            <a:pPr algn="ctr"/>
            <a:r>
              <a:rPr lang="es-MX" sz="1300" b="1" i="1" u="sng" dirty="0" smtClean="0">
                <a:latin typeface="Calibri" pitchFamily="34" charset="0"/>
              </a:rPr>
              <a:t>PROMEDIO</a:t>
            </a:r>
          </a:p>
          <a:p>
            <a:pPr algn="ctr"/>
            <a:r>
              <a:rPr lang="es-MX" sz="1300" b="1" dirty="0" smtClean="0">
                <a:latin typeface="Calibri" pitchFamily="34" charset="0"/>
              </a:rPr>
              <a:t>79.5</a:t>
            </a:r>
            <a:endParaRPr lang="es-MX" sz="1300" b="1"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142844" y="1397000"/>
          <a:ext cx="7358114" cy="5344368"/>
        </p:xfrm>
        <a:graphic>
          <a:graphicData uri="http://schemas.openxmlformats.org/drawingml/2006/chart">
            <c:chart xmlns:c="http://schemas.openxmlformats.org/drawingml/2006/chart" xmlns:r="http://schemas.openxmlformats.org/officeDocument/2006/relationships" r:id="rId2"/>
          </a:graphicData>
        </a:graphic>
      </p:graphicFrame>
      <p:sp>
        <p:nvSpPr>
          <p:cNvPr id="4" name="3 CuadroTexto"/>
          <p:cNvSpPr txBox="1"/>
          <p:nvPr/>
        </p:nvSpPr>
        <p:spPr>
          <a:xfrm>
            <a:off x="7956376" y="1422029"/>
            <a:ext cx="1071570" cy="984885"/>
          </a:xfrm>
          <a:prstGeom prst="rect">
            <a:avLst/>
          </a:prstGeom>
          <a:noFill/>
        </p:spPr>
        <p:txBody>
          <a:bodyPr wrap="square" rtlCol="0">
            <a:spAutoFit/>
          </a:bodyPr>
          <a:lstStyle/>
          <a:p>
            <a:pPr algn="ctr"/>
            <a:r>
              <a:rPr lang="es-MX" sz="1300" b="1" i="1" u="sng" dirty="0" smtClean="0">
                <a:latin typeface="Calibri" pitchFamily="34" charset="0"/>
              </a:rPr>
              <a:t>Variación</a:t>
            </a:r>
          </a:p>
          <a:p>
            <a:pPr algn="ctr"/>
            <a:endParaRPr lang="es-MX" sz="1600" b="1" i="1" u="sng" dirty="0" smtClean="0">
              <a:latin typeface="Calibri" pitchFamily="34" charset="0"/>
            </a:endParaRPr>
          </a:p>
          <a:p>
            <a:pPr algn="ctr"/>
            <a:endParaRPr lang="es-MX" sz="1600" b="1" dirty="0" smtClean="0">
              <a:latin typeface="Calibri" pitchFamily="34" charset="0"/>
            </a:endParaRPr>
          </a:p>
          <a:p>
            <a:pPr algn="ctr"/>
            <a:r>
              <a:rPr lang="es-MX" sz="1300" b="1" dirty="0" smtClean="0">
                <a:latin typeface="Calibri" pitchFamily="34" charset="0"/>
              </a:rPr>
              <a:t>-4.6</a:t>
            </a:r>
            <a:endParaRPr lang="es-MX" sz="1300" b="1" dirty="0">
              <a:latin typeface="Calibri" pitchFamily="34" charset="0"/>
            </a:endParaRPr>
          </a:p>
        </p:txBody>
      </p:sp>
      <p:sp>
        <p:nvSpPr>
          <p:cNvPr id="5" name="4 CuadroTexto"/>
          <p:cNvSpPr txBox="1"/>
          <p:nvPr/>
        </p:nvSpPr>
        <p:spPr>
          <a:xfrm>
            <a:off x="8178100" y="2924944"/>
            <a:ext cx="714380" cy="292388"/>
          </a:xfrm>
          <a:prstGeom prst="rect">
            <a:avLst/>
          </a:prstGeom>
          <a:noFill/>
        </p:spPr>
        <p:txBody>
          <a:bodyPr wrap="square" rtlCol="0">
            <a:spAutoFit/>
          </a:bodyPr>
          <a:lstStyle/>
          <a:p>
            <a:pPr algn="ctr"/>
            <a:r>
              <a:rPr lang="es-MX" sz="1300" b="1" dirty="0" smtClean="0">
                <a:latin typeface="Calibri" pitchFamily="34" charset="0"/>
              </a:rPr>
              <a:t>-4.7</a:t>
            </a:r>
            <a:endParaRPr lang="es-MX" sz="1300" b="1" dirty="0">
              <a:latin typeface="Calibri" pitchFamily="34" charset="0"/>
            </a:endParaRPr>
          </a:p>
        </p:txBody>
      </p:sp>
      <p:sp>
        <p:nvSpPr>
          <p:cNvPr id="6" name="5 CuadroTexto"/>
          <p:cNvSpPr txBox="1"/>
          <p:nvPr/>
        </p:nvSpPr>
        <p:spPr>
          <a:xfrm>
            <a:off x="8172400" y="3735250"/>
            <a:ext cx="731170" cy="292388"/>
          </a:xfrm>
          <a:prstGeom prst="rect">
            <a:avLst/>
          </a:prstGeom>
          <a:noFill/>
        </p:spPr>
        <p:txBody>
          <a:bodyPr wrap="square" rtlCol="0">
            <a:spAutoFit/>
          </a:bodyPr>
          <a:lstStyle/>
          <a:p>
            <a:pPr algn="ctr"/>
            <a:r>
              <a:rPr lang="es-MX" sz="1300" b="1" dirty="0" smtClean="0">
                <a:latin typeface="Calibri" pitchFamily="34" charset="0"/>
              </a:rPr>
              <a:t>-4.1</a:t>
            </a:r>
            <a:endParaRPr lang="es-MX" sz="1300" b="1" dirty="0">
              <a:latin typeface="Calibri" pitchFamily="34" charset="0"/>
            </a:endParaRPr>
          </a:p>
        </p:txBody>
      </p:sp>
      <p:sp>
        <p:nvSpPr>
          <p:cNvPr id="7" name="6 CuadroTexto"/>
          <p:cNvSpPr txBox="1"/>
          <p:nvPr/>
        </p:nvSpPr>
        <p:spPr>
          <a:xfrm>
            <a:off x="8163147" y="4509120"/>
            <a:ext cx="714380" cy="292388"/>
          </a:xfrm>
          <a:prstGeom prst="rect">
            <a:avLst/>
          </a:prstGeom>
          <a:noFill/>
        </p:spPr>
        <p:txBody>
          <a:bodyPr wrap="square" rtlCol="0">
            <a:spAutoFit/>
          </a:bodyPr>
          <a:lstStyle/>
          <a:p>
            <a:pPr algn="ctr"/>
            <a:r>
              <a:rPr lang="es-MX" sz="1300" b="1" dirty="0" smtClean="0">
                <a:latin typeface="Calibri" pitchFamily="34" charset="0"/>
              </a:rPr>
              <a:t>-4.6</a:t>
            </a:r>
            <a:endParaRPr lang="es-MX" sz="1300" b="1" dirty="0">
              <a:latin typeface="Calibri" pitchFamily="34" charset="0"/>
            </a:endParaRPr>
          </a:p>
        </p:txBody>
      </p:sp>
      <p:sp>
        <p:nvSpPr>
          <p:cNvPr id="8" name="7 CuadroTexto"/>
          <p:cNvSpPr txBox="1"/>
          <p:nvPr/>
        </p:nvSpPr>
        <p:spPr>
          <a:xfrm>
            <a:off x="8169135" y="5301208"/>
            <a:ext cx="714380" cy="292388"/>
          </a:xfrm>
          <a:prstGeom prst="rect">
            <a:avLst/>
          </a:prstGeom>
          <a:noFill/>
        </p:spPr>
        <p:txBody>
          <a:bodyPr wrap="square" rtlCol="0">
            <a:spAutoFit/>
          </a:bodyPr>
          <a:lstStyle/>
          <a:p>
            <a:pPr algn="ctr"/>
            <a:r>
              <a:rPr lang="es-MX" sz="1300" b="1" dirty="0" smtClean="0">
                <a:latin typeface="Calibri" pitchFamily="34" charset="0"/>
              </a:rPr>
              <a:t>-4.5</a:t>
            </a:r>
            <a:endParaRPr lang="es-MX" sz="1300" b="1" dirty="0">
              <a:latin typeface="Calibri" pitchFamily="34" charset="0"/>
            </a:endParaRPr>
          </a:p>
        </p:txBody>
      </p:sp>
      <p:sp>
        <p:nvSpPr>
          <p:cNvPr id="9" name="8 CuadroTexto"/>
          <p:cNvSpPr txBox="1"/>
          <p:nvPr/>
        </p:nvSpPr>
        <p:spPr>
          <a:xfrm>
            <a:off x="8163147" y="6088652"/>
            <a:ext cx="714380" cy="292388"/>
          </a:xfrm>
          <a:prstGeom prst="rect">
            <a:avLst/>
          </a:prstGeom>
          <a:noFill/>
        </p:spPr>
        <p:txBody>
          <a:bodyPr wrap="square" rtlCol="0">
            <a:spAutoFit/>
          </a:bodyPr>
          <a:lstStyle/>
          <a:p>
            <a:pPr algn="ctr"/>
            <a:r>
              <a:rPr lang="es-MX" sz="1300" b="1" dirty="0" smtClean="0">
                <a:latin typeface="Calibri" pitchFamily="34" charset="0"/>
              </a:rPr>
              <a:t>-6.6</a:t>
            </a:r>
            <a:endParaRPr lang="es-MX" sz="1300" b="1" dirty="0">
              <a:latin typeface="Calibri" pitchFamily="34" charset="0"/>
            </a:endParaRPr>
          </a:p>
        </p:txBody>
      </p:sp>
      <p:cxnSp>
        <p:nvCxnSpPr>
          <p:cNvPr id="11" name="10 Conector recto de flecha"/>
          <p:cNvCxnSpPr/>
          <p:nvPr/>
        </p:nvCxnSpPr>
        <p:spPr>
          <a:xfrm>
            <a:off x="6714454" y="2285837"/>
            <a:ext cx="1404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2" name="11 Conector recto de flecha"/>
          <p:cNvCxnSpPr/>
          <p:nvPr/>
        </p:nvCxnSpPr>
        <p:spPr>
          <a:xfrm>
            <a:off x="7119279" y="3086890"/>
            <a:ext cx="1008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3" name="12 Conector recto de flecha"/>
          <p:cNvCxnSpPr/>
          <p:nvPr/>
        </p:nvCxnSpPr>
        <p:spPr>
          <a:xfrm>
            <a:off x="6651419" y="3870013"/>
            <a:ext cx="1476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4" name="13 Conector recto de flecha"/>
          <p:cNvCxnSpPr/>
          <p:nvPr/>
        </p:nvCxnSpPr>
        <p:spPr>
          <a:xfrm>
            <a:off x="6390446" y="4653136"/>
            <a:ext cx="1728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5" name="14 Conector recto de flecha"/>
          <p:cNvCxnSpPr/>
          <p:nvPr/>
        </p:nvCxnSpPr>
        <p:spPr>
          <a:xfrm>
            <a:off x="7119175" y="5445224"/>
            <a:ext cx="1008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6" name="15 Conector recto de flecha"/>
          <p:cNvCxnSpPr/>
          <p:nvPr/>
        </p:nvCxnSpPr>
        <p:spPr>
          <a:xfrm>
            <a:off x="6822178" y="6219382"/>
            <a:ext cx="1296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Comparativo de índices 2008-2010</a:t>
            </a:r>
          </a:p>
          <a:p>
            <a:r>
              <a:rPr lang="es-MX" sz="1200" b="1" i="1" dirty="0" smtClean="0">
                <a:latin typeface="Calibri" pitchFamily="34" charset="0"/>
              </a:rPr>
              <a:t>Evaluación-Diagnóstico 2008, Evaluación 2009 y Primera evaluación 2010</a:t>
            </a:r>
            <a:endParaRPr lang="es-ES" sz="1200" b="1" i="1" dirty="0" smtClean="0">
              <a:latin typeface="Calibri" pitchFamily="34" charset="0"/>
            </a:endParaRPr>
          </a:p>
        </p:txBody>
      </p:sp>
      <p:sp>
        <p:nvSpPr>
          <p:cNvPr id="18"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8</a:t>
            </a:fld>
            <a:endParaRPr lang="es-MX" b="1" dirty="0">
              <a:latin typeface="Calibri" pitchFamily="34" charset="0"/>
            </a:endParaRPr>
          </a:p>
        </p:txBody>
      </p:sp>
      <p:sp>
        <p:nvSpPr>
          <p:cNvPr id="20" name="19 Rectángulo"/>
          <p:cNvSpPr/>
          <p:nvPr/>
        </p:nvSpPr>
        <p:spPr>
          <a:xfrm>
            <a:off x="239080" y="1872007"/>
            <a:ext cx="8653400" cy="825497"/>
          </a:xfrm>
          <a:prstGeom prst="rect">
            <a:avLst/>
          </a:prstGeom>
          <a:noFill/>
          <a:ln w="57150">
            <a:solidFill>
              <a:srgbClr val="33CCCC"/>
            </a:solidFill>
          </a:ln>
          <a:scene3d>
            <a:camera prst="orthographicFront"/>
            <a:lightRig rig="sof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107504" y="1397000"/>
          <a:ext cx="6964544" cy="5344368"/>
        </p:xfrm>
        <a:graphic>
          <a:graphicData uri="http://schemas.openxmlformats.org/drawingml/2006/chart">
            <c:chart xmlns:c="http://schemas.openxmlformats.org/drawingml/2006/chart" xmlns:r="http://schemas.openxmlformats.org/officeDocument/2006/relationships" r:id="rId2"/>
          </a:graphicData>
        </a:graphic>
      </p:graphicFrame>
      <p:sp>
        <p:nvSpPr>
          <p:cNvPr id="4" name="3 CuadroTexto"/>
          <p:cNvSpPr txBox="1"/>
          <p:nvPr/>
        </p:nvSpPr>
        <p:spPr>
          <a:xfrm>
            <a:off x="7982856" y="1473279"/>
            <a:ext cx="1071570" cy="892552"/>
          </a:xfrm>
          <a:prstGeom prst="rect">
            <a:avLst/>
          </a:prstGeom>
          <a:noFill/>
        </p:spPr>
        <p:txBody>
          <a:bodyPr wrap="square" rtlCol="0">
            <a:spAutoFit/>
          </a:bodyPr>
          <a:lstStyle/>
          <a:p>
            <a:pPr algn="ctr"/>
            <a:r>
              <a:rPr lang="es-MX" sz="1300" b="1" i="1" u="sng" dirty="0" smtClean="0">
                <a:latin typeface="Calibri" pitchFamily="34" charset="0"/>
              </a:rPr>
              <a:t>Variación</a:t>
            </a:r>
          </a:p>
          <a:p>
            <a:pPr algn="ctr"/>
            <a:endParaRPr lang="es-MX" sz="1300" b="1" i="1" u="sng" dirty="0" smtClean="0">
              <a:latin typeface="Calibri" pitchFamily="34" charset="0"/>
            </a:endParaRPr>
          </a:p>
          <a:p>
            <a:pPr algn="ctr"/>
            <a:endParaRPr lang="es-MX" sz="1300" b="1" dirty="0" smtClean="0">
              <a:latin typeface="Calibri" pitchFamily="34" charset="0"/>
            </a:endParaRPr>
          </a:p>
          <a:p>
            <a:pPr algn="ctr"/>
            <a:r>
              <a:rPr lang="es-MX" sz="1300" b="1" dirty="0" smtClean="0">
                <a:latin typeface="Calibri" pitchFamily="34" charset="0"/>
              </a:rPr>
              <a:t>-4.1</a:t>
            </a:r>
            <a:endParaRPr lang="es-MX" sz="1300" b="1" dirty="0">
              <a:latin typeface="Calibri" pitchFamily="34" charset="0"/>
            </a:endParaRPr>
          </a:p>
        </p:txBody>
      </p:sp>
      <p:sp>
        <p:nvSpPr>
          <p:cNvPr id="5" name="4 CuadroTexto"/>
          <p:cNvSpPr txBox="1"/>
          <p:nvPr/>
        </p:nvSpPr>
        <p:spPr>
          <a:xfrm>
            <a:off x="8178100" y="2663807"/>
            <a:ext cx="714380" cy="292388"/>
          </a:xfrm>
          <a:prstGeom prst="rect">
            <a:avLst/>
          </a:prstGeom>
          <a:noFill/>
        </p:spPr>
        <p:txBody>
          <a:bodyPr wrap="square" rtlCol="0">
            <a:spAutoFit/>
          </a:bodyPr>
          <a:lstStyle/>
          <a:p>
            <a:pPr algn="ctr"/>
            <a:r>
              <a:rPr lang="es-MX" sz="1300" b="1" dirty="0" smtClean="0">
                <a:latin typeface="Calibri" pitchFamily="34" charset="0"/>
              </a:rPr>
              <a:t>-7.1</a:t>
            </a:r>
            <a:endParaRPr lang="es-MX" sz="1300" b="1" dirty="0">
              <a:latin typeface="Calibri" pitchFamily="34" charset="0"/>
            </a:endParaRPr>
          </a:p>
        </p:txBody>
      </p:sp>
      <p:sp>
        <p:nvSpPr>
          <p:cNvPr id="6" name="5 CuadroTexto"/>
          <p:cNvSpPr txBox="1"/>
          <p:nvPr/>
        </p:nvSpPr>
        <p:spPr>
          <a:xfrm>
            <a:off x="8161310" y="3248836"/>
            <a:ext cx="731170" cy="292388"/>
          </a:xfrm>
          <a:prstGeom prst="rect">
            <a:avLst/>
          </a:prstGeom>
          <a:noFill/>
        </p:spPr>
        <p:txBody>
          <a:bodyPr wrap="square" rtlCol="0">
            <a:spAutoFit/>
          </a:bodyPr>
          <a:lstStyle/>
          <a:p>
            <a:pPr algn="ctr"/>
            <a:r>
              <a:rPr lang="es-MX" sz="1300" b="1" dirty="0" smtClean="0">
                <a:latin typeface="Calibri" pitchFamily="34" charset="0"/>
              </a:rPr>
              <a:t>-5.3</a:t>
            </a:r>
            <a:endParaRPr lang="es-MX" sz="1300" b="1" dirty="0">
              <a:latin typeface="Calibri" pitchFamily="34" charset="0"/>
            </a:endParaRPr>
          </a:p>
        </p:txBody>
      </p:sp>
      <p:sp>
        <p:nvSpPr>
          <p:cNvPr id="7" name="6 CuadroTexto"/>
          <p:cNvSpPr txBox="1"/>
          <p:nvPr/>
        </p:nvSpPr>
        <p:spPr>
          <a:xfrm>
            <a:off x="8178100" y="3816223"/>
            <a:ext cx="714380" cy="292388"/>
          </a:xfrm>
          <a:prstGeom prst="rect">
            <a:avLst/>
          </a:prstGeom>
          <a:noFill/>
        </p:spPr>
        <p:txBody>
          <a:bodyPr wrap="square" rtlCol="0">
            <a:spAutoFit/>
          </a:bodyPr>
          <a:lstStyle/>
          <a:p>
            <a:pPr algn="ctr"/>
            <a:r>
              <a:rPr lang="es-MX" sz="1300" b="1" dirty="0" smtClean="0">
                <a:latin typeface="Calibri" pitchFamily="34" charset="0"/>
              </a:rPr>
              <a:t>-8.0</a:t>
            </a:r>
            <a:endParaRPr lang="es-MX" sz="1300" b="1" dirty="0">
              <a:latin typeface="Calibri" pitchFamily="34" charset="0"/>
            </a:endParaRPr>
          </a:p>
        </p:txBody>
      </p:sp>
      <p:sp>
        <p:nvSpPr>
          <p:cNvPr id="8" name="7 CuadroTexto"/>
          <p:cNvSpPr txBox="1"/>
          <p:nvPr/>
        </p:nvSpPr>
        <p:spPr>
          <a:xfrm>
            <a:off x="8172400" y="5589240"/>
            <a:ext cx="720080" cy="292388"/>
          </a:xfrm>
          <a:prstGeom prst="rect">
            <a:avLst/>
          </a:prstGeom>
          <a:noFill/>
        </p:spPr>
        <p:txBody>
          <a:bodyPr wrap="square" rtlCol="0">
            <a:spAutoFit/>
          </a:bodyPr>
          <a:lstStyle/>
          <a:p>
            <a:pPr algn="ctr"/>
            <a:r>
              <a:rPr lang="es-MX" sz="1300" b="1" dirty="0" smtClean="0">
                <a:latin typeface="Calibri" pitchFamily="34" charset="0"/>
              </a:rPr>
              <a:t>-28.7</a:t>
            </a:r>
            <a:endParaRPr lang="es-MX" sz="1300" b="1" dirty="0">
              <a:latin typeface="Calibri" pitchFamily="34" charset="0"/>
            </a:endParaRPr>
          </a:p>
        </p:txBody>
      </p:sp>
      <p:sp>
        <p:nvSpPr>
          <p:cNvPr id="9" name="8 CuadroTexto"/>
          <p:cNvSpPr txBox="1"/>
          <p:nvPr/>
        </p:nvSpPr>
        <p:spPr>
          <a:xfrm>
            <a:off x="8172400" y="6188131"/>
            <a:ext cx="714380" cy="292388"/>
          </a:xfrm>
          <a:prstGeom prst="rect">
            <a:avLst/>
          </a:prstGeom>
          <a:noFill/>
        </p:spPr>
        <p:txBody>
          <a:bodyPr wrap="square" rtlCol="0">
            <a:spAutoFit/>
          </a:bodyPr>
          <a:lstStyle/>
          <a:p>
            <a:pPr algn="ctr"/>
            <a:r>
              <a:rPr lang="es-MX" sz="1300" b="1" dirty="0" smtClean="0">
                <a:latin typeface="Calibri" pitchFamily="34" charset="0"/>
              </a:rPr>
              <a:t>0.0</a:t>
            </a:r>
            <a:endParaRPr lang="es-MX" sz="1300" b="1" dirty="0">
              <a:latin typeface="Calibri" pitchFamily="34" charset="0"/>
            </a:endParaRPr>
          </a:p>
        </p:txBody>
      </p:sp>
      <p:cxnSp>
        <p:nvCxnSpPr>
          <p:cNvPr id="11" name="10 Conector recto de flecha"/>
          <p:cNvCxnSpPr/>
          <p:nvPr/>
        </p:nvCxnSpPr>
        <p:spPr>
          <a:xfrm>
            <a:off x="5787411" y="2195899"/>
            <a:ext cx="2340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2" name="11 Conector recto de flecha"/>
          <p:cNvCxnSpPr/>
          <p:nvPr/>
        </p:nvCxnSpPr>
        <p:spPr>
          <a:xfrm>
            <a:off x="6660244" y="2789893"/>
            <a:ext cx="1476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3" name="12 Conector recto de flecha"/>
          <p:cNvCxnSpPr/>
          <p:nvPr/>
        </p:nvCxnSpPr>
        <p:spPr>
          <a:xfrm>
            <a:off x="6336376" y="3383887"/>
            <a:ext cx="1800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4" name="13 Conector recto de flecha"/>
          <p:cNvCxnSpPr/>
          <p:nvPr/>
        </p:nvCxnSpPr>
        <p:spPr>
          <a:xfrm>
            <a:off x="5544376" y="3960239"/>
            <a:ext cx="259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5" name="14 Conector recto de flecha"/>
          <p:cNvCxnSpPr/>
          <p:nvPr/>
        </p:nvCxnSpPr>
        <p:spPr>
          <a:xfrm>
            <a:off x="5841349" y="5733256"/>
            <a:ext cx="2268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6" name="15 Conector recto de flecha"/>
          <p:cNvCxnSpPr/>
          <p:nvPr/>
        </p:nvCxnSpPr>
        <p:spPr>
          <a:xfrm>
            <a:off x="6984392" y="6318285"/>
            <a:ext cx="115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18" name="10 Marcador de número de diapositiva"/>
          <p:cNvSpPr>
            <a:spLocks noGrp="1"/>
          </p:cNvSpPr>
          <p:nvPr>
            <p:ph type="sldNum" sz="quarter" idx="12"/>
          </p:nvPr>
        </p:nvSpPr>
        <p:spPr>
          <a:xfrm>
            <a:off x="8647113" y="6408738"/>
            <a:ext cx="366712" cy="365125"/>
          </a:xfrm>
        </p:spPr>
        <p:txBody>
          <a:bodyPr/>
          <a:lstStyle/>
          <a:p>
            <a:pPr>
              <a:defRPr/>
            </a:pPr>
            <a:fld id="{BD43386B-512A-4F48-AC60-1F2A615D5642}" type="slidenum">
              <a:rPr lang="es-MX" b="1" smtClean="0">
                <a:latin typeface="Calibri" pitchFamily="34" charset="0"/>
              </a:rPr>
              <a:pPr>
                <a:defRPr/>
              </a:pPr>
              <a:t>9</a:t>
            </a:fld>
            <a:endParaRPr lang="es-MX" b="1" dirty="0">
              <a:latin typeface="Calibri" pitchFamily="34" charset="0"/>
            </a:endParaRPr>
          </a:p>
        </p:txBody>
      </p:sp>
      <p:sp>
        <p:nvSpPr>
          <p:cNvPr id="19" name="18 CuadroTexto"/>
          <p:cNvSpPr txBox="1"/>
          <p:nvPr/>
        </p:nvSpPr>
        <p:spPr>
          <a:xfrm>
            <a:off x="8172400" y="4427859"/>
            <a:ext cx="714380" cy="292388"/>
          </a:xfrm>
          <a:prstGeom prst="rect">
            <a:avLst/>
          </a:prstGeom>
          <a:noFill/>
        </p:spPr>
        <p:txBody>
          <a:bodyPr wrap="square" rtlCol="0">
            <a:spAutoFit/>
          </a:bodyPr>
          <a:lstStyle/>
          <a:p>
            <a:pPr algn="ctr"/>
            <a:r>
              <a:rPr lang="es-MX" sz="1300" b="1" dirty="0" smtClean="0">
                <a:latin typeface="Calibri" pitchFamily="34" charset="0"/>
              </a:rPr>
              <a:t>-0.2</a:t>
            </a:r>
            <a:endParaRPr lang="es-MX" sz="1300" b="1" dirty="0">
              <a:latin typeface="Calibri" pitchFamily="34" charset="0"/>
            </a:endParaRPr>
          </a:p>
        </p:txBody>
      </p:sp>
      <p:cxnSp>
        <p:nvCxnSpPr>
          <p:cNvPr id="20" name="19 Conector recto de flecha"/>
          <p:cNvCxnSpPr/>
          <p:nvPr/>
        </p:nvCxnSpPr>
        <p:spPr>
          <a:xfrm>
            <a:off x="6957497" y="4554233"/>
            <a:ext cx="115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21" name="20 CuadroTexto"/>
          <p:cNvSpPr txBox="1"/>
          <p:nvPr/>
        </p:nvSpPr>
        <p:spPr>
          <a:xfrm>
            <a:off x="8178100" y="5004211"/>
            <a:ext cx="714380" cy="292388"/>
          </a:xfrm>
          <a:prstGeom prst="rect">
            <a:avLst/>
          </a:prstGeom>
          <a:noFill/>
        </p:spPr>
        <p:txBody>
          <a:bodyPr wrap="square" rtlCol="0">
            <a:spAutoFit/>
          </a:bodyPr>
          <a:lstStyle/>
          <a:p>
            <a:pPr algn="ctr"/>
            <a:r>
              <a:rPr lang="es-MX" sz="1300" b="1" dirty="0" smtClean="0">
                <a:latin typeface="Calibri" pitchFamily="34" charset="0"/>
              </a:rPr>
              <a:t>0.0</a:t>
            </a:r>
            <a:endParaRPr lang="es-MX" sz="1300" b="1" dirty="0">
              <a:latin typeface="Calibri" pitchFamily="34" charset="0"/>
            </a:endParaRPr>
          </a:p>
        </p:txBody>
      </p:sp>
      <p:cxnSp>
        <p:nvCxnSpPr>
          <p:cNvPr id="22" name="21 Conector recto de flecha"/>
          <p:cNvCxnSpPr/>
          <p:nvPr/>
        </p:nvCxnSpPr>
        <p:spPr>
          <a:xfrm>
            <a:off x="6984252" y="5148227"/>
            <a:ext cx="115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23" name="22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Comparativo de índices 2008-2010. Desglose de obligaciones específicas</a:t>
            </a:r>
          </a:p>
          <a:p>
            <a:r>
              <a:rPr lang="es-MX" sz="1200" b="1" i="1" dirty="0" smtClean="0">
                <a:latin typeface="Calibri" pitchFamily="34" charset="0"/>
              </a:rPr>
              <a:t>Evaluación-Diagnóstico 2008, Evaluación 2009 y Primera evaluación 2010</a:t>
            </a:r>
            <a:endParaRPr lang="es-ES" sz="1200" b="1" i="1" dirty="0" smtClean="0">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6.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7.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12609</TotalTime>
  <Words>8326</Words>
  <Application>Microsoft Office PowerPoint</Application>
  <PresentationFormat>Presentación en pantalla (4:3)</PresentationFormat>
  <Paragraphs>2077</Paragraphs>
  <Slides>35</Slides>
  <Notes>3</Notes>
  <HiddenSlides>0</HiddenSlides>
  <MMClips>0</MMClips>
  <ScaleCrop>false</ScaleCrop>
  <HeadingPairs>
    <vt:vector size="4" baseType="variant">
      <vt:variant>
        <vt:lpstr>Tema</vt:lpstr>
      </vt:variant>
      <vt:variant>
        <vt:i4>2</vt:i4>
      </vt:variant>
      <vt:variant>
        <vt:lpstr>Títulos de diapositiva</vt:lpstr>
      </vt:variant>
      <vt:variant>
        <vt:i4>35</vt:i4>
      </vt:variant>
    </vt:vector>
  </HeadingPairs>
  <TitlesOfParts>
    <vt:vector size="37" baseType="lpstr">
      <vt:lpstr>Concurrencia</vt:lpstr>
      <vt:lpstr>Diseño personalizado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 Mondragón Centeno</dc:creator>
  <cp:lastModifiedBy>jose.cano</cp:lastModifiedBy>
  <cp:revision>2651</cp:revision>
  <dcterms:created xsi:type="dcterms:W3CDTF">2007-08-06T19:42:12Z</dcterms:created>
  <dcterms:modified xsi:type="dcterms:W3CDTF">2010-07-20T23:44:25Z</dcterms:modified>
</cp:coreProperties>
</file>