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Override1.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8.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7.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theme/themeOverride8.xml" ContentType="application/vnd.openxmlformats-officedocument.themeOverride+xml"/>
  <Override PartName="/ppt/charts/chart25.xml" ContentType="application/vnd.openxmlformats-officedocument.drawingml.chart+xml"/>
  <Override PartName="/ppt/theme/themeOverride9.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10.xml" ContentType="application/vnd.openxmlformats-officedocument.themeOverride+xml"/>
  <Override PartName="/ppt/charts/chart28.xml" ContentType="application/vnd.openxmlformats-officedocument.drawingml.chart+xml"/>
  <Override PartName="/ppt/notesSlides/notesSlide2.xml" ContentType="application/vnd.openxmlformats-officedocument.presentationml.notesSlide+xml"/>
  <Override PartName="/ppt/charts/chart29.xml" ContentType="application/vnd.openxmlformats-officedocument.drawingml.chart+xml"/>
  <Override PartName="/ppt/notesSlides/notesSlide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theme/themeOverride11.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heme/themeOverride12.xml" ContentType="application/vnd.openxmlformats-officedocument.themeOverride+xml"/>
  <Override PartName="/ppt/charts/chart36.xml" ContentType="application/vnd.openxmlformats-officedocument.drawingml.chart+xml"/>
  <Override PartName="/ppt/theme/themeOverride13.xml" ContentType="application/vnd.openxmlformats-officedocument.themeOverride+xml"/>
  <Override PartName="/ppt/charts/chart37.xml" ContentType="application/vnd.openxmlformats-officedocument.drawingml.chart+xml"/>
  <Override PartName="/ppt/notesSlides/notesSlide4.xml" ContentType="application/vnd.openxmlformats-officedocument.presentationml.notesSlide+xml"/>
  <Override PartName="/ppt/charts/chart38.xml" ContentType="application/vnd.openxmlformats-officedocument.drawingml.chart+xml"/>
  <Override PartName="/ppt/notesSlides/notesSlide5.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theme/themeOverride14.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notesSlides/notesSlide6.xml" ContentType="application/vnd.openxmlformats-officedocument.presentationml.notesSlide+xml"/>
  <Override PartName="/ppt/charts/chart43.xml" ContentType="application/vnd.openxmlformats-officedocument.drawingml.chart+xml"/>
  <Override PartName="/ppt/notesSlides/notesSlide7.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6.xml" ContentType="application/vnd.openxmlformats-officedocument.drawingml.chart+xml"/>
  <Override PartName="/ppt/charts/chart47.xml" ContentType="application/vnd.openxmlformats-officedocument.drawingml.chart+xml"/>
  <Override PartName="/ppt/theme/themeOverride15.xml" ContentType="application/vnd.openxmlformats-officedocument.themeOverride+xml"/>
  <Override PartName="/ppt/charts/chart48.xml" ContentType="application/vnd.openxmlformats-officedocument.drawingml.chart+xml"/>
  <Override PartName="/ppt/theme/themeOverride16.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theme/themeOverride17.xml" ContentType="application/vnd.openxmlformats-officedocument.themeOverride+xml"/>
  <Override PartName="/ppt/notesSlides/notesSlide8.xml" ContentType="application/vnd.openxmlformats-officedocument.presentationml.notesSlide+xml"/>
  <Override PartName="/ppt/charts/chart51.xml" ContentType="application/vnd.openxmlformats-officedocument.drawingml.chart+xml"/>
  <Override PartName="/ppt/theme/themeOverride18.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theme/themeOverride19.xml" ContentType="application/vnd.openxmlformats-officedocument.themeOverride+xml"/>
  <Override PartName="/ppt/notesSlides/notesSlide9.xml" ContentType="application/vnd.openxmlformats-officedocument.presentationml.notesSlide+xml"/>
  <Override PartName="/ppt/charts/chart60.xml" ContentType="application/vnd.openxmlformats-officedocument.drawingml.chart+xml"/>
  <Override PartName="/ppt/theme/themeOverride20.xml" ContentType="application/vnd.openxmlformats-officedocument.themeOverride+xml"/>
  <Override PartName="/ppt/notesSlides/notesSlide10.xml" ContentType="application/vnd.openxmlformats-officedocument.presentationml.notesSlide+xml"/>
  <Override PartName="/ppt/charts/chart61.xml" ContentType="application/vnd.openxmlformats-officedocument.drawingml.chart+xml"/>
  <Override PartName="/ppt/theme/themeOverride21.xml" ContentType="application/vnd.openxmlformats-officedocument.themeOverride+xml"/>
  <Override PartName="/ppt/notesSlides/notesSlide11.xml" ContentType="application/vnd.openxmlformats-officedocument.presentationml.notesSlide+xml"/>
  <Override PartName="/ppt/charts/chart62.xml" ContentType="application/vnd.openxmlformats-officedocument.drawingml.chart+xml"/>
  <Override PartName="/ppt/theme/themeOverride22.xml" ContentType="application/vnd.openxmlformats-officedocument.themeOverride+xml"/>
  <Override PartName="/ppt/charts/chart63.xml" ContentType="application/vnd.openxmlformats-officedocument.drawingml.chart+xml"/>
  <Override PartName="/ppt/charts/style3.xml" ContentType="application/vnd.ms-office.chartstyle+xml"/>
  <Override PartName="/ppt/charts/colors3.xml" ContentType="application/vnd.ms-office.chartcolorstyle+xml"/>
  <Override PartName="/ppt/charts/chart64.xml" ContentType="application/vnd.openxmlformats-officedocument.drawingml.chart+xml"/>
  <Override PartName="/ppt/theme/themeOverride23.xml" ContentType="application/vnd.openxmlformats-officedocument.themeOverride+xml"/>
  <Override PartName="/ppt/charts/chart65.xml" ContentType="application/vnd.openxmlformats-officedocument.drawingml.chart+xml"/>
  <Override PartName="/ppt/theme/themeOverride24.xml" ContentType="application/vnd.openxmlformats-officedocument.themeOverride+xml"/>
  <Override PartName="/ppt/charts/chart66.xml" ContentType="application/vnd.openxmlformats-officedocument.drawingml.chart+xml"/>
  <Override PartName="/ppt/charts/chart67.xml" ContentType="application/vnd.openxmlformats-officedocument.drawingml.chart+xml"/>
  <Override PartName="/ppt/theme/themeOverride25.xml" ContentType="application/vnd.openxmlformats-officedocument.themeOverride+xml"/>
  <Override PartName="/ppt/charts/chart68.xml" ContentType="application/vnd.openxmlformats-officedocument.drawingml.chart+xml"/>
  <Override PartName="/ppt/theme/themeOverride26.xml" ContentType="application/vnd.openxmlformats-officedocument.themeOverride+xml"/>
  <Override PartName="/ppt/charts/chart69.xml" ContentType="application/vnd.openxmlformats-officedocument.drawingml.chart+xml"/>
  <Override PartName="/ppt/charts/chart70.xml" ContentType="application/vnd.openxmlformats-officedocument.drawingml.chart+xml"/>
  <Override PartName="/ppt/theme/themeOverride27.xml" ContentType="application/vnd.openxmlformats-officedocument.themeOverride+xml"/>
  <Override PartName="/ppt/charts/chart71.xml" ContentType="application/vnd.openxmlformats-officedocument.drawingml.chart+xml"/>
  <Override PartName="/ppt/theme/themeOverride28.xml" ContentType="application/vnd.openxmlformats-officedocument.themeOverride+xml"/>
  <Override PartName="/ppt/charts/chart7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937" r:id="rId2"/>
    <p:sldMasterId id="2147483949" r:id="rId3"/>
    <p:sldMasterId id="2147483973" r:id="rId4"/>
    <p:sldMasterId id="2147483985" r:id="rId5"/>
    <p:sldMasterId id="2147483997" r:id="rId6"/>
    <p:sldMasterId id="2147484009" r:id="rId7"/>
    <p:sldMasterId id="2147484021" r:id="rId8"/>
    <p:sldMasterId id="2147484033" r:id="rId9"/>
  </p:sldMasterIdLst>
  <p:notesMasterIdLst>
    <p:notesMasterId r:id="rId91"/>
  </p:notesMasterIdLst>
  <p:sldIdLst>
    <p:sldId id="258" r:id="rId10"/>
    <p:sldId id="708" r:id="rId11"/>
    <p:sldId id="681" r:id="rId12"/>
    <p:sldId id="834" r:id="rId13"/>
    <p:sldId id="835" r:id="rId14"/>
    <p:sldId id="760" r:id="rId15"/>
    <p:sldId id="761" r:id="rId16"/>
    <p:sldId id="762" r:id="rId17"/>
    <p:sldId id="763" r:id="rId18"/>
    <p:sldId id="764" r:id="rId19"/>
    <p:sldId id="765" r:id="rId20"/>
    <p:sldId id="766" r:id="rId21"/>
    <p:sldId id="836" r:id="rId22"/>
    <p:sldId id="837" r:id="rId23"/>
    <p:sldId id="838" r:id="rId24"/>
    <p:sldId id="839" r:id="rId25"/>
    <p:sldId id="841" r:id="rId26"/>
    <p:sldId id="840" r:id="rId27"/>
    <p:sldId id="842" r:id="rId28"/>
    <p:sldId id="844" r:id="rId29"/>
    <p:sldId id="843" r:id="rId30"/>
    <p:sldId id="855" r:id="rId31"/>
    <p:sldId id="846" r:id="rId32"/>
    <p:sldId id="847" r:id="rId33"/>
    <p:sldId id="778" r:id="rId34"/>
    <p:sldId id="779" r:id="rId35"/>
    <p:sldId id="848" r:id="rId36"/>
    <p:sldId id="780" r:id="rId37"/>
    <p:sldId id="782" r:id="rId38"/>
    <p:sldId id="783" r:id="rId39"/>
    <p:sldId id="849" r:id="rId40"/>
    <p:sldId id="850" r:id="rId41"/>
    <p:sldId id="784" r:id="rId42"/>
    <p:sldId id="787" r:id="rId43"/>
    <p:sldId id="788" r:id="rId44"/>
    <p:sldId id="789" r:id="rId45"/>
    <p:sldId id="791" r:id="rId46"/>
    <p:sldId id="790" r:id="rId47"/>
    <p:sldId id="792" r:id="rId48"/>
    <p:sldId id="793" r:id="rId49"/>
    <p:sldId id="796" r:id="rId50"/>
    <p:sldId id="795" r:id="rId51"/>
    <p:sldId id="857" r:id="rId52"/>
    <p:sldId id="797" r:id="rId53"/>
    <p:sldId id="798" r:id="rId54"/>
    <p:sldId id="799" r:id="rId55"/>
    <p:sldId id="801" r:id="rId56"/>
    <p:sldId id="852" r:id="rId57"/>
    <p:sldId id="802" r:id="rId58"/>
    <p:sldId id="803" r:id="rId59"/>
    <p:sldId id="804" r:id="rId60"/>
    <p:sldId id="805" r:id="rId61"/>
    <p:sldId id="806" r:id="rId62"/>
    <p:sldId id="807" r:id="rId63"/>
    <p:sldId id="856" r:id="rId64"/>
    <p:sldId id="809" r:id="rId65"/>
    <p:sldId id="810" r:id="rId66"/>
    <p:sldId id="811" r:id="rId67"/>
    <p:sldId id="812" r:id="rId68"/>
    <p:sldId id="813" r:id="rId69"/>
    <p:sldId id="814" r:id="rId70"/>
    <p:sldId id="853" r:id="rId71"/>
    <p:sldId id="815" r:id="rId72"/>
    <p:sldId id="816" r:id="rId73"/>
    <p:sldId id="817" r:id="rId74"/>
    <p:sldId id="818" r:id="rId75"/>
    <p:sldId id="819" r:id="rId76"/>
    <p:sldId id="820" r:id="rId77"/>
    <p:sldId id="821" r:id="rId78"/>
    <p:sldId id="822" r:id="rId79"/>
    <p:sldId id="823" r:id="rId80"/>
    <p:sldId id="824" r:id="rId81"/>
    <p:sldId id="825" r:id="rId82"/>
    <p:sldId id="826" r:id="rId83"/>
    <p:sldId id="827" r:id="rId84"/>
    <p:sldId id="828" r:id="rId85"/>
    <p:sldId id="829" r:id="rId86"/>
    <p:sldId id="830" r:id="rId87"/>
    <p:sldId id="831" r:id="rId88"/>
    <p:sldId id="832" r:id="rId89"/>
    <p:sldId id="833" r:id="rId90"/>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E75"/>
    <a:srgbClr val="466580"/>
    <a:srgbClr val="DA1F28"/>
    <a:srgbClr val="3333FF"/>
    <a:srgbClr val="00C5C0"/>
    <a:srgbClr val="F26200"/>
    <a:srgbClr val="FF0000"/>
    <a:srgbClr val="00CC99"/>
    <a:srgbClr val="05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5" autoAdjust="0"/>
    <p:restoredTop sz="73180" autoAdjust="0"/>
  </p:normalViewPr>
  <p:slideViewPr>
    <p:cSldViewPr>
      <p:cViewPr varScale="1">
        <p:scale>
          <a:sx n="88" d="100"/>
          <a:sy n="88" d="100"/>
        </p:scale>
        <p:origin x="1788" y="96"/>
      </p:cViewPr>
      <p:guideLst>
        <p:guide orient="horz" pos="2160"/>
        <p:guide pos="2880"/>
      </p:guideLst>
    </p:cSldViewPr>
  </p:slideViewPr>
  <p:outlineViewPr>
    <p:cViewPr>
      <p:scale>
        <a:sx n="33" d="100"/>
        <a:sy n="33" d="100"/>
      </p:scale>
      <p:origin x="0" y="82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17.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Excel18.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22.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Excel24.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Hoja_de_c_lculo_de_Microsoft_Excel25.xlsx"/><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Hoja_de_c_lculo_de_Microsoft_Excel27.xlsx"/><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2" Type="http://schemas.openxmlformats.org/officeDocument/2006/relationships/package" Target="../embeddings/Hoja_de_c_lculo_de_Microsoft_Excel31.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2" Type="http://schemas.openxmlformats.org/officeDocument/2006/relationships/package" Target="../embeddings/Hoja_de_c_lculo_de_Microsoft_Excel35.xlsx"/><Relationship Id="rId1" Type="http://schemas.openxmlformats.org/officeDocument/2006/relationships/themeOverride" Target="../theme/themeOverrid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Hoja_de_c_lculo_de_Microsoft_Excel36.xlsx"/><Relationship Id="rId1" Type="http://schemas.openxmlformats.org/officeDocument/2006/relationships/themeOverride" Target="../theme/themeOverride13.xml"/></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Hoja_de_c_lculo_de_Microsoft_Excel40.xlsx"/><Relationship Id="rId1" Type="http://schemas.openxmlformats.org/officeDocument/2006/relationships/themeOverride" Target="../theme/themeOverride14.xml"/></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Excel46.xlsx"/></Relationships>
</file>

<file path=ppt/charts/_rels/chart47.xml.rels><?xml version="1.0" encoding="UTF-8" standalone="yes"?>
<Relationships xmlns="http://schemas.openxmlformats.org/package/2006/relationships"><Relationship Id="rId2" Type="http://schemas.openxmlformats.org/officeDocument/2006/relationships/package" Target="../embeddings/Hoja_de_c_lculo_de_Microsoft_Excel47.xlsx"/><Relationship Id="rId1" Type="http://schemas.openxmlformats.org/officeDocument/2006/relationships/themeOverride" Target="../theme/themeOverride15.xml"/></Relationships>
</file>

<file path=ppt/charts/_rels/chart48.xml.rels><?xml version="1.0" encoding="UTF-8" standalone="yes"?>
<Relationships xmlns="http://schemas.openxmlformats.org/package/2006/relationships"><Relationship Id="rId2" Type="http://schemas.openxmlformats.org/officeDocument/2006/relationships/package" Target="../embeddings/Hoja_de_c_lculo_de_Microsoft_Excel48.xlsx"/><Relationship Id="rId1" Type="http://schemas.openxmlformats.org/officeDocument/2006/relationships/themeOverride" Target="../theme/themeOverride16.xml"/></Relationships>
</file>

<file path=ppt/charts/_rels/chart49.xml.rels><?xml version="1.0" encoding="UTF-8" standalone="yes"?>
<Relationships xmlns="http://schemas.openxmlformats.org/package/2006/relationships"><Relationship Id="rId1" Type="http://schemas.openxmlformats.org/officeDocument/2006/relationships/package" Target="../embeddings/Hoja_de_c_lculo_de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Hoja_de_c_lculo_de_Microsoft_Excel50.xlsx"/><Relationship Id="rId1" Type="http://schemas.openxmlformats.org/officeDocument/2006/relationships/themeOverride" Target="../theme/themeOverride17.xml"/></Relationships>
</file>

<file path=ppt/charts/_rels/chart51.xml.rels><?xml version="1.0" encoding="UTF-8" standalone="yes"?>
<Relationships xmlns="http://schemas.openxmlformats.org/package/2006/relationships"><Relationship Id="rId2" Type="http://schemas.openxmlformats.org/officeDocument/2006/relationships/package" Target="../embeddings/Hoja_de_c_lculo_de_Microsoft_Excel51.xlsx"/><Relationship Id="rId1" Type="http://schemas.openxmlformats.org/officeDocument/2006/relationships/themeOverride" Target="../theme/themeOverride18.xml"/></Relationships>
</file>

<file path=ppt/charts/_rels/chart52.xml.rels><?xml version="1.0" encoding="UTF-8" standalone="yes"?>
<Relationships xmlns="http://schemas.openxmlformats.org/package/2006/relationships"><Relationship Id="rId1" Type="http://schemas.openxmlformats.org/officeDocument/2006/relationships/package" Target="../embeddings/Hoja_de_c_lculo_de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Hoja_de_c_lculo_de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Hoja_de_c_lculo_de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Hoja_de_c_lculo_de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Hoja_de_c_lculo_de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Hoja_de_c_lculo_de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Hoja_de_c_lculo_de_Microsoft_Excel58.xlsx"/></Relationships>
</file>

<file path=ppt/charts/_rels/chart59.xml.rels><?xml version="1.0" encoding="UTF-8" standalone="yes"?>
<Relationships xmlns="http://schemas.openxmlformats.org/package/2006/relationships"><Relationship Id="rId2" Type="http://schemas.openxmlformats.org/officeDocument/2006/relationships/package" Target="../embeddings/Hoja_de_c_lculo_de_Microsoft_Excel59.xlsx"/><Relationship Id="rId1" Type="http://schemas.openxmlformats.org/officeDocument/2006/relationships/themeOverride" Target="../theme/themeOverride19.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Hoja_de_c_lculo_de_Microsoft_Excel60.xlsx"/><Relationship Id="rId1" Type="http://schemas.openxmlformats.org/officeDocument/2006/relationships/themeOverride" Target="../theme/themeOverride20.xml"/></Relationships>
</file>

<file path=ppt/charts/_rels/chart61.xml.rels><?xml version="1.0" encoding="UTF-8" standalone="yes"?>
<Relationships xmlns="http://schemas.openxmlformats.org/package/2006/relationships"><Relationship Id="rId2" Type="http://schemas.openxmlformats.org/officeDocument/2006/relationships/package" Target="../embeddings/Hoja_de_c_lculo_de_Microsoft_Excel61.xlsx"/><Relationship Id="rId1" Type="http://schemas.openxmlformats.org/officeDocument/2006/relationships/themeOverride" Target="../theme/themeOverride21.xml"/></Relationships>
</file>

<file path=ppt/charts/_rels/chart62.xml.rels><?xml version="1.0" encoding="UTF-8" standalone="yes"?>
<Relationships xmlns="http://schemas.openxmlformats.org/package/2006/relationships"><Relationship Id="rId2" Type="http://schemas.openxmlformats.org/officeDocument/2006/relationships/package" Target="../embeddings/Hoja_de_c_lculo_de_Microsoft_Excel62.xlsx"/><Relationship Id="rId1" Type="http://schemas.openxmlformats.org/officeDocument/2006/relationships/themeOverride" Target="../theme/themeOverride2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3.xml"/><Relationship Id="rId1" Type="http://schemas.microsoft.com/office/2011/relationships/chartStyle" Target="style3.xml"/></Relationships>
</file>

<file path=ppt/charts/_rels/chart64.xml.rels><?xml version="1.0" encoding="UTF-8" standalone="yes"?>
<Relationships xmlns="http://schemas.openxmlformats.org/package/2006/relationships"><Relationship Id="rId2" Type="http://schemas.openxmlformats.org/officeDocument/2006/relationships/package" Target="../embeddings/Hoja_de_c_lculo_de_Microsoft_Excel64.xlsx"/><Relationship Id="rId1" Type="http://schemas.openxmlformats.org/officeDocument/2006/relationships/themeOverride" Target="../theme/themeOverride23.xml"/></Relationships>
</file>

<file path=ppt/charts/_rels/chart65.xml.rels><?xml version="1.0" encoding="UTF-8" standalone="yes"?>
<Relationships xmlns="http://schemas.openxmlformats.org/package/2006/relationships"><Relationship Id="rId2" Type="http://schemas.openxmlformats.org/officeDocument/2006/relationships/package" Target="../embeddings/Hoja_de_c_lculo_de_Microsoft_Excel65.xlsx"/><Relationship Id="rId1" Type="http://schemas.openxmlformats.org/officeDocument/2006/relationships/themeOverride" Target="../theme/themeOverride24.xml"/></Relationships>
</file>

<file path=ppt/charts/_rels/chart66.xml.rels><?xml version="1.0" encoding="UTF-8" standalone="yes"?>
<Relationships xmlns="http://schemas.openxmlformats.org/package/2006/relationships"><Relationship Id="rId1" Type="http://schemas.openxmlformats.org/officeDocument/2006/relationships/package" Target="../embeddings/Hoja_de_c_lculo_de_Microsoft_Excel66.xlsx"/></Relationships>
</file>

<file path=ppt/charts/_rels/chart67.xml.rels><?xml version="1.0" encoding="UTF-8" standalone="yes"?>
<Relationships xmlns="http://schemas.openxmlformats.org/package/2006/relationships"><Relationship Id="rId2" Type="http://schemas.openxmlformats.org/officeDocument/2006/relationships/package" Target="../embeddings/Hoja_de_c_lculo_de_Microsoft_Excel67.xlsx"/><Relationship Id="rId1" Type="http://schemas.openxmlformats.org/officeDocument/2006/relationships/themeOverride" Target="../theme/themeOverride25.xml"/></Relationships>
</file>

<file path=ppt/charts/_rels/chart68.xml.rels><?xml version="1.0" encoding="UTF-8" standalone="yes"?>
<Relationships xmlns="http://schemas.openxmlformats.org/package/2006/relationships"><Relationship Id="rId2" Type="http://schemas.openxmlformats.org/officeDocument/2006/relationships/package" Target="../embeddings/Hoja_de_c_lculo_de_Microsoft_Excel68.xlsx"/><Relationship Id="rId1" Type="http://schemas.openxmlformats.org/officeDocument/2006/relationships/themeOverride" Target="../theme/themeOverride26.xml"/></Relationships>
</file>

<file path=ppt/charts/_rels/chart69.xml.rels><?xml version="1.0" encoding="UTF-8" standalone="yes"?>
<Relationships xmlns="http://schemas.openxmlformats.org/package/2006/relationships"><Relationship Id="rId1" Type="http://schemas.openxmlformats.org/officeDocument/2006/relationships/package" Target="../embeddings/Hoja_de_c_lculo_de_Microsoft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70.xml.rels><?xml version="1.0" encoding="UTF-8" standalone="yes"?>
<Relationships xmlns="http://schemas.openxmlformats.org/package/2006/relationships"><Relationship Id="rId2" Type="http://schemas.openxmlformats.org/officeDocument/2006/relationships/package" Target="../embeddings/Hoja_de_c_lculo_de_Microsoft_Excel70.xlsx"/><Relationship Id="rId1" Type="http://schemas.openxmlformats.org/officeDocument/2006/relationships/themeOverride" Target="../theme/themeOverrid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Hoja_de_c_lculo_de_Microsoft_Excel71.xlsx"/><Relationship Id="rId1" Type="http://schemas.openxmlformats.org/officeDocument/2006/relationships/themeOverride" Target="../theme/themeOverride28.xml"/></Relationships>
</file>

<file path=ppt/charts/_rels/chart72.xml.rels><?xml version="1.0" encoding="UTF-8" standalone="yes"?>
<Relationships xmlns="http://schemas.openxmlformats.org/package/2006/relationships"><Relationship Id="rId1" Type="http://schemas.openxmlformats.org/officeDocument/2006/relationships/package" Target="../embeddings/Hoja_de_c_lculo_de_Microsoft_Excel72.xlsx"/></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70"/>
      <c:depthPercent val="100"/>
      <c:rAngAx val="1"/>
    </c:view3D>
    <c:floor>
      <c:thickness val="0"/>
    </c:floor>
    <c:sideWall>
      <c:thickness val="0"/>
    </c:sideWall>
    <c:backWall>
      <c:thickness val="0"/>
    </c:backWall>
    <c:plotArea>
      <c:layout>
        <c:manualLayout>
          <c:layoutTarget val="inner"/>
          <c:xMode val="edge"/>
          <c:yMode val="edge"/>
          <c:x val="0.10931852831644628"/>
          <c:y val="8.0307465837129208E-2"/>
          <c:w val="0.77638781106521981"/>
          <c:h val="0.77148539051216536"/>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c:spPr>
          <c:explosion val="4"/>
          <c:dPt>
            <c:idx val="0"/>
            <c:bubble3D val="0"/>
            <c:spPr>
              <a:solidFill>
                <a:srgbClr val="009999"/>
              </a:solidFill>
              <a:effectLst>
                <a:outerShdw blurRad="63500" sx="102000" sy="102000" algn="ctr" rotWithShape="0">
                  <a:prstClr val="black">
                    <a:alpha val="40000"/>
                  </a:prstClr>
                </a:outerShdw>
              </a:effectLst>
            </c:spPr>
          </c:dPt>
          <c:dPt>
            <c:idx val="1"/>
            <c:bubble3D val="0"/>
            <c:spPr>
              <a:solidFill>
                <a:srgbClr val="FF0000"/>
              </a:solidFill>
              <a:effectLst>
                <a:outerShdw blurRad="63500" sx="102000" sy="102000" algn="ctr" rotWithShape="0">
                  <a:prstClr val="black">
                    <a:alpha val="40000"/>
                  </a:prstClr>
                </a:outerShdw>
              </a:effectLst>
            </c:spPr>
          </c:dPt>
          <c:dLbls>
            <c:dLbl>
              <c:idx val="0"/>
              <c:layout>
                <c:manualLayout>
                  <c:x val="3.2560484732465624E-2"/>
                  <c:y val="-1.058215753805132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3.2560484732465624E-2"/>
                  <c:y val="-7.407510276635929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111</c:v>
                </c:pt>
                <c:pt idx="1">
                  <c:v>10</c:v>
                </c:pt>
              </c:numCache>
            </c:numRef>
          </c:val>
        </c:ser>
        <c:dLbls>
          <c:showLegendKey val="0"/>
          <c:showVal val="0"/>
          <c:showCatName val="0"/>
          <c:showSerName val="0"/>
          <c:showPercent val="0"/>
          <c:showBubbleSize val="0"/>
          <c:showLeaderLines val="1"/>
        </c:dLbls>
      </c:pie3DChart>
    </c:plotArea>
    <c:plotVisOnly val="1"/>
    <c:dispBlanksAs val="zero"/>
    <c:showDLblsOverMax val="0"/>
  </c:chart>
  <c:spPr>
    <a:effectLst/>
    <a:scene3d>
      <a:camera prst="orthographicFront"/>
      <a:lightRig rig="threePt" dir="t"/>
    </a:scene3d>
    <a:sp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973465744147831"/>
          <c:y val="0.28821323375993452"/>
          <c:w val="0.54515712218128853"/>
          <c:h val="0.53541747393921002"/>
        </c:manualLayout>
      </c:layout>
      <c:pie3DChart>
        <c:varyColors val="1"/>
        <c:ser>
          <c:idx val="0"/>
          <c:order val="0"/>
          <c:tx>
            <c:strRef>
              <c:f>Hoja1!$B$1</c:f>
              <c:strCache>
                <c:ptCount val="1"/>
                <c:pt idx="0">
                  <c:v>Porcentaje</c:v>
                </c:pt>
              </c:strCache>
            </c:strRef>
          </c:tx>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explosion val="8"/>
          <c:dPt>
            <c:idx val="0"/>
            <c:bubble3D val="0"/>
            <c:spPr>
              <a:solidFill>
                <a:srgbClr val="009999"/>
              </a:solidFill>
              <a:ln w="50800">
                <a:solidFill>
                  <a:schemeClr val="lt1"/>
                </a:solidFill>
              </a:ln>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0070C0"/>
              </a:solidFill>
              <a:ln w="50800">
                <a:solidFill>
                  <a:schemeClr val="lt1"/>
                </a:solidFill>
              </a:ln>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rgbClr val="FF0000"/>
              </a:solidFill>
              <a:ln w="50800">
                <a:solidFill>
                  <a:schemeClr val="lt1"/>
                </a:solidFill>
              </a:ln>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1.4544315984922914E-2"/>
                  <c:y val="0.10989293872496551"/>
                </c:manualLayout>
              </c:layout>
              <c:tx>
                <c:rich>
                  <a:bodyPr/>
                  <a:lstStyle/>
                  <a:p>
                    <a:r>
                      <a:rPr lang="es-ES" dirty="0"/>
                      <a:t>A la entrada o cercana a ésta
</a:t>
                    </a:r>
                    <a:r>
                      <a:rPr lang="es-ES" dirty="0" smtClean="0"/>
                      <a:t>50</a:t>
                    </a:r>
                    <a:r>
                      <a:rPr lang="es-ES" dirty="0"/>
                      <a:t>
</a:t>
                    </a:r>
                    <a:r>
                      <a:rPr lang="es-ES" dirty="0" smtClean="0"/>
                      <a:t>71%</a:t>
                    </a:r>
                    <a:endParaRPr lang="es-ES"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7.0545224319804881E-2"/>
                  <c:y val="-9.47001896616851E-2"/>
                </c:manualLayout>
              </c:layout>
              <c:tx>
                <c:rich>
                  <a:bodyPr/>
                  <a:lstStyle/>
                  <a:p>
                    <a:r>
                      <a:rPr lang="es-ES" dirty="0"/>
                      <a:t>En la PB, alejada de la entrada
</a:t>
                    </a:r>
                    <a:r>
                      <a:rPr lang="es-ES" dirty="0" smtClean="0"/>
                      <a:t>18</a:t>
                    </a:r>
                    <a:r>
                      <a:rPr lang="es-ES" dirty="0"/>
                      <a:t>
</a:t>
                    </a:r>
                    <a:r>
                      <a:rPr lang="es-ES" dirty="0" smtClean="0"/>
                      <a:t>26%</a:t>
                    </a:r>
                    <a:endParaRPr lang="es-ES"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3.3652599853577519E-2"/>
                  <c:y val="-3.7617777789538363E-2"/>
                </c:manualLayout>
              </c:layout>
              <c:tx>
                <c:rich>
                  <a:bodyPr/>
                  <a:lstStyle/>
                  <a:p>
                    <a:fld id="{08D508C4-7993-4C55-A6D0-56A5A57A7301}" type="CATEGORYNAME">
                      <a:rPr lang="en-US"/>
                      <a:pPr/>
                      <a:t>[NOMBRE DE CATEGORÍA]</a:t>
                    </a:fld>
                    <a:r>
                      <a:rPr lang="en-US" baseline="0" dirty="0"/>
                      <a:t>
</a:t>
                    </a:r>
                    <a:r>
                      <a:rPr lang="en-US" baseline="0" dirty="0" smtClean="0"/>
                      <a:t>2</a:t>
                    </a:r>
                    <a:r>
                      <a:rPr lang="en-US" baseline="0" dirty="0"/>
                      <a:t>
</a:t>
                    </a:r>
                    <a:fld id="{AEEABC50-7E24-4ED4-9D0B-E730B2AF37F9}" type="PERCENTAGE">
                      <a:rPr lang="en-US" baseline="0"/>
                      <a:pPr/>
                      <a:t>[PORCENTAJE]</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s-ES"/>
              </a:p>
            </c:txPr>
            <c:dLblPos val="in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Hoja1!$A$2:$A$4</c:f>
              <c:strCache>
                <c:ptCount val="3"/>
                <c:pt idx="0">
                  <c:v>A la entrada o cercana a ésta</c:v>
                </c:pt>
                <c:pt idx="1">
                  <c:v>En la PB, alejada de la entrada</c:v>
                </c:pt>
                <c:pt idx="2">
                  <c:v>Otro</c:v>
                </c:pt>
              </c:strCache>
            </c:strRef>
          </c:cat>
          <c:val>
            <c:numRef>
              <c:f>Hoja1!$B$2:$B$4</c:f>
              <c:numCache>
                <c:formatCode>###0.0</c:formatCode>
                <c:ptCount val="3"/>
                <c:pt idx="0">
                  <c:v>71.400000000000006</c:v>
                </c:pt>
                <c:pt idx="1">
                  <c:v>25.7</c:v>
                </c:pt>
                <c:pt idx="2">
                  <c:v>2.9</c:v>
                </c:pt>
              </c:numCache>
            </c:numRef>
          </c:val>
        </c:ser>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sz="1200" b="1">
          <a:solidFill>
            <a:schemeClr val="tx1"/>
          </a:solidFill>
          <a:latin typeface="Calibri" panose="020F0502020204030204" pitchFamily="34" charset="0"/>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30"/>
      <c:rotY val="18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889307932928473"/>
          <c:y val="0.2036810829064703"/>
          <c:w val="0.5319321278257122"/>
          <c:h val="0.5140892633381039"/>
        </c:manualLayout>
      </c:layout>
      <c:pie3DChart>
        <c:varyColors val="1"/>
        <c:ser>
          <c:idx val="0"/>
          <c:order val="0"/>
          <c:tx>
            <c:strRef>
              <c:f>Hoja1!$B$1</c:f>
              <c:strCache>
                <c:ptCount val="1"/>
                <c:pt idx="0">
                  <c:v>Porcentaje</c:v>
                </c:pt>
              </c:strCache>
            </c:strRef>
          </c:tx>
          <c:spPr>
            <a:solidFill>
              <a:srgbClr val="009999"/>
            </a:solidFill>
          </c:spPr>
          <c:dPt>
            <c:idx val="0"/>
            <c:bubble3D val="0"/>
            <c:explosion val="17"/>
            <c:spPr>
              <a:solidFill>
                <a:srgbClr val="009999"/>
              </a:solidFill>
              <a:ln w="50800">
                <a:solidFill>
                  <a:schemeClr val="lt1"/>
                </a:solidFill>
              </a:ln>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dPt>
          <c:dPt>
            <c:idx val="1"/>
            <c:bubble3D val="0"/>
            <c:spPr>
              <a:solidFill>
                <a:srgbClr val="DA1F28"/>
              </a:solidFill>
              <a:ln w="50800">
                <a:noFill/>
              </a:ln>
              <a:effectLst/>
              <a:sp3d contourW="50800">
                <a:contourClr>
                  <a:schemeClr val="lt1"/>
                </a:contourClr>
              </a:sp3d>
            </c:spPr>
          </c:dPt>
          <c:dPt>
            <c:idx val="2"/>
            <c:bubble3D val="0"/>
            <c:spPr>
              <a:solidFill>
                <a:srgbClr val="009999"/>
              </a:solidFill>
              <a:ln w="50800">
                <a:solidFill>
                  <a:schemeClr val="lt1"/>
                </a:solidFill>
              </a:ln>
              <a:effectLst/>
              <a:sp3d contourW="50800">
                <a:contourClr>
                  <a:schemeClr val="lt1"/>
                </a:contourClr>
              </a:sp3d>
            </c:spPr>
          </c:dPt>
          <c:dPt>
            <c:idx val="3"/>
            <c:bubble3D val="0"/>
            <c:spPr>
              <a:solidFill>
                <a:srgbClr val="009999"/>
              </a:solidFill>
              <a:ln w="50800">
                <a:solidFill>
                  <a:schemeClr val="lt1"/>
                </a:solidFill>
              </a:ln>
              <a:effectLst/>
              <a:sp3d contourW="50800">
                <a:contourClr>
                  <a:schemeClr val="lt1"/>
                </a:contourClr>
              </a:sp3d>
            </c:spPr>
          </c:dPt>
          <c:dLbls>
            <c:dLbl>
              <c:idx val="0"/>
              <c:layout>
                <c:manualLayout>
                  <c:x val="-2.1508450280592169E-2"/>
                  <c:y val="-4.878299574278981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7.8863406658701074E-17"/>
                  <c:y val="2.251522880436452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56</c:v>
                </c:pt>
                <c:pt idx="1">
                  <c:v>14</c:v>
                </c:pt>
              </c:numCache>
            </c:numRef>
          </c:val>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sz="1200" b="1">
          <a:solidFill>
            <a:schemeClr val="tx1"/>
          </a:solidFill>
          <a:latin typeface="Calibri" panose="020F0502020204030204" pitchFamily="34" charset="0"/>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rot="0" vert="horz"/>
        <a:lstStyle/>
        <a:p>
          <a:pPr>
            <a:defRPr sz="1300" u="sng"/>
          </a:pPr>
          <a:endParaRPr lang="es-ES"/>
        </a:p>
      </c:txPr>
    </c:title>
    <c:autoTitleDeleted val="0"/>
    <c:plotArea>
      <c:layout>
        <c:manualLayout>
          <c:layoutTarget val="inner"/>
          <c:xMode val="edge"/>
          <c:yMode val="edge"/>
          <c:x val="0.27338367395571184"/>
          <c:y val="6.8268830575683212E-2"/>
          <c:w val="0.62522596359349902"/>
          <c:h val="0.86801184417009225"/>
        </c:manualLayout>
      </c:layout>
      <c:barChart>
        <c:barDir val="bar"/>
        <c:grouping val="clustered"/>
        <c:varyColors val="0"/>
        <c:ser>
          <c:idx val="0"/>
          <c:order val="0"/>
          <c:tx>
            <c:strRef>
              <c:f>Hoja1!$B$1</c:f>
              <c:strCache>
                <c:ptCount val="1"/>
                <c:pt idx="0">
                  <c:v>Porcentaje</c:v>
                </c:pt>
              </c:strCache>
            </c:strRef>
          </c:tx>
          <c:spPr>
            <a:solidFill>
              <a:srgbClr val="009999"/>
            </a:solidFill>
          </c:spPr>
          <c:invertIfNegative val="0"/>
          <c:dPt>
            <c:idx val="0"/>
            <c:invertIfNegative val="0"/>
            <c:bubble3D val="0"/>
          </c:dPt>
          <c:dPt>
            <c:idx val="1"/>
            <c:invertIfNegative val="0"/>
            <c:bubble3D val="0"/>
          </c:dPt>
          <c:dPt>
            <c:idx val="2"/>
            <c:invertIfNegative val="0"/>
            <c:bubble3D val="0"/>
          </c:dPt>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Hoja1!$A$2:$A$12</c:f>
              <c:strCache>
                <c:ptCount val="11"/>
                <c:pt idx="0">
                  <c:v>Piso 16</c:v>
                </c:pt>
                <c:pt idx="1">
                  <c:v>Piso 11</c:v>
                </c:pt>
                <c:pt idx="2">
                  <c:v>Piso 10</c:v>
                </c:pt>
                <c:pt idx="3">
                  <c:v>Piso 8</c:v>
                </c:pt>
                <c:pt idx="4">
                  <c:v>Piso 7</c:v>
                </c:pt>
                <c:pt idx="5">
                  <c:v>Piso 6</c:v>
                </c:pt>
                <c:pt idx="6">
                  <c:v>Piso 5</c:v>
                </c:pt>
                <c:pt idx="7">
                  <c:v>Piso 4</c:v>
                </c:pt>
                <c:pt idx="8">
                  <c:v>Piso 3</c:v>
                </c:pt>
                <c:pt idx="9">
                  <c:v>Piso 2</c:v>
                </c:pt>
                <c:pt idx="10">
                  <c:v>Piso 1</c:v>
                </c:pt>
              </c:strCache>
            </c:strRef>
          </c:cat>
          <c:val>
            <c:numRef>
              <c:f>Hoja1!$B$2:$B$12</c:f>
              <c:numCache>
                <c:formatCode>###0.0</c:formatCode>
                <c:ptCount val="11"/>
                <c:pt idx="0">
                  <c:v>3.9</c:v>
                </c:pt>
                <c:pt idx="1">
                  <c:v>2</c:v>
                </c:pt>
                <c:pt idx="2">
                  <c:v>3.9</c:v>
                </c:pt>
                <c:pt idx="3">
                  <c:v>2</c:v>
                </c:pt>
                <c:pt idx="4">
                  <c:v>2</c:v>
                </c:pt>
                <c:pt idx="5">
                  <c:v>5.9</c:v>
                </c:pt>
                <c:pt idx="6">
                  <c:v>11.8</c:v>
                </c:pt>
                <c:pt idx="7">
                  <c:v>5.9</c:v>
                </c:pt>
                <c:pt idx="8">
                  <c:v>15.7</c:v>
                </c:pt>
                <c:pt idx="9">
                  <c:v>13.7</c:v>
                </c:pt>
                <c:pt idx="10">
                  <c:v>33.299999999999997</c:v>
                </c:pt>
              </c:numCache>
            </c:numRef>
          </c:val>
        </c:ser>
        <c:dLbls>
          <c:dLblPos val="outEnd"/>
          <c:showLegendKey val="0"/>
          <c:showVal val="1"/>
          <c:showCatName val="0"/>
          <c:showSerName val="0"/>
          <c:showPercent val="0"/>
          <c:showBubbleSize val="0"/>
        </c:dLbls>
        <c:gapWidth val="100"/>
        <c:axId val="353530624"/>
        <c:axId val="353530232"/>
      </c:barChart>
      <c:valAx>
        <c:axId val="353530232"/>
        <c:scaling>
          <c:orientation val="minMax"/>
        </c:scaling>
        <c:delete val="1"/>
        <c:axPos val="b"/>
        <c:numFmt formatCode="###0.0" sourceLinked="1"/>
        <c:majorTickMark val="out"/>
        <c:minorTickMark val="none"/>
        <c:tickLblPos val="nextTo"/>
        <c:crossAx val="353530624"/>
        <c:crosses val="autoZero"/>
        <c:crossBetween val="between"/>
      </c:valAx>
      <c:catAx>
        <c:axId val="353530624"/>
        <c:scaling>
          <c:orientation val="minMax"/>
        </c:scaling>
        <c:delete val="0"/>
        <c:axPos val="l"/>
        <c:numFmt formatCode="General" sourceLinked="1"/>
        <c:majorTickMark val="out"/>
        <c:minorTickMark val="none"/>
        <c:tickLblPos val="nextTo"/>
        <c:txPr>
          <a:bodyPr rot="-60000000" vert="horz"/>
          <a:lstStyle/>
          <a:p>
            <a:pPr>
              <a:defRPr/>
            </a:pPr>
            <a:endParaRPr lang="es-ES"/>
          </a:p>
        </c:txPr>
        <c:crossAx val="353530232"/>
        <c:crosses val="autoZero"/>
        <c:auto val="1"/>
        <c:lblAlgn val="ctr"/>
        <c:lblOffset val="100"/>
        <c:noMultiLvlLbl val="0"/>
      </c:catAx>
    </c:plotArea>
    <c:plotVisOnly val="1"/>
    <c:dispBlanksAs val="gap"/>
    <c:showDLblsOverMax val="0"/>
  </c:chart>
  <c:txPr>
    <a:bodyPr/>
    <a:lstStyle/>
    <a:p>
      <a:pPr>
        <a:defRPr sz="1300" b="1">
          <a:solidFill>
            <a:schemeClr val="tx1"/>
          </a:solidFill>
          <a:latin typeface="+mn-lt"/>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spPr>
        <a:noFill/>
        <a:ln>
          <a:noFill/>
        </a:ln>
        <a:effectLst/>
      </c:spPr>
      <c:txPr>
        <a:bodyPr rot="0" spcFirstLastPara="1" vertOverflow="ellipsis" vert="horz" wrap="square" anchor="ctr" anchorCtr="1"/>
        <a:lstStyle/>
        <a:p>
          <a:pPr>
            <a:defRPr sz="1300" b="1" i="0" u="sng" strike="noStrike" kern="1200" baseline="0">
              <a:solidFill>
                <a:schemeClr val="tx1"/>
              </a:solidFill>
              <a:latin typeface="Calibri" panose="020F0502020204030204" pitchFamily="34" charset="0"/>
              <a:ea typeface="+mn-ea"/>
              <a:cs typeface="+mn-cs"/>
            </a:defRPr>
          </a:pPr>
          <a:endParaRPr lang="es-ES"/>
        </a:p>
      </c:txPr>
    </c:title>
    <c:autoTitleDeleted val="0"/>
    <c:plotArea>
      <c:layout>
        <c:manualLayout>
          <c:layoutTarget val="inner"/>
          <c:xMode val="edge"/>
          <c:yMode val="edge"/>
          <c:x val="1.7829584591611033E-2"/>
          <c:y val="0.18793777515717139"/>
          <c:w val="0.96358182424175087"/>
          <c:h val="0.57275060047715576"/>
        </c:manualLayout>
      </c:layout>
      <c:barChart>
        <c:barDir val="col"/>
        <c:grouping val="clustered"/>
        <c:varyColors val="0"/>
        <c:ser>
          <c:idx val="0"/>
          <c:order val="0"/>
          <c:tx>
            <c:strRef>
              <c:f>Hoja1!$B$1</c:f>
              <c:strCache>
                <c:ptCount val="1"/>
                <c:pt idx="0">
                  <c:v>Porcentaje</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Calibri" panose="020F0502020204030204"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Hoja1!$A$2:$A$6</c:f>
              <c:strCache>
                <c:ptCount val="5"/>
                <c:pt idx="0">
                  <c:v>Personal de recepción / orientación</c:v>
                </c:pt>
                <c:pt idx="1">
                  <c:v>Personal de seguridad / vigilancia</c:v>
                </c:pt>
                <c:pt idx="2">
                  <c:v>Otra persona</c:v>
                </c:pt>
                <c:pt idx="3">
                  <c:v>No fue atendido por persona alguna</c:v>
                </c:pt>
                <c:pt idx="4">
                  <c:v>No se requiere la atención personalizada porque la OIP es visible al llegar al piso</c:v>
                </c:pt>
              </c:strCache>
            </c:strRef>
          </c:cat>
          <c:val>
            <c:numRef>
              <c:f>Hoja1!$B$2:$B$6</c:f>
              <c:numCache>
                <c:formatCode>General</c:formatCode>
                <c:ptCount val="5"/>
                <c:pt idx="0">
                  <c:v>17.600000000000001</c:v>
                </c:pt>
                <c:pt idx="1">
                  <c:v>7.8</c:v>
                </c:pt>
                <c:pt idx="2">
                  <c:v>13.7</c:v>
                </c:pt>
                <c:pt idx="3">
                  <c:v>33.299999999999997</c:v>
                </c:pt>
                <c:pt idx="4">
                  <c:v>27.5</c:v>
                </c:pt>
              </c:numCache>
            </c:numRef>
          </c:val>
        </c:ser>
        <c:dLbls>
          <c:dLblPos val="outEnd"/>
          <c:showLegendKey val="0"/>
          <c:showVal val="1"/>
          <c:showCatName val="0"/>
          <c:showSerName val="0"/>
          <c:showPercent val="0"/>
          <c:showBubbleSize val="0"/>
        </c:dLbls>
        <c:gapWidth val="150"/>
        <c:axId val="353531408"/>
        <c:axId val="299432120"/>
      </c:barChart>
      <c:catAx>
        <c:axId val="353531408"/>
        <c:scaling>
          <c:orientation val="minMax"/>
        </c:scaling>
        <c:delete val="0"/>
        <c:axPos val="b"/>
        <c:numFmt formatCode="General" sourceLinked="0"/>
        <c:majorTickMark val="cross"/>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s-ES"/>
          </a:p>
        </c:txPr>
        <c:crossAx val="299432120"/>
        <c:crosses val="autoZero"/>
        <c:auto val="1"/>
        <c:lblAlgn val="ctr"/>
        <c:lblOffset val="100"/>
        <c:noMultiLvlLbl val="0"/>
      </c:catAx>
      <c:valAx>
        <c:axId val="299432120"/>
        <c:scaling>
          <c:orientation val="minMax"/>
        </c:scaling>
        <c:delete val="1"/>
        <c:axPos val="l"/>
        <c:numFmt formatCode="General" sourceLinked="1"/>
        <c:majorTickMark val="out"/>
        <c:minorTickMark val="none"/>
        <c:tickLblPos val="nextTo"/>
        <c:crossAx val="35353140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300" b="1">
          <a:latin typeface="Calibri" panose="020F0502020204030204" pitchFamily="34" charset="0"/>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spPr>
        <a:noFill/>
        <a:ln>
          <a:noFill/>
        </a:ln>
        <a:effectLst/>
      </c:spPr>
      <c:txPr>
        <a:bodyPr rot="0" vert="horz"/>
        <a:lstStyle/>
        <a:p>
          <a:pPr>
            <a:defRPr sz="1300" u="sng"/>
          </a:pPr>
          <a:endParaRPr lang="es-ES"/>
        </a:p>
      </c:txPr>
    </c:title>
    <c:autoTitleDeleted val="0"/>
    <c:plotArea>
      <c:layout>
        <c:manualLayout>
          <c:layoutTarget val="inner"/>
          <c:xMode val="edge"/>
          <c:yMode val="edge"/>
          <c:x val="0.30375765046940129"/>
          <c:y val="0.10329750090218989"/>
          <c:w val="0.64502271426627422"/>
          <c:h val="0.87899465400031884"/>
        </c:manualLayout>
      </c:layout>
      <c:barChart>
        <c:barDir val="bar"/>
        <c:grouping val="clustered"/>
        <c:varyColors val="0"/>
        <c:ser>
          <c:idx val="0"/>
          <c:order val="0"/>
          <c:tx>
            <c:strRef>
              <c:f>Hoja1!$B$1</c:f>
              <c:strCache>
                <c:ptCount val="1"/>
                <c:pt idx="0">
                  <c:v>Porcentaje</c:v>
                </c:pt>
              </c:strCache>
            </c:strRef>
          </c:tx>
          <c:spPr>
            <a:solidFill>
              <a:srgbClr val="009999"/>
            </a:solidFill>
            <a:ln w="19050">
              <a:solidFill>
                <a:schemeClr val="lt1"/>
              </a:solid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Pt>
            <c:idx val="0"/>
            <c:invertIfNegative val="0"/>
            <c:bubble3D val="0"/>
            <c:spPr>
              <a:solidFill>
                <a:srgbClr val="009999"/>
              </a:solidFill>
              <a:ln w="19050">
                <a:solidFill>
                  <a:srgbClr val="F3CAC2"/>
                </a:solidFill>
              </a:ln>
              <a:effectLst>
                <a:outerShdw blurRad="76200" dir="18900000" sy="23000" kx="-1200000" algn="bl" rotWithShape="0">
                  <a:prstClr val="black">
                    <a:alpha val="20000"/>
                  </a:prstClr>
                </a:outerShdw>
              </a:effectLst>
              <a:scene3d>
                <a:camera prst="orthographicFront"/>
                <a:lightRig rig="threePt" dir="t"/>
              </a:scene3d>
              <a:sp3d>
                <a:bevelT/>
              </a:sp3d>
            </c:spPr>
          </c:dPt>
          <c:dPt>
            <c:idx val="1"/>
            <c:invertIfNegative val="0"/>
            <c:bubble3D val="0"/>
          </c:dPt>
          <c:dPt>
            <c:idx val="2"/>
            <c:invertIfNegative val="0"/>
            <c:bubble3D val="0"/>
          </c:dPt>
          <c:dPt>
            <c:idx val="3"/>
            <c:invertIfNegative val="0"/>
            <c:bubble3D val="0"/>
          </c:dPt>
          <c:dLbls>
            <c:spPr>
              <a:noFill/>
              <a:ln>
                <a:noFill/>
              </a:ln>
              <a:effectLst/>
            </c:spPr>
            <c:txPr>
              <a:bodyPr rot="0" vert="horz"/>
              <a:lstStyle/>
              <a:p>
                <a:pPr>
                  <a:defRPr/>
                </a:pPr>
                <a:endParaRPr lang="es-E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No le solicitaron nada</c:v>
                </c:pt>
                <c:pt idx="1">
                  <c:v>El registro del nombre y/o algún dato adicional</c:v>
                </c:pt>
              </c:strCache>
            </c:strRef>
          </c:cat>
          <c:val>
            <c:numRef>
              <c:f>Hoja1!$B$2:$B$3</c:f>
              <c:numCache>
                <c:formatCode>0.0</c:formatCode>
                <c:ptCount val="2"/>
                <c:pt idx="0">
                  <c:v>55</c:v>
                </c:pt>
                <c:pt idx="1">
                  <c:v>45</c:v>
                </c:pt>
              </c:numCache>
            </c:numRef>
          </c:val>
        </c:ser>
        <c:dLbls>
          <c:dLblPos val="outEnd"/>
          <c:showLegendKey val="0"/>
          <c:showVal val="1"/>
          <c:showCatName val="0"/>
          <c:showSerName val="0"/>
          <c:showPercent val="0"/>
          <c:showBubbleSize val="0"/>
        </c:dLbls>
        <c:gapWidth val="100"/>
        <c:axId val="355416328"/>
        <c:axId val="299430944"/>
      </c:barChart>
      <c:valAx>
        <c:axId val="299430944"/>
        <c:scaling>
          <c:orientation val="minMax"/>
        </c:scaling>
        <c:delete val="1"/>
        <c:axPos val="b"/>
        <c:numFmt formatCode="0.0" sourceLinked="1"/>
        <c:majorTickMark val="out"/>
        <c:minorTickMark val="none"/>
        <c:tickLblPos val="nextTo"/>
        <c:crossAx val="355416328"/>
        <c:crosses val="autoZero"/>
        <c:crossBetween val="between"/>
      </c:valAx>
      <c:catAx>
        <c:axId val="355416328"/>
        <c:scaling>
          <c:orientation val="minMax"/>
        </c:scaling>
        <c:delete val="0"/>
        <c:axPos val="l"/>
        <c:numFmt formatCode="General" sourceLinked="1"/>
        <c:majorTickMark val="out"/>
        <c:minorTickMark val="none"/>
        <c:tickLblPos val="nextTo"/>
        <c:spPr>
          <a:noFill/>
          <a:ln>
            <a:noFill/>
          </a:ln>
          <a:effectLst/>
        </c:spPr>
        <c:txPr>
          <a:bodyPr rot="-60000000" vert="horz"/>
          <a:lstStyle/>
          <a:p>
            <a:pPr>
              <a:defRPr/>
            </a:pPr>
            <a:endParaRPr lang="es-ES"/>
          </a:p>
        </c:txPr>
        <c:crossAx val="29943094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300" b="1">
          <a:solidFill>
            <a:schemeClr val="tx1"/>
          </a:solidFill>
          <a:latin typeface="Calibri" panose="020F0502020204030204" pitchFamily="34"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40"/>
      <c:rotY val="250"/>
      <c:rAngAx val="1"/>
    </c:view3D>
    <c:floor>
      <c:thickness val="0"/>
    </c:floor>
    <c:sideWall>
      <c:thickness val="0"/>
    </c:sideWall>
    <c:backWall>
      <c:thickness val="0"/>
    </c:backWall>
    <c:plotArea>
      <c:layout>
        <c:manualLayout>
          <c:layoutTarget val="inner"/>
          <c:xMode val="edge"/>
          <c:yMode val="edge"/>
          <c:x val="4.9987501388734645E-3"/>
          <c:y val="0.12352905647300566"/>
          <c:w val="0.9237442367514721"/>
          <c:h val="0.83615299764990692"/>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explosion val="12"/>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dPt>
          <c:dLbls>
            <c:dLbl>
              <c:idx val="0"/>
              <c:layout>
                <c:manualLayout>
                  <c:x val="-5.3001357337107473E-2"/>
                  <c:y val="-6.5984723349851157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6.5288639426537148E-2"/>
                  <c:y val="6.8262689325009104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34</c:v>
                </c:pt>
                <c:pt idx="1">
                  <c:v>17</c:v>
                </c:pt>
              </c:numCache>
            </c:numRef>
          </c:val>
        </c:ser>
        <c:dLbls>
          <c:showLegendKey val="0"/>
          <c:showVal val="0"/>
          <c:showCatName val="1"/>
          <c:showSerName val="0"/>
          <c:showPercent val="1"/>
          <c:showBubbleSize val="0"/>
          <c:showLeaderLines val="0"/>
        </c:dLbls>
      </c:pie3DChart>
    </c:plotArea>
    <c:plotVisOnly val="1"/>
    <c:dispBlanksAs val="zero"/>
    <c:showDLblsOverMax val="0"/>
  </c:chart>
  <c:spPr>
    <a:noFill/>
    <a:ln>
      <a:noFill/>
    </a:ln>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931852831644628"/>
          <c:y val="8.0307465837129208E-2"/>
          <c:w val="0.77638781106521981"/>
          <c:h val="0.77148539051216536"/>
        </c:manualLayout>
      </c:layout>
      <c:pie3DChart>
        <c:varyColors val="1"/>
        <c:ser>
          <c:idx val="0"/>
          <c:order val="0"/>
          <c:tx>
            <c:strRef>
              <c:f>Hoja1!$B$1</c:f>
              <c:strCache>
                <c:ptCount val="1"/>
                <c:pt idx="0">
                  <c:v>Columna1</c:v>
                </c:pt>
              </c:strCache>
            </c:strRef>
          </c:tx>
          <c:explosion val="4"/>
          <c:dPt>
            <c:idx val="0"/>
            <c:bubble3D val="0"/>
            <c:spPr>
              <a:solidFill>
                <a:srgbClr val="009999"/>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c:spPr>
          </c:dPt>
          <c:dPt>
            <c:idx val="1"/>
            <c:bubble3D val="0"/>
            <c:spPr>
              <a:solidFill>
                <a:srgbClr val="C00000"/>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c:spPr>
          </c:dPt>
          <c:dLbls>
            <c:dLbl>
              <c:idx val="0"/>
              <c:layout>
                <c:manualLayout>
                  <c:x val="4.7718843205455802E-2"/>
                  <c:y val="1.0582157538051327E-2"/>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2.4420363549349216E-2"/>
                  <c:y val="2.116431507610272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26</c:v>
                </c:pt>
                <c:pt idx="1">
                  <c:v>25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solidFill>
                  <a:srgbClr val="002060"/>
                </a:solidFill>
              </a:defRPr>
            </a:pPr>
            <a:r>
              <a:rPr lang="es-MX" sz="1300" u="sng" dirty="0" smtClean="0">
                <a:solidFill>
                  <a:srgbClr val="002060"/>
                </a:solidFill>
              </a:rPr>
              <a:t>Porcentaje</a:t>
            </a:r>
            <a:endParaRPr lang="es-MX" sz="1300" u="sng" dirty="0">
              <a:solidFill>
                <a:srgbClr val="002060"/>
              </a:solidFill>
            </a:endParaRPr>
          </a:p>
        </c:rich>
      </c:tx>
      <c:layout>
        <c:manualLayout>
          <c:xMode val="edge"/>
          <c:yMode val="edge"/>
          <c:x val="0.45029695774543571"/>
          <c:y val="0.13706355424109964"/>
        </c:manualLayout>
      </c:layout>
      <c:overlay val="0"/>
    </c:title>
    <c:autoTitleDeleted val="0"/>
    <c:plotArea>
      <c:layout>
        <c:manualLayout>
          <c:layoutTarget val="inner"/>
          <c:xMode val="edge"/>
          <c:yMode val="edge"/>
          <c:x val="1.6167185127578417E-2"/>
          <c:y val="0.24130101444667065"/>
          <c:w val="0.96766562974484316"/>
          <c:h val="0.61734639637741395"/>
        </c:manualLayout>
      </c:layout>
      <c:barChart>
        <c:barDir val="col"/>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txPr>
              <a:bodyPr wrap="square" lIns="38100" tIns="19050" rIns="38100" bIns="19050" anchor="ctr">
                <a:spAutoFit/>
              </a:bodyPr>
              <a:lstStyle/>
              <a:p>
                <a:pPr>
                  <a:defRPr>
                    <a:solidFill>
                      <a:srgbClr val="00206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La información contenida en el(los) letrero(s) es legible</c:v>
                </c:pt>
                <c:pt idx="1">
                  <c:v>Indica(n) correctamente la ubicación de la OIP</c:v>
                </c:pt>
                <c:pt idx="2">
                  <c:v>Tiene(n) nombre del responsable de la OIP</c:v>
                </c:pt>
                <c:pt idx="3">
                  <c:v>Difunde(n) el horario de atención</c:v>
                </c:pt>
                <c:pt idx="4">
                  <c:v>El(los) letrero(s) está(n) confeccionado(s) con materiales duraderos</c:v>
                </c:pt>
              </c:strCache>
            </c:strRef>
          </c:cat>
          <c:val>
            <c:numRef>
              <c:f>Hoja1!$B$2:$B$6</c:f>
              <c:numCache>
                <c:formatCode>0.0</c:formatCode>
                <c:ptCount val="5"/>
                <c:pt idx="0" formatCode="###0.0">
                  <c:v>92.3</c:v>
                </c:pt>
                <c:pt idx="1">
                  <c:v>88.5</c:v>
                </c:pt>
                <c:pt idx="2" formatCode="###0.0">
                  <c:v>53.8</c:v>
                </c:pt>
                <c:pt idx="3" formatCode="###0.0">
                  <c:v>76.900000000000006</c:v>
                </c:pt>
                <c:pt idx="4" formatCode="###0.0">
                  <c:v>84.6</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La información contenida en el(los) letrero(s) es legible</c:v>
                </c:pt>
                <c:pt idx="1">
                  <c:v>Indica(n) correctamente la ubicación de la OIP</c:v>
                </c:pt>
                <c:pt idx="2">
                  <c:v>Tiene(n) nombre del responsable de la OIP</c:v>
                </c:pt>
                <c:pt idx="3">
                  <c:v>Difunde(n) el horario de atención</c:v>
                </c:pt>
                <c:pt idx="4">
                  <c:v>El(los) letrero(s) está(n) confeccionado(s) con materiales duraderos</c:v>
                </c:pt>
              </c:strCache>
            </c:strRef>
          </c:cat>
          <c:val>
            <c:numRef>
              <c:f>Hoja1!$C$2:$C$6</c:f>
              <c:numCache>
                <c:formatCode>0.0</c:formatCode>
                <c:ptCount val="5"/>
                <c:pt idx="0">
                  <c:v>7.7</c:v>
                </c:pt>
                <c:pt idx="1">
                  <c:v>11.5</c:v>
                </c:pt>
                <c:pt idx="2" formatCode="###0.0">
                  <c:v>46.2</c:v>
                </c:pt>
                <c:pt idx="3" formatCode="###0.0">
                  <c:v>23.1</c:v>
                </c:pt>
                <c:pt idx="4" formatCode="###0.0">
                  <c:v>15.4</c:v>
                </c:pt>
              </c:numCache>
            </c:numRef>
          </c:val>
        </c:ser>
        <c:dLbls>
          <c:showLegendKey val="0"/>
          <c:showVal val="1"/>
          <c:showCatName val="0"/>
          <c:showSerName val="0"/>
          <c:showPercent val="0"/>
          <c:showBubbleSize val="0"/>
        </c:dLbls>
        <c:gapWidth val="150"/>
        <c:overlap val="-25"/>
        <c:axId val="355417112"/>
        <c:axId val="355419072"/>
      </c:barChart>
      <c:catAx>
        <c:axId val="355417112"/>
        <c:scaling>
          <c:orientation val="minMax"/>
        </c:scaling>
        <c:delete val="0"/>
        <c:axPos val="b"/>
        <c:numFmt formatCode="General" sourceLinked="0"/>
        <c:majorTickMark val="cross"/>
        <c:minorTickMark val="none"/>
        <c:tickLblPos val="nextTo"/>
        <c:txPr>
          <a:bodyPr/>
          <a:lstStyle/>
          <a:p>
            <a:pPr>
              <a:defRPr sz="1100">
                <a:solidFill>
                  <a:srgbClr val="002060"/>
                </a:solidFill>
              </a:defRPr>
            </a:pPr>
            <a:endParaRPr lang="es-ES"/>
          </a:p>
        </c:txPr>
        <c:crossAx val="355419072"/>
        <c:crosses val="autoZero"/>
        <c:auto val="0"/>
        <c:lblAlgn val="ctr"/>
        <c:lblOffset val="100"/>
        <c:noMultiLvlLbl val="0"/>
      </c:catAx>
      <c:valAx>
        <c:axId val="355419072"/>
        <c:scaling>
          <c:orientation val="minMax"/>
          <c:max val="110"/>
        </c:scaling>
        <c:delete val="1"/>
        <c:axPos val="l"/>
        <c:numFmt formatCode="###0.0" sourceLinked="1"/>
        <c:majorTickMark val="out"/>
        <c:minorTickMark val="none"/>
        <c:tickLblPos val="none"/>
        <c:crossAx val="355417112"/>
        <c:crosses val="autoZero"/>
        <c:crossBetween val="between"/>
      </c:valAx>
    </c:plotArea>
    <c:legend>
      <c:legendPos val="t"/>
      <c:layout>
        <c:manualLayout>
          <c:xMode val="edge"/>
          <c:yMode val="edge"/>
          <c:x val="0.4087631466874051"/>
          <c:y val="2.0749328505982996E-2"/>
          <c:w val="0.18247359089730772"/>
          <c:h val="7.5082343791866263E-2"/>
        </c:manualLayout>
      </c:layout>
      <c:overlay val="0"/>
      <c:txPr>
        <a:bodyPr/>
        <a:lstStyle/>
        <a:p>
          <a:pPr>
            <a:defRPr>
              <a:solidFill>
                <a:srgbClr val="002060"/>
              </a:solidFill>
            </a:defRPr>
          </a:pPr>
          <a:endParaRPr lang="es-ES"/>
        </a:p>
      </c:txPr>
    </c:legend>
    <c:plotVisOnly val="1"/>
    <c:dispBlanksAs val="gap"/>
    <c:showDLblsOverMax val="0"/>
  </c:chart>
  <c:spPr>
    <a:scene3d>
      <a:camera prst="orthographicFront"/>
      <a:lightRig rig="threePt" dir="t"/>
    </a:scene3d>
    <a:sp3d prstMaterial="matte"/>
  </c:spPr>
  <c:txPr>
    <a:bodyPr/>
    <a:lstStyle/>
    <a:p>
      <a:pPr>
        <a:defRPr sz="1300" b="1">
          <a:solidFill>
            <a:schemeClr val="bg1"/>
          </a:solidFill>
          <a:latin typeface="Calibri" pitchFamily="34" charset="0"/>
          <a:cs typeface="Calibri" pitchFamily="34" charset="0"/>
        </a:defRPr>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30"/>
      <c:rotY val="18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501152704269694"/>
          <c:y val="0.27406244353008397"/>
          <c:w val="0.5319321278257122"/>
          <c:h val="0.5140892633381039"/>
        </c:manualLayout>
      </c:layout>
      <c:pie3DChart>
        <c:varyColors val="1"/>
        <c:ser>
          <c:idx val="0"/>
          <c:order val="0"/>
          <c:tx>
            <c:strRef>
              <c:f>Hoja1!$B$1</c:f>
              <c:strCache>
                <c:ptCount val="1"/>
                <c:pt idx="0">
                  <c:v>Porcentaje</c:v>
                </c:pt>
              </c:strCache>
            </c:strRef>
          </c:tx>
          <c:spPr>
            <a:solidFill>
              <a:srgbClr val="009999"/>
            </a:solidFill>
          </c:spPr>
          <c:dPt>
            <c:idx val="0"/>
            <c:bubble3D val="0"/>
            <c:explosion val="17"/>
            <c:spPr>
              <a:solidFill>
                <a:srgbClr val="009999"/>
              </a:solidFill>
              <a:ln w="50800">
                <a:solidFill>
                  <a:schemeClr val="lt1"/>
                </a:solidFill>
              </a:ln>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dPt>
          <c:dPt>
            <c:idx val="1"/>
            <c:bubble3D val="0"/>
            <c:spPr>
              <a:solidFill>
                <a:srgbClr val="DA1F28"/>
              </a:solidFill>
              <a:ln w="50800">
                <a:noFill/>
              </a:ln>
              <a:effectLst/>
              <a:sp3d contourW="50800">
                <a:contourClr>
                  <a:schemeClr val="lt1"/>
                </a:contourClr>
              </a:sp3d>
            </c:spPr>
          </c:dPt>
          <c:dPt>
            <c:idx val="2"/>
            <c:bubble3D val="0"/>
            <c:spPr>
              <a:solidFill>
                <a:srgbClr val="009999"/>
              </a:solidFill>
              <a:ln w="50800">
                <a:solidFill>
                  <a:schemeClr val="lt1"/>
                </a:solidFill>
              </a:ln>
              <a:effectLst/>
              <a:sp3d contourW="50800">
                <a:contourClr>
                  <a:schemeClr val="lt1"/>
                </a:contourClr>
              </a:sp3d>
            </c:spPr>
          </c:dPt>
          <c:dPt>
            <c:idx val="3"/>
            <c:bubble3D val="0"/>
            <c:spPr>
              <a:solidFill>
                <a:srgbClr val="009999"/>
              </a:solidFill>
              <a:ln w="50800">
                <a:solidFill>
                  <a:schemeClr val="lt1"/>
                </a:solidFill>
              </a:ln>
              <a:effectLst/>
              <a:sp3d contourW="50800">
                <a:contourClr>
                  <a:schemeClr val="lt1"/>
                </a:contourClr>
              </a:sp3d>
            </c:spPr>
          </c:dPt>
          <c:dLbls>
            <c:dLbl>
              <c:idx val="0"/>
              <c:layout>
                <c:manualLayout>
                  <c:x val="-2.1508450280592169E-2"/>
                  <c:y val="-4.878299574278981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7.8863406658701074E-17"/>
                  <c:y val="2.251522880436452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15</c:v>
                </c:pt>
                <c:pt idx="1">
                  <c:v>6</c:v>
                </c:pt>
              </c:numCache>
            </c:numRef>
          </c:val>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sz="1200" b="1">
          <a:solidFill>
            <a:schemeClr val="tx1"/>
          </a:solidFill>
          <a:latin typeface="Calibri" panose="020F0502020204030204" pitchFamily="34" charset="0"/>
        </a:defRPr>
      </a:pPr>
      <a:endParaRPr lang="es-E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vert="horz"/>
        <a:lstStyle/>
        <a:p>
          <a:pPr>
            <a:defRPr sz="1300" u="sng"/>
          </a:pPr>
          <a:endParaRPr lang="es-ES"/>
        </a:p>
      </c:txPr>
    </c:title>
    <c:autoTitleDeleted val="0"/>
    <c:plotArea>
      <c:layout>
        <c:manualLayout>
          <c:layoutTarget val="inner"/>
          <c:xMode val="edge"/>
          <c:yMode val="edge"/>
          <c:x val="0.37272412293172696"/>
          <c:y val="9.1793674247750964E-2"/>
          <c:w val="0.59234355316452603"/>
          <c:h val="0.88001096094751297"/>
        </c:manualLayout>
      </c:layout>
      <c:barChart>
        <c:barDir val="bar"/>
        <c:grouping val="clustered"/>
        <c:varyColors val="0"/>
        <c:ser>
          <c:idx val="0"/>
          <c:order val="0"/>
          <c:tx>
            <c:strRef>
              <c:f>Hoja1!$B$1</c:f>
              <c:strCache>
                <c:ptCount val="1"/>
                <c:pt idx="0">
                  <c:v>Porcentaje</c:v>
                </c:pt>
              </c:strCache>
            </c:strRef>
          </c:tx>
          <c:spPr>
            <a:solidFill>
              <a:srgbClr val="009999"/>
            </a:solidFill>
            <a:ln w="19050">
              <a:no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No se requiere la atención personalizada porque la OIP es visible</c:v>
                </c:pt>
                <c:pt idx="1">
                  <c:v>No fue atendido por persona alguna</c:v>
                </c:pt>
                <c:pt idx="2">
                  <c:v>Otra persona</c:v>
                </c:pt>
                <c:pt idx="3">
                  <c:v>Personal de seguridad / vigilancia</c:v>
                </c:pt>
                <c:pt idx="4">
                  <c:v>Personal de recepción / orientación</c:v>
                </c:pt>
              </c:strCache>
            </c:strRef>
          </c:cat>
          <c:val>
            <c:numRef>
              <c:f>Hoja1!$B$2:$B$6</c:f>
              <c:numCache>
                <c:formatCode>###0.0</c:formatCode>
                <c:ptCount val="5"/>
                <c:pt idx="0">
                  <c:v>52.9</c:v>
                </c:pt>
                <c:pt idx="1">
                  <c:v>14</c:v>
                </c:pt>
                <c:pt idx="2">
                  <c:v>14.9</c:v>
                </c:pt>
                <c:pt idx="3">
                  <c:v>5</c:v>
                </c:pt>
                <c:pt idx="4">
                  <c:v>13.2</c:v>
                </c:pt>
              </c:numCache>
            </c:numRef>
          </c:val>
        </c:ser>
        <c:dLbls>
          <c:dLblPos val="outEnd"/>
          <c:showLegendKey val="0"/>
          <c:showVal val="1"/>
          <c:showCatName val="0"/>
          <c:showSerName val="0"/>
          <c:showPercent val="0"/>
          <c:showBubbleSize val="0"/>
        </c:dLbls>
        <c:gapWidth val="100"/>
        <c:axId val="355413976"/>
        <c:axId val="355415152"/>
      </c:barChart>
      <c:valAx>
        <c:axId val="355415152"/>
        <c:scaling>
          <c:orientation val="minMax"/>
        </c:scaling>
        <c:delete val="1"/>
        <c:axPos val="b"/>
        <c:numFmt formatCode="###0.0" sourceLinked="1"/>
        <c:majorTickMark val="out"/>
        <c:minorTickMark val="none"/>
        <c:tickLblPos val="nextTo"/>
        <c:crossAx val="355413976"/>
        <c:crosses val="autoZero"/>
        <c:crossBetween val="between"/>
      </c:valAx>
      <c:catAx>
        <c:axId val="355413976"/>
        <c:scaling>
          <c:orientation val="minMax"/>
        </c:scaling>
        <c:delete val="0"/>
        <c:axPos val="l"/>
        <c:numFmt formatCode="General" sourceLinked="1"/>
        <c:majorTickMark val="out"/>
        <c:minorTickMark val="none"/>
        <c:tickLblPos val="nextTo"/>
        <c:spPr>
          <a:noFill/>
          <a:ln>
            <a:noFill/>
          </a:ln>
          <a:effectLst/>
        </c:spPr>
        <c:txPr>
          <a:bodyPr rot="-60000000" vert="horz"/>
          <a:lstStyle/>
          <a:p>
            <a:pPr>
              <a:defRPr sz="1200"/>
            </a:pPr>
            <a:endParaRPr lang="es-ES"/>
          </a:p>
        </c:txPr>
        <c:crossAx val="35541515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300" b="1">
          <a:solidFill>
            <a:schemeClr val="tx1"/>
          </a:solidFill>
          <a:latin typeface="Calibri" panose="020F050202020403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300" u="sng"/>
          </a:pPr>
          <a:endParaRPr lang="es-ES"/>
        </a:p>
      </c:txPr>
    </c:title>
    <c:autoTitleDeleted val="0"/>
    <c:plotArea>
      <c:layout/>
      <c:barChart>
        <c:barDir val="col"/>
        <c:grouping val="clustered"/>
        <c:varyColors val="0"/>
        <c:ser>
          <c:idx val="0"/>
          <c:order val="0"/>
          <c:tx>
            <c:strRef>
              <c:f>Hoja1!$B$1</c:f>
              <c:strCache>
                <c:ptCount val="1"/>
                <c:pt idx="0">
                  <c:v>Porcentaje</c:v>
                </c:pt>
              </c:strCache>
            </c:strRef>
          </c:tx>
          <c:spPr>
            <a:effectLst>
              <a:outerShdw blurRad="50800" dist="38100" dir="13500000" algn="br" rotWithShape="0">
                <a:prstClr val="black">
                  <a:alpha val="40000"/>
                </a:prstClr>
              </a:outerShdw>
            </a:effectLst>
            <a:scene3d>
              <a:camera prst="orthographicFront"/>
              <a:lightRig rig="threePt" dir="t"/>
            </a:scene3d>
            <a:sp3d/>
          </c:spPr>
          <c:invertIfNegative val="0"/>
          <c:dPt>
            <c:idx val="0"/>
            <c:invertIfNegative val="0"/>
            <c:bubble3D val="0"/>
            <c:spPr>
              <a:solidFill>
                <a:srgbClr val="009999"/>
              </a:solidFill>
              <a:effectLst>
                <a:outerShdw blurRad="50800" dist="38100" dir="13500000" algn="br" rotWithShape="0">
                  <a:prstClr val="black">
                    <a:alpha val="40000"/>
                  </a:prstClr>
                </a:outerShdw>
              </a:effectLst>
              <a:scene3d>
                <a:camera prst="orthographicFront"/>
                <a:lightRig rig="threePt" dir="t"/>
              </a:scene3d>
              <a:sp3d>
                <a:bevelT/>
              </a:sp3d>
            </c:spPr>
          </c:dPt>
          <c:dPt>
            <c:idx val="1"/>
            <c:invertIfNegative val="0"/>
            <c:bubble3D val="0"/>
            <c:spPr>
              <a:solidFill>
                <a:srgbClr val="0070C0"/>
              </a:solidFill>
              <a:effectLst>
                <a:outerShdw blurRad="50800" dist="38100" dir="13500000" algn="br" rotWithShape="0">
                  <a:prstClr val="black">
                    <a:alpha val="40000"/>
                  </a:prstClr>
                </a:outerShdw>
              </a:effectLst>
              <a:scene3d>
                <a:camera prst="orthographicFront"/>
                <a:lightRig rig="threePt" dir="t"/>
              </a:scene3d>
              <a:sp3d>
                <a:bevelT/>
              </a:sp3d>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Hoja1!$A$2:$A$3</c:f>
              <c:strCache>
                <c:ptCount val="2"/>
                <c:pt idx="0">
                  <c:v>Únicamente alberga al Ente Obligado</c:v>
                </c:pt>
                <c:pt idx="1">
                  <c:v>Es compartido</c:v>
                </c:pt>
              </c:strCache>
            </c:strRef>
          </c:cat>
          <c:val>
            <c:numRef>
              <c:f>Hoja1!$B$2:$B$3</c:f>
              <c:numCache>
                <c:formatCode>General</c:formatCode>
                <c:ptCount val="2"/>
                <c:pt idx="0">
                  <c:v>65.3</c:v>
                </c:pt>
                <c:pt idx="1">
                  <c:v>34.700000000000003</c:v>
                </c:pt>
              </c:numCache>
            </c:numRef>
          </c:val>
        </c:ser>
        <c:dLbls>
          <c:dLblPos val="outEnd"/>
          <c:showLegendKey val="0"/>
          <c:showVal val="1"/>
          <c:showCatName val="0"/>
          <c:showSerName val="0"/>
          <c:showPercent val="0"/>
          <c:showBubbleSize val="0"/>
        </c:dLbls>
        <c:gapWidth val="260"/>
        <c:axId val="301671272"/>
        <c:axId val="301673624"/>
      </c:barChart>
      <c:catAx>
        <c:axId val="301671272"/>
        <c:scaling>
          <c:orientation val="minMax"/>
        </c:scaling>
        <c:delete val="0"/>
        <c:axPos val="b"/>
        <c:numFmt formatCode="General" sourceLinked="0"/>
        <c:majorTickMark val="cross"/>
        <c:minorTickMark val="none"/>
        <c:tickLblPos val="nextTo"/>
        <c:spPr>
          <a:ln/>
        </c:spPr>
        <c:crossAx val="301673624"/>
        <c:crosses val="autoZero"/>
        <c:auto val="1"/>
        <c:lblAlgn val="ctr"/>
        <c:lblOffset val="100"/>
        <c:noMultiLvlLbl val="0"/>
      </c:catAx>
      <c:valAx>
        <c:axId val="301673624"/>
        <c:scaling>
          <c:orientation val="minMax"/>
        </c:scaling>
        <c:delete val="1"/>
        <c:axPos val="l"/>
        <c:numFmt formatCode="General" sourceLinked="1"/>
        <c:majorTickMark val="out"/>
        <c:minorTickMark val="none"/>
        <c:tickLblPos val="nextTo"/>
        <c:crossAx val="301671272"/>
        <c:crosses val="autoZero"/>
        <c:crossBetween val="between"/>
      </c:valAx>
    </c:plotArea>
    <c:plotVisOnly val="1"/>
    <c:dispBlanksAs val="gap"/>
    <c:showDLblsOverMax val="0"/>
  </c:chart>
  <c:txPr>
    <a:bodyPr/>
    <a:lstStyle/>
    <a:p>
      <a:pPr>
        <a:defRPr sz="1300" b="1">
          <a:latin typeface="Calibri" panose="020F0502020204030204" pitchFamily="34" charset="0"/>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spPr>
        <a:noFill/>
        <a:ln>
          <a:noFill/>
        </a:ln>
        <a:effectLst/>
      </c:spPr>
      <c:txPr>
        <a:bodyPr rot="0" spcFirstLastPara="1" vertOverflow="ellipsis" vert="horz" wrap="square" anchor="ctr" anchorCtr="1"/>
        <a:lstStyle/>
        <a:p>
          <a:pPr>
            <a:defRPr sz="1300" b="1" i="0" u="sng" strike="noStrike" kern="1200" spc="0" normalizeH="0" baseline="0">
              <a:solidFill>
                <a:schemeClr val="tx1"/>
              </a:solidFill>
              <a:latin typeface="Calibri" panose="020F0502020204030204" pitchFamily="34" charset="0"/>
              <a:ea typeface="+mj-ea"/>
              <a:cs typeface="+mj-cs"/>
            </a:defRPr>
          </a:pPr>
          <a:endParaRPr lang="es-ES"/>
        </a:p>
      </c:txPr>
    </c:title>
    <c:autoTitleDeleted val="0"/>
    <c:plotArea>
      <c:layout>
        <c:manualLayout>
          <c:layoutTarget val="inner"/>
          <c:xMode val="edge"/>
          <c:yMode val="edge"/>
          <c:x val="0.30375765046940129"/>
          <c:y val="0.10329750090218989"/>
          <c:w val="0.64502271426627422"/>
          <c:h val="0.87899465400031884"/>
        </c:manualLayout>
      </c:layout>
      <c:barChart>
        <c:barDir val="bar"/>
        <c:grouping val="clustered"/>
        <c:varyColors val="0"/>
        <c:ser>
          <c:idx val="0"/>
          <c:order val="0"/>
          <c:tx>
            <c:strRef>
              <c:f>Hoja1!$B$1</c:f>
              <c:strCache>
                <c:ptCount val="1"/>
                <c:pt idx="0">
                  <c:v>Porcentaje</c:v>
                </c:pt>
              </c:strCache>
            </c:strRef>
          </c:tx>
          <c:spPr>
            <a:solidFill>
              <a:srgbClr val="009999"/>
            </a:solidFill>
            <a:ln w="19050">
              <a:no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alibri" panose="020F0502020204030204" pitchFamily="34" charset="0"/>
                    <a:ea typeface="+mn-ea"/>
                    <a:cs typeface="+mn-cs"/>
                  </a:defRPr>
                </a:pPr>
                <a:endParaRPr lang="es-E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No le solicitaron nada</c:v>
                </c:pt>
                <c:pt idx="1">
                  <c:v>Además del registro, le solicitaron identificación</c:v>
                </c:pt>
                <c:pt idx="2">
                  <c:v>El registro del nombre y/o algún dato adicional</c:v>
                </c:pt>
              </c:strCache>
            </c:strRef>
          </c:cat>
          <c:val>
            <c:numRef>
              <c:f>Hoja1!$B$2:$B$4</c:f>
              <c:numCache>
                <c:formatCode>###0.0</c:formatCode>
                <c:ptCount val="3"/>
                <c:pt idx="0">
                  <c:v>85</c:v>
                </c:pt>
                <c:pt idx="1">
                  <c:v>2.5</c:v>
                </c:pt>
                <c:pt idx="2">
                  <c:v>12.5</c:v>
                </c:pt>
              </c:numCache>
            </c:numRef>
          </c:val>
        </c:ser>
        <c:dLbls>
          <c:dLblPos val="outEnd"/>
          <c:showLegendKey val="0"/>
          <c:showVal val="1"/>
          <c:showCatName val="0"/>
          <c:showSerName val="0"/>
          <c:showPercent val="0"/>
          <c:showBubbleSize val="0"/>
        </c:dLbls>
        <c:gapWidth val="100"/>
        <c:axId val="355417504"/>
        <c:axId val="355414368"/>
      </c:barChart>
      <c:valAx>
        <c:axId val="355414368"/>
        <c:scaling>
          <c:orientation val="minMax"/>
        </c:scaling>
        <c:delete val="1"/>
        <c:axPos val="b"/>
        <c:numFmt formatCode="###0.0" sourceLinked="1"/>
        <c:majorTickMark val="out"/>
        <c:minorTickMark val="none"/>
        <c:tickLblPos val="nextTo"/>
        <c:crossAx val="355417504"/>
        <c:crosses val="autoZero"/>
        <c:crossBetween val="between"/>
      </c:valAx>
      <c:catAx>
        <c:axId val="3554175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300" b="1" i="0" u="none" strike="noStrike" kern="1200" cap="none" spc="0" normalizeH="0" baseline="0">
                <a:solidFill>
                  <a:schemeClr val="tx1"/>
                </a:solidFill>
                <a:latin typeface="Calibri" panose="020F0502020204030204" pitchFamily="34" charset="0"/>
                <a:ea typeface="+mn-ea"/>
                <a:cs typeface="+mn-cs"/>
              </a:defRPr>
            </a:pPr>
            <a:endParaRPr lang="es-ES"/>
          </a:p>
        </c:txPr>
        <c:crossAx val="355414368"/>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200" b="1">
          <a:solidFill>
            <a:schemeClr val="tx1"/>
          </a:solidFill>
          <a:latin typeface="Calibri" panose="020F0502020204030204" pitchFamily="34" charset="0"/>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1"/>
    </c:view3D>
    <c:floor>
      <c:thickness val="0"/>
    </c:floor>
    <c:sideWall>
      <c:thickness val="0"/>
    </c:sideWall>
    <c:backWall>
      <c:thickness val="0"/>
    </c:backWall>
    <c:plotArea>
      <c:layout>
        <c:manualLayout>
          <c:layoutTarget val="inner"/>
          <c:xMode val="edge"/>
          <c:yMode val="edge"/>
          <c:x val="0.1661546671828954"/>
          <c:y val="9.7864650258985914E-2"/>
          <c:w val="0.71435242289596468"/>
          <c:h val="0.70297404062022462"/>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3.1378422249806741E-2"/>
                  <c:y val="3.6041592862846306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3.0474847583905697E-2"/>
                  <c:y val="-2.6234244413094576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4.0318570384698993E-2"/>
                  <c:y val="1.8114800067298525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102</c:v>
                </c:pt>
                <c:pt idx="1">
                  <c:v>19</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39054267194355452"/>
          <c:y val="1.6477521158045377E-2"/>
        </c:manualLayout>
      </c:layout>
      <c:overlay val="0"/>
    </c:title>
    <c:autoTitleDeleted val="0"/>
    <c:plotArea>
      <c:layout>
        <c:manualLayout>
          <c:layoutTarget val="inner"/>
          <c:xMode val="edge"/>
          <c:yMode val="edge"/>
          <c:x val="0.46747609763716602"/>
          <c:y val="0.12213773385448755"/>
          <c:w val="0.33553489502987827"/>
          <c:h val="0.83584799335363402"/>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La información contenida en el(los) letrero(s) es legible</c:v>
                </c:pt>
                <c:pt idx="1">
                  <c:v>Tiene(n) nombre del responsable de la OIP</c:v>
                </c:pt>
                <c:pt idx="2">
                  <c:v>Difunde(n) el horario de atención</c:v>
                </c:pt>
                <c:pt idx="3">
                  <c:v>El(los) letrero(s) está(n) confeccionado(s) con materiales duraderos</c:v>
                </c:pt>
              </c:strCache>
            </c:strRef>
          </c:cat>
          <c:val>
            <c:numRef>
              <c:f>Hoja1!$B$2:$B$5</c:f>
              <c:numCache>
                <c:formatCode>###0.0</c:formatCode>
                <c:ptCount val="4"/>
                <c:pt idx="0">
                  <c:v>90.2</c:v>
                </c:pt>
                <c:pt idx="1">
                  <c:v>61.8</c:v>
                </c:pt>
                <c:pt idx="2">
                  <c:v>72.5</c:v>
                </c:pt>
                <c:pt idx="3">
                  <c:v>83.3</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La información contenida en el(los) letrero(s) es legible</c:v>
                </c:pt>
                <c:pt idx="1">
                  <c:v>Tiene(n) nombre del responsable de la OIP</c:v>
                </c:pt>
                <c:pt idx="2">
                  <c:v>Difunde(n) el horario de atención</c:v>
                </c:pt>
                <c:pt idx="3">
                  <c:v>El(los) letrero(s) está(n) confeccionado(s) con materiales duraderos</c:v>
                </c:pt>
              </c:strCache>
            </c:strRef>
          </c:cat>
          <c:val>
            <c:numRef>
              <c:f>Hoja1!$C$2:$C$5</c:f>
              <c:numCache>
                <c:formatCode>###0.0</c:formatCode>
                <c:ptCount val="4"/>
                <c:pt idx="0">
                  <c:v>9.8000000000000007</c:v>
                </c:pt>
                <c:pt idx="1">
                  <c:v>38.200000000000003</c:v>
                </c:pt>
                <c:pt idx="2">
                  <c:v>27.5</c:v>
                </c:pt>
                <c:pt idx="3">
                  <c:v>16.7</c:v>
                </c:pt>
              </c:numCache>
            </c:numRef>
          </c:val>
        </c:ser>
        <c:dLbls>
          <c:showLegendKey val="0"/>
          <c:showVal val="1"/>
          <c:showCatName val="0"/>
          <c:showSerName val="0"/>
          <c:showPercent val="0"/>
          <c:showBubbleSize val="0"/>
        </c:dLbls>
        <c:gapWidth val="150"/>
        <c:axId val="355418680"/>
        <c:axId val="355411624"/>
      </c:barChart>
      <c:catAx>
        <c:axId val="355418680"/>
        <c:scaling>
          <c:orientation val="maxMin"/>
        </c:scaling>
        <c:delete val="0"/>
        <c:axPos val="l"/>
        <c:numFmt formatCode="General" sourceLinked="0"/>
        <c:majorTickMark val="cross"/>
        <c:minorTickMark val="none"/>
        <c:tickLblPos val="nextTo"/>
        <c:spPr>
          <a:noFill/>
        </c:spPr>
        <c:crossAx val="355411624"/>
        <c:crosses val="autoZero"/>
        <c:auto val="1"/>
        <c:lblAlgn val="ctr"/>
        <c:lblOffset val="100"/>
        <c:noMultiLvlLbl val="0"/>
      </c:catAx>
      <c:valAx>
        <c:axId val="355411624"/>
        <c:scaling>
          <c:orientation val="minMax"/>
          <c:max val="100"/>
        </c:scaling>
        <c:delete val="1"/>
        <c:axPos val="t"/>
        <c:numFmt formatCode="###0.0" sourceLinked="1"/>
        <c:majorTickMark val="none"/>
        <c:minorTickMark val="none"/>
        <c:tickLblPos val="none"/>
        <c:crossAx val="355418680"/>
        <c:crosses val="autoZero"/>
        <c:crossBetween val="between"/>
      </c:valAx>
    </c:plotArea>
    <c:legend>
      <c:legendPos val="r"/>
      <c:layout>
        <c:manualLayout>
          <c:xMode val="edge"/>
          <c:yMode val="edge"/>
          <c:x val="0.85036498676831906"/>
          <c:y val="0.30440725441280936"/>
          <c:w val="0.11493873176204465"/>
          <c:h val="0.39811904802600284"/>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rgbClr val="002060"/>
          </a:solidFill>
          <a:latin typeface="Calibri" pitchFamily="34" charset="0"/>
        </a:defRPr>
      </a:pPr>
      <a:endParaRPr lang="es-E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270"/>
      <c:rAngAx val="1"/>
    </c:view3D>
    <c:floor>
      <c:thickness val="0"/>
    </c:floor>
    <c:sideWall>
      <c:thickness val="0"/>
    </c:sideWall>
    <c:backWall>
      <c:thickness val="0"/>
    </c:backWall>
    <c:plotArea>
      <c:layout>
        <c:manualLayout>
          <c:layoutTarget val="inner"/>
          <c:xMode val="edge"/>
          <c:yMode val="edge"/>
          <c:x val="0.12271321704995741"/>
          <c:y val="0.2175694367292523"/>
          <c:w val="0.76538100704859957"/>
          <c:h val="0.69777330296633711"/>
        </c:manualLayout>
      </c:layout>
      <c:pie3DChart>
        <c:varyColors val="1"/>
        <c:ser>
          <c:idx val="0"/>
          <c:order val="0"/>
          <c:tx>
            <c:strRef>
              <c:f>Hoja1!$B$1</c:f>
              <c:strCache>
                <c:ptCount val="1"/>
                <c:pt idx="0">
                  <c:v>Columna1</c:v>
                </c:pt>
              </c:strCache>
            </c:strRef>
          </c:tx>
          <c:spPr>
            <a:scene3d>
              <a:camera prst="orthographicFront"/>
              <a:lightRig rig="threePt" dir="t"/>
            </a:scene3d>
            <a:sp3d>
              <a:bevelT/>
              <a:contourClr>
                <a:srgbClr val="000000"/>
              </a:contourClr>
            </a:sp3d>
          </c:spPr>
          <c:explosion val="12"/>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contourClr>
                  <a:srgbClr val="000000"/>
                </a:contourClr>
              </a:sp3d>
            </c:spPr>
          </c:dPt>
          <c:dPt>
            <c:idx val="1"/>
            <c:bubble3D val="0"/>
            <c:explosion val="7"/>
            <c:spPr>
              <a:solidFill>
                <a:srgbClr val="DA1F28"/>
              </a:solidFill>
              <a:scene3d>
                <a:camera prst="orthographicFront"/>
                <a:lightRig rig="threePt" dir="t"/>
              </a:scene3d>
              <a:sp3d>
                <a:bevelT/>
                <a:contourClr>
                  <a:srgbClr val="000000"/>
                </a:contourClr>
              </a:sp3d>
            </c:spPr>
          </c:dPt>
          <c:dLbls>
            <c:dLbl>
              <c:idx val="0"/>
              <c:layout>
                <c:manualLayout>
                  <c:x val="3.3763223839326492E-2"/>
                  <c:y val="-5.5541606488168013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2.9712490793204056E-2"/>
                  <c:y val="4.455754916120430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109</c:v>
                </c:pt>
                <c:pt idx="1">
                  <c:v>12</c:v>
                </c:pt>
              </c:numCache>
            </c:numRef>
          </c:val>
        </c:ser>
        <c:dLbls>
          <c:showLegendKey val="0"/>
          <c:showVal val="0"/>
          <c:showCatName val="1"/>
          <c:showSerName val="0"/>
          <c:showPercent val="1"/>
          <c:showBubbleSize val="0"/>
          <c:showLeaderLines val="1"/>
        </c:dLbls>
      </c:pie3DChart>
    </c:plotArea>
    <c:plotVisOnly val="1"/>
    <c:dispBlanksAs val="zero"/>
    <c:showDLblsOverMax val="0"/>
  </c:chart>
  <c:spPr>
    <a:noFill/>
    <a:ln>
      <a:noFill/>
    </a:ln>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solidFill>
                  <a:srgbClr val="002060"/>
                </a:solidFill>
              </a:defRPr>
            </a:pPr>
            <a:r>
              <a:rPr lang="es-ES" sz="1300" u="sng" dirty="0" smtClean="0">
                <a:solidFill>
                  <a:srgbClr val="002060"/>
                </a:solidFill>
              </a:rPr>
              <a:t>Porcentaje</a:t>
            </a:r>
            <a:endParaRPr lang="es-ES" sz="1300" u="sng" dirty="0">
              <a:solidFill>
                <a:srgbClr val="002060"/>
              </a:solidFill>
            </a:endParaRPr>
          </a:p>
        </c:rich>
      </c:tx>
      <c:layout>
        <c:manualLayout>
          <c:xMode val="edge"/>
          <c:yMode val="edge"/>
          <c:x val="0.39054267194355452"/>
          <c:y val="0"/>
        </c:manualLayout>
      </c:layout>
      <c:overlay val="0"/>
    </c:title>
    <c:autoTitleDeleted val="0"/>
    <c:plotArea>
      <c:layout>
        <c:manualLayout>
          <c:layoutTarget val="inner"/>
          <c:xMode val="edge"/>
          <c:yMode val="edge"/>
          <c:x val="0.46747609763716602"/>
          <c:y val="0.12213773385448755"/>
          <c:w val="0.33553489502987827"/>
          <c:h val="0.82562291058569248"/>
        </c:manualLayout>
      </c:layout>
      <c:barChart>
        <c:barDir val="bar"/>
        <c:grouping val="clustered"/>
        <c:varyColors val="0"/>
        <c:ser>
          <c:idx val="0"/>
          <c:order val="0"/>
          <c:tx>
            <c:strRef>
              <c:f>Hoja1!$B$1</c:f>
              <c:strCache>
                <c:ptCount val="1"/>
                <c:pt idx="0">
                  <c:v>Porcentaje</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txPr>
              <a:bodyPr wrap="square" lIns="38100" tIns="19050" rIns="38100" bIns="19050" anchor="ctr">
                <a:spAutoFit/>
              </a:bodyPr>
              <a:lstStyle/>
              <a:p>
                <a:pPr>
                  <a:defRPr>
                    <a:solidFill>
                      <a:srgbClr val="00206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De 0 a 10 minutos</c:v>
                </c:pt>
                <c:pt idx="1">
                  <c:v>De 11 a 20 minutos</c:v>
                </c:pt>
              </c:strCache>
            </c:strRef>
          </c:cat>
          <c:val>
            <c:numRef>
              <c:f>Hoja1!$B$2:$B$3</c:f>
              <c:numCache>
                <c:formatCode>0.0</c:formatCode>
                <c:ptCount val="2"/>
                <c:pt idx="0">
                  <c:v>92.6</c:v>
                </c:pt>
                <c:pt idx="1">
                  <c:v>7.4</c:v>
                </c:pt>
              </c:numCache>
            </c:numRef>
          </c:val>
        </c:ser>
        <c:dLbls>
          <c:showLegendKey val="0"/>
          <c:showVal val="1"/>
          <c:showCatName val="0"/>
          <c:showSerName val="0"/>
          <c:showPercent val="0"/>
          <c:showBubbleSize val="0"/>
        </c:dLbls>
        <c:gapWidth val="150"/>
        <c:axId val="357252208"/>
        <c:axId val="357251816"/>
      </c:barChart>
      <c:catAx>
        <c:axId val="357252208"/>
        <c:scaling>
          <c:orientation val="maxMin"/>
        </c:scaling>
        <c:delete val="0"/>
        <c:axPos val="l"/>
        <c:numFmt formatCode="General" sourceLinked="0"/>
        <c:majorTickMark val="cross"/>
        <c:minorTickMark val="none"/>
        <c:tickLblPos val="nextTo"/>
        <c:spPr>
          <a:noFill/>
        </c:spPr>
        <c:txPr>
          <a:bodyPr/>
          <a:lstStyle/>
          <a:p>
            <a:pPr>
              <a:defRPr>
                <a:solidFill>
                  <a:srgbClr val="002060"/>
                </a:solidFill>
              </a:defRPr>
            </a:pPr>
            <a:endParaRPr lang="es-ES"/>
          </a:p>
        </c:txPr>
        <c:crossAx val="357251816"/>
        <c:crosses val="autoZero"/>
        <c:auto val="1"/>
        <c:lblAlgn val="ctr"/>
        <c:lblOffset val="100"/>
        <c:noMultiLvlLbl val="0"/>
      </c:catAx>
      <c:valAx>
        <c:axId val="357251816"/>
        <c:scaling>
          <c:orientation val="minMax"/>
          <c:max val="100"/>
        </c:scaling>
        <c:delete val="1"/>
        <c:axPos val="t"/>
        <c:numFmt formatCode="0.0" sourceLinked="1"/>
        <c:majorTickMark val="none"/>
        <c:minorTickMark val="none"/>
        <c:tickLblPos val="none"/>
        <c:crossAx val="357252208"/>
        <c:crosses val="autoZero"/>
        <c:crossBetween val="between"/>
      </c:valAx>
    </c:plotArea>
    <c:plotVisOnly val="1"/>
    <c:dispBlanksAs val="gap"/>
    <c:showDLblsOverMax val="0"/>
  </c:chart>
  <c:spPr>
    <a:scene3d>
      <a:camera prst="orthographicFront"/>
      <a:lightRig rig="threePt" dir="t"/>
    </a:scene3d>
    <a:sp3d prstMaterial="matte"/>
  </c:spPr>
  <c:txPr>
    <a:bodyPr/>
    <a:lstStyle/>
    <a:p>
      <a:pPr>
        <a:defRPr sz="1300" b="1">
          <a:solidFill>
            <a:schemeClr val="bg1"/>
          </a:solidFill>
          <a:latin typeface="Calibri" pitchFamily="34" charset="0"/>
        </a:defRPr>
      </a:pPr>
      <a:endParaRPr lang="es-E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4312432928697788"/>
          <c:y val="1.8426642479193855E-2"/>
        </c:manualLayout>
      </c:layout>
      <c:overlay val="0"/>
    </c:title>
    <c:autoTitleDeleted val="0"/>
    <c:plotArea>
      <c:layout>
        <c:manualLayout>
          <c:layoutTarget val="inner"/>
          <c:xMode val="edge"/>
          <c:yMode val="edge"/>
          <c:x val="0.37444618485613929"/>
          <c:y val="0.12213773385448755"/>
          <c:w val="0.59330541417254001"/>
          <c:h val="0.82562291058569248"/>
        </c:manualLayout>
      </c:layout>
      <c:barChart>
        <c:barDir val="bar"/>
        <c:grouping val="clustered"/>
        <c:varyColors val="0"/>
        <c:ser>
          <c:idx val="0"/>
          <c:order val="0"/>
          <c:tx>
            <c:strRef>
              <c:f>Hoja1!$B$1</c:f>
              <c:strCache>
                <c:ptCount val="1"/>
                <c:pt idx="0">
                  <c:v>Porcentaje</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Fui atendido inmediatamente</c:v>
                </c:pt>
                <c:pt idx="1">
                  <c:v>Estaba atendiendo a otro solicitante de información</c:v>
                </c:pt>
                <c:pt idx="2">
                  <c:v>Se encontraba en un junta</c:v>
                </c:pt>
                <c:pt idx="3">
                  <c:v>Estaba en otra oficina</c:v>
                </c:pt>
                <c:pt idx="4">
                  <c:v>NO había nadie que atendiera</c:v>
                </c:pt>
                <c:pt idx="5">
                  <c:v>Otro</c:v>
                </c:pt>
              </c:strCache>
            </c:strRef>
          </c:cat>
          <c:val>
            <c:numRef>
              <c:f>Hoja1!$B$2:$B$7</c:f>
              <c:numCache>
                <c:formatCode>###0.0</c:formatCode>
                <c:ptCount val="6"/>
                <c:pt idx="0">
                  <c:v>88.4</c:v>
                </c:pt>
                <c:pt idx="1">
                  <c:v>1.7</c:v>
                </c:pt>
                <c:pt idx="2">
                  <c:v>1.7</c:v>
                </c:pt>
                <c:pt idx="3">
                  <c:v>1.7</c:v>
                </c:pt>
                <c:pt idx="4">
                  <c:v>4.0999999999999996</c:v>
                </c:pt>
                <c:pt idx="5">
                  <c:v>2.5</c:v>
                </c:pt>
              </c:numCache>
            </c:numRef>
          </c:val>
        </c:ser>
        <c:dLbls>
          <c:showLegendKey val="0"/>
          <c:showVal val="1"/>
          <c:showCatName val="0"/>
          <c:showSerName val="0"/>
          <c:showPercent val="0"/>
          <c:showBubbleSize val="0"/>
        </c:dLbls>
        <c:gapWidth val="150"/>
        <c:axId val="357252600"/>
        <c:axId val="357249072"/>
      </c:barChart>
      <c:catAx>
        <c:axId val="357252600"/>
        <c:scaling>
          <c:orientation val="maxMin"/>
        </c:scaling>
        <c:delete val="0"/>
        <c:axPos val="l"/>
        <c:numFmt formatCode="General" sourceLinked="0"/>
        <c:majorTickMark val="cross"/>
        <c:minorTickMark val="none"/>
        <c:tickLblPos val="nextTo"/>
        <c:spPr>
          <a:noFill/>
        </c:spPr>
        <c:crossAx val="357249072"/>
        <c:crosses val="autoZero"/>
        <c:auto val="1"/>
        <c:lblAlgn val="ctr"/>
        <c:lblOffset val="100"/>
        <c:noMultiLvlLbl val="0"/>
      </c:catAx>
      <c:valAx>
        <c:axId val="357249072"/>
        <c:scaling>
          <c:orientation val="minMax"/>
          <c:max val="100"/>
        </c:scaling>
        <c:delete val="1"/>
        <c:axPos val="t"/>
        <c:numFmt formatCode="###0.0" sourceLinked="1"/>
        <c:majorTickMark val="none"/>
        <c:minorTickMark val="none"/>
        <c:tickLblPos val="none"/>
        <c:crossAx val="357252600"/>
        <c:crosses val="autoZero"/>
        <c:crossBetween val="between"/>
      </c:valAx>
    </c:plotArea>
    <c:plotVisOnly val="1"/>
    <c:dispBlanksAs val="gap"/>
    <c:showDLblsOverMax val="0"/>
  </c:chart>
  <c:spPr>
    <a:scene3d>
      <a:camera prst="orthographicFront"/>
      <a:lightRig rig="threePt" dir="t"/>
    </a:scene3d>
    <a:sp3d prstMaterial="matte"/>
  </c:spPr>
  <c:txPr>
    <a:bodyPr/>
    <a:lstStyle/>
    <a:p>
      <a:pPr>
        <a:defRPr sz="1300" b="1">
          <a:solidFill>
            <a:srgbClr val="002060"/>
          </a:solidFill>
          <a:latin typeface="Calibri" pitchFamily="34" charset="0"/>
        </a:defRPr>
      </a:pPr>
      <a:endParaRPr lang="es-E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70"/>
      <c:depthPercent val="100"/>
      <c:rAngAx val="1"/>
    </c:view3D>
    <c:floor>
      <c:thickness val="0"/>
    </c:floor>
    <c:sideWall>
      <c:thickness val="0"/>
    </c:sideWall>
    <c:backWall>
      <c:thickness val="0"/>
    </c:backWall>
    <c:plotArea>
      <c:layout>
        <c:manualLayout>
          <c:layoutTarget val="inner"/>
          <c:xMode val="edge"/>
          <c:yMode val="edge"/>
          <c:x val="0.18264145677806459"/>
          <c:y val="0.14732768773484381"/>
          <c:w val="0.65755407665144505"/>
          <c:h val="0.65508159946161182"/>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9.7098164928815893E-3"/>
                  <c:y val="-6.213588693847792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4.8667731632839072E-2"/>
                  <c:y val="-4.0720094217935057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97</c:v>
                </c:pt>
                <c:pt idx="1">
                  <c:v>24</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a:sp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300" u="sng"/>
          </a:pPr>
          <a:endParaRPr lang="es-ES"/>
        </a:p>
      </c:txPr>
    </c:title>
    <c:autoTitleDeleted val="0"/>
    <c:plotArea>
      <c:layout/>
      <c:barChart>
        <c:barDir val="col"/>
        <c:grouping val="clustered"/>
        <c:varyColors val="0"/>
        <c:ser>
          <c:idx val="0"/>
          <c:order val="0"/>
          <c:tx>
            <c:strRef>
              <c:f>Hoja1!$B$1</c:f>
              <c:strCache>
                <c:ptCount val="1"/>
                <c:pt idx="0">
                  <c:v>Porcentaje</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Director General / Ejecutivo</c:v>
                </c:pt>
                <c:pt idx="1">
                  <c:v>Director / Gerente</c:v>
                </c:pt>
                <c:pt idx="2">
                  <c:v>Subdirector / Subgerente</c:v>
                </c:pt>
                <c:pt idx="3">
                  <c:v>Jefe de Unidad Departamental</c:v>
                </c:pt>
                <c:pt idx="4">
                  <c:v>Operativo</c:v>
                </c:pt>
                <c:pt idx="5">
                  <c:v>Otros</c:v>
                </c:pt>
              </c:strCache>
            </c:strRef>
          </c:cat>
          <c:val>
            <c:numRef>
              <c:f>Hoja1!$B$2:$B$7</c:f>
              <c:numCache>
                <c:formatCode>###0.0</c:formatCode>
                <c:ptCount val="6"/>
                <c:pt idx="0">
                  <c:v>9.9</c:v>
                </c:pt>
                <c:pt idx="1">
                  <c:v>19.8</c:v>
                </c:pt>
                <c:pt idx="2">
                  <c:v>19</c:v>
                </c:pt>
                <c:pt idx="3">
                  <c:v>23.1</c:v>
                </c:pt>
                <c:pt idx="4">
                  <c:v>6.6</c:v>
                </c:pt>
                <c:pt idx="5">
                  <c:v>21.5</c:v>
                </c:pt>
              </c:numCache>
            </c:numRef>
          </c:val>
        </c:ser>
        <c:dLbls>
          <c:showLegendKey val="0"/>
          <c:showVal val="1"/>
          <c:showCatName val="0"/>
          <c:showSerName val="0"/>
          <c:showPercent val="0"/>
          <c:showBubbleSize val="0"/>
        </c:dLbls>
        <c:gapWidth val="150"/>
        <c:overlap val="-25"/>
        <c:axId val="357249464"/>
        <c:axId val="357251032"/>
      </c:barChart>
      <c:catAx>
        <c:axId val="357249464"/>
        <c:scaling>
          <c:orientation val="minMax"/>
        </c:scaling>
        <c:delete val="0"/>
        <c:axPos val="b"/>
        <c:numFmt formatCode="General" sourceLinked="1"/>
        <c:majorTickMark val="cross"/>
        <c:minorTickMark val="none"/>
        <c:tickLblPos val="nextTo"/>
        <c:txPr>
          <a:bodyPr/>
          <a:lstStyle/>
          <a:p>
            <a:pPr algn="just">
              <a:defRPr/>
            </a:pPr>
            <a:endParaRPr lang="es-ES"/>
          </a:p>
        </c:txPr>
        <c:crossAx val="357251032"/>
        <c:crosses val="autoZero"/>
        <c:auto val="1"/>
        <c:lblAlgn val="ctr"/>
        <c:lblOffset val="100"/>
        <c:noMultiLvlLbl val="0"/>
      </c:catAx>
      <c:valAx>
        <c:axId val="357251032"/>
        <c:scaling>
          <c:orientation val="minMax"/>
          <c:max val="30"/>
          <c:min val="0"/>
        </c:scaling>
        <c:delete val="1"/>
        <c:axPos val="l"/>
        <c:numFmt formatCode="#,##0" sourceLinked="0"/>
        <c:majorTickMark val="none"/>
        <c:minorTickMark val="none"/>
        <c:tickLblPos val="none"/>
        <c:crossAx val="357249464"/>
        <c:crosses val="autoZero"/>
        <c:crossBetween val="between"/>
        <c:majorUnit val="10"/>
      </c:valAx>
      <c:spPr>
        <a:noFill/>
        <a:ln w="25400">
          <a:noFill/>
        </a:ln>
      </c:spPr>
    </c:plotArea>
    <c:plotVisOnly val="1"/>
    <c:dispBlanksAs val="gap"/>
    <c:showDLblsOverMax val="0"/>
  </c:chart>
  <c:txPr>
    <a:bodyPr/>
    <a:lstStyle/>
    <a:p>
      <a:pPr>
        <a:defRPr sz="1300" b="1">
          <a:solidFill>
            <a:srgbClr val="002060"/>
          </a:solidFill>
          <a:latin typeface="Calibri" pitchFamily="34" charset="0"/>
          <a:cs typeface="Calibri" pitchFamily="34" charset="0"/>
        </a:defRPr>
      </a:pPr>
      <a:endParaRPr lang="es-E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1459733640706588"/>
          <c:y val="6.2364459504499509E-2"/>
          <c:w val="0.94828261835641459"/>
          <c:h val="0.86708777774667078"/>
        </c:manualLayout>
      </c:layout>
      <c:doughnutChart>
        <c:varyColors val="1"/>
        <c:ser>
          <c:idx val="0"/>
          <c:order val="0"/>
          <c:tx>
            <c:strRef>
              <c:f>Hoja1!$B$1</c:f>
              <c:strCache>
                <c:ptCount val="1"/>
                <c:pt idx="0">
                  <c:v>Columna1</c:v>
                </c:pt>
              </c:strCache>
            </c:strRef>
          </c:tx>
          <c:explosion val="8"/>
          <c:dPt>
            <c:idx val="0"/>
            <c:bubble3D val="0"/>
            <c:spPr>
              <a:solidFill>
                <a:srgbClr val="009999"/>
              </a:solidFill>
            </c:spPr>
          </c:dPt>
          <c:dPt>
            <c:idx val="1"/>
            <c:bubble3D val="0"/>
            <c:spPr>
              <a:solidFill>
                <a:srgbClr val="7030A0"/>
              </a:solidFill>
            </c:spPr>
          </c:dPt>
          <c:dLbls>
            <c:dLbl>
              <c:idx val="1"/>
              <c:layout>
                <c:manualLayout>
                  <c:x val="-7.519534123271498E-17"/>
                  <c:y val="3.0408498672561007E-3"/>
                </c:manualLayout>
              </c:layout>
              <c:tx>
                <c:rich>
                  <a:bodyPr/>
                  <a:lstStyle/>
                  <a:p>
                    <a:fld id="{1DDCF2FF-6059-4B44-B538-315A840CC710}" type="CATEGORYNAME">
                      <a:rPr lang="en-US" sz="1200" dirty="0"/>
                      <a:pPr/>
                      <a:t>[NOMBRE DE CATEGORÍA]</a:t>
                    </a:fld>
                    <a:r>
                      <a:rPr lang="en-US" baseline="0" dirty="0"/>
                      <a:t>
</a:t>
                    </a:r>
                    <a:fld id="{FEBCD1A9-5ED5-4BB0-AAFE-D3EF3636B9CD}" type="VALUE">
                      <a:rPr lang="en-US" baseline="0" dirty="0"/>
                      <a:pPr/>
                      <a:t>[VALOR]</a:t>
                    </a:fld>
                    <a:r>
                      <a:rPr lang="en-US" baseline="0" dirty="0"/>
                      <a:t>
</a:t>
                    </a:r>
                    <a:fld id="{A4787351-E25E-4D1A-A1D4-CE8854EBB6B9}" type="PERCENTAGE">
                      <a:rPr lang="en-US" baseline="0" dirty="0"/>
                      <a:pPr/>
                      <a:t>[PORCENTAJE]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300" b="1">
                    <a:solidFill>
                      <a:schemeClr val="bg1"/>
                    </a:solidFill>
                    <a:latin typeface="+mn-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Hoja1!$A$2:$A$3</c:f>
              <c:strCache>
                <c:ptCount val="2"/>
                <c:pt idx="0">
                  <c:v>Estructura</c:v>
                </c:pt>
                <c:pt idx="1">
                  <c:v>Honorarios</c:v>
                </c:pt>
              </c:strCache>
            </c:strRef>
          </c:cat>
          <c:val>
            <c:numRef>
              <c:f>Hoja1!$B$2:$B$3</c:f>
              <c:numCache>
                <c:formatCode>###0</c:formatCode>
                <c:ptCount val="2"/>
                <c:pt idx="0">
                  <c:v>109</c:v>
                </c:pt>
                <c:pt idx="1">
                  <c:v>12</c:v>
                </c:pt>
              </c:numCache>
            </c:numRef>
          </c:val>
        </c:ser>
        <c:dLbls>
          <c:showLegendKey val="0"/>
          <c:showVal val="0"/>
          <c:showCatName val="0"/>
          <c:showSerName val="0"/>
          <c:showPercent val="0"/>
          <c:showBubbleSize val="0"/>
          <c:showLeaderLines val="1"/>
        </c:dLbls>
        <c:firstSliceAng val="21"/>
        <c:holeSize val="26"/>
      </c:doughnutChart>
    </c:plotArea>
    <c:plotVisOnly val="1"/>
    <c:dispBlanksAs val="zero"/>
    <c:showDLblsOverMax val="0"/>
  </c:chart>
  <c:txPr>
    <a:bodyPr/>
    <a:lstStyle/>
    <a:p>
      <a:pPr>
        <a:defRPr sz="1800"/>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300" u="sng"/>
            </a:pPr>
            <a:r>
              <a:rPr lang="es-MX" sz="1300" u="sng" dirty="0" smtClean="0"/>
              <a:t>Porcentaje</a:t>
            </a:r>
            <a:endParaRPr lang="es-MX" sz="1300" u="sng" dirty="0"/>
          </a:p>
        </c:rich>
      </c:tx>
      <c:layout>
        <c:manualLayout>
          <c:xMode val="edge"/>
          <c:yMode val="edge"/>
          <c:x val="0.44870318555617233"/>
          <c:y val="9.7750864219623868E-2"/>
        </c:manualLayout>
      </c:layout>
      <c:overlay val="0"/>
    </c:title>
    <c:autoTitleDeleted val="0"/>
    <c:plotArea>
      <c:layout>
        <c:manualLayout>
          <c:layoutTarget val="inner"/>
          <c:xMode val="edge"/>
          <c:yMode val="edge"/>
          <c:x val="1.6033572027350496E-2"/>
          <c:y val="0.19396916038976678"/>
          <c:w val="0.96793285594529899"/>
          <c:h val="0.54483159420614269"/>
        </c:manualLayout>
      </c:layout>
      <c:lineChart>
        <c:grouping val="standard"/>
        <c:varyColors val="0"/>
        <c:ser>
          <c:idx val="0"/>
          <c:order val="0"/>
          <c:tx>
            <c:strRef>
              <c:f>Hoja1!$B$1</c:f>
              <c:strCache>
                <c:ptCount val="1"/>
                <c:pt idx="0">
                  <c:v>Sí</c:v>
                </c:pt>
              </c:strCache>
            </c:strRef>
          </c:tx>
          <c:spPr>
            <a:ln w="47625">
              <a:solidFill>
                <a:srgbClr val="009999"/>
              </a:solidFill>
            </a:ln>
          </c:spPr>
          <c:marker>
            <c:symbol val="diamond"/>
            <c:size val="9"/>
            <c:spPr>
              <a:solidFill>
                <a:srgbClr val="009999"/>
              </a:solidFill>
              <a:ln>
                <a:solidFill>
                  <a:srgbClr val="009999"/>
                </a:solidFill>
              </a:ln>
              <a:scene3d>
                <a:camera prst="orthographicFront"/>
                <a:lightRig rig="threePt" dir="t"/>
              </a:scene3d>
              <a:sp3d>
                <a:bevelT/>
                <a:bevelB/>
              </a:sp3d>
            </c:spPr>
          </c:marker>
          <c:dLbls>
            <c:dLbl>
              <c:idx val="4"/>
              <c:layout>
                <c:manualLayout>
                  <c:x val="-2.932686083548109E-2"/>
                  <c:y val="4.29646798033822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0784458292512952E-2"/>
                  <c:y val="3.6855250789655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32686083548109E-2"/>
                  <c:y val="6.740239585828812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Hoja1!$B$2:$B$7</c:f>
              <c:numCache>
                <c:formatCode>0.0</c:formatCode>
                <c:ptCount val="6"/>
                <c:pt idx="0">
                  <c:v>98.3</c:v>
                </c:pt>
                <c:pt idx="1">
                  <c:v>95</c:v>
                </c:pt>
                <c:pt idx="2">
                  <c:v>86</c:v>
                </c:pt>
                <c:pt idx="3">
                  <c:v>54.5</c:v>
                </c:pt>
                <c:pt idx="4">
                  <c:v>42.1</c:v>
                </c:pt>
                <c:pt idx="5">
                  <c:v>34.700000000000003</c:v>
                </c:pt>
              </c:numCache>
            </c:numRef>
          </c:val>
          <c:smooth val="0"/>
        </c:ser>
        <c:ser>
          <c:idx val="1"/>
          <c:order val="1"/>
          <c:tx>
            <c:strRef>
              <c:f>Hoja1!$C$1</c:f>
              <c:strCache>
                <c:ptCount val="1"/>
                <c:pt idx="0">
                  <c:v>No</c:v>
                </c:pt>
              </c:strCache>
            </c:strRef>
          </c:tx>
          <c:spPr>
            <a:ln>
              <a:solidFill>
                <a:srgbClr val="C00000"/>
              </a:solidFill>
            </a:ln>
          </c:spPr>
          <c:marker>
            <c:symbol val="square"/>
            <c:size val="9"/>
            <c:spPr>
              <a:solidFill>
                <a:srgbClr val="C00000"/>
              </a:solidFill>
              <a:ln>
                <a:solidFill>
                  <a:srgbClr val="C00000"/>
                </a:solidFill>
              </a:ln>
              <a:scene3d>
                <a:camera prst="orthographicFront"/>
                <a:lightRig rig="threePt" dir="t"/>
              </a:scene3d>
              <a:sp3d>
                <a:bevelT/>
                <a:bevelB/>
              </a:sp3d>
            </c:spPr>
          </c:marker>
          <c:dLbls>
            <c:dLbl>
              <c:idx val="3"/>
              <c:layout>
                <c:manualLayout>
                  <c:x val="-3.3609039797211027E-2"/>
                  <c:y val="4.2462340011418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Hoja1!$C$2:$C$7</c:f>
              <c:numCache>
                <c:formatCode>0.0</c:formatCode>
                <c:ptCount val="6"/>
                <c:pt idx="0">
                  <c:v>1.7</c:v>
                </c:pt>
                <c:pt idx="1">
                  <c:v>5</c:v>
                </c:pt>
                <c:pt idx="2">
                  <c:v>14</c:v>
                </c:pt>
                <c:pt idx="3">
                  <c:v>45.5</c:v>
                </c:pt>
                <c:pt idx="4">
                  <c:v>57.9</c:v>
                </c:pt>
                <c:pt idx="5">
                  <c:v>65.3</c:v>
                </c:pt>
              </c:numCache>
            </c:numRef>
          </c:val>
          <c:smooth val="0"/>
        </c:ser>
        <c:dLbls>
          <c:showLegendKey val="0"/>
          <c:showVal val="0"/>
          <c:showCatName val="0"/>
          <c:showSerName val="0"/>
          <c:showPercent val="0"/>
          <c:showBubbleSize val="0"/>
        </c:dLbls>
        <c:marker val="1"/>
        <c:smooth val="0"/>
        <c:axId val="357637152"/>
        <c:axId val="357637544"/>
      </c:lineChart>
      <c:catAx>
        <c:axId val="357637152"/>
        <c:scaling>
          <c:orientation val="minMax"/>
        </c:scaling>
        <c:delete val="0"/>
        <c:axPos val="b"/>
        <c:numFmt formatCode="General" sourceLinked="0"/>
        <c:majorTickMark val="cross"/>
        <c:minorTickMark val="none"/>
        <c:tickLblPos val="nextTo"/>
        <c:txPr>
          <a:bodyPr/>
          <a:lstStyle/>
          <a:p>
            <a:pPr>
              <a:defRPr sz="1200"/>
            </a:pPr>
            <a:endParaRPr lang="es-ES"/>
          </a:p>
        </c:txPr>
        <c:crossAx val="357637544"/>
        <c:crosses val="autoZero"/>
        <c:auto val="1"/>
        <c:lblAlgn val="ctr"/>
        <c:lblOffset val="100"/>
        <c:noMultiLvlLbl val="0"/>
      </c:catAx>
      <c:valAx>
        <c:axId val="357637544"/>
        <c:scaling>
          <c:orientation val="minMax"/>
        </c:scaling>
        <c:delete val="1"/>
        <c:axPos val="l"/>
        <c:numFmt formatCode="0.0" sourceLinked="1"/>
        <c:majorTickMark val="out"/>
        <c:minorTickMark val="none"/>
        <c:tickLblPos val="nextTo"/>
        <c:crossAx val="357637152"/>
        <c:crosses val="autoZero"/>
        <c:crossBetween val="between"/>
        <c:majorUnit val="20"/>
      </c:valAx>
    </c:plotArea>
    <c:legend>
      <c:legendPos val="t"/>
      <c:layout>
        <c:manualLayout>
          <c:xMode val="edge"/>
          <c:yMode val="edge"/>
          <c:x val="0.38377542532005166"/>
          <c:y val="1.8328287041179475E-2"/>
          <c:w val="0.23244903458844338"/>
          <c:h val="6.6321700403222314E-2"/>
        </c:manualLayout>
      </c:layout>
      <c:overlay val="0"/>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300" u="sng"/>
          </a:pPr>
          <a:endParaRPr lang="es-ES"/>
        </a:p>
      </c:txPr>
    </c:title>
    <c:autoTitleDeleted val="0"/>
    <c:plotArea>
      <c:layout>
        <c:manualLayout>
          <c:layoutTarget val="inner"/>
          <c:xMode val="edge"/>
          <c:yMode val="edge"/>
          <c:x val="1.6238264744390881E-2"/>
          <c:y val="9.7991887875781586E-2"/>
          <c:w val="0.96752347051121823"/>
          <c:h val="0.77793554698759515"/>
        </c:manualLayout>
      </c:layout>
      <c:barChart>
        <c:barDir val="col"/>
        <c:grouping val="clustered"/>
        <c:varyColors val="0"/>
        <c:ser>
          <c:idx val="0"/>
          <c:order val="0"/>
          <c:tx>
            <c:strRef>
              <c:f>Hoja1!$B$1</c:f>
              <c:strCache>
                <c:ptCount val="1"/>
                <c:pt idx="0">
                  <c:v>Porcentaje</c:v>
                </c:pt>
              </c:strCache>
            </c:strRef>
          </c:tx>
          <c:spPr>
            <a:solidFill>
              <a:srgbClr val="009999"/>
            </a:solidFill>
            <a:effectLst>
              <a:outerShdw blurRad="50800" dist="38100" dir="13500000" algn="br" rotWithShape="0">
                <a:prstClr val="black">
                  <a:alpha val="40000"/>
                </a:prstClr>
              </a:outerShdw>
            </a:effectLst>
            <a:scene3d>
              <a:camera prst="orthographicFront"/>
              <a:lightRig rig="threePt" dir="t"/>
            </a:scene3d>
            <a:sp3d>
              <a:bevelT/>
            </a:sp3d>
          </c:spPr>
          <c:invertIfNegative val="0"/>
          <c:dPt>
            <c:idx val="0"/>
            <c:invertIfNegative val="0"/>
            <c:bubble3D val="0"/>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Hoja1!$A$2:$A$17</c:f>
              <c:strCache>
                <c:ptCount val="16"/>
                <c:pt idx="0">
                  <c:v>Planta Baja</c:v>
                </c:pt>
                <c:pt idx="1">
                  <c:v>Piso
1</c:v>
                </c:pt>
                <c:pt idx="2">
                  <c:v>Piso
2</c:v>
                </c:pt>
                <c:pt idx="3">
                  <c:v>Piso
3</c:v>
                </c:pt>
                <c:pt idx="4">
                  <c:v>Piso
4</c:v>
                </c:pt>
                <c:pt idx="5">
                  <c:v>Piso
5</c:v>
                </c:pt>
                <c:pt idx="6">
                  <c:v>Piso
6</c:v>
                </c:pt>
                <c:pt idx="7">
                  <c:v>Piso
7</c:v>
                </c:pt>
                <c:pt idx="8">
                  <c:v>Piso
8</c:v>
                </c:pt>
                <c:pt idx="9">
                  <c:v>Piso
9</c:v>
                </c:pt>
                <c:pt idx="10">
                  <c:v>Piso
10</c:v>
                </c:pt>
                <c:pt idx="11">
                  <c:v>Piso
11</c:v>
                </c:pt>
                <c:pt idx="12">
                  <c:v>Piso
13</c:v>
                </c:pt>
                <c:pt idx="13">
                  <c:v>Piso
14</c:v>
                </c:pt>
                <c:pt idx="14">
                  <c:v>Piso
16</c:v>
                </c:pt>
                <c:pt idx="15">
                  <c:v>Piso
17</c:v>
                </c:pt>
              </c:strCache>
            </c:strRef>
          </c:cat>
          <c:val>
            <c:numRef>
              <c:f>Hoja1!$B$2:$B$17</c:f>
              <c:numCache>
                <c:formatCode>0.0</c:formatCode>
                <c:ptCount val="16"/>
                <c:pt idx="0">
                  <c:v>15.7</c:v>
                </c:pt>
                <c:pt idx="1">
                  <c:v>14</c:v>
                </c:pt>
                <c:pt idx="2">
                  <c:v>13.2</c:v>
                </c:pt>
                <c:pt idx="3">
                  <c:v>13.2</c:v>
                </c:pt>
                <c:pt idx="4">
                  <c:v>4.0999999999999996</c:v>
                </c:pt>
                <c:pt idx="5">
                  <c:v>7.4</c:v>
                </c:pt>
                <c:pt idx="6">
                  <c:v>10.7</c:v>
                </c:pt>
                <c:pt idx="7">
                  <c:v>5</c:v>
                </c:pt>
                <c:pt idx="8">
                  <c:v>3.3</c:v>
                </c:pt>
                <c:pt idx="9">
                  <c:v>0.8</c:v>
                </c:pt>
                <c:pt idx="10">
                  <c:v>5</c:v>
                </c:pt>
                <c:pt idx="11">
                  <c:v>0.8</c:v>
                </c:pt>
                <c:pt idx="12">
                  <c:v>0.8</c:v>
                </c:pt>
                <c:pt idx="13">
                  <c:v>0.84033613445378152</c:v>
                </c:pt>
                <c:pt idx="14">
                  <c:v>4.0999999999999996</c:v>
                </c:pt>
                <c:pt idx="15">
                  <c:v>0.8</c:v>
                </c:pt>
              </c:numCache>
            </c:numRef>
          </c:val>
        </c:ser>
        <c:dLbls>
          <c:dLblPos val="outEnd"/>
          <c:showLegendKey val="0"/>
          <c:showVal val="1"/>
          <c:showCatName val="0"/>
          <c:showSerName val="0"/>
          <c:showPercent val="0"/>
          <c:showBubbleSize val="0"/>
        </c:dLbls>
        <c:gapWidth val="150"/>
        <c:axId val="299434864"/>
        <c:axId val="299432904"/>
      </c:barChart>
      <c:catAx>
        <c:axId val="299434864"/>
        <c:scaling>
          <c:orientation val="minMax"/>
        </c:scaling>
        <c:delete val="0"/>
        <c:axPos val="b"/>
        <c:numFmt formatCode="General" sourceLinked="0"/>
        <c:majorTickMark val="cross"/>
        <c:minorTickMark val="none"/>
        <c:tickLblPos val="nextTo"/>
        <c:spPr>
          <a:ln/>
        </c:spPr>
        <c:txPr>
          <a:bodyPr/>
          <a:lstStyle/>
          <a:p>
            <a:pPr>
              <a:defRPr sz="1200"/>
            </a:pPr>
            <a:endParaRPr lang="es-ES"/>
          </a:p>
        </c:txPr>
        <c:crossAx val="299432904"/>
        <c:crosses val="autoZero"/>
        <c:auto val="1"/>
        <c:lblAlgn val="ctr"/>
        <c:lblOffset val="100"/>
        <c:noMultiLvlLbl val="0"/>
      </c:catAx>
      <c:valAx>
        <c:axId val="299432904"/>
        <c:scaling>
          <c:orientation val="minMax"/>
        </c:scaling>
        <c:delete val="1"/>
        <c:axPos val="l"/>
        <c:numFmt formatCode="0.0" sourceLinked="1"/>
        <c:majorTickMark val="out"/>
        <c:minorTickMark val="none"/>
        <c:tickLblPos val="nextTo"/>
        <c:crossAx val="299434864"/>
        <c:crosses val="autoZero"/>
        <c:crossBetween val="between"/>
      </c:valAx>
    </c:plotArea>
    <c:plotVisOnly val="1"/>
    <c:dispBlanksAs val="gap"/>
    <c:showDLblsOverMax val="0"/>
  </c:chart>
  <c:txPr>
    <a:bodyPr/>
    <a:lstStyle/>
    <a:p>
      <a:pPr>
        <a:defRPr sz="1300" b="1">
          <a:latin typeface="Calibri" panose="020F0502020204030204" pitchFamily="34" charset="0"/>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300" u="sng"/>
            </a:pPr>
            <a:r>
              <a:rPr lang="es-MX" sz="1300" u="sng" dirty="0" smtClean="0"/>
              <a:t>Porcentaje</a:t>
            </a:r>
            <a:endParaRPr lang="es-MX" sz="1300" u="sng" dirty="0"/>
          </a:p>
        </c:rich>
      </c:tx>
      <c:layout>
        <c:manualLayout>
          <c:xMode val="edge"/>
          <c:yMode val="edge"/>
          <c:x val="0.45650017656041569"/>
          <c:y val="9.7325933564657394E-2"/>
        </c:manualLayout>
      </c:layout>
      <c:overlay val="0"/>
    </c:title>
    <c:autoTitleDeleted val="0"/>
    <c:plotArea>
      <c:layout>
        <c:manualLayout>
          <c:layoutTarget val="inner"/>
          <c:xMode val="edge"/>
          <c:yMode val="edge"/>
          <c:x val="1.6033572027350496E-2"/>
          <c:y val="0.15185370659539321"/>
          <c:w val="0.96793285594529899"/>
          <c:h val="0.57826671032026622"/>
        </c:manualLayout>
      </c:layout>
      <c:lineChart>
        <c:grouping val="standard"/>
        <c:varyColors val="0"/>
        <c:ser>
          <c:idx val="0"/>
          <c:order val="0"/>
          <c:tx>
            <c:strRef>
              <c:f>Hoja1!$B$1</c:f>
              <c:strCache>
                <c:ptCount val="1"/>
                <c:pt idx="0">
                  <c:v>Sí</c:v>
                </c:pt>
              </c:strCache>
            </c:strRef>
          </c:tx>
          <c:spPr>
            <a:ln w="47625">
              <a:solidFill>
                <a:srgbClr val="009999"/>
              </a:solidFill>
            </a:ln>
          </c:spPr>
          <c:marker>
            <c:symbol val="diamond"/>
            <c:size val="9"/>
            <c:spPr>
              <a:solidFill>
                <a:srgbClr val="009999"/>
              </a:solidFill>
              <a:ln>
                <a:solidFill>
                  <a:srgbClr val="009999"/>
                </a:solidFill>
              </a:ln>
              <a:scene3d>
                <a:camera prst="orthographicFront"/>
                <a:lightRig rig="threePt" dir="t"/>
              </a:scene3d>
              <a:sp3d>
                <a:bevelT/>
                <a:bevelB/>
              </a:sp3d>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Hoja1!$A$2:$A$4</c:f>
              <c:strCache>
                <c:ptCount val="3"/>
                <c:pt idx="0">
                  <c:v>Diplomado prescencial en Transparencia y Acceso a la Información Pública</c:v>
                </c:pt>
                <c:pt idx="1">
                  <c:v>Diplomado virtual en Transparencia y Acceso a la Información Pública</c:v>
                </c:pt>
                <c:pt idx="2">
                  <c:v>Otros Cursos o Diplomados</c:v>
                </c:pt>
              </c:strCache>
            </c:strRef>
          </c:cat>
          <c:val>
            <c:numRef>
              <c:f>Hoja1!$B$2:$B$4</c:f>
              <c:numCache>
                <c:formatCode>0.0</c:formatCode>
                <c:ptCount val="3"/>
                <c:pt idx="0">
                  <c:v>41.3</c:v>
                </c:pt>
                <c:pt idx="1">
                  <c:v>21.5</c:v>
                </c:pt>
                <c:pt idx="2">
                  <c:v>37.200000000000003</c:v>
                </c:pt>
              </c:numCache>
            </c:numRef>
          </c:val>
          <c:smooth val="0"/>
        </c:ser>
        <c:ser>
          <c:idx val="1"/>
          <c:order val="1"/>
          <c:tx>
            <c:strRef>
              <c:f>Hoja1!$C$1</c:f>
              <c:strCache>
                <c:ptCount val="1"/>
                <c:pt idx="0">
                  <c:v>No</c:v>
                </c:pt>
              </c:strCache>
            </c:strRef>
          </c:tx>
          <c:spPr>
            <a:ln>
              <a:solidFill>
                <a:srgbClr val="C00000"/>
              </a:solidFill>
            </a:ln>
          </c:spPr>
          <c:marker>
            <c:spPr>
              <a:solidFill>
                <a:srgbClr val="C00000"/>
              </a:solidFill>
              <a:ln>
                <a:solidFill>
                  <a:srgbClr val="C00000"/>
                </a:solidFill>
              </a:ln>
              <a:scene3d>
                <a:camera prst="orthographicFront"/>
                <a:lightRig rig="threeP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Hoja1!$A$2:$A$4</c:f>
              <c:strCache>
                <c:ptCount val="3"/>
                <c:pt idx="0">
                  <c:v>Diplomado prescencial en Transparencia y Acceso a la Información Pública</c:v>
                </c:pt>
                <c:pt idx="1">
                  <c:v>Diplomado virtual en Transparencia y Acceso a la Información Pública</c:v>
                </c:pt>
                <c:pt idx="2">
                  <c:v>Otros Cursos o Diplomados</c:v>
                </c:pt>
              </c:strCache>
            </c:strRef>
          </c:cat>
          <c:val>
            <c:numRef>
              <c:f>Hoja1!$C$2:$C$4</c:f>
              <c:numCache>
                <c:formatCode>0.0</c:formatCode>
                <c:ptCount val="3"/>
                <c:pt idx="0">
                  <c:v>58.7</c:v>
                </c:pt>
                <c:pt idx="1">
                  <c:v>78.5</c:v>
                </c:pt>
                <c:pt idx="2">
                  <c:v>62.8</c:v>
                </c:pt>
              </c:numCache>
            </c:numRef>
          </c:val>
          <c:smooth val="0"/>
        </c:ser>
        <c:dLbls>
          <c:showLegendKey val="0"/>
          <c:showVal val="0"/>
          <c:showCatName val="0"/>
          <c:showSerName val="0"/>
          <c:showPercent val="0"/>
          <c:showBubbleSize val="0"/>
        </c:dLbls>
        <c:marker val="1"/>
        <c:smooth val="0"/>
        <c:axId val="357631272"/>
        <c:axId val="357635584"/>
      </c:lineChart>
      <c:catAx>
        <c:axId val="357631272"/>
        <c:scaling>
          <c:orientation val="minMax"/>
        </c:scaling>
        <c:delete val="0"/>
        <c:axPos val="b"/>
        <c:numFmt formatCode="General" sourceLinked="0"/>
        <c:majorTickMark val="cross"/>
        <c:minorTickMark val="none"/>
        <c:tickLblPos val="nextTo"/>
        <c:txPr>
          <a:bodyPr/>
          <a:lstStyle/>
          <a:p>
            <a:pPr>
              <a:defRPr sz="1000"/>
            </a:pPr>
            <a:endParaRPr lang="es-ES"/>
          </a:p>
        </c:txPr>
        <c:crossAx val="357635584"/>
        <c:crosses val="autoZero"/>
        <c:auto val="1"/>
        <c:lblAlgn val="ctr"/>
        <c:lblOffset val="100"/>
        <c:noMultiLvlLbl val="0"/>
      </c:catAx>
      <c:valAx>
        <c:axId val="357635584"/>
        <c:scaling>
          <c:orientation val="minMax"/>
        </c:scaling>
        <c:delete val="1"/>
        <c:axPos val="l"/>
        <c:numFmt formatCode="0.0" sourceLinked="1"/>
        <c:majorTickMark val="out"/>
        <c:minorTickMark val="none"/>
        <c:tickLblPos val="nextTo"/>
        <c:crossAx val="357631272"/>
        <c:crosses val="autoZero"/>
        <c:crossBetween val="between"/>
        <c:majorUnit val="20"/>
      </c:valAx>
    </c:plotArea>
    <c:legend>
      <c:legendPos val="t"/>
      <c:layout>
        <c:manualLayout>
          <c:xMode val="edge"/>
          <c:yMode val="edge"/>
          <c:x val="0.37187196921217502"/>
          <c:y val="2.7857682929299927E-2"/>
          <c:w val="0.25179214094090419"/>
          <c:h val="6.6321700403222314E-2"/>
        </c:manualLayout>
      </c:layout>
      <c:overlay val="0"/>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300" u="sng">
              <a:solidFill>
                <a:schemeClr val="accent5">
                  <a:lumMod val="75000"/>
                </a:schemeClr>
              </a:solidFill>
            </a:defRPr>
          </a:pPr>
          <a:endParaRPr lang="es-ES"/>
        </a:p>
      </c:txPr>
    </c:title>
    <c:autoTitleDeleted val="0"/>
    <c:plotArea>
      <c:layout>
        <c:manualLayout>
          <c:layoutTarget val="inner"/>
          <c:xMode val="edge"/>
          <c:yMode val="edge"/>
          <c:x val="0.20679456039657626"/>
          <c:y val="8.7775217436157876E-2"/>
          <c:w val="0.76555299509659014"/>
          <c:h val="0.87758081443331692"/>
        </c:manualLayout>
      </c:layout>
      <c:barChart>
        <c:barDir val="bar"/>
        <c:grouping val="clustered"/>
        <c:varyColors val="0"/>
        <c:ser>
          <c:idx val="0"/>
          <c:order val="0"/>
          <c:tx>
            <c:strRef>
              <c:f>Hoja1!$B$1</c:f>
              <c:strCache>
                <c:ptCount val="1"/>
                <c:pt idx="0">
                  <c:v>Porcentaje</c:v>
                </c:pt>
              </c:strCache>
            </c:strRef>
          </c:tx>
          <c:spPr>
            <a:solidFill>
              <a:srgbClr val="009999"/>
            </a:solidFill>
            <a:ln>
              <a:noFill/>
            </a:ln>
            <a:effectLst/>
            <a:scene3d>
              <a:camera prst="orthographicFront"/>
              <a:lightRig rig="threePt" dir="t"/>
            </a:scene3d>
            <a:sp3d>
              <a:bevelT/>
              <a:bevelB/>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Hoja1!$A$2:$A$8</c:f>
              <c:strCache>
                <c:ptCount val="7"/>
                <c:pt idx="0">
                  <c:v>Otro</c:v>
                </c:pt>
                <c:pt idx="1">
                  <c:v>Bachillerato</c:v>
                </c:pt>
                <c:pt idx="2">
                  <c:v>Carrera técnica</c:v>
                </c:pt>
                <c:pt idx="3">
                  <c:v>Licenciatura</c:v>
                </c:pt>
                <c:pt idx="4">
                  <c:v>Especialidad</c:v>
                </c:pt>
                <c:pt idx="5">
                  <c:v>Maestría</c:v>
                </c:pt>
                <c:pt idx="6">
                  <c:v>Doctorado</c:v>
                </c:pt>
              </c:strCache>
            </c:strRef>
          </c:cat>
          <c:val>
            <c:numRef>
              <c:f>Hoja1!$B$2:$B$8</c:f>
              <c:numCache>
                <c:formatCode>0.0</c:formatCode>
                <c:ptCount val="7"/>
                <c:pt idx="0">
                  <c:v>0.8</c:v>
                </c:pt>
                <c:pt idx="1">
                  <c:v>4.0999999999999996</c:v>
                </c:pt>
                <c:pt idx="2">
                  <c:v>2.5</c:v>
                </c:pt>
                <c:pt idx="3">
                  <c:v>67.8</c:v>
                </c:pt>
                <c:pt idx="4">
                  <c:v>2.5</c:v>
                </c:pt>
                <c:pt idx="5">
                  <c:v>19.8</c:v>
                </c:pt>
                <c:pt idx="6">
                  <c:v>2.5</c:v>
                </c:pt>
              </c:numCache>
            </c:numRef>
          </c:val>
        </c:ser>
        <c:dLbls>
          <c:showLegendKey val="0"/>
          <c:showVal val="1"/>
          <c:showCatName val="0"/>
          <c:showSerName val="0"/>
          <c:showPercent val="0"/>
          <c:showBubbleSize val="0"/>
        </c:dLbls>
        <c:gapWidth val="36"/>
        <c:overlap val="2"/>
        <c:axId val="357635976"/>
        <c:axId val="357630880"/>
      </c:barChart>
      <c:catAx>
        <c:axId val="357635976"/>
        <c:scaling>
          <c:orientation val="minMax"/>
        </c:scaling>
        <c:delete val="0"/>
        <c:axPos val="l"/>
        <c:numFmt formatCode="General" sourceLinked="1"/>
        <c:majorTickMark val="cross"/>
        <c:minorTickMark val="none"/>
        <c:tickLblPos val="nextTo"/>
        <c:crossAx val="357630880"/>
        <c:crosses val="autoZero"/>
        <c:auto val="1"/>
        <c:lblAlgn val="ctr"/>
        <c:lblOffset val="100"/>
        <c:noMultiLvlLbl val="0"/>
      </c:catAx>
      <c:valAx>
        <c:axId val="357630880"/>
        <c:scaling>
          <c:orientation val="minMax"/>
          <c:max val="80"/>
          <c:min val="0"/>
        </c:scaling>
        <c:delete val="1"/>
        <c:axPos val="b"/>
        <c:numFmt formatCode="#,##0" sourceLinked="0"/>
        <c:majorTickMark val="out"/>
        <c:minorTickMark val="none"/>
        <c:tickLblPos val="nextTo"/>
        <c:crossAx val="357635976"/>
        <c:crosses val="autoZero"/>
        <c:crossBetween val="between"/>
        <c:majorUnit val="10"/>
      </c:valAx>
      <c:spPr>
        <a:noFill/>
        <a:ln w="25400">
          <a:noFill/>
        </a:ln>
      </c:spPr>
    </c:plotArea>
    <c:plotVisOnly val="1"/>
    <c:dispBlanksAs val="gap"/>
    <c:showDLblsOverMax val="0"/>
  </c:chart>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1459733640706588"/>
          <c:y val="6.2364459504499509E-2"/>
          <c:w val="0.94828261835641459"/>
          <c:h val="0.86708777774667078"/>
        </c:manualLayout>
      </c:layout>
      <c:doughnutChart>
        <c:varyColors val="1"/>
        <c:ser>
          <c:idx val="0"/>
          <c:order val="0"/>
          <c:tx>
            <c:strRef>
              <c:f>Hoja1!$B$1</c:f>
              <c:strCache>
                <c:ptCount val="1"/>
                <c:pt idx="0">
                  <c:v>Columna1</c:v>
                </c:pt>
              </c:strCache>
            </c:strRef>
          </c:tx>
          <c:explosion val="8"/>
          <c:dPt>
            <c:idx val="0"/>
            <c:bubble3D val="0"/>
            <c:spPr>
              <a:solidFill>
                <a:srgbClr val="009999"/>
              </a:solidFill>
            </c:spPr>
          </c:dPt>
          <c:dPt>
            <c:idx val="1"/>
            <c:bubble3D val="0"/>
            <c:spPr>
              <a:solidFill>
                <a:srgbClr val="7030A0"/>
              </a:solidFill>
            </c:spPr>
          </c:dPt>
          <c:dLbls>
            <c:dLbl>
              <c:idx val="1"/>
              <c:layout/>
              <c:tx>
                <c:rich>
                  <a:bodyPr/>
                  <a:lstStyle/>
                  <a:p>
                    <a:fld id="{06C3BA9E-F049-48C1-8116-F823BFB7DF0A}" type="CATEGORYNAME">
                      <a:rPr lang="en-US" sz="1200"/>
                      <a:pPr/>
                      <a:t>[NOMBRE DE CATEGORÍA]</a:t>
                    </a:fld>
                    <a:r>
                      <a:rPr lang="en-US" sz="1200" baseline="0" dirty="0"/>
                      <a:t>
</a:t>
                    </a:r>
                    <a:fld id="{2E0A9764-E87D-43EE-8337-1F2591BC8D97}" type="VALUE">
                      <a:rPr lang="en-US" sz="1200" baseline="0"/>
                      <a:pPr/>
                      <a:t>[VALOR]</a:t>
                    </a:fld>
                    <a:r>
                      <a:rPr lang="en-US" sz="1200" baseline="0" dirty="0"/>
                      <a:t>
</a:t>
                    </a:r>
                    <a:fld id="{C1466C08-01C6-403A-8CDF-E930913BDEDB}" type="PERCENTAGE">
                      <a:rPr lang="en-US" sz="1200" baseline="0"/>
                      <a:pPr/>
                      <a:t>[PORCENTAJE]</a:t>
                    </a:fld>
                    <a:endParaRPr lang="en-US" sz="1200" baseline="0" dirty="0"/>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300" b="1">
                    <a:solidFill>
                      <a:schemeClr val="bg1"/>
                    </a:solidFill>
                    <a:latin typeface="+mn-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Hoja1!$A$2:$A$3</c:f>
              <c:strCache>
                <c:ptCount val="2"/>
                <c:pt idx="0">
                  <c:v>Terminada</c:v>
                </c:pt>
                <c:pt idx="1">
                  <c:v>Incompleta</c:v>
                </c:pt>
              </c:strCache>
            </c:strRef>
          </c:cat>
          <c:val>
            <c:numRef>
              <c:f>Hoja1!$B$2:$B$3</c:f>
              <c:numCache>
                <c:formatCode>###0</c:formatCode>
                <c:ptCount val="2"/>
                <c:pt idx="0">
                  <c:v>109</c:v>
                </c:pt>
                <c:pt idx="1">
                  <c:v>12</c:v>
                </c:pt>
              </c:numCache>
            </c:numRef>
          </c:val>
        </c:ser>
        <c:dLbls>
          <c:showLegendKey val="0"/>
          <c:showVal val="0"/>
          <c:showCatName val="0"/>
          <c:showSerName val="0"/>
          <c:showPercent val="0"/>
          <c:showBubbleSize val="0"/>
          <c:showLeaderLines val="1"/>
        </c:dLbls>
        <c:firstSliceAng val="21"/>
        <c:holeSize val="26"/>
      </c:doughnutChart>
    </c:plotArea>
    <c:plotVisOnly val="1"/>
    <c:dispBlanksAs val="zero"/>
    <c:showDLblsOverMax val="0"/>
  </c:chart>
  <c:txPr>
    <a:bodyPr/>
    <a:lstStyle/>
    <a:p>
      <a:pPr>
        <a:defRPr sz="1800"/>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90"/>
      <c:depthPercent val="100"/>
      <c:rAngAx val="1"/>
    </c:view3D>
    <c:floor>
      <c:thickness val="0"/>
    </c:floor>
    <c:sideWall>
      <c:thickness val="0"/>
    </c:sideWall>
    <c:backWall>
      <c:thickness val="0"/>
    </c:backWall>
    <c:plotArea>
      <c:layout>
        <c:manualLayout>
          <c:layoutTarget val="inner"/>
          <c:xMode val="edge"/>
          <c:yMode val="edge"/>
          <c:x val="0.13690887096687207"/>
          <c:y val="0.10103191071729012"/>
          <c:w val="0.74901912193143572"/>
          <c:h val="0.74767315349671915"/>
        </c:manualLayout>
      </c:layout>
      <c:pie3DChart>
        <c:varyColors val="1"/>
        <c:ser>
          <c:idx val="0"/>
          <c:order val="0"/>
          <c:tx>
            <c:strRef>
              <c:f>Hoja1!$B$1</c:f>
              <c:strCache>
                <c:ptCount val="1"/>
                <c:pt idx="0">
                  <c:v>Columna1</c:v>
                </c:pt>
              </c:strCache>
            </c:strRef>
          </c:tx>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c:spPr>
          </c:dPt>
          <c:dLbls>
            <c:dLbl>
              <c:idx val="0"/>
              <c:layout>
                <c:manualLayout>
                  <c:x val="3.0257695207544361E-2"/>
                  <c:y val="5.5274521900061649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2.6407529691954399E-2"/>
                  <c:y val="-1.9352812517525658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73</c:v>
                </c:pt>
                <c:pt idx="1">
                  <c:v>48</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56"/>
      <c:depthPercent val="100"/>
      <c:rAngAx val="1"/>
    </c:view3D>
    <c:floor>
      <c:thickness val="0"/>
    </c:floor>
    <c:sideWall>
      <c:thickness val="0"/>
    </c:sideWall>
    <c:backWall>
      <c:thickness val="0"/>
    </c:backWall>
    <c:plotArea>
      <c:layout>
        <c:manualLayout>
          <c:layoutTarget val="inner"/>
          <c:xMode val="edge"/>
          <c:yMode val="edge"/>
          <c:x val="0.13690871468826696"/>
          <c:y val="0.15624673927874849"/>
          <c:w val="0.74901912193143572"/>
          <c:h val="0.74767315349671915"/>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5.8507072446495841E-2"/>
                  <c:y val="0"/>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5.2092378085282866E-2"/>
                  <c:y val="-5.107958050586058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82</c:v>
                </c:pt>
                <c:pt idx="1">
                  <c:v>39</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solidFill>
                  <a:srgbClr val="003E75"/>
                </a:solidFill>
              </a:defRPr>
            </a:pPr>
            <a:r>
              <a:rPr lang="es-ES" sz="1300" u="sng" dirty="0" smtClean="0">
                <a:solidFill>
                  <a:srgbClr val="003E75"/>
                </a:solidFill>
              </a:rPr>
              <a:t>Porcentaje</a:t>
            </a:r>
            <a:endParaRPr lang="es-ES" sz="1300" u="sng" dirty="0">
              <a:solidFill>
                <a:srgbClr val="003E75"/>
              </a:solidFill>
            </a:endParaRPr>
          </a:p>
        </c:rich>
      </c:tx>
      <c:layout/>
      <c:overlay val="0"/>
    </c:title>
    <c:autoTitleDeleted val="0"/>
    <c:plotArea>
      <c:layout>
        <c:manualLayout>
          <c:layoutTarget val="inner"/>
          <c:xMode val="edge"/>
          <c:yMode val="edge"/>
          <c:x val="3.1804298611629672E-2"/>
          <c:y val="0.19288701482148243"/>
          <c:w val="0.9363914027767406"/>
          <c:h val="0.73077016917596627"/>
        </c:manualLayout>
      </c:layout>
      <c:barChart>
        <c:barDir val="col"/>
        <c:grouping val="clustered"/>
        <c:varyColors val="0"/>
        <c:ser>
          <c:idx val="0"/>
          <c:order val="0"/>
          <c:tx>
            <c:strRef>
              <c:f>Hoja1!$B$1</c:f>
              <c:strCache>
                <c:ptCount val="1"/>
                <c:pt idx="0">
                  <c:v>Porcentaje</c:v>
                </c:pt>
              </c:strCache>
            </c:strRef>
          </c:tx>
          <c:spPr>
            <a:solidFill>
              <a:srgbClr val="2DA2BF"/>
            </a:solidFill>
            <a:ln>
              <a:noFill/>
            </a:ln>
            <a:scene3d>
              <a:camera prst="orthographicFront"/>
              <a:lightRig rig="soft" dir="tl">
                <a:rot lat="0" lon="0" rev="20100000"/>
              </a:lightRig>
            </a:scene3d>
            <a:sp3d>
              <a:bevelT w="50800" h="50800"/>
            </a:sp3d>
          </c:spPr>
          <c:invertIfNegative val="0"/>
          <c:dPt>
            <c:idx val="0"/>
            <c:invertIfNegative val="0"/>
            <c:bubble3D val="0"/>
            <c:spPr>
              <a:solidFill>
                <a:srgbClr val="009999"/>
              </a:solidFill>
              <a:ln>
                <a:noFill/>
              </a:ln>
              <a:scene3d>
                <a:camera prst="orthographicFront"/>
                <a:lightRig rig="soft" dir="tl">
                  <a:rot lat="0" lon="0" rev="20100000"/>
                </a:lightRig>
              </a:scene3d>
              <a:sp3d>
                <a:bevelT w="50800" h="50800"/>
              </a:sp3d>
            </c:spPr>
          </c:dPt>
          <c:dPt>
            <c:idx val="1"/>
            <c:invertIfNegative val="0"/>
            <c:bubble3D val="0"/>
            <c:spPr>
              <a:solidFill>
                <a:srgbClr val="DA1F28"/>
              </a:solidFill>
              <a:ln>
                <a:noFill/>
              </a:ln>
              <a:scene3d>
                <a:camera prst="orthographicFront"/>
                <a:lightRig rig="soft" dir="tl">
                  <a:rot lat="0" lon="0" rev="20100000"/>
                </a:lightRig>
              </a:scene3d>
              <a:sp3d>
                <a:bevelT w="50800" h="50800"/>
              </a:sp3d>
            </c:spPr>
          </c:dPt>
          <c:dLbls>
            <c:spPr>
              <a:noFill/>
              <a:ln>
                <a:noFill/>
              </a:ln>
              <a:effectLst/>
            </c:spPr>
            <c:txPr>
              <a:bodyPr wrap="square" lIns="38100" tIns="19050" rIns="38100" bIns="19050" anchor="ctr">
                <a:spAutoFit/>
              </a:bodyPr>
              <a:lstStyle/>
              <a:p>
                <a:pPr>
                  <a:defRPr>
                    <a:solidFill>
                      <a:srgbClr val="003E75"/>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Sí</c:v>
                </c:pt>
                <c:pt idx="1">
                  <c:v>No</c:v>
                </c:pt>
              </c:strCache>
            </c:strRef>
          </c:cat>
          <c:val>
            <c:numRef>
              <c:f>Hoja1!$B$2:$B$3</c:f>
              <c:numCache>
                <c:formatCode>0.0</c:formatCode>
                <c:ptCount val="2"/>
                <c:pt idx="0">
                  <c:v>21.95</c:v>
                </c:pt>
                <c:pt idx="1">
                  <c:v>78.040000000000006</c:v>
                </c:pt>
              </c:numCache>
            </c:numRef>
          </c:val>
        </c:ser>
        <c:dLbls>
          <c:showLegendKey val="0"/>
          <c:showVal val="1"/>
          <c:showCatName val="0"/>
          <c:showSerName val="0"/>
          <c:showPercent val="0"/>
          <c:showBubbleSize val="0"/>
        </c:dLbls>
        <c:gapWidth val="150"/>
        <c:overlap val="-25"/>
        <c:axId val="357631664"/>
        <c:axId val="357634016"/>
      </c:barChart>
      <c:catAx>
        <c:axId val="357631664"/>
        <c:scaling>
          <c:orientation val="minMax"/>
        </c:scaling>
        <c:delete val="0"/>
        <c:axPos val="b"/>
        <c:numFmt formatCode="General" sourceLinked="0"/>
        <c:majorTickMark val="cross"/>
        <c:minorTickMark val="none"/>
        <c:tickLblPos val="nextTo"/>
        <c:spPr>
          <a:noFill/>
        </c:spPr>
        <c:txPr>
          <a:bodyPr/>
          <a:lstStyle/>
          <a:p>
            <a:pPr>
              <a:defRPr>
                <a:solidFill>
                  <a:srgbClr val="003E75"/>
                </a:solidFill>
              </a:defRPr>
            </a:pPr>
            <a:endParaRPr lang="es-ES"/>
          </a:p>
        </c:txPr>
        <c:crossAx val="357634016"/>
        <c:crosses val="autoZero"/>
        <c:auto val="1"/>
        <c:lblAlgn val="ctr"/>
        <c:lblOffset val="100"/>
        <c:noMultiLvlLbl val="0"/>
      </c:catAx>
      <c:valAx>
        <c:axId val="357634016"/>
        <c:scaling>
          <c:orientation val="minMax"/>
          <c:max val="90"/>
        </c:scaling>
        <c:delete val="1"/>
        <c:axPos val="l"/>
        <c:numFmt formatCode="0.0" sourceLinked="1"/>
        <c:majorTickMark val="out"/>
        <c:minorTickMark val="none"/>
        <c:tickLblPos val="nextTo"/>
        <c:crossAx val="357631664"/>
        <c:crosses val="autoZero"/>
        <c:crossBetween val="between"/>
      </c:valAx>
    </c:plotArea>
    <c:plotVisOnly val="1"/>
    <c:dispBlanksAs val="gap"/>
    <c:showDLblsOverMax val="0"/>
  </c:chart>
  <c:spPr>
    <a:scene3d>
      <a:camera prst="orthographicFront"/>
      <a:lightRig rig="threePt" dir="t"/>
    </a:scene3d>
    <a:sp3d prstMaterial="matte"/>
  </c:spPr>
  <c:txPr>
    <a:bodyPr/>
    <a:lstStyle/>
    <a:p>
      <a:pPr>
        <a:defRPr sz="1300" b="1">
          <a:solidFill>
            <a:schemeClr val="bg1"/>
          </a:solidFill>
          <a:latin typeface="Calibri" pitchFamily="34" charset="0"/>
        </a:defRPr>
      </a:pPr>
      <a:endParaRPr lang="es-E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300" u="sng"/>
          </a:pPr>
          <a:endParaRPr lang="es-ES"/>
        </a:p>
      </c:txPr>
    </c:title>
    <c:autoTitleDeleted val="0"/>
    <c:plotArea>
      <c:layout/>
      <c:barChart>
        <c:barDir val="col"/>
        <c:grouping val="clustered"/>
        <c:varyColors val="0"/>
        <c:ser>
          <c:idx val="0"/>
          <c:order val="0"/>
          <c:tx>
            <c:strRef>
              <c:f>Hoja1!$B$1</c:f>
              <c:strCache>
                <c:ptCount val="1"/>
                <c:pt idx="0">
                  <c:v>Porcentaje</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Director /Gerente</c:v>
                </c:pt>
                <c:pt idx="1">
                  <c:v>Subdirector / Subgerente</c:v>
                </c:pt>
                <c:pt idx="2">
                  <c:v>Jefe de Unidad Departamental</c:v>
                </c:pt>
                <c:pt idx="3">
                  <c:v>Operativo</c:v>
                </c:pt>
                <c:pt idx="4">
                  <c:v>Nómina 8/Honorarios</c:v>
                </c:pt>
                <c:pt idx="5">
                  <c:v>Otro</c:v>
                </c:pt>
              </c:strCache>
            </c:strRef>
          </c:cat>
          <c:val>
            <c:numRef>
              <c:f>Hoja1!$B$2:$B$7</c:f>
              <c:numCache>
                <c:formatCode>0.0</c:formatCode>
                <c:ptCount val="6"/>
                <c:pt idx="0">
                  <c:v>1.1627906976744187</c:v>
                </c:pt>
                <c:pt idx="1">
                  <c:v>14.6</c:v>
                </c:pt>
                <c:pt idx="2">
                  <c:v>17.100000000000001</c:v>
                </c:pt>
                <c:pt idx="3">
                  <c:v>17.100000000000001</c:v>
                </c:pt>
                <c:pt idx="4">
                  <c:v>14.6</c:v>
                </c:pt>
                <c:pt idx="5">
                  <c:v>35.4</c:v>
                </c:pt>
              </c:numCache>
            </c:numRef>
          </c:val>
        </c:ser>
        <c:dLbls>
          <c:showLegendKey val="0"/>
          <c:showVal val="1"/>
          <c:showCatName val="0"/>
          <c:showSerName val="0"/>
          <c:showPercent val="0"/>
          <c:showBubbleSize val="0"/>
        </c:dLbls>
        <c:gapWidth val="150"/>
        <c:overlap val="-25"/>
        <c:axId val="357632448"/>
        <c:axId val="357250248"/>
      </c:barChart>
      <c:catAx>
        <c:axId val="357632448"/>
        <c:scaling>
          <c:orientation val="minMax"/>
        </c:scaling>
        <c:delete val="0"/>
        <c:axPos val="b"/>
        <c:numFmt formatCode="General" sourceLinked="1"/>
        <c:majorTickMark val="cross"/>
        <c:minorTickMark val="none"/>
        <c:tickLblPos val="nextTo"/>
        <c:crossAx val="357250248"/>
        <c:crosses val="autoZero"/>
        <c:auto val="1"/>
        <c:lblAlgn val="ctr"/>
        <c:lblOffset val="100"/>
        <c:noMultiLvlLbl val="0"/>
      </c:catAx>
      <c:valAx>
        <c:axId val="357250248"/>
        <c:scaling>
          <c:orientation val="minMax"/>
          <c:max val="50"/>
          <c:min val="0"/>
        </c:scaling>
        <c:delete val="1"/>
        <c:axPos val="l"/>
        <c:numFmt formatCode="#,##0" sourceLinked="0"/>
        <c:majorTickMark val="none"/>
        <c:minorTickMark val="none"/>
        <c:tickLblPos val="none"/>
        <c:crossAx val="357632448"/>
        <c:crosses val="autoZero"/>
        <c:crossBetween val="between"/>
        <c:majorUnit val="10"/>
      </c:valAx>
      <c:spPr>
        <a:noFill/>
        <a:ln w="25400">
          <a:noFill/>
        </a:ln>
      </c:spPr>
    </c:plotArea>
    <c:plotVisOnly val="1"/>
    <c:dispBlanksAs val="gap"/>
    <c:showDLblsOverMax val="0"/>
  </c:chart>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2526550667496892"/>
          <c:y val="6.540532852671542E-2"/>
          <c:w val="0.56632289564725369"/>
          <c:h val="0.83972015561489333"/>
        </c:manualLayout>
      </c:layout>
      <c:doughnutChart>
        <c:varyColors val="1"/>
        <c:ser>
          <c:idx val="0"/>
          <c:order val="0"/>
          <c:tx>
            <c:strRef>
              <c:f>Hoja1!$B$1</c:f>
              <c:strCache>
                <c:ptCount val="1"/>
                <c:pt idx="0">
                  <c:v>Columna1</c:v>
                </c:pt>
              </c:strCache>
            </c:strRef>
          </c:tx>
          <c:explosion val="8"/>
          <c:dPt>
            <c:idx val="0"/>
            <c:bubble3D val="0"/>
            <c:spPr>
              <a:solidFill>
                <a:srgbClr val="009999"/>
              </a:solidFill>
            </c:spPr>
          </c:dPt>
          <c:dPt>
            <c:idx val="1"/>
            <c:bubble3D val="0"/>
            <c:spPr>
              <a:solidFill>
                <a:srgbClr val="7030A0"/>
              </a:solidFill>
            </c:spPr>
          </c:dPt>
          <c:dLbls>
            <c:spPr>
              <a:noFill/>
              <a:ln>
                <a:noFill/>
              </a:ln>
              <a:effectLst/>
            </c:spPr>
            <c:txPr>
              <a:bodyPr wrap="square" lIns="38100" tIns="19050" rIns="38100" bIns="19050" anchor="ctr">
                <a:spAutoFit/>
              </a:bodyPr>
              <a:lstStyle/>
              <a:p>
                <a:pPr>
                  <a:defRPr sz="1300" b="1">
                    <a:solidFill>
                      <a:schemeClr val="bg1"/>
                    </a:solidFill>
                    <a:latin typeface="+mn-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Hoja1!$A$2:$A$3</c:f>
              <c:strCache>
                <c:ptCount val="2"/>
                <c:pt idx="0">
                  <c:v>Estructura</c:v>
                </c:pt>
                <c:pt idx="1">
                  <c:v>Honorarios</c:v>
                </c:pt>
              </c:strCache>
            </c:strRef>
          </c:cat>
          <c:val>
            <c:numRef>
              <c:f>Hoja1!$B$2:$B$3</c:f>
              <c:numCache>
                <c:formatCode>###0</c:formatCode>
                <c:ptCount val="2"/>
                <c:pt idx="0">
                  <c:v>51</c:v>
                </c:pt>
                <c:pt idx="1">
                  <c:v>31</c:v>
                </c:pt>
              </c:numCache>
            </c:numRef>
          </c:val>
        </c:ser>
        <c:dLbls>
          <c:showLegendKey val="0"/>
          <c:showVal val="0"/>
          <c:showCatName val="0"/>
          <c:showSerName val="0"/>
          <c:showPercent val="0"/>
          <c:showBubbleSize val="0"/>
          <c:showLeaderLines val="1"/>
        </c:dLbls>
        <c:firstSliceAng val="21"/>
        <c:holeSize val="26"/>
      </c:doughnutChart>
    </c:plotArea>
    <c:plotVisOnly val="1"/>
    <c:dispBlanksAs val="zero"/>
    <c:showDLblsOverMax val="0"/>
  </c:chart>
  <c:txPr>
    <a:bodyPr/>
    <a:lstStyle/>
    <a:p>
      <a:pPr>
        <a:defRPr sz="1800"/>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300" u="sng"/>
            </a:pPr>
            <a:r>
              <a:rPr lang="es-MX" sz="1300" u="sng" dirty="0" smtClean="0"/>
              <a:t>Porcentaje</a:t>
            </a:r>
            <a:endParaRPr lang="es-MX" sz="1300" u="sng" dirty="0"/>
          </a:p>
        </c:rich>
      </c:tx>
      <c:layout>
        <c:manualLayout>
          <c:xMode val="edge"/>
          <c:yMode val="edge"/>
          <c:x val="0.44870318555617233"/>
          <c:y val="9.7750864219623868E-2"/>
        </c:manualLayout>
      </c:layout>
      <c:overlay val="0"/>
    </c:title>
    <c:autoTitleDeleted val="0"/>
    <c:plotArea>
      <c:layout>
        <c:manualLayout>
          <c:layoutTarget val="inner"/>
          <c:xMode val="edge"/>
          <c:yMode val="edge"/>
          <c:x val="1.6033572027350496E-2"/>
          <c:y val="0.19396916038976678"/>
          <c:w val="0.96793285594529899"/>
          <c:h val="0.54483159420614269"/>
        </c:manualLayout>
      </c:layout>
      <c:lineChart>
        <c:grouping val="standard"/>
        <c:varyColors val="0"/>
        <c:ser>
          <c:idx val="0"/>
          <c:order val="0"/>
          <c:tx>
            <c:strRef>
              <c:f>Hoja1!$B$1</c:f>
              <c:strCache>
                <c:ptCount val="1"/>
                <c:pt idx="0">
                  <c:v>Sí</c:v>
                </c:pt>
              </c:strCache>
            </c:strRef>
          </c:tx>
          <c:spPr>
            <a:ln w="47625">
              <a:solidFill>
                <a:srgbClr val="009999"/>
              </a:solidFill>
            </a:ln>
          </c:spPr>
          <c:marker>
            <c:spPr>
              <a:solidFill>
                <a:srgbClr val="009999"/>
              </a:solidFill>
              <a:ln>
                <a:solidFill>
                  <a:srgbClr val="009999"/>
                </a:solidFill>
              </a:ln>
              <a:scene3d>
                <a:camera prst="orthographicFront"/>
                <a:lightRig rig="threePt" dir="t"/>
              </a:scene3d>
              <a:sp3d>
                <a:bevelT/>
                <a:bevelB/>
              </a:sp3d>
            </c:spPr>
          </c:marker>
          <c:dLbls>
            <c:dLbl>
              <c:idx val="4"/>
              <c:layout>
                <c:manualLayout>
                  <c:x val="-3.7283524899413709E-2"/>
                  <c:y val="-4.126629019775607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0784458292512952E-2"/>
                  <c:y val="3.68552507896557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932686083548109E-2"/>
                  <c:y val="6.740239585828812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Hoja1!$B$2:$B$7</c:f>
              <c:numCache>
                <c:formatCode>0.0</c:formatCode>
                <c:ptCount val="6"/>
                <c:pt idx="0">
                  <c:v>98.8</c:v>
                </c:pt>
                <c:pt idx="1">
                  <c:v>97.6</c:v>
                </c:pt>
                <c:pt idx="2">
                  <c:v>87.8</c:v>
                </c:pt>
                <c:pt idx="3">
                  <c:v>78</c:v>
                </c:pt>
                <c:pt idx="4">
                  <c:v>62.2</c:v>
                </c:pt>
                <c:pt idx="5">
                  <c:v>47.6</c:v>
                </c:pt>
              </c:numCache>
            </c:numRef>
          </c:val>
          <c:smooth val="0"/>
        </c:ser>
        <c:ser>
          <c:idx val="1"/>
          <c:order val="1"/>
          <c:tx>
            <c:strRef>
              <c:f>Hoja1!$C$1</c:f>
              <c:strCache>
                <c:ptCount val="1"/>
                <c:pt idx="0">
                  <c:v>No</c:v>
                </c:pt>
              </c:strCache>
            </c:strRef>
          </c:tx>
          <c:spPr>
            <a:ln>
              <a:solidFill>
                <a:srgbClr val="C00000"/>
              </a:solidFill>
            </a:ln>
          </c:spPr>
          <c:marker>
            <c:spPr>
              <a:solidFill>
                <a:srgbClr val="C00000"/>
              </a:solidFill>
              <a:ln>
                <a:solidFill>
                  <a:srgbClr val="C00000"/>
                </a:solidFill>
              </a:ln>
              <a:scene3d>
                <a:camera prst="orthographicFront"/>
                <a:lightRig rig="threeP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Hoja1!$C$2:$C$7</c:f>
              <c:numCache>
                <c:formatCode>0.0</c:formatCode>
                <c:ptCount val="6"/>
                <c:pt idx="0">
                  <c:v>1.2</c:v>
                </c:pt>
                <c:pt idx="1">
                  <c:v>2.4</c:v>
                </c:pt>
                <c:pt idx="2">
                  <c:v>12.2</c:v>
                </c:pt>
                <c:pt idx="3">
                  <c:v>22</c:v>
                </c:pt>
                <c:pt idx="4">
                  <c:v>37.799999999999997</c:v>
                </c:pt>
                <c:pt idx="5">
                  <c:v>52.4</c:v>
                </c:pt>
              </c:numCache>
            </c:numRef>
          </c:val>
          <c:smooth val="0"/>
        </c:ser>
        <c:dLbls>
          <c:showLegendKey val="0"/>
          <c:showVal val="1"/>
          <c:showCatName val="0"/>
          <c:showSerName val="0"/>
          <c:showPercent val="0"/>
          <c:showBubbleSize val="0"/>
        </c:dLbls>
        <c:marker val="1"/>
        <c:smooth val="0"/>
        <c:axId val="353527488"/>
        <c:axId val="354909360"/>
      </c:lineChart>
      <c:catAx>
        <c:axId val="353527488"/>
        <c:scaling>
          <c:orientation val="minMax"/>
        </c:scaling>
        <c:delete val="0"/>
        <c:axPos val="b"/>
        <c:numFmt formatCode="General" sourceLinked="0"/>
        <c:majorTickMark val="cross"/>
        <c:minorTickMark val="none"/>
        <c:tickLblPos val="nextTo"/>
        <c:txPr>
          <a:bodyPr/>
          <a:lstStyle/>
          <a:p>
            <a:pPr>
              <a:defRPr sz="1200"/>
            </a:pPr>
            <a:endParaRPr lang="es-ES"/>
          </a:p>
        </c:txPr>
        <c:crossAx val="354909360"/>
        <c:crosses val="autoZero"/>
        <c:auto val="1"/>
        <c:lblAlgn val="ctr"/>
        <c:lblOffset val="100"/>
        <c:noMultiLvlLbl val="0"/>
      </c:catAx>
      <c:valAx>
        <c:axId val="354909360"/>
        <c:scaling>
          <c:orientation val="minMax"/>
        </c:scaling>
        <c:delete val="1"/>
        <c:axPos val="l"/>
        <c:numFmt formatCode="0.0" sourceLinked="1"/>
        <c:majorTickMark val="out"/>
        <c:minorTickMark val="none"/>
        <c:tickLblPos val="nextTo"/>
        <c:crossAx val="353527488"/>
        <c:crosses val="autoZero"/>
        <c:crossBetween val="between"/>
        <c:majorUnit val="20"/>
      </c:valAx>
    </c:plotArea>
    <c:legend>
      <c:legendPos val="t"/>
      <c:layout>
        <c:manualLayout>
          <c:xMode val="edge"/>
          <c:yMode val="edge"/>
          <c:x val="0.38377542532005166"/>
          <c:y val="1.8328287041179475E-2"/>
          <c:w val="0.23244903458844338"/>
          <c:h val="6.6321700403222314E-2"/>
        </c:manualLayout>
      </c:layout>
      <c:overlay val="0"/>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300" u="sng"/>
            </a:pPr>
            <a:r>
              <a:rPr lang="es-MX" sz="1300" u="sng" dirty="0" smtClean="0"/>
              <a:t>Porcentaje</a:t>
            </a:r>
            <a:endParaRPr lang="es-MX" sz="1300" u="sng" dirty="0"/>
          </a:p>
        </c:rich>
      </c:tx>
      <c:layout>
        <c:manualLayout>
          <c:xMode val="edge"/>
          <c:yMode val="edge"/>
          <c:x val="0.45501227376852316"/>
          <c:y val="8.6364491899099893E-2"/>
        </c:manualLayout>
      </c:layout>
      <c:overlay val="0"/>
    </c:title>
    <c:autoTitleDeleted val="0"/>
    <c:plotArea>
      <c:layout>
        <c:manualLayout>
          <c:layoutTarget val="inner"/>
          <c:xMode val="edge"/>
          <c:yMode val="edge"/>
          <c:x val="1.6033572027350496E-2"/>
          <c:y val="0.15185370659539321"/>
          <c:w val="0.96793285594529899"/>
          <c:h val="0.59383662044742647"/>
        </c:manualLayout>
      </c:layout>
      <c:lineChart>
        <c:grouping val="standard"/>
        <c:varyColors val="0"/>
        <c:ser>
          <c:idx val="0"/>
          <c:order val="0"/>
          <c:tx>
            <c:strRef>
              <c:f>Hoja1!$B$1</c:f>
              <c:strCache>
                <c:ptCount val="1"/>
                <c:pt idx="0">
                  <c:v>Sí</c:v>
                </c:pt>
              </c:strCache>
            </c:strRef>
          </c:tx>
          <c:spPr>
            <a:ln w="47625">
              <a:solidFill>
                <a:srgbClr val="009999"/>
              </a:solidFill>
            </a:ln>
          </c:spPr>
          <c:marker>
            <c:spPr>
              <a:solidFill>
                <a:srgbClr val="009999"/>
              </a:solidFill>
              <a:ln>
                <a:solidFill>
                  <a:srgbClr val="009999"/>
                </a:solidFill>
              </a:ln>
              <a:scene3d>
                <a:camera prst="orthographicFront"/>
                <a:lightRig rig="threePt" dir="t"/>
              </a:scene3d>
              <a:sp3d>
                <a:bevelT/>
                <a:bevelB/>
              </a:sp3d>
            </c:spPr>
          </c:marker>
          <c:dLbls>
            <c:dLbl>
              <c:idx val="0"/>
              <c:layout>
                <c:manualLayout>
                  <c:x val="-2.9937241969312946E-2"/>
                  <c:y val="-5.62158382862400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514546002825086E-2"/>
                  <c:y val="6.028465504877263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Diplomado prescencial en Transparencia y Acceso a la Información Pública</c:v>
                </c:pt>
                <c:pt idx="1">
                  <c:v>Diplomado virtual en Transparencia y Acceso a la Información Pública</c:v>
                </c:pt>
                <c:pt idx="2">
                  <c:v>Otros Cursos o Diplomados</c:v>
                </c:pt>
              </c:strCache>
            </c:strRef>
          </c:cat>
          <c:val>
            <c:numRef>
              <c:f>Hoja1!$B$2:$B$4</c:f>
              <c:numCache>
                <c:formatCode>0.0</c:formatCode>
                <c:ptCount val="3"/>
                <c:pt idx="0">
                  <c:v>54.9</c:v>
                </c:pt>
                <c:pt idx="1">
                  <c:v>17.100000000000001</c:v>
                </c:pt>
                <c:pt idx="2">
                  <c:v>43.9</c:v>
                </c:pt>
              </c:numCache>
            </c:numRef>
          </c:val>
          <c:smooth val="0"/>
        </c:ser>
        <c:ser>
          <c:idx val="1"/>
          <c:order val="1"/>
          <c:tx>
            <c:strRef>
              <c:f>Hoja1!$C$1</c:f>
              <c:strCache>
                <c:ptCount val="1"/>
                <c:pt idx="0">
                  <c:v>No</c:v>
                </c:pt>
              </c:strCache>
            </c:strRef>
          </c:tx>
          <c:spPr>
            <a:ln>
              <a:solidFill>
                <a:srgbClr val="C00000"/>
              </a:solidFill>
            </a:ln>
          </c:spPr>
          <c:marker>
            <c:spPr>
              <a:solidFill>
                <a:srgbClr val="C00000"/>
              </a:solidFill>
              <a:ln>
                <a:solidFill>
                  <a:srgbClr val="C00000"/>
                </a:solidFill>
              </a:ln>
              <a:scene3d>
                <a:camera prst="orthographicFront"/>
                <a:lightRig rig="threePt" dir="t"/>
              </a:scene3d>
              <a:sp3d>
                <a:bevelT/>
                <a:bevelB/>
              </a:sp3d>
            </c:spPr>
          </c:marker>
          <c:dLbls>
            <c:dLbl>
              <c:idx val="0"/>
              <c:layout>
                <c:manualLayout>
                  <c:x val="-3.7376914426895683E-2"/>
                  <c:y val="6.868419839729855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Diplomado prescencial en Transparencia y Acceso a la Información Pública</c:v>
                </c:pt>
                <c:pt idx="1">
                  <c:v>Diplomado virtual en Transparencia y Acceso a la Información Pública</c:v>
                </c:pt>
                <c:pt idx="2">
                  <c:v>Otros Cursos o Diplomados</c:v>
                </c:pt>
              </c:strCache>
            </c:strRef>
          </c:cat>
          <c:val>
            <c:numRef>
              <c:f>Hoja1!$C$2:$C$4</c:f>
              <c:numCache>
                <c:formatCode>0.0</c:formatCode>
                <c:ptCount val="3"/>
                <c:pt idx="0">
                  <c:v>45.1</c:v>
                </c:pt>
                <c:pt idx="1">
                  <c:v>82.9</c:v>
                </c:pt>
                <c:pt idx="2">
                  <c:v>56.1</c:v>
                </c:pt>
              </c:numCache>
            </c:numRef>
          </c:val>
          <c:smooth val="0"/>
        </c:ser>
        <c:dLbls>
          <c:showLegendKey val="0"/>
          <c:showVal val="1"/>
          <c:showCatName val="0"/>
          <c:showSerName val="0"/>
          <c:showPercent val="0"/>
          <c:showBubbleSize val="0"/>
        </c:dLbls>
        <c:marker val="1"/>
        <c:smooth val="0"/>
        <c:axId val="354909752"/>
        <c:axId val="354906224"/>
      </c:lineChart>
      <c:catAx>
        <c:axId val="354909752"/>
        <c:scaling>
          <c:orientation val="minMax"/>
        </c:scaling>
        <c:delete val="0"/>
        <c:axPos val="b"/>
        <c:numFmt formatCode="General" sourceLinked="0"/>
        <c:majorTickMark val="cross"/>
        <c:minorTickMark val="none"/>
        <c:tickLblPos val="nextTo"/>
        <c:txPr>
          <a:bodyPr/>
          <a:lstStyle/>
          <a:p>
            <a:pPr>
              <a:defRPr sz="1100"/>
            </a:pPr>
            <a:endParaRPr lang="es-ES"/>
          </a:p>
        </c:txPr>
        <c:crossAx val="354906224"/>
        <c:crosses val="autoZero"/>
        <c:auto val="1"/>
        <c:lblAlgn val="ctr"/>
        <c:lblOffset val="100"/>
        <c:noMultiLvlLbl val="0"/>
      </c:catAx>
      <c:valAx>
        <c:axId val="354906224"/>
        <c:scaling>
          <c:orientation val="minMax"/>
        </c:scaling>
        <c:delete val="1"/>
        <c:axPos val="l"/>
        <c:numFmt formatCode="0.0" sourceLinked="1"/>
        <c:majorTickMark val="out"/>
        <c:minorTickMark val="none"/>
        <c:tickLblPos val="nextTo"/>
        <c:crossAx val="354909752"/>
        <c:crosses val="autoZero"/>
        <c:crossBetween val="between"/>
        <c:majorUnit val="20"/>
      </c:valAx>
    </c:plotArea>
    <c:legend>
      <c:legendPos val="t"/>
      <c:layout>
        <c:manualLayout>
          <c:xMode val="edge"/>
          <c:yMode val="edge"/>
          <c:x val="0.38377542532005166"/>
          <c:y val="1.8328287041179475E-2"/>
          <c:w val="0.23244903458844338"/>
          <c:h val="6.6321700403222314E-2"/>
        </c:manualLayout>
      </c:layout>
      <c:overlay val="0"/>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spcFirstLastPara="1" vertOverflow="ellipsis" vert="horz" wrap="square" anchor="ctr" anchorCtr="1"/>
        <a:lstStyle/>
        <a:p>
          <a:pPr>
            <a:defRPr sz="1300" b="1" i="0" u="sng" strike="noStrike" kern="1200" baseline="0">
              <a:solidFill>
                <a:schemeClr val="tx1"/>
              </a:solidFill>
              <a:latin typeface="Calibri" panose="020F0502020204030204" pitchFamily="34" charset="0"/>
              <a:ea typeface="+mn-ea"/>
              <a:cs typeface="+mn-cs"/>
            </a:defRPr>
          </a:pPr>
          <a:endParaRPr lang="es-ES"/>
        </a:p>
      </c:txPr>
    </c:title>
    <c:autoTitleDeleted val="0"/>
    <c:plotArea>
      <c:layout>
        <c:manualLayout>
          <c:layoutTarget val="inner"/>
          <c:xMode val="edge"/>
          <c:yMode val="edge"/>
          <c:x val="1.0286030310357673E-2"/>
          <c:y val="0.14102115606033336"/>
          <c:w val="0.97078238583512511"/>
          <c:h val="0.4539710249842675"/>
        </c:manualLayout>
      </c:layout>
      <c:barChart>
        <c:barDir val="col"/>
        <c:grouping val="clustered"/>
        <c:varyColors val="0"/>
        <c:ser>
          <c:idx val="0"/>
          <c:order val="0"/>
          <c:tx>
            <c:strRef>
              <c:f>Hoja1!$B$1</c:f>
              <c:strCache>
                <c:ptCount val="1"/>
                <c:pt idx="0">
                  <c:v>Porcentaje</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alibri" panose="020F0502020204030204"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Hoja1!$A$2:$A$6</c:f>
              <c:strCache>
                <c:ptCount val="5"/>
                <c:pt idx="0">
                  <c:v>Personal de recepción / orientación</c:v>
                </c:pt>
                <c:pt idx="1">
                  <c:v>Personal de seguridad / vigilancia</c:v>
                </c:pt>
                <c:pt idx="2">
                  <c:v>Otra persona</c:v>
                </c:pt>
                <c:pt idx="3">
                  <c:v>No fue atendido por persona alguna</c:v>
                </c:pt>
                <c:pt idx="4">
                  <c:v>No se requiere la atención personalizada porque la OIP se encuentra a la entrada de las instalaciones</c:v>
                </c:pt>
              </c:strCache>
            </c:strRef>
          </c:cat>
          <c:val>
            <c:numRef>
              <c:f>Hoja1!$B$2:$B$6</c:f>
              <c:numCache>
                <c:formatCode>###0.0</c:formatCode>
                <c:ptCount val="5"/>
                <c:pt idx="0">
                  <c:v>24.8</c:v>
                </c:pt>
                <c:pt idx="1">
                  <c:v>59.5</c:v>
                </c:pt>
                <c:pt idx="2">
                  <c:v>0.8</c:v>
                </c:pt>
                <c:pt idx="3">
                  <c:v>5</c:v>
                </c:pt>
                <c:pt idx="4">
                  <c:v>9.9</c:v>
                </c:pt>
              </c:numCache>
            </c:numRef>
          </c:val>
        </c:ser>
        <c:dLbls>
          <c:dLblPos val="outEnd"/>
          <c:showLegendKey val="0"/>
          <c:showVal val="1"/>
          <c:showCatName val="0"/>
          <c:showSerName val="0"/>
          <c:showPercent val="0"/>
          <c:showBubbleSize val="0"/>
        </c:dLbls>
        <c:gapWidth val="150"/>
        <c:axId val="299430160"/>
        <c:axId val="297599448"/>
      </c:barChart>
      <c:catAx>
        <c:axId val="299430160"/>
        <c:scaling>
          <c:orientation val="minMax"/>
        </c:scaling>
        <c:delete val="0"/>
        <c:axPos val="b"/>
        <c:numFmt formatCode="General" sourceLinked="0"/>
        <c:majorTickMark val="cross"/>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300" b="1" i="0" u="none" strike="noStrike" kern="1200" baseline="0">
                <a:solidFill>
                  <a:schemeClr val="tx1"/>
                </a:solidFill>
                <a:latin typeface="Calibri" panose="020F0502020204030204" pitchFamily="34" charset="0"/>
                <a:ea typeface="+mn-ea"/>
                <a:cs typeface="+mn-cs"/>
              </a:defRPr>
            </a:pPr>
            <a:endParaRPr lang="es-ES"/>
          </a:p>
        </c:txPr>
        <c:crossAx val="297599448"/>
        <c:crosses val="autoZero"/>
        <c:auto val="1"/>
        <c:lblAlgn val="ctr"/>
        <c:lblOffset val="100"/>
        <c:noMultiLvlLbl val="0"/>
      </c:catAx>
      <c:valAx>
        <c:axId val="297599448"/>
        <c:scaling>
          <c:orientation val="minMax"/>
        </c:scaling>
        <c:delete val="1"/>
        <c:axPos val="l"/>
        <c:numFmt formatCode="###0.0" sourceLinked="1"/>
        <c:majorTickMark val="out"/>
        <c:minorTickMark val="none"/>
        <c:tickLblPos val="nextTo"/>
        <c:crossAx val="2994301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300" b="1">
          <a:latin typeface="Calibri" panose="020F0502020204030204" pitchFamily="34" charset="0"/>
        </a:defRPr>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300" u="sng"/>
          </a:pPr>
          <a:endParaRPr lang="es-ES"/>
        </a:p>
      </c:txPr>
    </c:title>
    <c:autoTitleDeleted val="0"/>
    <c:plotArea>
      <c:layout/>
      <c:barChart>
        <c:barDir val="col"/>
        <c:grouping val="clustered"/>
        <c:varyColors val="0"/>
        <c:ser>
          <c:idx val="0"/>
          <c:order val="0"/>
          <c:tx>
            <c:strRef>
              <c:f>Hoja1!$B$1</c:f>
              <c:strCache>
                <c:ptCount val="1"/>
                <c:pt idx="0">
                  <c:v>Porcentaje</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Bachillerato</c:v>
                </c:pt>
                <c:pt idx="1">
                  <c:v>Carrera técnica</c:v>
                </c:pt>
                <c:pt idx="2">
                  <c:v>Licenciatura</c:v>
                </c:pt>
                <c:pt idx="3">
                  <c:v>Especialidad</c:v>
                </c:pt>
                <c:pt idx="4">
                  <c:v>Maestría</c:v>
                </c:pt>
              </c:strCache>
            </c:strRef>
          </c:cat>
          <c:val>
            <c:numRef>
              <c:f>Hoja1!$B$2:$B$6</c:f>
              <c:numCache>
                <c:formatCode>###0.0</c:formatCode>
                <c:ptCount val="5"/>
                <c:pt idx="0">
                  <c:v>2.4</c:v>
                </c:pt>
                <c:pt idx="1">
                  <c:v>3.7</c:v>
                </c:pt>
                <c:pt idx="2">
                  <c:v>81.7</c:v>
                </c:pt>
                <c:pt idx="3">
                  <c:v>1.1627906976744187</c:v>
                </c:pt>
                <c:pt idx="4">
                  <c:v>11</c:v>
                </c:pt>
              </c:numCache>
            </c:numRef>
          </c:val>
        </c:ser>
        <c:dLbls>
          <c:showLegendKey val="0"/>
          <c:showVal val="1"/>
          <c:showCatName val="0"/>
          <c:showSerName val="0"/>
          <c:showPercent val="0"/>
          <c:showBubbleSize val="0"/>
        </c:dLbls>
        <c:gapWidth val="150"/>
        <c:overlap val="-25"/>
        <c:axId val="354907400"/>
        <c:axId val="354907792"/>
      </c:barChart>
      <c:catAx>
        <c:axId val="354907400"/>
        <c:scaling>
          <c:orientation val="minMax"/>
        </c:scaling>
        <c:delete val="0"/>
        <c:axPos val="b"/>
        <c:numFmt formatCode="General" sourceLinked="1"/>
        <c:majorTickMark val="cross"/>
        <c:minorTickMark val="none"/>
        <c:tickLblPos val="nextTo"/>
        <c:crossAx val="354907792"/>
        <c:crosses val="autoZero"/>
        <c:auto val="1"/>
        <c:lblAlgn val="ctr"/>
        <c:lblOffset val="100"/>
        <c:noMultiLvlLbl val="0"/>
      </c:catAx>
      <c:valAx>
        <c:axId val="354907792"/>
        <c:scaling>
          <c:orientation val="minMax"/>
          <c:max val="100"/>
          <c:min val="0"/>
        </c:scaling>
        <c:delete val="1"/>
        <c:axPos val="l"/>
        <c:numFmt formatCode="#,##0" sourceLinked="0"/>
        <c:majorTickMark val="none"/>
        <c:minorTickMark val="none"/>
        <c:tickLblPos val="none"/>
        <c:crossAx val="354907400"/>
        <c:crosses val="autoZero"/>
        <c:crossBetween val="between"/>
        <c:majorUnit val="10"/>
      </c:valAx>
      <c:spPr>
        <a:noFill/>
        <a:ln w="25400">
          <a:noFill/>
        </a:ln>
      </c:spPr>
    </c:plotArea>
    <c:plotVisOnly val="1"/>
    <c:dispBlanksAs val="gap"/>
    <c:showDLblsOverMax val="0"/>
  </c:chart>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2526550667496892"/>
          <c:y val="6.540532852671542E-2"/>
          <c:w val="0.56632289564725369"/>
          <c:h val="0.83972015561489333"/>
        </c:manualLayout>
      </c:layout>
      <c:doughnutChart>
        <c:varyColors val="1"/>
        <c:ser>
          <c:idx val="0"/>
          <c:order val="0"/>
          <c:tx>
            <c:strRef>
              <c:f>Hoja1!$B$1</c:f>
              <c:strCache>
                <c:ptCount val="1"/>
                <c:pt idx="0">
                  <c:v>Columna1</c:v>
                </c:pt>
              </c:strCache>
            </c:strRef>
          </c:tx>
          <c:explosion val="8"/>
          <c:dPt>
            <c:idx val="0"/>
            <c:bubble3D val="0"/>
            <c:spPr>
              <a:solidFill>
                <a:srgbClr val="009999"/>
              </a:solidFill>
            </c:spPr>
          </c:dPt>
          <c:dPt>
            <c:idx val="1"/>
            <c:bubble3D val="0"/>
            <c:spPr>
              <a:solidFill>
                <a:srgbClr val="7030A0"/>
              </a:solidFill>
            </c:spPr>
          </c:dPt>
          <c:dLbls>
            <c:spPr>
              <a:noFill/>
              <a:ln>
                <a:noFill/>
              </a:ln>
              <a:effectLst/>
            </c:spPr>
            <c:txPr>
              <a:bodyPr wrap="square" lIns="38100" tIns="19050" rIns="38100" bIns="19050" anchor="ctr">
                <a:spAutoFit/>
              </a:bodyPr>
              <a:lstStyle/>
              <a:p>
                <a:pPr>
                  <a:defRPr sz="1300" b="1">
                    <a:solidFill>
                      <a:schemeClr val="bg1"/>
                    </a:solidFill>
                    <a:latin typeface="+mn-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Terminada</c:v>
                </c:pt>
                <c:pt idx="1">
                  <c:v>Incompleta</c:v>
                </c:pt>
              </c:strCache>
            </c:strRef>
          </c:cat>
          <c:val>
            <c:numRef>
              <c:f>Hoja1!$B$2:$B$3</c:f>
              <c:numCache>
                <c:formatCode>###0</c:formatCode>
                <c:ptCount val="2"/>
                <c:pt idx="0">
                  <c:v>62</c:v>
                </c:pt>
                <c:pt idx="1">
                  <c:v>20</c:v>
                </c:pt>
              </c:numCache>
            </c:numRef>
          </c:val>
        </c:ser>
        <c:dLbls>
          <c:showLegendKey val="0"/>
          <c:showVal val="0"/>
          <c:showCatName val="0"/>
          <c:showSerName val="0"/>
          <c:showPercent val="0"/>
          <c:showBubbleSize val="0"/>
          <c:showLeaderLines val="1"/>
        </c:dLbls>
        <c:firstSliceAng val="21"/>
        <c:holeSize val="26"/>
      </c:doughnutChart>
    </c:plotArea>
    <c:plotVisOnly val="1"/>
    <c:dispBlanksAs val="zero"/>
    <c:showDLblsOverMax val="0"/>
  </c:chart>
  <c:txPr>
    <a:bodyPr/>
    <a:lstStyle/>
    <a:p>
      <a:pPr>
        <a:defRPr sz="1800"/>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59"/>
      <c:depthPercent val="100"/>
      <c:rAngAx val="1"/>
    </c:view3D>
    <c:floor>
      <c:thickness val="0"/>
    </c:floor>
    <c:sideWall>
      <c:thickness val="0"/>
    </c:sideWall>
    <c:backWall>
      <c:thickness val="0"/>
    </c:backWall>
    <c:plotArea>
      <c:layout>
        <c:manualLayout>
          <c:layoutTarget val="inner"/>
          <c:xMode val="edge"/>
          <c:yMode val="edge"/>
          <c:x val="0.11021269954130429"/>
          <c:y val="0.10438963953483453"/>
          <c:w val="0.80241137781869787"/>
          <c:h val="0.80139806632288302"/>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c:spPr>
          <c:explosion val="4"/>
          <c:dPt>
            <c:idx val="0"/>
            <c:bubble3D val="0"/>
            <c:spPr>
              <a:solidFill>
                <a:srgbClr val="009999"/>
              </a:solidFill>
              <a:effectLst>
                <a:outerShdw blurRad="63500" sx="102000" sy="102000" algn="ctr" rotWithShape="0">
                  <a:prstClr val="black">
                    <a:alpha val="40000"/>
                  </a:prstClr>
                </a:outerShdw>
              </a:effectLst>
            </c:spPr>
          </c:dPt>
          <c:dPt>
            <c:idx val="1"/>
            <c:bubble3D val="0"/>
            <c:explosion val="8"/>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2.8545371981322339E-2"/>
                  <c:y val="1.9772306656945769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1.6133590334623044E-2"/>
                  <c:y val="2.338175088329314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23</c:v>
                </c:pt>
                <c:pt idx="1">
                  <c:v>59</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0970597128808647E-3"/>
          <c:y val="0.25097041595707525"/>
          <c:w val="0.96793285594529899"/>
          <c:h val="0.53242290832177241"/>
        </c:manualLayout>
      </c:layout>
      <c:lineChart>
        <c:grouping val="standard"/>
        <c:varyColors val="0"/>
        <c:ser>
          <c:idx val="0"/>
          <c:order val="0"/>
          <c:tx>
            <c:strRef>
              <c:f>Hoja1!$B$1</c:f>
              <c:strCache>
                <c:ptCount val="1"/>
                <c:pt idx="0">
                  <c:v>Responsable de la OIP</c:v>
                </c:pt>
              </c:strCache>
            </c:strRef>
          </c:tx>
          <c:spPr>
            <a:ln w="47625">
              <a:solidFill>
                <a:schemeClr val="bg2">
                  <a:lumMod val="25000"/>
                </a:schemeClr>
              </a:solidFill>
            </a:ln>
          </c:spPr>
          <c:marker>
            <c:spPr>
              <a:solidFill>
                <a:schemeClr val="bg2">
                  <a:lumMod val="25000"/>
                </a:schemeClr>
              </a:solidFill>
              <a:ln>
                <a:solidFill>
                  <a:schemeClr val="bg2">
                    <a:lumMod val="25000"/>
                  </a:schemeClr>
                </a:solidFill>
              </a:ln>
              <a:scene3d>
                <a:camera prst="orthographicFront"/>
                <a:lightRig rig="threePt" dir="t"/>
              </a:scene3d>
              <a:sp3d>
                <a:bevelT/>
                <a:bevelB/>
              </a:sp3d>
            </c:spPr>
          </c:marker>
          <c:dLbls>
            <c:dLbl>
              <c:idx val="2"/>
              <c:layout>
                <c:manualLayout>
                  <c:x val="-4.3615163487881331E-2"/>
                  <c:y val="4.76368006690842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9268839086221E-2"/>
                  <c:y val="4.26051976459228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203079071553569E-2"/>
                  <c:y val="4.008939613434212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Hoja1!$B$2:$B$7</c:f>
              <c:numCache>
                <c:formatCode>0.0</c:formatCode>
                <c:ptCount val="6"/>
                <c:pt idx="0">
                  <c:v>98.3</c:v>
                </c:pt>
                <c:pt idx="1">
                  <c:v>95</c:v>
                </c:pt>
                <c:pt idx="2">
                  <c:v>86</c:v>
                </c:pt>
                <c:pt idx="3">
                  <c:v>54.5</c:v>
                </c:pt>
                <c:pt idx="4">
                  <c:v>42.1</c:v>
                </c:pt>
                <c:pt idx="5">
                  <c:v>34.700000000000003</c:v>
                </c:pt>
              </c:numCache>
            </c:numRef>
          </c:val>
          <c:smooth val="0"/>
        </c:ser>
        <c:ser>
          <c:idx val="1"/>
          <c:order val="1"/>
          <c:tx>
            <c:strRef>
              <c:f>Hoja1!$C$1</c:f>
              <c:strCache>
                <c:ptCount val="1"/>
                <c:pt idx="0">
                  <c:v>Responsable Operativo de la OIP</c:v>
                </c:pt>
              </c:strCache>
            </c:strRef>
          </c:tx>
          <c:spPr>
            <a:ln>
              <a:solidFill>
                <a:schemeClr val="bg2">
                  <a:lumMod val="75000"/>
                </a:schemeClr>
              </a:solidFill>
            </a:ln>
          </c:spPr>
          <c:marker>
            <c:spPr>
              <a:solidFill>
                <a:schemeClr val="bg2">
                  <a:lumMod val="75000"/>
                </a:schemeClr>
              </a:solidFill>
              <a:ln>
                <a:solidFill>
                  <a:schemeClr val="bg2">
                    <a:lumMod val="75000"/>
                  </a:schemeClr>
                </a:solidFill>
              </a:ln>
              <a:scene3d>
                <a:camera prst="orthographicFront"/>
                <a:lightRig rig="threePt" dir="t"/>
              </a:scene3d>
              <a:sp3d>
                <a:bevelT/>
                <a:bevelB/>
              </a:sp3d>
            </c:spPr>
          </c:marker>
          <c:dLbls>
            <c:dLbl>
              <c:idx val="2"/>
              <c:layout>
                <c:manualLayout>
                  <c:x val="-3.6374930505165305E-2"/>
                  <c:y val="-4.51208010628964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203079071553569E-2"/>
                  <c:y val="-5.01524040860578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9268839086221E-2"/>
                  <c:y val="-5.26682055976386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3478837312079006E-2"/>
                  <c:y val="-5.266820559763855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lumMod val="60000"/>
                        <a:lumOff val="40000"/>
                      </a:schemeClr>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Ley de Transparencia y Acceso a la Información Pública del Distrito Federal</c:v>
                </c:pt>
                <c:pt idx="1">
                  <c:v>Ley de Protección de Datos Personales</c:v>
                </c:pt>
                <c:pt idx="2">
                  <c:v>Ética Pública</c:v>
                </c:pt>
                <c:pt idx="3">
                  <c:v>Operación del Sistema INFOMEX II</c:v>
                </c:pt>
                <c:pt idx="4">
                  <c:v>Administración de Documentos y Gestión de Archivos</c:v>
                </c:pt>
                <c:pt idx="5">
                  <c:v>Introducción a la Administración Pública</c:v>
                </c:pt>
              </c:strCache>
            </c:strRef>
          </c:cat>
          <c:val>
            <c:numRef>
              <c:f>Hoja1!$C$2:$C$7</c:f>
              <c:numCache>
                <c:formatCode>0.0</c:formatCode>
                <c:ptCount val="6"/>
                <c:pt idx="0">
                  <c:v>98.8</c:v>
                </c:pt>
                <c:pt idx="1">
                  <c:v>97.6</c:v>
                </c:pt>
                <c:pt idx="2">
                  <c:v>87.8</c:v>
                </c:pt>
                <c:pt idx="3">
                  <c:v>78</c:v>
                </c:pt>
                <c:pt idx="4">
                  <c:v>62.2</c:v>
                </c:pt>
                <c:pt idx="5">
                  <c:v>47.6</c:v>
                </c:pt>
              </c:numCache>
            </c:numRef>
          </c:val>
          <c:smooth val="0"/>
        </c:ser>
        <c:dLbls>
          <c:showLegendKey val="0"/>
          <c:showVal val="1"/>
          <c:showCatName val="0"/>
          <c:showSerName val="0"/>
          <c:showPercent val="0"/>
          <c:showBubbleSize val="0"/>
        </c:dLbls>
        <c:marker val="1"/>
        <c:smooth val="0"/>
        <c:axId val="359426208"/>
        <c:axId val="359433656"/>
      </c:lineChart>
      <c:catAx>
        <c:axId val="359426208"/>
        <c:scaling>
          <c:orientation val="minMax"/>
        </c:scaling>
        <c:delete val="0"/>
        <c:axPos val="b"/>
        <c:numFmt formatCode="General" sourceLinked="0"/>
        <c:majorTickMark val="cross"/>
        <c:minorTickMark val="none"/>
        <c:tickLblPos val="nextTo"/>
        <c:txPr>
          <a:bodyPr/>
          <a:lstStyle/>
          <a:p>
            <a:pPr>
              <a:defRPr sz="1200"/>
            </a:pPr>
            <a:endParaRPr lang="es-ES"/>
          </a:p>
        </c:txPr>
        <c:crossAx val="359433656"/>
        <c:crosses val="autoZero"/>
        <c:auto val="1"/>
        <c:lblAlgn val="ctr"/>
        <c:lblOffset val="100"/>
        <c:noMultiLvlLbl val="0"/>
      </c:catAx>
      <c:valAx>
        <c:axId val="359433656"/>
        <c:scaling>
          <c:orientation val="minMax"/>
        </c:scaling>
        <c:delete val="1"/>
        <c:axPos val="l"/>
        <c:numFmt formatCode="0.0" sourceLinked="1"/>
        <c:majorTickMark val="out"/>
        <c:minorTickMark val="none"/>
        <c:tickLblPos val="nextTo"/>
        <c:crossAx val="359426208"/>
        <c:crosses val="autoZero"/>
        <c:crossBetween val="between"/>
        <c:majorUnit val="20"/>
      </c:valAx>
    </c:plotArea>
    <c:legend>
      <c:legendPos val="t"/>
      <c:layout>
        <c:manualLayout>
          <c:xMode val="edge"/>
          <c:yMode val="edge"/>
          <c:x val="9.7062221308039889E-2"/>
          <c:y val="1.8328287041179475E-2"/>
          <c:w val="0.80587544336450334"/>
          <c:h val="6.6321700403222314E-2"/>
        </c:manualLayout>
      </c:layout>
      <c:overlay val="0"/>
      <c:txPr>
        <a:bodyPr/>
        <a:lstStyle/>
        <a:p>
          <a:pPr>
            <a:defRPr sz="1400"/>
          </a:pPr>
          <a:endParaRPr lang="es-ES"/>
        </a:p>
      </c:txPr>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3057738184921437E-2"/>
          <c:y val="0.14265555716233974"/>
          <c:w val="0.96793285594529899"/>
          <c:h val="0.53379596623746728"/>
        </c:manualLayout>
      </c:layout>
      <c:lineChart>
        <c:grouping val="standard"/>
        <c:varyColors val="0"/>
        <c:ser>
          <c:idx val="0"/>
          <c:order val="0"/>
          <c:tx>
            <c:strRef>
              <c:f>Hoja1!$B$1</c:f>
              <c:strCache>
                <c:ptCount val="1"/>
                <c:pt idx="0">
                  <c:v>Responsable de la OIP</c:v>
                </c:pt>
              </c:strCache>
            </c:strRef>
          </c:tx>
          <c:spPr>
            <a:ln w="47625">
              <a:solidFill>
                <a:schemeClr val="bg2">
                  <a:lumMod val="25000"/>
                </a:schemeClr>
              </a:solidFill>
            </a:ln>
          </c:spPr>
          <c:marker>
            <c:spPr>
              <a:solidFill>
                <a:schemeClr val="bg2">
                  <a:lumMod val="25000"/>
                </a:schemeClr>
              </a:solidFill>
              <a:ln>
                <a:solidFill>
                  <a:schemeClr val="bg2">
                    <a:lumMod val="25000"/>
                  </a:schemeClr>
                </a:solidFill>
              </a:ln>
              <a:scene3d>
                <a:camera prst="orthographicFront"/>
                <a:lightRig rig="threePt" dir="t"/>
              </a:scene3d>
              <a:sp3d>
                <a:bevelT/>
                <a:bevelB/>
              </a:sp3d>
            </c:spPr>
          </c:marker>
          <c:dLbls>
            <c:dLbl>
              <c:idx val="1"/>
              <c:layout>
                <c:manualLayout>
                  <c:x val="-2.8449307477796386E-2"/>
                  <c:y val="-5.84538159930606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9672591145360535E-2"/>
                  <c:y val="-6.33123933678065E-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Diplomado prescencial en Transparencia y Acceso a la Información Pública</c:v>
                </c:pt>
                <c:pt idx="1">
                  <c:v>Diplomado virtual en Transparencia y Acceso a la Información Pública</c:v>
                </c:pt>
                <c:pt idx="2">
                  <c:v>Otros Cursos o Diplomados</c:v>
                </c:pt>
                <c:pt idx="3">
                  <c:v>Ninguno</c:v>
                </c:pt>
              </c:strCache>
            </c:strRef>
          </c:cat>
          <c:val>
            <c:numRef>
              <c:f>Hoja1!$B$2:$B$5</c:f>
              <c:numCache>
                <c:formatCode>0.0</c:formatCode>
                <c:ptCount val="4"/>
                <c:pt idx="0">
                  <c:v>41.3</c:v>
                </c:pt>
                <c:pt idx="1">
                  <c:v>21.5</c:v>
                </c:pt>
                <c:pt idx="2">
                  <c:v>37.200000000000003</c:v>
                </c:pt>
                <c:pt idx="3">
                  <c:v>1.7</c:v>
                </c:pt>
              </c:numCache>
            </c:numRef>
          </c:val>
          <c:smooth val="0"/>
        </c:ser>
        <c:ser>
          <c:idx val="1"/>
          <c:order val="1"/>
          <c:tx>
            <c:strRef>
              <c:f>Hoja1!$C$1</c:f>
              <c:strCache>
                <c:ptCount val="1"/>
                <c:pt idx="0">
                  <c:v>Responsable Operativo de la OIP</c:v>
                </c:pt>
              </c:strCache>
            </c:strRef>
          </c:tx>
          <c:spPr>
            <a:ln>
              <a:solidFill>
                <a:schemeClr val="bg2">
                  <a:lumMod val="75000"/>
                </a:schemeClr>
              </a:solidFill>
            </a:ln>
          </c:spPr>
          <c:marker>
            <c:spPr>
              <a:solidFill>
                <a:schemeClr val="bg2">
                  <a:lumMod val="75000"/>
                </a:schemeClr>
              </a:solidFill>
              <a:ln>
                <a:solidFill>
                  <a:schemeClr val="bg2">
                    <a:lumMod val="75000"/>
                  </a:schemeClr>
                </a:solidFill>
              </a:ln>
              <a:scene3d>
                <a:camera prst="orthographicFront"/>
                <a:lightRig rig="threePt" dir="t"/>
              </a:scene3d>
              <a:sp3d>
                <a:bevelT/>
                <a:bevelB/>
              </a:sp3d>
            </c:spPr>
          </c:marker>
          <c:dLbls>
            <c:dLbl>
              <c:idx val="1"/>
              <c:layout>
                <c:manualLayout>
                  <c:x val="-3.4401045443862577E-2"/>
                  <c:y val="4.31238878082661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03473518632447E-3"/>
                  <c:y val="-3.046092629471743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lumMod val="60000"/>
                        <a:lumOff val="40000"/>
                      </a:schemeClr>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Diplomado prescencial en Transparencia y Acceso a la Información Pública</c:v>
                </c:pt>
                <c:pt idx="1">
                  <c:v>Diplomado virtual en Transparencia y Acceso a la Información Pública</c:v>
                </c:pt>
                <c:pt idx="2">
                  <c:v>Otros Cursos o Diplomados</c:v>
                </c:pt>
                <c:pt idx="3">
                  <c:v>Ninguno</c:v>
                </c:pt>
              </c:strCache>
            </c:strRef>
          </c:cat>
          <c:val>
            <c:numRef>
              <c:f>Hoja1!$C$2:$C$5</c:f>
              <c:numCache>
                <c:formatCode>0.0</c:formatCode>
                <c:ptCount val="4"/>
                <c:pt idx="0">
                  <c:v>54.9</c:v>
                </c:pt>
                <c:pt idx="1">
                  <c:v>17.100000000000001</c:v>
                </c:pt>
                <c:pt idx="2">
                  <c:v>43.9</c:v>
                </c:pt>
                <c:pt idx="3">
                  <c:v>1.2</c:v>
                </c:pt>
              </c:numCache>
            </c:numRef>
          </c:val>
          <c:smooth val="0"/>
        </c:ser>
        <c:dLbls>
          <c:showLegendKey val="0"/>
          <c:showVal val="1"/>
          <c:showCatName val="0"/>
          <c:showSerName val="0"/>
          <c:showPercent val="0"/>
          <c:showBubbleSize val="0"/>
        </c:dLbls>
        <c:marker val="1"/>
        <c:smooth val="0"/>
        <c:axId val="359430128"/>
        <c:axId val="359427384"/>
      </c:lineChart>
      <c:catAx>
        <c:axId val="359430128"/>
        <c:scaling>
          <c:orientation val="minMax"/>
        </c:scaling>
        <c:delete val="0"/>
        <c:axPos val="b"/>
        <c:numFmt formatCode="General" sourceLinked="0"/>
        <c:majorTickMark val="cross"/>
        <c:minorTickMark val="none"/>
        <c:tickLblPos val="nextTo"/>
        <c:txPr>
          <a:bodyPr/>
          <a:lstStyle/>
          <a:p>
            <a:pPr>
              <a:defRPr sz="1200"/>
            </a:pPr>
            <a:endParaRPr lang="es-ES"/>
          </a:p>
        </c:txPr>
        <c:crossAx val="359427384"/>
        <c:crosses val="autoZero"/>
        <c:auto val="1"/>
        <c:lblAlgn val="ctr"/>
        <c:lblOffset val="100"/>
        <c:noMultiLvlLbl val="0"/>
      </c:catAx>
      <c:valAx>
        <c:axId val="359427384"/>
        <c:scaling>
          <c:orientation val="minMax"/>
        </c:scaling>
        <c:delete val="1"/>
        <c:axPos val="l"/>
        <c:numFmt formatCode="0.0" sourceLinked="1"/>
        <c:majorTickMark val="out"/>
        <c:minorTickMark val="none"/>
        <c:tickLblPos val="nextTo"/>
        <c:crossAx val="359430128"/>
        <c:crosses val="autoZero"/>
        <c:crossBetween val="between"/>
        <c:majorUnit val="20"/>
      </c:valAx>
    </c:plotArea>
    <c:legend>
      <c:legendPos val="t"/>
      <c:layout>
        <c:manualLayout>
          <c:xMode val="edge"/>
          <c:yMode val="edge"/>
          <c:x val="0.15760940243379218"/>
          <c:y val="1.8328287041179475E-2"/>
          <c:w val="0.68478107797221943"/>
          <c:h val="6.6321700403222314E-2"/>
        </c:manualLayout>
      </c:layout>
      <c:overlay val="0"/>
      <c:txPr>
        <a:bodyPr/>
        <a:lstStyle/>
        <a:p>
          <a:pPr>
            <a:defRPr sz="1400"/>
          </a:pPr>
          <a:endParaRPr lang="es-ES"/>
        </a:p>
      </c:txPr>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bar"/>
        <c:grouping val="percentStacked"/>
        <c:varyColors val="0"/>
        <c:ser>
          <c:idx val="0"/>
          <c:order val="0"/>
          <c:tx>
            <c:strRef>
              <c:f>Hoja1!$B$1</c:f>
              <c:strCache>
                <c:ptCount val="1"/>
                <c:pt idx="0">
                  <c:v>Responsable de la OIP</c:v>
                </c:pt>
              </c:strCache>
            </c:strRef>
          </c:tx>
          <c:spPr>
            <a:solidFill>
              <a:schemeClr val="bg2">
                <a:lumMod val="25000"/>
              </a:schemeClr>
            </a:solidFill>
            <a:scene3d>
              <a:camera prst="orthographicFront"/>
              <a:lightRig rig="threePt" dir="t"/>
            </a:scene3d>
            <a:sp3d>
              <a:bevelT/>
              <a:bevelB/>
            </a:sp3d>
          </c:spPr>
          <c:invertIfNegative val="0"/>
          <c:dPt>
            <c:idx val="0"/>
            <c:invertIfNegative val="0"/>
            <c:bubble3D val="0"/>
            <c:spPr>
              <a:solidFill>
                <a:schemeClr val="bg2">
                  <a:lumMod val="25000"/>
                </a:schemeClr>
              </a:solidFill>
              <a:ln>
                <a:solidFill>
                  <a:schemeClr val="bg2">
                    <a:lumMod val="25000"/>
                  </a:schemeClr>
                </a:solidFill>
              </a:ln>
              <a:scene3d>
                <a:camera prst="orthographicFront"/>
                <a:lightRig rig="threePt" dir="t"/>
              </a:scene3d>
              <a:sp3d>
                <a:bevelT/>
                <a:bevelB/>
              </a:sp3d>
            </c:spPr>
          </c:dPt>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Categoría 1</c:v>
                </c:pt>
              </c:strCache>
            </c:strRef>
          </c:cat>
          <c:val>
            <c:numRef>
              <c:f>Hoja1!$B$2</c:f>
              <c:numCache>
                <c:formatCode>General</c:formatCode>
                <c:ptCount val="1"/>
                <c:pt idx="0">
                  <c:v>121</c:v>
                </c:pt>
              </c:numCache>
            </c:numRef>
          </c:val>
        </c:ser>
        <c:ser>
          <c:idx val="1"/>
          <c:order val="1"/>
          <c:tx>
            <c:strRef>
              <c:f>Hoja1!$C$1</c:f>
              <c:strCache>
                <c:ptCount val="1"/>
                <c:pt idx="0">
                  <c:v>Responsable Operativo de de la OIP</c:v>
                </c:pt>
              </c:strCache>
            </c:strRef>
          </c:tx>
          <c:spPr>
            <a:solidFill>
              <a:schemeClr val="bg2">
                <a:lumMod val="50000"/>
              </a:schemeClr>
            </a:solidFill>
            <a:ln>
              <a:solidFill>
                <a:schemeClr val="bg2">
                  <a:lumMod val="50000"/>
                </a:schemeClr>
              </a:solidFill>
            </a:ln>
            <a:scene3d>
              <a:camera prst="orthographicFront"/>
              <a:lightRig rig="threePt" dir="t"/>
            </a:scene3d>
            <a:sp3d>
              <a:bevelT/>
              <a:bevelB/>
            </a:sp3d>
          </c:spPr>
          <c:invertIfNegative val="0"/>
          <c:dLbls>
            <c:spPr>
              <a:noFill/>
              <a:ln>
                <a:noFill/>
              </a:ln>
              <a:effectLst/>
            </c:spPr>
            <c:txPr>
              <a:bodyPr/>
              <a:lstStyle/>
              <a:p>
                <a:pPr>
                  <a:defRPr sz="14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Categoría 1</c:v>
                </c:pt>
              </c:strCache>
            </c:strRef>
          </c:cat>
          <c:val>
            <c:numRef>
              <c:f>Hoja1!$C$2</c:f>
              <c:numCache>
                <c:formatCode>General</c:formatCode>
                <c:ptCount val="1"/>
                <c:pt idx="0">
                  <c:v>91</c:v>
                </c:pt>
              </c:numCache>
            </c:numRef>
          </c:val>
        </c:ser>
        <c:dLbls>
          <c:showLegendKey val="0"/>
          <c:showVal val="1"/>
          <c:showCatName val="0"/>
          <c:showSerName val="0"/>
          <c:showPercent val="0"/>
          <c:showBubbleSize val="0"/>
        </c:dLbls>
        <c:gapWidth val="80"/>
        <c:gapDepth val="100"/>
        <c:shape val="box"/>
        <c:axId val="359426992"/>
        <c:axId val="359428168"/>
        <c:axId val="0"/>
      </c:bar3DChart>
      <c:catAx>
        <c:axId val="359426992"/>
        <c:scaling>
          <c:orientation val="minMax"/>
        </c:scaling>
        <c:delete val="1"/>
        <c:axPos val="l"/>
        <c:numFmt formatCode="General" sourceLinked="0"/>
        <c:majorTickMark val="none"/>
        <c:minorTickMark val="none"/>
        <c:tickLblPos val="nextTo"/>
        <c:crossAx val="359428168"/>
        <c:crosses val="autoZero"/>
        <c:auto val="1"/>
        <c:lblAlgn val="ctr"/>
        <c:lblOffset val="100"/>
        <c:noMultiLvlLbl val="0"/>
      </c:catAx>
      <c:valAx>
        <c:axId val="359428168"/>
        <c:scaling>
          <c:orientation val="minMax"/>
        </c:scaling>
        <c:delete val="1"/>
        <c:axPos val="b"/>
        <c:numFmt formatCode="0%" sourceLinked="1"/>
        <c:majorTickMark val="out"/>
        <c:minorTickMark val="none"/>
        <c:tickLblPos val="nextTo"/>
        <c:crossAx val="359426992"/>
        <c:crosses val="autoZero"/>
        <c:crossBetween val="between"/>
      </c:valAx>
    </c:plotArea>
    <c:legend>
      <c:legendPos val="t"/>
      <c:layout>
        <c:manualLayout>
          <c:xMode val="edge"/>
          <c:yMode val="edge"/>
          <c:x val="7.7865494270873109E-2"/>
          <c:y val="8.5893865328094857E-2"/>
          <c:w val="0.84426901145825384"/>
          <c:h val="0.13675712619232783"/>
        </c:manualLayout>
      </c:layout>
      <c:overlay val="0"/>
      <c:txPr>
        <a:bodyPr/>
        <a:lstStyle/>
        <a:p>
          <a:pPr>
            <a:defRPr sz="1400"/>
          </a:pPr>
          <a:endParaRPr lang="es-ES"/>
        </a:p>
      </c:txPr>
    </c:legend>
    <c:plotVisOnly val="1"/>
    <c:dispBlanksAs val="gap"/>
    <c:showDLblsOverMax val="0"/>
  </c:chart>
  <c:txPr>
    <a:bodyPr/>
    <a:lstStyle/>
    <a:p>
      <a:pPr>
        <a:defRPr sz="1300" b="1">
          <a:latin typeface="Calibri" pitchFamily="34" charset="0"/>
          <a:cs typeface="Calibri" pitchFamily="34" charset="0"/>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4013940311541616E-2"/>
          <c:y val="5.6282778924947041E-2"/>
          <c:w val="0.56632289564725369"/>
          <c:h val="0.83972015561489333"/>
        </c:manualLayout>
      </c:layout>
      <c:doughnutChart>
        <c:varyColors val="1"/>
        <c:ser>
          <c:idx val="0"/>
          <c:order val="0"/>
          <c:tx>
            <c:strRef>
              <c:f>Hoja1!$B$1</c:f>
              <c:strCache>
                <c:ptCount val="1"/>
                <c:pt idx="0">
                  <c:v>Columna1</c:v>
                </c:pt>
              </c:strCache>
            </c:strRef>
          </c:tx>
          <c:explosion val="8"/>
          <c:dPt>
            <c:idx val="0"/>
            <c:bubble3D val="0"/>
            <c:spPr>
              <a:solidFill>
                <a:srgbClr val="009999"/>
              </a:solidFill>
            </c:spPr>
          </c:dPt>
          <c:dPt>
            <c:idx val="1"/>
            <c:bubble3D val="0"/>
            <c:spPr>
              <a:solidFill>
                <a:srgbClr val="7030A0"/>
              </a:solidFill>
            </c:spPr>
          </c:dPt>
          <c:dLbls>
            <c:dLbl>
              <c:idx val="1"/>
              <c:layout>
                <c:manualLayout>
                  <c:x val="0"/>
                  <c:y val="9.1225496017683858E-3"/>
                </c:manualLayout>
              </c:layout>
              <c:spPr>
                <a:noFill/>
                <a:ln>
                  <a:noFill/>
                </a:ln>
                <a:effectLst/>
              </c:spPr>
              <c:txPr>
                <a:bodyPr wrap="square" lIns="38100" tIns="19050" rIns="38100" bIns="19050" anchor="ctr">
                  <a:spAutoFit/>
                </a:bodyPr>
                <a:lstStyle/>
                <a:p>
                  <a:pPr>
                    <a:defRPr sz="900" b="1">
                      <a:solidFill>
                        <a:schemeClr val="bg1"/>
                      </a:solidFill>
                      <a:latin typeface="+mn-lt"/>
                    </a:defRPr>
                  </a:pPr>
                  <a:endParaRPr lang="es-ES"/>
                </a:p>
              </c:txPr>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1.4355640070999787E-2"/>
                  <c:y val="-3.0408498672561284E-3"/>
                </c:manualLayout>
              </c:layout>
              <c:spPr>
                <a:noFill/>
                <a:ln>
                  <a:noFill/>
                </a:ln>
                <a:effectLst/>
              </c:spPr>
              <c:txPr>
                <a:bodyPr wrap="square" lIns="38100" tIns="19050" rIns="38100" bIns="19050" anchor="ctr">
                  <a:spAutoFit/>
                </a:bodyPr>
                <a:lstStyle/>
                <a:p>
                  <a:pPr>
                    <a:defRPr sz="1100" b="1">
                      <a:solidFill>
                        <a:schemeClr val="bg1"/>
                      </a:solidFill>
                      <a:latin typeface="+mn-lt"/>
                    </a:defRPr>
                  </a:pPr>
                  <a:endParaRPr lang="es-ES"/>
                </a:p>
              </c:txPr>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300" b="1">
                    <a:solidFill>
                      <a:schemeClr val="bg1"/>
                    </a:solidFill>
                    <a:latin typeface="+mn-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Hoja1!$A$2:$A$4</c:f>
              <c:strCache>
                <c:ptCount val="3"/>
                <c:pt idx="0">
                  <c:v>Sí</c:v>
                </c:pt>
                <c:pt idx="1">
                  <c:v>No cuenta con instalaciones especiales y son necesarias</c:v>
                </c:pt>
                <c:pt idx="2">
                  <c:v>No son necesarias instalaciones especiales</c:v>
                </c:pt>
              </c:strCache>
            </c:strRef>
          </c:cat>
          <c:val>
            <c:numRef>
              <c:f>Hoja1!$B$2:$B$4</c:f>
              <c:numCache>
                <c:formatCode>General</c:formatCode>
                <c:ptCount val="3"/>
                <c:pt idx="0">
                  <c:v>77</c:v>
                </c:pt>
                <c:pt idx="1">
                  <c:v>16</c:v>
                </c:pt>
                <c:pt idx="2">
                  <c:v>28</c:v>
                </c:pt>
              </c:numCache>
            </c:numRef>
          </c:val>
        </c:ser>
        <c:dLbls>
          <c:showLegendKey val="0"/>
          <c:showVal val="0"/>
          <c:showCatName val="0"/>
          <c:showSerName val="0"/>
          <c:showPercent val="0"/>
          <c:showBubbleSize val="0"/>
          <c:showLeaderLines val="1"/>
        </c:dLbls>
        <c:firstSliceAng val="21"/>
        <c:holeSize val="26"/>
      </c:doughnutChart>
    </c:plotArea>
    <c:plotVisOnly val="1"/>
    <c:dispBlanksAs val="zero"/>
    <c:showDLblsOverMax val="0"/>
  </c:chart>
  <c:txPr>
    <a:bodyPr/>
    <a:lstStyle/>
    <a:p>
      <a:pPr>
        <a:defRPr sz="1800"/>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39929793978531247"/>
          <c:y val="1.6033516594195853E-2"/>
        </c:manualLayout>
      </c:layout>
      <c:overlay val="0"/>
    </c:title>
    <c:autoTitleDeleted val="0"/>
    <c:plotArea>
      <c:layout>
        <c:manualLayout>
          <c:layoutTarget val="inner"/>
          <c:xMode val="edge"/>
          <c:yMode val="edge"/>
          <c:x val="0.46747609763716613"/>
          <c:y val="0.12144598418119769"/>
          <c:w val="0.39476026260944935"/>
          <c:h val="0.85368121699844934"/>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Rampa para personas con discapacidad motriz</c:v>
                </c:pt>
                <c:pt idx="1">
                  <c:v>Elevador</c:v>
                </c:pt>
                <c:pt idx="2">
                  <c:v>Guía de piso para personas con discapacidad visual</c:v>
                </c:pt>
                <c:pt idx="3">
                  <c:v>Otro </c:v>
                </c:pt>
              </c:strCache>
            </c:strRef>
          </c:cat>
          <c:val>
            <c:numRef>
              <c:f>Hoja1!$B$2:$B$5</c:f>
              <c:numCache>
                <c:formatCode>0.0</c:formatCode>
                <c:ptCount val="4"/>
                <c:pt idx="0">
                  <c:v>81.3</c:v>
                </c:pt>
                <c:pt idx="1">
                  <c:v>25</c:v>
                </c:pt>
                <c:pt idx="2">
                  <c:v>31.3</c:v>
                </c:pt>
                <c:pt idx="3">
                  <c:v>18.8</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Rampa para personas con discapacidad motriz</c:v>
                </c:pt>
                <c:pt idx="1">
                  <c:v>Elevador</c:v>
                </c:pt>
                <c:pt idx="2">
                  <c:v>Guía de piso para personas con discapacidad visual</c:v>
                </c:pt>
                <c:pt idx="3">
                  <c:v>Otro </c:v>
                </c:pt>
              </c:strCache>
            </c:strRef>
          </c:cat>
          <c:val>
            <c:numRef>
              <c:f>Hoja1!$C$2:$C$5</c:f>
              <c:numCache>
                <c:formatCode>0.0</c:formatCode>
                <c:ptCount val="4"/>
                <c:pt idx="0">
                  <c:v>18.8</c:v>
                </c:pt>
                <c:pt idx="1">
                  <c:v>75</c:v>
                </c:pt>
                <c:pt idx="2">
                  <c:v>68.8</c:v>
                </c:pt>
                <c:pt idx="3">
                  <c:v>81.3</c:v>
                </c:pt>
              </c:numCache>
            </c:numRef>
          </c:val>
        </c:ser>
        <c:dLbls>
          <c:showLegendKey val="0"/>
          <c:showVal val="1"/>
          <c:showCatName val="0"/>
          <c:showSerName val="0"/>
          <c:showPercent val="0"/>
          <c:showBubbleSize val="0"/>
        </c:dLbls>
        <c:gapWidth val="150"/>
        <c:axId val="354603336"/>
        <c:axId val="354610000"/>
      </c:barChart>
      <c:catAx>
        <c:axId val="354603336"/>
        <c:scaling>
          <c:orientation val="maxMin"/>
        </c:scaling>
        <c:delete val="0"/>
        <c:axPos val="l"/>
        <c:numFmt formatCode="General" sourceLinked="0"/>
        <c:majorTickMark val="cross"/>
        <c:minorTickMark val="none"/>
        <c:tickLblPos val="nextTo"/>
        <c:spPr>
          <a:noFill/>
        </c:spPr>
        <c:crossAx val="354610000"/>
        <c:crosses val="autoZero"/>
        <c:auto val="1"/>
        <c:lblAlgn val="ctr"/>
        <c:lblOffset val="100"/>
        <c:noMultiLvlLbl val="0"/>
      </c:catAx>
      <c:valAx>
        <c:axId val="354610000"/>
        <c:scaling>
          <c:orientation val="minMax"/>
          <c:max val="100"/>
        </c:scaling>
        <c:delete val="1"/>
        <c:axPos val="t"/>
        <c:numFmt formatCode="0.0" sourceLinked="1"/>
        <c:majorTickMark val="none"/>
        <c:minorTickMark val="none"/>
        <c:tickLblPos val="none"/>
        <c:crossAx val="354603336"/>
        <c:crosses val="autoZero"/>
        <c:crossBetween val="between"/>
      </c:valAx>
    </c:plotArea>
    <c:legend>
      <c:legendPos val="r"/>
      <c:layout>
        <c:manualLayout>
          <c:xMode val="edge"/>
          <c:yMode val="edge"/>
          <c:x val="0.88105220532102047"/>
          <c:y val="0.30707948404593238"/>
          <c:w val="0.1102732631036847"/>
          <c:h val="0.39811904802600284"/>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rgbClr val="002060"/>
          </a:solidFill>
          <a:latin typeface="Calibri" pitchFamily="34" charset="0"/>
          <a:cs typeface="Calibri" pitchFamily="34" charset="0"/>
        </a:defRPr>
      </a:pPr>
      <a:endParaRPr lang="es-E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39929793978531247"/>
          <c:y val="1.6033516594195853E-2"/>
        </c:manualLayout>
      </c:layout>
      <c:overlay val="0"/>
    </c:title>
    <c:autoTitleDeleted val="0"/>
    <c:plotArea>
      <c:layout>
        <c:manualLayout>
          <c:layoutTarget val="inner"/>
          <c:xMode val="edge"/>
          <c:yMode val="edge"/>
          <c:x val="0.46747609763716613"/>
          <c:y val="0.12144598418119769"/>
          <c:w val="0.36084029941555956"/>
          <c:h val="0.85368121699844934"/>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Rampa para personas con discapacidad motriz</c:v>
                </c:pt>
                <c:pt idx="1">
                  <c:v>Elevador</c:v>
                </c:pt>
                <c:pt idx="2">
                  <c:v>Guía de piso para personas con discapacidad visual</c:v>
                </c:pt>
                <c:pt idx="3">
                  <c:v>Otro </c:v>
                </c:pt>
              </c:strCache>
            </c:strRef>
          </c:cat>
          <c:val>
            <c:numRef>
              <c:f>Hoja1!$B$2:$B$5</c:f>
              <c:numCache>
                <c:formatCode>0.0</c:formatCode>
                <c:ptCount val="4"/>
                <c:pt idx="0">
                  <c:v>77.900000000000006</c:v>
                </c:pt>
                <c:pt idx="1">
                  <c:v>59.7</c:v>
                </c:pt>
                <c:pt idx="2">
                  <c:v>11.7</c:v>
                </c:pt>
                <c:pt idx="3">
                  <c:v>13</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Rampa para personas con discapacidad motriz</c:v>
                </c:pt>
                <c:pt idx="1">
                  <c:v>Elevador</c:v>
                </c:pt>
                <c:pt idx="2">
                  <c:v>Guía de piso para personas con discapacidad visual</c:v>
                </c:pt>
                <c:pt idx="3">
                  <c:v>Otro </c:v>
                </c:pt>
              </c:strCache>
            </c:strRef>
          </c:cat>
          <c:val>
            <c:numRef>
              <c:f>Hoja1!$C$2:$C$5</c:f>
              <c:numCache>
                <c:formatCode>0.0</c:formatCode>
                <c:ptCount val="4"/>
                <c:pt idx="0">
                  <c:v>22.1</c:v>
                </c:pt>
                <c:pt idx="1">
                  <c:v>40.299999999999997</c:v>
                </c:pt>
                <c:pt idx="2">
                  <c:v>88.3</c:v>
                </c:pt>
                <c:pt idx="3">
                  <c:v>87</c:v>
                </c:pt>
              </c:numCache>
            </c:numRef>
          </c:val>
        </c:ser>
        <c:dLbls>
          <c:showLegendKey val="0"/>
          <c:showVal val="1"/>
          <c:showCatName val="0"/>
          <c:showSerName val="0"/>
          <c:showPercent val="0"/>
          <c:showBubbleSize val="0"/>
        </c:dLbls>
        <c:gapWidth val="150"/>
        <c:axId val="354604120"/>
        <c:axId val="354606472"/>
      </c:barChart>
      <c:catAx>
        <c:axId val="354604120"/>
        <c:scaling>
          <c:orientation val="maxMin"/>
        </c:scaling>
        <c:delete val="0"/>
        <c:axPos val="l"/>
        <c:numFmt formatCode="General" sourceLinked="0"/>
        <c:majorTickMark val="cross"/>
        <c:minorTickMark val="none"/>
        <c:tickLblPos val="nextTo"/>
        <c:spPr>
          <a:noFill/>
        </c:spPr>
        <c:crossAx val="354606472"/>
        <c:crosses val="autoZero"/>
        <c:auto val="1"/>
        <c:lblAlgn val="ctr"/>
        <c:lblOffset val="100"/>
        <c:noMultiLvlLbl val="0"/>
      </c:catAx>
      <c:valAx>
        <c:axId val="354606472"/>
        <c:scaling>
          <c:orientation val="minMax"/>
          <c:max val="100"/>
        </c:scaling>
        <c:delete val="1"/>
        <c:axPos val="t"/>
        <c:numFmt formatCode="0.0" sourceLinked="1"/>
        <c:majorTickMark val="none"/>
        <c:minorTickMark val="none"/>
        <c:tickLblPos val="none"/>
        <c:crossAx val="354604120"/>
        <c:crosses val="autoZero"/>
        <c:crossBetween val="between"/>
      </c:valAx>
    </c:plotArea>
    <c:legend>
      <c:legendPos val="r"/>
      <c:layout>
        <c:manualLayout>
          <c:xMode val="edge"/>
          <c:yMode val="edge"/>
          <c:x val="0.88105220532102047"/>
          <c:y val="0.30707948404593238"/>
          <c:w val="0.1102732631036847"/>
          <c:h val="0.39811904802600284"/>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rgbClr val="002060"/>
          </a:solidFill>
          <a:latin typeface="Calibri" pitchFamily="34" charset="0"/>
          <a:cs typeface="Calibri" pitchFamily="34" charset="0"/>
        </a:defRPr>
      </a:pPr>
      <a:endParaRPr lang="es-E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59"/>
      <c:depthPercent val="100"/>
      <c:rAngAx val="1"/>
    </c:view3D>
    <c:floor>
      <c:thickness val="0"/>
    </c:floor>
    <c:sideWall>
      <c:thickness val="0"/>
    </c:sideWall>
    <c:backWall>
      <c:thickness val="0"/>
    </c:backWall>
    <c:plotArea>
      <c:layout>
        <c:manualLayout>
          <c:layoutTarget val="inner"/>
          <c:xMode val="edge"/>
          <c:yMode val="edge"/>
          <c:x val="0.13690887096687207"/>
          <c:y val="0.10103191071729012"/>
          <c:w val="0.74901912193143572"/>
          <c:h val="0.74767315349671915"/>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a:effectLst>
                <a:outerShdw blurRad="63500" sx="102000" sy="102000" algn="ctr" rotWithShape="0">
                  <a:prstClr val="black">
                    <a:alpha val="40000"/>
                  </a:prstClr>
                </a:outerShdw>
              </a:effectLst>
            </c:spPr>
          </c:dPt>
          <c:dLbls>
            <c:dLbl>
              <c:idx val="0"/>
              <c:layout>
                <c:manualLayout>
                  <c:x val="2.8545371981322339E-2"/>
                  <c:y val="1.9772306656945769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1.6133590334623013E-2"/>
                  <c:y val="0"/>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91</c:v>
                </c:pt>
                <c:pt idx="1">
                  <c:v>30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647835425693442"/>
          <c:y val="0.23895881608392716"/>
          <c:w val="0.47902861011085907"/>
          <c:h val="0.47379061056707988"/>
        </c:manualLayout>
      </c:layout>
      <c:pie3DChart>
        <c:varyColors val="1"/>
        <c:ser>
          <c:idx val="0"/>
          <c:order val="0"/>
          <c:tx>
            <c:strRef>
              <c:f>Hoja1!$B$1</c:f>
              <c:strCache>
                <c:ptCount val="1"/>
                <c:pt idx="0">
                  <c:v>Porcentaje</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70C0"/>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rgbClr val="00CC99"/>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1.3015029920422786E-2"/>
                  <c:y val="-5.3627960774831972E-2"/>
                </c:manualLayout>
              </c:layout>
              <c:tx>
                <c:rich>
                  <a:bodyPr/>
                  <a:lstStyle/>
                  <a:p>
                    <a:r>
                      <a:rPr lang="es-ES" dirty="0"/>
                      <a:t>El registro del nombre y/o algún dato adicional
</a:t>
                    </a:r>
                    <a:r>
                      <a:rPr lang="es-ES" dirty="0" smtClean="0"/>
                      <a:t>34</a:t>
                    </a:r>
                    <a:r>
                      <a:rPr lang="es-ES" dirty="0"/>
                      <a:t>
</a:t>
                    </a:r>
                    <a:r>
                      <a:rPr lang="es-ES" dirty="0" smtClean="0"/>
                      <a:t>33%</a:t>
                    </a:r>
                    <a:endParaRPr lang="es-ES"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8.3516047236581563E-3"/>
                  <c:y val="1.5463632342094167E-2"/>
                </c:manualLayout>
              </c:layout>
              <c:tx>
                <c:rich>
                  <a:bodyPr/>
                  <a:lstStyle/>
                  <a:p>
                    <a:r>
                      <a:rPr lang="es-ES" dirty="0" smtClean="0"/>
                      <a:t>Además </a:t>
                    </a:r>
                    <a:r>
                      <a:rPr lang="es-ES" dirty="0"/>
                      <a:t>del registro, le solicitaron identificación
</a:t>
                    </a:r>
                    <a:r>
                      <a:rPr lang="es-ES" dirty="0" smtClean="0"/>
                      <a:t>33</a:t>
                    </a:r>
                    <a:r>
                      <a:rPr lang="es-ES" dirty="0"/>
                      <a:t>
</a:t>
                    </a:r>
                    <a:r>
                      <a:rPr lang="es-ES" dirty="0" smtClean="0"/>
                      <a:t>32%</a:t>
                    </a:r>
                    <a:endParaRPr lang="es-ES"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3.118784731979668E-2"/>
                  <c:y val="-8.4468823299107543E-2"/>
                </c:manualLayout>
              </c:layout>
              <c:tx>
                <c:rich>
                  <a:bodyPr/>
                  <a:lstStyle/>
                  <a:p>
                    <a:r>
                      <a:rPr lang="es-ES" dirty="0"/>
                      <a:t>No le solicitaron nada
</a:t>
                    </a:r>
                    <a:r>
                      <a:rPr lang="es-ES" dirty="0" smtClean="0"/>
                      <a:t>36</a:t>
                    </a:r>
                    <a:r>
                      <a:rPr lang="es-ES" dirty="0"/>
                      <a:t>
</a:t>
                    </a:r>
                    <a:r>
                      <a:rPr lang="es-ES" dirty="0" smtClean="0"/>
                      <a:t>35%</a:t>
                    </a:r>
                    <a:endParaRPr lang="es-ES" dirty="0"/>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vert="horz"/>
              <a:lstStyle/>
              <a:p>
                <a:pPr>
                  <a:defRPr/>
                </a:pPr>
                <a:endParaRPr lang="es-ES"/>
              </a:p>
            </c:txPr>
            <c:dLblPos val="in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Hoja1!$A$2:$A$4</c:f>
              <c:strCache>
                <c:ptCount val="3"/>
                <c:pt idx="0">
                  <c:v>El registro del nombre y/o algún dato adicional</c:v>
                </c:pt>
                <c:pt idx="1">
                  <c:v>Además del registro, le solicitaron identificación</c:v>
                </c:pt>
                <c:pt idx="2">
                  <c:v>No le solicitaron nada</c:v>
                </c:pt>
              </c:strCache>
            </c:strRef>
          </c:cat>
          <c:val>
            <c:numRef>
              <c:f>Hoja1!$B$2:$B$4</c:f>
              <c:numCache>
                <c:formatCode>###0.0</c:formatCode>
                <c:ptCount val="3"/>
                <c:pt idx="0">
                  <c:v>33</c:v>
                </c:pt>
                <c:pt idx="1">
                  <c:v>32</c:v>
                </c:pt>
                <c:pt idx="2">
                  <c:v>35</c:v>
                </c:pt>
              </c:numCache>
            </c:numRef>
          </c:val>
        </c:ser>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sz="1300" b="1">
          <a:solidFill>
            <a:schemeClr val="tx1"/>
          </a:solidFill>
          <a:latin typeface="Calibri" panose="020F0502020204030204" pitchFamily="34" charset="0"/>
        </a:defRPr>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300" u="sng"/>
          </a:pPr>
          <a:endParaRPr lang="es-ES"/>
        </a:p>
      </c:txPr>
    </c:title>
    <c:autoTitleDeleted val="0"/>
    <c:view3D>
      <c:rotX val="0"/>
      <c:rotY val="10"/>
      <c:rAngAx val="0"/>
      <c:perspective val="10"/>
    </c:view3D>
    <c:floor>
      <c:thickness val="0"/>
      <c:spPr>
        <a:noFill/>
        <a:ln>
          <a:noFill/>
        </a:ln>
      </c:spPr>
    </c:floor>
    <c:sideWall>
      <c:thickness val="0"/>
      <c:spPr>
        <a:noFill/>
        <a:ln w="25400">
          <a:noFill/>
        </a:ln>
      </c:spPr>
    </c:sideWall>
    <c:backWall>
      <c:thickness val="0"/>
      <c:spPr>
        <a:noFill/>
        <a:ln w="25400">
          <a:noFill/>
        </a:ln>
      </c:spPr>
    </c:backWall>
    <c:plotArea>
      <c:layout/>
      <c:bar3DChart>
        <c:barDir val="bar"/>
        <c:grouping val="stacked"/>
        <c:varyColors val="0"/>
        <c:ser>
          <c:idx val="0"/>
          <c:order val="0"/>
          <c:tx>
            <c:strRef>
              <c:f>Hoja1!$B$1</c:f>
              <c:strCache>
                <c:ptCount val="1"/>
                <c:pt idx="0">
                  <c:v>Porcentaje</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dPt>
          <c:dPt>
            <c:idx val="1"/>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0"/>
              <c:layout>
                <c:manualLayout>
                  <c:x val="0.2385525682331591"/>
                  <c:y val="3.266571358769235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7939266007480651"/>
                  <c:y val="3.1722852808749747E-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5079954079176397"/>
                  <c:y val="-8.847564028607231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0460134059178526E-2"/>
                  <c:y val="-8.847564028607231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4925193497018853E-2"/>
                  <c:y val="-5.898453429644471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2889104914268784"/>
                  <c:y val="-5.898221197925412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6438173536273659E-2"/>
                  <c:y val="-5.89845342964425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De 1 a 9 m2</c:v>
                </c:pt>
                <c:pt idx="1">
                  <c:v>De 10 a 19 m2</c:v>
                </c:pt>
                <c:pt idx="2">
                  <c:v>De 20 a 29 m2</c:v>
                </c:pt>
                <c:pt idx="3">
                  <c:v>De 30 a 39 m2</c:v>
                </c:pt>
                <c:pt idx="4">
                  <c:v>De 40 a 49 m2</c:v>
                </c:pt>
                <c:pt idx="5">
                  <c:v>Más de 50 m2</c:v>
                </c:pt>
                <c:pt idx="6">
                  <c:v>No hay espacio para la OIP</c:v>
                </c:pt>
              </c:strCache>
            </c:strRef>
          </c:cat>
          <c:val>
            <c:numRef>
              <c:f>Hoja1!$B$2:$B$8</c:f>
              <c:numCache>
                <c:formatCode>###0.0</c:formatCode>
                <c:ptCount val="7"/>
                <c:pt idx="0">
                  <c:v>25.6</c:v>
                </c:pt>
                <c:pt idx="1">
                  <c:v>32.200000000000003</c:v>
                </c:pt>
                <c:pt idx="2">
                  <c:v>14.9</c:v>
                </c:pt>
                <c:pt idx="3">
                  <c:v>6.6</c:v>
                </c:pt>
                <c:pt idx="4">
                  <c:v>5.8</c:v>
                </c:pt>
                <c:pt idx="5">
                  <c:v>12.4</c:v>
                </c:pt>
                <c:pt idx="6">
                  <c:v>2.5</c:v>
                </c:pt>
              </c:numCache>
            </c:numRef>
          </c:val>
        </c:ser>
        <c:dLbls>
          <c:showLegendKey val="0"/>
          <c:showVal val="1"/>
          <c:showCatName val="0"/>
          <c:showSerName val="0"/>
          <c:showPercent val="0"/>
          <c:showBubbleSize val="0"/>
        </c:dLbls>
        <c:gapWidth val="95"/>
        <c:gapDepth val="95"/>
        <c:shape val="cylinder"/>
        <c:axId val="354608040"/>
        <c:axId val="354608432"/>
        <c:axId val="0"/>
      </c:bar3DChart>
      <c:catAx>
        <c:axId val="354608040"/>
        <c:scaling>
          <c:orientation val="maxMin"/>
        </c:scaling>
        <c:delete val="0"/>
        <c:axPos val="l"/>
        <c:numFmt formatCode="General" sourceLinked="1"/>
        <c:majorTickMark val="cross"/>
        <c:minorTickMark val="none"/>
        <c:tickLblPos val="nextTo"/>
        <c:txPr>
          <a:bodyPr/>
          <a:lstStyle/>
          <a:p>
            <a:pPr>
              <a:defRPr sz="1300" baseline="0"/>
            </a:pPr>
            <a:endParaRPr lang="es-ES"/>
          </a:p>
        </c:txPr>
        <c:crossAx val="354608432"/>
        <c:crosses val="autoZero"/>
        <c:auto val="1"/>
        <c:lblAlgn val="ctr"/>
        <c:lblOffset val="100"/>
        <c:noMultiLvlLbl val="0"/>
      </c:catAx>
      <c:valAx>
        <c:axId val="354608432"/>
        <c:scaling>
          <c:orientation val="minMax"/>
          <c:max val="40"/>
          <c:min val="0"/>
        </c:scaling>
        <c:delete val="1"/>
        <c:axPos val="t"/>
        <c:numFmt formatCode="#,##0" sourceLinked="0"/>
        <c:majorTickMark val="none"/>
        <c:minorTickMark val="none"/>
        <c:tickLblPos val="none"/>
        <c:crossAx val="354608040"/>
        <c:crosses val="autoZero"/>
        <c:crossBetween val="between"/>
        <c:majorUnit val="10"/>
      </c:valAx>
    </c:plotArea>
    <c:plotVisOnly val="1"/>
    <c:dispBlanksAs val="gap"/>
    <c:showDLblsOverMax val="0"/>
  </c:chart>
  <c:txPr>
    <a:bodyPr/>
    <a:lstStyle/>
    <a:p>
      <a:pPr>
        <a:defRPr sz="1300" b="1">
          <a:solidFill>
            <a:schemeClr val="accent5">
              <a:lumMod val="75000"/>
            </a:schemeClr>
          </a:solidFill>
          <a:latin typeface="Calibri" pitchFamily="34" charset="0"/>
        </a:defRPr>
      </a:pPr>
      <a:endParaRPr lang="es-E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overlay val="0"/>
    </c:title>
    <c:autoTitleDeleted val="0"/>
    <c:plotArea>
      <c:layout>
        <c:manualLayout>
          <c:layoutTarget val="inner"/>
          <c:xMode val="edge"/>
          <c:yMode val="edge"/>
          <c:x val="0.29746882733243291"/>
          <c:y val="7.0690833734523423E-2"/>
          <c:w val="0.54789738435572632"/>
          <c:h val="0.89953733773170297"/>
        </c:manualLayout>
      </c:layout>
      <c:barChart>
        <c:barDir val="bar"/>
        <c:grouping val="clustered"/>
        <c:varyColors val="0"/>
        <c:ser>
          <c:idx val="0"/>
          <c:order val="0"/>
          <c:tx>
            <c:strRef>
              <c:f>Hoja1!$B$1</c:f>
              <c:strCache>
                <c:ptCount val="1"/>
                <c:pt idx="0">
                  <c:v>Sí</c:v>
                </c:pt>
              </c:strCache>
            </c:strRef>
          </c:tx>
          <c:spPr>
            <a:solidFill>
              <a:srgbClr val="008080"/>
            </a:solidFill>
            <a:ln>
              <a:noFill/>
            </a:ln>
            <a:scene3d>
              <a:camera prst="orthographicFront"/>
              <a:lightRig rig="soft" dir="tl">
                <a:rot lat="0" lon="0" rev="20100000"/>
              </a:lightRig>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Limpio</c:v>
                </c:pt>
                <c:pt idx="1">
                  <c:v>Ordenado</c:v>
                </c:pt>
                <c:pt idx="2">
                  <c:v>Buena iluminación</c:v>
                </c:pt>
                <c:pt idx="3">
                  <c:v>Ventilación adecuada</c:v>
                </c:pt>
              </c:strCache>
            </c:strRef>
          </c:cat>
          <c:val>
            <c:numRef>
              <c:f>Hoja1!$B$2:$B$5</c:f>
              <c:numCache>
                <c:formatCode>0.0</c:formatCode>
                <c:ptCount val="4"/>
                <c:pt idx="0">
                  <c:v>97.5</c:v>
                </c:pt>
                <c:pt idx="1">
                  <c:v>96.7</c:v>
                </c:pt>
                <c:pt idx="2">
                  <c:v>96.7</c:v>
                </c:pt>
                <c:pt idx="3">
                  <c:v>90.1</c:v>
                </c:pt>
              </c:numCache>
            </c:numRef>
          </c:val>
        </c:ser>
        <c:ser>
          <c:idx val="1"/>
          <c:order val="1"/>
          <c:tx>
            <c:strRef>
              <c:f>Hoja1!$C$1</c:f>
              <c:strCache>
                <c:ptCount val="1"/>
                <c:pt idx="0">
                  <c:v>No</c:v>
                </c:pt>
              </c:strCache>
            </c:strRef>
          </c:tx>
          <c:spPr>
            <a:solidFill>
              <a:srgbClr val="DA1F28"/>
            </a:solidFill>
            <a:ln>
              <a:noFill/>
            </a:ln>
            <a:scene3d>
              <a:camera prst="orthographicFront"/>
              <a:lightRig rig="soft" dir="tl">
                <a:rot lat="0" lon="0" rev="20100000"/>
              </a:lightRig>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Limpio</c:v>
                </c:pt>
                <c:pt idx="1">
                  <c:v>Ordenado</c:v>
                </c:pt>
                <c:pt idx="2">
                  <c:v>Buena iluminación</c:v>
                </c:pt>
                <c:pt idx="3">
                  <c:v>Ventilación adecuada</c:v>
                </c:pt>
              </c:strCache>
            </c:strRef>
          </c:cat>
          <c:val>
            <c:numRef>
              <c:f>Hoja1!$C$2:$C$5</c:f>
              <c:numCache>
                <c:formatCode>0.0</c:formatCode>
                <c:ptCount val="4"/>
                <c:pt idx="0">
                  <c:v>2.5</c:v>
                </c:pt>
                <c:pt idx="1">
                  <c:v>3.3</c:v>
                </c:pt>
                <c:pt idx="2">
                  <c:v>3.3</c:v>
                </c:pt>
                <c:pt idx="3">
                  <c:v>9.9</c:v>
                </c:pt>
              </c:numCache>
            </c:numRef>
          </c:val>
        </c:ser>
        <c:dLbls>
          <c:showLegendKey val="0"/>
          <c:showVal val="1"/>
          <c:showCatName val="0"/>
          <c:showSerName val="0"/>
          <c:showPercent val="0"/>
          <c:showBubbleSize val="0"/>
        </c:dLbls>
        <c:gapWidth val="150"/>
        <c:axId val="360073584"/>
        <c:axId val="360073976"/>
      </c:barChart>
      <c:catAx>
        <c:axId val="360073584"/>
        <c:scaling>
          <c:orientation val="maxMin"/>
        </c:scaling>
        <c:delete val="0"/>
        <c:axPos val="l"/>
        <c:numFmt formatCode="General" sourceLinked="0"/>
        <c:majorTickMark val="cross"/>
        <c:minorTickMark val="none"/>
        <c:tickLblPos val="nextTo"/>
        <c:spPr>
          <a:noFill/>
        </c:spPr>
        <c:crossAx val="360073976"/>
        <c:crosses val="autoZero"/>
        <c:auto val="1"/>
        <c:lblAlgn val="ctr"/>
        <c:lblOffset val="100"/>
        <c:noMultiLvlLbl val="0"/>
      </c:catAx>
      <c:valAx>
        <c:axId val="360073976"/>
        <c:scaling>
          <c:orientation val="minMax"/>
          <c:max val="100"/>
        </c:scaling>
        <c:delete val="1"/>
        <c:axPos val="t"/>
        <c:numFmt formatCode="0.0" sourceLinked="1"/>
        <c:majorTickMark val="none"/>
        <c:minorTickMark val="none"/>
        <c:tickLblPos val="none"/>
        <c:crossAx val="360073584"/>
        <c:crosses val="autoZero"/>
        <c:crossBetween val="between"/>
      </c:valAx>
    </c:plotArea>
    <c:legend>
      <c:legendPos val="r"/>
      <c:layout>
        <c:manualLayout>
          <c:xMode val="edge"/>
          <c:yMode val="edge"/>
          <c:x val="0.89194990552735243"/>
          <c:y val="0.38791542452073224"/>
          <c:w val="9.9375472156604736E-2"/>
          <c:h val="0.23644710772877092"/>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59"/>
      <c:depthPercent val="100"/>
      <c:rAngAx val="1"/>
    </c:view3D>
    <c:floor>
      <c:thickness val="0"/>
    </c:floor>
    <c:sideWall>
      <c:thickness val="0"/>
    </c:sideWall>
    <c:backWall>
      <c:thickness val="0"/>
    </c:backWall>
    <c:plotArea>
      <c:layout>
        <c:manualLayout>
          <c:layoutTarget val="inner"/>
          <c:xMode val="edge"/>
          <c:yMode val="edge"/>
          <c:x val="0.1343039309758336"/>
          <c:y val="0.16910426131989234"/>
          <c:w val="0.74901912193143572"/>
          <c:h val="0.74767315349671915"/>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7.705611864595209E-3"/>
                  <c:y val="3.7332596573090319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2.5546030400727868E-2"/>
                  <c:y val="-2.4753584884330593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107</c:v>
                </c:pt>
                <c:pt idx="1">
                  <c:v>14</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44"/>
      <c:depthPercent val="100"/>
      <c:rAngAx val="1"/>
    </c:view3D>
    <c:floor>
      <c:thickness val="0"/>
    </c:floor>
    <c:sideWall>
      <c:thickness val="0"/>
    </c:sideWall>
    <c:backWall>
      <c:thickness val="0"/>
    </c:backWall>
    <c:plotArea>
      <c:layout>
        <c:manualLayout>
          <c:layoutTarget val="inner"/>
          <c:xMode val="edge"/>
          <c:yMode val="edge"/>
          <c:x val="5.2558471764006895E-2"/>
          <c:y val="5.9553184547264826E-2"/>
          <c:w val="0.88704727252527493"/>
          <c:h val="0.88455324170316751"/>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c:spPr>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18"/>
            <c:spPr>
              <a:solidFill>
                <a:srgbClr val="DA1F28"/>
              </a:solidFill>
              <a:effectLst>
                <a:outerShdw blurRad="63500" sx="102000" sy="102000" algn="ctr" rotWithShape="0">
                  <a:prstClr val="black">
                    <a:alpha val="40000"/>
                  </a:prstClr>
                </a:outerShdw>
              </a:effectLst>
            </c:spPr>
          </c:dPt>
          <c:dLbls>
            <c:dLbl>
              <c:idx val="0"/>
              <c:layout>
                <c:manualLayout>
                  <c:x val="1.8767252804334594E-2"/>
                  <c:y val="-3.4025721916268924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4.7574624766217398E-2"/>
                  <c:y val="-3.5612136167348998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111</c:v>
                </c:pt>
                <c:pt idx="1">
                  <c:v>10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59"/>
      <c:depthPercent val="100"/>
      <c:rAngAx val="1"/>
    </c:view3D>
    <c:floor>
      <c:thickness val="0"/>
    </c:floor>
    <c:sideWall>
      <c:thickness val="0"/>
    </c:sideWall>
    <c:backWall>
      <c:thickness val="0"/>
    </c:backWall>
    <c:plotArea>
      <c:layout>
        <c:manualLayout>
          <c:layoutTarget val="inner"/>
          <c:xMode val="edge"/>
          <c:yMode val="edge"/>
          <c:x val="0.13690887096687207"/>
          <c:y val="0.10103191071729012"/>
          <c:w val="0.74901912193143572"/>
          <c:h val="0.74767315349671915"/>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c:spPr>
          <c:explosion val="4"/>
          <c:dPt>
            <c:idx val="0"/>
            <c:bubble3D val="0"/>
            <c:spPr>
              <a:solidFill>
                <a:srgbClr val="009999"/>
              </a:solidFill>
              <a:effectLst>
                <a:outerShdw blurRad="63500" sx="102000" sy="102000" algn="ctr" rotWithShape="0">
                  <a:prstClr val="black">
                    <a:alpha val="40000"/>
                  </a:prstClr>
                </a:outerShdw>
              </a:effectLst>
            </c:spPr>
          </c:dPt>
          <c:dPt>
            <c:idx val="1"/>
            <c:bubble3D val="0"/>
            <c:explosion val="8"/>
            <c:spPr>
              <a:solidFill>
                <a:srgbClr val="DA1F28"/>
              </a:solidFill>
              <a:effectLst>
                <a:outerShdw blurRad="63500" sx="102000" sy="102000" algn="ctr" rotWithShape="0">
                  <a:prstClr val="black">
                    <a:alpha val="40000"/>
                  </a:prstClr>
                </a:outerShdw>
              </a:effectLst>
            </c:spPr>
          </c:dPt>
          <c:dLbls>
            <c:dLbl>
              <c:idx val="0"/>
              <c:layout>
                <c:manualLayout>
                  <c:x val="2.8545371981322339E-2"/>
                  <c:y val="1.9772306656945769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1.6133590334623013E-2"/>
                  <c:y val="0"/>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93</c:v>
                </c:pt>
                <c:pt idx="1">
                  <c:v>28</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90"/>
      <c:depthPercent val="100"/>
      <c:rAngAx val="1"/>
    </c:view3D>
    <c:floor>
      <c:thickness val="0"/>
    </c:floor>
    <c:sideWall>
      <c:thickness val="0"/>
    </c:sideWall>
    <c:backWall>
      <c:thickness val="0"/>
    </c:backWall>
    <c:plotArea>
      <c:layout>
        <c:manualLayout>
          <c:layoutTarget val="inner"/>
          <c:xMode val="edge"/>
          <c:yMode val="edge"/>
          <c:x val="0.10582157538051327"/>
          <c:y val="7.4410097250386734E-2"/>
          <c:w val="0.86122868657868423"/>
          <c:h val="0.86442618714753117"/>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8"/>
          <c:dPt>
            <c:idx val="0"/>
            <c:bubble3D val="0"/>
            <c:explosion val="15"/>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chemeClr val="accent1">
                  <a:lumMod val="75000"/>
                </a:schemeClr>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1.7554160648816625E-2"/>
                  <c:y val="-6.4240572744595772E-4"/>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4.2131059511906085E-2"/>
                  <c:y val="2.2103093471284176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5.3889994550112401E-18"/>
                  <c:y val="-4.6667398673769914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Hoja1!$A$2:$A$4</c:f>
              <c:strCache>
                <c:ptCount val="3"/>
                <c:pt idx="0">
                  <c:v>Sí</c:v>
                </c:pt>
                <c:pt idx="1">
                  <c:v>No</c:v>
                </c:pt>
                <c:pt idx="2">
                  <c:v>No cuenta con correo electrónico para uso de la OIP</c:v>
                </c:pt>
              </c:strCache>
            </c:strRef>
          </c:cat>
          <c:val>
            <c:numRef>
              <c:f>Hoja1!$B$2:$B$4</c:f>
              <c:numCache>
                <c:formatCode>###0</c:formatCode>
                <c:ptCount val="3"/>
                <c:pt idx="0">
                  <c:v>108</c:v>
                </c:pt>
                <c:pt idx="1">
                  <c:v>11</c:v>
                </c:pt>
                <c:pt idx="2">
                  <c:v>2</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40"/>
      <c:depthPercent val="100"/>
      <c:rAngAx val="1"/>
    </c:view3D>
    <c:floor>
      <c:thickness val="0"/>
    </c:floor>
    <c:sideWall>
      <c:thickness val="0"/>
    </c:sideWall>
    <c:backWall>
      <c:thickness val="0"/>
    </c:backWall>
    <c:plotArea>
      <c:layout>
        <c:manualLayout>
          <c:layoutTarget val="inner"/>
          <c:xMode val="edge"/>
          <c:yMode val="edge"/>
          <c:x val="0.22353264697303654"/>
          <c:y val="0.18560766807205123"/>
          <c:w val="0.57577175215955478"/>
          <c:h val="0.5785217283474331"/>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chemeClr val="accent1">
                  <a:lumMod val="75000"/>
                </a:schemeClr>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2.6779813143984123E-2"/>
                  <c:y val="-6.4252712024764165E-4"/>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7.0137585958771119E-4"/>
                  <c:y val="3.490681665414485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2.1951869880902315E-2"/>
                  <c:y val="-1.8665206168995196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Hoja1!$A$2:$A$4</c:f>
              <c:strCache>
                <c:ptCount val="3"/>
                <c:pt idx="0">
                  <c:v>Sí</c:v>
                </c:pt>
                <c:pt idx="1">
                  <c:v>No</c:v>
                </c:pt>
                <c:pt idx="2">
                  <c:v>No cuenta con correo electrónico el Responsable de la OIP</c:v>
                </c:pt>
              </c:strCache>
            </c:strRef>
          </c:cat>
          <c:val>
            <c:numRef>
              <c:f>Hoja1!$B$2:$B$4</c:f>
              <c:numCache>
                <c:formatCode>###0</c:formatCode>
                <c:ptCount val="3"/>
                <c:pt idx="0">
                  <c:v>52</c:v>
                </c:pt>
                <c:pt idx="1">
                  <c:v>35</c:v>
                </c:pt>
                <c:pt idx="2">
                  <c:v>34</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60"/>
      <c:depthPercent val="100"/>
      <c:rAngAx val="1"/>
    </c:view3D>
    <c:floor>
      <c:thickness val="0"/>
    </c:floor>
    <c:sideWall>
      <c:thickness val="0"/>
    </c:sideWall>
    <c:backWall>
      <c:thickness val="0"/>
    </c:backWall>
    <c:plotArea>
      <c:layout>
        <c:manualLayout>
          <c:layoutTarget val="inner"/>
          <c:xMode val="edge"/>
          <c:yMode val="edge"/>
          <c:x val="0.12337163060841204"/>
          <c:y val="0.23519932050730094"/>
          <c:w val="0.6623517066682707"/>
          <c:h val="0.66467216973559307"/>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chemeClr val="accent1">
                  <a:lumMod val="75000"/>
                </a:schemeClr>
              </a:solidFill>
              <a:effectLst>
                <a:outerShdw blurRad="63500" sx="102000" sy="102000" algn="ctr" rotWithShape="0">
                  <a:prstClr val="black">
                    <a:alpha val="40000"/>
                  </a:prstClr>
                </a:outerShdw>
              </a:effectLst>
              <a:scene3d>
                <a:camera prst="orthographicFront"/>
                <a:lightRig rig="threePt" dir="t"/>
              </a:scene3d>
              <a:sp3d>
                <a:bevelT/>
              </a:sp3d>
            </c:spPr>
          </c:dPt>
          <c:dPt>
            <c:idx val="3"/>
            <c:bubble3D val="0"/>
            <c:spPr>
              <a:solidFill>
                <a:schemeClr val="tx1">
                  <a:lumMod val="75000"/>
                </a:schemeClr>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5.5923062100805268E-3"/>
                  <c:y val="-3.5589297032158507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1.3881987810788334E-2"/>
                  <c:y val="8.749207748904626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2.1951869880902315E-2"/>
                  <c:y val="-1.8665206168995196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2.2050942727862104E-2"/>
                  <c:y val="-5.4970379709084012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Hoja1!$A$2:$A$5</c:f>
              <c:strCache>
                <c:ptCount val="4"/>
                <c:pt idx="0">
                  <c:v>Sí</c:v>
                </c:pt>
                <c:pt idx="1">
                  <c:v>No</c:v>
                </c:pt>
                <c:pt idx="2">
                  <c:v>No cuenta con correo electrónico para uso de la OIP</c:v>
                </c:pt>
                <c:pt idx="3">
                  <c:v>No tiene Responsable Operativo</c:v>
                </c:pt>
              </c:strCache>
            </c:strRef>
          </c:cat>
          <c:val>
            <c:numRef>
              <c:f>Hoja1!$B$2:$B$5</c:f>
              <c:numCache>
                <c:formatCode>###0</c:formatCode>
                <c:ptCount val="4"/>
                <c:pt idx="0">
                  <c:v>12</c:v>
                </c:pt>
                <c:pt idx="1">
                  <c:v>27</c:v>
                </c:pt>
                <c:pt idx="2">
                  <c:v>43</c:v>
                </c:pt>
                <c:pt idx="3">
                  <c:v>39</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60"/>
      <c:depthPercent val="100"/>
      <c:rAngAx val="1"/>
    </c:view3D>
    <c:floor>
      <c:thickness val="0"/>
    </c:floor>
    <c:sideWall>
      <c:thickness val="0"/>
    </c:sideWall>
    <c:backWall>
      <c:thickness val="0"/>
    </c:backWall>
    <c:plotArea>
      <c:layout>
        <c:manualLayout>
          <c:layoutTarget val="inner"/>
          <c:xMode val="edge"/>
          <c:yMode val="edge"/>
          <c:x val="0.14856771803730673"/>
          <c:y val="0.18234162253576763"/>
          <c:w val="0.67111553336212093"/>
          <c:h val="0.67476301358538404"/>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explosion val="8"/>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5.5923062100805268E-3"/>
                  <c:y val="-3.5589297032158507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1.3881987810788334E-2"/>
                  <c:y val="8.749207748904626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2.1951869880902315E-2"/>
                  <c:y val="-1.8665206168995196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103</c:v>
                </c:pt>
                <c:pt idx="1">
                  <c:v>18</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300" u="sng"/>
          </a:pPr>
          <a:endParaRPr lang="es-ES"/>
        </a:p>
      </c:txPr>
    </c:title>
    <c:autoTitleDeleted val="0"/>
    <c:plotArea>
      <c:layout/>
      <c:barChart>
        <c:barDir val="col"/>
        <c:grouping val="clustered"/>
        <c:varyColors val="0"/>
        <c:ser>
          <c:idx val="0"/>
          <c:order val="0"/>
          <c:tx>
            <c:strRef>
              <c:f>Hoja1!$B$1</c:f>
              <c:strCache>
                <c:ptCount val="1"/>
                <c:pt idx="0">
                  <c:v>Porcentaje</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1"/>
            <c:invertIfNegative val="0"/>
            <c:bubble3D val="0"/>
            <c:spPr>
              <a:solidFill>
                <a:srgbClr val="33CC33">
                  <a:lumMod val="75000"/>
                </a:srgbClr>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2"/>
            <c:invertIfNegative val="0"/>
            <c:bubble3D val="0"/>
            <c:spPr>
              <a:solidFill>
                <a:srgbClr val="7030A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3"/>
            <c:invertIfNegative val="0"/>
            <c:bubble3D val="0"/>
            <c:spPr>
              <a:solidFill>
                <a:srgbClr val="FEB80A">
                  <a:lumMod val="60000"/>
                  <a:lumOff val="4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4"/>
            <c:invertIfNegative val="0"/>
            <c:bubble3D val="0"/>
            <c:spPr>
              <a:solidFill>
                <a:srgbClr val="0070C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De lunes a viernes
de 9 a 15 horas</c:v>
                </c:pt>
                <c:pt idx="1">
                  <c:v>De lunes a viernes
de 9 a 18 horas</c:v>
                </c:pt>
                <c:pt idx="2">
                  <c:v>De lunes a viernes
de 9 a 19 horas</c:v>
                </c:pt>
                <c:pt idx="3">
                  <c:v>De lunes a viernes
de 9 a 21 horas</c:v>
                </c:pt>
                <c:pt idx="4">
                  <c:v>Otros horarios</c:v>
                </c:pt>
              </c:strCache>
            </c:strRef>
          </c:cat>
          <c:val>
            <c:numRef>
              <c:f>Hoja1!$B$2:$B$6</c:f>
              <c:numCache>
                <c:formatCode>###0.0</c:formatCode>
                <c:ptCount val="5"/>
                <c:pt idx="0">
                  <c:v>65.3</c:v>
                </c:pt>
                <c:pt idx="1">
                  <c:v>14.9</c:v>
                </c:pt>
                <c:pt idx="2">
                  <c:v>5.8</c:v>
                </c:pt>
                <c:pt idx="3">
                  <c:v>1.7</c:v>
                </c:pt>
                <c:pt idx="4">
                  <c:v>12.4</c:v>
                </c:pt>
              </c:numCache>
            </c:numRef>
          </c:val>
        </c:ser>
        <c:dLbls>
          <c:showLegendKey val="0"/>
          <c:showVal val="1"/>
          <c:showCatName val="0"/>
          <c:showSerName val="0"/>
          <c:showPercent val="0"/>
          <c:showBubbleSize val="0"/>
        </c:dLbls>
        <c:gapWidth val="150"/>
        <c:overlap val="-25"/>
        <c:axId val="360075936"/>
        <c:axId val="360077504"/>
      </c:barChart>
      <c:catAx>
        <c:axId val="360075936"/>
        <c:scaling>
          <c:orientation val="minMax"/>
        </c:scaling>
        <c:delete val="0"/>
        <c:axPos val="b"/>
        <c:numFmt formatCode="General" sourceLinked="1"/>
        <c:majorTickMark val="cross"/>
        <c:minorTickMark val="none"/>
        <c:tickLblPos val="nextTo"/>
        <c:crossAx val="360077504"/>
        <c:crosses val="autoZero"/>
        <c:auto val="1"/>
        <c:lblAlgn val="ctr"/>
        <c:lblOffset val="100"/>
        <c:noMultiLvlLbl val="0"/>
      </c:catAx>
      <c:valAx>
        <c:axId val="360077504"/>
        <c:scaling>
          <c:orientation val="minMax"/>
          <c:max val="80"/>
          <c:min val="0"/>
        </c:scaling>
        <c:delete val="1"/>
        <c:axPos val="l"/>
        <c:numFmt formatCode="#,##0" sourceLinked="0"/>
        <c:majorTickMark val="none"/>
        <c:minorTickMark val="none"/>
        <c:tickLblPos val="none"/>
        <c:crossAx val="360075936"/>
        <c:crosses val="autoZero"/>
        <c:crossBetween val="between"/>
        <c:majorUnit val="10"/>
      </c:valAx>
      <c:spPr>
        <a:noFill/>
        <a:ln w="25400">
          <a:noFill/>
        </a:ln>
      </c:spPr>
    </c:plotArea>
    <c:plotVisOnly val="1"/>
    <c:dispBlanksAs val="gap"/>
    <c:showDLblsOverMax val="0"/>
  </c:chart>
  <c:txPr>
    <a:bodyPr/>
    <a:lstStyle/>
    <a:p>
      <a:pPr>
        <a:defRPr sz="1300" b="1">
          <a:solidFill>
            <a:srgbClr val="002060"/>
          </a:solidFill>
          <a:latin typeface="Calibri" pitchFamily="34" charset="0"/>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spPr>
        <a:noFill/>
        <a:ln>
          <a:noFill/>
        </a:ln>
        <a:effectLst/>
      </c:spPr>
      <c:txPr>
        <a:bodyPr rot="0" spcFirstLastPara="1" vertOverflow="ellipsis" vert="horz" wrap="square" anchor="ctr" anchorCtr="1"/>
        <a:lstStyle/>
        <a:p>
          <a:pPr>
            <a:defRPr sz="1300" b="1" i="0" u="sng" strike="noStrike" kern="1200" baseline="0">
              <a:solidFill>
                <a:schemeClr val="tx1"/>
              </a:solidFill>
              <a:latin typeface="Calibri" panose="020F0502020204030204" pitchFamily="34" charset="0"/>
              <a:ea typeface="+mn-ea"/>
              <a:cs typeface="+mn-cs"/>
            </a:defRPr>
          </a:pPr>
          <a:endParaRPr lang="es-ES"/>
        </a:p>
      </c:txPr>
    </c:title>
    <c:autoTitleDeleted val="0"/>
    <c:plotArea>
      <c:layout>
        <c:manualLayout>
          <c:layoutTarget val="inner"/>
          <c:xMode val="edge"/>
          <c:yMode val="edge"/>
          <c:x val="0.32124850383500364"/>
          <c:y val="0.10524147908891748"/>
          <c:w val="0.6601238489224468"/>
          <c:h val="0.86444824209950921"/>
        </c:manualLayout>
      </c:layout>
      <c:barChart>
        <c:barDir val="bar"/>
        <c:grouping val="clustered"/>
        <c:varyColors val="0"/>
        <c:ser>
          <c:idx val="0"/>
          <c:order val="0"/>
          <c:tx>
            <c:strRef>
              <c:f>Hoja1!$B$1</c:f>
              <c:strCache>
                <c:ptCount val="1"/>
                <c:pt idx="0">
                  <c:v>Porcentaje</c:v>
                </c:pt>
              </c:strCache>
            </c:strRef>
          </c:tx>
          <c:spPr>
            <a:solidFill>
              <a:srgbClr val="009999"/>
            </a:solidFill>
            <a:ln>
              <a:noFill/>
            </a:ln>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alibri" panose="020F0502020204030204"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Hoja1!$A$2:$A$5</c:f>
              <c:strCache>
                <c:ptCount val="4"/>
                <c:pt idx="0">
                  <c:v>Precisa y suficiente (Buena)</c:v>
                </c:pt>
                <c:pt idx="1">
                  <c:v>Vaga y confusa (Regular)</c:v>
                </c:pt>
                <c:pt idx="2">
                  <c:v>No conocía la ubicación de la OIP (Mala)</c:v>
                </c:pt>
                <c:pt idx="3">
                  <c:v>No tenía conocimiento de la existencia de la OIP</c:v>
                </c:pt>
              </c:strCache>
            </c:strRef>
          </c:cat>
          <c:val>
            <c:numRef>
              <c:f>Hoja1!$B$2:$B$5</c:f>
              <c:numCache>
                <c:formatCode>###0.0</c:formatCode>
                <c:ptCount val="4"/>
                <c:pt idx="0">
                  <c:v>68</c:v>
                </c:pt>
                <c:pt idx="1">
                  <c:v>23.3</c:v>
                </c:pt>
                <c:pt idx="2">
                  <c:v>6.8</c:v>
                </c:pt>
                <c:pt idx="3" formatCode="####.0">
                  <c:v>1.9</c:v>
                </c:pt>
              </c:numCache>
            </c:numRef>
          </c:val>
        </c:ser>
        <c:dLbls>
          <c:dLblPos val="outEnd"/>
          <c:showLegendKey val="0"/>
          <c:showVal val="1"/>
          <c:showCatName val="0"/>
          <c:showSerName val="0"/>
          <c:showPercent val="0"/>
          <c:showBubbleSize val="0"/>
        </c:dLbls>
        <c:gapWidth val="150"/>
        <c:axId val="353531800"/>
        <c:axId val="353532584"/>
      </c:barChart>
      <c:catAx>
        <c:axId val="353531800"/>
        <c:scaling>
          <c:orientation val="maxMin"/>
        </c:scaling>
        <c:delete val="0"/>
        <c:axPos val="l"/>
        <c:numFmt formatCode="General" sourceLinked="0"/>
        <c:majorTickMark val="cross"/>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300" b="1" i="0" u="none" strike="noStrike" kern="1200" baseline="0">
                <a:solidFill>
                  <a:schemeClr val="tx1"/>
                </a:solidFill>
                <a:latin typeface="Calibri" panose="020F0502020204030204" pitchFamily="34" charset="0"/>
                <a:ea typeface="+mn-ea"/>
                <a:cs typeface="+mn-cs"/>
              </a:defRPr>
            </a:pPr>
            <a:endParaRPr lang="es-ES"/>
          </a:p>
        </c:txPr>
        <c:crossAx val="353532584"/>
        <c:crosses val="autoZero"/>
        <c:auto val="1"/>
        <c:lblAlgn val="ctr"/>
        <c:lblOffset val="100"/>
        <c:noMultiLvlLbl val="0"/>
      </c:catAx>
      <c:valAx>
        <c:axId val="353532584"/>
        <c:scaling>
          <c:orientation val="minMax"/>
        </c:scaling>
        <c:delete val="1"/>
        <c:axPos val="t"/>
        <c:numFmt formatCode="###0.0" sourceLinked="1"/>
        <c:majorTickMark val="out"/>
        <c:minorTickMark val="none"/>
        <c:tickLblPos val="nextTo"/>
        <c:crossAx val="3535318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300" b="1">
          <a:latin typeface="Calibri" panose="020F0502020204030204" pitchFamily="34" charset="0"/>
        </a:defRPr>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overlay val="0"/>
    </c:title>
    <c:autoTitleDeleted val="0"/>
    <c:plotArea>
      <c:layout>
        <c:manualLayout>
          <c:layoutTarget val="inner"/>
          <c:xMode val="edge"/>
          <c:yMode val="edge"/>
          <c:x val="0.33735726487709194"/>
          <c:y val="7.0690833734523423E-2"/>
          <c:w val="0.53228756475617944"/>
          <c:h val="0.89953733773170297"/>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Solicitud de información pública</c:v>
                </c:pt>
                <c:pt idx="1">
                  <c:v>Solicitud de acceso a datos personales</c:v>
                </c:pt>
                <c:pt idx="2">
                  <c:v> Solicitud de rectificación de datos personales</c:v>
                </c:pt>
                <c:pt idx="3">
                  <c:v>Solicitud de cancelación de datos personales</c:v>
                </c:pt>
                <c:pt idx="4">
                  <c:v>Solicitud de oposición de datos personales</c:v>
                </c:pt>
                <c:pt idx="5">
                  <c:v>Encuesta de Satisfacción del Solicitante de Información Pública</c:v>
                </c:pt>
              </c:strCache>
            </c:strRef>
          </c:cat>
          <c:val>
            <c:numRef>
              <c:f>Hoja1!$B$2:$B$7</c:f>
              <c:numCache>
                <c:formatCode>0.0</c:formatCode>
                <c:ptCount val="6"/>
                <c:pt idx="0">
                  <c:v>77.7</c:v>
                </c:pt>
                <c:pt idx="1">
                  <c:v>74.400000000000006</c:v>
                </c:pt>
                <c:pt idx="2">
                  <c:v>75.2</c:v>
                </c:pt>
                <c:pt idx="3">
                  <c:v>74.400000000000006</c:v>
                </c:pt>
                <c:pt idx="4">
                  <c:v>75.2</c:v>
                </c:pt>
                <c:pt idx="5">
                  <c:v>70.2</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Solicitud de información pública</c:v>
                </c:pt>
                <c:pt idx="1">
                  <c:v>Solicitud de acceso a datos personales</c:v>
                </c:pt>
                <c:pt idx="2">
                  <c:v> Solicitud de rectificación de datos personales</c:v>
                </c:pt>
                <c:pt idx="3">
                  <c:v>Solicitud de cancelación de datos personales</c:v>
                </c:pt>
                <c:pt idx="4">
                  <c:v>Solicitud de oposición de datos personales</c:v>
                </c:pt>
                <c:pt idx="5">
                  <c:v>Encuesta de Satisfacción del Solicitante de Información Pública</c:v>
                </c:pt>
              </c:strCache>
            </c:strRef>
          </c:cat>
          <c:val>
            <c:numRef>
              <c:f>Hoja1!$C$2:$C$7</c:f>
              <c:numCache>
                <c:formatCode>0.0</c:formatCode>
                <c:ptCount val="6"/>
                <c:pt idx="0">
                  <c:v>22.3</c:v>
                </c:pt>
                <c:pt idx="1">
                  <c:v>25.6</c:v>
                </c:pt>
                <c:pt idx="2">
                  <c:v>24.8</c:v>
                </c:pt>
                <c:pt idx="3">
                  <c:v>25.6</c:v>
                </c:pt>
                <c:pt idx="4">
                  <c:v>24.8</c:v>
                </c:pt>
                <c:pt idx="5">
                  <c:v>29.8</c:v>
                </c:pt>
              </c:numCache>
            </c:numRef>
          </c:val>
        </c:ser>
        <c:dLbls>
          <c:showLegendKey val="0"/>
          <c:showVal val="1"/>
          <c:showCatName val="0"/>
          <c:showSerName val="0"/>
          <c:showPercent val="0"/>
          <c:showBubbleSize val="0"/>
        </c:dLbls>
        <c:gapWidth val="150"/>
        <c:axId val="360076328"/>
        <c:axId val="360077896"/>
      </c:barChart>
      <c:catAx>
        <c:axId val="360076328"/>
        <c:scaling>
          <c:orientation val="maxMin"/>
        </c:scaling>
        <c:delete val="0"/>
        <c:axPos val="l"/>
        <c:numFmt formatCode="General" sourceLinked="0"/>
        <c:majorTickMark val="cross"/>
        <c:minorTickMark val="none"/>
        <c:tickLblPos val="nextTo"/>
        <c:spPr>
          <a:noFill/>
        </c:spPr>
        <c:crossAx val="360077896"/>
        <c:crosses val="autoZero"/>
        <c:auto val="1"/>
        <c:lblAlgn val="ctr"/>
        <c:lblOffset val="100"/>
        <c:noMultiLvlLbl val="0"/>
      </c:catAx>
      <c:valAx>
        <c:axId val="360077896"/>
        <c:scaling>
          <c:orientation val="minMax"/>
          <c:max val="100"/>
        </c:scaling>
        <c:delete val="1"/>
        <c:axPos val="t"/>
        <c:numFmt formatCode="0.0" sourceLinked="1"/>
        <c:majorTickMark val="none"/>
        <c:minorTickMark val="none"/>
        <c:tickLblPos val="none"/>
        <c:crossAx val="360076328"/>
        <c:crosses val="autoZero"/>
        <c:crossBetween val="between"/>
      </c:valAx>
    </c:plotArea>
    <c:legend>
      <c:legendPos val="r"/>
      <c:layout>
        <c:manualLayout>
          <c:xMode val="edge"/>
          <c:yMode val="edge"/>
          <c:x val="0.91608661280433856"/>
          <c:y val="0.31776856443560142"/>
          <c:w val="7.4459847468397497E-2"/>
          <c:h val="0.36337965815246115"/>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44786276183737872"/>
          <c:y val="8.0167860136752481E-3"/>
        </c:manualLayout>
      </c:layout>
      <c:overlay val="0"/>
    </c:title>
    <c:autoTitleDeleted val="0"/>
    <c:plotArea>
      <c:layout>
        <c:manualLayout>
          <c:layoutTarget val="inner"/>
          <c:xMode val="edge"/>
          <c:yMode val="edge"/>
          <c:x val="0.33735726487709217"/>
          <c:y val="7.0690833734523423E-2"/>
          <c:w val="0.54836024554776563"/>
          <c:h val="0.89953733773170275"/>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Dípticos, trípticos y/o volantes</c:v>
                </c:pt>
                <c:pt idx="1">
                  <c:v>Carteles y/o posters</c:v>
                </c:pt>
                <c:pt idx="2">
                  <c:v>Anuncios en el portal de Internet del Ente Obligado</c:v>
                </c:pt>
                <c:pt idx="3">
                  <c:v>Cursos, pláticas, seminarios, etc.</c:v>
                </c:pt>
                <c:pt idx="4">
                  <c:v>Capacitación institucional</c:v>
                </c:pt>
                <c:pt idx="5">
                  <c:v>Otros</c:v>
                </c:pt>
              </c:strCache>
            </c:strRef>
          </c:cat>
          <c:val>
            <c:numRef>
              <c:f>Hoja1!$B$2:$B$7</c:f>
              <c:numCache>
                <c:formatCode>0.0</c:formatCode>
                <c:ptCount val="6"/>
                <c:pt idx="0">
                  <c:v>58.7</c:v>
                </c:pt>
                <c:pt idx="1">
                  <c:v>69.400000000000006</c:v>
                </c:pt>
                <c:pt idx="2">
                  <c:v>76</c:v>
                </c:pt>
                <c:pt idx="3">
                  <c:v>81.8</c:v>
                </c:pt>
                <c:pt idx="4">
                  <c:v>81</c:v>
                </c:pt>
                <c:pt idx="5">
                  <c:v>22.3</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Dípticos, trípticos y/o volantes</c:v>
                </c:pt>
                <c:pt idx="1">
                  <c:v>Carteles y/o posters</c:v>
                </c:pt>
                <c:pt idx="2">
                  <c:v>Anuncios en el portal de Internet del Ente Obligado</c:v>
                </c:pt>
                <c:pt idx="3">
                  <c:v>Cursos, pláticas, seminarios, etc.</c:v>
                </c:pt>
                <c:pt idx="4">
                  <c:v>Capacitación institucional</c:v>
                </c:pt>
                <c:pt idx="5">
                  <c:v>Otros</c:v>
                </c:pt>
              </c:strCache>
            </c:strRef>
          </c:cat>
          <c:val>
            <c:numRef>
              <c:f>Hoja1!$C$2:$C$7</c:f>
              <c:numCache>
                <c:formatCode>0.0</c:formatCode>
                <c:ptCount val="6"/>
                <c:pt idx="0">
                  <c:v>41.3</c:v>
                </c:pt>
                <c:pt idx="1">
                  <c:v>30.6</c:v>
                </c:pt>
                <c:pt idx="2">
                  <c:v>24</c:v>
                </c:pt>
                <c:pt idx="3">
                  <c:v>18.2</c:v>
                </c:pt>
                <c:pt idx="4">
                  <c:v>19</c:v>
                </c:pt>
                <c:pt idx="5">
                  <c:v>77.7</c:v>
                </c:pt>
              </c:numCache>
            </c:numRef>
          </c:val>
        </c:ser>
        <c:dLbls>
          <c:showLegendKey val="0"/>
          <c:showVal val="1"/>
          <c:showCatName val="0"/>
          <c:showSerName val="0"/>
          <c:showPercent val="0"/>
          <c:showBubbleSize val="0"/>
        </c:dLbls>
        <c:gapWidth val="150"/>
        <c:axId val="360072016"/>
        <c:axId val="360072800"/>
      </c:barChart>
      <c:catAx>
        <c:axId val="360072016"/>
        <c:scaling>
          <c:orientation val="maxMin"/>
        </c:scaling>
        <c:delete val="0"/>
        <c:axPos val="l"/>
        <c:numFmt formatCode="General" sourceLinked="0"/>
        <c:majorTickMark val="cross"/>
        <c:minorTickMark val="none"/>
        <c:tickLblPos val="nextTo"/>
        <c:spPr>
          <a:noFill/>
        </c:spPr>
        <c:crossAx val="360072800"/>
        <c:crosses val="autoZero"/>
        <c:auto val="1"/>
        <c:lblAlgn val="ctr"/>
        <c:lblOffset val="100"/>
        <c:noMultiLvlLbl val="0"/>
      </c:catAx>
      <c:valAx>
        <c:axId val="360072800"/>
        <c:scaling>
          <c:orientation val="minMax"/>
          <c:max val="100"/>
        </c:scaling>
        <c:delete val="1"/>
        <c:axPos val="t"/>
        <c:numFmt formatCode="0.0" sourceLinked="1"/>
        <c:majorTickMark val="none"/>
        <c:minorTickMark val="none"/>
        <c:tickLblPos val="none"/>
        <c:crossAx val="360072016"/>
        <c:crosses val="autoZero"/>
        <c:crossBetween val="between"/>
      </c:valAx>
    </c:plotArea>
    <c:legend>
      <c:legendPos val="r"/>
      <c:layout>
        <c:manualLayout>
          <c:xMode val="edge"/>
          <c:yMode val="edge"/>
          <c:x val="0.91686556368093086"/>
          <c:y val="0.39778377799292136"/>
          <c:w val="7.4459847468397497E-2"/>
          <c:h val="0.21671064326185979"/>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overlay val="0"/>
    </c:title>
    <c:autoTitleDeleted val="0"/>
    <c:plotArea>
      <c:layout>
        <c:manualLayout>
          <c:layoutTarget val="inner"/>
          <c:xMode val="edge"/>
          <c:yMode val="edge"/>
          <c:x val="0.33735726487709239"/>
          <c:y val="7.0690833734523423E-2"/>
          <c:w val="0.54371887972043509"/>
          <c:h val="0.91444182258309326"/>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Dípticos, trípticos y/o volantes</c:v>
                </c:pt>
                <c:pt idx="1">
                  <c:v>Carteles y/o posters</c:v>
                </c:pt>
                <c:pt idx="2">
                  <c:v>Anuncios en el portal de Internet del Ente Obligado</c:v>
                </c:pt>
                <c:pt idx="3">
                  <c:v>Programas de radio</c:v>
                </c:pt>
                <c:pt idx="4">
                  <c:v>Prensa escrita</c:v>
                </c:pt>
                <c:pt idx="5">
                  <c:v>Cursos o pláticas</c:v>
                </c:pt>
                <c:pt idx="6">
                  <c:v>Participación en la Feria de la Transparencia</c:v>
                </c:pt>
                <c:pt idx="7">
                  <c:v>Otros</c:v>
                </c:pt>
              </c:strCache>
            </c:strRef>
          </c:cat>
          <c:val>
            <c:numRef>
              <c:f>Hoja1!$B$2:$B$9</c:f>
              <c:numCache>
                <c:formatCode>0.0</c:formatCode>
                <c:ptCount val="8"/>
                <c:pt idx="0">
                  <c:v>76.900000000000006</c:v>
                </c:pt>
                <c:pt idx="1">
                  <c:v>74.400000000000006</c:v>
                </c:pt>
                <c:pt idx="2">
                  <c:v>82.6</c:v>
                </c:pt>
                <c:pt idx="3">
                  <c:v>2.5</c:v>
                </c:pt>
                <c:pt idx="4">
                  <c:v>9.1</c:v>
                </c:pt>
                <c:pt idx="5">
                  <c:v>52.1</c:v>
                </c:pt>
                <c:pt idx="6">
                  <c:v>87.6</c:v>
                </c:pt>
                <c:pt idx="7">
                  <c:v>17.399999999999999</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Dípticos, trípticos y/o volantes</c:v>
                </c:pt>
                <c:pt idx="1">
                  <c:v>Carteles y/o posters</c:v>
                </c:pt>
                <c:pt idx="2">
                  <c:v>Anuncios en el portal de Internet del Ente Obligado</c:v>
                </c:pt>
                <c:pt idx="3">
                  <c:v>Programas de radio</c:v>
                </c:pt>
                <c:pt idx="4">
                  <c:v>Prensa escrita</c:v>
                </c:pt>
                <c:pt idx="5">
                  <c:v>Cursos o pláticas</c:v>
                </c:pt>
                <c:pt idx="6">
                  <c:v>Participación en la Feria de la Transparencia</c:v>
                </c:pt>
                <c:pt idx="7">
                  <c:v>Otros</c:v>
                </c:pt>
              </c:strCache>
            </c:strRef>
          </c:cat>
          <c:val>
            <c:numRef>
              <c:f>Hoja1!$C$2:$C$9</c:f>
              <c:numCache>
                <c:formatCode>0.0</c:formatCode>
                <c:ptCount val="8"/>
                <c:pt idx="0">
                  <c:v>23.1</c:v>
                </c:pt>
                <c:pt idx="1">
                  <c:v>25.6</c:v>
                </c:pt>
                <c:pt idx="2">
                  <c:v>17.399999999999999</c:v>
                </c:pt>
                <c:pt idx="3">
                  <c:v>97.5</c:v>
                </c:pt>
                <c:pt idx="4">
                  <c:v>90.9</c:v>
                </c:pt>
                <c:pt idx="5">
                  <c:v>47.9</c:v>
                </c:pt>
                <c:pt idx="6">
                  <c:v>12.4</c:v>
                </c:pt>
                <c:pt idx="7">
                  <c:v>82.6</c:v>
                </c:pt>
              </c:numCache>
            </c:numRef>
          </c:val>
        </c:ser>
        <c:dLbls>
          <c:showLegendKey val="0"/>
          <c:showVal val="1"/>
          <c:showCatName val="0"/>
          <c:showSerName val="0"/>
          <c:showPercent val="0"/>
          <c:showBubbleSize val="0"/>
        </c:dLbls>
        <c:gapWidth val="150"/>
        <c:axId val="354608824"/>
        <c:axId val="354609608"/>
      </c:barChart>
      <c:catAx>
        <c:axId val="354608824"/>
        <c:scaling>
          <c:orientation val="maxMin"/>
        </c:scaling>
        <c:delete val="0"/>
        <c:axPos val="l"/>
        <c:numFmt formatCode="General" sourceLinked="0"/>
        <c:majorTickMark val="cross"/>
        <c:minorTickMark val="none"/>
        <c:tickLblPos val="nextTo"/>
        <c:spPr>
          <a:noFill/>
        </c:spPr>
        <c:crossAx val="354609608"/>
        <c:crosses val="autoZero"/>
        <c:auto val="1"/>
        <c:lblAlgn val="ctr"/>
        <c:lblOffset val="100"/>
        <c:noMultiLvlLbl val="0"/>
      </c:catAx>
      <c:valAx>
        <c:axId val="354609608"/>
        <c:scaling>
          <c:orientation val="minMax"/>
          <c:max val="100"/>
        </c:scaling>
        <c:delete val="1"/>
        <c:axPos val="t"/>
        <c:numFmt formatCode="0.0" sourceLinked="1"/>
        <c:majorTickMark val="none"/>
        <c:minorTickMark val="none"/>
        <c:tickLblPos val="none"/>
        <c:crossAx val="354608824"/>
        <c:crosses val="autoZero"/>
        <c:crossBetween val="between"/>
      </c:valAx>
    </c:plotArea>
    <c:legend>
      <c:legendPos val="r"/>
      <c:layout>
        <c:manualLayout>
          <c:xMode val="edge"/>
          <c:yMode val="edge"/>
          <c:x val="0.91686556368093086"/>
          <c:y val="0.39153806854011525"/>
          <c:w val="7.4459847468397497E-2"/>
          <c:h val="0.22920203701936087"/>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2021920935985"/>
          <c:y val="0.18927085358571272"/>
          <c:w val="0.52150335786445179"/>
          <c:h val="0.70891862709698927"/>
        </c:manualLayout>
      </c:layout>
      <c:doughnutChart>
        <c:varyColors val="1"/>
        <c:ser>
          <c:idx val="0"/>
          <c:order val="0"/>
          <c:tx>
            <c:strRef>
              <c:f>Hoja1!$B$1</c:f>
              <c:strCache>
                <c:ptCount val="1"/>
                <c:pt idx="0">
                  <c:v>Porcentaje</c:v>
                </c:pt>
              </c:strCache>
            </c:strRef>
          </c:tx>
          <c:explosion val="7"/>
          <c:dPt>
            <c:idx val="0"/>
            <c:bubble3D val="0"/>
            <c:spPr>
              <a:solidFill>
                <a:srgbClr val="009999"/>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rgbClr val="C00000"/>
              </a:solidFill>
              <a:ln>
                <a:noFill/>
              </a:ln>
              <a:effectLst/>
              <a:scene3d>
                <a:camera prst="orthographicFront"/>
                <a:lightRig rig="brightRoom" dir="t"/>
              </a:scene3d>
              <a:sp3d prstMaterial="flat">
                <a:bevelT w="50800" h="101600" prst="angle"/>
                <a:contourClr>
                  <a:srgbClr val="000000"/>
                </a:contourClr>
              </a:sp3d>
            </c:spPr>
          </c:dPt>
          <c:dPt>
            <c:idx val="3"/>
            <c:bubble3D val="0"/>
            <c:explosion val="2"/>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11149782846605791"/>
                  <c:y val="5.483053144360682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16015142634215609"/>
                  <c:y val="-1.8276843814535662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7.7034863303821963E-2"/>
                  <c:y val="-0.13707632860901706"/>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1.0136086411854548E-2"/>
                  <c:y val="-0.17984394963059661"/>
                </c:manualLayout>
              </c:layout>
              <c:tx>
                <c:rich>
                  <a:bodyPr/>
                  <a:lstStyle/>
                  <a:p>
                    <a:fld id="{9883B11A-C993-43BB-86B0-1EE374B0AD84}" type="CATEGORYNAME">
                      <a:rPr lang="es-ES" sz="1100"/>
                      <a:pPr/>
                      <a:t>[NOMBRE DE CATEGORÍA]</a:t>
                    </a:fld>
                    <a:r>
                      <a:rPr lang="es-ES" baseline="0" dirty="0"/>
                      <a:t>
</a:t>
                    </a:r>
                    <a:fld id="{DAFC28CD-F4C2-452A-AEDF-4E1E94E2AAD5}" type="VALUE">
                      <a:rPr lang="es-ES" sz="1200" baseline="0"/>
                      <a:pPr/>
                      <a:t>[VALOR]</a:t>
                    </a:fld>
                    <a:r>
                      <a:rPr lang="es-ES" sz="1200" baseline="0" dirty="0"/>
                      <a:t>
</a:t>
                    </a:r>
                    <a:fld id="{05ED216A-F376-4338-B27B-B4E77713D963}" type="PERCENTAGE">
                      <a:rPr lang="es-ES" sz="1200" baseline="0"/>
                      <a:pPr/>
                      <a:t>[PORCENTAJE]</a:t>
                    </a:fld>
                    <a:endParaRPr lang="es-ES" sz="12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8759010812336302"/>
                      <c:h val="0.2177885182896345"/>
                    </c:manualLayout>
                  </c15:layout>
                  <c15:dlblFieldTable/>
                  <c15:showDataLabelsRange val="0"/>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s-E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Hoja1!$A$2:$A$5</c:f>
              <c:strCache>
                <c:ptCount val="4"/>
                <c:pt idx="0">
                  <c:v>Sí</c:v>
                </c:pt>
                <c:pt idx="1">
                  <c:v>Algunas veces</c:v>
                </c:pt>
                <c:pt idx="2">
                  <c:v>No</c:v>
                </c:pt>
                <c:pt idx="3">
                  <c:v>El Ente Obligado no está dado de alta en INFOMEX II</c:v>
                </c:pt>
              </c:strCache>
            </c:strRef>
          </c:cat>
          <c:val>
            <c:numRef>
              <c:f>Hoja1!$B$2:$B$5</c:f>
              <c:numCache>
                <c:formatCode>General</c:formatCode>
                <c:ptCount val="4"/>
                <c:pt idx="0">
                  <c:v>84</c:v>
                </c:pt>
                <c:pt idx="1">
                  <c:v>2</c:v>
                </c:pt>
                <c:pt idx="2">
                  <c:v>34</c:v>
                </c:pt>
                <c:pt idx="3">
                  <c:v>1</c:v>
                </c:pt>
              </c:numCache>
            </c:numRef>
          </c:val>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sz="1300">
          <a:solidFill>
            <a:schemeClr val="tx1"/>
          </a:solidFill>
          <a:latin typeface="+mn-lt"/>
        </a:defRPr>
      </a:pPr>
      <a:endParaRPr lang="es-E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45611702866348186"/>
          <c:y val="0.1005829277859898"/>
        </c:manualLayout>
      </c:layout>
      <c:overlay val="0"/>
    </c:title>
    <c:autoTitleDeleted val="0"/>
    <c:plotArea>
      <c:layout>
        <c:manualLayout>
          <c:layoutTarget val="inner"/>
          <c:xMode val="edge"/>
          <c:yMode val="edge"/>
          <c:x val="1.6953093174832418E-2"/>
          <c:y val="0.19884664029481447"/>
          <c:w val="0.97498183072251232"/>
          <c:h val="0.55688000502313539"/>
        </c:manualLayout>
      </c:layout>
      <c:barChart>
        <c:barDir val="col"/>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txPr>
              <a:bodyPr/>
              <a:lstStyle/>
              <a:p>
                <a:pPr>
                  <a:defRPr sz="13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Algunas Unidades Administrativas carecen del equipo de cómputo adecuado para soportar al Sistema INFOMEX II</c:v>
                </c:pt>
                <c:pt idx="1">
                  <c:v>Algunas Unidades Administrativas NO cuentan con equipo de cómputo o con internet</c:v>
                </c:pt>
                <c:pt idx="2">
                  <c:v>Las Unidades Administrativas envían las respuestas de solicitudes de información a la OIP sólo por oficio</c:v>
                </c:pt>
                <c:pt idx="3">
                  <c:v>Los enlaces de cada Unidad Administrativa no se han capacitado en el uso de INFOMEX II</c:v>
                </c:pt>
                <c:pt idx="4">
                  <c:v>El acceso y la operación del Sistema INFOMEX II es muy lento</c:v>
                </c:pt>
                <c:pt idx="5">
                  <c:v>Todas o algunas de las Unidades Administrativas no están registradas en el Sistema INFOMEX II</c:v>
                </c:pt>
                <c:pt idx="6">
                  <c:v>Otro</c:v>
                </c:pt>
              </c:strCache>
            </c:strRef>
          </c:cat>
          <c:val>
            <c:numRef>
              <c:f>Hoja1!$B$2:$B$8</c:f>
              <c:numCache>
                <c:formatCode>0.0</c:formatCode>
                <c:ptCount val="7"/>
                <c:pt idx="0">
                  <c:v>27.8</c:v>
                </c:pt>
                <c:pt idx="1">
                  <c:v>30.6</c:v>
                </c:pt>
                <c:pt idx="2">
                  <c:v>97.2</c:v>
                </c:pt>
                <c:pt idx="3">
                  <c:v>33.299999999999997</c:v>
                </c:pt>
                <c:pt idx="4">
                  <c:v>63.9</c:v>
                </c:pt>
                <c:pt idx="5">
                  <c:v>25</c:v>
                </c:pt>
                <c:pt idx="6">
                  <c:v>2.8</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txPr>
              <a:bodyPr/>
              <a:lstStyle/>
              <a:p>
                <a:pPr>
                  <a:defRPr sz="13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Algunas Unidades Administrativas carecen del equipo de cómputo adecuado para soportar al Sistema INFOMEX II</c:v>
                </c:pt>
                <c:pt idx="1">
                  <c:v>Algunas Unidades Administrativas NO cuentan con equipo de cómputo o con internet</c:v>
                </c:pt>
                <c:pt idx="2">
                  <c:v>Las Unidades Administrativas envían las respuestas de solicitudes de información a la OIP sólo por oficio</c:v>
                </c:pt>
                <c:pt idx="3">
                  <c:v>Los enlaces de cada Unidad Administrativa no se han capacitado en el uso de INFOMEX II</c:v>
                </c:pt>
                <c:pt idx="4">
                  <c:v>El acceso y la operación del Sistema INFOMEX II es muy lento</c:v>
                </c:pt>
                <c:pt idx="5">
                  <c:v>Todas o algunas de las Unidades Administrativas no están registradas en el Sistema INFOMEX II</c:v>
                </c:pt>
                <c:pt idx="6">
                  <c:v>Otro</c:v>
                </c:pt>
              </c:strCache>
            </c:strRef>
          </c:cat>
          <c:val>
            <c:numRef>
              <c:f>Hoja1!$C$2:$C$8</c:f>
              <c:numCache>
                <c:formatCode>0.0</c:formatCode>
                <c:ptCount val="7"/>
                <c:pt idx="0">
                  <c:v>72.2</c:v>
                </c:pt>
                <c:pt idx="1">
                  <c:v>69.400000000000006</c:v>
                </c:pt>
                <c:pt idx="2">
                  <c:v>2.8</c:v>
                </c:pt>
                <c:pt idx="3">
                  <c:v>66.7</c:v>
                </c:pt>
                <c:pt idx="4">
                  <c:v>36.1</c:v>
                </c:pt>
                <c:pt idx="5">
                  <c:v>75</c:v>
                </c:pt>
                <c:pt idx="6">
                  <c:v>97.2</c:v>
                </c:pt>
              </c:numCache>
            </c:numRef>
          </c:val>
        </c:ser>
        <c:dLbls>
          <c:showLegendKey val="0"/>
          <c:showVal val="1"/>
          <c:showCatName val="0"/>
          <c:showSerName val="0"/>
          <c:showPercent val="0"/>
          <c:showBubbleSize val="0"/>
        </c:dLbls>
        <c:gapWidth val="150"/>
        <c:axId val="364202888"/>
        <c:axId val="364205632"/>
      </c:barChart>
      <c:catAx>
        <c:axId val="364202888"/>
        <c:scaling>
          <c:orientation val="minMax"/>
        </c:scaling>
        <c:delete val="0"/>
        <c:axPos val="b"/>
        <c:numFmt formatCode="General" sourceLinked="0"/>
        <c:majorTickMark val="cross"/>
        <c:minorTickMark val="none"/>
        <c:tickLblPos val="nextTo"/>
        <c:spPr>
          <a:noFill/>
        </c:spPr>
        <c:crossAx val="364205632"/>
        <c:crosses val="autoZero"/>
        <c:auto val="1"/>
        <c:lblAlgn val="ctr"/>
        <c:lblOffset val="100"/>
        <c:noMultiLvlLbl val="0"/>
      </c:catAx>
      <c:valAx>
        <c:axId val="364205632"/>
        <c:scaling>
          <c:orientation val="minMax"/>
          <c:max val="100"/>
        </c:scaling>
        <c:delete val="1"/>
        <c:axPos val="l"/>
        <c:numFmt formatCode="0.0" sourceLinked="1"/>
        <c:majorTickMark val="none"/>
        <c:minorTickMark val="none"/>
        <c:tickLblPos val="none"/>
        <c:crossAx val="364202888"/>
        <c:crosses val="autoZero"/>
        <c:crossBetween val="between"/>
      </c:valAx>
    </c:plotArea>
    <c:legend>
      <c:legendPos val="r"/>
      <c:layout>
        <c:manualLayout>
          <c:xMode val="edge"/>
          <c:yMode val="edge"/>
          <c:x val="0.4132481807576936"/>
          <c:y val="9.1569623867809591E-3"/>
          <c:w val="0.16949609765581605"/>
          <c:h val="7.1953972970648136E-2"/>
        </c:manualLayout>
      </c:layout>
      <c:overlay val="0"/>
      <c:txPr>
        <a:bodyPr/>
        <a:lstStyle/>
        <a:p>
          <a:pPr>
            <a:defRPr sz="1300"/>
          </a:pPr>
          <a:endParaRPr lang="es-ES"/>
        </a:p>
      </c:txPr>
    </c:legend>
    <c:plotVisOnly val="1"/>
    <c:dispBlanksAs val="gap"/>
    <c:showDLblsOverMax val="0"/>
  </c:chart>
  <c:spPr>
    <a:scene3d>
      <a:camera prst="orthographicFront"/>
      <a:lightRig rig="threePt" dir="t"/>
    </a:scene3d>
    <a:sp3d prstMaterial="matte"/>
  </c:spPr>
  <c:txPr>
    <a:bodyPr/>
    <a:lstStyle/>
    <a:p>
      <a:pPr>
        <a:defRPr sz="1100" b="1">
          <a:solidFill>
            <a:srgbClr val="002060"/>
          </a:solidFill>
          <a:latin typeface="Calibri" pitchFamily="34" charset="0"/>
        </a:defRPr>
      </a:pPr>
      <a:endParaRPr lang="es-E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solidFill>
                  <a:srgbClr val="002060"/>
                </a:solidFill>
              </a:defRPr>
            </a:pPr>
            <a:r>
              <a:rPr lang="es-ES" sz="1300" u="sng" dirty="0" smtClean="0">
                <a:solidFill>
                  <a:srgbClr val="002060"/>
                </a:solidFill>
              </a:rPr>
              <a:t>Porcentaje</a:t>
            </a:r>
            <a:endParaRPr lang="es-ES" sz="1300" u="sng" dirty="0">
              <a:solidFill>
                <a:srgbClr val="002060"/>
              </a:solidFill>
            </a:endParaRPr>
          </a:p>
        </c:rich>
      </c:tx>
      <c:overlay val="0"/>
    </c:title>
    <c:autoTitleDeleted val="0"/>
    <c:plotArea>
      <c:layout>
        <c:manualLayout>
          <c:layoutTarget val="inner"/>
          <c:xMode val="edge"/>
          <c:yMode val="edge"/>
          <c:x val="0.40312211072592685"/>
          <c:y val="9.3904094454671155E-2"/>
          <c:w val="0.39126396502083571"/>
          <c:h val="0.87632414608824505"/>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txPr>
              <a:bodyPr wrap="square" lIns="38100" tIns="19050" rIns="38100" bIns="19050" anchor="ctr">
                <a:spAutoFit/>
              </a:bodyPr>
              <a:lstStyle/>
              <a:p>
                <a:pPr>
                  <a:defRPr>
                    <a:solidFill>
                      <a:srgbClr val="00206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La computadora asignada no tiene capacidad para operar eficientemente INFOMEX II</c:v>
                </c:pt>
                <c:pt idx="1">
                  <c:v>El acceso y la operación del Sistema INFOMEX II es muy lento</c:v>
                </c:pt>
                <c:pt idx="2">
                  <c:v>Falta capacitación en el uso de INFOMEX II</c:v>
                </c:pt>
                <c:pt idx="3">
                  <c:v>El Sistema INFOMEX II se interrumpe o se bloquea</c:v>
                </c:pt>
                <c:pt idx="4">
                  <c:v>Otro</c:v>
                </c:pt>
              </c:strCache>
            </c:strRef>
          </c:cat>
          <c:val>
            <c:numRef>
              <c:f>Hoja1!$B$2:$B$6</c:f>
              <c:numCache>
                <c:formatCode>0.0</c:formatCode>
                <c:ptCount val="5"/>
                <c:pt idx="0">
                  <c:v>3.9</c:v>
                </c:pt>
                <c:pt idx="1">
                  <c:v>94.1</c:v>
                </c:pt>
                <c:pt idx="2">
                  <c:v>5.9</c:v>
                </c:pt>
                <c:pt idx="3">
                  <c:v>90.2</c:v>
                </c:pt>
                <c:pt idx="4">
                  <c:v>49</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La computadora asignada no tiene capacidad para operar eficientemente INFOMEX II</c:v>
                </c:pt>
                <c:pt idx="1">
                  <c:v>El acceso y la operación del Sistema INFOMEX II es muy lento</c:v>
                </c:pt>
                <c:pt idx="2">
                  <c:v>Falta capacitación en el uso de INFOMEX II</c:v>
                </c:pt>
                <c:pt idx="3">
                  <c:v>El Sistema INFOMEX II se interrumpe o se bloquea</c:v>
                </c:pt>
                <c:pt idx="4">
                  <c:v>Otro</c:v>
                </c:pt>
              </c:strCache>
            </c:strRef>
          </c:cat>
          <c:val>
            <c:numRef>
              <c:f>Hoja1!$C$2:$C$6</c:f>
              <c:numCache>
                <c:formatCode>0.0</c:formatCode>
                <c:ptCount val="5"/>
                <c:pt idx="0">
                  <c:v>96.1</c:v>
                </c:pt>
                <c:pt idx="1">
                  <c:v>5.9</c:v>
                </c:pt>
                <c:pt idx="2">
                  <c:v>94.1</c:v>
                </c:pt>
                <c:pt idx="3">
                  <c:v>9.8000000000000007</c:v>
                </c:pt>
                <c:pt idx="4">
                  <c:v>51</c:v>
                </c:pt>
              </c:numCache>
            </c:numRef>
          </c:val>
        </c:ser>
        <c:dLbls>
          <c:showLegendKey val="0"/>
          <c:showVal val="1"/>
          <c:showCatName val="0"/>
          <c:showSerName val="0"/>
          <c:showPercent val="0"/>
          <c:showBubbleSize val="0"/>
        </c:dLbls>
        <c:gapWidth val="150"/>
        <c:axId val="364205240"/>
        <c:axId val="364203280"/>
      </c:barChart>
      <c:catAx>
        <c:axId val="364205240"/>
        <c:scaling>
          <c:orientation val="maxMin"/>
        </c:scaling>
        <c:delete val="0"/>
        <c:axPos val="l"/>
        <c:numFmt formatCode="General" sourceLinked="0"/>
        <c:majorTickMark val="cross"/>
        <c:minorTickMark val="none"/>
        <c:tickLblPos val="nextTo"/>
        <c:spPr>
          <a:noFill/>
        </c:spPr>
        <c:txPr>
          <a:bodyPr/>
          <a:lstStyle/>
          <a:p>
            <a:pPr>
              <a:defRPr sz="1100">
                <a:solidFill>
                  <a:srgbClr val="002060"/>
                </a:solidFill>
              </a:defRPr>
            </a:pPr>
            <a:endParaRPr lang="es-ES"/>
          </a:p>
        </c:txPr>
        <c:crossAx val="364203280"/>
        <c:crosses val="autoZero"/>
        <c:auto val="1"/>
        <c:lblAlgn val="ctr"/>
        <c:lblOffset val="100"/>
        <c:noMultiLvlLbl val="0"/>
      </c:catAx>
      <c:valAx>
        <c:axId val="364203280"/>
        <c:scaling>
          <c:orientation val="minMax"/>
          <c:max val="100"/>
        </c:scaling>
        <c:delete val="1"/>
        <c:axPos val="t"/>
        <c:numFmt formatCode="0.0" sourceLinked="1"/>
        <c:majorTickMark val="none"/>
        <c:minorTickMark val="none"/>
        <c:tickLblPos val="none"/>
        <c:crossAx val="364205240"/>
        <c:crosses val="autoZero"/>
        <c:crossBetween val="between"/>
      </c:valAx>
    </c:plotArea>
    <c:legend>
      <c:legendPos val="r"/>
      <c:layout>
        <c:manualLayout>
          <c:xMode val="edge"/>
          <c:yMode val="edge"/>
          <c:x val="0.8959404698912925"/>
          <c:y val="0.37671895283602846"/>
          <c:w val="9.5385117284520107E-2"/>
          <c:h val="0.25884009676827119"/>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bg1"/>
          </a:solidFill>
          <a:latin typeface="Calibri" pitchFamily="34" charset="0"/>
          <a:cs typeface="Calibri" pitchFamily="34" charset="0"/>
        </a:defRPr>
      </a:pPr>
      <a:endParaRPr lang="es-E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1"/>
    </c:view3D>
    <c:floor>
      <c:thickness val="0"/>
    </c:floor>
    <c:sideWall>
      <c:thickness val="0"/>
    </c:sideWall>
    <c:backWall>
      <c:thickness val="0"/>
    </c:backWall>
    <c:plotArea>
      <c:layout>
        <c:manualLayout>
          <c:layoutTarget val="inner"/>
          <c:xMode val="edge"/>
          <c:yMode val="edge"/>
          <c:x val="3.9904129293731466E-2"/>
          <c:y val="8.4544684160388794E-2"/>
          <c:w val="0.9237442367514721"/>
          <c:h val="0.83615299764990692"/>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explosion val="12"/>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dPt>
          <c:dPt>
            <c:idx val="1"/>
            <c:bubble3D val="0"/>
            <c:explosion val="7"/>
            <c:spPr>
              <a:solidFill>
                <a:srgbClr val="DA1F28"/>
              </a:solidFill>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dPt>
          <c:dLbls>
            <c:dLbl>
              <c:idx val="0"/>
              <c:layout>
                <c:manualLayout>
                  <c:x val="-5.6673548663801386E-2"/>
                  <c:y val="-0.17232689275659679"/>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2.9022110523664938E-2"/>
                  <c:y val="0.1790643238221758"/>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a:lstStyle/>
              <a:p>
                <a:pPr>
                  <a:defRPr sz="1200" b="1">
                    <a:latin typeface="+mj-lt"/>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51</c:v>
                </c:pt>
                <c:pt idx="1">
                  <c:v>69</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s-E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300" u="sng"/>
          </a:pPr>
          <a:endParaRPr lang="es-ES"/>
        </a:p>
      </c:txPr>
    </c:title>
    <c:autoTitleDeleted val="0"/>
    <c:plotArea>
      <c:layout>
        <c:manualLayout>
          <c:layoutTarget val="inner"/>
          <c:xMode val="edge"/>
          <c:yMode val="edge"/>
          <c:x val="0.24224382120451982"/>
          <c:y val="0.16614640554341698"/>
          <c:w val="0.65929023749427529"/>
          <c:h val="0.73383512943006335"/>
        </c:manualLayout>
      </c:layout>
      <c:barChart>
        <c:barDir val="bar"/>
        <c:grouping val="clustered"/>
        <c:varyColors val="0"/>
        <c:ser>
          <c:idx val="0"/>
          <c:order val="0"/>
          <c:tx>
            <c:strRef>
              <c:f>Hoja1!$B$1</c:f>
              <c:strCache>
                <c:ptCount val="1"/>
                <c:pt idx="0">
                  <c:v>Porcentaje</c:v>
                </c:pt>
              </c:strCache>
            </c:strRef>
          </c:tx>
          <c:spPr>
            <a:solidFill>
              <a:srgbClr val="008080"/>
            </a:solidFill>
            <a:ln>
              <a:noFill/>
            </a:ln>
            <a:effectLst/>
            <a:scene3d>
              <a:camera prst="orthographicFront"/>
              <a:lightRig rig="threePt" dir="t"/>
            </a:scene3d>
            <a:sp3d>
              <a:bevelT/>
              <a:bevelB/>
            </a:sp3d>
          </c:spPr>
          <c:invertIfNegative val="0"/>
          <c:dPt>
            <c:idx val="0"/>
            <c:invertIfNegative val="0"/>
            <c:bubble3D val="0"/>
          </c:dPt>
          <c:dPt>
            <c:idx val="1"/>
            <c:invertIfNegative val="0"/>
            <c:bubble3D val="0"/>
          </c:dPt>
          <c:dPt>
            <c:idx val="2"/>
            <c:invertIfNegative val="0"/>
            <c:bubble3D val="0"/>
            <c:spPr>
              <a:solidFill>
                <a:srgbClr val="FF0000"/>
              </a:solidFill>
              <a:ln>
                <a:noFill/>
              </a:ln>
              <a:effectLst/>
              <a:scene3d>
                <a:camera prst="orthographicFront"/>
                <a:lightRig rig="threePt" dir="t"/>
              </a:scene3d>
              <a:sp3d>
                <a:bevelT/>
                <a:bevelB/>
              </a:sp3d>
            </c:spPr>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todas las U.A</c:v>
                </c:pt>
                <c:pt idx="1">
                  <c:v>Sí, algunas U.A.</c:v>
                </c:pt>
                <c:pt idx="2">
                  <c:v>Ninguna U.A.</c:v>
                </c:pt>
              </c:strCache>
            </c:strRef>
          </c:cat>
          <c:val>
            <c:numRef>
              <c:f>Hoja1!$B$2:$B$4</c:f>
              <c:numCache>
                <c:formatCode>###0.0</c:formatCode>
                <c:ptCount val="3"/>
                <c:pt idx="0">
                  <c:v>71.7</c:v>
                </c:pt>
                <c:pt idx="1">
                  <c:v>15</c:v>
                </c:pt>
                <c:pt idx="2">
                  <c:v>13.3</c:v>
                </c:pt>
              </c:numCache>
            </c:numRef>
          </c:val>
        </c:ser>
        <c:dLbls>
          <c:showLegendKey val="0"/>
          <c:showVal val="1"/>
          <c:showCatName val="0"/>
          <c:showSerName val="0"/>
          <c:showPercent val="0"/>
          <c:showBubbleSize val="0"/>
        </c:dLbls>
        <c:gapWidth val="150"/>
        <c:axId val="364204456"/>
        <c:axId val="364195440"/>
      </c:barChart>
      <c:catAx>
        <c:axId val="364204456"/>
        <c:scaling>
          <c:orientation val="maxMin"/>
        </c:scaling>
        <c:delete val="0"/>
        <c:axPos val="l"/>
        <c:numFmt formatCode="General" sourceLinked="1"/>
        <c:majorTickMark val="cross"/>
        <c:minorTickMark val="none"/>
        <c:tickLblPos val="nextTo"/>
        <c:crossAx val="364195440"/>
        <c:crosses val="autoZero"/>
        <c:auto val="1"/>
        <c:lblAlgn val="ctr"/>
        <c:lblOffset val="100"/>
        <c:noMultiLvlLbl val="0"/>
      </c:catAx>
      <c:valAx>
        <c:axId val="364195440"/>
        <c:scaling>
          <c:orientation val="minMax"/>
          <c:max val="80"/>
          <c:min val="0"/>
        </c:scaling>
        <c:delete val="1"/>
        <c:axPos val="t"/>
        <c:numFmt formatCode="#,##0" sourceLinked="0"/>
        <c:majorTickMark val="none"/>
        <c:minorTickMark val="none"/>
        <c:tickLblPos val="none"/>
        <c:crossAx val="364204456"/>
        <c:crosses val="autoZero"/>
        <c:crossBetween val="between"/>
        <c:majorUnit val="20"/>
      </c:valAx>
      <c:spPr>
        <a:noFill/>
        <a:ln w="25400">
          <a:noFill/>
        </a:ln>
      </c:spPr>
    </c:plotArea>
    <c:plotVisOnly val="1"/>
    <c:dispBlanksAs val="gap"/>
    <c:showDLblsOverMax val="0"/>
  </c:chart>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300" u="sng"/>
          </a:pPr>
          <a:endParaRPr lang="es-ES"/>
        </a:p>
      </c:txPr>
    </c:title>
    <c:autoTitleDeleted val="0"/>
    <c:plotArea>
      <c:layout>
        <c:manualLayout>
          <c:layoutTarget val="inner"/>
          <c:xMode val="edge"/>
          <c:yMode val="edge"/>
          <c:x val="9.5559757506594303E-2"/>
          <c:y val="7.9204121709582756E-2"/>
          <c:w val="0.78518699447338092"/>
          <c:h val="0.85989103847218484"/>
        </c:manualLayout>
      </c:layout>
      <c:barChart>
        <c:barDir val="bar"/>
        <c:grouping val="clustered"/>
        <c:varyColors val="0"/>
        <c:ser>
          <c:idx val="0"/>
          <c:order val="0"/>
          <c:tx>
            <c:strRef>
              <c:f>Hoja1!$B$1</c:f>
              <c:strCache>
                <c:ptCount val="1"/>
                <c:pt idx="0">
                  <c:v>Porcentaje</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0"/>
            <c:invertIfNegative val="0"/>
            <c:bubble3D val="0"/>
            <c:spPr>
              <a:solidFill>
                <a:srgbClr val="009999"/>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1"/>
            <c:invertIfNegative val="0"/>
            <c:bubble3D val="0"/>
            <c:spPr>
              <a:solidFill>
                <a:srgbClr val="FF000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52.9</c:v>
                </c:pt>
                <c:pt idx="1">
                  <c:v>47.1</c:v>
                </c:pt>
              </c:numCache>
            </c:numRef>
          </c:val>
        </c:ser>
        <c:dLbls>
          <c:showLegendKey val="0"/>
          <c:showVal val="1"/>
          <c:showCatName val="0"/>
          <c:showSerName val="0"/>
          <c:showPercent val="0"/>
          <c:showBubbleSize val="0"/>
        </c:dLbls>
        <c:gapWidth val="150"/>
        <c:overlap val="-25"/>
        <c:axId val="364197400"/>
        <c:axId val="364193872"/>
      </c:barChart>
      <c:valAx>
        <c:axId val="364193872"/>
        <c:scaling>
          <c:orientation val="minMax"/>
        </c:scaling>
        <c:delete val="1"/>
        <c:axPos val="t"/>
        <c:numFmt formatCode="###0.0" sourceLinked="1"/>
        <c:majorTickMark val="out"/>
        <c:minorTickMark val="none"/>
        <c:tickLblPos val="none"/>
        <c:crossAx val="364197400"/>
        <c:crosses val="autoZero"/>
        <c:crossBetween val="between"/>
      </c:valAx>
      <c:catAx>
        <c:axId val="364197400"/>
        <c:scaling>
          <c:orientation val="maxMin"/>
        </c:scaling>
        <c:delete val="0"/>
        <c:axPos val="l"/>
        <c:numFmt formatCode="General" sourceLinked="0"/>
        <c:majorTickMark val="cross"/>
        <c:minorTickMark val="none"/>
        <c:tickLblPos val="nextTo"/>
        <c:crossAx val="364193872"/>
        <c:crosses val="autoZero"/>
        <c:auto val="1"/>
        <c:lblAlgn val="ctr"/>
        <c:lblOffset val="100"/>
        <c:noMultiLvlLbl val="0"/>
      </c:catAx>
      <c:spPr>
        <a:noFill/>
        <a:ln w="25400">
          <a:noFill/>
        </a:ln>
      </c:spPr>
    </c:plotArea>
    <c:plotVisOnly val="1"/>
    <c:dispBlanksAs val="gap"/>
    <c:showDLblsOverMax val="0"/>
  </c:chart>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31"/>
      <c:depthPercent val="100"/>
      <c:rAngAx val="1"/>
    </c:view3D>
    <c:floor>
      <c:thickness val="0"/>
    </c:floor>
    <c:sideWall>
      <c:thickness val="0"/>
    </c:sideWall>
    <c:backWall>
      <c:thickness val="0"/>
    </c:backWall>
    <c:plotArea>
      <c:layout>
        <c:manualLayout>
          <c:layoutTarget val="inner"/>
          <c:xMode val="edge"/>
          <c:yMode val="edge"/>
          <c:x val="0.12328015684919541"/>
          <c:y val="0.20891381174316573"/>
          <c:w val="0.621071097358322"/>
          <c:h val="0.62492368922357455"/>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5.9162298866154074E-2"/>
                  <c:y val="-0.17877921406893721"/>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3.8176580886406818E-2"/>
                  <c:y val="0.10100063791146797"/>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47</c:v>
                </c:pt>
                <c:pt idx="1">
                  <c:v>8</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19"/>
      <c:depthPercent val="100"/>
      <c:rAngAx val="1"/>
    </c:view3D>
    <c:floor>
      <c:thickness val="0"/>
    </c:floor>
    <c:sideWall>
      <c:thickness val="0"/>
    </c:sideWall>
    <c:backWall>
      <c:thickness val="0"/>
    </c:backWall>
    <c:plotArea>
      <c:layout>
        <c:manualLayout>
          <c:layoutTarget val="inner"/>
          <c:xMode val="edge"/>
          <c:yMode val="edge"/>
          <c:x val="0.15234992569284783"/>
          <c:y val="5.8297347316471314E-2"/>
          <c:w val="0.79019506286016272"/>
          <c:h val="0.77972407604733329"/>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scene3d>
            <a:sp3d>
              <a:bevelT/>
            </a:sp3d>
          </c:spPr>
          <c:explosion val="4"/>
          <c:dPt>
            <c:idx val="0"/>
            <c:bubble3D val="0"/>
            <c:explosion val="17"/>
            <c:spPr>
              <a:solidFill>
                <a:srgbClr val="009999"/>
              </a:solidFill>
              <a:effectLst>
                <a:outerShdw blurRad="63500" sx="102000" sy="102000" algn="ctr" rotWithShape="0">
                  <a:prstClr val="black">
                    <a:alpha val="40000"/>
                  </a:prstClr>
                </a:outerShdw>
              </a:effectLst>
              <a:scene3d>
                <a:camera prst="orthographicFront"/>
                <a:lightRig rig="threePt" dir="t"/>
              </a:scene3d>
              <a:sp3d>
                <a:bevelT/>
              </a:sp3d>
            </c:spPr>
          </c:dPt>
          <c:dPt>
            <c:idx val="1"/>
            <c:bubble3D val="0"/>
            <c:spPr>
              <a:solidFill>
                <a:srgbClr val="DA1F28"/>
              </a:solidFill>
              <a:effectLst>
                <a:outerShdw blurRad="63500" sx="102000" sy="102000" algn="ctr" rotWithShape="0">
                  <a:prstClr val="black">
                    <a:alpha val="40000"/>
                  </a:prstClr>
                </a:outerShdw>
              </a:effectLst>
              <a:scene3d>
                <a:camera prst="orthographicFront"/>
                <a:lightRig rig="threePt" dir="t"/>
              </a:scene3d>
              <a:sp3d>
                <a:bevelT/>
              </a:sp3d>
            </c:spPr>
          </c:dPt>
          <c:dPt>
            <c:idx val="2"/>
            <c:bubble3D val="0"/>
            <c:spPr>
              <a:solidFill>
                <a:srgbClr val="0070C0"/>
              </a:solidFill>
              <a:effectLst>
                <a:outerShdw blurRad="63500" sx="102000" sy="102000" algn="ctr" rotWithShape="0">
                  <a:prstClr val="black">
                    <a:alpha val="40000"/>
                  </a:prstClr>
                </a:outerShdw>
              </a:effectLst>
              <a:scene3d>
                <a:camera prst="orthographicFront"/>
                <a:lightRig rig="threePt" dir="t"/>
              </a:scene3d>
              <a:sp3d>
                <a:bevelT/>
              </a:sp3d>
            </c:spPr>
          </c:dPt>
          <c:dLbls>
            <c:dLbl>
              <c:idx val="0"/>
              <c:layout>
                <c:manualLayout>
                  <c:x val="-3.5190627126426718E-2"/>
                  <c:y val="-9.1951904333861887E-3"/>
                </c:manualLayout>
              </c:layout>
              <c:tx>
                <c:rich>
                  <a:bodyPr/>
                  <a:lstStyle/>
                  <a:p>
                    <a:pPr>
                      <a:defRPr>
                        <a:solidFill>
                          <a:schemeClr val="tx1"/>
                        </a:solidFill>
                      </a:defRPr>
                    </a:pPr>
                    <a:r>
                      <a:rPr lang="en-US" dirty="0" smtClean="0">
                        <a:solidFill>
                          <a:schemeClr val="tx1"/>
                        </a:solidFill>
                      </a:rPr>
                      <a:t>Sí</a:t>
                    </a:r>
                    <a:r>
                      <a:rPr lang="en-US" dirty="0">
                        <a:solidFill>
                          <a:schemeClr val="tx1"/>
                        </a:solidFill>
                      </a:rPr>
                      <a:t>
</a:t>
                    </a:r>
                    <a:r>
                      <a:rPr lang="en-US" dirty="0" smtClean="0">
                        <a:solidFill>
                          <a:schemeClr val="tx1"/>
                        </a:solidFill>
                      </a:rPr>
                      <a:t>53</a:t>
                    </a:r>
                    <a:r>
                      <a:rPr lang="en-US" dirty="0">
                        <a:solidFill>
                          <a:schemeClr val="tx1"/>
                        </a:solidFill>
                      </a:rPr>
                      <a:t>
</a:t>
                    </a:r>
                    <a:r>
                      <a:rPr lang="en-US" dirty="0" smtClean="0">
                        <a:solidFill>
                          <a:schemeClr val="tx1"/>
                        </a:solidFill>
                      </a:rPr>
                      <a:t>43.8%</a:t>
                    </a:r>
                    <a:endParaRPr lang="en-US" dirty="0">
                      <a:solidFill>
                        <a:schemeClr val="tx1"/>
                      </a:solidFill>
                    </a:endParaRPr>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6.2250224015698733E-4"/>
                  <c:y val="1.268192423064104E-2"/>
                </c:manualLayout>
              </c:layout>
              <c:tx>
                <c:rich>
                  <a:bodyPr/>
                  <a:lstStyle/>
                  <a:p>
                    <a:pPr>
                      <a:defRPr>
                        <a:solidFill>
                          <a:schemeClr val="tx1"/>
                        </a:solidFill>
                      </a:defRPr>
                    </a:pPr>
                    <a:r>
                      <a:rPr lang="en-US" dirty="0">
                        <a:solidFill>
                          <a:schemeClr val="tx1"/>
                        </a:solidFill>
                      </a:rPr>
                      <a:t>No
</a:t>
                    </a:r>
                    <a:r>
                      <a:rPr lang="en-US" dirty="0" smtClean="0">
                        <a:solidFill>
                          <a:schemeClr val="tx1"/>
                        </a:solidFill>
                      </a:rPr>
                      <a:t>64</a:t>
                    </a:r>
                    <a:r>
                      <a:rPr lang="en-US" dirty="0">
                        <a:solidFill>
                          <a:schemeClr val="tx1"/>
                        </a:solidFill>
                      </a:rPr>
                      <a:t>
</a:t>
                    </a:r>
                    <a:r>
                      <a:rPr lang="en-US" dirty="0" smtClean="0">
                        <a:solidFill>
                          <a:schemeClr val="tx1"/>
                        </a:solidFill>
                      </a:rPr>
                      <a:t>52.9%</a:t>
                    </a:r>
                    <a:endParaRPr lang="en-US" dirty="0">
                      <a:solidFill>
                        <a:schemeClr val="tx1"/>
                      </a:solidFill>
                    </a:endParaRPr>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0.12088640914689229"/>
                  <c:y val="-2.1058549716785439E-2"/>
                </c:manualLayout>
              </c:layout>
              <c:tx>
                <c:rich>
                  <a:bodyPr/>
                  <a:lstStyle/>
                  <a:p>
                    <a:r>
                      <a:rPr lang="es-ES" dirty="0"/>
                      <a:t>No se requiere letreros, la OIP está visible
</a:t>
                    </a:r>
                    <a:r>
                      <a:rPr lang="es-ES" dirty="0" smtClean="0"/>
                      <a:t>4</a:t>
                    </a:r>
                    <a:r>
                      <a:rPr lang="es-ES" dirty="0"/>
                      <a:t>
</a:t>
                    </a:r>
                    <a:r>
                      <a:rPr lang="es-ES" dirty="0" smtClean="0"/>
                      <a:t>3.3%</a:t>
                    </a:r>
                    <a:endParaRPr lang="es-ES" dirty="0"/>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es-E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Hoja1!$A$2:$A$4</c:f>
              <c:strCache>
                <c:ptCount val="3"/>
                <c:pt idx="0">
                  <c:v>Sí</c:v>
                </c:pt>
                <c:pt idx="1">
                  <c:v>No</c:v>
                </c:pt>
                <c:pt idx="2">
                  <c:v>No se requiere letreros, la OIP está visible</c:v>
                </c:pt>
              </c:strCache>
            </c:strRef>
          </c:cat>
          <c:val>
            <c:numRef>
              <c:f>Hoja1!$B$2:$B$4</c:f>
              <c:numCache>
                <c:formatCode>###0</c:formatCode>
                <c:ptCount val="3"/>
                <c:pt idx="0">
                  <c:v>53</c:v>
                </c:pt>
                <c:pt idx="1">
                  <c:v>64</c:v>
                </c:pt>
                <c:pt idx="2">
                  <c:v>4</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scene3d>
      <a:camera prst="orthographicFront"/>
      <a:lightRig rig="threePt" dir="t"/>
    </a:scene3d>
  </c:spPr>
  <c:txPr>
    <a:bodyPr/>
    <a:lstStyle/>
    <a:p>
      <a:pPr>
        <a:defRPr sz="1300" b="1">
          <a:latin typeface="Calibri" pitchFamily="34" charset="0"/>
          <a:cs typeface="Calibri" pitchFamily="34" charset="0"/>
        </a:defRPr>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solidFill>
                  <a:schemeClr val="accent5">
                    <a:lumMod val="50000"/>
                  </a:schemeClr>
                </a:solidFill>
              </a:defRPr>
            </a:pPr>
            <a:r>
              <a:rPr lang="es-ES" sz="1300" u="sng" dirty="0">
                <a:solidFill>
                  <a:schemeClr val="accent5">
                    <a:lumMod val="50000"/>
                  </a:schemeClr>
                </a:solidFill>
              </a:rPr>
              <a:t>Porcentaje</a:t>
            </a:r>
          </a:p>
        </c:rich>
      </c:tx>
      <c:overlay val="0"/>
    </c:title>
    <c:autoTitleDeleted val="0"/>
    <c:plotArea>
      <c:layout>
        <c:manualLayout>
          <c:layoutTarget val="inner"/>
          <c:xMode val="edge"/>
          <c:yMode val="edge"/>
          <c:x val="0.40312211072592685"/>
          <c:y val="9.3904094454671155E-2"/>
          <c:w val="0.39126396502083571"/>
          <c:h val="0.87632414608824505"/>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txPr>
              <a:bodyPr/>
              <a:lstStyle/>
              <a:p>
                <a:pPr>
                  <a:defRPr>
                    <a:solidFill>
                      <a:schemeClr val="accent5">
                        <a:lumMod val="50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Se carece del equipo de cómputo adecuado para soportar al Sistema INFOMEX II</c:v>
                </c:pt>
                <c:pt idx="1">
                  <c:v>La U.A. no cuenta con equipo de cómputo o internet</c:v>
                </c:pt>
                <c:pt idx="2">
                  <c:v>Se remiten las respuestas de solicitudes de información a la OIP sólo por oficio </c:v>
                </c:pt>
                <c:pt idx="3">
                  <c:v>No ha recibido capacitación en el uso de INFOMEX II</c:v>
                </c:pt>
                <c:pt idx="4">
                  <c:v>El acceso y la operación del Sistema INFOMEX II es muy lento</c:v>
                </c:pt>
                <c:pt idx="5">
                  <c:v>Otro</c:v>
                </c:pt>
              </c:strCache>
            </c:strRef>
          </c:cat>
          <c:val>
            <c:numRef>
              <c:f>Hoja1!$B$2:$B$7</c:f>
              <c:numCache>
                <c:formatCode>0.0</c:formatCode>
                <c:ptCount val="6"/>
                <c:pt idx="0">
                  <c:v>12.5</c:v>
                </c:pt>
                <c:pt idx="1">
                  <c:v>12.5</c:v>
                </c:pt>
                <c:pt idx="2">
                  <c:v>100</c:v>
                </c:pt>
                <c:pt idx="3">
                  <c:v>25</c:v>
                </c:pt>
                <c:pt idx="4">
                  <c:v>12.5</c:v>
                </c:pt>
                <c:pt idx="5">
                  <c:v>0</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txPr>
              <a:bodyPr/>
              <a:lstStyle/>
              <a:p>
                <a:pPr>
                  <a:defRPr>
                    <a:solidFill>
                      <a:schemeClr val="accent5">
                        <a:lumMod val="50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Se carece del equipo de cómputo adecuado para soportar al Sistema INFOMEX II</c:v>
                </c:pt>
                <c:pt idx="1">
                  <c:v>La U.A. no cuenta con equipo de cómputo o internet</c:v>
                </c:pt>
                <c:pt idx="2">
                  <c:v>Se remiten las respuestas de solicitudes de información a la OIP sólo por oficio </c:v>
                </c:pt>
                <c:pt idx="3">
                  <c:v>No ha recibido capacitación en el uso de INFOMEX II</c:v>
                </c:pt>
                <c:pt idx="4">
                  <c:v>El acceso y la operación del Sistema INFOMEX II es muy lento</c:v>
                </c:pt>
                <c:pt idx="5">
                  <c:v>Otro</c:v>
                </c:pt>
              </c:strCache>
            </c:strRef>
          </c:cat>
          <c:val>
            <c:numRef>
              <c:f>Hoja1!$C$2:$C$7</c:f>
              <c:numCache>
                <c:formatCode>0.0</c:formatCode>
                <c:ptCount val="6"/>
                <c:pt idx="0">
                  <c:v>87.5</c:v>
                </c:pt>
                <c:pt idx="1">
                  <c:v>87.5</c:v>
                </c:pt>
                <c:pt idx="2">
                  <c:v>0</c:v>
                </c:pt>
                <c:pt idx="3">
                  <c:v>75</c:v>
                </c:pt>
                <c:pt idx="4">
                  <c:v>87.5</c:v>
                </c:pt>
                <c:pt idx="5">
                  <c:v>100</c:v>
                </c:pt>
              </c:numCache>
            </c:numRef>
          </c:val>
        </c:ser>
        <c:dLbls>
          <c:showLegendKey val="0"/>
          <c:showVal val="1"/>
          <c:showCatName val="0"/>
          <c:showSerName val="0"/>
          <c:showPercent val="0"/>
          <c:showBubbleSize val="0"/>
        </c:dLbls>
        <c:gapWidth val="150"/>
        <c:axId val="364200536"/>
        <c:axId val="364202104"/>
      </c:barChart>
      <c:catAx>
        <c:axId val="364200536"/>
        <c:scaling>
          <c:orientation val="maxMin"/>
        </c:scaling>
        <c:delete val="0"/>
        <c:axPos val="l"/>
        <c:numFmt formatCode="General" sourceLinked="0"/>
        <c:majorTickMark val="cross"/>
        <c:minorTickMark val="none"/>
        <c:tickLblPos val="nextTo"/>
        <c:spPr>
          <a:noFill/>
        </c:spPr>
        <c:txPr>
          <a:bodyPr/>
          <a:lstStyle/>
          <a:p>
            <a:pPr>
              <a:defRPr sz="1100">
                <a:solidFill>
                  <a:schemeClr val="accent5">
                    <a:lumMod val="50000"/>
                  </a:schemeClr>
                </a:solidFill>
              </a:defRPr>
            </a:pPr>
            <a:endParaRPr lang="es-ES"/>
          </a:p>
        </c:txPr>
        <c:crossAx val="364202104"/>
        <c:crosses val="autoZero"/>
        <c:auto val="1"/>
        <c:lblAlgn val="ctr"/>
        <c:lblOffset val="100"/>
        <c:noMultiLvlLbl val="0"/>
      </c:catAx>
      <c:valAx>
        <c:axId val="364202104"/>
        <c:scaling>
          <c:orientation val="minMax"/>
          <c:max val="100"/>
        </c:scaling>
        <c:delete val="1"/>
        <c:axPos val="t"/>
        <c:numFmt formatCode="0.0" sourceLinked="1"/>
        <c:majorTickMark val="none"/>
        <c:minorTickMark val="none"/>
        <c:tickLblPos val="none"/>
        <c:crossAx val="364200536"/>
        <c:crosses val="autoZero"/>
        <c:crossBetween val="between"/>
      </c:valAx>
    </c:plotArea>
    <c:legend>
      <c:legendPos val="r"/>
      <c:layout>
        <c:manualLayout>
          <c:xMode val="edge"/>
          <c:yMode val="edge"/>
          <c:x val="0.8959404698912925"/>
          <c:y val="0.37671895283602846"/>
          <c:w val="9.5385117284520107E-2"/>
          <c:h val="0.25884009676827119"/>
        </c:manualLayout>
      </c:layout>
      <c:overlay val="0"/>
      <c:txPr>
        <a:bodyPr/>
        <a:lstStyle/>
        <a:p>
          <a:pPr>
            <a:defRPr>
              <a:solidFill>
                <a:schemeClr val="accent5">
                  <a:lumMod val="50000"/>
                </a:schemeClr>
              </a:solidFill>
            </a:defRPr>
          </a:pPr>
          <a:endParaRPr lang="es-ES"/>
        </a:p>
      </c:txPr>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75000"/>
            </a:schemeClr>
          </a:solidFill>
          <a:latin typeface="Calibri" pitchFamily="34" charset="0"/>
          <a:cs typeface="Calibri" pitchFamily="34" charset="0"/>
        </a:defRPr>
      </a:pPr>
      <a:endParaRPr lang="es-E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45055816649303115"/>
          <c:y val="1.469744102507128E-2"/>
        </c:manualLayout>
      </c:layout>
      <c:overlay val="0"/>
    </c:title>
    <c:autoTitleDeleted val="0"/>
    <c:plotArea>
      <c:layout>
        <c:manualLayout>
          <c:layoutTarget val="inner"/>
          <c:xMode val="edge"/>
          <c:yMode val="edge"/>
          <c:x val="0.41053187758876847"/>
          <c:y val="7.2450761375732114E-2"/>
          <c:w val="0.42660389167612928"/>
          <c:h val="0.9261921212077916"/>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La computadora asignada no tiene capacidad para operar eficientemente INFOMEX II</c:v>
                </c:pt>
                <c:pt idx="1">
                  <c:v>El acceso y la operación del Sistema INFOMEX II es muy lento</c:v>
                </c:pt>
                <c:pt idx="2">
                  <c:v>Falta capacitación en el uso de INFOMEX II</c:v>
                </c:pt>
                <c:pt idx="3">
                  <c:v>El Sistema INFOMEX II se interrumpe o se bloquea</c:v>
                </c:pt>
                <c:pt idx="4">
                  <c:v>Otro</c:v>
                </c:pt>
              </c:strCache>
            </c:strRef>
          </c:cat>
          <c:val>
            <c:numRef>
              <c:f>Hoja1!$B$2:$B$6</c:f>
              <c:numCache>
                <c:formatCode>0.0</c:formatCode>
                <c:ptCount val="5"/>
                <c:pt idx="0">
                  <c:v>21.1</c:v>
                </c:pt>
                <c:pt idx="1">
                  <c:v>68.400000000000006</c:v>
                </c:pt>
                <c:pt idx="2">
                  <c:v>15.8</c:v>
                </c:pt>
                <c:pt idx="3">
                  <c:v>73.7</c:v>
                </c:pt>
                <c:pt idx="4">
                  <c:v>47.4</c:v>
                </c:pt>
              </c:numCache>
            </c:numRef>
          </c:val>
        </c:ser>
        <c:ser>
          <c:idx val="1"/>
          <c:order val="1"/>
          <c:tx>
            <c:strRef>
              <c:f>Hoja1!$C$1</c:f>
              <c:strCache>
                <c:ptCount val="1"/>
                <c:pt idx="0">
                  <c:v>No</c:v>
                </c:pt>
              </c:strCache>
            </c:strRef>
          </c:tx>
          <c:spPr>
            <a:solidFill>
              <a:srgbClr val="DA1F28"/>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La computadora asignada no tiene capacidad para operar eficientemente INFOMEX II</c:v>
                </c:pt>
                <c:pt idx="1">
                  <c:v>El acceso y la operación del Sistema INFOMEX II es muy lento</c:v>
                </c:pt>
                <c:pt idx="2">
                  <c:v>Falta capacitación en el uso de INFOMEX II</c:v>
                </c:pt>
                <c:pt idx="3">
                  <c:v>El Sistema INFOMEX II se interrumpe o se bloquea</c:v>
                </c:pt>
                <c:pt idx="4">
                  <c:v>Otro</c:v>
                </c:pt>
              </c:strCache>
            </c:strRef>
          </c:cat>
          <c:val>
            <c:numRef>
              <c:f>Hoja1!$C$2:$C$6</c:f>
              <c:numCache>
                <c:formatCode>0.0</c:formatCode>
                <c:ptCount val="5"/>
                <c:pt idx="0">
                  <c:v>78.900000000000006</c:v>
                </c:pt>
                <c:pt idx="1">
                  <c:v>31.6</c:v>
                </c:pt>
                <c:pt idx="2">
                  <c:v>84.2</c:v>
                </c:pt>
                <c:pt idx="3">
                  <c:v>26.3</c:v>
                </c:pt>
                <c:pt idx="4">
                  <c:v>52.6</c:v>
                </c:pt>
              </c:numCache>
            </c:numRef>
          </c:val>
        </c:ser>
        <c:dLbls>
          <c:showLegendKey val="0"/>
          <c:showVal val="1"/>
          <c:showCatName val="0"/>
          <c:showSerName val="0"/>
          <c:showPercent val="0"/>
          <c:showBubbleSize val="0"/>
        </c:dLbls>
        <c:gapWidth val="150"/>
        <c:axId val="364198968"/>
        <c:axId val="364201712"/>
      </c:barChart>
      <c:catAx>
        <c:axId val="364198968"/>
        <c:scaling>
          <c:orientation val="maxMin"/>
        </c:scaling>
        <c:delete val="0"/>
        <c:axPos val="l"/>
        <c:numFmt formatCode="General" sourceLinked="0"/>
        <c:majorTickMark val="cross"/>
        <c:minorTickMark val="none"/>
        <c:tickLblPos val="nextTo"/>
        <c:spPr>
          <a:noFill/>
        </c:spPr>
        <c:crossAx val="364201712"/>
        <c:crosses val="autoZero"/>
        <c:auto val="1"/>
        <c:lblAlgn val="ctr"/>
        <c:lblOffset val="100"/>
        <c:noMultiLvlLbl val="0"/>
      </c:catAx>
      <c:valAx>
        <c:axId val="364201712"/>
        <c:scaling>
          <c:orientation val="minMax"/>
          <c:max val="100"/>
        </c:scaling>
        <c:delete val="1"/>
        <c:axPos val="t"/>
        <c:numFmt formatCode="0.0" sourceLinked="1"/>
        <c:majorTickMark val="none"/>
        <c:minorTickMark val="none"/>
        <c:tickLblPos val="none"/>
        <c:crossAx val="364198968"/>
        <c:crosses val="autoZero"/>
        <c:crossBetween val="between"/>
      </c:valAx>
    </c:plotArea>
    <c:legend>
      <c:legendPos val="r"/>
      <c:layout>
        <c:manualLayout>
          <c:xMode val="edge"/>
          <c:yMode val="edge"/>
          <c:x val="0.8835884063196332"/>
          <c:y val="0.37706820591690138"/>
          <c:w val="0.10773698100630341"/>
          <c:h val="0.25814153087498254"/>
        </c:manualLayout>
      </c:layout>
      <c:overlay val="0"/>
    </c:legend>
    <c:plotVisOnly val="1"/>
    <c:dispBlanksAs val="gap"/>
    <c:showDLblsOverMax val="0"/>
  </c:chart>
  <c:spPr>
    <a:scene3d>
      <a:camera prst="orthographicFront"/>
      <a:lightRig rig="threePt" dir="t"/>
    </a:scene3d>
    <a:sp3d prstMaterial="matte"/>
  </c:spPr>
  <c:txPr>
    <a:bodyPr/>
    <a:lstStyle/>
    <a:p>
      <a:pPr>
        <a:defRPr sz="11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38"/>
      <c:rAngAx val="1"/>
    </c:view3D>
    <c:floor>
      <c:thickness val="0"/>
    </c:floor>
    <c:sideWall>
      <c:thickness val="0"/>
    </c:sideWall>
    <c:backWall>
      <c:thickness val="0"/>
    </c:backWall>
    <c:plotArea>
      <c:layout>
        <c:manualLayout>
          <c:layoutTarget val="inner"/>
          <c:xMode val="edge"/>
          <c:yMode val="edge"/>
          <c:x val="5.2585038860416475E-2"/>
          <c:y val="7.3202340731116977E-2"/>
          <c:w val="0.89918934128092043"/>
          <c:h val="0.81202068804027971"/>
        </c:manualLayout>
      </c:layout>
      <c:pie3DChart>
        <c:varyColors val="1"/>
        <c:ser>
          <c:idx val="0"/>
          <c:order val="0"/>
          <c:tx>
            <c:strRef>
              <c:f>Hoja1!$B$1</c:f>
              <c:strCache>
                <c:ptCount val="1"/>
                <c:pt idx="0">
                  <c:v>Columna1</c:v>
                </c:pt>
              </c:strCache>
            </c:strRef>
          </c:tx>
          <c:spPr>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explosion val="12"/>
          <c:dPt>
            <c:idx val="0"/>
            <c:bubble3D val="0"/>
            <c:spPr>
              <a:solidFill>
                <a:srgbClr val="009999"/>
              </a:solidFill>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dPt>
          <c:dPt>
            <c:idx val="1"/>
            <c:bubble3D val="0"/>
            <c:explosion val="7"/>
            <c:spPr>
              <a:solidFill>
                <a:srgbClr val="DA1F28"/>
              </a:solidFill>
              <a:effectLst>
                <a:outerShdw blurRad="63500" sx="102000" sy="102000" algn="ctr" rotWithShape="0">
                  <a:prstClr val="black">
                    <a:alpha val="40000"/>
                  </a:prstClr>
                </a:outerShdw>
              </a:effectLst>
              <a:scene3d>
                <a:camera prst="orthographicFront"/>
                <a:lightRig rig="threePt" dir="t">
                  <a:rot lat="0" lon="0" rev="3000000"/>
                </a:lightRig>
              </a:scene3d>
              <a:sp3d>
                <a:bevelT h="19050"/>
              </a:sp3d>
            </c:spPr>
          </c:dPt>
          <c:dLbls>
            <c:dLbl>
              <c:idx val="0"/>
              <c:layout>
                <c:manualLayout>
                  <c:x val="-0.1067138373514054"/>
                  <c:y val="0.16005186370814847"/>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8.8184646150427731E-2"/>
                  <c:y val="-0.11621024395255576"/>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a:lstStyle/>
              <a:p>
                <a:pPr>
                  <a:defRPr sz="1200" b="1"/>
                </a:pPr>
                <a:endParaRPr lang="es-E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19</c:v>
                </c:pt>
                <c:pt idx="1">
                  <c:v>28</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300" u="sng"/>
            </a:pPr>
            <a:r>
              <a:rPr lang="es-ES" sz="1300" u="sng" dirty="0"/>
              <a:t>Porcentaje</a:t>
            </a:r>
          </a:p>
        </c:rich>
      </c:tx>
      <c:layout>
        <c:manualLayout>
          <c:xMode val="edge"/>
          <c:yMode val="edge"/>
          <c:x val="0.43638318603169252"/>
          <c:y val="4.6541896579392415E-2"/>
        </c:manualLayout>
      </c:layout>
      <c:overlay val="0"/>
    </c:title>
    <c:autoTitleDeleted val="0"/>
    <c:plotArea>
      <c:layout>
        <c:manualLayout>
          <c:layoutTarget val="inner"/>
          <c:xMode val="edge"/>
          <c:yMode val="edge"/>
          <c:x val="0.49318051506409888"/>
          <c:y val="0.12458145082645138"/>
          <c:w val="0.38051104155732379"/>
          <c:h val="0.85054592699576592"/>
        </c:manualLayout>
      </c:layout>
      <c:barChart>
        <c:barDir val="bar"/>
        <c:grouping val="clustered"/>
        <c:varyColors val="0"/>
        <c:ser>
          <c:idx val="0"/>
          <c:order val="0"/>
          <c:tx>
            <c:strRef>
              <c:f>Hoja1!$B$1</c:f>
              <c:strCache>
                <c:ptCount val="1"/>
                <c:pt idx="0">
                  <c:v>Sí</c:v>
                </c:pt>
              </c:strCache>
            </c:strRef>
          </c:tx>
          <c:spPr>
            <a:solidFill>
              <a:srgbClr val="009999"/>
            </a:solidFill>
            <a:ln>
              <a:noFill/>
            </a:ln>
            <a:scene3d>
              <a:camera prst="orthographicFront"/>
              <a:lightRig rig="soft" dir="tl">
                <a:rot lat="0" lon="0" rev="20100000"/>
              </a:lightRig>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La información contenida en el(los) letrero(s) es legible</c:v>
                </c:pt>
                <c:pt idx="1">
                  <c:v>Indica(n) correctamente la ubicación de la OIP</c:v>
                </c:pt>
                <c:pt idx="2">
                  <c:v> Tiene(n) nombre del responsable de la OIP</c:v>
                </c:pt>
                <c:pt idx="3">
                  <c:v>Difunde(n) el horario de atención</c:v>
                </c:pt>
                <c:pt idx="4">
                  <c:v>El(los) letrero(s) está(n) confeccionado(s) con materiales duraderos</c:v>
                </c:pt>
              </c:strCache>
            </c:strRef>
          </c:cat>
          <c:val>
            <c:numRef>
              <c:f>Hoja1!$B$2:$B$6</c:f>
              <c:numCache>
                <c:formatCode>###0.0</c:formatCode>
                <c:ptCount val="5"/>
                <c:pt idx="0">
                  <c:v>96.2</c:v>
                </c:pt>
                <c:pt idx="1">
                  <c:v>96.2</c:v>
                </c:pt>
                <c:pt idx="2">
                  <c:v>69.8</c:v>
                </c:pt>
                <c:pt idx="3">
                  <c:v>83</c:v>
                </c:pt>
                <c:pt idx="4">
                  <c:v>86.8</c:v>
                </c:pt>
              </c:numCache>
            </c:numRef>
          </c:val>
        </c:ser>
        <c:ser>
          <c:idx val="1"/>
          <c:order val="1"/>
          <c:tx>
            <c:strRef>
              <c:f>Hoja1!$C$1</c:f>
              <c:strCache>
                <c:ptCount val="1"/>
                <c:pt idx="0">
                  <c:v>No</c:v>
                </c:pt>
              </c:strCache>
            </c:strRef>
          </c:tx>
          <c:spPr>
            <a:solidFill>
              <a:srgbClr val="DA1F28"/>
            </a:solidFill>
            <a:ln>
              <a:noFill/>
            </a:ln>
            <a:scene3d>
              <a:camera prst="orthographicFront"/>
              <a:lightRig rig="soft" dir="tl">
                <a:rot lat="0" lon="0" rev="20100000"/>
              </a:lightRig>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La información contenida en el(los) letrero(s) es legible</c:v>
                </c:pt>
                <c:pt idx="1">
                  <c:v>Indica(n) correctamente la ubicación de la OIP</c:v>
                </c:pt>
                <c:pt idx="2">
                  <c:v> Tiene(n) nombre del responsable de la OIP</c:v>
                </c:pt>
                <c:pt idx="3">
                  <c:v>Difunde(n) el horario de atención</c:v>
                </c:pt>
                <c:pt idx="4">
                  <c:v>El(los) letrero(s) está(n) confeccionado(s) con materiales duraderos</c:v>
                </c:pt>
              </c:strCache>
            </c:strRef>
          </c:cat>
          <c:val>
            <c:numRef>
              <c:f>Hoja1!$C$2:$C$6</c:f>
              <c:numCache>
                <c:formatCode>###0.0</c:formatCode>
                <c:ptCount val="5"/>
                <c:pt idx="0">
                  <c:v>3.8</c:v>
                </c:pt>
                <c:pt idx="1">
                  <c:v>3.8</c:v>
                </c:pt>
                <c:pt idx="2">
                  <c:v>30.2</c:v>
                </c:pt>
                <c:pt idx="3">
                  <c:v>17</c:v>
                </c:pt>
                <c:pt idx="4">
                  <c:v>13.2</c:v>
                </c:pt>
              </c:numCache>
            </c:numRef>
          </c:val>
        </c:ser>
        <c:dLbls>
          <c:showLegendKey val="0"/>
          <c:showVal val="1"/>
          <c:showCatName val="0"/>
          <c:showSerName val="0"/>
          <c:showPercent val="0"/>
          <c:showBubbleSize val="0"/>
        </c:dLbls>
        <c:gapWidth val="150"/>
        <c:axId val="353533760"/>
        <c:axId val="353534152"/>
      </c:barChart>
      <c:catAx>
        <c:axId val="353533760"/>
        <c:scaling>
          <c:orientation val="maxMin"/>
        </c:scaling>
        <c:delete val="0"/>
        <c:axPos val="l"/>
        <c:numFmt formatCode="General" sourceLinked="0"/>
        <c:majorTickMark val="cross"/>
        <c:minorTickMark val="none"/>
        <c:tickLblPos val="nextTo"/>
        <c:spPr>
          <a:noFill/>
        </c:spPr>
        <c:crossAx val="353534152"/>
        <c:crosses val="autoZero"/>
        <c:auto val="1"/>
        <c:lblAlgn val="ctr"/>
        <c:lblOffset val="100"/>
        <c:noMultiLvlLbl val="0"/>
      </c:catAx>
      <c:valAx>
        <c:axId val="353534152"/>
        <c:scaling>
          <c:orientation val="minMax"/>
          <c:max val="100"/>
        </c:scaling>
        <c:delete val="1"/>
        <c:axPos val="t"/>
        <c:numFmt formatCode="###0.0" sourceLinked="1"/>
        <c:majorTickMark val="none"/>
        <c:minorTickMark val="none"/>
        <c:tickLblPos val="none"/>
        <c:crossAx val="353533760"/>
        <c:crosses val="autoZero"/>
        <c:crossBetween val="between"/>
      </c:valAx>
    </c:plotArea>
    <c:legend>
      <c:legendPos val="r"/>
      <c:layout>
        <c:manualLayout>
          <c:xMode val="edge"/>
          <c:yMode val="edge"/>
          <c:x val="0.90504838542843902"/>
          <c:y val="0.41358811212334434"/>
          <c:w val="7.265204887834939E-2"/>
          <c:h val="0.17005556481378609"/>
        </c:manualLayout>
      </c:layout>
      <c:overlay val="0"/>
    </c:legend>
    <c:plotVisOnly val="1"/>
    <c:dispBlanksAs val="gap"/>
    <c:showDLblsOverMax val="0"/>
  </c:chart>
  <c:spPr>
    <a:scene3d>
      <a:camera prst="orthographicFront"/>
      <a:lightRig rig="threePt" dir="t"/>
    </a:scene3d>
    <a:sp3d prstMaterial="matte"/>
  </c:spPr>
  <c:txPr>
    <a:bodyPr/>
    <a:lstStyle/>
    <a:p>
      <a:pPr>
        <a:defRPr sz="1300" b="1">
          <a:solidFill>
            <a:schemeClr val="accent5">
              <a:lumMod val="50000"/>
            </a:schemeClr>
          </a:solidFill>
          <a:latin typeface="Calibri" pitchFamily="34" charset="0"/>
          <a:cs typeface="Calibri" pitchFamily="34" charset="0"/>
        </a:defRPr>
      </a:pPr>
      <a:endParaRPr lang="es-E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Porcentaje</c:v>
                </c:pt>
              </c:strCache>
            </c:strRef>
          </c:tx>
          <c:explosion val="10"/>
          <c:dPt>
            <c:idx val="0"/>
            <c:bubble3D val="0"/>
            <c:explosion val="3"/>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4447127402510838E-2"/>
                  <c:y val="-4.020605762826053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5">
                          <a:lumMod val="50000"/>
                        </a:schemeClr>
                      </a:solidFill>
                      <a:latin typeface="+mn-lt"/>
                      <a:ea typeface="+mn-ea"/>
                      <a:cs typeface="+mn-cs"/>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1411635686312633"/>
                      <c:h val="0.17819324740845047"/>
                    </c:manualLayout>
                  </c15:layout>
                </c:ext>
              </c:extLst>
            </c:dLbl>
            <c:dLbl>
              <c:idx val="1"/>
              <c:layout>
                <c:manualLayout>
                  <c:x val="-4.1609743014665038E-2"/>
                  <c:y val="5.3608182365390965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5">
                          <a:lumMod val="50000"/>
                        </a:schemeClr>
                      </a:solidFill>
                      <a:latin typeface="+mn-lt"/>
                      <a:ea typeface="+mn-ea"/>
                      <a:cs typeface="+mn-cs"/>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694495750472171"/>
                      <c:h val="0.22073125637915006"/>
                    </c:manualLayout>
                  </c15:layout>
                </c:ext>
              </c:extLst>
            </c:dLbl>
            <c:spPr>
              <a:noFill/>
              <a:ln>
                <a:noFill/>
              </a:ln>
              <a:effectLst/>
            </c:spPr>
            <c:txPr>
              <a:bodyPr rot="0" spcFirstLastPara="1" vertOverflow="ellipsis" vert="horz" wrap="square" anchor="ctr" anchorCtr="1"/>
              <a:lstStyle/>
              <a:p>
                <a:pPr>
                  <a:defRPr sz="1300" b="1" i="0" u="none" strike="noStrike" kern="1200" spc="0" baseline="0">
                    <a:solidFill>
                      <a:schemeClr val="accent5">
                        <a:lumMod val="50000"/>
                      </a:schemeClr>
                    </a:solidFill>
                    <a:latin typeface="+mn-lt"/>
                    <a:ea typeface="+mn-ea"/>
                    <a:cs typeface="+mn-cs"/>
                  </a:defRPr>
                </a:pPr>
                <a:endParaRPr lang="es-E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Hoja1!$A$2:$A$3</c:f>
              <c:strCache>
                <c:ptCount val="2"/>
                <c:pt idx="0">
                  <c:v>En la Planta Baja</c:v>
                </c:pt>
                <c:pt idx="1">
                  <c:v>En algún piso superior</c:v>
                </c:pt>
              </c:strCache>
            </c:strRef>
          </c:cat>
          <c:val>
            <c:numRef>
              <c:f>Hoja1!$B$2:$B$3</c:f>
              <c:numCache>
                <c:formatCode>General</c:formatCode>
                <c:ptCount val="2"/>
                <c:pt idx="0">
                  <c:v>70</c:v>
                </c:pt>
                <c:pt idx="1">
                  <c:v>51</c:v>
                </c:pt>
              </c:numCache>
            </c:numRef>
          </c:val>
        </c:ser>
        <c:dLbls>
          <c:dLblPos val="outEnd"/>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sz="13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ECC78-8648-4FF1-9837-22CE00F9B203}"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MX"/>
        </a:p>
      </dgm:t>
    </dgm:pt>
    <dgm:pt modelId="{C096E13C-1E61-484E-8CA3-7675D0E19444}">
      <dgm:prSet phldrT="[Texto]" custT="1"/>
      <dgm:spPr/>
      <dgm:t>
        <a:bodyPr/>
        <a:lstStyle/>
        <a:p>
          <a:r>
            <a:rPr lang="es-MX" sz="1600" b="1" dirty="0" smtClean="0">
              <a:effectLst>
                <a:outerShdw blurRad="38100" dist="38100" dir="2700000" algn="tl">
                  <a:srgbClr val="000000">
                    <a:alpha val="43137"/>
                  </a:srgbClr>
                </a:outerShdw>
              </a:effectLst>
            </a:rPr>
            <a:t>Estructura:</a:t>
          </a:r>
        </a:p>
        <a:p>
          <a:r>
            <a:rPr lang="es-MX" sz="1600" b="1" dirty="0" smtClean="0">
              <a:effectLst>
                <a:outerShdw blurRad="38100" dist="38100" dir="2700000" algn="tl">
                  <a:srgbClr val="000000">
                    <a:alpha val="43137"/>
                  </a:srgbClr>
                </a:outerShdw>
              </a:effectLst>
            </a:rPr>
            <a:t>79</a:t>
          </a:r>
          <a:endParaRPr lang="es-MX" sz="1600" b="1" dirty="0">
            <a:effectLst>
              <a:outerShdw blurRad="38100" dist="38100" dir="2700000" algn="tl">
                <a:srgbClr val="000000">
                  <a:alpha val="43137"/>
                </a:srgbClr>
              </a:outerShdw>
            </a:effectLst>
          </a:endParaRPr>
        </a:p>
      </dgm:t>
    </dgm:pt>
    <dgm:pt modelId="{3F138CA7-D4F3-4FB0-A79D-94EFA67E77DD}" type="parTrans" cxnId="{B086EC34-F608-4BDA-BD72-3CFF32EDB80E}">
      <dgm:prSet/>
      <dgm:spPr/>
      <dgm:t>
        <a:bodyPr/>
        <a:lstStyle/>
        <a:p>
          <a:endParaRPr lang="es-MX" sz="1400" b="1">
            <a:effectLst>
              <a:outerShdw blurRad="38100" dist="38100" dir="2700000" algn="tl">
                <a:srgbClr val="000000">
                  <a:alpha val="43137"/>
                </a:srgbClr>
              </a:outerShdw>
            </a:effectLst>
          </a:endParaRPr>
        </a:p>
      </dgm:t>
    </dgm:pt>
    <dgm:pt modelId="{B47CDC28-B0C4-4A55-B468-61BFEA71DCB7}" type="sibTrans" cxnId="{B086EC34-F608-4BDA-BD72-3CFF32EDB80E}">
      <dgm:prSet/>
      <dgm:spPr/>
      <dgm:t>
        <a:bodyPr/>
        <a:lstStyle/>
        <a:p>
          <a:endParaRPr lang="es-MX" sz="1400" b="1">
            <a:effectLst>
              <a:outerShdw blurRad="38100" dist="38100" dir="2700000" algn="tl">
                <a:srgbClr val="000000">
                  <a:alpha val="43137"/>
                </a:srgbClr>
              </a:outerShdw>
            </a:effectLst>
          </a:endParaRPr>
        </a:p>
      </dgm:t>
    </dgm:pt>
    <dgm:pt modelId="{D004A31B-81CC-452E-AC48-8E326A0D1C0E}">
      <dgm:prSet phldrT="[Texto]" custT="1"/>
      <dgm:spPr>
        <a:solidFill>
          <a:srgbClr val="009999"/>
        </a:solidFill>
      </dgm:spPr>
      <dgm:t>
        <a:bodyPr/>
        <a:lstStyle/>
        <a:p>
          <a:r>
            <a:rPr lang="es-MX" sz="1600" b="1" dirty="0" smtClean="0">
              <a:effectLst>
                <a:outerShdw blurRad="38100" dist="38100" dir="2700000" algn="tl">
                  <a:srgbClr val="000000">
                    <a:alpha val="43137"/>
                  </a:srgbClr>
                </a:outerShdw>
              </a:effectLst>
            </a:rPr>
            <a:t>Honorarios:</a:t>
          </a:r>
        </a:p>
        <a:p>
          <a:r>
            <a:rPr lang="es-MX" sz="1600" b="1" dirty="0" smtClean="0">
              <a:effectLst>
                <a:outerShdw blurRad="38100" dist="38100" dir="2700000" algn="tl">
                  <a:srgbClr val="000000">
                    <a:alpha val="43137"/>
                  </a:srgbClr>
                </a:outerShdw>
              </a:effectLst>
            </a:rPr>
            <a:t>71</a:t>
          </a:r>
          <a:endParaRPr lang="es-MX" sz="1600" b="1" dirty="0">
            <a:effectLst>
              <a:outerShdw blurRad="38100" dist="38100" dir="2700000" algn="tl">
                <a:srgbClr val="000000">
                  <a:alpha val="43137"/>
                </a:srgbClr>
              </a:outerShdw>
            </a:effectLst>
          </a:endParaRPr>
        </a:p>
      </dgm:t>
    </dgm:pt>
    <dgm:pt modelId="{FB18BDB0-1808-4E7B-B935-E74D664A9552}" type="parTrans" cxnId="{82161CD3-CE4D-4E1B-97BC-C1032B9BFA91}">
      <dgm:prSet/>
      <dgm:spPr/>
      <dgm:t>
        <a:bodyPr/>
        <a:lstStyle/>
        <a:p>
          <a:endParaRPr lang="es-MX" sz="1400" b="1">
            <a:effectLst>
              <a:outerShdw blurRad="38100" dist="38100" dir="2700000" algn="tl">
                <a:srgbClr val="000000">
                  <a:alpha val="43137"/>
                </a:srgbClr>
              </a:outerShdw>
            </a:effectLst>
          </a:endParaRPr>
        </a:p>
      </dgm:t>
    </dgm:pt>
    <dgm:pt modelId="{CDA74B10-02C5-4774-AFFF-A680621F91CA}" type="sibTrans" cxnId="{82161CD3-CE4D-4E1B-97BC-C1032B9BFA91}">
      <dgm:prSet/>
      <dgm:spPr/>
      <dgm:t>
        <a:bodyPr/>
        <a:lstStyle/>
        <a:p>
          <a:endParaRPr lang="es-MX" sz="1400" b="1">
            <a:effectLst>
              <a:outerShdw blurRad="38100" dist="38100" dir="2700000" algn="tl">
                <a:srgbClr val="000000">
                  <a:alpha val="43137"/>
                </a:srgbClr>
              </a:outerShdw>
            </a:effectLst>
          </a:endParaRPr>
        </a:p>
      </dgm:t>
    </dgm:pt>
    <dgm:pt modelId="{43A36EEB-3ECA-45F9-AC8B-F36DC93C6ABD}">
      <dgm:prSet phldrT="[Texto]" custT="1"/>
      <dgm:spPr>
        <a:solidFill>
          <a:srgbClr val="009999"/>
        </a:solidFill>
      </dgm:spPr>
      <dgm:t>
        <a:bodyPr/>
        <a:lstStyle/>
        <a:p>
          <a:r>
            <a:rPr lang="es-MX" sz="1600" b="1" dirty="0" smtClean="0">
              <a:effectLst>
                <a:outerShdw blurRad="38100" dist="38100" dir="2700000" algn="tl">
                  <a:srgbClr val="000000">
                    <a:alpha val="43137"/>
                  </a:srgbClr>
                </a:outerShdw>
              </a:effectLst>
            </a:rPr>
            <a:t>Servicio Social:</a:t>
          </a:r>
        </a:p>
        <a:p>
          <a:r>
            <a:rPr lang="es-MX" sz="1600" b="1" dirty="0" smtClean="0">
              <a:effectLst>
                <a:outerShdw blurRad="38100" dist="38100" dir="2700000" algn="tl">
                  <a:srgbClr val="000000">
                    <a:alpha val="43137"/>
                  </a:srgbClr>
                </a:outerShdw>
              </a:effectLst>
            </a:rPr>
            <a:t>21</a:t>
          </a:r>
          <a:endParaRPr lang="es-MX" sz="1600" b="1" dirty="0">
            <a:effectLst>
              <a:outerShdw blurRad="38100" dist="38100" dir="2700000" algn="tl">
                <a:srgbClr val="000000">
                  <a:alpha val="43137"/>
                </a:srgbClr>
              </a:outerShdw>
            </a:effectLst>
          </a:endParaRPr>
        </a:p>
      </dgm:t>
    </dgm:pt>
    <dgm:pt modelId="{28A1B958-BF5F-4170-A3AF-95C08F69BC5C}" type="parTrans" cxnId="{B2DB79D8-59F7-4B1A-B6C6-7AB0B41ED31F}">
      <dgm:prSet/>
      <dgm:spPr/>
      <dgm:t>
        <a:bodyPr/>
        <a:lstStyle/>
        <a:p>
          <a:endParaRPr lang="es-MX" sz="1400" b="1">
            <a:effectLst>
              <a:outerShdw blurRad="38100" dist="38100" dir="2700000" algn="tl">
                <a:srgbClr val="000000">
                  <a:alpha val="43137"/>
                </a:srgbClr>
              </a:outerShdw>
            </a:effectLst>
          </a:endParaRPr>
        </a:p>
      </dgm:t>
    </dgm:pt>
    <dgm:pt modelId="{864682CA-8218-4F28-AC81-A614353C0B23}" type="sibTrans" cxnId="{B2DB79D8-59F7-4B1A-B6C6-7AB0B41ED31F}">
      <dgm:prSet/>
      <dgm:spPr/>
      <dgm:t>
        <a:bodyPr/>
        <a:lstStyle/>
        <a:p>
          <a:endParaRPr lang="es-MX" sz="1400" b="1">
            <a:effectLst>
              <a:outerShdw blurRad="38100" dist="38100" dir="2700000" algn="tl">
                <a:srgbClr val="000000">
                  <a:alpha val="43137"/>
                </a:srgbClr>
              </a:outerShdw>
            </a:effectLst>
          </a:endParaRPr>
        </a:p>
      </dgm:t>
    </dgm:pt>
    <dgm:pt modelId="{EEC27B50-D0EF-49DB-9B06-5CC5BDCF5076}">
      <dgm:prSet phldrT="[Texto]" custT="1"/>
      <dgm:spPr/>
      <dgm:t>
        <a:bodyPr/>
        <a:lstStyle/>
        <a:p>
          <a:r>
            <a:rPr lang="es-MX" sz="1600" b="1" dirty="0" smtClean="0">
              <a:effectLst>
                <a:outerShdw blurRad="38100" dist="38100" dir="2700000" algn="tl">
                  <a:srgbClr val="000000">
                    <a:alpha val="43137"/>
                  </a:srgbClr>
                </a:outerShdw>
              </a:effectLst>
            </a:rPr>
            <a:t>Otro:</a:t>
          </a:r>
        </a:p>
        <a:p>
          <a:r>
            <a:rPr lang="es-MX" sz="1600" b="1" dirty="0" smtClean="0">
              <a:effectLst>
                <a:outerShdw blurRad="38100" dist="38100" dir="2700000" algn="tl">
                  <a:srgbClr val="000000">
                    <a:alpha val="43137"/>
                  </a:srgbClr>
                </a:outerShdw>
              </a:effectLst>
            </a:rPr>
            <a:t>125</a:t>
          </a:r>
          <a:endParaRPr lang="es-MX" sz="1600" b="1" dirty="0">
            <a:effectLst>
              <a:outerShdw blurRad="38100" dist="38100" dir="2700000" algn="tl">
                <a:srgbClr val="000000">
                  <a:alpha val="43137"/>
                </a:srgbClr>
              </a:outerShdw>
            </a:effectLst>
          </a:endParaRPr>
        </a:p>
      </dgm:t>
    </dgm:pt>
    <dgm:pt modelId="{04CA6C7F-A635-42A9-82D2-ACAB92030A48}" type="parTrans" cxnId="{151F8915-1C95-4699-BAAF-EDC14028BF3D}">
      <dgm:prSet/>
      <dgm:spPr/>
      <dgm:t>
        <a:bodyPr/>
        <a:lstStyle/>
        <a:p>
          <a:endParaRPr lang="es-MX" sz="1400" b="1">
            <a:effectLst>
              <a:outerShdw blurRad="38100" dist="38100" dir="2700000" algn="tl">
                <a:srgbClr val="000000">
                  <a:alpha val="43137"/>
                </a:srgbClr>
              </a:outerShdw>
            </a:effectLst>
          </a:endParaRPr>
        </a:p>
      </dgm:t>
    </dgm:pt>
    <dgm:pt modelId="{A1B8165C-673E-4C56-8E2C-B054FAB5CEF6}" type="sibTrans" cxnId="{151F8915-1C95-4699-BAAF-EDC14028BF3D}">
      <dgm:prSet/>
      <dgm:spPr/>
      <dgm:t>
        <a:bodyPr/>
        <a:lstStyle/>
        <a:p>
          <a:endParaRPr lang="es-MX" sz="1400" b="1">
            <a:effectLst>
              <a:outerShdw blurRad="38100" dist="38100" dir="2700000" algn="tl">
                <a:srgbClr val="000000">
                  <a:alpha val="43137"/>
                </a:srgbClr>
              </a:outerShdw>
            </a:effectLst>
          </a:endParaRPr>
        </a:p>
      </dgm:t>
    </dgm:pt>
    <dgm:pt modelId="{7E677241-79CF-4ADF-B14A-AE6CB974A05A}">
      <dgm:prSet phldrT="[Texto]" custT="1"/>
      <dgm:spPr>
        <a:ln w="28575">
          <a:solidFill>
            <a:srgbClr val="009999"/>
          </a:solidFill>
        </a:ln>
      </dgm:spPr>
      <dgm:t>
        <a:bodyPr/>
        <a:lstStyle/>
        <a:p>
          <a:r>
            <a:rPr lang="es-MX" sz="1600" b="1" dirty="0" smtClean="0">
              <a:effectLst>
                <a:outerShdw blurRad="38100" dist="38100" dir="2700000" algn="tl">
                  <a:srgbClr val="000000">
                    <a:alpha val="43137"/>
                  </a:srgbClr>
                </a:outerShdw>
              </a:effectLst>
            </a:rPr>
            <a:t>En promedio, 4 personas laboran en cada OIP</a:t>
          </a:r>
          <a:endParaRPr lang="es-MX" sz="1600" b="1" dirty="0">
            <a:effectLst>
              <a:outerShdw blurRad="38100" dist="38100" dir="2700000" algn="tl">
                <a:srgbClr val="000000">
                  <a:alpha val="43137"/>
                </a:srgbClr>
              </a:outerShdw>
            </a:effectLst>
          </a:endParaRPr>
        </a:p>
      </dgm:t>
    </dgm:pt>
    <dgm:pt modelId="{0DFA5960-80B0-46D8-AED8-DD67F492383C}" type="parTrans" cxnId="{EE1BE90A-6575-4FA1-A039-509C5F5280E7}">
      <dgm:prSet/>
      <dgm:spPr/>
      <dgm:t>
        <a:bodyPr/>
        <a:lstStyle/>
        <a:p>
          <a:endParaRPr lang="es-MX" sz="1400" b="1">
            <a:effectLst>
              <a:outerShdw blurRad="38100" dist="38100" dir="2700000" algn="tl">
                <a:srgbClr val="000000">
                  <a:alpha val="43137"/>
                </a:srgbClr>
              </a:outerShdw>
            </a:effectLst>
          </a:endParaRPr>
        </a:p>
      </dgm:t>
    </dgm:pt>
    <dgm:pt modelId="{4AD502C5-8A51-4F99-BED8-5B69149F565F}" type="sibTrans" cxnId="{EE1BE90A-6575-4FA1-A039-509C5F5280E7}">
      <dgm:prSet/>
      <dgm:spPr/>
      <dgm:t>
        <a:bodyPr/>
        <a:lstStyle/>
        <a:p>
          <a:endParaRPr lang="es-MX" sz="1400" b="1">
            <a:effectLst>
              <a:outerShdw blurRad="38100" dist="38100" dir="2700000" algn="tl">
                <a:srgbClr val="000000">
                  <a:alpha val="43137"/>
                </a:srgbClr>
              </a:outerShdw>
            </a:effectLst>
          </a:endParaRPr>
        </a:p>
      </dgm:t>
    </dgm:pt>
    <dgm:pt modelId="{AED147EE-2A29-42B0-8275-5D49F0BEC5AD}" type="pres">
      <dgm:prSet presAssocID="{E05ECC78-8648-4FF1-9837-22CE00F9B203}" presName="diagram" presStyleCnt="0">
        <dgm:presLayoutVars>
          <dgm:dir/>
          <dgm:resizeHandles val="exact"/>
        </dgm:presLayoutVars>
      </dgm:prSet>
      <dgm:spPr/>
      <dgm:t>
        <a:bodyPr/>
        <a:lstStyle/>
        <a:p>
          <a:endParaRPr lang="es-MX"/>
        </a:p>
      </dgm:t>
    </dgm:pt>
    <dgm:pt modelId="{31A3C80D-87FF-4F76-A2CF-B002028499EA}" type="pres">
      <dgm:prSet presAssocID="{C096E13C-1E61-484E-8CA3-7675D0E19444}" presName="node" presStyleLbl="node1" presStyleIdx="0" presStyleCnt="5">
        <dgm:presLayoutVars>
          <dgm:bulletEnabled val="1"/>
        </dgm:presLayoutVars>
      </dgm:prSet>
      <dgm:spPr/>
      <dgm:t>
        <a:bodyPr/>
        <a:lstStyle/>
        <a:p>
          <a:endParaRPr lang="es-MX"/>
        </a:p>
      </dgm:t>
    </dgm:pt>
    <dgm:pt modelId="{6657000A-42AA-42E4-A10A-821A3BFBA056}" type="pres">
      <dgm:prSet presAssocID="{B47CDC28-B0C4-4A55-B468-61BFEA71DCB7}" presName="sibTrans" presStyleCnt="0"/>
      <dgm:spPr/>
    </dgm:pt>
    <dgm:pt modelId="{51A798A6-325A-42E9-BA0D-0A031507BCBB}" type="pres">
      <dgm:prSet presAssocID="{D004A31B-81CC-452E-AC48-8E326A0D1C0E}" presName="node" presStyleLbl="node1" presStyleIdx="1" presStyleCnt="5">
        <dgm:presLayoutVars>
          <dgm:bulletEnabled val="1"/>
        </dgm:presLayoutVars>
      </dgm:prSet>
      <dgm:spPr/>
      <dgm:t>
        <a:bodyPr/>
        <a:lstStyle/>
        <a:p>
          <a:endParaRPr lang="es-MX"/>
        </a:p>
      </dgm:t>
    </dgm:pt>
    <dgm:pt modelId="{4B8A6924-CB25-4E26-84B6-7E3B3882CD0A}" type="pres">
      <dgm:prSet presAssocID="{CDA74B10-02C5-4774-AFFF-A680621F91CA}" presName="sibTrans" presStyleCnt="0"/>
      <dgm:spPr/>
    </dgm:pt>
    <dgm:pt modelId="{A66746C9-B731-4AB8-A1D3-50CD8C1BCD03}" type="pres">
      <dgm:prSet presAssocID="{43A36EEB-3ECA-45F9-AC8B-F36DC93C6ABD}" presName="node" presStyleLbl="node1" presStyleIdx="2" presStyleCnt="5">
        <dgm:presLayoutVars>
          <dgm:bulletEnabled val="1"/>
        </dgm:presLayoutVars>
      </dgm:prSet>
      <dgm:spPr/>
      <dgm:t>
        <a:bodyPr/>
        <a:lstStyle/>
        <a:p>
          <a:endParaRPr lang="es-MX"/>
        </a:p>
      </dgm:t>
    </dgm:pt>
    <dgm:pt modelId="{FC3F2590-457F-474B-989C-12861007E863}" type="pres">
      <dgm:prSet presAssocID="{864682CA-8218-4F28-AC81-A614353C0B23}" presName="sibTrans" presStyleCnt="0"/>
      <dgm:spPr/>
    </dgm:pt>
    <dgm:pt modelId="{71E6B10D-437C-4F76-A45C-7AF7F9839DC8}" type="pres">
      <dgm:prSet presAssocID="{EEC27B50-D0EF-49DB-9B06-5CC5BDCF5076}" presName="node" presStyleLbl="node1" presStyleIdx="3" presStyleCnt="5">
        <dgm:presLayoutVars>
          <dgm:bulletEnabled val="1"/>
        </dgm:presLayoutVars>
      </dgm:prSet>
      <dgm:spPr/>
      <dgm:t>
        <a:bodyPr/>
        <a:lstStyle/>
        <a:p>
          <a:endParaRPr lang="es-MX"/>
        </a:p>
      </dgm:t>
    </dgm:pt>
    <dgm:pt modelId="{A00F6B05-EC91-4E13-8D97-A1DFCC4D4FB7}" type="pres">
      <dgm:prSet presAssocID="{A1B8165C-673E-4C56-8E2C-B054FAB5CEF6}" presName="sibTrans" presStyleCnt="0"/>
      <dgm:spPr/>
    </dgm:pt>
    <dgm:pt modelId="{0588E4B2-0779-47E6-9CF7-75993EB88E9B}" type="pres">
      <dgm:prSet presAssocID="{7E677241-79CF-4ADF-B14A-AE6CB974A05A}" presName="node" presStyleLbl="node1" presStyleIdx="4" presStyleCnt="5">
        <dgm:presLayoutVars>
          <dgm:bulletEnabled val="1"/>
        </dgm:presLayoutVars>
      </dgm:prSet>
      <dgm:spPr/>
      <dgm:t>
        <a:bodyPr/>
        <a:lstStyle/>
        <a:p>
          <a:endParaRPr lang="es-MX"/>
        </a:p>
      </dgm:t>
    </dgm:pt>
  </dgm:ptLst>
  <dgm:cxnLst>
    <dgm:cxn modelId="{B086EC34-F608-4BDA-BD72-3CFF32EDB80E}" srcId="{E05ECC78-8648-4FF1-9837-22CE00F9B203}" destId="{C096E13C-1E61-484E-8CA3-7675D0E19444}" srcOrd="0" destOrd="0" parTransId="{3F138CA7-D4F3-4FB0-A79D-94EFA67E77DD}" sibTransId="{B47CDC28-B0C4-4A55-B468-61BFEA71DCB7}"/>
    <dgm:cxn modelId="{82161CD3-CE4D-4E1B-97BC-C1032B9BFA91}" srcId="{E05ECC78-8648-4FF1-9837-22CE00F9B203}" destId="{D004A31B-81CC-452E-AC48-8E326A0D1C0E}" srcOrd="1" destOrd="0" parTransId="{FB18BDB0-1808-4E7B-B935-E74D664A9552}" sibTransId="{CDA74B10-02C5-4774-AFFF-A680621F91CA}"/>
    <dgm:cxn modelId="{2A73892E-6183-4DCC-BF0E-015C87E62B8E}" type="presOf" srcId="{7E677241-79CF-4ADF-B14A-AE6CB974A05A}" destId="{0588E4B2-0779-47E6-9CF7-75993EB88E9B}" srcOrd="0" destOrd="0" presId="urn:microsoft.com/office/officeart/2005/8/layout/default"/>
    <dgm:cxn modelId="{CD36CF35-82FF-499D-80BB-1319C6498638}" type="presOf" srcId="{43A36EEB-3ECA-45F9-AC8B-F36DC93C6ABD}" destId="{A66746C9-B731-4AB8-A1D3-50CD8C1BCD03}" srcOrd="0" destOrd="0" presId="urn:microsoft.com/office/officeart/2005/8/layout/default"/>
    <dgm:cxn modelId="{B2DB79D8-59F7-4B1A-B6C6-7AB0B41ED31F}" srcId="{E05ECC78-8648-4FF1-9837-22CE00F9B203}" destId="{43A36EEB-3ECA-45F9-AC8B-F36DC93C6ABD}" srcOrd="2" destOrd="0" parTransId="{28A1B958-BF5F-4170-A3AF-95C08F69BC5C}" sibTransId="{864682CA-8218-4F28-AC81-A614353C0B23}"/>
    <dgm:cxn modelId="{151F8915-1C95-4699-BAAF-EDC14028BF3D}" srcId="{E05ECC78-8648-4FF1-9837-22CE00F9B203}" destId="{EEC27B50-D0EF-49DB-9B06-5CC5BDCF5076}" srcOrd="3" destOrd="0" parTransId="{04CA6C7F-A635-42A9-82D2-ACAB92030A48}" sibTransId="{A1B8165C-673E-4C56-8E2C-B054FAB5CEF6}"/>
    <dgm:cxn modelId="{B89A1420-0C7C-402C-A626-CD0ADDFE0579}" type="presOf" srcId="{D004A31B-81CC-452E-AC48-8E326A0D1C0E}" destId="{51A798A6-325A-42E9-BA0D-0A031507BCBB}" srcOrd="0" destOrd="0" presId="urn:microsoft.com/office/officeart/2005/8/layout/default"/>
    <dgm:cxn modelId="{EE1BE90A-6575-4FA1-A039-509C5F5280E7}" srcId="{E05ECC78-8648-4FF1-9837-22CE00F9B203}" destId="{7E677241-79CF-4ADF-B14A-AE6CB974A05A}" srcOrd="4" destOrd="0" parTransId="{0DFA5960-80B0-46D8-AED8-DD67F492383C}" sibTransId="{4AD502C5-8A51-4F99-BED8-5B69149F565F}"/>
    <dgm:cxn modelId="{D103F494-552B-44C6-966C-E22E402175BF}" type="presOf" srcId="{EEC27B50-D0EF-49DB-9B06-5CC5BDCF5076}" destId="{71E6B10D-437C-4F76-A45C-7AF7F9839DC8}" srcOrd="0" destOrd="0" presId="urn:microsoft.com/office/officeart/2005/8/layout/default"/>
    <dgm:cxn modelId="{72E8F6FB-17F5-4D0E-A9D0-F8D5787C8B81}" type="presOf" srcId="{E05ECC78-8648-4FF1-9837-22CE00F9B203}" destId="{AED147EE-2A29-42B0-8275-5D49F0BEC5AD}" srcOrd="0" destOrd="0" presId="urn:microsoft.com/office/officeart/2005/8/layout/default"/>
    <dgm:cxn modelId="{4B4F7B43-0F37-4103-A260-53F702673593}" type="presOf" srcId="{C096E13C-1E61-484E-8CA3-7675D0E19444}" destId="{31A3C80D-87FF-4F76-A2CF-B002028499EA}" srcOrd="0" destOrd="0" presId="urn:microsoft.com/office/officeart/2005/8/layout/default"/>
    <dgm:cxn modelId="{2CD6E863-7358-4E67-ABF4-3FE936E87039}" type="presParOf" srcId="{AED147EE-2A29-42B0-8275-5D49F0BEC5AD}" destId="{31A3C80D-87FF-4F76-A2CF-B002028499EA}" srcOrd="0" destOrd="0" presId="urn:microsoft.com/office/officeart/2005/8/layout/default"/>
    <dgm:cxn modelId="{AC9906D8-EF7B-401D-98A5-4D697638CE35}" type="presParOf" srcId="{AED147EE-2A29-42B0-8275-5D49F0BEC5AD}" destId="{6657000A-42AA-42E4-A10A-821A3BFBA056}" srcOrd="1" destOrd="0" presId="urn:microsoft.com/office/officeart/2005/8/layout/default"/>
    <dgm:cxn modelId="{251AEA6C-31DD-49DE-884C-57182C893818}" type="presParOf" srcId="{AED147EE-2A29-42B0-8275-5D49F0BEC5AD}" destId="{51A798A6-325A-42E9-BA0D-0A031507BCBB}" srcOrd="2" destOrd="0" presId="urn:microsoft.com/office/officeart/2005/8/layout/default"/>
    <dgm:cxn modelId="{932D0D84-50E7-4B7C-A003-C5E35E2B2A37}" type="presParOf" srcId="{AED147EE-2A29-42B0-8275-5D49F0BEC5AD}" destId="{4B8A6924-CB25-4E26-84B6-7E3B3882CD0A}" srcOrd="3" destOrd="0" presId="urn:microsoft.com/office/officeart/2005/8/layout/default"/>
    <dgm:cxn modelId="{F7562153-EAFF-431A-8513-5263168314A6}" type="presParOf" srcId="{AED147EE-2A29-42B0-8275-5D49F0BEC5AD}" destId="{A66746C9-B731-4AB8-A1D3-50CD8C1BCD03}" srcOrd="4" destOrd="0" presId="urn:microsoft.com/office/officeart/2005/8/layout/default"/>
    <dgm:cxn modelId="{C0CFCE4F-4678-4650-871E-C7353CC295DC}" type="presParOf" srcId="{AED147EE-2A29-42B0-8275-5D49F0BEC5AD}" destId="{FC3F2590-457F-474B-989C-12861007E863}" srcOrd="5" destOrd="0" presId="urn:microsoft.com/office/officeart/2005/8/layout/default"/>
    <dgm:cxn modelId="{6BEB7289-B110-408C-88E2-E3BD71D69A63}" type="presParOf" srcId="{AED147EE-2A29-42B0-8275-5D49F0BEC5AD}" destId="{71E6B10D-437C-4F76-A45C-7AF7F9839DC8}" srcOrd="6" destOrd="0" presId="urn:microsoft.com/office/officeart/2005/8/layout/default"/>
    <dgm:cxn modelId="{76F1EA2A-1DE7-4BA9-84A7-7A2010CA5C2C}" type="presParOf" srcId="{AED147EE-2A29-42B0-8275-5D49F0BEC5AD}" destId="{A00F6B05-EC91-4E13-8D97-A1DFCC4D4FB7}" srcOrd="7" destOrd="0" presId="urn:microsoft.com/office/officeart/2005/8/layout/default"/>
    <dgm:cxn modelId="{FF0E508C-2168-4971-B808-CB5CCCD24E29}" type="presParOf" srcId="{AED147EE-2A29-42B0-8275-5D49F0BEC5AD}" destId="{0588E4B2-0779-47E6-9CF7-75993EB88E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
            <a:ext cx="3038475"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970339" y="1"/>
            <a:ext cx="3038475"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48CE827B-989C-4332-89B7-F02FAEB558D1}" type="datetimeFigureOut">
              <a:rPr lang="es-MX"/>
              <a:pPr>
                <a:defRPr/>
              </a:pPr>
              <a:t>15/10/2015</a:t>
            </a:fld>
            <a:endParaRPr lang="es-MX"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s-MX" noProof="0" dirty="0"/>
          </a:p>
        </p:txBody>
      </p:sp>
      <p:sp>
        <p:nvSpPr>
          <p:cNvPr id="5" name="4 Marcador de notas"/>
          <p:cNvSpPr>
            <a:spLocks noGrp="1"/>
          </p:cNvSpPr>
          <p:nvPr>
            <p:ph type="body" sz="quarter" idx="3"/>
          </p:nvPr>
        </p:nvSpPr>
        <p:spPr>
          <a:xfrm>
            <a:off x="701676" y="4416427"/>
            <a:ext cx="5607050" cy="4183063"/>
          </a:xfrm>
          <a:prstGeom prst="rect">
            <a:avLst/>
          </a:prstGeom>
        </p:spPr>
        <p:txBody>
          <a:bodyPr vert="horz" lIns="92446" tIns="46223" rIns="92446" bIns="4622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3" y="8829675"/>
            <a:ext cx="3038475"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970339" y="8829675"/>
            <a:ext cx="3038475"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403D3319-DB3D-4D89-B5FE-842F3C30747C}" type="slidenum">
              <a:rPr lang="es-MX"/>
              <a:pPr>
                <a:defRPr/>
              </a:pPr>
              <a:t>‹Nº›</a:t>
            </a:fld>
            <a:endParaRPr lang="es-MX" dirty="0"/>
          </a:p>
        </p:txBody>
      </p:sp>
    </p:spTree>
    <p:extLst>
      <p:ext uri="{BB962C8B-B14F-4D97-AF65-F5344CB8AC3E}">
        <p14:creationId xmlns:p14="http://schemas.microsoft.com/office/powerpoint/2010/main" val="853235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4639D8-DC97-4A90-AD7C-F218A2416252}" type="slidenum">
              <a:rPr lang="es-MX"/>
              <a:pPr fontAlgn="base">
                <a:spcBef>
                  <a:spcPct val="0"/>
                </a:spcBef>
                <a:spcAft>
                  <a:spcPct val="0"/>
                </a:spcAft>
                <a:defRPr/>
              </a:pPr>
              <a:t>1</a:t>
            </a:fld>
            <a:endParaRPr lang="es-MX" dirty="0"/>
          </a:p>
        </p:txBody>
      </p:sp>
    </p:spTree>
    <p:extLst>
      <p:ext uri="{BB962C8B-B14F-4D97-AF65-F5344CB8AC3E}">
        <p14:creationId xmlns:p14="http://schemas.microsoft.com/office/powerpoint/2010/main" val="173494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CB7419-8688-4861-822B-C9BB8BD742E9}" type="slidenum">
              <a:rPr lang="es-MX">
                <a:solidFill>
                  <a:prstClr val="black"/>
                </a:solidFill>
              </a:rPr>
              <a:pPr>
                <a:defRPr/>
              </a:pPr>
              <a:t>73</a:t>
            </a:fld>
            <a:endParaRPr lang="es-MX" dirty="0">
              <a:solidFill>
                <a:prstClr val="black"/>
              </a:solidFill>
            </a:endParaRPr>
          </a:p>
        </p:txBody>
      </p:sp>
    </p:spTree>
    <p:extLst>
      <p:ext uri="{BB962C8B-B14F-4D97-AF65-F5344CB8AC3E}">
        <p14:creationId xmlns:p14="http://schemas.microsoft.com/office/powerpoint/2010/main" val="183626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116C60E-2FE5-4650-90E4-36DB8CD8B00D}" type="slidenum">
              <a:rPr lang="es-MX">
                <a:solidFill>
                  <a:prstClr val="black"/>
                </a:solidFill>
              </a:rPr>
              <a:pPr>
                <a:defRPr/>
              </a:pPr>
              <a:t>74</a:t>
            </a:fld>
            <a:endParaRPr lang="es-MX" dirty="0">
              <a:solidFill>
                <a:prstClr val="black"/>
              </a:solidFill>
            </a:endParaRPr>
          </a:p>
        </p:txBody>
      </p:sp>
    </p:spTree>
    <p:extLst>
      <p:ext uri="{BB962C8B-B14F-4D97-AF65-F5344CB8AC3E}">
        <p14:creationId xmlns:p14="http://schemas.microsoft.com/office/powerpoint/2010/main" val="36141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D94C790-C6D7-4311-A0DA-87F342D8C2EF}" type="slidenum">
              <a:rPr lang="es-MX">
                <a:solidFill>
                  <a:prstClr val="black"/>
                </a:solidFill>
              </a:rPr>
              <a:pPr>
                <a:defRPr/>
              </a:pPr>
              <a:t>34</a:t>
            </a:fld>
            <a:endParaRPr lang="es-MX" dirty="0">
              <a:solidFill>
                <a:prstClr val="black"/>
              </a:solidFill>
            </a:endParaRPr>
          </a:p>
        </p:txBody>
      </p:sp>
    </p:spTree>
    <p:extLst>
      <p:ext uri="{BB962C8B-B14F-4D97-AF65-F5344CB8AC3E}">
        <p14:creationId xmlns:p14="http://schemas.microsoft.com/office/powerpoint/2010/main" val="388688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048BCF-92E7-4D1B-9CDC-7721077EC491}" type="slidenum">
              <a:rPr lang="es-MX">
                <a:solidFill>
                  <a:prstClr val="black"/>
                </a:solidFill>
              </a:rPr>
              <a:pPr>
                <a:defRPr/>
              </a:pPr>
              <a:t>35</a:t>
            </a:fld>
            <a:endParaRPr lang="es-MX" dirty="0">
              <a:solidFill>
                <a:prstClr val="black"/>
              </a:solidFill>
            </a:endParaRPr>
          </a:p>
        </p:txBody>
      </p:sp>
    </p:spTree>
    <p:extLst>
      <p:ext uri="{BB962C8B-B14F-4D97-AF65-F5344CB8AC3E}">
        <p14:creationId xmlns:p14="http://schemas.microsoft.com/office/powerpoint/2010/main" val="277533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B266B8-9058-4689-BA70-11601239129D}" type="slidenum">
              <a:rPr lang="es-MX">
                <a:solidFill>
                  <a:prstClr val="black"/>
                </a:solidFill>
              </a:rPr>
              <a:pPr>
                <a:defRPr/>
              </a:pPr>
              <a:t>44</a:t>
            </a:fld>
            <a:endParaRPr lang="es-MX" dirty="0">
              <a:solidFill>
                <a:prstClr val="black"/>
              </a:solidFill>
            </a:endParaRPr>
          </a:p>
        </p:txBody>
      </p:sp>
    </p:spTree>
    <p:extLst>
      <p:ext uri="{BB962C8B-B14F-4D97-AF65-F5344CB8AC3E}">
        <p14:creationId xmlns:p14="http://schemas.microsoft.com/office/powerpoint/2010/main" val="311420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F339498-425A-415F-8007-18D72949B6E2}" type="slidenum">
              <a:rPr lang="es-MX">
                <a:solidFill>
                  <a:prstClr val="black"/>
                </a:solidFill>
              </a:rPr>
              <a:pPr>
                <a:defRPr/>
              </a:pPr>
              <a:t>45</a:t>
            </a:fld>
            <a:endParaRPr lang="es-MX" dirty="0">
              <a:solidFill>
                <a:prstClr val="black"/>
              </a:solidFill>
            </a:endParaRPr>
          </a:p>
        </p:txBody>
      </p:sp>
    </p:spTree>
    <p:extLst>
      <p:ext uri="{BB962C8B-B14F-4D97-AF65-F5344CB8AC3E}">
        <p14:creationId xmlns:p14="http://schemas.microsoft.com/office/powerpoint/2010/main" val="64931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0B25C6-5399-41F9-9880-5C95DF1C6EDA}" type="slidenum">
              <a:rPr lang="es-MX">
                <a:solidFill>
                  <a:prstClr val="black"/>
                </a:solidFill>
              </a:rPr>
              <a:pPr>
                <a:defRPr/>
              </a:pPr>
              <a:t>50</a:t>
            </a:fld>
            <a:endParaRPr lang="es-MX" dirty="0">
              <a:solidFill>
                <a:prstClr val="black"/>
              </a:solidFill>
            </a:endParaRPr>
          </a:p>
        </p:txBody>
      </p:sp>
    </p:spTree>
    <p:extLst>
      <p:ext uri="{BB962C8B-B14F-4D97-AF65-F5344CB8AC3E}">
        <p14:creationId xmlns:p14="http://schemas.microsoft.com/office/powerpoint/2010/main" val="1772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5DF5E3-4DF3-4036-93A7-580A2983BE1B}" type="slidenum">
              <a:rPr lang="es-MX">
                <a:solidFill>
                  <a:prstClr val="black"/>
                </a:solidFill>
              </a:rPr>
              <a:pPr>
                <a:defRPr/>
              </a:pPr>
              <a:t>51</a:t>
            </a:fld>
            <a:endParaRPr lang="es-MX" dirty="0">
              <a:solidFill>
                <a:prstClr val="black"/>
              </a:solidFill>
            </a:endParaRPr>
          </a:p>
        </p:txBody>
      </p:sp>
    </p:spTree>
    <p:extLst>
      <p:ext uri="{BB962C8B-B14F-4D97-AF65-F5344CB8AC3E}">
        <p14:creationId xmlns:p14="http://schemas.microsoft.com/office/powerpoint/2010/main" val="390285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BC9D07-E524-4500-949D-547191355BAA}" type="slidenum">
              <a:rPr lang="es-MX">
                <a:solidFill>
                  <a:prstClr val="black"/>
                </a:solidFill>
              </a:rPr>
              <a:pPr>
                <a:defRPr/>
              </a:pPr>
              <a:t>58</a:t>
            </a:fld>
            <a:endParaRPr lang="es-MX" dirty="0">
              <a:solidFill>
                <a:prstClr val="black"/>
              </a:solidFill>
            </a:endParaRPr>
          </a:p>
        </p:txBody>
      </p:sp>
    </p:spTree>
    <p:extLst>
      <p:ext uri="{BB962C8B-B14F-4D97-AF65-F5344CB8AC3E}">
        <p14:creationId xmlns:p14="http://schemas.microsoft.com/office/powerpoint/2010/main" val="337429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A6CAD9-6528-414D-A5B6-B9D086F0E0BB}" type="slidenum">
              <a:rPr lang="es-MX">
                <a:solidFill>
                  <a:prstClr val="black"/>
                </a:solidFill>
              </a:rPr>
              <a:pPr>
                <a:defRPr/>
              </a:pPr>
              <a:t>72</a:t>
            </a:fld>
            <a:endParaRPr lang="es-MX" dirty="0">
              <a:solidFill>
                <a:prstClr val="black"/>
              </a:solidFill>
            </a:endParaRPr>
          </a:p>
        </p:txBody>
      </p:sp>
    </p:spTree>
    <p:extLst>
      <p:ext uri="{BB962C8B-B14F-4D97-AF65-F5344CB8AC3E}">
        <p14:creationId xmlns:p14="http://schemas.microsoft.com/office/powerpoint/2010/main" val="148243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3793976D-F53E-42AE-B90B-450316F64CFC}" type="datetimeFigureOut">
              <a:rPr lang="es-ES"/>
              <a:pPr>
                <a:defRPr/>
              </a:pPr>
              <a:t>15/10/2015</a:t>
            </a:fld>
            <a:endParaRPr lang="es-ES" dirty="0"/>
          </a:p>
        </p:txBody>
      </p:sp>
      <p:sp>
        <p:nvSpPr>
          <p:cNvPr id="5" name="4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F59A9CB9-B356-4E32-879F-921808202175}"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0279E391-157D-4CD6-B54E-CAF7297F3669}" type="datetimeFigureOut">
              <a:rPr lang="es-ES"/>
              <a:pPr>
                <a:defRPr/>
              </a:pPr>
              <a:t>15/10/2015</a:t>
            </a:fld>
            <a:endParaRPr lang="es-ES" dirty="0"/>
          </a:p>
        </p:txBody>
      </p:sp>
      <p:sp>
        <p:nvSpPr>
          <p:cNvPr id="5" name="4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1B33C659-AA43-4496-B7B5-8BCCA7AEFACC}" type="slidenum">
              <a:rPr lang="es-ES"/>
              <a:pPr>
                <a:defRPr/>
              </a:pPr>
              <a:t>‹Nº›</a:t>
            </a:fld>
            <a:endParaRPr lang="es-E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39176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80202329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321122238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26823058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442211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194204205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8"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1" name="Imagen 10"/>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429403633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417261553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16808795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7199982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E0076735-E390-401F-9F39-AA9113FC1482}" type="datetimeFigureOut">
              <a:rPr lang="es-ES"/>
              <a:pPr>
                <a:defRPr/>
              </a:pPr>
              <a:t>15/10/2015</a:t>
            </a:fld>
            <a:endParaRPr lang="es-ES" dirty="0"/>
          </a:p>
        </p:txBody>
      </p:sp>
      <p:sp>
        <p:nvSpPr>
          <p:cNvPr id="5" name="4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5C927853-71B8-4457-AFA0-CC5B1E5960D1}" type="slidenum">
              <a:rPr lang="es-ES"/>
              <a:pPr>
                <a:defRPr/>
              </a:pPr>
              <a:t>‹Nº›</a:t>
            </a:fld>
            <a:endParaRPr lang="es-E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9146449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34792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65431040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52239463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4961418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97662029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119515355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12"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4" name="Imagen 13"/>
          <p:cNvPicPr>
            <a:picLocks noChangeAspect="1"/>
          </p:cNvPicPr>
          <p:nvPr userDrawn="1"/>
        </p:nvPicPr>
        <p:blipFill>
          <a:blip r:embed="rId3"/>
          <a:stretch>
            <a:fillRect/>
          </a:stretch>
        </p:blipFill>
        <p:spPr>
          <a:xfrm>
            <a:off x="8147540" y="5680296"/>
            <a:ext cx="629496" cy="469454"/>
          </a:xfrm>
          <a:prstGeom prst="rect">
            <a:avLst/>
          </a:prstGeom>
        </p:spPr>
      </p:pic>
      <p:pic>
        <p:nvPicPr>
          <p:cNvPr id="15" name="Imagen 14"/>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103389062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23508269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8065235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83567198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72382705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29774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8742487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66431149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26756557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71127812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418995052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8"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1" name="Imagen 10"/>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406370396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5101262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0228432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47708652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61559415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2563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85717265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45478830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96417735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48614936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28769829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11"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3" name="Imagen 12"/>
          <p:cNvPicPr>
            <a:picLocks noChangeAspect="1"/>
          </p:cNvPicPr>
          <p:nvPr userDrawn="1"/>
        </p:nvPicPr>
        <p:blipFill>
          <a:blip r:embed="rId3"/>
          <a:stretch>
            <a:fillRect/>
          </a:stretch>
        </p:blipFill>
        <p:spPr>
          <a:xfrm>
            <a:off x="8147540" y="5680296"/>
            <a:ext cx="629496" cy="469454"/>
          </a:xfrm>
          <a:prstGeom prst="rect">
            <a:avLst/>
          </a:prstGeom>
        </p:spPr>
      </p:pic>
      <p:pic>
        <p:nvPicPr>
          <p:cNvPr id="14" name="Imagen 13"/>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42101274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45067635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36375142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53799447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86305841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10959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45986782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88499546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36324321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98761634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9341417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8"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1" name="Imagen 10"/>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98982713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71032126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71013874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31194634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171298470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13797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26918240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49156198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21686586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2044874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39826678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8"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1" name="Imagen 10"/>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23769133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95043407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416322301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31517279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28107534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0B42322D-695C-42F1-BACD-75D4D5F961DE}" type="datetimeFigureOut">
              <a:rPr lang="es-ES"/>
              <a:pPr>
                <a:defRPr/>
              </a:pPr>
              <a:t>15/10/2015</a:t>
            </a:fld>
            <a:endParaRPr lang="es-ES" dirty="0"/>
          </a:p>
        </p:txBody>
      </p:sp>
      <p:sp>
        <p:nvSpPr>
          <p:cNvPr id="5" name="4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7DAFFB10-495A-4EFA-956D-17ABB1D23DC3}" type="slidenum">
              <a:rPr lang="es-ES"/>
              <a:pPr>
                <a:defRPr/>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7AAFA1B9-9405-468B-A42B-8095D722DC7A}" type="datetimeFigureOut">
              <a:rPr lang="es-ES"/>
              <a:pPr>
                <a:defRPr/>
              </a:pPr>
              <a:t>15/10/2015</a:t>
            </a:fld>
            <a:endParaRPr lang="es-ES" dirty="0"/>
          </a:p>
        </p:txBody>
      </p:sp>
      <p:sp>
        <p:nvSpPr>
          <p:cNvPr id="5" name="4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0FB1DF77-0D99-4C6B-BF22-AD32BC4F0FA8}" type="slidenum">
              <a:rPr lang="es-ES"/>
              <a:pPr>
                <a:defRPr/>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C5ABC477-F94A-4659-8188-511EF6FA69C7}" type="datetimeFigureOut">
              <a:rPr lang="es-ES"/>
              <a:pPr>
                <a:defRPr/>
              </a:pPr>
              <a:t>15/10/2015</a:t>
            </a:fld>
            <a:endParaRPr lang="es-ES" dirty="0"/>
          </a:p>
        </p:txBody>
      </p:sp>
      <p:sp>
        <p:nvSpPr>
          <p:cNvPr id="6" name="5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7" name="6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3978D374-60D8-4889-ABC8-AA2568051A4E}" type="slidenum">
              <a:rPr lang="es-ES"/>
              <a:pPr>
                <a:defRPr/>
              </a:pPr>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B956BC03-921A-49CC-8EA7-D65B9A15A040}" type="datetimeFigureOut">
              <a:rPr lang="es-ES"/>
              <a:pPr>
                <a:defRPr/>
              </a:pPr>
              <a:t>15/10/2015</a:t>
            </a:fld>
            <a:endParaRPr lang="es-ES" dirty="0"/>
          </a:p>
        </p:txBody>
      </p:sp>
      <p:sp>
        <p:nvSpPr>
          <p:cNvPr id="8" name="7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9" name="8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FEC605FC-B368-490C-B6F7-B40A865A6A4F}" type="slidenum">
              <a:rPr lang="es-ES"/>
              <a:pPr>
                <a:defRPr/>
              </a:pPr>
              <a:t>‹Nº›</a:t>
            </a:fld>
            <a:endParaRPr lang="es-E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935A1511-3283-4917-B434-763B06616574}" type="datetimeFigureOut">
              <a:rPr lang="es-ES"/>
              <a:pPr>
                <a:defRPr/>
              </a:pPr>
              <a:t>15/10/2015</a:t>
            </a:fld>
            <a:endParaRPr lang="es-ES" dirty="0"/>
          </a:p>
        </p:txBody>
      </p:sp>
      <p:sp>
        <p:nvSpPr>
          <p:cNvPr id="4" name="3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5" name="4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BFEAF616-84CA-499F-8FAA-C26F3C767BB3}" type="slidenum">
              <a:rPr lang="es-ES"/>
              <a:pPr>
                <a:defRPr/>
              </a:pPr>
              <a:t>‹Nº›</a:t>
            </a:fld>
            <a:endParaRPr lang="es-E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5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6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7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8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87DFE547-3660-4714-9CCB-3159F434143E}" type="datetimeFigureOut">
              <a:rPr lang="es-ES"/>
              <a:pPr>
                <a:defRPr/>
              </a:pPr>
              <a:t>15/10/2015</a:t>
            </a:fld>
            <a:endParaRPr lang="es-ES" dirty="0"/>
          </a:p>
        </p:txBody>
      </p:sp>
      <p:sp>
        <p:nvSpPr>
          <p:cNvPr id="3" name="2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4" name="3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E6F838FE-E868-4271-AB1F-B8BFB7AC3F91}" type="slidenum">
              <a:rPr lang="es-ES"/>
              <a:pPr>
                <a:defRPr/>
              </a:pPr>
              <a:t>‹Nº›</a:t>
            </a:fld>
            <a:endParaRPr lang="es-E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9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0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1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2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3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4_Título y objetos">
    <p:spTree>
      <p:nvGrpSpPr>
        <p:cNvPr id="1" name=""/>
        <p:cNvGrpSpPr/>
        <p:nvPr/>
      </p:nvGrpSpPr>
      <p:grpSpPr>
        <a:xfrm>
          <a:off x="0" y="0"/>
          <a:ext cx="0" cy="0"/>
          <a:chOff x="0" y="0"/>
          <a:chExt cx="0" cy="0"/>
        </a:xfrm>
      </p:grpSpPr>
      <p:pic>
        <p:nvPicPr>
          <p:cNvPr id="2" name="Picture 2" descr="C:\Users\JOSE~1.CAN\AppData\Local\Temp\notesFFF692\LOGOTIPO_InfoDF.png"/>
          <p:cNvPicPr>
            <a:picLocks noChangeAspect="1" noChangeArrowheads="1"/>
          </p:cNvPicPr>
          <p:nvPr userDrawn="1"/>
        </p:nvPicPr>
        <p:blipFill>
          <a:blip r:embed="rId2" cstate="print"/>
          <a:srcRect l="2847" t="1315" r="-2" b="1315"/>
          <a:stretch>
            <a:fillRect/>
          </a:stretch>
        </p:blipFill>
        <p:spPr bwMode="auto">
          <a:xfrm>
            <a:off x="8397875" y="174625"/>
            <a:ext cx="622300" cy="736600"/>
          </a:xfrm>
          <a:prstGeom prst="rect">
            <a:avLst/>
          </a:prstGeom>
          <a:noFill/>
          <a:ln w="9525">
            <a:noFill/>
            <a:miter lim="800000"/>
            <a:headEnd/>
            <a:tailEnd/>
          </a:ln>
        </p:spPr>
      </p:pic>
      <p:sp>
        <p:nvSpPr>
          <p:cNvPr id="3" name="2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17 Marcador de número de diapositiva"/>
          <p:cNvSpPr>
            <a:spLocks noGrp="1"/>
          </p:cNvSpPr>
          <p:nvPr>
            <p:ph type="sldNum" sz="quarter" idx="10"/>
          </p:nvPr>
        </p:nvSpPr>
        <p:spPr/>
        <p:txBody>
          <a:bodyPr/>
          <a:lstStyle>
            <a:lvl1pPr>
              <a:defRPr/>
            </a:lvl1pPr>
          </a:lstStyle>
          <a:p>
            <a:pPr>
              <a:defRPr/>
            </a:pPr>
            <a:fld id="{696AB197-49FF-4591-9438-50C977FF34AA}" type="slidenum">
              <a:rPr lang="es-MX"/>
              <a:pPr>
                <a:defRPr/>
              </a:pPr>
              <a:t>‹Nº›</a:t>
            </a:fld>
            <a:endParaRPr lang="es-MX"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4" name="2 Marcador de contenido"/>
          <p:cNvSpPr>
            <a:spLocks noGrp="1"/>
          </p:cNvSpPr>
          <p:nvPr>
            <p:ph idx="1"/>
          </p:nvPr>
        </p:nvSpPr>
        <p:spPr bwMode="auto">
          <a:xfrm>
            <a:off x="457200" y="1481138"/>
            <a:ext cx="8229600" cy="4525962"/>
          </a:xfrm>
          <a:prstGeom prst="rect">
            <a:avLst/>
          </a:prstGeom>
          <a:noFill/>
          <a:ln w="9525">
            <a:noFill/>
            <a:miter lim="800000"/>
            <a:headEnd/>
            <a:tailEnd/>
          </a:ln>
        </p:spPr>
        <p:txBody>
          <a:bodyPr/>
          <a:lstStyle>
            <a:extLst/>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15" name="6 Título"/>
          <p:cNvSpPr>
            <a:spLocks noGrp="1"/>
          </p:cNvSpPr>
          <p:nvPr>
            <p:ph type="title"/>
          </p:nvPr>
        </p:nvSpPr>
        <p:spPr>
          <a:xfrm>
            <a:off x="457200" y="274638"/>
            <a:ext cx="8229600" cy="1143000"/>
          </a:xfrm>
          <a:prstGeom prst="rect">
            <a:avLst/>
          </a:prstGeom>
        </p:spPr>
        <p:txBody>
          <a:bodyPr rtlCol="0"/>
          <a:lstStyle>
            <a:extLst/>
          </a:lstStyle>
          <a:p>
            <a:pPr lvl="0"/>
            <a:r>
              <a:rPr lang="es-ES" noProof="0" smtClean="0"/>
              <a:t>Haga clic para modificar el estilo de título del patrón</a:t>
            </a:r>
            <a:endParaRPr lang="en-US" noProof="0"/>
          </a:p>
        </p:txBody>
      </p:sp>
      <p:sp>
        <p:nvSpPr>
          <p:cNvPr id="4" name="9 Marcador de fecha"/>
          <p:cNvSpPr>
            <a:spLocks noGrp="1"/>
          </p:cNvSpPr>
          <p:nvPr>
            <p:ph type="dt" sz="half" idx="10"/>
          </p:nvPr>
        </p:nvSpPr>
        <p:spPr/>
        <p:txBody>
          <a:bodyPr/>
          <a:lstStyle>
            <a:lvl1pPr>
              <a:defRPr sz="1800" kern="0">
                <a:solidFill>
                  <a:sysClr val="windowText" lastClr="000000"/>
                </a:solidFill>
              </a:defRPr>
            </a:lvl1pPr>
          </a:lstStyle>
          <a:p>
            <a:pPr>
              <a:defRPr/>
            </a:pPr>
            <a:fld id="{1D3D9633-7B05-471B-A491-C76A74C2172A}" type="datetimeFigureOut">
              <a:rPr lang="es-MX"/>
              <a:pPr>
                <a:defRPr/>
              </a:pPr>
              <a:t>15/10/2015</a:t>
            </a:fld>
            <a:endParaRPr lang="es-MX" dirty="0"/>
          </a:p>
        </p:txBody>
      </p:sp>
      <p:sp>
        <p:nvSpPr>
          <p:cNvPr id="5" name="21 Marcador de pie de página"/>
          <p:cNvSpPr>
            <a:spLocks noGrp="1"/>
          </p:cNvSpPr>
          <p:nvPr>
            <p:ph type="ftr" sz="quarter" idx="11"/>
          </p:nvPr>
        </p:nvSpPr>
        <p:spPr/>
        <p:txBody>
          <a:bodyPr/>
          <a:lstStyle>
            <a:lvl1pPr>
              <a:defRPr sz="1800" kern="0">
                <a:solidFill>
                  <a:sysClr val="windowText" lastClr="000000"/>
                </a:solidFill>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sz="1800" kern="0">
                <a:solidFill>
                  <a:sysClr val="windowText" lastClr="000000"/>
                </a:solidFill>
              </a:defRPr>
            </a:lvl1pPr>
          </a:lstStyle>
          <a:p>
            <a:pPr>
              <a:defRPr/>
            </a:pPr>
            <a:fld id="{9DCDDA7A-B23E-4383-9A11-83E34E681815}"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457200" y="1481138"/>
            <a:ext cx="8229600" cy="4525962"/>
          </a:xfrm>
          <a:prstGeom prst="rect">
            <a:avLst/>
          </a:prstGeo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6 Título"/>
          <p:cNvSpPr>
            <a:spLocks noGrp="1"/>
          </p:cNvSpPr>
          <p:nvPr>
            <p:ph type="title"/>
          </p:nvPr>
        </p:nvSpPr>
        <p:spPr>
          <a:xfrm>
            <a:off x="457200" y="274638"/>
            <a:ext cx="8229600" cy="1143000"/>
          </a:xfrm>
          <a:prstGeom prst="rect">
            <a:avLst/>
          </a:prstGeom>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F68F29CB-9185-4122-9C22-1DD5ADC771DE}" type="datetimeFigureOut">
              <a:rPr lang="es-MX"/>
              <a:pPr>
                <a:defRPr/>
              </a:pPr>
              <a:t>15/10/2015</a:t>
            </a:fld>
            <a:endParaRPr lang="es-MX" dirty="0"/>
          </a:p>
        </p:txBody>
      </p:sp>
      <p:sp>
        <p:nvSpPr>
          <p:cNvPr id="5" name="21 Marcador de pie de página"/>
          <p:cNvSpPr>
            <a:spLocks noGrp="1"/>
          </p:cNvSpPr>
          <p:nvPr>
            <p:ph type="ftr" sz="quarter" idx="11"/>
          </p:nvPr>
        </p:nvSpPr>
        <p:spPr/>
        <p:txBody>
          <a:bodyPr/>
          <a:lstStyle>
            <a:lvl1pPr>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a:lvl1pPr>
          </a:lstStyle>
          <a:p>
            <a:pPr>
              <a:defRPr/>
            </a:pPr>
            <a:fld id="{EA9FABD7-49B3-423B-8FB6-37FE6AEB5178}" type="slidenum">
              <a:rPr lang="es-MX"/>
              <a:pPr>
                <a:defRPr/>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solidFill>
            <a:srgbClr val="009999"/>
          </a:soli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pPr>
                <a:defRPr/>
              </a:pPr>
              <a:t>‹Nº›</a:t>
            </a:fld>
            <a:endParaRPr lang="es-ES" dirty="0"/>
          </a:p>
        </p:txBody>
      </p:sp>
      <p:grpSp>
        <p:nvGrpSpPr>
          <p:cNvPr id="7" name="Group 6"/>
          <p:cNvGrpSpPr/>
          <p:nvPr/>
        </p:nvGrpSpPr>
        <p:grpSpPr>
          <a:xfrm>
            <a:off x="8421493" y="6301115"/>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pPr>
                <a:defRPr/>
              </a:pPr>
              <a:t>‹Nº›</a:t>
            </a:fld>
            <a:endParaRPr lang="es-ES" dirty="0"/>
          </a:p>
        </p:txBody>
      </p:sp>
      <p:sp>
        <p:nvSpPr>
          <p:cNvPr id="12" name="Footer Placeholder 11"/>
          <p:cNvSpPr>
            <a:spLocks noGrp="1"/>
          </p:cNvSpPr>
          <p:nvPr>
            <p:ph type="ftr" sz="quarter" idx="12"/>
          </p:nvPr>
        </p:nvSpPr>
        <p:spPr/>
        <p:txBody>
          <a:bodyPr/>
          <a:lstStyle/>
          <a:p>
            <a:pPr>
              <a:defRPr/>
            </a:pPr>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29DEF70B-B6BB-416A-8ADC-5F0D71DE7090}" type="datetimeFigureOut">
              <a:rPr lang="es-ES"/>
              <a:pPr>
                <a:defRPr/>
              </a:pPr>
              <a:t>15/10/2015</a:t>
            </a:fld>
            <a:endParaRPr lang="es-ES" dirty="0"/>
          </a:p>
        </p:txBody>
      </p:sp>
      <p:sp>
        <p:nvSpPr>
          <p:cNvPr id="6" name="5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7" name="6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EA665D7E-460E-412B-A263-5F6E5A083FA3}" type="slidenum">
              <a:rPr lang="es-ES"/>
              <a:pPr>
                <a:defRPr/>
              </a:pPr>
              <a:t>‹Nº›</a:t>
            </a:fld>
            <a:endParaRPr lang="es-E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pPr>
                <a:defRPr/>
              </a:pPr>
              <a:t>‹Nº›</a:t>
            </a:fld>
            <a:endParaRPr lang="es-ES" dirty="0"/>
          </a:p>
        </p:txBody>
      </p:sp>
      <p:sp>
        <p:nvSpPr>
          <p:cNvPr id="21" name="Footer Placeholder 20"/>
          <p:cNvSpPr>
            <a:spLocks noGrp="1"/>
          </p:cNvSpPr>
          <p:nvPr>
            <p:ph type="ftr" sz="quarter" idx="12"/>
          </p:nvPr>
        </p:nvSpPr>
        <p:spPr/>
        <p:txBody>
          <a:bodyPr/>
          <a:lstStyle/>
          <a:p>
            <a:pPr>
              <a:defRPr/>
            </a:pPr>
            <a:endParaRPr lang="es-E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pPr>
                <a:defRPr/>
              </a:pPr>
              <a:t>‹Nº›</a:t>
            </a:fld>
            <a:endParaRPr lang="es-ES" dirty="0"/>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pPr>
                <a:defRPr/>
              </a:pPr>
              <a:t>‹Nº›</a:t>
            </a:fld>
            <a:endParaRPr lang="es-ES" dirty="0"/>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7DFE547-3660-4714-9CCB-3159F434143E}" type="datetimeFigureOut">
              <a:rPr lang="es-ES" smtClean="0"/>
              <a:pPr>
                <a:defRPr/>
              </a:pPr>
              <a:t>15/10/2015</a:t>
            </a:fld>
            <a:endParaRPr lang="es-ES" dirty="0"/>
          </a:p>
        </p:txBody>
      </p:sp>
      <p:sp>
        <p:nvSpPr>
          <p:cNvPr id="6" name="Slide Number Placeholder 5"/>
          <p:cNvSpPr>
            <a:spLocks noGrp="1"/>
          </p:cNvSpPr>
          <p:nvPr>
            <p:ph type="sldNum" sz="quarter" idx="11"/>
          </p:nvPr>
        </p:nvSpPr>
        <p:spPr>
          <a:xfrm>
            <a:off x="8850004" y="6453336"/>
            <a:ext cx="381000" cy="365125"/>
          </a:xfrm>
        </p:spPr>
        <p:txBody>
          <a:bodyPr/>
          <a:lstStyle/>
          <a:p>
            <a:pPr>
              <a:defRPr/>
            </a:pPr>
            <a:fld id="{E6F838FE-E868-4271-AB1F-B8BFB7AC3F91}" type="slidenum">
              <a:rPr lang="es-ES" smtClean="0"/>
              <a:pPr>
                <a:defRPr/>
              </a:pPr>
              <a:t>‹Nº›</a:t>
            </a:fld>
            <a:endParaRPr lang="es-ES" dirty="0"/>
          </a:p>
        </p:txBody>
      </p:sp>
      <p:sp>
        <p:nvSpPr>
          <p:cNvPr id="7" name="Footer Placeholder 6"/>
          <p:cNvSpPr>
            <a:spLocks noGrp="1"/>
          </p:cNvSpPr>
          <p:nvPr>
            <p:ph type="ftr" sz="quarter" idx="12"/>
          </p:nvPr>
        </p:nvSpPr>
        <p:spPr/>
        <p:txBody>
          <a:bodyPr/>
          <a:lstStyle/>
          <a:p>
            <a:pPr>
              <a:defRPr/>
            </a:pPr>
            <a:endParaRPr lang="es-ES" dirty="0"/>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3" name="Imagen 12"/>
          <p:cNvPicPr>
            <a:picLocks noChangeAspect="1"/>
          </p:cNvPicPr>
          <p:nvPr userDrawn="1"/>
        </p:nvPicPr>
        <p:blipFill>
          <a:blip r:embed="rId4"/>
          <a:stretch>
            <a:fillRect/>
          </a:stretch>
        </p:blipFill>
        <p:spPr>
          <a:xfrm>
            <a:off x="8637759" y="6440532"/>
            <a:ext cx="200025" cy="400050"/>
          </a:xfrm>
          <a:prstGeom prst="rect">
            <a:avLst/>
          </a:prstGeom>
        </p:spPr>
      </p:pic>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pPr>
                <a:defRPr/>
              </a:pPr>
              <a:t>‹Nº›</a:t>
            </a:fld>
            <a:endParaRPr lang="es-ES" dirty="0"/>
          </a:p>
        </p:txBody>
      </p:sp>
      <p:sp>
        <p:nvSpPr>
          <p:cNvPr id="13" name="Footer Placeholder 12"/>
          <p:cNvSpPr>
            <a:spLocks noGrp="1"/>
          </p:cNvSpPr>
          <p:nvPr>
            <p:ph type="ftr" sz="quarter" idx="16"/>
          </p:nvPr>
        </p:nvSpPr>
        <p:spPr/>
        <p:txBody>
          <a:bodyPr/>
          <a:lstStyle/>
          <a:p>
            <a:pPr>
              <a:defRPr/>
            </a:pPr>
            <a:endParaRPr lang="es-E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3793976D-F53E-42AE-B90B-450316F64CFC}"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F59A9CB9-B356-4E32-879F-921808202175}"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grpSp>
    </p:spTree>
    <p:extLst>
      <p:ext uri="{BB962C8B-B14F-4D97-AF65-F5344CB8AC3E}">
        <p14:creationId xmlns:p14="http://schemas.microsoft.com/office/powerpoint/2010/main" val="351388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p:spPr>
        <p:txBody>
          <a:bodyPr/>
          <a:lstStyle>
            <a:lvl1pPr fontAlgn="base">
              <a:spcBef>
                <a:spcPct val="0"/>
              </a:spcBef>
              <a:spcAft>
                <a:spcPct val="0"/>
              </a:spcAft>
              <a:defRPr kern="1200">
                <a:solidFill>
                  <a:schemeClr val="tx1"/>
                </a:solidFill>
              </a:defRPr>
            </a:lvl1pPr>
          </a:lstStyle>
          <a:p>
            <a:pPr>
              <a:defRPr/>
            </a:pPr>
            <a:fld id="{FEC3885D-3C5A-4105-BEA8-654EF1C55F03}" type="datetimeFigureOut">
              <a:rPr lang="es-ES"/>
              <a:pPr>
                <a:defRPr/>
              </a:pPr>
              <a:t>15/10/2015</a:t>
            </a:fld>
            <a:endParaRPr lang="es-ES" dirty="0"/>
          </a:p>
        </p:txBody>
      </p:sp>
      <p:sp>
        <p:nvSpPr>
          <p:cNvPr id="6" name="5 Marcador de pie de página"/>
          <p:cNvSpPr>
            <a:spLocks noGrp="1"/>
          </p:cNvSpPr>
          <p:nvPr>
            <p:ph type="ftr" sz="quarter" idx="11"/>
          </p:nvPr>
        </p:nvSpPr>
        <p:spPr>
          <a:xfrm>
            <a:off x="3124200" y="6356350"/>
            <a:ext cx="2895600" cy="365125"/>
          </a:xfrm>
        </p:spPr>
        <p:txBody>
          <a:bodyPr/>
          <a:lstStyle>
            <a:lvl1pPr fontAlgn="base">
              <a:spcBef>
                <a:spcPct val="0"/>
              </a:spcBef>
              <a:spcAft>
                <a:spcPct val="0"/>
              </a:spcAft>
              <a:defRPr kern="1200">
                <a:solidFill>
                  <a:schemeClr val="tx1"/>
                </a:solidFill>
              </a:defRPr>
            </a:lvl1pPr>
          </a:lstStyle>
          <a:p>
            <a:pPr>
              <a:defRPr/>
            </a:pPr>
            <a:endParaRPr lang="es-ES" dirty="0"/>
          </a:p>
        </p:txBody>
      </p:sp>
      <p:sp>
        <p:nvSpPr>
          <p:cNvPr id="7" name="6 Marcador de número de diapositiva"/>
          <p:cNvSpPr>
            <a:spLocks noGrp="1"/>
          </p:cNvSpPr>
          <p:nvPr>
            <p:ph type="sldNum" sz="quarter" idx="12"/>
          </p:nvPr>
        </p:nvSpPr>
        <p:spPr>
          <a:xfrm>
            <a:off x="6553200" y="6356350"/>
            <a:ext cx="2133600" cy="365125"/>
          </a:xfrm>
        </p:spPr>
        <p:txBody>
          <a:bodyPr/>
          <a:lstStyle>
            <a:lvl1pPr fontAlgn="base">
              <a:spcBef>
                <a:spcPct val="0"/>
              </a:spcBef>
              <a:spcAft>
                <a:spcPct val="0"/>
              </a:spcAft>
              <a:defRPr kern="1200">
                <a:solidFill>
                  <a:schemeClr val="tx1"/>
                </a:solidFill>
              </a:defRPr>
            </a:lvl1pPr>
          </a:lstStyle>
          <a:p>
            <a:pPr>
              <a:defRPr/>
            </a:pPr>
            <a:fld id="{A1015CD2-D2A6-46C1-AF32-9F47BF22B514}" type="slidenum">
              <a:rPr lang="es-ES"/>
              <a:pPr>
                <a:defRPr/>
              </a:pPr>
              <a:t>‹Nº›</a:t>
            </a:fld>
            <a:endParaRPr lang="es-E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0B42322D-695C-42F1-BACD-75D4D5F961DE}" type="datetimeFigureOut">
              <a:rPr lang="es-ES" smtClean="0"/>
              <a:pPr>
                <a:defRPr/>
              </a:pPr>
              <a:t>15/10/2015</a:t>
            </a:fld>
            <a:endParaRPr lang="es-ES" dirty="0"/>
          </a:p>
        </p:txBody>
      </p:sp>
      <p:sp>
        <p:nvSpPr>
          <p:cNvPr id="10" name="Slide Number Placeholder 9"/>
          <p:cNvSpPr>
            <a:spLocks noGrp="1"/>
          </p:cNvSpPr>
          <p:nvPr>
            <p:ph type="sldNum" sz="quarter" idx="11"/>
          </p:nvPr>
        </p:nvSpPr>
        <p:spPr/>
        <p:txBody>
          <a:bodyPr/>
          <a:lstStyle/>
          <a:p>
            <a:pPr>
              <a:defRPr/>
            </a:pPr>
            <a:fld id="{7DAFFB10-495A-4EFA-956D-17ABB1D23DC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2" name="Footer Placeholder 11"/>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163667202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pPr>
              <a:defRPr/>
            </a:pPr>
            <a:fld id="{7AAFA1B9-9405-468B-A42B-8095D722DC7A}" type="datetimeFigureOut">
              <a:rPr lang="es-ES" smtClean="0"/>
              <a:pPr>
                <a:defRPr/>
              </a:pPr>
              <a:t>15/10/2015</a:t>
            </a:fld>
            <a:endParaRPr lang="es-ES" dirty="0"/>
          </a:p>
        </p:txBody>
      </p:sp>
      <p:sp>
        <p:nvSpPr>
          <p:cNvPr id="20" name="Slide Number Placeholder 19"/>
          <p:cNvSpPr>
            <a:spLocks noGrp="1"/>
          </p:cNvSpPr>
          <p:nvPr>
            <p:ph type="sldNum" sz="quarter" idx="11"/>
          </p:nvPr>
        </p:nvSpPr>
        <p:spPr/>
        <p:txBody>
          <a:bodyPr/>
          <a:lstStyle/>
          <a:p>
            <a:pPr>
              <a:defRPr/>
            </a:pPr>
            <a:fld id="{0FB1DF77-0D99-4C6B-BF22-AD32BC4F0FA8}"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21" name="Footer Placeholder 20"/>
          <p:cNvSpPr>
            <a:spLocks noGrp="1"/>
          </p:cNvSpPr>
          <p:nvPr>
            <p:ph type="ftr" sz="quarter" idx="12"/>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23241778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pPr>
              <a:defRPr/>
            </a:pPr>
            <a:fld id="{C5ABC477-F94A-4659-8188-511EF6FA69C7}"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3978D374-60D8-4889-ABC8-AA2568051A4E}"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01907351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fld id="{B956BC03-921A-49CC-8EA7-D65B9A15A040}" type="datetimeFigureOut">
              <a:rPr lang="es-ES" smtClean="0"/>
              <a:pPr>
                <a:defRPr/>
              </a:pPr>
              <a:t>15/10/2015</a:t>
            </a:fld>
            <a:endParaRPr lang="es-ES" dirty="0"/>
          </a:p>
        </p:txBody>
      </p:sp>
      <p:sp>
        <p:nvSpPr>
          <p:cNvPr id="8" name="Footer Placeholder 7"/>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9" name="Slide Number Placeholder 8"/>
          <p:cNvSpPr>
            <a:spLocks noGrp="1"/>
          </p:cNvSpPr>
          <p:nvPr>
            <p:ph type="sldNum" sz="quarter" idx="12"/>
          </p:nvPr>
        </p:nvSpPr>
        <p:spPr/>
        <p:txBody>
          <a:bodyPr/>
          <a:lstStyle/>
          <a:p>
            <a:pPr>
              <a:defRPr/>
            </a:pPr>
            <a:fld id="{FEC605FC-B368-490C-B6F7-B40A865A6A4F}"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16566195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35A1511-3283-4917-B434-763B06616574}" type="datetimeFigureOut">
              <a:rPr lang="es-ES" smtClean="0"/>
              <a:pPr>
                <a:defRPr/>
              </a:pPr>
              <a:t>15/10/2015</a:t>
            </a:fld>
            <a:endParaRPr lang="es-ES" dirty="0"/>
          </a:p>
        </p:txBody>
      </p:sp>
      <p:sp>
        <p:nvSpPr>
          <p:cNvPr id="4" name="Footer Placeholder 3"/>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5" name="Slide Number Placeholder 4"/>
          <p:cNvSpPr>
            <a:spLocks noGrp="1"/>
          </p:cNvSpPr>
          <p:nvPr>
            <p:ph type="sldNum" sz="quarter" idx="12"/>
          </p:nvPr>
        </p:nvSpPr>
        <p:spPr/>
        <p:txBody>
          <a:bodyPr/>
          <a:lstStyle/>
          <a:p>
            <a:pPr>
              <a:defRPr/>
            </a:pPr>
            <a:fld id="{BFEAF616-84CA-499F-8FAA-C26F3C767BB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168054163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pPr>
              <a:defRPr/>
            </a:pPr>
            <a:endParaRPr lang="es-ES" dirty="0">
              <a:solidFill>
                <a:srgbClr val="003E75">
                  <a:lumMod val="60000"/>
                  <a:lumOff val="40000"/>
                </a:srgbClr>
              </a:solidFill>
            </a:endParaRPr>
          </a:p>
        </p:txBody>
      </p:sp>
      <p:sp>
        <p:nvSpPr>
          <p:cNvPr id="8" name="Slide Number Placeholder 5"/>
          <p:cNvSpPr txBox="1">
            <a:spLocks/>
          </p:cNvSpPr>
          <p:nvPr userDrawn="1"/>
        </p:nvSpPr>
        <p:spPr>
          <a:xfrm>
            <a:off x="8850004" y="6453336"/>
            <a:ext cx="381000" cy="365125"/>
          </a:xfrm>
          <a:prstGeom prst="rect">
            <a:avLst/>
          </a:prstGeom>
        </p:spPr>
        <p:txBody>
          <a:bodyPr vert="horz" lIns="91440" tIns="45720" rIns="91440" bIns="45720" rtlCol="0" anchor="ctr"/>
          <a:lstStyle>
            <a:defPPr>
              <a:defRPr lang="es-MX"/>
            </a:defPPr>
            <a:lvl1pPr algn="l" rtl="0" fontAlgn="base">
              <a:spcBef>
                <a:spcPct val="0"/>
              </a:spcBef>
              <a:spcAft>
                <a:spcPct val="0"/>
              </a:spcAft>
              <a:defRPr sz="1200" b="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6F838FE-E868-4271-AB1F-B8BFB7AC3F91}" type="slidenum">
              <a:rPr lang="es-ES" smtClean="0">
                <a:latin typeface="+mn-lt"/>
              </a:rPr>
              <a:pPr>
                <a:defRPr/>
              </a:pPr>
              <a:t>‹Nº›</a:t>
            </a:fld>
            <a:endParaRPr lang="es-ES" dirty="0">
              <a:latin typeface="+mn-lt"/>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480" y="116632"/>
            <a:ext cx="665850" cy="828000"/>
          </a:xfrm>
          <a:prstGeom prst="rect">
            <a:avLst/>
          </a:prstGeom>
        </p:spPr>
      </p:pic>
      <p:pic>
        <p:nvPicPr>
          <p:cNvPr id="10" name="Imagen 9"/>
          <p:cNvPicPr>
            <a:picLocks noChangeAspect="1"/>
          </p:cNvPicPr>
          <p:nvPr userDrawn="1"/>
        </p:nvPicPr>
        <p:blipFill>
          <a:blip r:embed="rId3"/>
          <a:stretch>
            <a:fillRect/>
          </a:stretch>
        </p:blipFill>
        <p:spPr>
          <a:xfrm>
            <a:off x="8147540" y="5680296"/>
            <a:ext cx="629496" cy="469454"/>
          </a:xfrm>
          <a:prstGeom prst="rect">
            <a:avLst/>
          </a:prstGeom>
        </p:spPr>
      </p:pic>
      <p:pic>
        <p:nvPicPr>
          <p:cNvPr id="11" name="Imagen 10"/>
          <p:cNvPicPr>
            <a:picLocks noChangeAspect="1"/>
          </p:cNvPicPr>
          <p:nvPr userDrawn="1"/>
        </p:nvPicPr>
        <p:blipFill>
          <a:blip r:embed="rId4"/>
          <a:stretch>
            <a:fillRect/>
          </a:stretch>
        </p:blipFill>
        <p:spPr>
          <a:xfrm>
            <a:off x="8637759" y="6440532"/>
            <a:ext cx="200025" cy="400050"/>
          </a:xfrm>
          <a:prstGeom prst="rect">
            <a:avLst/>
          </a:prstGeom>
        </p:spPr>
      </p:pic>
    </p:spTree>
    <p:extLst>
      <p:ext uri="{BB962C8B-B14F-4D97-AF65-F5344CB8AC3E}">
        <p14:creationId xmlns:p14="http://schemas.microsoft.com/office/powerpoint/2010/main" val="13094618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pPr>
              <a:defRPr/>
            </a:pPr>
            <a:fld id="{29DEF70B-B6BB-416A-8ADC-5F0D71DE7090}" type="datetimeFigureOut">
              <a:rPr lang="es-ES" smtClean="0"/>
              <a:pPr>
                <a:defRPr/>
              </a:pPr>
              <a:t>15/10/2015</a:t>
            </a:fld>
            <a:endParaRPr lang="es-ES" dirty="0"/>
          </a:p>
        </p:txBody>
      </p:sp>
      <p:sp>
        <p:nvSpPr>
          <p:cNvPr id="10" name="Slide Number Placeholder 9"/>
          <p:cNvSpPr>
            <a:spLocks noGrp="1"/>
          </p:cNvSpPr>
          <p:nvPr>
            <p:ph type="sldNum" sz="quarter" idx="15"/>
          </p:nvPr>
        </p:nvSpPr>
        <p:spPr/>
        <p:txBody>
          <a:bodyPr/>
          <a:lstStyle/>
          <a:p>
            <a:pPr>
              <a:defRPr/>
            </a:pPr>
            <a:fld id="{EA665D7E-460E-412B-A263-5F6E5A083FA3}"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
        <p:nvSpPr>
          <p:cNvPr id="13" name="Footer Placeholder 12"/>
          <p:cNvSpPr>
            <a:spLocks noGrp="1"/>
          </p:cNvSpPr>
          <p:nvPr>
            <p:ph type="ftr" sz="quarter" idx="16"/>
          </p:nvPr>
        </p:nvSpPr>
        <p:spPr/>
        <p:txBody>
          <a:bodyPr/>
          <a:lstStyle/>
          <a:p>
            <a:pPr>
              <a:defRPr/>
            </a:pPr>
            <a:endParaRPr lang="es-ES" dirty="0">
              <a:solidFill>
                <a:srgbClr val="003E75">
                  <a:lumMod val="60000"/>
                  <a:lumOff val="40000"/>
                </a:srgbClr>
              </a:solidFill>
            </a:endParaRPr>
          </a:p>
        </p:txBody>
      </p:sp>
    </p:spTree>
    <p:extLst>
      <p:ext uri="{BB962C8B-B14F-4D97-AF65-F5344CB8AC3E}">
        <p14:creationId xmlns:p14="http://schemas.microsoft.com/office/powerpoint/2010/main" val="365295723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FEC3885D-3C5A-4105-BEA8-654EF1C55F03}" type="datetimeFigureOut">
              <a:rPr lang="es-ES" smtClean="0"/>
              <a:pPr>
                <a:defRPr/>
              </a:pPr>
              <a:t>15/10/2015</a:t>
            </a:fld>
            <a:endParaRPr lang="es-ES" dirty="0"/>
          </a:p>
        </p:txBody>
      </p:sp>
      <p:sp>
        <p:nvSpPr>
          <p:cNvPr id="6" name="Footer Placeholder 5"/>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7" name="Slide Number Placeholder 6"/>
          <p:cNvSpPr>
            <a:spLocks noGrp="1"/>
          </p:cNvSpPr>
          <p:nvPr>
            <p:ph type="sldNum" sz="quarter" idx="12"/>
          </p:nvPr>
        </p:nvSpPr>
        <p:spPr/>
        <p:txBody>
          <a:bodyPr/>
          <a:lstStyle/>
          <a:p>
            <a:pPr>
              <a:defRPr/>
            </a:pPr>
            <a:fld id="{A1015CD2-D2A6-46C1-AF32-9F47BF22B514}"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40285297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0279E391-157D-4CD6-B54E-CAF7297F3669}"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1B33C659-AA43-4496-B7B5-8BCCA7AEFACC}"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175139836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fld id="{E0076735-E390-401F-9F39-AA9113FC1482}" type="datetimeFigureOut">
              <a:rPr lang="es-ES" smtClean="0"/>
              <a:pPr>
                <a:defRPr/>
              </a:pPr>
              <a:t>15/10/2015</a:t>
            </a:fld>
            <a:endParaRPr lang="es-ES" dirty="0"/>
          </a:p>
        </p:txBody>
      </p:sp>
      <p:sp>
        <p:nvSpPr>
          <p:cNvPr id="5" name="Footer Placeholder 4"/>
          <p:cNvSpPr>
            <a:spLocks noGrp="1"/>
          </p:cNvSpPr>
          <p:nvPr>
            <p:ph type="ftr" sz="quarter" idx="11"/>
          </p:nvPr>
        </p:nvSpPr>
        <p:spPr/>
        <p:txBody>
          <a:bodyPr/>
          <a:lstStyle/>
          <a:p>
            <a:pPr>
              <a:defRPr/>
            </a:pPr>
            <a:endParaRPr lang="es-ES" dirty="0">
              <a:solidFill>
                <a:srgbClr val="003E75">
                  <a:lumMod val="60000"/>
                  <a:lumOff val="40000"/>
                </a:srgbClr>
              </a:solidFill>
            </a:endParaRPr>
          </a:p>
        </p:txBody>
      </p:sp>
      <p:sp>
        <p:nvSpPr>
          <p:cNvPr id="6" name="Slide Number Placeholder 5"/>
          <p:cNvSpPr>
            <a:spLocks noGrp="1"/>
          </p:cNvSpPr>
          <p:nvPr>
            <p:ph type="sldNum" sz="quarter" idx="12"/>
          </p:nvPr>
        </p:nvSpPr>
        <p:spPr/>
        <p:txBody>
          <a:bodyPr/>
          <a:lstStyle/>
          <a:p>
            <a:pPr>
              <a:defRPr/>
            </a:pPr>
            <a:fld id="{5C927853-71B8-4457-AFA0-CC5B1E5960D1}" type="slidenum">
              <a:rPr lang="es-ES" smtClean="0">
                <a:solidFill>
                  <a:srgbClr val="4E5B6F">
                    <a:lumMod val="60000"/>
                    <a:lumOff val="40000"/>
                  </a:srgbClr>
                </a:solidFill>
              </a:rPr>
              <a:pPr>
                <a:defRPr/>
              </a:pPr>
              <a:t>‹Nº›</a:t>
            </a:fld>
            <a:endParaRPr lang="es-ES" dirty="0">
              <a:solidFill>
                <a:srgbClr val="4E5B6F">
                  <a:lumMod val="60000"/>
                  <a:lumOff val="40000"/>
                </a:srgbClr>
              </a:solidFill>
            </a:endParaRPr>
          </a:p>
        </p:txBody>
      </p:sp>
    </p:spTree>
    <p:extLst>
      <p:ext uri="{BB962C8B-B14F-4D97-AF65-F5344CB8AC3E}">
        <p14:creationId xmlns:p14="http://schemas.microsoft.com/office/powerpoint/2010/main" val="8613009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jpe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2.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3.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5.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6.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7.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8.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9.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cs typeface="+mn-cs"/>
            </a:endParaRPr>
          </a:p>
        </p:txBody>
      </p:sp>
      <p:sp>
        <p:nvSpPr>
          <p:cNvPr id="15" name="14 Triángulo rectángulo"/>
          <p:cNvSpPr>
            <a:spLocks/>
          </p:cNvSpPr>
          <p:nvPr/>
        </p:nvSpPr>
        <p:spPr bwMode="auto">
          <a:xfrm>
            <a:off x="-6042" y="5791253"/>
            <a:ext cx="3402314" cy="1080868"/>
          </a:xfrm>
          <a:prstGeom prst="rtTriangle">
            <a:avLst/>
          </a:prstGeom>
          <a:blipFill>
            <a:blip r:embed="rId79" cstate="print">
              <a:alphaModFix amt="50000"/>
            </a:blip>
            <a:tile tx="0" ty="0" sx="50000" sy="50000" flip="none" algn="t"/>
          </a:blip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cs typeface="+mn-cs"/>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413" y="5443538"/>
            <a:ext cx="7162800" cy="647700"/>
          </a:xfrm>
          <a:prstGeom prst="rect">
            <a:avLst/>
          </a:prstGeom>
          <a:noFill/>
          <a:ln w="9525">
            <a:noFill/>
            <a:miter lim="800000"/>
            <a:headEnd/>
            <a:tailEnd/>
          </a:ln>
        </p:spPr>
        <p:txBody>
          <a:bodyPr tIns="0"/>
          <a:lstStyle/>
          <a:p>
            <a:pPr algn="r">
              <a:spcBef>
                <a:spcPts val="400"/>
              </a:spcBef>
              <a:buClr>
                <a:srgbClr val="2DA2BF"/>
              </a:buClr>
              <a:buSzPct val="68000"/>
              <a:buFont typeface="Wingdings 3" pitchFamily="18" charset="2"/>
              <a:buNone/>
              <a:defRPr/>
            </a:pPr>
            <a:r>
              <a:rPr lang="es-ES" sz="1400" dirty="0">
                <a:solidFill>
                  <a:srgbClr val="FFFFFF"/>
                </a:solidFill>
                <a:latin typeface="Lucida Sans Unicode" pitchFamily="34" charset="0"/>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fontAlgn="auto">
              <a:spcBef>
                <a:spcPts val="0"/>
              </a:spcBef>
              <a:spcAft>
                <a:spcPts val="0"/>
              </a:spcAft>
              <a:defRPr kern="0">
                <a:solidFill>
                  <a:sysClr val="window" lastClr="FFFFFF"/>
                </a:solidFill>
                <a:cs typeface="+mn-cs"/>
              </a:defRPr>
            </a:lvl1pPr>
            <a:extLst/>
          </a:lstStyle>
          <a:p>
            <a:pPr>
              <a:defRPr/>
            </a:pPr>
            <a:fld id="{24CE3B9B-04A8-46C5-A060-E48411CE1392}" type="datetimeFigureOut">
              <a:rPr lang="es-MX"/>
              <a:pPr>
                <a:defRPr/>
              </a:pPr>
              <a:t>15/10/2015</a:t>
            </a:fld>
            <a:endParaRPr lang="es-MX" dirty="0"/>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fontAlgn="auto">
              <a:spcBef>
                <a:spcPts val="0"/>
              </a:spcBef>
              <a:spcAft>
                <a:spcPts val="0"/>
              </a:spcAft>
              <a:defRPr kern="0">
                <a:solidFill>
                  <a:sysClr val="window" lastClr="FFFFFF"/>
                </a:solidFill>
                <a:cs typeface="+mn-cs"/>
              </a:defRPr>
            </a:lvl1pPr>
            <a:extLst/>
          </a:lstStyle>
          <a:p>
            <a:pPr>
              <a:defRPr/>
            </a:pPr>
            <a:endParaRPr lang="es-MX" dirty="0"/>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fontAlgn="auto">
              <a:spcBef>
                <a:spcPts val="0"/>
              </a:spcBef>
              <a:spcAft>
                <a:spcPts val="0"/>
              </a:spcAft>
              <a:defRPr kern="0">
                <a:solidFill>
                  <a:sysClr val="window" lastClr="FFFFFF"/>
                </a:solidFill>
                <a:cs typeface="+mn-cs"/>
              </a:defRPr>
            </a:lvl1pPr>
            <a:extLst/>
          </a:lstStyle>
          <a:p>
            <a:pPr>
              <a:defRPr/>
            </a:pPr>
            <a:fld id="{AE2AB9CE-E802-443F-8485-D10318B4103E}"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 id="2147483898" r:id="rId49"/>
    <p:sldLayoutId id="2147483899" r:id="rId50"/>
    <p:sldLayoutId id="2147483900" r:id="rId51"/>
    <p:sldLayoutId id="2147483901" r:id="rId52"/>
    <p:sldLayoutId id="2147483902" r:id="rId53"/>
    <p:sldLayoutId id="2147483903" r:id="rId54"/>
    <p:sldLayoutId id="2147483904" r:id="rId55"/>
    <p:sldLayoutId id="2147483905" r:id="rId56"/>
    <p:sldLayoutId id="2147483906" r:id="rId57"/>
    <p:sldLayoutId id="2147483907" r:id="rId58"/>
    <p:sldLayoutId id="2147483908" r:id="rId59"/>
    <p:sldLayoutId id="2147483909" r:id="rId60"/>
    <p:sldLayoutId id="2147483910" r:id="rId61"/>
    <p:sldLayoutId id="2147483911" r:id="rId62"/>
    <p:sldLayoutId id="2147483912" r:id="rId63"/>
    <p:sldLayoutId id="2147483913" r:id="rId64"/>
    <p:sldLayoutId id="2147483914" r:id="rId65"/>
    <p:sldLayoutId id="2147483915" r:id="rId66"/>
    <p:sldLayoutId id="2147483916" r:id="rId67"/>
    <p:sldLayoutId id="2147483917" r:id="rId68"/>
    <p:sldLayoutId id="2147483918" r:id="rId69"/>
    <p:sldLayoutId id="2147483919" r:id="rId70"/>
    <p:sldLayoutId id="2147483920" r:id="rId71"/>
    <p:sldLayoutId id="2147483921" r:id="rId72"/>
    <p:sldLayoutId id="2147483922" r:id="rId73"/>
    <p:sldLayoutId id="2147483923" r:id="rId74"/>
    <p:sldLayoutId id="2147483924" r:id="rId75"/>
    <p:sldLayoutId id="2147483844" r:id="rId76"/>
    <p:sldLayoutId id="2147483846" r:id="rId7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pPr>
                <a:defRPr/>
              </a:pPr>
              <a:t>‹Nº›</a:t>
            </a:fld>
            <a:endParaRPr lang="es-MX"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4031713738"/>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241689578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1841226247"/>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143640171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254961475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423808361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s-MX" dirty="0">
              <a:solidFill>
                <a:srgbClr val="003E75">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AE2AB9CE-E802-443F-8485-D10318B4103E}" type="slidenum">
              <a:rPr lang="es-MX" smtClean="0">
                <a:solidFill>
                  <a:srgbClr val="4E5B6F">
                    <a:lumMod val="60000"/>
                    <a:lumOff val="40000"/>
                  </a:srgbClr>
                </a:solidFill>
              </a:rPr>
              <a:pPr>
                <a:defRPr/>
              </a:pPr>
              <a:t>‹Nº›</a:t>
            </a:fld>
            <a:endParaRPr lang="es-MX" dirty="0">
              <a:solidFill>
                <a:srgbClr val="4E5B6F">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3E75"/>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24CE3B9B-04A8-46C5-A060-E48411CE1392}" type="datetimeFigureOut">
              <a:rPr lang="es-MX" smtClean="0"/>
              <a:pPr>
                <a:defRPr/>
              </a:pPr>
              <a:t>15/10/2015</a:t>
            </a:fld>
            <a:endParaRPr lang="es-MX" dirty="0"/>
          </a:p>
        </p:txBody>
      </p:sp>
    </p:spTree>
    <p:extLst>
      <p:ext uri="{BB962C8B-B14F-4D97-AF65-F5344CB8AC3E}">
        <p14:creationId xmlns:p14="http://schemas.microsoft.com/office/powerpoint/2010/main" val="235229696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9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5.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25.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dif.df.gob.mx/transparencia/FI/juridico/LOCALES/LEYDETRANSPARENCIA.pdf"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chart" Target="../charts/chart29.xml"/><Relationship Id="rId4" Type="http://schemas.openxmlformats.org/officeDocument/2006/relationships/image" Target="../media/image15.pn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7.xml"/><Relationship Id="rId5" Type="http://schemas.openxmlformats.org/officeDocument/2006/relationships/chart" Target="../charts/chart30.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dif.df.gob.mx/transparencia/FI/juridico/LOCALES/LEYDETRANSPARENCIA.pdf"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chart" Target="../charts/chart38.xml"/><Relationship Id="rId4" Type="http://schemas.openxmlformats.org/officeDocument/2006/relationships/image" Target="../media/image15.png"/><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7.xml"/><Relationship Id="rId5" Type="http://schemas.openxmlformats.org/officeDocument/2006/relationships/chart" Target="../charts/chart39.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dif.df.gob.mx/transparencia/FI/juridico/LOCALES/LEYDETRANSPARENCIA.pdf"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7.xml"/><Relationship Id="rId6"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chart" Target="../charts/chart43.xml"/><Relationship Id="rId4" Type="http://schemas.openxmlformats.org/officeDocument/2006/relationships/image" Target="../media/image15.png"/><Relationship Id="rId9"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7.xml"/><Relationship Id="rId5" Type="http://schemas.openxmlformats.org/officeDocument/2006/relationships/chart" Target="../charts/chart4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45.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6.xml"/><Relationship Id="rId1" Type="http://schemas.openxmlformats.org/officeDocument/2006/relationships/slideLayout" Target="../slideLayouts/slideLayout128.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2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49.xml"/><Relationship Id="rId1" Type="http://schemas.openxmlformats.org/officeDocument/2006/relationships/slideLayout" Target="../slideLayouts/slideLayout128.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50.xml"/><Relationship Id="rId1" Type="http://schemas.openxmlformats.org/officeDocument/2006/relationships/slideLayout" Target="../slideLayouts/slideLayout128.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8.xml"/><Relationship Id="rId4" Type="http://schemas.openxmlformats.org/officeDocument/2006/relationships/chart" Target="../charts/chart5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8.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8.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54.xml"/><Relationship Id="rId1" Type="http://schemas.openxmlformats.org/officeDocument/2006/relationships/slideLayout" Target="../slideLayouts/slideLayout128.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39.xml"/></Relationships>
</file>

<file path=ppt/slides/_rels/slide6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39.xml"/></Relationships>
</file>

<file path=ppt/slides/_rels/slide6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39.xml"/></Relationships>
</file>

<file path=ppt/slides/_rels/slide6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7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139.xml"/><Relationship Id="rId4" Type="http://schemas.openxmlformats.org/officeDocument/2006/relationships/chart" Target="../charts/char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7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9.xml"/><Relationship Id="rId1" Type="http://schemas.openxmlformats.org/officeDocument/2006/relationships/slideLayout" Target="../slideLayouts/slideLayout150.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7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7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61.xml"/></Relationships>
</file>

<file path=ppt/slides/_rels/slide7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61.xml"/></Relationships>
</file>

<file path=ppt/slides/_rels/slide7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61.xml"/></Relationships>
</file>

<file path=ppt/slides/_rels/slide7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5.xml"/></Relationships>
</file>

<file path=ppt/slides/_rels/slide8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61.xml"/></Relationships>
</file>

<file path=ppt/slides/_rels/slide8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Conector recto"/>
          <p:cNvCxnSpPr/>
          <p:nvPr/>
        </p:nvCxnSpPr>
        <p:spPr bwMode="auto">
          <a:xfrm rot="5400000">
            <a:off x="1529587" y="3464031"/>
            <a:ext cx="3240000" cy="1587"/>
          </a:xfrm>
          <a:prstGeom prst="line">
            <a:avLst/>
          </a:prstGeom>
          <a:ln w="25400">
            <a:solidFill>
              <a:srgbClr val="008080"/>
            </a:solidFill>
          </a:ln>
        </p:spPr>
        <p:style>
          <a:lnRef idx="1">
            <a:schemeClr val="accent1"/>
          </a:lnRef>
          <a:fillRef idx="0">
            <a:schemeClr val="accent1"/>
          </a:fillRef>
          <a:effectRef idx="0">
            <a:schemeClr val="accent1"/>
          </a:effectRef>
          <a:fontRef idx="minor">
            <a:schemeClr val="tx1"/>
          </a:fontRef>
        </p:style>
      </p:cxnSp>
      <p:sp>
        <p:nvSpPr>
          <p:cNvPr id="74755" name="6 Rectángulo"/>
          <p:cNvSpPr>
            <a:spLocks noChangeArrowheads="1"/>
          </p:cNvSpPr>
          <p:nvPr/>
        </p:nvSpPr>
        <p:spPr bwMode="auto">
          <a:xfrm>
            <a:off x="7164288" y="4872405"/>
            <a:ext cx="1741126" cy="400110"/>
          </a:xfrm>
          <a:prstGeom prst="rect">
            <a:avLst/>
          </a:prstGeom>
          <a:noFill/>
          <a:ln w="9525">
            <a:noFill/>
            <a:miter lim="800000"/>
            <a:headEnd/>
            <a:tailEnd/>
          </a:ln>
        </p:spPr>
        <p:txBody>
          <a:bodyPr wrap="square">
            <a:spAutoFit/>
          </a:bodyPr>
          <a:lstStyle/>
          <a:p>
            <a:pPr algn="ctr"/>
            <a:r>
              <a:rPr lang="es-MX" sz="2000" b="1" dirty="0" smtClean="0">
                <a:latin typeface="Calibri" pitchFamily="34" charset="0"/>
              </a:rPr>
              <a:t>Octubre 2015</a:t>
            </a:r>
            <a:endParaRPr lang="es-ES" sz="2000" dirty="0">
              <a:latin typeface="Calibri" pitchFamily="34" charset="0"/>
            </a:endParaRPr>
          </a:p>
        </p:txBody>
      </p:sp>
      <p:sp>
        <p:nvSpPr>
          <p:cNvPr id="74756" name="8 Rectángulo"/>
          <p:cNvSpPr>
            <a:spLocks noChangeArrowheads="1"/>
          </p:cNvSpPr>
          <p:nvPr/>
        </p:nvSpPr>
        <p:spPr bwMode="auto">
          <a:xfrm>
            <a:off x="3195520" y="2265986"/>
            <a:ext cx="5891212" cy="2308324"/>
          </a:xfrm>
          <a:prstGeom prst="rect">
            <a:avLst/>
          </a:prstGeom>
          <a:noFill/>
          <a:ln w="9525">
            <a:noFill/>
            <a:miter lim="800000"/>
            <a:headEnd/>
            <a:tailEnd/>
          </a:ln>
        </p:spPr>
        <p:txBody>
          <a:bodyPr>
            <a:spAutoFit/>
          </a:bodyPr>
          <a:lstStyle/>
          <a:p>
            <a:pPr algn="ctr"/>
            <a:r>
              <a:rPr lang="es-ES" sz="3600" b="1" dirty="0">
                <a:latin typeface="+mj-lt"/>
                <a:cs typeface="Arial" panose="020B0604020202020204" pitchFamily="34" charset="0"/>
              </a:rPr>
              <a:t>Diagnóstico Integral de las Oficinas de Información Pública</a:t>
            </a:r>
            <a:endParaRPr lang="es-MX" sz="3600" b="1" dirty="0" smtClean="0">
              <a:latin typeface="+mj-lt"/>
              <a:cs typeface="Arial" panose="020B0604020202020204" pitchFamily="34" charset="0"/>
            </a:endParaRPr>
          </a:p>
          <a:p>
            <a:pPr algn="ctr"/>
            <a:r>
              <a:rPr lang="es-MX" sz="3600" b="1" dirty="0" smtClean="0">
                <a:latin typeface="+mj-lt"/>
                <a:cs typeface="Arial" panose="020B0604020202020204" pitchFamily="34" charset="0"/>
              </a:rPr>
              <a:t>2015</a:t>
            </a:r>
            <a:endParaRPr lang="es-MX" sz="3600" b="1" dirty="0">
              <a:latin typeface="+mj-lt"/>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66" y="1780708"/>
            <a:ext cx="2277688" cy="2832358"/>
          </a:xfrm>
          <a:prstGeom prst="rect">
            <a:avLst/>
          </a:prstGeom>
        </p:spPr>
      </p:pic>
      <p:sp>
        <p:nvSpPr>
          <p:cNvPr id="7" name="5 Rectángulo"/>
          <p:cNvSpPr/>
          <p:nvPr/>
        </p:nvSpPr>
        <p:spPr>
          <a:xfrm>
            <a:off x="933445" y="4613066"/>
            <a:ext cx="2097330"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MX"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Segundo Pleno</a:t>
            </a:r>
            <a:endParaRPr lang="es-E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6 CuadroTexto"/>
          <p:cNvSpPr txBox="1">
            <a:spLocks noChangeArrowheads="1"/>
          </p:cNvSpPr>
          <p:nvPr/>
        </p:nvSpPr>
        <p:spPr bwMode="auto">
          <a:xfrm>
            <a:off x="1591208" y="1281673"/>
            <a:ext cx="5976663" cy="307777"/>
          </a:xfrm>
          <a:prstGeom prst="rect">
            <a:avLst/>
          </a:prstGeom>
          <a:noFill/>
          <a:ln w="9525">
            <a:noFill/>
            <a:miter lim="800000"/>
            <a:headEnd/>
            <a:tailEnd/>
          </a:ln>
        </p:spPr>
        <p:txBody>
          <a:bodyPr wrap="square">
            <a:spAutoFit/>
          </a:bodyPr>
          <a:lstStyle/>
          <a:p>
            <a:pPr algn="ctr"/>
            <a:r>
              <a:rPr lang="es-MX" sz="1400" b="1" dirty="0" smtClean="0">
                <a:solidFill>
                  <a:srgbClr val="003E75"/>
                </a:solidFill>
                <a:latin typeface="Calibri" pitchFamily="34" charset="0"/>
              </a:rPr>
              <a:t>Al </a:t>
            </a:r>
            <a:r>
              <a:rPr lang="es-MX" sz="1400" b="1" u="sng" dirty="0">
                <a:solidFill>
                  <a:srgbClr val="003E75"/>
                </a:solidFill>
                <a:latin typeface="Calibri" pitchFamily="34" charset="0"/>
              </a:rPr>
              <a:t>llegar a las instalaciones </a:t>
            </a:r>
            <a:r>
              <a:rPr lang="es-MX" sz="1400" b="1" dirty="0">
                <a:solidFill>
                  <a:srgbClr val="003E75"/>
                </a:solidFill>
                <a:latin typeface="Calibri" pitchFamily="34" charset="0"/>
              </a:rPr>
              <a:t>del Ente Obligado, fue atendido por:</a:t>
            </a:r>
          </a:p>
        </p:txBody>
      </p:sp>
      <p:graphicFrame>
        <p:nvGraphicFramePr>
          <p:cNvPr id="19" name="6 Gráfico"/>
          <p:cNvGraphicFramePr/>
          <p:nvPr>
            <p:extLst>
              <p:ext uri="{D42A27DB-BD31-4B8C-83A1-F6EECF244321}">
                <p14:modId xmlns:p14="http://schemas.microsoft.com/office/powerpoint/2010/main" val="3383629092"/>
              </p:ext>
            </p:extLst>
          </p:nvPr>
        </p:nvGraphicFramePr>
        <p:xfrm>
          <a:off x="1043608" y="2132856"/>
          <a:ext cx="7344816" cy="4122034"/>
        </p:xfrm>
        <a:graphic>
          <a:graphicData uri="http://schemas.openxmlformats.org/drawingml/2006/chart">
            <c:chart xmlns:c="http://schemas.openxmlformats.org/drawingml/2006/chart" xmlns:r="http://schemas.openxmlformats.org/officeDocument/2006/relationships" r:id="rId2"/>
          </a:graphicData>
        </a:graphic>
      </p:graphicFrame>
      <p:sp>
        <p:nvSpPr>
          <p:cNvPr id="9"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Ubicación (Atención </a:t>
            </a:r>
            <a:r>
              <a:rPr lang="es-MX" b="1" dirty="0">
                <a:solidFill>
                  <a:srgbClr val="003E75"/>
                </a:solidFill>
                <a:latin typeface="Calibri" pitchFamily="34" charset="0"/>
              </a:rPr>
              <a:t>al llegar a las instalaciones del Ente </a:t>
            </a:r>
            <a:r>
              <a:rPr lang="es-MX" b="1" dirty="0" smtClean="0">
                <a:solidFill>
                  <a:srgbClr val="003E75"/>
                </a:solidFill>
                <a:latin typeface="Calibri" pitchFamily="34" charset="0"/>
              </a:rPr>
              <a:t>Obligado)</a:t>
            </a:r>
            <a:endParaRPr lang="es-ES" sz="1400" b="1" i="1" dirty="0">
              <a:solidFill>
                <a:srgbClr val="003E75"/>
              </a:solidFill>
              <a:latin typeface="Calibri" pitchFamily="34" charset="0"/>
            </a:endParaRPr>
          </a:p>
        </p:txBody>
      </p:sp>
      <p:sp>
        <p:nvSpPr>
          <p:cNvPr id="12"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023968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6 CuadroTexto"/>
          <p:cNvSpPr txBox="1">
            <a:spLocks noChangeArrowheads="1"/>
          </p:cNvSpPr>
          <p:nvPr/>
        </p:nvSpPr>
        <p:spPr bwMode="auto">
          <a:xfrm>
            <a:off x="867614" y="1282254"/>
            <a:ext cx="7416144"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Para </a:t>
            </a:r>
            <a:r>
              <a:rPr lang="es-MX" sz="1400" b="1" u="sng" dirty="0">
                <a:solidFill>
                  <a:srgbClr val="003E75"/>
                </a:solidFill>
                <a:latin typeface="Calibri" pitchFamily="34" charset="0"/>
              </a:rPr>
              <a:t>ingresar a las instalaciones </a:t>
            </a:r>
            <a:r>
              <a:rPr lang="es-MX" sz="1400" b="1" dirty="0">
                <a:solidFill>
                  <a:srgbClr val="003E75"/>
                </a:solidFill>
                <a:latin typeface="Calibri" pitchFamily="34" charset="0"/>
              </a:rPr>
              <a:t>del Ente Obligado, le requirieron</a:t>
            </a:r>
            <a:r>
              <a:rPr lang="es-MX" sz="1400" b="1" dirty="0" smtClean="0">
                <a:solidFill>
                  <a:srgbClr val="003E75"/>
                </a:solidFill>
                <a:latin typeface="Calibri" pitchFamily="34" charset="0"/>
              </a:rPr>
              <a:t>:</a:t>
            </a:r>
          </a:p>
          <a:p>
            <a:pPr algn="ctr"/>
            <a:r>
              <a:rPr lang="es-MX" sz="1400" b="1" dirty="0" smtClean="0">
                <a:solidFill>
                  <a:srgbClr val="003E75"/>
                </a:solidFill>
                <a:latin typeface="Calibri" pitchFamily="34" charset="0"/>
              </a:rPr>
              <a:t>(SÓLO QUIENES FUERON </a:t>
            </a:r>
            <a:r>
              <a:rPr lang="es-MX" sz="1400" b="1" dirty="0" smtClean="0">
                <a:solidFill>
                  <a:srgbClr val="003E75"/>
                </a:solidFill>
                <a:latin typeface="Calibri" pitchFamily="34" charset="0"/>
              </a:rPr>
              <a:t>ATENDIDOS </a:t>
            </a:r>
            <a:r>
              <a:rPr lang="es-MX" sz="1400" b="1" dirty="0" smtClean="0">
                <a:solidFill>
                  <a:srgbClr val="003E75"/>
                </a:solidFill>
                <a:latin typeface="Calibri" pitchFamily="34" charset="0"/>
              </a:rPr>
              <a:t>POR PERSONAL QUE LABORA EN EL ENTE)</a:t>
            </a:r>
            <a:endParaRPr lang="es-MX" sz="1400" b="1" dirty="0">
              <a:solidFill>
                <a:srgbClr val="003E75"/>
              </a:solidFill>
              <a:latin typeface="Calibri" pitchFamily="34" charset="0"/>
            </a:endParaRPr>
          </a:p>
        </p:txBody>
      </p:sp>
      <p:graphicFrame>
        <p:nvGraphicFramePr>
          <p:cNvPr id="19" name="6 Gráfico"/>
          <p:cNvGraphicFramePr/>
          <p:nvPr>
            <p:extLst>
              <p:ext uri="{D42A27DB-BD31-4B8C-83A1-F6EECF244321}">
                <p14:modId xmlns:p14="http://schemas.microsoft.com/office/powerpoint/2010/main" val="2645134227"/>
              </p:ext>
            </p:extLst>
          </p:nvPr>
        </p:nvGraphicFramePr>
        <p:xfrm>
          <a:off x="971600" y="2276871"/>
          <a:ext cx="7344816" cy="4247579"/>
        </p:xfrm>
        <a:graphic>
          <a:graphicData uri="http://schemas.openxmlformats.org/drawingml/2006/chart">
            <c:chart xmlns:c="http://schemas.openxmlformats.org/drawingml/2006/chart" xmlns:r="http://schemas.openxmlformats.org/officeDocument/2006/relationships" r:id="rId2"/>
          </a:graphicData>
        </a:graphic>
      </p:graphicFrame>
      <p:sp>
        <p:nvSpPr>
          <p:cNvPr id="9"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Ubicación (Atención </a:t>
            </a:r>
            <a:r>
              <a:rPr lang="es-MX" b="1" dirty="0">
                <a:solidFill>
                  <a:srgbClr val="003E75"/>
                </a:solidFill>
                <a:latin typeface="Calibri" pitchFamily="34" charset="0"/>
              </a:rPr>
              <a:t>al llegar a las instalaciones del Ente </a:t>
            </a:r>
            <a:r>
              <a:rPr lang="es-MX" b="1" dirty="0" smtClean="0">
                <a:solidFill>
                  <a:srgbClr val="003E75"/>
                </a:solidFill>
                <a:latin typeface="Calibri" pitchFamily="34" charset="0"/>
              </a:rPr>
              <a:t>Obligado)</a:t>
            </a:r>
            <a:endParaRPr lang="es-ES" sz="1400" b="1" i="1" dirty="0">
              <a:solidFill>
                <a:srgbClr val="003E75"/>
              </a:solidFill>
              <a:latin typeface="Calibri" pitchFamily="34" charset="0"/>
            </a:endParaRPr>
          </a:p>
        </p:txBody>
      </p:sp>
      <p:sp>
        <p:nvSpPr>
          <p:cNvPr id="11"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103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74896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6 CuadroTexto"/>
          <p:cNvSpPr txBox="1">
            <a:spLocks noChangeArrowheads="1"/>
          </p:cNvSpPr>
          <p:nvPr/>
        </p:nvSpPr>
        <p:spPr bwMode="auto">
          <a:xfrm>
            <a:off x="1370988" y="908720"/>
            <a:ext cx="6408714" cy="738664"/>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solicitar informes sobre la ubicación de la OIP, el personal que lo atendió le brindó </a:t>
            </a:r>
            <a:r>
              <a:rPr lang="es-MX" sz="1400" b="1" dirty="0" smtClean="0">
                <a:solidFill>
                  <a:srgbClr val="003E75"/>
                </a:solidFill>
                <a:latin typeface="Calibri" pitchFamily="34" charset="0"/>
              </a:rPr>
              <a:t>información:</a:t>
            </a:r>
          </a:p>
          <a:p>
            <a:pPr algn="ctr"/>
            <a:r>
              <a:rPr lang="es-MX" sz="1400" b="1" dirty="0">
                <a:solidFill>
                  <a:srgbClr val="003E75"/>
                </a:solidFill>
                <a:latin typeface="Calibri" pitchFamily="34" charset="0"/>
              </a:rPr>
              <a:t>(SÓLO QUIENES FUERON </a:t>
            </a:r>
            <a:r>
              <a:rPr lang="es-MX" sz="1400" b="1" dirty="0" smtClean="0">
                <a:solidFill>
                  <a:srgbClr val="003E75"/>
                </a:solidFill>
                <a:latin typeface="Calibri" pitchFamily="34" charset="0"/>
              </a:rPr>
              <a:t>ATENDIDOS </a:t>
            </a:r>
            <a:r>
              <a:rPr lang="es-MX" sz="1400" b="1" dirty="0">
                <a:solidFill>
                  <a:srgbClr val="003E75"/>
                </a:solidFill>
                <a:latin typeface="Calibri" pitchFamily="34" charset="0"/>
              </a:rPr>
              <a:t>POR PERSONAL QUE LABORA EN EL ENTE</a:t>
            </a:r>
            <a:r>
              <a:rPr lang="es-MX" sz="1400" b="1" dirty="0" smtClean="0">
                <a:solidFill>
                  <a:srgbClr val="003E75"/>
                </a:solidFill>
                <a:latin typeface="Calibri" pitchFamily="34" charset="0"/>
              </a:rPr>
              <a:t>)</a:t>
            </a:r>
            <a:endParaRPr lang="es-MX" sz="1400" b="1" dirty="0">
              <a:solidFill>
                <a:srgbClr val="003E75"/>
              </a:solidFill>
              <a:latin typeface="Calibri" pitchFamily="34" charset="0"/>
            </a:endParaRPr>
          </a:p>
        </p:txBody>
      </p:sp>
      <p:graphicFrame>
        <p:nvGraphicFramePr>
          <p:cNvPr id="9" name="6 Gráfico"/>
          <p:cNvGraphicFramePr/>
          <p:nvPr>
            <p:extLst>
              <p:ext uri="{D42A27DB-BD31-4B8C-83A1-F6EECF244321}">
                <p14:modId xmlns:p14="http://schemas.microsoft.com/office/powerpoint/2010/main" val="1680206791"/>
              </p:ext>
            </p:extLst>
          </p:nvPr>
        </p:nvGraphicFramePr>
        <p:xfrm>
          <a:off x="755576" y="1988840"/>
          <a:ext cx="763284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12"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Ubicación (precisión de la información brindada)</a:t>
            </a:r>
            <a:endParaRPr lang="es-ES" sz="1400" b="1" i="1" dirty="0">
              <a:solidFill>
                <a:srgbClr val="003E75"/>
              </a:solidFill>
              <a:latin typeface="Calibri" pitchFamily="34" charset="0"/>
            </a:endParaRPr>
          </a:p>
        </p:txBody>
      </p:sp>
      <p:sp>
        <p:nvSpPr>
          <p:cNvPr id="14"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103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48166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Ubicación </a:t>
            </a:r>
            <a:r>
              <a:rPr lang="es-MX" b="1" dirty="0">
                <a:solidFill>
                  <a:srgbClr val="003E75"/>
                </a:solidFill>
                <a:latin typeface="Calibri" pitchFamily="34" charset="0"/>
              </a:rPr>
              <a:t>(</a:t>
            </a:r>
            <a:r>
              <a:rPr lang="es-MX" b="1" dirty="0" smtClean="0">
                <a:solidFill>
                  <a:srgbClr val="003E75"/>
                </a:solidFill>
                <a:latin typeface="Calibri" pitchFamily="34" charset="0"/>
              </a:rPr>
              <a:t>señalización al llegar al Ente Obligado)</a:t>
            </a:r>
            <a:endParaRPr lang="es-ES" sz="1400" b="1" i="1" dirty="0">
              <a:solidFill>
                <a:srgbClr val="003E75"/>
              </a:solidFill>
              <a:latin typeface="Calibri" pitchFamily="34" charset="0"/>
            </a:endParaRPr>
          </a:p>
        </p:txBody>
      </p:sp>
      <p:sp>
        <p:nvSpPr>
          <p:cNvPr id="6" name="15 CuadroTexto"/>
          <p:cNvSpPr txBox="1">
            <a:spLocks noChangeArrowheads="1"/>
          </p:cNvSpPr>
          <p:nvPr/>
        </p:nvSpPr>
        <p:spPr bwMode="auto">
          <a:xfrm>
            <a:off x="913960" y="1279646"/>
            <a:ext cx="7354180"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entrar a las instalaciones que alberga al </a:t>
            </a:r>
            <a:r>
              <a:rPr lang="es-MX" sz="1400" b="1" dirty="0">
                <a:latin typeface="Calibri" pitchFamily="34" charset="0"/>
              </a:rPr>
              <a:t>Ente Obligado, ¿hay letreros visibles que indiquen la ubicación de </a:t>
            </a:r>
            <a:r>
              <a:rPr lang="es-MX" sz="1400" b="1" dirty="0">
                <a:solidFill>
                  <a:srgbClr val="003E75"/>
                </a:solidFill>
                <a:latin typeface="Calibri" pitchFamily="34" charset="0"/>
              </a:rPr>
              <a:t>la OIP?</a:t>
            </a:r>
          </a:p>
        </p:txBody>
      </p:sp>
      <p:graphicFrame>
        <p:nvGraphicFramePr>
          <p:cNvPr id="7" name="8 Gráfico"/>
          <p:cNvGraphicFramePr/>
          <p:nvPr>
            <p:extLst>
              <p:ext uri="{D42A27DB-BD31-4B8C-83A1-F6EECF244321}">
                <p14:modId xmlns:p14="http://schemas.microsoft.com/office/powerpoint/2010/main" val="3079717545"/>
              </p:ext>
            </p:extLst>
          </p:nvPr>
        </p:nvGraphicFramePr>
        <p:xfrm>
          <a:off x="3851920" y="2564904"/>
          <a:ext cx="4934922" cy="396044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15 Grupo"/>
          <p:cNvGrpSpPr>
            <a:grpSpLocks/>
          </p:cNvGrpSpPr>
          <p:nvPr/>
        </p:nvGrpSpPr>
        <p:grpSpPr bwMode="auto">
          <a:xfrm>
            <a:off x="899592" y="3453681"/>
            <a:ext cx="2233613" cy="1487487"/>
            <a:chOff x="2895600" y="2228850"/>
            <a:chExt cx="3528392" cy="2400300"/>
          </a:xfrm>
        </p:grpSpPr>
        <p:grpSp>
          <p:nvGrpSpPr>
            <p:cNvPr id="10" name="16 Grupo"/>
            <p:cNvGrpSpPr>
              <a:grpSpLocks/>
            </p:cNvGrpSpPr>
            <p:nvPr/>
          </p:nvGrpSpPr>
          <p:grpSpPr bwMode="auto">
            <a:xfrm>
              <a:off x="2895600" y="2228850"/>
              <a:ext cx="3528392" cy="2400300"/>
              <a:chOff x="2895600" y="2228850"/>
              <a:chExt cx="3528392" cy="2400300"/>
            </a:xfrm>
          </p:grpSpPr>
          <p:pic>
            <p:nvPicPr>
              <p:cNvPr id="13" name="18 Imagen" descr="señalización.gif"/>
              <p:cNvPicPr>
                <a:picLocks noChangeAspect="1"/>
              </p:cNvPicPr>
              <p:nvPr/>
            </p:nvPicPr>
            <p:blipFill>
              <a:blip r:embed="rId3" cstate="print"/>
              <a:srcRect/>
              <a:stretch>
                <a:fillRect/>
              </a:stretch>
            </p:blipFill>
            <p:spPr bwMode="auto">
              <a:xfrm>
                <a:off x="2895600" y="2228850"/>
                <a:ext cx="3528392" cy="2400300"/>
              </a:xfrm>
              <a:prstGeom prst="rect">
                <a:avLst/>
              </a:prstGeom>
              <a:noFill/>
              <a:ln w="9525">
                <a:noFill/>
                <a:miter lim="800000"/>
                <a:headEnd/>
                <a:tailEnd/>
              </a:ln>
            </p:spPr>
          </p:pic>
          <p:sp>
            <p:nvSpPr>
              <p:cNvPr id="15" name="19 CuadroTexto"/>
              <p:cNvSpPr txBox="1">
                <a:spLocks noChangeArrowheads="1"/>
              </p:cNvSpPr>
              <p:nvPr/>
            </p:nvSpPr>
            <p:spPr bwMode="auto">
              <a:xfrm>
                <a:off x="3059832" y="2348880"/>
                <a:ext cx="3076128" cy="695004"/>
              </a:xfrm>
              <a:prstGeom prst="rect">
                <a:avLst/>
              </a:prstGeom>
              <a:noFill/>
              <a:ln w="9525">
                <a:noFill/>
                <a:miter lim="800000"/>
                <a:headEnd/>
                <a:tailEnd/>
              </a:ln>
            </p:spPr>
            <p:txBody>
              <a:bodyPr>
                <a:spAutoFit/>
              </a:bodyPr>
              <a:lstStyle/>
              <a:p>
                <a:r>
                  <a:rPr lang="es-MX" sz="1100" b="1" dirty="0">
                    <a:solidFill>
                      <a:prstClr val="white"/>
                    </a:solidFill>
                    <a:latin typeface="Arial Black" pitchFamily="34" charset="0"/>
                    <a:cs typeface="Aharoni" pitchFamily="2" charset="-79"/>
                  </a:rPr>
                  <a:t>Oficina de Información Pública</a:t>
                </a:r>
              </a:p>
            </p:txBody>
          </p:sp>
        </p:grpSp>
        <p:pic>
          <p:nvPicPr>
            <p:cNvPr id="11" name="17 Imagen" descr="info df señalizacion.jpg"/>
            <p:cNvPicPr>
              <a:picLocks noChangeAspect="1"/>
            </p:cNvPicPr>
            <p:nvPr/>
          </p:nvPicPr>
          <p:blipFill>
            <a:blip r:embed="rId4" cstate="print"/>
            <a:srcRect/>
            <a:stretch>
              <a:fillRect/>
            </a:stretch>
          </p:blipFill>
          <p:spPr bwMode="auto">
            <a:xfrm>
              <a:off x="5055840" y="3068960"/>
              <a:ext cx="648072" cy="1080120"/>
            </a:xfrm>
            <a:prstGeom prst="rect">
              <a:avLst/>
            </a:prstGeom>
            <a:noFill/>
            <a:ln w="9525">
              <a:noFill/>
              <a:miter lim="800000"/>
              <a:headEnd/>
              <a:tailEnd/>
            </a:ln>
          </p:spPr>
        </p:pic>
      </p:grpSp>
      <p:sp>
        <p:nvSpPr>
          <p:cNvPr id="16"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621883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(señalización al llegar al Ente Obligado)</a:t>
            </a:r>
            <a:endParaRPr lang="es-ES" sz="1400" b="1" i="1" dirty="0">
              <a:solidFill>
                <a:srgbClr val="003E75"/>
              </a:solidFill>
              <a:latin typeface="Calibri" pitchFamily="34" charset="0"/>
            </a:endParaRPr>
          </a:p>
        </p:txBody>
      </p:sp>
      <p:sp>
        <p:nvSpPr>
          <p:cNvPr id="14" name="8 CuadroTexto"/>
          <p:cNvSpPr txBox="1">
            <a:spLocks noChangeArrowheads="1"/>
          </p:cNvSpPr>
          <p:nvPr/>
        </p:nvSpPr>
        <p:spPr bwMode="auto">
          <a:xfrm>
            <a:off x="342900" y="1007297"/>
            <a:ext cx="8443913" cy="538609"/>
          </a:xfrm>
          <a:prstGeom prst="rect">
            <a:avLst/>
          </a:prstGeom>
          <a:noFill/>
          <a:ln w="9525">
            <a:noFill/>
            <a:miter lim="800000"/>
            <a:headEnd/>
            <a:tailEnd/>
          </a:ln>
        </p:spPr>
        <p:txBody>
          <a:bodyPr>
            <a:spAutoFit/>
          </a:bodyPr>
          <a:lstStyle/>
          <a:p>
            <a:pPr algn="ctr"/>
            <a:r>
              <a:rPr lang="es-MX" sz="1400" b="1" dirty="0">
                <a:latin typeface="Calibri" pitchFamily="34" charset="0"/>
              </a:rPr>
              <a:t>¿Qué características tienen los letreros que indican la ubicación de la OIP</a:t>
            </a:r>
            <a:r>
              <a:rPr lang="es-MX" sz="1400" b="1" dirty="0" smtClean="0">
                <a:latin typeface="Calibri" pitchFamily="34" charset="0"/>
              </a:rPr>
              <a:t>?</a:t>
            </a:r>
          </a:p>
          <a:p>
            <a:pPr algn="ctr"/>
            <a:r>
              <a:rPr lang="es-MX" sz="1400" b="1" dirty="0" smtClean="0">
                <a:latin typeface="Calibri" pitchFamily="34" charset="0"/>
              </a:rPr>
              <a:t>(</a:t>
            </a:r>
            <a:r>
              <a:rPr lang="es-MX" sz="1400" b="1" dirty="0">
                <a:latin typeface="Calibri" pitchFamily="34" charset="0"/>
              </a:rPr>
              <a:t>SÓLO QUIENES </a:t>
            </a:r>
            <a:r>
              <a:rPr lang="es-MX" sz="1400" b="1" dirty="0" smtClean="0">
                <a:latin typeface="Calibri" pitchFamily="34" charset="0"/>
              </a:rPr>
              <a:t>SÍ TIENEN </a:t>
            </a:r>
            <a:r>
              <a:rPr lang="es-MX" sz="1400" b="1" dirty="0">
                <a:latin typeface="Calibri" pitchFamily="34" charset="0"/>
              </a:rPr>
              <a:t>LETREROS QUE INDICAN LA UBICACIÓN DE LA </a:t>
            </a:r>
            <a:r>
              <a:rPr lang="es-MX" sz="1400" b="1" dirty="0" smtClean="0">
                <a:latin typeface="Calibri" pitchFamily="34" charset="0"/>
              </a:rPr>
              <a:t>OIP AL ENTRAR AL ENTE)</a:t>
            </a:r>
            <a:endParaRPr lang="es-MX" sz="1400" b="1" dirty="0">
              <a:latin typeface="Calibri" pitchFamily="34" charset="0"/>
            </a:endParaRPr>
          </a:p>
        </p:txBody>
      </p:sp>
      <p:grpSp>
        <p:nvGrpSpPr>
          <p:cNvPr id="17" name="15 Grupo"/>
          <p:cNvGrpSpPr>
            <a:grpSpLocks/>
          </p:cNvGrpSpPr>
          <p:nvPr/>
        </p:nvGrpSpPr>
        <p:grpSpPr bwMode="auto">
          <a:xfrm>
            <a:off x="345300" y="2877617"/>
            <a:ext cx="2233613" cy="1487487"/>
            <a:chOff x="2895600" y="2228850"/>
            <a:chExt cx="3528392" cy="2400300"/>
          </a:xfrm>
        </p:grpSpPr>
        <p:grpSp>
          <p:nvGrpSpPr>
            <p:cNvPr id="18" name="16 Grupo"/>
            <p:cNvGrpSpPr>
              <a:grpSpLocks/>
            </p:cNvGrpSpPr>
            <p:nvPr/>
          </p:nvGrpSpPr>
          <p:grpSpPr bwMode="auto">
            <a:xfrm>
              <a:off x="2895600" y="2228850"/>
              <a:ext cx="3528392" cy="2400300"/>
              <a:chOff x="2895600" y="2228850"/>
              <a:chExt cx="3528392" cy="2400300"/>
            </a:xfrm>
          </p:grpSpPr>
          <p:pic>
            <p:nvPicPr>
              <p:cNvPr id="20" name="18 Imagen" descr="señalización.gif"/>
              <p:cNvPicPr>
                <a:picLocks noChangeAspect="1"/>
              </p:cNvPicPr>
              <p:nvPr/>
            </p:nvPicPr>
            <p:blipFill>
              <a:blip r:embed="rId2" cstate="print"/>
              <a:srcRect/>
              <a:stretch>
                <a:fillRect/>
              </a:stretch>
            </p:blipFill>
            <p:spPr bwMode="auto">
              <a:xfrm>
                <a:off x="2895600" y="2228850"/>
                <a:ext cx="3528392" cy="2400300"/>
              </a:xfrm>
              <a:prstGeom prst="rect">
                <a:avLst/>
              </a:prstGeom>
              <a:noFill/>
              <a:ln w="9525">
                <a:noFill/>
                <a:miter lim="800000"/>
                <a:headEnd/>
                <a:tailEnd/>
              </a:ln>
            </p:spPr>
          </p:pic>
          <p:sp>
            <p:nvSpPr>
              <p:cNvPr id="21" name="19 CuadroTexto"/>
              <p:cNvSpPr txBox="1">
                <a:spLocks noChangeArrowheads="1"/>
              </p:cNvSpPr>
              <p:nvPr/>
            </p:nvSpPr>
            <p:spPr bwMode="auto">
              <a:xfrm>
                <a:off x="3059832" y="2348880"/>
                <a:ext cx="3076128" cy="695004"/>
              </a:xfrm>
              <a:prstGeom prst="rect">
                <a:avLst/>
              </a:prstGeom>
              <a:noFill/>
              <a:ln w="9525">
                <a:noFill/>
                <a:miter lim="800000"/>
                <a:headEnd/>
                <a:tailEnd/>
              </a:ln>
            </p:spPr>
            <p:txBody>
              <a:bodyPr>
                <a:spAutoFit/>
              </a:bodyPr>
              <a:lstStyle/>
              <a:p>
                <a:r>
                  <a:rPr lang="es-MX" sz="1100" b="1" dirty="0">
                    <a:solidFill>
                      <a:prstClr val="white"/>
                    </a:solidFill>
                    <a:latin typeface="Arial Black" pitchFamily="34" charset="0"/>
                    <a:cs typeface="Aharoni" pitchFamily="2" charset="-79"/>
                  </a:rPr>
                  <a:t>Oficina de Información Pública</a:t>
                </a:r>
              </a:p>
            </p:txBody>
          </p:sp>
        </p:grpSp>
        <p:pic>
          <p:nvPicPr>
            <p:cNvPr id="19" name="17 Imagen" descr="info df señalizacion.jpg"/>
            <p:cNvPicPr>
              <a:picLocks noChangeAspect="1"/>
            </p:cNvPicPr>
            <p:nvPr/>
          </p:nvPicPr>
          <p:blipFill>
            <a:blip r:embed="rId3" cstate="print"/>
            <a:srcRect/>
            <a:stretch>
              <a:fillRect/>
            </a:stretch>
          </p:blipFill>
          <p:spPr bwMode="auto">
            <a:xfrm>
              <a:off x="5055840" y="3068960"/>
              <a:ext cx="648072" cy="1080120"/>
            </a:xfrm>
            <a:prstGeom prst="rect">
              <a:avLst/>
            </a:prstGeom>
            <a:noFill/>
            <a:ln w="9525">
              <a:noFill/>
              <a:miter lim="800000"/>
              <a:headEnd/>
              <a:tailEnd/>
            </a:ln>
          </p:spPr>
        </p:pic>
      </p:grpSp>
      <p:graphicFrame>
        <p:nvGraphicFramePr>
          <p:cNvPr id="22" name="5 Gráfico"/>
          <p:cNvGraphicFramePr/>
          <p:nvPr>
            <p:extLst>
              <p:ext uri="{D42A27DB-BD31-4B8C-83A1-F6EECF244321}">
                <p14:modId xmlns:p14="http://schemas.microsoft.com/office/powerpoint/2010/main" val="1490042649"/>
              </p:ext>
            </p:extLst>
          </p:nvPr>
        </p:nvGraphicFramePr>
        <p:xfrm>
          <a:off x="2699792" y="1556792"/>
          <a:ext cx="626469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3"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53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94063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Ubicación (de la OIP)</a:t>
            </a:r>
            <a:endParaRPr lang="es-ES" sz="1400" b="1" i="1" dirty="0">
              <a:solidFill>
                <a:srgbClr val="003E75"/>
              </a:solidFill>
              <a:latin typeface="Calibri" pitchFamily="34" charset="0"/>
            </a:endParaRPr>
          </a:p>
        </p:txBody>
      </p:sp>
      <p:sp>
        <p:nvSpPr>
          <p:cNvPr id="11" name="28 CuadroTexto"/>
          <p:cNvSpPr txBox="1">
            <a:spLocks noChangeArrowheads="1"/>
          </p:cNvSpPr>
          <p:nvPr/>
        </p:nvSpPr>
        <p:spPr bwMode="auto">
          <a:xfrm>
            <a:off x="3175409" y="1288365"/>
            <a:ext cx="2808287"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Piso en el que se ubica la OIP</a:t>
            </a:r>
          </a:p>
        </p:txBody>
      </p:sp>
      <p:graphicFrame>
        <p:nvGraphicFramePr>
          <p:cNvPr id="13" name="6 Gráfico"/>
          <p:cNvGraphicFramePr/>
          <p:nvPr>
            <p:extLst>
              <p:ext uri="{D42A27DB-BD31-4B8C-83A1-F6EECF244321}">
                <p14:modId xmlns:p14="http://schemas.microsoft.com/office/powerpoint/2010/main" val="2715313649"/>
              </p:ext>
            </p:extLst>
          </p:nvPr>
        </p:nvGraphicFramePr>
        <p:xfrm>
          <a:off x="3707904" y="1859260"/>
          <a:ext cx="4608512" cy="4738092"/>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2" descr="http://saludpasion.com/wp-content/2013/01/Beneficios-de-subir-escaleras.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96" r="12543" b="5129"/>
          <a:stretch/>
        </p:blipFill>
        <p:spPr bwMode="auto">
          <a:xfrm>
            <a:off x="539552" y="2672469"/>
            <a:ext cx="2736304" cy="2160240"/>
          </a:xfrm>
          <a:prstGeom prst="rect">
            <a:avLst/>
          </a:prstGeom>
          <a:noFill/>
          <a:extLst>
            <a:ext uri="{909E8E84-426E-40DD-AFC4-6F175D3DCCD1}">
              <a14:hiddenFill xmlns:a14="http://schemas.microsoft.com/office/drawing/2010/main">
                <a:solidFill>
                  <a:srgbClr val="FFFFFF"/>
                </a:solidFill>
              </a14:hiddenFill>
            </a:ext>
          </a:extLst>
        </p:spPr>
      </p:pic>
      <p:sp>
        <p:nvSpPr>
          <p:cNvPr id="16"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12281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(OIP en la planta </a:t>
            </a:r>
            <a:r>
              <a:rPr lang="es-MX" b="1" dirty="0">
                <a:solidFill>
                  <a:srgbClr val="003E75"/>
                </a:solidFill>
                <a:latin typeface="Calibri" pitchFamily="34" charset="0"/>
              </a:rPr>
              <a:t>baja)</a:t>
            </a:r>
            <a:endParaRPr lang="es-ES" sz="1400" b="1" i="1" dirty="0">
              <a:solidFill>
                <a:srgbClr val="003E75"/>
              </a:solidFill>
              <a:latin typeface="Calibri" pitchFamily="34" charset="0"/>
            </a:endParaRPr>
          </a:p>
        </p:txBody>
      </p:sp>
      <p:sp>
        <p:nvSpPr>
          <p:cNvPr id="7" name="6 CuadroTexto"/>
          <p:cNvSpPr txBox="1">
            <a:spLocks noChangeArrowheads="1"/>
          </p:cNvSpPr>
          <p:nvPr/>
        </p:nvSpPr>
        <p:spPr bwMode="auto">
          <a:xfrm>
            <a:off x="744689" y="1989567"/>
            <a:ext cx="3384377"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¿En qué lugar se ubica la OIP?</a:t>
            </a:r>
          </a:p>
        </p:txBody>
      </p:sp>
      <p:cxnSp>
        <p:nvCxnSpPr>
          <p:cNvPr id="8" name="Conector recto 7"/>
          <p:cNvCxnSpPr/>
          <p:nvPr/>
        </p:nvCxnSpPr>
        <p:spPr>
          <a:xfrm>
            <a:off x="4572000" y="1953360"/>
            <a:ext cx="0" cy="4572000"/>
          </a:xfrm>
          <a:prstGeom prst="line">
            <a:avLst/>
          </a:prstGeom>
          <a:ln>
            <a:solidFill>
              <a:schemeClr val="accent1"/>
            </a:solidFill>
            <a:prstDash val="lgDash"/>
          </a:ln>
        </p:spPr>
        <p:style>
          <a:lnRef idx="2">
            <a:schemeClr val="accent1"/>
          </a:lnRef>
          <a:fillRef idx="0">
            <a:schemeClr val="accent1"/>
          </a:fillRef>
          <a:effectRef idx="1">
            <a:schemeClr val="accent1"/>
          </a:effectRef>
          <a:fontRef idx="minor">
            <a:schemeClr val="tx1"/>
          </a:fontRef>
        </p:style>
      </p:cxnSp>
      <p:sp>
        <p:nvSpPr>
          <p:cNvPr id="9" name="6 CuadroTexto"/>
          <p:cNvSpPr txBox="1">
            <a:spLocks noChangeArrowheads="1"/>
          </p:cNvSpPr>
          <p:nvPr/>
        </p:nvSpPr>
        <p:spPr bwMode="auto">
          <a:xfrm>
            <a:off x="5006843" y="1998845"/>
            <a:ext cx="3453590" cy="307777"/>
          </a:xfrm>
          <a:prstGeom prst="rect">
            <a:avLst/>
          </a:prstGeom>
          <a:noFill/>
          <a:ln w="9525">
            <a:noFill/>
            <a:miter lim="800000"/>
            <a:headEnd/>
            <a:tailEnd/>
          </a:ln>
        </p:spPr>
        <p:txBody>
          <a:bodyPr wrap="square">
            <a:spAutoFit/>
          </a:bodyPr>
          <a:lstStyle/>
          <a:p>
            <a:pPr algn="ctr"/>
            <a:r>
              <a:rPr lang="es-MX" sz="1400" b="1" dirty="0" smtClean="0">
                <a:solidFill>
                  <a:srgbClr val="003E75"/>
                </a:solidFill>
                <a:latin typeface="Calibri" pitchFamily="34" charset="0"/>
              </a:rPr>
              <a:t>¿La </a:t>
            </a:r>
            <a:r>
              <a:rPr lang="es-MX" sz="1400" b="1" dirty="0">
                <a:solidFill>
                  <a:srgbClr val="003E75"/>
                </a:solidFill>
                <a:latin typeface="Calibri" pitchFamily="34" charset="0"/>
              </a:rPr>
              <a:t>OIP es de fácil localización en P.B.?</a:t>
            </a:r>
          </a:p>
        </p:txBody>
      </p:sp>
      <p:sp>
        <p:nvSpPr>
          <p:cNvPr id="10" name="43 CuadroTexto"/>
          <p:cNvSpPr txBox="1">
            <a:spLocks noChangeArrowheads="1"/>
          </p:cNvSpPr>
          <p:nvPr/>
        </p:nvSpPr>
        <p:spPr bwMode="auto">
          <a:xfrm>
            <a:off x="1663216" y="1282210"/>
            <a:ext cx="5832648" cy="407712"/>
          </a:xfrm>
          <a:prstGeom prst="rect">
            <a:avLst/>
          </a:prstGeom>
          <a:noFill/>
          <a:ln w="9525">
            <a:noFill/>
            <a:miter lim="800000"/>
            <a:headEnd/>
            <a:tailEnd/>
          </a:ln>
        </p:spPr>
        <p:txBody>
          <a:bodyPr anchor="ctr"/>
          <a:lstStyle/>
          <a:p>
            <a:pPr algn="ctr"/>
            <a:r>
              <a:rPr lang="es-MX" sz="1400" b="1" dirty="0" smtClean="0">
                <a:solidFill>
                  <a:srgbClr val="003E75"/>
                </a:solidFill>
                <a:latin typeface="Calibri" pitchFamily="34" charset="0"/>
              </a:rPr>
              <a:t>(Únicamente para OIP que están en la </a:t>
            </a:r>
            <a:r>
              <a:rPr lang="es-MX" sz="1400" b="1" u="sng" dirty="0" smtClean="0">
                <a:solidFill>
                  <a:srgbClr val="003E75"/>
                </a:solidFill>
                <a:latin typeface="Calibri" pitchFamily="34" charset="0"/>
              </a:rPr>
              <a:t>Planta Baja</a:t>
            </a:r>
            <a:r>
              <a:rPr lang="es-MX" sz="1400" b="1" dirty="0" smtClean="0">
                <a:solidFill>
                  <a:srgbClr val="003E75"/>
                </a:solidFill>
                <a:latin typeface="Calibri" pitchFamily="34" charset="0"/>
              </a:rPr>
              <a:t>)</a:t>
            </a:r>
          </a:p>
        </p:txBody>
      </p:sp>
      <p:graphicFrame>
        <p:nvGraphicFramePr>
          <p:cNvPr id="18" name="6 Gráfico"/>
          <p:cNvGraphicFramePr/>
          <p:nvPr>
            <p:extLst>
              <p:ext uri="{D42A27DB-BD31-4B8C-83A1-F6EECF244321}">
                <p14:modId xmlns:p14="http://schemas.microsoft.com/office/powerpoint/2010/main" val="3744591619"/>
              </p:ext>
            </p:extLst>
          </p:nvPr>
        </p:nvGraphicFramePr>
        <p:xfrm>
          <a:off x="-540568" y="2781986"/>
          <a:ext cx="5616624" cy="3023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6 Gráfico"/>
          <p:cNvGraphicFramePr/>
          <p:nvPr>
            <p:extLst>
              <p:ext uri="{D42A27DB-BD31-4B8C-83A1-F6EECF244321}">
                <p14:modId xmlns:p14="http://schemas.microsoft.com/office/powerpoint/2010/main" val="3241610377"/>
              </p:ext>
            </p:extLst>
          </p:nvPr>
        </p:nvGraphicFramePr>
        <p:xfrm>
          <a:off x="3779912" y="2924944"/>
          <a:ext cx="590465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0"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70 </a:t>
            </a:r>
            <a:r>
              <a:rPr lang="es-MX" sz="1000" b="1" dirty="0">
                <a:solidFill>
                  <a:prstClr val="white"/>
                </a:solidFill>
                <a:cs typeface="Calibri" pitchFamily="34" charset="0"/>
              </a:rPr>
              <a:t>Entes Obligados</a:t>
            </a:r>
          </a:p>
        </p:txBody>
      </p:sp>
      <p:sp>
        <p:nvSpPr>
          <p:cNvPr id="11" name="11 Rectángulo redondeado"/>
          <p:cNvSpPr/>
          <p:nvPr/>
        </p:nvSpPr>
        <p:spPr>
          <a:xfrm>
            <a:off x="4716016" y="6524450"/>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70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68666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8 CuadroTexto"/>
          <p:cNvSpPr txBox="1">
            <a:spLocks noChangeArrowheads="1"/>
          </p:cNvSpPr>
          <p:nvPr/>
        </p:nvSpPr>
        <p:spPr bwMode="auto">
          <a:xfrm>
            <a:off x="2571536" y="1124744"/>
            <a:ext cx="4009996"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 Indicar número de piso donde se encuentra la </a:t>
            </a:r>
            <a:r>
              <a:rPr lang="es-MX" sz="1400" b="1" dirty="0" smtClean="0">
                <a:solidFill>
                  <a:srgbClr val="003E75"/>
                </a:solidFill>
                <a:latin typeface="Calibri" pitchFamily="34" charset="0"/>
              </a:rPr>
              <a:t>OIP</a:t>
            </a:r>
            <a:endParaRPr lang="es-MX" sz="1400" b="1" dirty="0">
              <a:solidFill>
                <a:srgbClr val="003E75"/>
              </a:solidFill>
              <a:latin typeface="Calibri" pitchFamily="34" charset="0"/>
            </a:endParaRPr>
          </a:p>
        </p:txBody>
      </p:sp>
      <p:graphicFrame>
        <p:nvGraphicFramePr>
          <p:cNvPr id="13" name="6 Gráfico"/>
          <p:cNvGraphicFramePr/>
          <p:nvPr>
            <p:extLst>
              <p:ext uri="{D42A27DB-BD31-4B8C-83A1-F6EECF244321}">
                <p14:modId xmlns:p14="http://schemas.microsoft.com/office/powerpoint/2010/main" val="963367050"/>
              </p:ext>
            </p:extLst>
          </p:nvPr>
        </p:nvGraphicFramePr>
        <p:xfrm>
          <a:off x="2339752" y="1598340"/>
          <a:ext cx="4968552" cy="5143028"/>
        </p:xfrm>
        <a:graphic>
          <a:graphicData uri="http://schemas.openxmlformats.org/drawingml/2006/chart">
            <c:chart xmlns:c="http://schemas.openxmlformats.org/drawingml/2006/chart" xmlns:r="http://schemas.openxmlformats.org/officeDocument/2006/relationships" r:id="rId2"/>
          </a:graphicData>
        </a:graphic>
      </p:graphicFrame>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(OIP en la planta alta)</a:t>
            </a:r>
            <a:endParaRPr lang="es-ES" sz="1400" b="1" i="1" dirty="0">
              <a:solidFill>
                <a:srgbClr val="003E75"/>
              </a:solidFill>
              <a:latin typeface="Calibri" pitchFamily="34" charset="0"/>
            </a:endParaRPr>
          </a:p>
        </p:txBody>
      </p:sp>
      <p:sp>
        <p:nvSpPr>
          <p:cNvPr id="15"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48802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(OIP en la planta alta)</a:t>
            </a:r>
            <a:endParaRPr lang="es-ES" sz="1400" b="1" i="1" dirty="0">
              <a:solidFill>
                <a:srgbClr val="003E75"/>
              </a:solidFill>
              <a:latin typeface="Calibri" pitchFamily="34" charset="0"/>
            </a:endParaRPr>
          </a:p>
        </p:txBody>
      </p:sp>
      <p:sp>
        <p:nvSpPr>
          <p:cNvPr id="15"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51 </a:t>
            </a:r>
            <a:r>
              <a:rPr lang="es-MX" sz="1000" b="1" dirty="0">
                <a:solidFill>
                  <a:prstClr val="white"/>
                </a:solidFill>
                <a:cs typeface="Calibri" pitchFamily="34" charset="0"/>
              </a:rPr>
              <a:t>Entes Obligados</a:t>
            </a:r>
          </a:p>
        </p:txBody>
      </p:sp>
      <p:sp>
        <p:nvSpPr>
          <p:cNvPr id="16" name="6 CuadroTexto"/>
          <p:cNvSpPr txBox="1">
            <a:spLocks noChangeArrowheads="1"/>
          </p:cNvSpPr>
          <p:nvPr/>
        </p:nvSpPr>
        <p:spPr bwMode="auto">
          <a:xfrm>
            <a:off x="1968826" y="1013386"/>
            <a:ext cx="5206348" cy="523220"/>
          </a:xfrm>
          <a:prstGeom prst="rect">
            <a:avLst/>
          </a:prstGeom>
          <a:noFill/>
          <a:ln w="9525">
            <a:noFill/>
            <a:miter lim="800000"/>
            <a:headEnd/>
            <a:tailEnd/>
          </a:ln>
        </p:spPr>
        <p:txBody>
          <a:bodyPr wrap="square">
            <a:spAutoFit/>
          </a:bodyPr>
          <a:lstStyle/>
          <a:p>
            <a:pPr algn="ctr"/>
            <a:r>
              <a:rPr lang="es-MX" sz="1400" b="1" dirty="0" smtClean="0">
                <a:solidFill>
                  <a:srgbClr val="003E75"/>
                </a:solidFill>
                <a:latin typeface="Calibri" pitchFamily="34" charset="0"/>
              </a:rPr>
              <a:t>Al </a:t>
            </a:r>
            <a:r>
              <a:rPr lang="es-MX" sz="1400" b="1" u="sng" dirty="0" smtClean="0">
                <a:solidFill>
                  <a:srgbClr val="003E75"/>
                </a:solidFill>
                <a:latin typeface="Calibri" pitchFamily="34" charset="0"/>
              </a:rPr>
              <a:t>llegar al piso superior</a:t>
            </a:r>
            <a:r>
              <a:rPr lang="es-MX" sz="1400" b="1" dirty="0" smtClean="0">
                <a:solidFill>
                  <a:srgbClr val="003E75"/>
                </a:solidFill>
                <a:latin typeface="Calibri" pitchFamily="34" charset="0"/>
              </a:rPr>
              <a:t> donde se ubica la Oficina de Información Pública del Ente Obligado, fue atendido por:</a:t>
            </a:r>
            <a:endParaRPr lang="es-MX" sz="1400" b="1" dirty="0">
              <a:solidFill>
                <a:srgbClr val="003E75"/>
              </a:solidFill>
              <a:latin typeface="Calibri" pitchFamily="34" charset="0"/>
            </a:endParaRPr>
          </a:p>
        </p:txBody>
      </p:sp>
      <p:graphicFrame>
        <p:nvGraphicFramePr>
          <p:cNvPr id="17" name="6 Gráfico"/>
          <p:cNvGraphicFramePr/>
          <p:nvPr>
            <p:extLst>
              <p:ext uri="{D42A27DB-BD31-4B8C-83A1-F6EECF244321}">
                <p14:modId xmlns:p14="http://schemas.microsoft.com/office/powerpoint/2010/main" val="1926398922"/>
              </p:ext>
            </p:extLst>
          </p:nvPr>
        </p:nvGraphicFramePr>
        <p:xfrm>
          <a:off x="611560" y="2021498"/>
          <a:ext cx="7920880" cy="4215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57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(OIP en la planta alta)</a:t>
            </a:r>
            <a:endParaRPr lang="es-ES" sz="1400" b="1" i="1" dirty="0">
              <a:solidFill>
                <a:srgbClr val="003E75"/>
              </a:solidFill>
              <a:latin typeface="Calibri" pitchFamily="34" charset="0"/>
            </a:endParaRPr>
          </a:p>
        </p:txBody>
      </p:sp>
      <p:sp>
        <p:nvSpPr>
          <p:cNvPr id="15"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20 Entes </a:t>
            </a:r>
            <a:r>
              <a:rPr lang="es-MX" sz="1000" b="1" dirty="0">
                <a:solidFill>
                  <a:prstClr val="white"/>
                </a:solidFill>
                <a:cs typeface="Calibri" pitchFamily="34" charset="0"/>
              </a:rPr>
              <a:t>Obligados</a:t>
            </a:r>
          </a:p>
        </p:txBody>
      </p:sp>
      <p:sp>
        <p:nvSpPr>
          <p:cNvPr id="6" name="6 CuadroTexto"/>
          <p:cNvSpPr txBox="1">
            <a:spLocks noChangeArrowheads="1"/>
          </p:cNvSpPr>
          <p:nvPr/>
        </p:nvSpPr>
        <p:spPr bwMode="auto">
          <a:xfrm>
            <a:off x="5000746" y="1290532"/>
            <a:ext cx="3453590" cy="523220"/>
          </a:xfrm>
          <a:prstGeom prst="rect">
            <a:avLst/>
          </a:prstGeom>
          <a:noFill/>
          <a:ln w="9525">
            <a:noFill/>
            <a:miter lim="800000"/>
            <a:headEnd/>
            <a:tailEnd/>
          </a:ln>
        </p:spPr>
        <p:txBody>
          <a:bodyPr wrap="square">
            <a:spAutoFit/>
          </a:bodyPr>
          <a:lstStyle/>
          <a:p>
            <a:pPr algn="ctr"/>
            <a:r>
              <a:rPr lang="es-MX" sz="1400" b="1" dirty="0" smtClean="0">
                <a:solidFill>
                  <a:srgbClr val="003E75"/>
                </a:solidFill>
                <a:latin typeface="Calibri" pitchFamily="34" charset="0"/>
              </a:rPr>
              <a:t>¿La </a:t>
            </a:r>
            <a:r>
              <a:rPr lang="es-MX" sz="1400" b="1" dirty="0">
                <a:solidFill>
                  <a:srgbClr val="003E75"/>
                </a:solidFill>
                <a:latin typeface="Calibri" pitchFamily="34" charset="0"/>
              </a:rPr>
              <a:t>OIP es de fácil localización </a:t>
            </a:r>
            <a:r>
              <a:rPr lang="es-MX" sz="1400" b="1" dirty="0" smtClean="0">
                <a:solidFill>
                  <a:srgbClr val="003E75"/>
                </a:solidFill>
                <a:latin typeface="Calibri" pitchFamily="34" charset="0"/>
              </a:rPr>
              <a:t>en el piso superior?</a:t>
            </a:r>
            <a:endParaRPr lang="es-MX" sz="1400" b="1" dirty="0">
              <a:solidFill>
                <a:srgbClr val="003E75"/>
              </a:solidFill>
              <a:latin typeface="Calibri" pitchFamily="34" charset="0"/>
            </a:endParaRPr>
          </a:p>
        </p:txBody>
      </p:sp>
      <p:graphicFrame>
        <p:nvGraphicFramePr>
          <p:cNvPr id="7" name="6 Gráfico"/>
          <p:cNvGraphicFramePr/>
          <p:nvPr>
            <p:extLst>
              <p:ext uri="{D42A27DB-BD31-4B8C-83A1-F6EECF244321}">
                <p14:modId xmlns:p14="http://schemas.microsoft.com/office/powerpoint/2010/main" val="914311329"/>
              </p:ext>
            </p:extLst>
          </p:nvPr>
        </p:nvGraphicFramePr>
        <p:xfrm>
          <a:off x="395537" y="2708920"/>
          <a:ext cx="4032448" cy="3716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22 Gráfico"/>
          <p:cNvGraphicFramePr/>
          <p:nvPr>
            <p:extLst>
              <p:ext uri="{D42A27DB-BD31-4B8C-83A1-F6EECF244321}">
                <p14:modId xmlns:p14="http://schemas.microsoft.com/office/powerpoint/2010/main" val="3582987887"/>
              </p:ext>
            </p:extLst>
          </p:nvPr>
        </p:nvGraphicFramePr>
        <p:xfrm>
          <a:off x="5293478" y="2708920"/>
          <a:ext cx="2880320" cy="3278168"/>
        </p:xfrm>
        <a:graphic>
          <a:graphicData uri="http://schemas.openxmlformats.org/drawingml/2006/chart">
            <c:chart xmlns:c="http://schemas.openxmlformats.org/drawingml/2006/chart" xmlns:r="http://schemas.openxmlformats.org/officeDocument/2006/relationships" r:id="rId3"/>
          </a:graphicData>
        </a:graphic>
      </p:graphicFrame>
      <p:sp>
        <p:nvSpPr>
          <p:cNvPr id="11" name="6 CuadroTexto"/>
          <p:cNvSpPr txBox="1">
            <a:spLocks noChangeArrowheads="1"/>
          </p:cNvSpPr>
          <p:nvPr/>
        </p:nvSpPr>
        <p:spPr bwMode="auto">
          <a:xfrm>
            <a:off x="583096" y="1279646"/>
            <a:ext cx="3672408" cy="1169551"/>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llegar </a:t>
            </a:r>
            <a:r>
              <a:rPr lang="es-MX" sz="1400" b="1" dirty="0" smtClean="0">
                <a:solidFill>
                  <a:srgbClr val="003E75"/>
                </a:solidFill>
                <a:latin typeface="Calibri" pitchFamily="34" charset="0"/>
              </a:rPr>
              <a:t>al piso </a:t>
            </a:r>
            <a:r>
              <a:rPr lang="es-MX" sz="1400" b="1" dirty="0">
                <a:solidFill>
                  <a:srgbClr val="003E75"/>
                </a:solidFill>
                <a:latin typeface="Calibri" pitchFamily="34" charset="0"/>
              </a:rPr>
              <a:t>superior donde se ubica la Oficina de Información Pública del Ente Obligado, le requirieron</a:t>
            </a:r>
            <a:r>
              <a:rPr lang="es-MX" sz="1400" b="1" dirty="0" smtClean="0">
                <a:solidFill>
                  <a:srgbClr val="003E75"/>
                </a:solidFill>
                <a:latin typeface="Calibri" pitchFamily="34" charset="0"/>
              </a:rPr>
              <a:t>:</a:t>
            </a: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QUIENES FUERON </a:t>
            </a:r>
            <a:r>
              <a:rPr lang="es-MX" sz="1400" b="1" dirty="0" smtClean="0">
                <a:solidFill>
                  <a:srgbClr val="003E75"/>
                </a:solidFill>
                <a:latin typeface="Calibri" pitchFamily="34" charset="0"/>
              </a:rPr>
              <a:t>ATENDIDOS </a:t>
            </a:r>
            <a:r>
              <a:rPr lang="es-MX" sz="1400" b="1" dirty="0">
                <a:solidFill>
                  <a:srgbClr val="003E75"/>
                </a:solidFill>
                <a:latin typeface="Calibri" pitchFamily="34" charset="0"/>
              </a:rPr>
              <a:t>POR PERSONAL </a:t>
            </a:r>
            <a:r>
              <a:rPr lang="es-MX" sz="1400" b="1" dirty="0" smtClean="0">
                <a:solidFill>
                  <a:srgbClr val="003E75"/>
                </a:solidFill>
                <a:latin typeface="Calibri" pitchFamily="34" charset="0"/>
              </a:rPr>
              <a:t>AL LLEGAR AL PISO SUPERIOR)</a:t>
            </a:r>
            <a:endParaRPr lang="es-MX" sz="1400" b="1" dirty="0">
              <a:solidFill>
                <a:srgbClr val="003E75"/>
              </a:solidFill>
              <a:latin typeface="Calibri" pitchFamily="34" charset="0"/>
            </a:endParaRPr>
          </a:p>
        </p:txBody>
      </p:sp>
      <p:cxnSp>
        <p:nvCxnSpPr>
          <p:cNvPr id="12" name="Conector recto 11"/>
          <p:cNvCxnSpPr/>
          <p:nvPr/>
        </p:nvCxnSpPr>
        <p:spPr>
          <a:xfrm>
            <a:off x="4572000" y="1268760"/>
            <a:ext cx="0" cy="5472000"/>
          </a:xfrm>
          <a:prstGeom prst="line">
            <a:avLst/>
          </a:prstGeom>
          <a:ln>
            <a:solidFill>
              <a:schemeClr val="accent1"/>
            </a:solidFill>
            <a:prstDash val="lgDash"/>
          </a:ln>
        </p:spPr>
        <p:style>
          <a:lnRef idx="2">
            <a:schemeClr val="accent1"/>
          </a:lnRef>
          <a:fillRef idx="0">
            <a:schemeClr val="accent1"/>
          </a:fillRef>
          <a:effectRef idx="1">
            <a:schemeClr val="accent1"/>
          </a:effectRef>
          <a:fontRef idx="minor">
            <a:schemeClr val="tx1"/>
          </a:fontRef>
        </p:style>
      </p:cxnSp>
      <p:sp>
        <p:nvSpPr>
          <p:cNvPr id="13" name="11 Rectángulo redondeado"/>
          <p:cNvSpPr/>
          <p:nvPr/>
        </p:nvSpPr>
        <p:spPr>
          <a:xfrm>
            <a:off x="4644008" y="6525344"/>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51 Entes </a:t>
            </a:r>
            <a:r>
              <a:rPr lang="es-MX" sz="1000" b="1" dirty="0">
                <a:solidFill>
                  <a:prstClr val="white"/>
                </a:solidFill>
                <a:cs typeface="Calibri" pitchFamily="34" charset="0"/>
              </a:rPr>
              <a:t>Obligados</a:t>
            </a:r>
          </a:p>
        </p:txBody>
      </p:sp>
    </p:spTree>
    <p:extLst>
      <p:ext uri="{BB962C8B-B14F-4D97-AF65-F5344CB8AC3E}">
        <p14:creationId xmlns:p14="http://schemas.microsoft.com/office/powerpoint/2010/main" val="270614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CuadroTexto"/>
          <p:cNvSpPr txBox="1">
            <a:spLocks noChangeArrowheads="1"/>
          </p:cNvSpPr>
          <p:nvPr/>
        </p:nvSpPr>
        <p:spPr bwMode="auto">
          <a:xfrm>
            <a:off x="324172" y="117128"/>
            <a:ext cx="8496300" cy="863600"/>
          </a:xfrm>
          <a:prstGeom prst="rect">
            <a:avLst/>
          </a:prstGeom>
          <a:noFill/>
          <a:ln w="9525">
            <a:noFill/>
            <a:miter lim="800000"/>
            <a:headEnd/>
            <a:tailEnd/>
          </a:ln>
        </p:spPr>
        <p:txBody>
          <a:bodyPr anchor="ctr"/>
          <a:lstStyle/>
          <a:p>
            <a:pPr algn="ctr"/>
            <a:r>
              <a:rPr lang="es-MX" sz="2000" b="1" dirty="0">
                <a:latin typeface="Calibri" pitchFamily="34" charset="0"/>
              </a:rPr>
              <a:t>Í N D I C E</a:t>
            </a:r>
            <a:endParaRPr lang="es-ES" sz="1600" b="1" i="1" dirty="0">
              <a:latin typeface="Calibri" pitchFamily="34" charset="0"/>
            </a:endParaRPr>
          </a:p>
        </p:txBody>
      </p:sp>
      <p:sp>
        <p:nvSpPr>
          <p:cNvPr id="23555" name="17 Marcador de número de diapositiva"/>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1EA0AA5-48C8-425E-B0F9-2E0CCBE0EE1F}" type="slidenum">
              <a:rPr lang="es-MX" smtClean="0">
                <a:latin typeface="Calibri" pitchFamily="34" charset="0"/>
              </a:rPr>
              <a:pPr fontAlgn="base">
                <a:spcBef>
                  <a:spcPct val="0"/>
                </a:spcBef>
                <a:spcAft>
                  <a:spcPct val="0"/>
                </a:spcAft>
                <a:defRPr/>
              </a:pPr>
              <a:t>2</a:t>
            </a:fld>
            <a:endParaRPr lang="es-MX" dirty="0" smtClean="0">
              <a:latin typeface="Calibri" pitchFamily="34" charset="0"/>
            </a:endParaRPr>
          </a:p>
        </p:txBody>
      </p:sp>
      <p:sp>
        <p:nvSpPr>
          <p:cNvPr id="75780" name="4 CuadroTexto"/>
          <p:cNvSpPr txBox="1">
            <a:spLocks noChangeArrowheads="1"/>
          </p:cNvSpPr>
          <p:nvPr/>
        </p:nvSpPr>
        <p:spPr bwMode="auto">
          <a:xfrm>
            <a:off x="1425420" y="1279646"/>
            <a:ext cx="6300787" cy="4832092"/>
          </a:xfrm>
          <a:prstGeom prst="rect">
            <a:avLst/>
          </a:prstGeom>
          <a:noFill/>
          <a:ln w="9525">
            <a:noFill/>
            <a:miter lim="800000"/>
            <a:headEnd/>
            <a:tailEnd/>
          </a:ln>
        </p:spPr>
        <p:txBody>
          <a:bodyPr>
            <a:spAutoFit/>
          </a:bodyPr>
          <a:lstStyle/>
          <a:p>
            <a:r>
              <a:rPr lang="es-MX" sz="1400" b="1" dirty="0">
                <a:solidFill>
                  <a:schemeClr val="bg2">
                    <a:lumMod val="25000"/>
                  </a:schemeClr>
                </a:solidFill>
                <a:latin typeface="Calibri" pitchFamily="34" charset="0"/>
              </a:rPr>
              <a:t>Introducción ……………………………....………………………………………………………............... 3</a:t>
            </a:r>
          </a:p>
          <a:p>
            <a:endParaRPr lang="es-MX" sz="1400"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a:solidFill>
                  <a:schemeClr val="bg2">
                    <a:lumMod val="25000"/>
                  </a:schemeClr>
                </a:solidFill>
                <a:latin typeface="Calibri" pitchFamily="34" charset="0"/>
              </a:rPr>
              <a:t>Ubicación ……………………………………..……………………………………………………….............. 6</a:t>
            </a:r>
          </a:p>
          <a:p>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smtClean="0">
                <a:solidFill>
                  <a:schemeClr val="bg2">
                    <a:lumMod val="25000"/>
                  </a:schemeClr>
                </a:solidFill>
                <a:latin typeface="Calibri" pitchFamily="34" charset="0"/>
              </a:rPr>
              <a:t>Tiempo de Atención Ciudadana …………………………………….………………………............ 25</a:t>
            </a:r>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a:solidFill>
                  <a:schemeClr val="bg2">
                    <a:lumMod val="25000"/>
                  </a:schemeClr>
                </a:solidFill>
                <a:latin typeface="Calibri" pitchFamily="34" charset="0"/>
              </a:rPr>
              <a:t>Capital Humano …………………………..………………………………………………………............. </a:t>
            </a:r>
            <a:r>
              <a:rPr lang="es-MX" sz="1400" b="1" dirty="0" smtClean="0">
                <a:solidFill>
                  <a:schemeClr val="bg2">
                    <a:lumMod val="25000"/>
                  </a:schemeClr>
                </a:solidFill>
                <a:latin typeface="Calibri" pitchFamily="34" charset="0"/>
              </a:rPr>
              <a:t>29</a:t>
            </a:r>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a:solidFill>
                  <a:schemeClr val="bg2">
                    <a:lumMod val="25000"/>
                  </a:schemeClr>
                </a:solidFill>
                <a:latin typeface="Calibri" pitchFamily="34" charset="0"/>
              </a:rPr>
              <a:t>Infraestructura …………………………………………………………………………………….............. </a:t>
            </a:r>
            <a:r>
              <a:rPr lang="es-MX" sz="1400" b="1" dirty="0" smtClean="0">
                <a:solidFill>
                  <a:schemeClr val="bg2">
                    <a:lumMod val="25000"/>
                  </a:schemeClr>
                </a:solidFill>
                <a:latin typeface="Calibri" pitchFamily="34" charset="0"/>
              </a:rPr>
              <a:t>53</a:t>
            </a:r>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pt-BR" sz="1400" b="1" dirty="0">
                <a:solidFill>
                  <a:schemeClr val="bg2">
                    <a:lumMod val="25000"/>
                  </a:schemeClr>
                </a:solidFill>
                <a:latin typeface="Calibri" pitchFamily="34" charset="0"/>
              </a:rPr>
              <a:t>Datos</a:t>
            </a:r>
            <a:r>
              <a:rPr lang="pt-BR" sz="1400" b="1" dirty="0">
                <a:solidFill>
                  <a:schemeClr val="bg2">
                    <a:lumMod val="25000"/>
                  </a:schemeClr>
                </a:solidFill>
                <a:latin typeface="Calibri" pitchFamily="34" charset="0"/>
              </a:rPr>
              <a:t> </a:t>
            </a:r>
            <a:r>
              <a:rPr lang="pt-BR" sz="1400" b="1" dirty="0" smtClean="0">
                <a:solidFill>
                  <a:schemeClr val="bg2">
                    <a:lumMod val="25000"/>
                  </a:schemeClr>
                </a:solidFill>
                <a:latin typeface="Calibri" pitchFamily="34" charset="0"/>
              </a:rPr>
              <a:t>Electrónicos de </a:t>
            </a:r>
            <a:r>
              <a:rPr lang="pt-BR" sz="1400" b="1" dirty="0">
                <a:solidFill>
                  <a:schemeClr val="bg2">
                    <a:lumMod val="25000"/>
                  </a:schemeClr>
                </a:solidFill>
                <a:latin typeface="Calibri" pitchFamily="34" charset="0"/>
              </a:rPr>
              <a:t>la</a:t>
            </a:r>
            <a:r>
              <a:rPr lang="pt-BR" sz="1400" b="1" dirty="0">
                <a:solidFill>
                  <a:schemeClr val="bg2">
                    <a:lumMod val="25000"/>
                  </a:schemeClr>
                </a:solidFill>
                <a:latin typeface="Calibri" pitchFamily="34" charset="0"/>
              </a:rPr>
              <a:t> Oficina de </a:t>
            </a:r>
            <a:r>
              <a:rPr lang="pt-BR" sz="1400" b="1" dirty="0">
                <a:solidFill>
                  <a:schemeClr val="bg2">
                    <a:lumMod val="25000"/>
                  </a:schemeClr>
                </a:solidFill>
                <a:latin typeface="Calibri" pitchFamily="34" charset="0"/>
              </a:rPr>
              <a:t>Información</a:t>
            </a:r>
            <a:r>
              <a:rPr lang="pt-BR" sz="1400" b="1" dirty="0">
                <a:solidFill>
                  <a:schemeClr val="bg2">
                    <a:lumMod val="25000"/>
                  </a:schemeClr>
                </a:solidFill>
                <a:latin typeface="Calibri" pitchFamily="34" charset="0"/>
              </a:rPr>
              <a:t> Pública </a:t>
            </a:r>
            <a:r>
              <a:rPr lang="es-MX" sz="1400" b="1" dirty="0" smtClean="0">
                <a:solidFill>
                  <a:schemeClr val="bg2">
                    <a:lumMod val="25000"/>
                  </a:schemeClr>
                </a:solidFill>
                <a:latin typeface="Calibri" pitchFamily="34" charset="0"/>
              </a:rPr>
              <a:t>…….…………….................. 65 </a:t>
            </a:r>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a:solidFill>
                  <a:schemeClr val="bg2">
                    <a:lumMod val="25000"/>
                  </a:schemeClr>
                </a:solidFill>
                <a:latin typeface="Calibri" pitchFamily="34" charset="0"/>
              </a:rPr>
              <a:t>Difusión de la cultura de transparencia ……………………..…………………………………..... </a:t>
            </a:r>
            <a:r>
              <a:rPr lang="es-MX" sz="1400" b="1" dirty="0" smtClean="0">
                <a:solidFill>
                  <a:schemeClr val="bg2">
                    <a:lumMod val="25000"/>
                  </a:schemeClr>
                </a:solidFill>
                <a:latin typeface="Calibri" pitchFamily="34" charset="0"/>
              </a:rPr>
              <a:t>71</a:t>
            </a:r>
          </a:p>
          <a:p>
            <a:endParaRPr lang="es-MX" sz="1400" b="1" dirty="0" smtClean="0">
              <a:solidFill>
                <a:schemeClr val="bg2">
                  <a:lumMod val="25000"/>
                </a:schemeClr>
              </a:solidFill>
              <a:latin typeface="Calibri" pitchFamily="34" charset="0"/>
            </a:endParaRPr>
          </a:p>
          <a:p>
            <a:endParaRPr lang="es-MX" sz="1400" b="1" dirty="0">
              <a:solidFill>
                <a:schemeClr val="bg2">
                  <a:lumMod val="25000"/>
                </a:schemeClr>
              </a:solidFill>
              <a:latin typeface="Calibri" pitchFamily="34" charset="0"/>
            </a:endParaRPr>
          </a:p>
          <a:p>
            <a:r>
              <a:rPr lang="es-MX" sz="1400" b="1" dirty="0">
                <a:solidFill>
                  <a:schemeClr val="bg2">
                    <a:lumMod val="25000"/>
                  </a:schemeClr>
                </a:solidFill>
                <a:latin typeface="Calibri" pitchFamily="34" charset="0"/>
              </a:rPr>
              <a:t>Operación del Sistema INFOMEX II …………………………………..……………………………... </a:t>
            </a:r>
            <a:r>
              <a:rPr lang="es-MX" sz="1400" b="1" dirty="0" smtClean="0">
                <a:solidFill>
                  <a:schemeClr val="bg2">
                    <a:lumMod val="25000"/>
                  </a:schemeClr>
                </a:solidFill>
                <a:latin typeface="Calibri" pitchFamily="34" charset="0"/>
              </a:rPr>
              <a:t>75</a:t>
            </a:r>
            <a:endParaRPr lang="es-MX" sz="1400" b="1" dirty="0">
              <a:solidFill>
                <a:schemeClr val="bg2">
                  <a:lumMod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(señalización al </a:t>
            </a:r>
            <a:r>
              <a:rPr lang="es-MX" b="1" dirty="0">
                <a:solidFill>
                  <a:srgbClr val="003E75"/>
                </a:solidFill>
                <a:latin typeface="Calibri" pitchFamily="34" charset="0"/>
              </a:rPr>
              <a:t>llegar al </a:t>
            </a:r>
            <a:r>
              <a:rPr lang="es-MX" b="1" dirty="0" smtClean="0">
                <a:solidFill>
                  <a:srgbClr val="003E75"/>
                </a:solidFill>
                <a:latin typeface="Calibri" pitchFamily="34" charset="0"/>
              </a:rPr>
              <a:t>piso donde se ubica la OIP)</a:t>
            </a:r>
            <a:endParaRPr lang="es-ES" sz="1400" b="1" i="1" dirty="0">
              <a:solidFill>
                <a:srgbClr val="003E75"/>
              </a:solidFill>
              <a:latin typeface="Calibri" pitchFamily="34" charset="0"/>
            </a:endParaRPr>
          </a:p>
        </p:txBody>
      </p:sp>
      <p:sp>
        <p:nvSpPr>
          <p:cNvPr id="10" name="6 CuadroTexto"/>
          <p:cNvSpPr txBox="1">
            <a:spLocks noChangeArrowheads="1"/>
          </p:cNvSpPr>
          <p:nvPr/>
        </p:nvSpPr>
        <p:spPr bwMode="auto">
          <a:xfrm>
            <a:off x="1484044" y="1288365"/>
            <a:ext cx="6195186"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En el piso superior, ¿hay letreros visibles que indiquen la ubicación de la OIP?</a:t>
            </a:r>
          </a:p>
        </p:txBody>
      </p:sp>
      <p:sp>
        <p:nvSpPr>
          <p:cNvPr id="19"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51 </a:t>
            </a:r>
            <a:r>
              <a:rPr lang="es-MX" sz="1000" b="1" dirty="0">
                <a:solidFill>
                  <a:prstClr val="white"/>
                </a:solidFill>
                <a:cs typeface="Calibri" pitchFamily="34" charset="0"/>
              </a:rPr>
              <a:t>Entes Obligados</a:t>
            </a:r>
          </a:p>
        </p:txBody>
      </p:sp>
      <p:graphicFrame>
        <p:nvGraphicFramePr>
          <p:cNvPr id="20" name="5 Gráfico"/>
          <p:cNvGraphicFramePr/>
          <p:nvPr>
            <p:extLst>
              <p:ext uri="{D42A27DB-BD31-4B8C-83A1-F6EECF244321}">
                <p14:modId xmlns:p14="http://schemas.microsoft.com/office/powerpoint/2010/main" val="3267763824"/>
              </p:ext>
            </p:extLst>
          </p:nvPr>
        </p:nvGraphicFramePr>
        <p:xfrm>
          <a:off x="2217508" y="2348880"/>
          <a:ext cx="468052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3663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(señalización al llegar al piso donde se ubica la OIP)</a:t>
            </a:r>
            <a:endParaRPr lang="es-ES" sz="1400" b="1" i="1" dirty="0">
              <a:solidFill>
                <a:srgbClr val="003E75"/>
              </a:solidFill>
              <a:latin typeface="Calibri" pitchFamily="34" charset="0"/>
            </a:endParaRPr>
          </a:p>
        </p:txBody>
      </p:sp>
      <p:sp>
        <p:nvSpPr>
          <p:cNvPr id="19"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26 Entes </a:t>
            </a:r>
            <a:r>
              <a:rPr lang="es-MX" sz="1000" b="1" dirty="0">
                <a:solidFill>
                  <a:prstClr val="white"/>
                </a:solidFill>
                <a:cs typeface="Calibri" pitchFamily="34" charset="0"/>
              </a:rPr>
              <a:t>Obligados</a:t>
            </a:r>
          </a:p>
        </p:txBody>
      </p:sp>
      <p:sp>
        <p:nvSpPr>
          <p:cNvPr id="21" name="7 CuadroTexto"/>
          <p:cNvSpPr txBox="1">
            <a:spLocks noChangeArrowheads="1"/>
          </p:cNvSpPr>
          <p:nvPr/>
        </p:nvSpPr>
        <p:spPr bwMode="auto">
          <a:xfrm>
            <a:off x="609972" y="1052736"/>
            <a:ext cx="7922468"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¿Qué características tienen los letreros que indican la ubicación de la OIP</a:t>
            </a:r>
            <a:r>
              <a:rPr lang="es-MX" sz="1400" b="1" dirty="0" smtClean="0">
                <a:solidFill>
                  <a:srgbClr val="003E75"/>
                </a:solidFill>
                <a:latin typeface="Calibri" pitchFamily="34" charset="0"/>
              </a:rPr>
              <a:t>?</a:t>
            </a: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EN PISO SUPERIOR Y </a:t>
            </a:r>
            <a:r>
              <a:rPr lang="es-MX" sz="1400" b="1" dirty="0" smtClean="0">
                <a:solidFill>
                  <a:srgbClr val="003E75"/>
                </a:solidFill>
                <a:latin typeface="Calibri" pitchFamily="34" charset="0"/>
              </a:rPr>
              <a:t>SÍ CUENTAN </a:t>
            </a:r>
            <a:r>
              <a:rPr lang="es-MX" sz="1400" b="1" dirty="0">
                <a:solidFill>
                  <a:srgbClr val="003E75"/>
                </a:solidFill>
                <a:latin typeface="Calibri" pitchFamily="34" charset="0"/>
              </a:rPr>
              <a:t>CON LETREROS QUE INDIQUEN LA UBICACIÓN DE LA OIP)</a:t>
            </a:r>
          </a:p>
        </p:txBody>
      </p:sp>
      <p:graphicFrame>
        <p:nvGraphicFramePr>
          <p:cNvPr id="22" name="6 Gráfico"/>
          <p:cNvGraphicFramePr/>
          <p:nvPr>
            <p:extLst>
              <p:ext uri="{D42A27DB-BD31-4B8C-83A1-F6EECF244321}">
                <p14:modId xmlns:p14="http://schemas.microsoft.com/office/powerpoint/2010/main" val="320167472"/>
              </p:ext>
            </p:extLst>
          </p:nvPr>
        </p:nvGraphicFramePr>
        <p:xfrm>
          <a:off x="345300" y="1905402"/>
          <a:ext cx="8640960" cy="4691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22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6 Gráfico"/>
          <p:cNvGraphicFramePr/>
          <p:nvPr>
            <p:extLst>
              <p:ext uri="{D42A27DB-BD31-4B8C-83A1-F6EECF244321}">
                <p14:modId xmlns:p14="http://schemas.microsoft.com/office/powerpoint/2010/main" val="1267406876"/>
              </p:ext>
            </p:extLst>
          </p:nvPr>
        </p:nvGraphicFramePr>
        <p:xfrm>
          <a:off x="967656" y="1988840"/>
          <a:ext cx="7496719" cy="4322682"/>
        </p:xfrm>
        <a:graphic>
          <a:graphicData uri="http://schemas.openxmlformats.org/drawingml/2006/chart">
            <c:chart xmlns:c="http://schemas.openxmlformats.org/drawingml/2006/chart" xmlns:r="http://schemas.openxmlformats.org/officeDocument/2006/relationships" r:id="rId2"/>
          </a:graphicData>
        </a:graphic>
      </p:graphicFrame>
      <p:sp>
        <p:nvSpPr>
          <p:cNvPr id="20"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21 </a:t>
            </a:r>
            <a:r>
              <a:rPr lang="es-MX" sz="1000" b="1" dirty="0">
                <a:solidFill>
                  <a:prstClr val="white"/>
                </a:solidFill>
                <a:cs typeface="Calibri" pitchFamily="34" charset="0"/>
              </a:rPr>
              <a:t>Entes Obligados</a:t>
            </a:r>
          </a:p>
        </p:txBody>
      </p:sp>
      <p:sp>
        <p:nvSpPr>
          <p:cNvPr id="6"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(señalización al llegar al piso donde se ubica la OIP)</a:t>
            </a:r>
            <a:endParaRPr lang="es-ES" sz="1400" b="1" i="1" dirty="0">
              <a:solidFill>
                <a:srgbClr val="003E75"/>
              </a:solidFill>
              <a:latin typeface="Calibri" pitchFamily="34" charset="0"/>
            </a:endParaRPr>
          </a:p>
        </p:txBody>
      </p:sp>
      <p:sp>
        <p:nvSpPr>
          <p:cNvPr id="7" name="7 CuadroTexto"/>
          <p:cNvSpPr txBox="1">
            <a:spLocks noChangeArrowheads="1"/>
          </p:cNvSpPr>
          <p:nvPr/>
        </p:nvSpPr>
        <p:spPr bwMode="auto">
          <a:xfrm>
            <a:off x="609972" y="1052736"/>
            <a:ext cx="7922468"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Además de las indicaciones, ¿la OIP es de fácil localización?</a:t>
            </a: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EN PISO SUPERIOR Y FUERON </a:t>
            </a:r>
            <a:r>
              <a:rPr lang="es-MX" sz="1400" b="1" dirty="0" smtClean="0">
                <a:solidFill>
                  <a:srgbClr val="003E75"/>
                </a:solidFill>
                <a:latin typeface="Calibri" pitchFamily="34" charset="0"/>
              </a:rPr>
              <a:t>ATENDIDOS </a:t>
            </a:r>
            <a:r>
              <a:rPr lang="es-MX" sz="1400" b="1" dirty="0">
                <a:solidFill>
                  <a:srgbClr val="003E75"/>
                </a:solidFill>
                <a:latin typeface="Calibri" pitchFamily="34" charset="0"/>
              </a:rPr>
              <a:t>POR PERSONAL AL LLEGAR AL PISO SUPERIOR)</a:t>
            </a:r>
          </a:p>
        </p:txBody>
      </p:sp>
    </p:spTree>
    <p:extLst>
      <p:ext uri="{BB962C8B-B14F-4D97-AF65-F5344CB8AC3E}">
        <p14:creationId xmlns:p14="http://schemas.microsoft.com/office/powerpoint/2010/main" val="942290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a:t>
            </a:r>
            <a:r>
              <a:rPr lang="es-MX" b="1" dirty="0" smtClean="0">
                <a:solidFill>
                  <a:srgbClr val="003E75"/>
                </a:solidFill>
                <a:latin typeface="Calibri" pitchFamily="34" charset="0"/>
              </a:rPr>
              <a:t>(OIP en la planta baja y en la planta alta)</a:t>
            </a:r>
          </a:p>
        </p:txBody>
      </p:sp>
      <p:sp>
        <p:nvSpPr>
          <p:cNvPr id="8" name="6 CuadroTexto"/>
          <p:cNvSpPr txBox="1">
            <a:spLocks noChangeArrowheads="1"/>
          </p:cNvSpPr>
          <p:nvPr/>
        </p:nvSpPr>
        <p:spPr bwMode="auto">
          <a:xfrm>
            <a:off x="418622" y="1286176"/>
            <a:ext cx="4008048" cy="738664"/>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llegar al </a:t>
            </a:r>
            <a:r>
              <a:rPr lang="es-MX" sz="1400" b="1" u="sng" dirty="0">
                <a:solidFill>
                  <a:srgbClr val="003E75"/>
                </a:solidFill>
                <a:latin typeface="Calibri" pitchFamily="34" charset="0"/>
              </a:rPr>
              <a:t>espacio físico donde se ubica </a:t>
            </a:r>
            <a:r>
              <a:rPr lang="es-MX" sz="1400" b="1" dirty="0">
                <a:solidFill>
                  <a:srgbClr val="003E75"/>
                </a:solidFill>
                <a:latin typeface="Calibri" pitchFamily="34" charset="0"/>
              </a:rPr>
              <a:t>la Oficina de Información Pública del Ente Obligado, fue atendido </a:t>
            </a:r>
            <a:r>
              <a:rPr lang="es-MX" sz="1400" b="1" dirty="0" smtClean="0">
                <a:solidFill>
                  <a:srgbClr val="003E75"/>
                </a:solidFill>
                <a:latin typeface="Calibri" pitchFamily="34" charset="0"/>
              </a:rPr>
              <a:t>por:</a:t>
            </a:r>
            <a:endParaRPr lang="es-MX" sz="1400" b="1" dirty="0">
              <a:solidFill>
                <a:srgbClr val="003E75"/>
              </a:solidFill>
              <a:latin typeface="Calibri" pitchFamily="34" charset="0"/>
            </a:endParaRPr>
          </a:p>
        </p:txBody>
      </p:sp>
      <p:graphicFrame>
        <p:nvGraphicFramePr>
          <p:cNvPr id="9" name="6 Gráfico"/>
          <p:cNvGraphicFramePr/>
          <p:nvPr>
            <p:extLst>
              <p:ext uri="{D42A27DB-BD31-4B8C-83A1-F6EECF244321}">
                <p14:modId xmlns:p14="http://schemas.microsoft.com/office/powerpoint/2010/main" val="1977897868"/>
              </p:ext>
            </p:extLst>
          </p:nvPr>
        </p:nvGraphicFramePr>
        <p:xfrm>
          <a:off x="260051" y="2024840"/>
          <a:ext cx="4248472" cy="4499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6 Gráfico"/>
          <p:cNvGraphicFramePr/>
          <p:nvPr>
            <p:extLst>
              <p:ext uri="{D42A27DB-BD31-4B8C-83A1-F6EECF244321}">
                <p14:modId xmlns:p14="http://schemas.microsoft.com/office/powerpoint/2010/main" val="1415208902"/>
              </p:ext>
            </p:extLst>
          </p:nvPr>
        </p:nvGraphicFramePr>
        <p:xfrm>
          <a:off x="4783871" y="2442660"/>
          <a:ext cx="4291576" cy="3932099"/>
        </p:xfrm>
        <a:graphic>
          <a:graphicData uri="http://schemas.openxmlformats.org/drawingml/2006/chart">
            <c:chart xmlns:c="http://schemas.openxmlformats.org/drawingml/2006/chart" xmlns:r="http://schemas.openxmlformats.org/officeDocument/2006/relationships" r:id="rId3"/>
          </a:graphicData>
        </a:graphic>
      </p:graphicFrame>
      <p:sp>
        <p:nvSpPr>
          <p:cNvPr id="12" name="6 CuadroTexto"/>
          <p:cNvSpPr txBox="1">
            <a:spLocks noChangeArrowheads="1"/>
          </p:cNvSpPr>
          <p:nvPr/>
        </p:nvSpPr>
        <p:spPr bwMode="auto">
          <a:xfrm>
            <a:off x="4765558" y="1286176"/>
            <a:ext cx="4054914" cy="1169551"/>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llegar al </a:t>
            </a:r>
            <a:r>
              <a:rPr lang="es-MX" sz="1400" b="1" u="sng" dirty="0">
                <a:solidFill>
                  <a:srgbClr val="003E75"/>
                </a:solidFill>
                <a:latin typeface="Calibri" pitchFamily="34" charset="0"/>
              </a:rPr>
              <a:t>espacio físico </a:t>
            </a:r>
            <a:r>
              <a:rPr lang="es-MX" sz="1400" b="1" dirty="0">
                <a:solidFill>
                  <a:srgbClr val="003E75"/>
                </a:solidFill>
                <a:latin typeface="Calibri" pitchFamily="34" charset="0"/>
              </a:rPr>
              <a:t>donde se ubica la Oficina de Información Pública del Ente Obligado, le requirieron</a:t>
            </a:r>
            <a:r>
              <a:rPr lang="es-MX" sz="1400" b="1" dirty="0" smtClean="0">
                <a:solidFill>
                  <a:srgbClr val="003E75"/>
                </a:solidFill>
                <a:latin typeface="Calibri" pitchFamily="34" charset="0"/>
              </a:rPr>
              <a:t>:</a:t>
            </a:r>
          </a:p>
          <a:p>
            <a:pPr algn="ctr"/>
            <a:r>
              <a:rPr lang="es-MX" sz="1400" b="1" dirty="0">
                <a:solidFill>
                  <a:srgbClr val="003E75"/>
                </a:solidFill>
                <a:latin typeface="Calibri" pitchFamily="34" charset="0"/>
              </a:rPr>
              <a:t>(SÓLO QUIENES FUERON </a:t>
            </a:r>
            <a:r>
              <a:rPr lang="es-MX" sz="1400" b="1" dirty="0" smtClean="0">
                <a:solidFill>
                  <a:srgbClr val="003E75"/>
                </a:solidFill>
                <a:latin typeface="Calibri" pitchFamily="34" charset="0"/>
              </a:rPr>
              <a:t>ATENDIDOS </a:t>
            </a:r>
            <a:r>
              <a:rPr lang="es-MX" sz="1400" b="1" dirty="0">
                <a:solidFill>
                  <a:srgbClr val="003E75"/>
                </a:solidFill>
                <a:latin typeface="Calibri" pitchFamily="34" charset="0"/>
              </a:rPr>
              <a:t>POR PERSONAL AL LLEGAR </a:t>
            </a:r>
            <a:r>
              <a:rPr lang="es-MX" sz="1400" b="1" dirty="0" smtClean="0">
                <a:solidFill>
                  <a:srgbClr val="003E75"/>
                </a:solidFill>
                <a:latin typeface="Calibri" pitchFamily="34" charset="0"/>
              </a:rPr>
              <a:t>A LA OIP)</a:t>
            </a:r>
            <a:endParaRPr lang="es-MX" sz="1400" b="1" dirty="0">
              <a:solidFill>
                <a:srgbClr val="003E75"/>
              </a:solidFill>
              <a:latin typeface="Calibri" pitchFamily="34" charset="0"/>
            </a:endParaRPr>
          </a:p>
        </p:txBody>
      </p:sp>
      <p:sp>
        <p:nvSpPr>
          <p:cNvPr id="15"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16" name="11 Rectángulo redondeado"/>
          <p:cNvSpPr/>
          <p:nvPr/>
        </p:nvSpPr>
        <p:spPr>
          <a:xfrm>
            <a:off x="4717331" y="6525344"/>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40 Entes </a:t>
            </a:r>
            <a:r>
              <a:rPr lang="es-MX" sz="1000" b="1" dirty="0">
                <a:solidFill>
                  <a:prstClr val="white"/>
                </a:solidFill>
                <a:cs typeface="Calibri" pitchFamily="34" charset="0"/>
              </a:rPr>
              <a:t>Obligados</a:t>
            </a:r>
          </a:p>
        </p:txBody>
      </p:sp>
      <p:sp>
        <p:nvSpPr>
          <p:cNvPr id="2" name="Cerrar llave 1"/>
          <p:cNvSpPr/>
          <p:nvPr/>
        </p:nvSpPr>
        <p:spPr>
          <a:xfrm>
            <a:off x="3779912" y="2370652"/>
            <a:ext cx="504056" cy="2448272"/>
          </a:xfrm>
          <a:prstGeom prst="rightBrace">
            <a:avLst>
              <a:gd name="adj1" fmla="val 8333"/>
              <a:gd name="adj2" fmla="val 49111"/>
            </a:avLst>
          </a:prstGeom>
          <a:noFill/>
          <a:ln>
            <a:solidFill>
              <a:srgbClr val="009999"/>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dirty="0"/>
          </a:p>
        </p:txBody>
      </p:sp>
      <p:sp>
        <p:nvSpPr>
          <p:cNvPr id="3" name="Rectángulo 2"/>
          <p:cNvSpPr/>
          <p:nvPr/>
        </p:nvSpPr>
        <p:spPr>
          <a:xfrm>
            <a:off x="4572000" y="1124744"/>
            <a:ext cx="4464496" cy="5328592"/>
          </a:xfrm>
          <a:prstGeom prst="rect">
            <a:avLst/>
          </a:prstGeom>
          <a:noFill/>
          <a:ln w="31750" cmpd="sng">
            <a:solidFill>
              <a:srgbClr val="009999"/>
            </a:solidFill>
            <a:prstDash val="dash"/>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278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 (señalización al llegar </a:t>
            </a:r>
            <a:r>
              <a:rPr lang="es-MX" b="1" dirty="0" smtClean="0">
                <a:solidFill>
                  <a:srgbClr val="003E75"/>
                </a:solidFill>
                <a:latin typeface="Calibri" pitchFamily="34" charset="0"/>
              </a:rPr>
              <a:t>a planta baja/piso </a:t>
            </a:r>
            <a:r>
              <a:rPr lang="es-MX" b="1" dirty="0">
                <a:solidFill>
                  <a:srgbClr val="003E75"/>
                </a:solidFill>
                <a:latin typeface="Calibri" pitchFamily="34" charset="0"/>
              </a:rPr>
              <a:t>donde se ubica la OIP)</a:t>
            </a:r>
            <a:endParaRPr lang="es-MX" b="1" dirty="0" smtClean="0">
              <a:solidFill>
                <a:srgbClr val="003E75"/>
              </a:solidFill>
              <a:latin typeface="Calibri" pitchFamily="34" charset="0"/>
            </a:endParaRPr>
          </a:p>
        </p:txBody>
      </p:sp>
      <p:sp>
        <p:nvSpPr>
          <p:cNvPr id="15"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10" name="15 CuadroTexto"/>
          <p:cNvSpPr txBox="1">
            <a:spLocks noChangeArrowheads="1"/>
          </p:cNvSpPr>
          <p:nvPr/>
        </p:nvSpPr>
        <p:spPr bwMode="auto">
          <a:xfrm>
            <a:off x="924152" y="1279221"/>
            <a:ext cx="2988890" cy="95410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Al llegar al espacio físico donde se encuentra la Oficina de Información Pública, ¿hay letreros visibles que identifican que ahí es la OIP?</a:t>
            </a:r>
            <a:endParaRPr lang="es-MX" sz="1400" b="1" dirty="0" smtClean="0">
              <a:solidFill>
                <a:srgbClr val="003E75"/>
              </a:solidFill>
              <a:latin typeface="Calibri" pitchFamily="34" charset="0"/>
            </a:endParaRPr>
          </a:p>
        </p:txBody>
      </p:sp>
      <p:graphicFrame>
        <p:nvGraphicFramePr>
          <p:cNvPr id="13" name="8 Gráfico"/>
          <p:cNvGraphicFramePr/>
          <p:nvPr>
            <p:extLst>
              <p:ext uri="{D42A27DB-BD31-4B8C-83A1-F6EECF244321}">
                <p14:modId xmlns:p14="http://schemas.microsoft.com/office/powerpoint/2010/main" val="1576927415"/>
              </p:ext>
            </p:extLst>
          </p:nvPr>
        </p:nvGraphicFramePr>
        <p:xfrm>
          <a:off x="269875" y="2492897"/>
          <a:ext cx="3822595"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17" name="8 CuadroTexto"/>
          <p:cNvSpPr txBox="1">
            <a:spLocks noChangeArrowheads="1"/>
          </p:cNvSpPr>
          <p:nvPr/>
        </p:nvSpPr>
        <p:spPr bwMode="auto">
          <a:xfrm>
            <a:off x="4840288" y="1052513"/>
            <a:ext cx="3776662" cy="738664"/>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¿Qué características tiene </a:t>
            </a:r>
            <a:r>
              <a:rPr lang="es-MX" sz="1400" b="1" dirty="0" smtClean="0">
                <a:solidFill>
                  <a:srgbClr val="003E75"/>
                </a:solidFill>
                <a:latin typeface="Calibri" pitchFamily="34" charset="0"/>
              </a:rPr>
              <a:t>los letreros </a:t>
            </a:r>
            <a:r>
              <a:rPr lang="es-MX" sz="1400" b="1" dirty="0">
                <a:solidFill>
                  <a:srgbClr val="003E75"/>
                </a:solidFill>
                <a:latin typeface="Calibri" pitchFamily="34" charset="0"/>
              </a:rPr>
              <a:t>que identifica la OIP? </a:t>
            </a: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CON SEÑALIZACIÓN DE LA </a:t>
            </a:r>
            <a:r>
              <a:rPr lang="es-MX" sz="1400" b="1" dirty="0" smtClean="0">
                <a:solidFill>
                  <a:srgbClr val="003E75"/>
                </a:solidFill>
                <a:latin typeface="Calibri" pitchFamily="34" charset="0"/>
              </a:rPr>
              <a:t>OFICINA</a:t>
            </a:r>
            <a:r>
              <a:rPr lang="es-MX" sz="1400" b="1" dirty="0">
                <a:solidFill>
                  <a:srgbClr val="003E75"/>
                </a:solidFill>
                <a:latin typeface="Calibri" pitchFamily="34" charset="0"/>
              </a:rPr>
              <a:t>)</a:t>
            </a:r>
          </a:p>
        </p:txBody>
      </p:sp>
      <p:graphicFrame>
        <p:nvGraphicFramePr>
          <p:cNvPr id="18" name="7 Gráfico"/>
          <p:cNvGraphicFramePr/>
          <p:nvPr>
            <p:extLst>
              <p:ext uri="{D42A27DB-BD31-4B8C-83A1-F6EECF244321}">
                <p14:modId xmlns:p14="http://schemas.microsoft.com/office/powerpoint/2010/main" val="881111437"/>
              </p:ext>
            </p:extLst>
          </p:nvPr>
        </p:nvGraphicFramePr>
        <p:xfrm>
          <a:off x="4699794" y="1927119"/>
          <a:ext cx="4392488" cy="4624482"/>
        </p:xfrm>
        <a:graphic>
          <a:graphicData uri="http://schemas.openxmlformats.org/drawingml/2006/chart">
            <c:chart xmlns:c="http://schemas.openxmlformats.org/drawingml/2006/chart" xmlns:r="http://schemas.openxmlformats.org/officeDocument/2006/relationships" r:id="rId3"/>
          </a:graphicData>
        </a:graphic>
      </p:graphicFrame>
      <p:sp>
        <p:nvSpPr>
          <p:cNvPr id="20" name="11 Rectángulo redondeado"/>
          <p:cNvSpPr/>
          <p:nvPr/>
        </p:nvSpPr>
        <p:spPr>
          <a:xfrm>
            <a:off x="4717331" y="6525344"/>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102 Entes </a:t>
            </a:r>
            <a:r>
              <a:rPr lang="es-MX" sz="1000" b="1" dirty="0">
                <a:solidFill>
                  <a:prstClr val="white"/>
                </a:solidFill>
                <a:cs typeface="Calibri" pitchFamily="34" charset="0"/>
              </a:rPr>
              <a:t>Obligados</a:t>
            </a:r>
          </a:p>
        </p:txBody>
      </p:sp>
      <p:sp>
        <p:nvSpPr>
          <p:cNvPr id="21" name="1 Flecha derecha"/>
          <p:cNvSpPr/>
          <p:nvPr/>
        </p:nvSpPr>
        <p:spPr>
          <a:xfrm>
            <a:off x="3800971" y="5013176"/>
            <a:ext cx="540000" cy="360000"/>
          </a:xfrm>
          <a:prstGeom prst="rightArrow">
            <a:avLst/>
          </a:prstGeom>
          <a:solidFill>
            <a:srgbClr val="009999"/>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MX" dirty="0">
              <a:solidFill>
                <a:prstClr val="white"/>
              </a:solidFill>
            </a:endParaRPr>
          </a:p>
        </p:txBody>
      </p:sp>
      <p:sp>
        <p:nvSpPr>
          <p:cNvPr id="11" name="Rectángulo 10"/>
          <p:cNvSpPr/>
          <p:nvPr/>
        </p:nvSpPr>
        <p:spPr>
          <a:xfrm>
            <a:off x="4572000" y="980728"/>
            <a:ext cx="4464496" cy="5472608"/>
          </a:xfrm>
          <a:prstGeom prst="rect">
            <a:avLst/>
          </a:prstGeom>
          <a:noFill/>
          <a:ln w="31750" cmpd="sng">
            <a:solidFill>
              <a:srgbClr val="009999"/>
            </a:solidFill>
            <a:prstDash val="dash"/>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729479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CuadroTexto"/>
          <p:cNvSpPr txBox="1">
            <a:spLocks noChangeArrowheads="1"/>
          </p:cNvSpPr>
          <p:nvPr/>
        </p:nvSpPr>
        <p:spPr bwMode="auto">
          <a:xfrm>
            <a:off x="1043608" y="2276872"/>
            <a:ext cx="7272808" cy="1223566"/>
          </a:xfrm>
          <a:prstGeom prst="rect">
            <a:avLst/>
          </a:prstGeom>
          <a:noFill/>
          <a:ln w="9525">
            <a:noFill/>
            <a:miter lim="800000"/>
            <a:headEnd/>
            <a:tailEnd/>
          </a:ln>
        </p:spPr>
        <p:txBody>
          <a:bodyPr anchor="ctr"/>
          <a:lstStyle/>
          <a:p>
            <a:pPr algn="ctr"/>
            <a:r>
              <a:rPr lang="es-MX" sz="3600" b="1" dirty="0" smtClean="0">
                <a:solidFill>
                  <a:srgbClr val="003E75"/>
                </a:solidFill>
                <a:latin typeface="Calibri" pitchFamily="34" charset="0"/>
              </a:rPr>
              <a:t>T I E M P O   D E   A T E N C I </a:t>
            </a:r>
            <a:r>
              <a:rPr lang="es-MX" sz="3600" b="1" dirty="0" smtClean="0">
                <a:solidFill>
                  <a:srgbClr val="003E75"/>
                </a:solidFill>
                <a:latin typeface="Calibri" pitchFamily="34" charset="0"/>
              </a:rPr>
              <a:t>Ó</a:t>
            </a:r>
            <a:r>
              <a:rPr lang="es-MX" sz="3600" b="1" dirty="0" smtClean="0">
                <a:solidFill>
                  <a:srgbClr val="003E75"/>
                </a:solidFill>
                <a:latin typeface="Calibri" pitchFamily="34" charset="0"/>
              </a:rPr>
              <a:t> N   </a:t>
            </a:r>
          </a:p>
          <a:p>
            <a:pPr algn="ctr"/>
            <a:r>
              <a:rPr lang="es-MX" sz="3600" b="1" dirty="0" smtClean="0">
                <a:solidFill>
                  <a:srgbClr val="003E75"/>
                </a:solidFill>
                <a:latin typeface="Calibri" pitchFamily="34" charset="0"/>
              </a:rPr>
              <a:t>C I U D A D A N A</a:t>
            </a:r>
            <a:endParaRPr lang="es-ES" sz="3600" b="1" i="1" dirty="0">
              <a:solidFill>
                <a:srgbClr val="003E75"/>
              </a:solidFill>
              <a:latin typeface="Calibri" pitchFamily="34" charset="0"/>
            </a:endParaRPr>
          </a:p>
        </p:txBody>
      </p:sp>
    </p:spTree>
    <p:extLst>
      <p:ext uri="{BB962C8B-B14F-4D97-AF65-F5344CB8AC3E}">
        <p14:creationId xmlns:p14="http://schemas.microsoft.com/office/powerpoint/2010/main" val="1537534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262406" y="107497"/>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Personal para atender a los solicitantes de información y tiempo </a:t>
            </a:r>
            <a:r>
              <a:rPr lang="es-MX" b="1" dirty="0">
                <a:solidFill>
                  <a:srgbClr val="003E75"/>
                </a:solidFill>
                <a:latin typeface="Calibri" pitchFamily="34" charset="0"/>
              </a:rPr>
              <a:t>de espera</a:t>
            </a:r>
          </a:p>
        </p:txBody>
      </p:sp>
      <p:sp>
        <p:nvSpPr>
          <p:cNvPr id="13" name="8 CuadroTexto"/>
          <p:cNvSpPr txBox="1">
            <a:spLocks noChangeArrowheads="1"/>
          </p:cNvSpPr>
          <p:nvPr/>
        </p:nvSpPr>
        <p:spPr bwMode="auto">
          <a:xfrm>
            <a:off x="682172" y="1281113"/>
            <a:ext cx="3479800" cy="738664"/>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Al llegar a la OIP, ¿encontró al personal de esta oficina en su sitio de trabajo para atender a los solicitantes?</a:t>
            </a:r>
          </a:p>
        </p:txBody>
      </p:sp>
      <p:sp>
        <p:nvSpPr>
          <p:cNvPr id="14" name="10 CuadroTexto"/>
          <p:cNvSpPr txBox="1">
            <a:spLocks noChangeArrowheads="1"/>
          </p:cNvSpPr>
          <p:nvPr/>
        </p:nvSpPr>
        <p:spPr bwMode="auto">
          <a:xfrm>
            <a:off x="4840288" y="1279299"/>
            <a:ext cx="3776662"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¿Cuánto tiempo esperó para ser atendido por el personal de la OIP?</a:t>
            </a:r>
          </a:p>
        </p:txBody>
      </p:sp>
      <p:graphicFrame>
        <p:nvGraphicFramePr>
          <p:cNvPr id="18" name="7 Gráfico"/>
          <p:cNvGraphicFramePr/>
          <p:nvPr>
            <p:extLst>
              <p:ext uri="{D42A27DB-BD31-4B8C-83A1-F6EECF244321}">
                <p14:modId xmlns:p14="http://schemas.microsoft.com/office/powerpoint/2010/main" val="3938677181"/>
              </p:ext>
            </p:extLst>
          </p:nvPr>
        </p:nvGraphicFramePr>
        <p:xfrm>
          <a:off x="467544" y="1988840"/>
          <a:ext cx="3888432"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9 Gráfico"/>
          <p:cNvGraphicFramePr/>
          <p:nvPr>
            <p:extLst>
              <p:ext uri="{D42A27DB-BD31-4B8C-83A1-F6EECF244321}">
                <p14:modId xmlns:p14="http://schemas.microsoft.com/office/powerpoint/2010/main" val="1394523375"/>
              </p:ext>
            </p:extLst>
          </p:nvPr>
        </p:nvGraphicFramePr>
        <p:xfrm>
          <a:off x="4583875" y="1972870"/>
          <a:ext cx="4272980" cy="4408458"/>
        </p:xfrm>
        <a:graphic>
          <a:graphicData uri="http://schemas.openxmlformats.org/drawingml/2006/chart">
            <c:chart xmlns:c="http://schemas.openxmlformats.org/drawingml/2006/chart" xmlns:r="http://schemas.openxmlformats.org/officeDocument/2006/relationships" r:id="rId3"/>
          </a:graphicData>
        </a:graphic>
      </p:graphicFrame>
      <p:sp>
        <p:nvSpPr>
          <p:cNvPr id="20" name="1 Rectángulo"/>
          <p:cNvSpPr/>
          <p:nvPr/>
        </p:nvSpPr>
        <p:spPr>
          <a:xfrm>
            <a:off x="940809" y="5733256"/>
            <a:ext cx="2911112" cy="523220"/>
          </a:xfrm>
          <a:prstGeom prst="rect">
            <a:avLst/>
          </a:prstGeom>
        </p:spPr>
        <p:txBody>
          <a:bodyPr wrap="square">
            <a:spAutoFit/>
          </a:bodyPr>
          <a:lstStyle/>
          <a:p>
            <a:pPr algn="ctr"/>
            <a:r>
              <a:rPr lang="es-MX" sz="1400" b="1" dirty="0" smtClean="0">
                <a:solidFill>
                  <a:srgbClr val="003E75"/>
                </a:solidFill>
                <a:latin typeface="Calibri" pitchFamily="34" charset="0"/>
                <a:cs typeface="Calibri" pitchFamily="34" charset="0"/>
              </a:rPr>
              <a:t>Nota</a:t>
            </a:r>
            <a:r>
              <a:rPr lang="es-MX" sz="1400" b="1" dirty="0">
                <a:solidFill>
                  <a:srgbClr val="003E75"/>
                </a:solidFill>
                <a:latin typeface="Calibri" pitchFamily="34" charset="0"/>
                <a:cs typeface="Calibri" pitchFamily="34" charset="0"/>
              </a:rPr>
              <a:t>: las visitas se llevan a cabo dentro del horario de </a:t>
            </a:r>
            <a:r>
              <a:rPr lang="es-MX" sz="1400" b="1" dirty="0" smtClean="0">
                <a:solidFill>
                  <a:srgbClr val="003E75"/>
                </a:solidFill>
                <a:latin typeface="Calibri" pitchFamily="34" charset="0"/>
                <a:cs typeface="Calibri" pitchFamily="34" charset="0"/>
              </a:rPr>
              <a:t>atención</a:t>
            </a:r>
            <a:endParaRPr lang="es-MX" sz="1400" b="1" dirty="0">
              <a:solidFill>
                <a:srgbClr val="003E75"/>
              </a:solidFill>
              <a:latin typeface="Calibri" pitchFamily="34" charset="0"/>
              <a:cs typeface="Calibri" pitchFamily="34" charset="0"/>
            </a:endParaRPr>
          </a:p>
        </p:txBody>
      </p:sp>
      <p:cxnSp>
        <p:nvCxnSpPr>
          <p:cNvPr id="21" name="Conector recto 2"/>
          <p:cNvCxnSpPr/>
          <p:nvPr/>
        </p:nvCxnSpPr>
        <p:spPr>
          <a:xfrm>
            <a:off x="4572000" y="1268760"/>
            <a:ext cx="0" cy="5508000"/>
          </a:xfrm>
          <a:prstGeom prst="line">
            <a:avLst/>
          </a:prstGeom>
          <a:ln>
            <a:solidFill>
              <a:schemeClr val="accent1"/>
            </a:solidFill>
            <a:prstDash val="lgDash"/>
          </a:ln>
        </p:spPr>
        <p:style>
          <a:lnRef idx="2">
            <a:schemeClr val="accent1"/>
          </a:lnRef>
          <a:fillRef idx="0">
            <a:schemeClr val="accent1"/>
          </a:fillRef>
          <a:effectRef idx="1">
            <a:schemeClr val="accent1"/>
          </a:effectRef>
          <a:fontRef idx="minor">
            <a:schemeClr val="tx1"/>
          </a:fontRef>
        </p:style>
      </p:cxnSp>
      <p:sp>
        <p:nvSpPr>
          <p:cNvPr id="22"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23" name="11 Rectángulo redondeado"/>
          <p:cNvSpPr/>
          <p:nvPr/>
        </p:nvSpPr>
        <p:spPr>
          <a:xfrm>
            <a:off x="4656209" y="6525344"/>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871160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4 CuadroTexto"/>
          <p:cNvSpPr txBox="1">
            <a:spLocks noChangeArrowheads="1"/>
          </p:cNvSpPr>
          <p:nvPr/>
        </p:nvSpPr>
        <p:spPr bwMode="auto">
          <a:xfrm>
            <a:off x="262406" y="107497"/>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Motivo de espera</a:t>
            </a:r>
          </a:p>
        </p:txBody>
      </p:sp>
      <p:sp>
        <p:nvSpPr>
          <p:cNvPr id="8" name="10 CuadroTexto"/>
          <p:cNvSpPr txBox="1">
            <a:spLocks noChangeArrowheads="1"/>
          </p:cNvSpPr>
          <p:nvPr/>
        </p:nvSpPr>
        <p:spPr bwMode="auto">
          <a:xfrm>
            <a:off x="1226974" y="1288365"/>
            <a:ext cx="6709246"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¿Cuál fue el motivo por el que esperó a ser atendido por personal de la OIP?</a:t>
            </a:r>
          </a:p>
        </p:txBody>
      </p:sp>
      <p:graphicFrame>
        <p:nvGraphicFramePr>
          <p:cNvPr id="9" name="9 Gráfico"/>
          <p:cNvGraphicFramePr/>
          <p:nvPr>
            <p:extLst>
              <p:ext uri="{D42A27DB-BD31-4B8C-83A1-F6EECF244321}">
                <p14:modId xmlns:p14="http://schemas.microsoft.com/office/powerpoint/2010/main" val="2843818086"/>
              </p:ext>
            </p:extLst>
          </p:nvPr>
        </p:nvGraphicFramePr>
        <p:xfrm>
          <a:off x="1312366" y="1744352"/>
          <a:ext cx="6552728"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ttp://thumbs.dreamstime.com/z/tiempo-de-espera-254147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76" r="5596" b="9401"/>
          <a:stretch/>
        </p:blipFill>
        <p:spPr bwMode="auto">
          <a:xfrm>
            <a:off x="6588224" y="4077072"/>
            <a:ext cx="1621177" cy="2249518"/>
          </a:xfrm>
          <a:prstGeom prst="roundRect">
            <a:avLst>
              <a:gd name="adj" fmla="val 8594"/>
            </a:avLst>
          </a:prstGeom>
          <a:solidFill>
            <a:srgbClr val="FFFFFF">
              <a:shade val="85000"/>
            </a:srgbClr>
          </a:solidFill>
          <a:ln>
            <a:noFill/>
          </a:ln>
          <a:effectLst/>
          <a:extLst/>
        </p:spPr>
      </p:pic>
      <p:sp>
        <p:nvSpPr>
          <p:cNvPr id="11"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272502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4 CuadroTexto"/>
          <p:cNvSpPr txBox="1">
            <a:spLocks noChangeArrowheads="1"/>
          </p:cNvSpPr>
          <p:nvPr/>
        </p:nvSpPr>
        <p:spPr bwMode="auto">
          <a:xfrm>
            <a:off x="262406" y="107497"/>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Atención en la Oficina de Información Pública</a:t>
            </a:r>
            <a:endParaRPr lang="es-MX" b="1" dirty="0">
              <a:solidFill>
                <a:srgbClr val="003E75"/>
              </a:solidFill>
              <a:latin typeface="Calibri" pitchFamily="34" charset="0"/>
            </a:endParaRPr>
          </a:p>
        </p:txBody>
      </p:sp>
      <p:graphicFrame>
        <p:nvGraphicFramePr>
          <p:cNvPr id="4" name="6 Tabla"/>
          <p:cNvGraphicFramePr>
            <a:graphicFrameLocks noGrp="1"/>
          </p:cNvGraphicFramePr>
          <p:nvPr>
            <p:extLst>
              <p:ext uri="{D42A27DB-BD31-4B8C-83A1-F6EECF244321}">
                <p14:modId xmlns:p14="http://schemas.microsoft.com/office/powerpoint/2010/main" val="3214236079"/>
              </p:ext>
            </p:extLst>
          </p:nvPr>
        </p:nvGraphicFramePr>
        <p:xfrm>
          <a:off x="875294" y="1052736"/>
          <a:ext cx="7380000" cy="5340560"/>
        </p:xfrm>
        <a:graphic>
          <a:graphicData uri="http://schemas.openxmlformats.org/drawingml/2006/table">
            <a:tbl>
              <a:tblPr>
                <a:effectLst>
                  <a:outerShdw blurRad="63500" sx="102000" sy="102000" algn="ctr" rotWithShape="0">
                    <a:prstClr val="black">
                      <a:alpha val="40000"/>
                    </a:prstClr>
                  </a:outerShdw>
                </a:effectLst>
              </a:tblPr>
              <a:tblGrid>
                <a:gridCol w="1260000"/>
                <a:gridCol w="1368000"/>
                <a:gridCol w="792000"/>
                <a:gridCol w="792000"/>
                <a:gridCol w="792000"/>
                <a:gridCol w="792000"/>
                <a:gridCol w="792000"/>
                <a:gridCol w="792000"/>
              </a:tblGrid>
              <a:tr h="432000">
                <a:tc>
                  <a:txBody>
                    <a:bodyPr/>
                    <a:lstStyle/>
                    <a:p>
                      <a:pPr algn="ctr" fontAlgn="ctr"/>
                      <a:r>
                        <a:rPr lang="es-MX" sz="1100" b="0" i="0" u="none" strike="noStrike" dirty="0">
                          <a:solidFill>
                            <a:srgbClr val="FFFFFF"/>
                          </a:solidFill>
                          <a:effectLst/>
                          <a:latin typeface="Calibri" panose="020F0502020204030204" pitchFamily="34" charset="0"/>
                        </a:rPr>
                        <a:t> </a:t>
                      </a:r>
                    </a:p>
                  </a:txBody>
                  <a:tcPr marL="7360" marR="7360" marT="736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effectLst/>
                          <a:latin typeface="Calibri" panose="020F0502020204030204" pitchFamily="34" charset="0"/>
                        </a:rPr>
                        <a:t>Motivo por el que esperó </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0 a 10 minutos</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11 a 20 minutos</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31 a 40 minutos</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Más de 41 minutos</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Otro</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Total</a:t>
                      </a: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rowSpan="4">
                  <a:txBody>
                    <a:bodyPr/>
                    <a:lstStyle/>
                    <a:p>
                      <a:pPr algn="l" fontAlgn="ctr"/>
                      <a:r>
                        <a:rPr lang="es-MX" sz="1100" b="1" i="0" u="none" strike="noStrike" dirty="0">
                          <a:solidFill>
                            <a:srgbClr val="16365C"/>
                          </a:solidFill>
                          <a:effectLst/>
                          <a:latin typeface="Calibri" panose="020F0502020204030204" pitchFamily="34" charset="0"/>
                        </a:rPr>
                        <a:t>Sí había personal para atender a los solicitantes</a:t>
                      </a:r>
                      <a:br>
                        <a:rPr lang="es-MX" sz="1100" b="1" i="0" u="none" strike="noStrike" dirty="0">
                          <a:solidFill>
                            <a:srgbClr val="16365C"/>
                          </a:solidFill>
                          <a:effectLst/>
                          <a:latin typeface="Calibri" panose="020F0502020204030204" pitchFamily="34" charset="0"/>
                        </a:rPr>
                      </a:b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l" fontAlgn="ctr"/>
                      <a:r>
                        <a:rPr lang="es-MX" sz="1100" b="1" i="0" u="none" strike="noStrike" dirty="0">
                          <a:solidFill>
                            <a:srgbClr val="16365C"/>
                          </a:solidFill>
                          <a:effectLst/>
                          <a:latin typeface="Calibri" panose="020F0502020204030204" pitchFamily="34" charset="0"/>
                        </a:rPr>
                        <a:t>Fui atendido inmediatamente</a:t>
                      </a: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105</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105</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smtClean="0">
                          <a:solidFill>
                            <a:srgbClr val="16365C"/>
                          </a:solidFill>
                          <a:effectLst/>
                          <a:latin typeface="Calibri" panose="020F0502020204030204" pitchFamily="34" charset="0"/>
                        </a:rPr>
                        <a:t>Estaba atendiendo a otro solicitante de información</a:t>
                      </a: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2</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2</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smtClean="0">
                          <a:solidFill>
                            <a:srgbClr val="16365C"/>
                          </a:solidFill>
                          <a:effectLst/>
                          <a:latin typeface="Calibri" panose="020F0502020204030204" pitchFamily="34" charset="0"/>
                        </a:rPr>
                        <a:t>Se encontraba</a:t>
                      </a:r>
                      <a:r>
                        <a:rPr lang="es-MX" sz="1100" b="1" i="0" u="none" strike="noStrike" baseline="0" dirty="0" smtClean="0">
                          <a:solidFill>
                            <a:srgbClr val="16365C"/>
                          </a:solidFill>
                          <a:effectLst/>
                          <a:latin typeface="Calibri" panose="020F0502020204030204" pitchFamily="34" charset="0"/>
                        </a:rPr>
                        <a:t> en junta</a:t>
                      </a: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pPr algn="l" fontAlgn="ct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l" fontAlgn="ctr"/>
                      <a:r>
                        <a:rPr lang="es-MX" sz="1100" b="1" i="0" u="none" strike="noStrike" dirty="0" smtClean="0">
                          <a:solidFill>
                            <a:srgbClr val="16365C"/>
                          </a:solidFill>
                          <a:effectLst/>
                          <a:latin typeface="Calibri" panose="020F0502020204030204" pitchFamily="34" charset="0"/>
                        </a:rPr>
                        <a:t>Otro</a:t>
                      </a: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rowSpan="6">
                  <a:txBody>
                    <a:bodyPr/>
                    <a:lstStyle/>
                    <a:p>
                      <a:pPr algn="l" fontAlgn="ctr"/>
                      <a:r>
                        <a:rPr lang="es-MX" sz="1100" b="1" i="0" u="none" strike="noStrike" dirty="0">
                          <a:solidFill>
                            <a:srgbClr val="16365C"/>
                          </a:solidFill>
                          <a:effectLst/>
                          <a:latin typeface="Calibri" panose="020F0502020204030204" pitchFamily="34" charset="0"/>
                        </a:rPr>
                        <a:t>No había personal para atender a los solicitantes</a:t>
                      </a:r>
                      <a:br>
                        <a:rPr lang="es-MX" sz="1100" b="1" i="0" u="none" strike="noStrike" dirty="0">
                          <a:solidFill>
                            <a:srgbClr val="16365C"/>
                          </a:solidFill>
                          <a:effectLst/>
                          <a:latin typeface="Calibri" panose="020F0502020204030204" pitchFamily="34" charset="0"/>
                        </a:rPr>
                      </a:b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l" fontAlgn="ctr"/>
                      <a:r>
                        <a:rPr lang="es-MX" sz="1100" b="1" i="0" u="none" strike="noStrike" dirty="0">
                          <a:solidFill>
                            <a:srgbClr val="16365C"/>
                          </a:solidFill>
                          <a:effectLst/>
                          <a:latin typeface="Calibri" panose="020F0502020204030204" pitchFamily="34" charset="0"/>
                        </a:rPr>
                        <a:t>Fui atendido inmediatamente</a:t>
                      </a: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2</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2</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smtClean="0">
                          <a:solidFill>
                            <a:srgbClr val="16365C"/>
                          </a:solidFill>
                          <a:effectLst/>
                          <a:latin typeface="Calibri" panose="020F0502020204030204" pitchFamily="34" charset="0"/>
                        </a:rPr>
                        <a:t>Estaba atendiendo a otro solicitante de información</a:t>
                      </a: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smtClean="0">
                          <a:solidFill>
                            <a:srgbClr val="16365C"/>
                          </a:solidFill>
                          <a:effectLst/>
                          <a:latin typeface="Calibri" panose="020F0502020204030204" pitchFamily="34" charset="0"/>
                        </a:rPr>
                        <a:t>Se encontraba en junta</a:t>
                      </a:r>
                      <a:endParaRPr lang="es-MX" sz="1100" b="1" i="0" u="none" strike="noStrike" dirty="0">
                        <a:solidFill>
                          <a:srgbClr val="16365C"/>
                        </a:solidFill>
                        <a:effectLst/>
                        <a:latin typeface="Calibri" panose="020F0502020204030204" pitchFamily="34" charset="0"/>
                      </a:endParaRP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a:solidFill>
                            <a:srgbClr val="16365C"/>
                          </a:solidFill>
                          <a:effectLst/>
                          <a:latin typeface="Calibri" panose="020F0502020204030204" pitchFamily="34" charset="0"/>
                        </a:rPr>
                        <a:t>Estaba en otra oficina</a:t>
                      </a: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2</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a:solidFill>
                            <a:srgbClr val="16365C"/>
                          </a:solidFill>
                          <a:effectLst/>
                          <a:latin typeface="Calibri" panose="020F0502020204030204" pitchFamily="34" charset="0"/>
                        </a:rPr>
                        <a:t>NO había nadie que atendiera</a:t>
                      </a: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2</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3</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5</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vMerge="1">
                  <a:txBody>
                    <a:bodyPr/>
                    <a:lstStyle/>
                    <a:p>
                      <a:endParaRPr lang="es-MX"/>
                    </a:p>
                  </a:txBody>
                  <a:tcPr/>
                </a:tc>
                <a:tc>
                  <a:txBody>
                    <a:bodyPr/>
                    <a:lstStyle/>
                    <a:p>
                      <a:pPr algn="l" fontAlgn="ctr"/>
                      <a:r>
                        <a:rPr lang="es-MX" sz="1100" b="1" i="0" u="none" strike="noStrike" dirty="0">
                          <a:solidFill>
                            <a:srgbClr val="16365C"/>
                          </a:solidFill>
                          <a:effectLst/>
                          <a:latin typeface="Calibri" panose="020F0502020204030204" pitchFamily="34" charset="0"/>
                        </a:rPr>
                        <a:t>Otro</a:t>
                      </a:r>
                    </a:p>
                  </a:txBody>
                  <a:tcPr marL="72000" marR="7200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1</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a:solidFill>
                            <a:srgbClr val="16365C"/>
                          </a:solidFill>
                          <a:effectLst/>
                          <a:latin typeface="Calibri" panose="020F0502020204030204" pitchFamily="34" charset="0"/>
                        </a:rPr>
                        <a:t>-</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c>
                  <a:txBody>
                    <a:bodyPr/>
                    <a:lstStyle/>
                    <a:p>
                      <a:pPr algn="ctr" fontAlgn="ctr"/>
                      <a:r>
                        <a:rPr lang="es-MX" sz="1100" b="1" i="0" u="none" strike="noStrike" dirty="0" smtClean="0">
                          <a:solidFill>
                            <a:srgbClr val="16365C"/>
                          </a:solidFill>
                          <a:effectLst/>
                          <a:latin typeface="Calibri" panose="020F0502020204030204" pitchFamily="34" charset="0"/>
                        </a:rPr>
                        <a:t>2</a:t>
                      </a:r>
                      <a:endParaRPr lang="es-MX" sz="1100" b="1" i="0" u="none" strike="noStrike" dirty="0">
                        <a:solidFill>
                          <a:srgbClr val="16365C"/>
                        </a:solidFill>
                        <a:effectLst/>
                        <a:latin typeface="Calibri" panose="020F0502020204030204" pitchFamily="34" charset="0"/>
                      </a:endParaRP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tcPr>
                </a:tc>
              </a:tr>
              <a:tr h="432000">
                <a:tc gridSpan="2">
                  <a:txBody>
                    <a:bodyPr/>
                    <a:lstStyle/>
                    <a:p>
                      <a:pPr algn="ctr" fontAlgn="ctr"/>
                      <a:r>
                        <a:rPr lang="es-MX" sz="1100" b="1" i="0" u="none" strike="noStrike" dirty="0">
                          <a:solidFill>
                            <a:srgbClr val="FFFFFF"/>
                          </a:solidFill>
                          <a:effectLst/>
                          <a:latin typeface="Calibri" panose="020F0502020204030204" pitchFamily="34" charset="0"/>
                        </a:rPr>
                        <a:t>Totales</a:t>
                      </a:r>
                    </a:p>
                  </a:txBody>
                  <a:tcPr marL="7360" marR="7360" marT="7360" marB="0" anchor="ctr">
                    <a:lnL w="6350" cap="flat" cmpd="sng" algn="ctr">
                      <a:solidFill>
                        <a:srgbClr val="009999"/>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hMerge="1">
                  <a:txBody>
                    <a:bodyPr/>
                    <a:lstStyle/>
                    <a:p>
                      <a:endParaRPr lang="es-MX"/>
                    </a:p>
                  </a:txBody>
                  <a:tcPr/>
                </a:tc>
                <a:tc>
                  <a:txBody>
                    <a:bodyPr/>
                    <a:lstStyle/>
                    <a:p>
                      <a:pPr algn="ctr" fontAlgn="ctr"/>
                      <a:r>
                        <a:rPr lang="es-MX" sz="1100" b="1" i="0" u="none" strike="noStrike" dirty="0" smtClean="0">
                          <a:solidFill>
                            <a:srgbClr val="FFFFFF"/>
                          </a:solidFill>
                          <a:effectLst/>
                          <a:latin typeface="Calibri" panose="020F0502020204030204" pitchFamily="34" charset="0"/>
                        </a:rPr>
                        <a:t>112</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a:noFill/>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9</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a:noFill/>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999"/>
                      </a:solidFill>
                      <a:prstDash val="solid"/>
                      <a:round/>
                      <a:headEnd type="none" w="med" len="med"/>
                      <a:tailEnd type="none" w="med" len="med"/>
                    </a:lnT>
                    <a:lnB>
                      <a:noFill/>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121</a:t>
                      </a:r>
                      <a:endParaRPr lang="es-MX" sz="1100" b="1" i="0" u="none" strike="noStrike" dirty="0">
                        <a:solidFill>
                          <a:srgbClr val="FFFFFF"/>
                        </a:solidFill>
                        <a:effectLst/>
                        <a:latin typeface="Calibri" panose="020F0502020204030204" pitchFamily="34" charset="0"/>
                      </a:endParaRPr>
                    </a:p>
                  </a:txBody>
                  <a:tcPr marL="7360" marR="7360" marT="7360" marB="0" anchor="ctr">
                    <a:lnL w="6350" cap="flat" cmpd="sng" algn="ctr">
                      <a:solidFill>
                        <a:srgbClr val="FFFFFF"/>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bl>
          </a:graphicData>
        </a:graphic>
      </p:graphicFrame>
    </p:spTree>
    <p:extLst>
      <p:ext uri="{BB962C8B-B14F-4D97-AF65-F5344CB8AC3E}">
        <p14:creationId xmlns:p14="http://schemas.microsoft.com/office/powerpoint/2010/main" val="3916389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CuadroTexto"/>
          <p:cNvSpPr txBox="1">
            <a:spLocks noChangeArrowheads="1"/>
          </p:cNvSpPr>
          <p:nvPr/>
        </p:nvSpPr>
        <p:spPr bwMode="auto">
          <a:xfrm>
            <a:off x="1693863" y="2636838"/>
            <a:ext cx="5757862" cy="863600"/>
          </a:xfrm>
          <a:prstGeom prst="rect">
            <a:avLst/>
          </a:prstGeom>
          <a:noFill/>
          <a:ln w="9525">
            <a:noFill/>
            <a:miter lim="800000"/>
            <a:headEnd/>
            <a:tailEnd/>
          </a:ln>
        </p:spPr>
        <p:txBody>
          <a:bodyPr anchor="ctr"/>
          <a:lstStyle/>
          <a:p>
            <a:pPr algn="ctr"/>
            <a:r>
              <a:rPr lang="es-MX" sz="3600" b="1" dirty="0">
                <a:solidFill>
                  <a:srgbClr val="003E75"/>
                </a:solidFill>
                <a:latin typeface="Calibri" pitchFamily="34" charset="0"/>
              </a:rPr>
              <a:t>C A P I T A L   H U M A N O</a:t>
            </a:r>
          </a:p>
        </p:txBody>
      </p:sp>
    </p:spTree>
    <p:extLst>
      <p:ext uri="{BB962C8B-B14F-4D97-AF65-F5344CB8AC3E}">
        <p14:creationId xmlns:p14="http://schemas.microsoft.com/office/powerpoint/2010/main" val="3407150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CuadroTexto"/>
          <p:cNvSpPr txBox="1">
            <a:spLocks noChangeArrowheads="1"/>
          </p:cNvSpPr>
          <p:nvPr/>
        </p:nvSpPr>
        <p:spPr bwMode="auto">
          <a:xfrm>
            <a:off x="1765300" y="2636838"/>
            <a:ext cx="5614988" cy="863600"/>
          </a:xfrm>
          <a:prstGeom prst="rect">
            <a:avLst/>
          </a:prstGeom>
          <a:noFill/>
          <a:ln w="9525">
            <a:noFill/>
            <a:miter lim="800000"/>
            <a:headEnd/>
            <a:tailEnd/>
          </a:ln>
        </p:spPr>
        <p:txBody>
          <a:bodyPr anchor="ctr"/>
          <a:lstStyle/>
          <a:p>
            <a:pPr algn="ctr"/>
            <a:r>
              <a:rPr lang="es-MX" sz="3600" b="1" dirty="0">
                <a:latin typeface="Calibri" pitchFamily="34" charset="0"/>
              </a:rPr>
              <a:t>I N T R O D U C </a:t>
            </a:r>
            <a:r>
              <a:rPr lang="es-MX" sz="3600" b="1" dirty="0">
                <a:latin typeface="Calibri" pitchFamily="34" charset="0"/>
              </a:rPr>
              <a:t>C</a:t>
            </a:r>
            <a:r>
              <a:rPr lang="es-MX" sz="3600" b="1" dirty="0">
                <a:latin typeface="Calibri" pitchFamily="34" charset="0"/>
              </a:rPr>
              <a:t> I </a:t>
            </a:r>
            <a:r>
              <a:rPr lang="es-MX" sz="3600" b="1" dirty="0">
                <a:latin typeface="Calibri" pitchFamily="34" charset="0"/>
              </a:rPr>
              <a:t>Ó</a:t>
            </a:r>
            <a:r>
              <a:rPr lang="es-MX" sz="3600" b="1" dirty="0">
                <a:latin typeface="Calibri" pitchFamily="34" charset="0"/>
              </a:rPr>
              <a:t> N </a:t>
            </a:r>
            <a:endParaRPr lang="es-ES" sz="3600" b="1" i="1" dirty="0">
              <a:latin typeface="Calibri" pitchFamily="34" charset="0"/>
            </a:endParaRPr>
          </a:p>
        </p:txBody>
      </p:sp>
      <p:sp>
        <p:nvSpPr>
          <p:cNvPr id="3" name="17 Marcador de número de diapositiva"/>
          <p:cNvSpPr>
            <a:spLocks noGrp="1"/>
          </p:cNvSpPr>
          <p:nvPr>
            <p:ph type="sldNum" sz="quarter" idx="11"/>
          </p:nvPr>
        </p:nvSpPr>
        <p:spPr bwMode="auto">
          <a:xfrm>
            <a:off x="8850004" y="6453336"/>
            <a:ext cx="3810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s-MX" dirty="0" smtClean="0">
                <a:latin typeface="Calibri" pitchFamily="34"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15 CuadroTexto"/>
          <p:cNvSpPr txBox="1">
            <a:spLocks noChangeArrowheads="1"/>
          </p:cNvSpPr>
          <p:nvPr/>
        </p:nvSpPr>
        <p:spPr bwMode="auto">
          <a:xfrm>
            <a:off x="982436" y="1284061"/>
            <a:ext cx="7186613"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¿Coincide el nombre del Responsable de la OIP registrado en el portal de internet del Ente Obligado con el funcionario que efectivamente tiene este nombramiento?</a:t>
            </a:r>
          </a:p>
        </p:txBody>
      </p:sp>
      <p:graphicFrame>
        <p:nvGraphicFramePr>
          <p:cNvPr id="6" name="5 Gráfico"/>
          <p:cNvGraphicFramePr/>
          <p:nvPr>
            <p:extLst>
              <p:ext uri="{D42A27DB-BD31-4B8C-83A1-F6EECF244321}">
                <p14:modId xmlns:p14="http://schemas.microsoft.com/office/powerpoint/2010/main" val="1878719086"/>
              </p:ext>
            </p:extLst>
          </p:nvPr>
        </p:nvGraphicFramePr>
        <p:xfrm>
          <a:off x="2339752" y="2132856"/>
          <a:ext cx="480327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8" name="14 CuadroTexto"/>
          <p:cNvSpPr txBox="1">
            <a:spLocks noChangeArrowheads="1"/>
          </p:cNvSpPr>
          <p:nvPr/>
        </p:nvSpPr>
        <p:spPr bwMode="auto">
          <a:xfrm>
            <a:off x="261251" y="121322"/>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Nombre </a:t>
            </a:r>
            <a:r>
              <a:rPr lang="es-MX" b="1" dirty="0">
                <a:solidFill>
                  <a:srgbClr val="003E75"/>
                </a:solidFill>
                <a:latin typeface="Calibri" pitchFamily="34" charset="0"/>
              </a:rPr>
              <a:t>del Responsable de la </a:t>
            </a:r>
            <a:r>
              <a:rPr lang="es-MX" b="1" dirty="0" smtClean="0">
                <a:solidFill>
                  <a:srgbClr val="003E75"/>
                </a:solidFill>
                <a:latin typeface="Calibri" pitchFamily="34" charset="0"/>
              </a:rPr>
              <a:t>OIP</a:t>
            </a:r>
            <a:endParaRPr lang="es-MX" b="1" dirty="0">
              <a:solidFill>
                <a:srgbClr val="003E75"/>
              </a:solidFill>
              <a:latin typeface="Calibri" pitchFamily="34" charset="0"/>
            </a:endParaRP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079326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Nivel </a:t>
            </a:r>
            <a:r>
              <a:rPr lang="es-MX" b="1" dirty="0" smtClean="0">
                <a:solidFill>
                  <a:srgbClr val="003E75"/>
                </a:solidFill>
                <a:latin typeface="Calibri" pitchFamily="34" charset="0"/>
              </a:rPr>
              <a:t>administrativo</a:t>
            </a:r>
            <a:endParaRPr lang="es-MX" b="1" dirty="0">
              <a:solidFill>
                <a:srgbClr val="003E75"/>
              </a:solidFill>
              <a:latin typeface="Calibri" pitchFamily="34" charset="0"/>
            </a:endParaRPr>
          </a:p>
        </p:txBody>
      </p:sp>
      <p:sp>
        <p:nvSpPr>
          <p:cNvPr id="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5" name="44 CuadroTexto"/>
          <p:cNvSpPr txBox="1">
            <a:spLocks noChangeArrowheads="1"/>
          </p:cNvSpPr>
          <p:nvPr/>
        </p:nvSpPr>
        <p:spPr bwMode="auto">
          <a:xfrm>
            <a:off x="2206448" y="1268268"/>
            <a:ext cx="4738588"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¿Cuál es el nivel administrativo del Responsable de la OIP?</a:t>
            </a:r>
          </a:p>
        </p:txBody>
      </p:sp>
      <p:graphicFrame>
        <p:nvGraphicFramePr>
          <p:cNvPr id="7" name="7 Gráfico"/>
          <p:cNvGraphicFramePr/>
          <p:nvPr>
            <p:extLst>
              <p:ext uri="{D42A27DB-BD31-4B8C-83A1-F6EECF244321}">
                <p14:modId xmlns:p14="http://schemas.microsoft.com/office/powerpoint/2010/main" val="1452598458"/>
              </p:ext>
            </p:extLst>
          </p:nvPr>
        </p:nvGraphicFramePr>
        <p:xfrm>
          <a:off x="652804" y="2204864"/>
          <a:ext cx="780762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060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Tipo de plaza</a:t>
            </a:r>
          </a:p>
        </p:txBody>
      </p:sp>
      <p:sp>
        <p:nvSpPr>
          <p:cNvPr id="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aphicFrame>
        <p:nvGraphicFramePr>
          <p:cNvPr id="9" name="7 Gráfico"/>
          <p:cNvGraphicFramePr/>
          <p:nvPr>
            <p:extLst>
              <p:ext uri="{D42A27DB-BD31-4B8C-83A1-F6EECF244321}">
                <p14:modId xmlns:p14="http://schemas.microsoft.com/office/powerpoint/2010/main" val="3447904858"/>
              </p:ext>
            </p:extLst>
          </p:nvPr>
        </p:nvGraphicFramePr>
        <p:xfrm>
          <a:off x="1525892" y="1628800"/>
          <a:ext cx="6192688"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3304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12467059"/>
              </p:ext>
            </p:extLst>
          </p:nvPr>
        </p:nvGraphicFramePr>
        <p:xfrm>
          <a:off x="1021836" y="1186418"/>
          <a:ext cx="7092000" cy="4968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340000"/>
                <a:gridCol w="792000"/>
                <a:gridCol w="792000"/>
                <a:gridCol w="792000"/>
                <a:gridCol w="792000"/>
                <a:gridCol w="792000"/>
                <a:gridCol w="792000"/>
              </a:tblGrid>
              <a:tr h="432000">
                <a:tc rowSpan="3">
                  <a:txBody>
                    <a:bodyPr/>
                    <a:lstStyle/>
                    <a:p>
                      <a:pPr algn="ctr" fontAlgn="b"/>
                      <a:r>
                        <a:rPr lang="es-MX" sz="1300" b="1" u="none" strike="noStrike" dirty="0">
                          <a:solidFill>
                            <a:schemeClr val="bg1"/>
                          </a:solidFill>
                          <a:effectLst/>
                          <a:latin typeface="Calibri" panose="020F0502020204030204" pitchFamily="34" charset="0"/>
                        </a:rPr>
                        <a:t>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6">
                  <a:txBody>
                    <a:bodyPr/>
                    <a:lstStyle/>
                    <a:p>
                      <a:pPr algn="ctr" fontAlgn="b"/>
                      <a:r>
                        <a:rPr lang="es-MX" sz="1300" b="1" u="none" strike="noStrike" dirty="0" smtClean="0">
                          <a:solidFill>
                            <a:schemeClr val="bg1"/>
                          </a:solidFill>
                          <a:effectLst/>
                          <a:latin typeface="Calibri" panose="020F0502020204030204" pitchFamily="34" charset="0"/>
                        </a:rPr>
                        <a:t>Tipo de plaza del Responsable de la 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gridSpan="2">
                  <a:txBody>
                    <a:bodyPr/>
                    <a:lstStyle/>
                    <a:p>
                      <a:pPr algn="ctr" fontAlgn="b"/>
                      <a:r>
                        <a:rPr lang="es-MX" sz="1300" b="1" u="none" strike="noStrike" dirty="0" smtClean="0">
                          <a:solidFill>
                            <a:schemeClr val="bg1"/>
                          </a:solidFill>
                          <a:effectLst/>
                          <a:latin typeface="Calibri" panose="020F0502020204030204" pitchFamily="34" charset="0"/>
                        </a:rPr>
                        <a:t>Estructura</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smtClean="0">
                          <a:solidFill>
                            <a:schemeClr val="bg1"/>
                          </a:solidFill>
                          <a:effectLst/>
                          <a:latin typeface="Calibri" panose="020F0502020204030204" pitchFamily="34" charset="0"/>
                        </a:rPr>
                        <a:t>Honorario</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Total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Director </a:t>
                      </a:r>
                      <a:r>
                        <a:rPr lang="es-MX" sz="1300" b="1" i="0" u="none" strike="noStrike" dirty="0">
                          <a:solidFill>
                            <a:srgbClr val="000000"/>
                          </a:solidFill>
                          <a:effectLst/>
                          <a:latin typeface="Calibri" panose="020F0502020204030204" pitchFamily="34" charset="0"/>
                        </a:rPr>
                        <a:t>General /Ejecutivo</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12</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Director </a:t>
                      </a:r>
                      <a:r>
                        <a:rPr lang="es-MX" sz="1300" b="1" i="0" u="none" strike="noStrike" dirty="0">
                          <a:solidFill>
                            <a:srgbClr val="000000"/>
                          </a:solidFill>
                          <a:effectLst/>
                          <a:latin typeface="Calibri" panose="020F0502020204030204" pitchFamily="34" charset="0"/>
                        </a:rPr>
                        <a:t>/Gerente</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2</a:t>
                      </a:r>
                      <a:r>
                        <a:rPr lang="es-MX" sz="1300" b="1" i="0" u="none" strike="noStrike" kern="1200" dirty="0" smtClean="0">
                          <a:solidFill>
                            <a:srgbClr val="000000"/>
                          </a:solidFill>
                          <a:effectLst/>
                          <a:latin typeface="Calibri" panose="020F0502020204030204" pitchFamily="34" charset="0"/>
                          <a:ea typeface="+mn-ea"/>
                          <a:cs typeface="+mn-cs"/>
                        </a:rPr>
                        <a:t>4</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24</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Subdirector </a:t>
                      </a:r>
                      <a:r>
                        <a:rPr lang="es-MX" sz="1300" b="1" i="0" u="none" strike="noStrike" dirty="0">
                          <a:solidFill>
                            <a:srgbClr val="000000"/>
                          </a:solidFill>
                          <a:effectLst/>
                          <a:latin typeface="Calibri" panose="020F0502020204030204" pitchFamily="34" charset="0"/>
                        </a:rPr>
                        <a:t>/ Subgerente</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21</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91.3%</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2</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8.7%</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23</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Jefe </a:t>
                      </a:r>
                      <a:r>
                        <a:rPr lang="es-MX" sz="1300" b="1" i="0" u="none" strike="noStrike" dirty="0">
                          <a:solidFill>
                            <a:srgbClr val="000000"/>
                          </a:solidFill>
                          <a:effectLst/>
                          <a:latin typeface="Calibri" panose="020F0502020204030204" pitchFamily="34" charset="0"/>
                        </a:rPr>
                        <a:t>de Unidad Departamental</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25</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89.3%</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3</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10.7%</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28</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Operativo</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6</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75.0%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25.0%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8</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Calibri" panose="020F0502020204030204" pitchFamily="34" charset="0"/>
                        </a:rPr>
                        <a:t> Otro (Líder coordinador, Enlace,</a:t>
                      </a:r>
                    </a:p>
                    <a:p>
                      <a:pPr algn="l" fontAlgn="t"/>
                      <a:r>
                        <a:rPr lang="es-MX" sz="1300" b="1" i="0" u="none" strike="noStrike" dirty="0" smtClean="0">
                          <a:solidFill>
                            <a:srgbClr val="000000"/>
                          </a:solidFill>
                          <a:effectLst/>
                          <a:latin typeface="Calibri" panose="020F0502020204030204" pitchFamily="34" charset="0"/>
                        </a:rPr>
                        <a:t> Asesor, etc.)</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21</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80.8%</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a:solidFill>
                            <a:srgbClr val="000000"/>
                          </a:solidFill>
                          <a:effectLst/>
                          <a:latin typeface="Calibri" panose="020F0502020204030204" pitchFamily="34" charset="0"/>
                          <a:ea typeface="+mn-ea"/>
                          <a:cs typeface="+mn-cs"/>
                        </a:rPr>
                        <a:t>5</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19.2%</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26</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marL="0" algn="ctr" defTabSz="914400" rtl="0" eaLnBrk="1" fontAlgn="t" latinLnBrk="0" hangingPunct="1"/>
                      <a:r>
                        <a:rPr lang="es-MX" sz="1300" b="1" i="0" u="none" strike="noStrike" kern="1200" dirty="0" smtClean="0">
                          <a:solidFill>
                            <a:srgbClr val="000000"/>
                          </a:solidFill>
                          <a:effectLst/>
                          <a:latin typeface="Calibri" panose="020F0502020204030204" pitchFamily="34" charset="0"/>
                          <a:ea typeface="+mn-ea"/>
                          <a:cs typeface="+mn-cs"/>
                        </a:rPr>
                        <a:t>100%</a:t>
                      </a:r>
                      <a:endParaRPr lang="es-MX" sz="13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chemeClr val="bg1"/>
                          </a:solidFill>
                          <a:effectLst/>
                          <a:latin typeface="Calibri" panose="020F0502020204030204" pitchFamily="34" charset="0"/>
                        </a:rPr>
                        <a:t> Total</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109</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marL="0" algn="ctr" defTabSz="914400" rtl="0" eaLnBrk="1" fontAlgn="t" latinLnBrk="0" hangingPunct="1"/>
                      <a:r>
                        <a:rPr lang="es-MX" sz="1300" b="1" i="0" u="none" strike="noStrike" kern="1200" dirty="0" smtClean="0">
                          <a:solidFill>
                            <a:schemeClr val="bg1"/>
                          </a:solidFill>
                          <a:effectLst/>
                          <a:latin typeface="Calibri" panose="020F0502020204030204" pitchFamily="34" charset="0"/>
                          <a:ea typeface="+mn-ea"/>
                          <a:cs typeface="+mn-cs"/>
                        </a:rPr>
                        <a:t>90.1%</a:t>
                      </a:r>
                      <a:endParaRPr lang="es-MX" sz="13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marL="0" algn="ctr" defTabSz="914400" rtl="0" eaLnBrk="1" fontAlgn="t" latinLnBrk="0" hangingPunct="1"/>
                      <a:r>
                        <a:rPr lang="es-MX" sz="1300" b="1" i="0" u="none" strike="noStrike" kern="1200" dirty="0" smtClean="0">
                          <a:solidFill>
                            <a:schemeClr val="bg1"/>
                          </a:solidFill>
                          <a:effectLst/>
                          <a:latin typeface="Calibri" panose="020F0502020204030204" pitchFamily="34" charset="0"/>
                          <a:ea typeface="+mn-ea"/>
                          <a:cs typeface="+mn-cs"/>
                        </a:rPr>
                        <a:t>12</a:t>
                      </a:r>
                      <a:endParaRPr lang="es-MX" sz="13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marL="0" algn="ctr" defTabSz="914400" rtl="0" eaLnBrk="1" fontAlgn="t" latinLnBrk="0" hangingPunct="1"/>
                      <a:r>
                        <a:rPr lang="es-MX" sz="1300" b="1" i="0" u="none" strike="noStrike" kern="1200" dirty="0" smtClean="0">
                          <a:solidFill>
                            <a:schemeClr val="bg1"/>
                          </a:solidFill>
                          <a:effectLst/>
                          <a:latin typeface="Calibri" panose="020F0502020204030204" pitchFamily="34" charset="0"/>
                          <a:ea typeface="+mn-ea"/>
                          <a:cs typeface="+mn-cs"/>
                        </a:rPr>
                        <a:t>9.9%</a:t>
                      </a:r>
                      <a:endParaRPr lang="es-MX" sz="13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marL="0" algn="ctr" defTabSz="914400" rtl="0" eaLnBrk="1" fontAlgn="t" latinLnBrk="0" hangingPunct="1"/>
                      <a:r>
                        <a:rPr lang="es-MX" sz="1300" b="1" i="0" u="none" strike="noStrike" kern="1200" dirty="0" smtClean="0">
                          <a:solidFill>
                            <a:schemeClr val="bg1"/>
                          </a:solidFill>
                          <a:effectLst/>
                          <a:latin typeface="Calibri" panose="020F0502020204030204" pitchFamily="34" charset="0"/>
                          <a:ea typeface="+mn-ea"/>
                          <a:cs typeface="+mn-cs"/>
                        </a:rPr>
                        <a:t>121</a:t>
                      </a:r>
                      <a:endParaRPr lang="es-MX" sz="13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marL="0" algn="ctr" defTabSz="914400" rtl="0" eaLnBrk="1" fontAlgn="t" latinLnBrk="0" hangingPunct="1"/>
                      <a:r>
                        <a:rPr lang="es-MX" sz="1300" b="1" i="0" u="none" strike="noStrike" kern="1200" dirty="0" smtClean="0">
                          <a:solidFill>
                            <a:schemeClr val="bg1"/>
                          </a:solidFill>
                          <a:effectLst/>
                          <a:latin typeface="Calibri" panose="020F0502020204030204" pitchFamily="34" charset="0"/>
                          <a:ea typeface="+mn-ea"/>
                          <a:cs typeface="+mn-cs"/>
                        </a:rPr>
                        <a:t>100%</a:t>
                      </a:r>
                      <a:endParaRPr lang="es-MX" sz="13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bl>
          </a:graphicData>
        </a:graphic>
      </p:graphicFrame>
      <p:sp>
        <p:nvSpPr>
          <p:cNvPr id="6"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Nivel administrativo y tipo de </a:t>
            </a:r>
            <a:r>
              <a:rPr lang="es-MX" b="1" dirty="0" smtClean="0">
                <a:solidFill>
                  <a:srgbClr val="003E75"/>
                </a:solidFill>
                <a:latin typeface="Calibri" pitchFamily="34" charset="0"/>
              </a:rPr>
              <a:t>plaza del ROIP</a:t>
            </a:r>
            <a:endParaRPr lang="es-MX" b="1" dirty="0">
              <a:solidFill>
                <a:srgbClr val="003E75"/>
              </a:solidFill>
              <a:latin typeface="Calibri" pitchFamily="34" charset="0"/>
            </a:endParaRPr>
          </a:p>
        </p:txBody>
      </p:sp>
      <p:sp>
        <p:nvSpPr>
          <p:cNvPr id="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644644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7 Marcador de número de diapositiva"/>
          <p:cNvSpPr>
            <a:spLocks noGrp="1"/>
          </p:cNvSpPr>
          <p:nvPr>
            <p:ph type="sldNum" sz="quarter" idx="4294967295"/>
          </p:nvPr>
        </p:nvSpPr>
        <p:spPr bwMode="auto">
          <a:xfrm>
            <a:off x="8686800" y="5740400"/>
            <a:ext cx="381000" cy="365125"/>
          </a:xfrm>
          <a:ln>
            <a:miter lim="800000"/>
            <a:headEnd/>
            <a:tailEnd/>
          </a:ln>
        </p:spPr>
        <p:txBody>
          <a:bodyPr wrap="square" lIns="91440" tIns="45720" rIns="91440" bIns="45720" numCol="1" anchorCtr="0" compatLnSpc="1">
            <a:prstTxWarp prst="textNoShape">
              <a:avLst/>
            </a:prstTxWarp>
          </a:bodyPr>
          <a:lstStyle/>
          <a:p>
            <a:pPr>
              <a:defRPr/>
            </a:pPr>
            <a:fld id="{4A620A99-4EA2-4344-80C9-C6A13C58245E}" type="slidenum">
              <a:rPr lang="es-MX" b="1" smtClean="0">
                <a:solidFill>
                  <a:srgbClr val="4E5B6F">
                    <a:lumMod val="60000"/>
                    <a:lumOff val="40000"/>
                  </a:srgbClr>
                </a:solidFill>
                <a:latin typeface="Calibri" pitchFamily="34" charset="0"/>
              </a:rPr>
              <a:pPr>
                <a:defRPr/>
              </a:pPr>
              <a:t>34</a:t>
            </a:fld>
            <a:endParaRPr lang="es-MX" b="1" dirty="0" smtClean="0">
              <a:solidFill>
                <a:srgbClr val="4E5B6F">
                  <a:lumMod val="60000"/>
                  <a:lumOff val="40000"/>
                </a:srgbClr>
              </a:solidFill>
              <a:latin typeface="Calibri" pitchFamily="34" charset="0"/>
            </a:endParaRPr>
          </a:p>
        </p:txBody>
      </p:sp>
      <p:pic>
        <p:nvPicPr>
          <p:cNvPr id="16390" name="Picture 2" descr="http://201.144.87.93/dif/images/transparencia.png">
            <a:hlinkClick r:id="rId3"/>
          </p:cNvPr>
          <p:cNvPicPr>
            <a:picLocks noChangeAspect="1" noChangeArrowheads="1"/>
          </p:cNvPicPr>
          <p:nvPr/>
        </p:nvPicPr>
        <p:blipFill>
          <a:blip r:embed="rId4" cstate="print"/>
          <a:srcRect/>
          <a:stretch>
            <a:fillRect/>
          </a:stretch>
        </p:blipFill>
        <p:spPr bwMode="auto">
          <a:xfrm>
            <a:off x="8367164" y="1163916"/>
            <a:ext cx="603252" cy="834072"/>
          </a:xfrm>
          <a:prstGeom prst="rect">
            <a:avLst/>
          </a:prstGeom>
          <a:ln>
            <a:noFill/>
          </a:ln>
          <a:effectLst>
            <a:outerShdw blurRad="292100" dist="139700" dir="2700000" algn="tl" rotWithShape="0">
              <a:srgbClr val="333333">
                <a:alpha val="65000"/>
              </a:srgbClr>
            </a:outerShdw>
          </a:effectLst>
        </p:spPr>
      </p:pic>
      <p:pic>
        <p:nvPicPr>
          <p:cNvPr id="16391" name="chart"/>
          <p:cNvPicPr>
            <a:picLocks noChangeAspect="1"/>
          </p:cNvPicPr>
          <p:nvPr/>
        </p:nvPicPr>
        <p:blipFill>
          <a:blip r:embed="rId5" cstate="print"/>
          <a:srcRect l="7423" t="4369" r="5812" b="6947"/>
          <a:stretch>
            <a:fillRect/>
          </a:stretch>
        </p:blipFill>
        <p:spPr bwMode="auto">
          <a:xfrm>
            <a:off x="8429868" y="2192759"/>
            <a:ext cx="466732" cy="640398"/>
          </a:xfrm>
          <a:prstGeom prst="rect">
            <a:avLst/>
          </a:prstGeom>
          <a:ln>
            <a:noFill/>
          </a:ln>
          <a:effectLst>
            <a:outerShdw blurRad="292100" dist="139700" dir="2700000" algn="tl" rotWithShape="0">
              <a:srgbClr val="333333">
                <a:alpha val="65000"/>
              </a:srgbClr>
            </a:outerShdw>
          </a:effectLst>
        </p:spPr>
      </p:pic>
      <p:pic>
        <p:nvPicPr>
          <p:cNvPr id="16392" name="Picture 8" descr="http://www.ceaip-zac.org/datos/imagenes/infomex.jpg"/>
          <p:cNvPicPr>
            <a:picLocks noChangeAspect="1" noChangeArrowheads="1"/>
          </p:cNvPicPr>
          <p:nvPr/>
        </p:nvPicPr>
        <p:blipFill>
          <a:blip r:embed="rId6" cstate="print"/>
          <a:srcRect/>
          <a:stretch>
            <a:fillRect/>
          </a:stretch>
        </p:blipFill>
        <p:spPr bwMode="auto">
          <a:xfrm>
            <a:off x="8403676" y="3960301"/>
            <a:ext cx="566740" cy="485778"/>
          </a:xfrm>
          <a:prstGeom prst="rect">
            <a:avLst/>
          </a:prstGeom>
          <a:ln>
            <a:noFill/>
          </a:ln>
          <a:effectLst>
            <a:outerShdw blurRad="292100" dist="139700" dir="2700000" algn="tl" rotWithShape="0">
              <a:srgbClr val="333333">
                <a:alpha val="65000"/>
              </a:srgbClr>
            </a:outerShdw>
          </a:effectLst>
        </p:spPr>
      </p:pic>
      <p:pic>
        <p:nvPicPr>
          <p:cNvPr id="16393" name="Picture 2"/>
          <p:cNvPicPr>
            <a:picLocks noChangeAspect="1" noChangeArrowheads="1"/>
          </p:cNvPicPr>
          <p:nvPr/>
        </p:nvPicPr>
        <p:blipFill>
          <a:blip r:embed="rId7" cstate="print"/>
          <a:srcRect/>
          <a:stretch>
            <a:fillRect/>
          </a:stretch>
        </p:blipFill>
        <p:spPr bwMode="auto">
          <a:xfrm>
            <a:off x="8422726" y="3128863"/>
            <a:ext cx="547690" cy="546488"/>
          </a:xfrm>
          <a:prstGeom prst="rect">
            <a:avLst/>
          </a:prstGeom>
          <a:ln>
            <a:noFill/>
          </a:ln>
          <a:effectLst>
            <a:outerShdw blurRad="292100" dist="139700" dir="2700000" algn="tl" rotWithShape="0">
              <a:srgbClr val="333333">
                <a:alpha val="65000"/>
              </a:srgbClr>
            </a:outerShdw>
          </a:effectLst>
        </p:spPr>
      </p:pic>
      <p:pic>
        <p:nvPicPr>
          <p:cNvPr id="16394" name="Picture 3"/>
          <p:cNvPicPr>
            <a:picLocks noChangeAspect="1" noChangeArrowheads="1"/>
          </p:cNvPicPr>
          <p:nvPr/>
        </p:nvPicPr>
        <p:blipFill>
          <a:blip r:embed="rId8" cstate="print"/>
          <a:srcRect/>
          <a:stretch>
            <a:fillRect/>
          </a:stretch>
        </p:blipFill>
        <p:spPr bwMode="auto">
          <a:xfrm>
            <a:off x="8368222" y="4702429"/>
            <a:ext cx="657228" cy="658682"/>
          </a:xfrm>
          <a:prstGeom prst="rect">
            <a:avLst/>
          </a:prstGeom>
          <a:ln>
            <a:noFill/>
          </a:ln>
          <a:effectLst>
            <a:outerShdw blurRad="292100" dist="139700" dir="2700000" algn="tl" rotWithShape="0">
              <a:srgbClr val="333333">
                <a:alpha val="65000"/>
              </a:srgbClr>
            </a:outerShdw>
          </a:effectLst>
        </p:spPr>
      </p:pic>
      <p:pic>
        <p:nvPicPr>
          <p:cNvPr id="16395" name="Picture 4"/>
          <p:cNvPicPr>
            <a:picLocks noChangeAspect="1" noChangeArrowheads="1"/>
          </p:cNvPicPr>
          <p:nvPr/>
        </p:nvPicPr>
        <p:blipFill>
          <a:blip r:embed="rId9" cstate="print"/>
          <a:srcRect/>
          <a:stretch>
            <a:fillRect/>
          </a:stretch>
        </p:blipFill>
        <p:spPr bwMode="auto">
          <a:xfrm>
            <a:off x="8440073" y="5710265"/>
            <a:ext cx="500072" cy="504518"/>
          </a:xfrm>
          <a:prstGeom prst="rect">
            <a:avLst/>
          </a:prstGeom>
          <a:ln>
            <a:noFill/>
          </a:ln>
          <a:effectLst>
            <a:outerShdw blurRad="292100" dist="139700" dir="2700000" algn="tl" rotWithShape="0">
              <a:srgbClr val="333333">
                <a:alpha val="65000"/>
              </a:srgbClr>
            </a:outerShdw>
          </a:effectLst>
        </p:spPr>
      </p:pic>
      <p:graphicFrame>
        <p:nvGraphicFramePr>
          <p:cNvPr id="12" name="1 Gráfico"/>
          <p:cNvGraphicFramePr/>
          <p:nvPr>
            <p:extLst>
              <p:ext uri="{D42A27DB-BD31-4B8C-83A1-F6EECF244321}">
                <p14:modId xmlns:p14="http://schemas.microsoft.com/office/powerpoint/2010/main" val="3954162339"/>
              </p:ext>
            </p:extLst>
          </p:nvPr>
        </p:nvGraphicFramePr>
        <p:xfrm>
          <a:off x="251520" y="1268760"/>
          <a:ext cx="7980710" cy="5103958"/>
        </p:xfrm>
        <a:graphic>
          <a:graphicData uri="http://schemas.openxmlformats.org/drawingml/2006/chart">
            <c:chart xmlns:c="http://schemas.openxmlformats.org/drawingml/2006/chart" xmlns:r="http://schemas.openxmlformats.org/officeDocument/2006/relationships" r:id="rId10"/>
          </a:graphicData>
        </a:graphic>
      </p:graphicFrame>
      <p:sp>
        <p:nvSpPr>
          <p:cNvPr id="16" name="14 CuadroTexto"/>
          <p:cNvSpPr txBox="1">
            <a:spLocks noChangeArrowheads="1"/>
          </p:cNvSpPr>
          <p:nvPr/>
        </p:nvSpPr>
        <p:spPr bwMode="auto">
          <a:xfrm>
            <a:off x="216705" y="1485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Cursos que ha realizado el Responsable de la OIP</a:t>
            </a:r>
          </a:p>
        </p:txBody>
      </p:sp>
      <p:sp>
        <p:nvSpPr>
          <p:cNvPr id="15"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309789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2" descr="http://www.cevat.org.mx/img/cursos_presenciales.png"/>
          <p:cNvPicPr>
            <a:picLocks noChangeAspect="1" noChangeArrowheads="1"/>
          </p:cNvPicPr>
          <p:nvPr/>
        </p:nvPicPr>
        <p:blipFill>
          <a:blip r:embed="rId3" cstate="print"/>
          <a:srcRect/>
          <a:stretch>
            <a:fillRect/>
          </a:stretch>
        </p:blipFill>
        <p:spPr bwMode="auto">
          <a:xfrm>
            <a:off x="1979712" y="5358569"/>
            <a:ext cx="1943100" cy="118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5" name="Picture 4" descr="http://www.cevat.org.mx/img/cursos_virtuales.png"/>
          <p:cNvPicPr>
            <a:picLocks noChangeAspect="1" noChangeArrowheads="1"/>
          </p:cNvPicPr>
          <p:nvPr/>
        </p:nvPicPr>
        <p:blipFill>
          <a:blip r:embed="rId4" cstate="print"/>
          <a:srcRect/>
          <a:stretch>
            <a:fillRect/>
          </a:stretch>
        </p:blipFill>
        <p:spPr bwMode="auto">
          <a:xfrm>
            <a:off x="5580112" y="5439218"/>
            <a:ext cx="1524000" cy="111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1 Gráfico"/>
          <p:cNvGraphicFramePr/>
          <p:nvPr>
            <p:extLst>
              <p:ext uri="{D42A27DB-BD31-4B8C-83A1-F6EECF244321}">
                <p14:modId xmlns:p14="http://schemas.microsoft.com/office/powerpoint/2010/main" val="3624144705"/>
              </p:ext>
            </p:extLst>
          </p:nvPr>
        </p:nvGraphicFramePr>
        <p:xfrm>
          <a:off x="323528" y="1159049"/>
          <a:ext cx="8535322" cy="3998143"/>
        </p:xfrm>
        <a:graphic>
          <a:graphicData uri="http://schemas.openxmlformats.org/drawingml/2006/chart">
            <c:chart xmlns:c="http://schemas.openxmlformats.org/drawingml/2006/chart" xmlns:r="http://schemas.openxmlformats.org/officeDocument/2006/relationships" r:id="rId5"/>
          </a:graphicData>
        </a:graphic>
      </p:graphicFrame>
      <p:sp>
        <p:nvSpPr>
          <p:cNvPr id="12"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Diplomados que ha realizado el Responsable de la OIP</a:t>
            </a:r>
          </a:p>
        </p:txBody>
      </p:sp>
      <p:sp>
        <p:nvSpPr>
          <p:cNvPr id="13"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pSp>
        <p:nvGrpSpPr>
          <p:cNvPr id="11" name="Grupo 10"/>
          <p:cNvGrpSpPr/>
          <p:nvPr/>
        </p:nvGrpSpPr>
        <p:grpSpPr>
          <a:xfrm>
            <a:off x="5580112" y="4581128"/>
            <a:ext cx="3329766" cy="704202"/>
            <a:chOff x="790947" y="427"/>
            <a:chExt cx="1887010" cy="1132206"/>
          </a:xfrm>
          <a:solidFill>
            <a:schemeClr val="accent1">
              <a:alpha val="74000"/>
            </a:schemeClr>
          </a:solidFill>
        </p:grpSpPr>
        <p:sp>
          <p:nvSpPr>
            <p:cNvPr id="14" name="Rectángulo 13"/>
            <p:cNvSpPr/>
            <p:nvPr/>
          </p:nvSpPr>
          <p:spPr>
            <a:xfrm>
              <a:off x="790947" y="427"/>
              <a:ext cx="1887010" cy="1132206"/>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Rectángulo 14"/>
            <p:cNvSpPr/>
            <p:nvPr/>
          </p:nvSpPr>
          <p:spPr>
            <a:xfrm>
              <a:off x="790947" y="427"/>
              <a:ext cx="1887010" cy="1132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100" b="1" kern="1200" dirty="0" smtClean="0">
                  <a:effectLst>
                    <a:outerShdw blurRad="38100" dist="38100" dir="2700000" algn="tl">
                      <a:srgbClr val="000000">
                        <a:alpha val="43137"/>
                      </a:srgbClr>
                    </a:outerShdw>
                  </a:effectLst>
                </a:rPr>
                <a:t>El 1.7% de los Responsables de la Oficina de Información Pública </a:t>
              </a:r>
              <a:r>
                <a:rPr lang="es-MX" sz="1200" b="1" kern="1200" dirty="0" smtClean="0">
                  <a:solidFill>
                    <a:srgbClr val="FF0000"/>
                  </a:solidFill>
                  <a:effectLst>
                    <a:outerShdw blurRad="38100" dist="38100" dir="2700000" algn="tl">
                      <a:srgbClr val="000000">
                        <a:alpha val="43137"/>
                      </a:srgbClr>
                    </a:outerShdw>
                  </a:effectLst>
                </a:rPr>
                <a:t>NO</a:t>
              </a:r>
              <a:r>
                <a:rPr lang="es-MX" sz="1100" b="1" kern="1200" dirty="0" smtClean="0">
                  <a:effectLst>
                    <a:outerShdw blurRad="38100" dist="38100" dir="2700000" algn="tl">
                      <a:srgbClr val="000000">
                        <a:alpha val="43137"/>
                      </a:srgbClr>
                    </a:outerShdw>
                  </a:effectLst>
                </a:rPr>
                <a:t> ha realizado ningún curos o diplomado.</a:t>
              </a:r>
              <a:endParaRPr lang="es-MX" sz="11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31621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44 CuadroTexto"/>
          <p:cNvSpPr txBox="1">
            <a:spLocks noChangeArrowheads="1"/>
          </p:cNvSpPr>
          <p:nvPr/>
        </p:nvSpPr>
        <p:spPr bwMode="auto">
          <a:xfrm>
            <a:off x="353786" y="1284061"/>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¿Cuál es el último grado de estudios del Responsable de la OIP?</a:t>
            </a:r>
          </a:p>
        </p:txBody>
      </p:sp>
      <p:graphicFrame>
        <p:nvGraphicFramePr>
          <p:cNvPr id="6" name="6 Gráfico"/>
          <p:cNvGraphicFramePr/>
          <p:nvPr>
            <p:extLst>
              <p:ext uri="{D42A27DB-BD31-4B8C-83A1-F6EECF244321}">
                <p14:modId xmlns:p14="http://schemas.microsoft.com/office/powerpoint/2010/main" val="356378695"/>
              </p:ext>
            </p:extLst>
          </p:nvPr>
        </p:nvGraphicFramePr>
        <p:xfrm>
          <a:off x="1691680" y="1988840"/>
          <a:ext cx="576064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11" name="14 CuadroTexto"/>
          <p:cNvSpPr txBox="1">
            <a:spLocks noChangeArrowheads="1"/>
          </p:cNvSpPr>
          <p:nvPr/>
        </p:nvSpPr>
        <p:spPr bwMode="auto">
          <a:xfrm>
            <a:off x="261251" y="110436"/>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Grado de estudios del Responsable de la OIP</a:t>
            </a:r>
          </a:p>
        </p:txBody>
      </p:sp>
    </p:spTree>
    <p:extLst>
      <p:ext uri="{BB962C8B-B14F-4D97-AF65-F5344CB8AC3E}">
        <p14:creationId xmlns:p14="http://schemas.microsoft.com/office/powerpoint/2010/main" val="2679541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4 CuadroTexto"/>
          <p:cNvSpPr txBox="1">
            <a:spLocks noChangeArrowheads="1"/>
          </p:cNvSpPr>
          <p:nvPr/>
        </p:nvSpPr>
        <p:spPr bwMode="auto">
          <a:xfrm>
            <a:off x="261251" y="110436"/>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Estudios completos o no del Responsable de la OIP</a:t>
            </a:r>
          </a:p>
        </p:txBody>
      </p:sp>
      <p:sp>
        <p:nvSpPr>
          <p:cNvPr id="12"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aphicFrame>
        <p:nvGraphicFramePr>
          <p:cNvPr id="13" name="7 Gráfico"/>
          <p:cNvGraphicFramePr/>
          <p:nvPr>
            <p:extLst>
              <p:ext uri="{D42A27DB-BD31-4B8C-83A1-F6EECF244321}">
                <p14:modId xmlns:p14="http://schemas.microsoft.com/office/powerpoint/2010/main" val="4936446"/>
              </p:ext>
            </p:extLst>
          </p:nvPr>
        </p:nvGraphicFramePr>
        <p:xfrm>
          <a:off x="1475656" y="1772816"/>
          <a:ext cx="6192688"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960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891206574"/>
              </p:ext>
            </p:extLst>
          </p:nvPr>
        </p:nvGraphicFramePr>
        <p:xfrm>
          <a:off x="1475656" y="1341296"/>
          <a:ext cx="6192000" cy="4752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440000"/>
                <a:gridCol w="792000"/>
                <a:gridCol w="792000"/>
                <a:gridCol w="792000"/>
                <a:gridCol w="792000"/>
                <a:gridCol w="792000"/>
                <a:gridCol w="792000"/>
              </a:tblGrid>
              <a:tr h="432000">
                <a:tc rowSpan="3">
                  <a:txBody>
                    <a:bodyPr/>
                    <a:lstStyle/>
                    <a:p>
                      <a:pPr algn="ctr" fontAlgn="b"/>
                      <a:r>
                        <a:rPr lang="es-MX" sz="1300" b="1" u="none" strike="noStrike" dirty="0">
                          <a:solidFill>
                            <a:schemeClr val="bg1"/>
                          </a:solidFill>
                          <a:effectLst/>
                          <a:latin typeface="Calibri" panose="020F0502020204030204" pitchFamily="34" charset="0"/>
                        </a:rPr>
                        <a:t>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6">
                  <a:txBody>
                    <a:bodyPr/>
                    <a:lstStyle/>
                    <a:p>
                      <a:pPr algn="ctr" fontAlgn="b"/>
                      <a:r>
                        <a:rPr lang="es-MX" sz="1300" b="1" i="0" u="none" strike="noStrike" dirty="0" smtClean="0">
                          <a:solidFill>
                            <a:schemeClr val="bg1"/>
                          </a:solidFill>
                          <a:effectLst/>
                          <a:latin typeface="Calibri" pitchFamily="34" charset="0"/>
                          <a:cs typeface="Calibri" pitchFamily="34" charset="0"/>
                        </a:rPr>
                        <a:t>Estudios completos o no del Responsable de la OIP</a:t>
                      </a:r>
                      <a:endParaRPr lang="es-MX" sz="1300" b="1" i="0" u="none" strike="noStrike" dirty="0">
                        <a:solidFill>
                          <a:schemeClr val="bg1"/>
                        </a:solidFill>
                        <a:effectLst/>
                        <a:latin typeface="Calibri" pitchFamily="34" charset="0"/>
                        <a:cs typeface="Calibri"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gridSpan="2">
                  <a:txBody>
                    <a:bodyPr/>
                    <a:lstStyle/>
                    <a:p>
                      <a:pPr algn="ctr" fontAlgn="b"/>
                      <a:r>
                        <a:rPr lang="pt-BR" sz="1300" b="1" u="none" strike="noStrike" dirty="0" smtClean="0">
                          <a:solidFill>
                            <a:schemeClr val="bg1"/>
                          </a:solidFill>
                          <a:effectLst/>
                          <a:latin typeface="Calibri" pitchFamily="34" charset="0"/>
                          <a:cs typeface="Calibri" pitchFamily="34" charset="0"/>
                        </a:rPr>
                        <a:t>Terminada</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pt-BR" sz="1300" b="1" u="none" strike="noStrike" dirty="0" smtClean="0">
                          <a:solidFill>
                            <a:schemeClr val="bg1"/>
                          </a:solidFill>
                          <a:effectLst/>
                          <a:latin typeface="Calibri" pitchFamily="34" charset="0"/>
                          <a:cs typeface="Calibri" pitchFamily="34" charset="0"/>
                        </a:rPr>
                        <a:t>Incompleta</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a:solidFill>
                            <a:schemeClr val="bg1"/>
                          </a:solidFill>
                          <a:effectLst/>
                          <a:latin typeface="Calibri" pitchFamily="34" charset="0"/>
                          <a:cs typeface="Calibri" pitchFamily="34" charset="0"/>
                        </a:rPr>
                        <a:t>Total</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l" fontAlgn="b"/>
                      <a:endParaRPr lang="es-MX" sz="1300" b="1" i="0" u="none" strike="noStrike" dirty="0">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Bachillerato</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8</a:t>
                      </a:r>
                      <a:r>
                        <a:rPr lang="es-MX" sz="1300" b="1" i="0" u="none" strike="noStrike" dirty="0" smtClean="0">
                          <a:solidFill>
                            <a:srgbClr val="000000"/>
                          </a:solidFill>
                          <a:effectLst/>
                          <a:latin typeface="Calibri" panose="020F0502020204030204" pitchFamily="34" charset="0"/>
                        </a:rPr>
                        <a:t>0.0</a:t>
                      </a:r>
                      <a:r>
                        <a:rPr lang="es-MX" sz="13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2</a:t>
                      </a:r>
                      <a:r>
                        <a:rPr lang="es-MX" sz="1300" b="1" i="0" u="none" strike="noStrike" dirty="0" smtClean="0">
                          <a:solidFill>
                            <a:srgbClr val="000000"/>
                          </a:solidFill>
                          <a:effectLst/>
                          <a:latin typeface="Calibri" panose="020F0502020204030204" pitchFamily="34" charset="0"/>
                        </a:rPr>
                        <a:t>0.0</a:t>
                      </a:r>
                      <a:r>
                        <a:rPr lang="es-MX" sz="13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Carrera </a:t>
                      </a:r>
                      <a:r>
                        <a:rPr lang="es-MX" sz="1300" b="1" i="0" u="none" strike="noStrike" dirty="0">
                          <a:solidFill>
                            <a:srgbClr val="000000"/>
                          </a:solidFill>
                          <a:effectLst/>
                          <a:latin typeface="Calibri" panose="020F0502020204030204" pitchFamily="34" charset="0"/>
                        </a:rPr>
                        <a:t>técnica</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Licenciatura</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74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90.2%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8</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9.8%</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82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Especialidad</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Maestría</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87.5%</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12.5%</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Doctorado</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Otro</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chemeClr val="bg1"/>
                          </a:solidFill>
                          <a:effectLst/>
                          <a:latin typeface="Calibri" panose="020F0502020204030204" pitchFamily="34" charset="0"/>
                        </a:rPr>
                        <a:t> Total</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109</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90.1%</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12</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9.9%</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121</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100%</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bl>
          </a:graphicData>
        </a:graphic>
      </p:graphicFrame>
      <p:sp>
        <p:nvSpPr>
          <p:cNvPr id="8" name="14 CuadroTexto"/>
          <p:cNvSpPr txBox="1">
            <a:spLocks noChangeArrowheads="1"/>
          </p:cNvSpPr>
          <p:nvPr/>
        </p:nvSpPr>
        <p:spPr bwMode="auto">
          <a:xfrm>
            <a:off x="261251" y="110436"/>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Grado de estudios del Responsable de la OIP</a:t>
            </a: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106911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15 CuadroTexto"/>
          <p:cNvSpPr txBox="1">
            <a:spLocks noChangeArrowheads="1"/>
          </p:cNvSpPr>
          <p:nvPr/>
        </p:nvSpPr>
        <p:spPr bwMode="auto">
          <a:xfrm>
            <a:off x="1803633" y="1279299"/>
            <a:ext cx="5544021"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Por las atribuciones del cargo o puesto que desempeña el Responsable de la OIP, ¿realiza otras funciones para el Ente Obligado?</a:t>
            </a:r>
          </a:p>
        </p:txBody>
      </p:sp>
      <p:graphicFrame>
        <p:nvGraphicFramePr>
          <p:cNvPr id="6" name="6 Gráfico"/>
          <p:cNvGraphicFramePr/>
          <p:nvPr>
            <p:extLst>
              <p:ext uri="{D42A27DB-BD31-4B8C-83A1-F6EECF244321}">
                <p14:modId xmlns:p14="http://schemas.microsoft.com/office/powerpoint/2010/main" val="322363492"/>
              </p:ext>
            </p:extLst>
          </p:nvPr>
        </p:nvGraphicFramePr>
        <p:xfrm>
          <a:off x="878326" y="2455088"/>
          <a:ext cx="7416824" cy="3566200"/>
        </p:xfrm>
        <a:graphic>
          <a:graphicData uri="http://schemas.openxmlformats.org/drawingml/2006/chart">
            <c:chart xmlns:c="http://schemas.openxmlformats.org/drawingml/2006/chart" xmlns:r="http://schemas.openxmlformats.org/officeDocument/2006/relationships" r:id="rId2"/>
          </a:graphicData>
        </a:graphic>
      </p:graphicFrame>
      <p:sp>
        <p:nvSpPr>
          <p:cNvPr id="9"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Otras funciones inherentes a la OIP por parte del Responsable</a:t>
            </a:r>
          </a:p>
        </p:txBody>
      </p:sp>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15693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17 Marcador de número de diapositiva"/>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1EA0AA5-48C8-425E-B0F9-2E0CCBE0EE1F}" type="slidenum">
              <a:rPr lang="es-MX" smtClean="0">
                <a:latin typeface="Calibri" pitchFamily="34" charset="0"/>
              </a:rPr>
              <a:pPr fontAlgn="base">
                <a:spcBef>
                  <a:spcPct val="0"/>
                </a:spcBef>
                <a:spcAft>
                  <a:spcPct val="0"/>
                </a:spcAft>
                <a:defRPr/>
              </a:pPr>
              <a:t>4</a:t>
            </a:fld>
            <a:endParaRPr lang="es-MX" dirty="0" smtClean="0">
              <a:latin typeface="Calibri" pitchFamily="34" charset="0"/>
            </a:endParaRPr>
          </a:p>
        </p:txBody>
      </p:sp>
      <p:sp>
        <p:nvSpPr>
          <p:cNvPr id="5" name="1 CuadroTexto"/>
          <p:cNvSpPr txBox="1">
            <a:spLocks noChangeArrowheads="1"/>
          </p:cNvSpPr>
          <p:nvPr/>
        </p:nvSpPr>
        <p:spPr bwMode="auto">
          <a:xfrm>
            <a:off x="324172" y="117128"/>
            <a:ext cx="8496300" cy="863600"/>
          </a:xfrm>
          <a:prstGeom prst="rect">
            <a:avLst/>
          </a:prstGeom>
          <a:noFill/>
          <a:ln w="9525">
            <a:noFill/>
            <a:miter lim="800000"/>
            <a:headEnd/>
            <a:tailEnd/>
          </a:ln>
        </p:spPr>
        <p:txBody>
          <a:bodyPr anchor="ctr"/>
          <a:lstStyle/>
          <a:p>
            <a:pPr algn="ctr"/>
            <a:r>
              <a:rPr lang="es-MX" b="1" dirty="0">
                <a:latin typeface="Calibri" pitchFamily="34" charset="0"/>
              </a:rPr>
              <a:t>Introducción</a:t>
            </a:r>
          </a:p>
        </p:txBody>
      </p:sp>
      <p:sp>
        <p:nvSpPr>
          <p:cNvPr id="6" name="2 Rectángulo"/>
          <p:cNvSpPr/>
          <p:nvPr/>
        </p:nvSpPr>
        <p:spPr>
          <a:xfrm>
            <a:off x="472244" y="1013385"/>
            <a:ext cx="8209161" cy="5693866"/>
          </a:xfrm>
          <a:prstGeom prst="rect">
            <a:avLst/>
          </a:prstGeom>
        </p:spPr>
        <p:txBody>
          <a:bodyPr wrap="square">
            <a:spAutoFit/>
          </a:bodyPr>
          <a:lstStyle/>
          <a:p>
            <a:pPr algn="just">
              <a:defRPr/>
            </a:pPr>
            <a:r>
              <a:rPr lang="es-MX" sz="1650" b="1" dirty="0">
                <a:latin typeface="Calibri" pitchFamily="34" charset="0"/>
                <a:cs typeface="Calibri" pitchFamily="34" charset="0"/>
              </a:rPr>
              <a:t>De acuerdo a lo establecido en el artículo 71, fracción XXII de la Ley de Transparencia y Acceso a la Información Pública del Distrito Federal (LTAIPDF), el Instituto de Acceso a la Información Pública y Protección de Datos Personales del Distrito Federal </a:t>
            </a:r>
            <a:r>
              <a:rPr lang="es-MX" sz="1650" b="1" dirty="0" smtClean="0">
                <a:latin typeface="Calibri" pitchFamily="34" charset="0"/>
                <a:cs typeface="Calibri" pitchFamily="34" charset="0"/>
              </a:rPr>
              <a:t>(INFODF) </a:t>
            </a:r>
            <a:r>
              <a:rPr lang="es-MX" sz="1650" b="1" dirty="0">
                <a:latin typeface="Calibri" pitchFamily="34" charset="0"/>
                <a:cs typeface="Calibri" pitchFamily="34" charset="0"/>
              </a:rPr>
              <a:t>ha establecido un programa de visitas a las instalaciones de las Oficina de Información Pública (OIP) de los Entes Obligados, con el fin de verificar las condiciones de infraestructura y de servicio en que se desarrolla el acceso a la información y la rendición de cuentas. </a:t>
            </a:r>
            <a:endParaRPr lang="es-MX" sz="1650" b="1" dirty="0" smtClean="0">
              <a:latin typeface="Calibri" pitchFamily="34" charset="0"/>
              <a:cs typeface="Calibri" pitchFamily="34" charset="0"/>
            </a:endParaRPr>
          </a:p>
          <a:p>
            <a:pPr algn="just">
              <a:defRPr/>
            </a:pPr>
            <a:endParaRPr lang="es-MX" sz="1650" b="1" dirty="0">
              <a:latin typeface="Calibri" pitchFamily="34" charset="0"/>
              <a:cs typeface="Calibri" pitchFamily="34" charset="0"/>
            </a:endParaRPr>
          </a:p>
          <a:p>
            <a:pPr algn="just">
              <a:defRPr/>
            </a:pPr>
            <a:r>
              <a:rPr lang="es-MX" sz="1650" b="1" dirty="0" smtClean="0">
                <a:latin typeface="Calibri" pitchFamily="34" charset="0"/>
                <a:cs typeface="Calibri" pitchFamily="34" charset="0"/>
              </a:rPr>
              <a:t>Este </a:t>
            </a:r>
            <a:r>
              <a:rPr lang="es-MX" sz="1650" b="1" dirty="0">
                <a:latin typeface="Calibri" pitchFamily="34" charset="0"/>
                <a:cs typeface="Calibri" pitchFamily="34" charset="0"/>
              </a:rPr>
              <a:t>programa se denomina </a:t>
            </a:r>
            <a:r>
              <a:rPr lang="es-MX" sz="1750" b="1" dirty="0">
                <a:effectLst>
                  <a:outerShdw blurRad="38100" dist="38100" dir="2700000" algn="tl">
                    <a:srgbClr val="000000">
                      <a:alpha val="43137"/>
                    </a:srgbClr>
                  </a:outerShdw>
                </a:effectLst>
                <a:latin typeface="Calibri" pitchFamily="34" charset="0"/>
                <a:cs typeface="Calibri" pitchFamily="34" charset="0"/>
              </a:rPr>
              <a:t>Diagnóstico Integral de las Oficinas de Información Pública</a:t>
            </a:r>
            <a:r>
              <a:rPr lang="es-MX" sz="1750" b="1" dirty="0">
                <a:latin typeface="Calibri" pitchFamily="34" charset="0"/>
                <a:cs typeface="Calibri" pitchFamily="34" charset="0"/>
              </a:rPr>
              <a:t>.</a:t>
            </a:r>
          </a:p>
          <a:p>
            <a:pPr algn="just">
              <a:defRPr/>
            </a:pPr>
            <a:endParaRPr lang="es-MX" sz="1650" b="1" dirty="0">
              <a:latin typeface="Calibri" pitchFamily="34" charset="0"/>
              <a:cs typeface="Calibri" pitchFamily="34" charset="0"/>
            </a:endParaRPr>
          </a:p>
          <a:p>
            <a:pPr algn="just">
              <a:defRPr/>
            </a:pPr>
            <a:r>
              <a:rPr lang="es-MX" sz="1650" b="1" dirty="0">
                <a:latin typeface="Calibri" pitchFamily="34" charset="0"/>
                <a:cs typeface="Calibri" pitchFamily="34" charset="0"/>
              </a:rPr>
              <a:t>Los principales aspectos evaluados en las vistas de inspección son los siguientes:</a:t>
            </a:r>
          </a:p>
          <a:p>
            <a:pPr algn="just">
              <a:defRPr/>
            </a:pPr>
            <a:r>
              <a:rPr lang="es-MX" sz="1650" b="1" dirty="0">
                <a:latin typeface="Calibri" pitchFamily="34" charset="0"/>
                <a:cs typeface="Calibri" pitchFamily="34" charset="0"/>
              </a:rPr>
              <a:t> </a:t>
            </a:r>
          </a:p>
          <a:p>
            <a:pPr marL="628650" indent="-285750" algn="just">
              <a:buFont typeface="Wingdings" panose="05000000000000000000" pitchFamily="2" charset="2"/>
              <a:buChar char="ü"/>
              <a:defRPr/>
            </a:pPr>
            <a:r>
              <a:rPr lang="es-MX" sz="1650" b="1" dirty="0">
                <a:latin typeface="Calibri" pitchFamily="34" charset="0"/>
                <a:cs typeface="Calibri" pitchFamily="34" charset="0"/>
              </a:rPr>
              <a:t>La ubicación de la OIP</a:t>
            </a:r>
          </a:p>
          <a:p>
            <a:pPr marL="628650" indent="-285750" algn="just">
              <a:buFont typeface="Wingdings" panose="05000000000000000000" pitchFamily="2" charset="2"/>
              <a:buChar char="ü"/>
              <a:defRPr/>
            </a:pPr>
            <a:r>
              <a:rPr lang="es-MX" sz="1650" b="1" dirty="0">
                <a:latin typeface="Calibri" pitchFamily="34" charset="0"/>
                <a:cs typeface="Calibri" pitchFamily="34" charset="0"/>
              </a:rPr>
              <a:t>La señalización sobre la ubicación de la </a:t>
            </a:r>
            <a:r>
              <a:rPr lang="es-MX" sz="1650" b="1" dirty="0" smtClean="0">
                <a:latin typeface="Calibri" pitchFamily="34" charset="0"/>
                <a:cs typeface="Calibri" pitchFamily="34" charset="0"/>
              </a:rPr>
              <a:t>OIP</a:t>
            </a:r>
          </a:p>
          <a:p>
            <a:pPr marL="628650" indent="-285750" algn="just">
              <a:buFont typeface="Wingdings" panose="05000000000000000000" pitchFamily="2" charset="2"/>
              <a:buChar char="ü"/>
              <a:defRPr/>
            </a:pPr>
            <a:r>
              <a:rPr lang="es-MX" sz="1650" b="1" dirty="0" smtClean="0">
                <a:latin typeface="Calibri" pitchFamily="34" charset="0"/>
                <a:cs typeface="Calibri" pitchFamily="34" charset="0"/>
              </a:rPr>
              <a:t>Tiempo de atención ciudadana</a:t>
            </a:r>
            <a:endParaRPr lang="es-MX" sz="1650" b="1" dirty="0">
              <a:latin typeface="Calibri" pitchFamily="34" charset="0"/>
              <a:cs typeface="Calibri" pitchFamily="34" charset="0"/>
            </a:endParaRPr>
          </a:p>
          <a:p>
            <a:pPr marL="628650" indent="-285750" algn="just">
              <a:buFont typeface="Wingdings" panose="05000000000000000000" pitchFamily="2" charset="2"/>
              <a:buChar char="ü"/>
              <a:defRPr/>
            </a:pPr>
            <a:r>
              <a:rPr lang="es-MX" sz="1650" b="1" dirty="0">
                <a:latin typeface="Calibri" pitchFamily="34" charset="0"/>
                <a:cs typeface="Calibri" pitchFamily="34" charset="0"/>
              </a:rPr>
              <a:t>El capital humano de la OIP</a:t>
            </a:r>
          </a:p>
          <a:p>
            <a:pPr marL="628650" indent="-285750" algn="just">
              <a:buFont typeface="Wingdings" panose="05000000000000000000" pitchFamily="2" charset="2"/>
              <a:buChar char="ü"/>
              <a:defRPr/>
            </a:pPr>
            <a:r>
              <a:rPr lang="es-MX" sz="1650" b="1" dirty="0">
                <a:latin typeface="Calibri" pitchFamily="34" charset="0"/>
                <a:cs typeface="Calibri" pitchFamily="34" charset="0"/>
              </a:rPr>
              <a:t>La infraestructura de la OIP</a:t>
            </a:r>
          </a:p>
          <a:p>
            <a:pPr marL="628650" indent="-285750" algn="just">
              <a:buFont typeface="Wingdings" panose="05000000000000000000" pitchFamily="2" charset="2"/>
              <a:buChar char="ü"/>
              <a:defRPr/>
            </a:pPr>
            <a:r>
              <a:rPr lang="es-MX" sz="1650" b="1" dirty="0">
                <a:latin typeface="Calibri" pitchFamily="34" charset="0"/>
                <a:cs typeface="Calibri" pitchFamily="34" charset="0"/>
              </a:rPr>
              <a:t>Los datos </a:t>
            </a:r>
            <a:r>
              <a:rPr lang="es-MX" sz="1650" b="1" dirty="0" smtClean="0">
                <a:latin typeface="Calibri" pitchFamily="34" charset="0"/>
                <a:cs typeface="Calibri" pitchFamily="34" charset="0"/>
              </a:rPr>
              <a:t>electrónicos de </a:t>
            </a:r>
            <a:r>
              <a:rPr lang="es-MX" sz="1650" b="1" dirty="0">
                <a:latin typeface="Calibri" pitchFamily="34" charset="0"/>
                <a:cs typeface="Calibri" pitchFamily="34" charset="0"/>
              </a:rPr>
              <a:t>la OIP</a:t>
            </a:r>
          </a:p>
          <a:p>
            <a:pPr marL="628650" indent="-285750" algn="just">
              <a:buFont typeface="Wingdings" panose="05000000000000000000" pitchFamily="2" charset="2"/>
              <a:buChar char="ü"/>
              <a:defRPr/>
            </a:pPr>
            <a:r>
              <a:rPr lang="es-MX" sz="1650" b="1" dirty="0">
                <a:latin typeface="Calibri" pitchFamily="34" charset="0"/>
                <a:cs typeface="Calibri" pitchFamily="34" charset="0"/>
              </a:rPr>
              <a:t>Difusión de la </a:t>
            </a:r>
            <a:r>
              <a:rPr lang="es-MX" sz="1650" b="1" dirty="0" smtClean="0">
                <a:latin typeface="Calibri" pitchFamily="34" charset="0"/>
                <a:cs typeface="Calibri" pitchFamily="34" charset="0"/>
              </a:rPr>
              <a:t>cultura de la transparencia </a:t>
            </a:r>
            <a:endParaRPr lang="es-MX" sz="1650" b="1" dirty="0">
              <a:latin typeface="Calibri" pitchFamily="34" charset="0"/>
              <a:cs typeface="Calibri" pitchFamily="34" charset="0"/>
            </a:endParaRPr>
          </a:p>
          <a:p>
            <a:pPr marL="628650" indent="-285750" algn="just">
              <a:buFont typeface="Wingdings" panose="05000000000000000000" pitchFamily="2" charset="2"/>
              <a:buChar char="ü"/>
              <a:defRPr/>
            </a:pPr>
            <a:r>
              <a:rPr lang="es-MX" sz="1650" b="1" dirty="0">
                <a:latin typeface="Calibri" pitchFamily="34" charset="0"/>
                <a:cs typeface="Calibri" pitchFamily="34" charset="0"/>
              </a:rPr>
              <a:t>La operación del Sistema INFOMEX</a:t>
            </a:r>
          </a:p>
          <a:p>
            <a:pPr algn="just">
              <a:defRPr/>
            </a:pPr>
            <a:r>
              <a:rPr lang="es-MX" sz="1650" b="1" dirty="0">
                <a:latin typeface="Calibri" pitchFamily="34" charset="0"/>
                <a:cs typeface="Calibri" pitchFamily="34" charset="0"/>
              </a:rPr>
              <a:t> </a:t>
            </a:r>
          </a:p>
          <a:p>
            <a:pPr algn="just">
              <a:defRPr/>
            </a:pPr>
            <a:r>
              <a:rPr lang="es-MX" sz="1650" b="1" dirty="0">
                <a:latin typeface="Calibri" pitchFamily="34" charset="0"/>
                <a:cs typeface="Calibri" pitchFamily="34" charset="0"/>
              </a:rPr>
              <a:t>El análisis de los datos obtenidos permite detectar áreas de oportunidad para generar acciones que optimicen el desempeño de las OIP y brindar un mejor servicio a los usuarios.</a:t>
            </a:r>
          </a:p>
        </p:txBody>
      </p:sp>
    </p:spTree>
    <p:extLst>
      <p:ext uri="{BB962C8B-B14F-4D97-AF65-F5344CB8AC3E}">
        <p14:creationId xmlns:p14="http://schemas.microsoft.com/office/powerpoint/2010/main" val="1947644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15 CuadroTexto"/>
          <p:cNvSpPr txBox="1">
            <a:spLocks noChangeArrowheads="1"/>
          </p:cNvSpPr>
          <p:nvPr/>
        </p:nvSpPr>
        <p:spPr bwMode="auto">
          <a:xfrm>
            <a:off x="488045" y="1273175"/>
            <a:ext cx="3868056"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¿En la OIP hay personal que sea Responsable Operativo de la Oficina de Información Pública?</a:t>
            </a:r>
          </a:p>
        </p:txBody>
      </p:sp>
      <p:sp>
        <p:nvSpPr>
          <p:cNvPr id="20488" name="11 CuadroTexto"/>
          <p:cNvSpPr txBox="1">
            <a:spLocks noChangeArrowheads="1"/>
          </p:cNvSpPr>
          <p:nvPr/>
        </p:nvSpPr>
        <p:spPr bwMode="auto">
          <a:xfrm>
            <a:off x="4626157" y="950009"/>
            <a:ext cx="4233862" cy="1092607"/>
          </a:xfrm>
          <a:prstGeom prst="rect">
            <a:avLst/>
          </a:prstGeom>
          <a:noFill/>
          <a:ln w="9525">
            <a:noFill/>
            <a:miter lim="800000"/>
            <a:headEnd/>
            <a:tailEnd/>
          </a:ln>
        </p:spPr>
        <p:txBody>
          <a:bodyPr>
            <a:spAutoFit/>
          </a:bodyPr>
          <a:lstStyle/>
          <a:p>
            <a:pPr algn="ctr"/>
            <a:r>
              <a:rPr lang="es-MX" sz="1300" b="1" dirty="0">
                <a:solidFill>
                  <a:srgbClr val="003E75"/>
                </a:solidFill>
                <a:latin typeface="Calibri" pitchFamily="34" charset="0"/>
              </a:rPr>
              <a:t>¿Coincide el nombre registrado en el portal de internet del Ente Obligado con el del Responsable Operativo de la OIP en activo</a:t>
            </a:r>
            <a:r>
              <a:rPr lang="es-MX" sz="1300" b="1" dirty="0" smtClean="0">
                <a:solidFill>
                  <a:srgbClr val="003E75"/>
                </a:solidFill>
                <a:latin typeface="Calibri" pitchFamily="34" charset="0"/>
              </a:rPr>
              <a:t>?</a:t>
            </a:r>
          </a:p>
          <a:p>
            <a:pPr algn="ctr"/>
            <a:endParaRPr lang="es-MX" sz="1300" b="1" dirty="0" smtClean="0">
              <a:solidFill>
                <a:srgbClr val="003E75"/>
              </a:solidFill>
              <a:latin typeface="Calibri" pitchFamily="34" charset="0"/>
            </a:endParaRPr>
          </a:p>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TIENEN RESPONSABLE OPERATIVO)</a:t>
            </a:r>
          </a:p>
        </p:txBody>
      </p:sp>
      <p:graphicFrame>
        <p:nvGraphicFramePr>
          <p:cNvPr id="12" name="7 Gráfico"/>
          <p:cNvGraphicFramePr/>
          <p:nvPr>
            <p:extLst>
              <p:ext uri="{D42A27DB-BD31-4B8C-83A1-F6EECF244321}">
                <p14:modId xmlns:p14="http://schemas.microsoft.com/office/powerpoint/2010/main" val="1242598125"/>
              </p:ext>
            </p:extLst>
          </p:nvPr>
        </p:nvGraphicFramePr>
        <p:xfrm>
          <a:off x="107504" y="2599104"/>
          <a:ext cx="3168352" cy="2990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0 Gráfico"/>
          <p:cNvGraphicFramePr/>
          <p:nvPr>
            <p:extLst>
              <p:ext uri="{D42A27DB-BD31-4B8C-83A1-F6EECF244321}">
                <p14:modId xmlns:p14="http://schemas.microsoft.com/office/powerpoint/2010/main" val="3220124767"/>
              </p:ext>
            </p:extLst>
          </p:nvPr>
        </p:nvGraphicFramePr>
        <p:xfrm>
          <a:off x="4572000" y="2197438"/>
          <a:ext cx="4392488" cy="3895858"/>
        </p:xfrm>
        <a:graphic>
          <a:graphicData uri="http://schemas.openxmlformats.org/drawingml/2006/chart">
            <c:chart xmlns:c="http://schemas.openxmlformats.org/drawingml/2006/chart" xmlns:r="http://schemas.openxmlformats.org/officeDocument/2006/relationships" r:id="rId3"/>
          </a:graphicData>
        </a:graphic>
      </p:graphicFrame>
      <p:sp>
        <p:nvSpPr>
          <p:cNvPr id="15" name="9 Flecha a la derecha con muesca"/>
          <p:cNvSpPr/>
          <p:nvPr/>
        </p:nvSpPr>
        <p:spPr>
          <a:xfrm>
            <a:off x="3060700" y="3392488"/>
            <a:ext cx="1295400" cy="900112"/>
          </a:xfrm>
          <a:prstGeom prst="notchedRightArrow">
            <a:avLst>
              <a:gd name="adj1" fmla="val 50000"/>
              <a:gd name="adj2" fmla="val 51319"/>
            </a:avLst>
          </a:prstGeom>
          <a:solidFill>
            <a:srgbClr val="009999"/>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prstClr val="white"/>
                </a:solidFill>
                <a:cs typeface="Calibri" pitchFamily="34" charset="0"/>
              </a:rPr>
              <a:t>82 Entes </a:t>
            </a:r>
            <a:r>
              <a:rPr lang="es-MX" sz="1200" b="1" dirty="0">
                <a:solidFill>
                  <a:prstClr val="white"/>
                </a:solidFill>
                <a:cs typeface="Calibri" pitchFamily="34" charset="0"/>
              </a:rPr>
              <a:t>Obligados</a:t>
            </a:r>
            <a:endParaRPr lang="es-MX" sz="1400" b="1" dirty="0">
              <a:solidFill>
                <a:prstClr val="white"/>
              </a:solidFill>
            </a:endParaRPr>
          </a:p>
        </p:txBody>
      </p:sp>
      <p:sp>
        <p:nvSpPr>
          <p:cNvPr id="16" name="10 Rectángulo"/>
          <p:cNvSpPr/>
          <p:nvPr/>
        </p:nvSpPr>
        <p:spPr>
          <a:xfrm>
            <a:off x="4524375" y="969842"/>
            <a:ext cx="4392613" cy="5399786"/>
          </a:xfrm>
          <a:prstGeom prst="rect">
            <a:avLst/>
          </a:prstGeom>
          <a:noFill/>
          <a:ln w="31750" cap="rnd" cmpd="sng">
            <a:solidFill>
              <a:srgbClr val="009999"/>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7" name="14 CuadroTexto"/>
          <p:cNvSpPr txBox="1">
            <a:spLocks noChangeArrowheads="1"/>
          </p:cNvSpPr>
          <p:nvPr/>
        </p:nvSpPr>
        <p:spPr bwMode="auto">
          <a:xfrm>
            <a:off x="261251" y="10624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Responsable Operativo de la OIP</a:t>
            </a:r>
          </a:p>
        </p:txBody>
      </p:sp>
      <p:sp>
        <p:nvSpPr>
          <p:cNvPr id="1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
        <p:nvSpPr>
          <p:cNvPr id="11" name="11 Rectángulo redondeado"/>
          <p:cNvSpPr/>
          <p:nvPr/>
        </p:nvSpPr>
        <p:spPr>
          <a:xfrm>
            <a:off x="4626157" y="6524450"/>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191198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6 CuadroTexto"/>
          <p:cNvSpPr txBox="1">
            <a:spLocks noChangeArrowheads="1"/>
          </p:cNvSpPr>
          <p:nvPr/>
        </p:nvSpPr>
        <p:spPr bwMode="auto">
          <a:xfrm>
            <a:off x="1688874" y="1284061"/>
            <a:ext cx="5773737" cy="707886"/>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¿Cuál es el nivel administrativo del Responsable Operativo de la OIP?</a:t>
            </a:r>
          </a:p>
          <a:p>
            <a:pPr algn="ctr"/>
            <a:r>
              <a:rPr lang="es-MX" sz="1300" b="1" dirty="0">
                <a:solidFill>
                  <a:srgbClr val="003E75"/>
                </a:solidFill>
                <a:latin typeface="Calibri" pitchFamily="34" charset="0"/>
              </a:rPr>
              <a:t> </a:t>
            </a:r>
          </a:p>
          <a:p>
            <a:pPr algn="ctr"/>
            <a:r>
              <a:rPr lang="es-MX" sz="1300" b="1" dirty="0">
                <a:solidFill>
                  <a:srgbClr val="003E75"/>
                </a:solidFill>
                <a:latin typeface="Calibri" pitchFamily="34" charset="0"/>
              </a:rPr>
              <a:t>(SÓLO OIP QUE TIENEN RESPONSABLE OPERATIVO)</a:t>
            </a:r>
          </a:p>
        </p:txBody>
      </p:sp>
      <p:sp>
        <p:nvSpPr>
          <p:cNvPr id="10" name="14 CuadroTexto"/>
          <p:cNvSpPr txBox="1">
            <a:spLocks noChangeArrowheads="1"/>
          </p:cNvSpPr>
          <p:nvPr/>
        </p:nvSpPr>
        <p:spPr bwMode="auto">
          <a:xfrm>
            <a:off x="250365"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Nivel administrativo del Responsable Operativo de la OIP</a:t>
            </a:r>
          </a:p>
        </p:txBody>
      </p:sp>
      <p:sp>
        <p:nvSpPr>
          <p:cNvPr id="11"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graphicFrame>
        <p:nvGraphicFramePr>
          <p:cNvPr id="6" name="8 Gráfico"/>
          <p:cNvGraphicFramePr/>
          <p:nvPr>
            <p:extLst>
              <p:ext uri="{D42A27DB-BD31-4B8C-83A1-F6EECF244321}">
                <p14:modId xmlns:p14="http://schemas.microsoft.com/office/powerpoint/2010/main" val="2404033387"/>
              </p:ext>
            </p:extLst>
          </p:nvPr>
        </p:nvGraphicFramePr>
        <p:xfrm>
          <a:off x="652804" y="2420888"/>
          <a:ext cx="780762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3784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44 CuadroTexto"/>
          <p:cNvSpPr txBox="1">
            <a:spLocks noChangeArrowheads="1"/>
          </p:cNvSpPr>
          <p:nvPr/>
        </p:nvSpPr>
        <p:spPr bwMode="auto">
          <a:xfrm>
            <a:off x="2206448" y="1268268"/>
            <a:ext cx="4738588" cy="307777"/>
          </a:xfrm>
          <a:prstGeom prst="rect">
            <a:avLst/>
          </a:prstGeom>
          <a:noFill/>
          <a:ln w="9525">
            <a:noFill/>
            <a:miter lim="800000"/>
            <a:headEnd/>
            <a:tailEnd/>
          </a:ln>
        </p:spPr>
        <p:txBody>
          <a:bodyPr wrap="square">
            <a:spAutoFit/>
          </a:bodyPr>
          <a:lstStyle/>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QUE TIENEN RESPONSABLE OPERATIVO</a:t>
            </a:r>
            <a:r>
              <a:rPr lang="es-MX" sz="1400" b="1" dirty="0" smtClean="0">
                <a:solidFill>
                  <a:srgbClr val="003E75"/>
                </a:solidFill>
                <a:latin typeface="Calibri" pitchFamily="34" charset="0"/>
              </a:rPr>
              <a:t>)</a:t>
            </a:r>
            <a:endParaRPr lang="es-MX" sz="1400" b="1" dirty="0">
              <a:solidFill>
                <a:srgbClr val="003E75"/>
              </a:solidFill>
              <a:latin typeface="Calibri" pitchFamily="34" charset="0"/>
            </a:endParaRPr>
          </a:p>
        </p:txBody>
      </p:sp>
      <p:sp>
        <p:nvSpPr>
          <p:cNvPr id="10" name="14 CuadroTexto"/>
          <p:cNvSpPr txBox="1">
            <a:spLocks noChangeArrowheads="1"/>
          </p:cNvSpPr>
          <p:nvPr/>
        </p:nvSpPr>
        <p:spPr bwMode="auto">
          <a:xfrm>
            <a:off x="261251" y="121322"/>
            <a:ext cx="8496300"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Tipo </a:t>
            </a:r>
            <a:r>
              <a:rPr lang="es-MX" b="1" dirty="0">
                <a:solidFill>
                  <a:srgbClr val="003E75"/>
                </a:solidFill>
                <a:latin typeface="Calibri" pitchFamily="34" charset="0"/>
              </a:rPr>
              <a:t>de plaza del Responsable Operativo de la </a:t>
            </a:r>
            <a:r>
              <a:rPr lang="es-MX" b="1" dirty="0" smtClean="0">
                <a:solidFill>
                  <a:srgbClr val="003E75"/>
                </a:solidFill>
                <a:latin typeface="Calibri" pitchFamily="34" charset="0"/>
              </a:rPr>
              <a:t>OIP</a:t>
            </a:r>
            <a:endParaRPr lang="es-MX" b="1" dirty="0">
              <a:solidFill>
                <a:srgbClr val="003E75"/>
              </a:solidFill>
              <a:latin typeface="Calibri" pitchFamily="34" charset="0"/>
            </a:endParaRPr>
          </a:p>
        </p:txBody>
      </p:sp>
      <p:graphicFrame>
        <p:nvGraphicFramePr>
          <p:cNvPr id="11" name="7 Gráfico"/>
          <p:cNvGraphicFramePr/>
          <p:nvPr>
            <p:extLst>
              <p:ext uri="{D42A27DB-BD31-4B8C-83A1-F6EECF244321}">
                <p14:modId xmlns:p14="http://schemas.microsoft.com/office/powerpoint/2010/main" val="3125898958"/>
              </p:ext>
            </p:extLst>
          </p:nvPr>
        </p:nvGraphicFramePr>
        <p:xfrm>
          <a:off x="1475656" y="2318508"/>
          <a:ext cx="619268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405103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Nivel administrativo y tipo de </a:t>
            </a:r>
            <a:r>
              <a:rPr lang="es-MX" b="1" dirty="0" smtClean="0">
                <a:solidFill>
                  <a:srgbClr val="003E75"/>
                </a:solidFill>
                <a:latin typeface="Calibri" pitchFamily="34" charset="0"/>
              </a:rPr>
              <a:t>plaza del Responsable Operativo del la OIP</a:t>
            </a:r>
            <a:endParaRPr lang="es-MX" b="1" dirty="0">
              <a:solidFill>
                <a:srgbClr val="003E75"/>
              </a:solidFill>
              <a:latin typeface="Calibri" pitchFamily="34" charset="0"/>
            </a:endParaRPr>
          </a:p>
        </p:txBody>
      </p:sp>
      <p:sp>
        <p:nvSpPr>
          <p:cNvPr id="5"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
        <p:nvSpPr>
          <p:cNvPr id="9" name="6 CuadroTexto"/>
          <p:cNvSpPr txBox="1">
            <a:spLocks noChangeArrowheads="1"/>
          </p:cNvSpPr>
          <p:nvPr/>
        </p:nvSpPr>
        <p:spPr bwMode="auto">
          <a:xfrm>
            <a:off x="1688874" y="956102"/>
            <a:ext cx="5773737" cy="292100"/>
          </a:xfrm>
          <a:prstGeom prst="rect">
            <a:avLst/>
          </a:prstGeom>
          <a:noFill/>
          <a:ln w="9525">
            <a:noFill/>
            <a:miter lim="800000"/>
            <a:headEnd/>
            <a:tailEnd/>
          </a:ln>
        </p:spPr>
        <p:txBody>
          <a:bodyPr>
            <a:spAutoFit/>
          </a:bodyPr>
          <a:lstStyle/>
          <a:p>
            <a:pPr algn="ctr"/>
            <a:r>
              <a:rPr lang="es-MX" sz="1300" b="1" dirty="0">
                <a:solidFill>
                  <a:srgbClr val="003E75"/>
                </a:solidFill>
                <a:latin typeface="Calibri" pitchFamily="34" charset="0"/>
              </a:rPr>
              <a:t>(SÓLO OIP QUE TIENEN RESPONSABLE OPERATIVO)</a:t>
            </a:r>
          </a:p>
        </p:txBody>
      </p:sp>
      <p:graphicFrame>
        <p:nvGraphicFramePr>
          <p:cNvPr id="7" name="Tabla 6"/>
          <p:cNvGraphicFramePr>
            <a:graphicFrameLocks noGrp="1"/>
          </p:cNvGraphicFramePr>
          <p:nvPr>
            <p:extLst>
              <p:ext uri="{D42A27DB-BD31-4B8C-83A1-F6EECF244321}">
                <p14:modId xmlns:p14="http://schemas.microsoft.com/office/powerpoint/2010/main" val="967499154"/>
              </p:ext>
            </p:extLst>
          </p:nvPr>
        </p:nvGraphicFramePr>
        <p:xfrm>
          <a:off x="1021836" y="1413328"/>
          <a:ext cx="7092000" cy="4968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340000"/>
                <a:gridCol w="792000"/>
                <a:gridCol w="792000"/>
                <a:gridCol w="792000"/>
                <a:gridCol w="792000"/>
                <a:gridCol w="792000"/>
                <a:gridCol w="792000"/>
              </a:tblGrid>
              <a:tr h="432000">
                <a:tc rowSpan="3">
                  <a:txBody>
                    <a:bodyPr/>
                    <a:lstStyle/>
                    <a:p>
                      <a:pPr algn="ctr" fontAlgn="b"/>
                      <a:r>
                        <a:rPr lang="es-MX" sz="1300" b="1" u="none" strike="noStrike" dirty="0">
                          <a:solidFill>
                            <a:schemeClr val="bg1"/>
                          </a:solidFill>
                          <a:effectLst/>
                          <a:latin typeface="Calibri" panose="020F0502020204030204" pitchFamily="34" charset="0"/>
                        </a:rPr>
                        <a:t>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6">
                  <a:txBody>
                    <a:bodyPr/>
                    <a:lstStyle/>
                    <a:p>
                      <a:pPr algn="ctr" fontAlgn="b"/>
                      <a:r>
                        <a:rPr lang="es-MX" sz="1300" b="1" u="none" strike="noStrike" dirty="0" smtClean="0">
                          <a:solidFill>
                            <a:schemeClr val="bg1"/>
                          </a:solidFill>
                          <a:effectLst/>
                          <a:latin typeface="Calibri" panose="020F0502020204030204" pitchFamily="34" charset="0"/>
                        </a:rPr>
                        <a:t>Tipo de plaza del Responsable Operativo de la OIP</a:t>
                      </a: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gridSpan="2">
                  <a:txBody>
                    <a:bodyPr/>
                    <a:lstStyle/>
                    <a:p>
                      <a:pPr algn="ctr" fontAlgn="b"/>
                      <a:r>
                        <a:rPr lang="es-MX" sz="1300" b="1" u="none" strike="noStrike" dirty="0" smtClean="0">
                          <a:solidFill>
                            <a:schemeClr val="bg1"/>
                          </a:solidFill>
                          <a:effectLst/>
                          <a:latin typeface="Calibri" panose="020F0502020204030204" pitchFamily="34" charset="0"/>
                        </a:rPr>
                        <a:t>Estructura</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smtClean="0">
                          <a:solidFill>
                            <a:schemeClr val="bg1"/>
                          </a:solidFill>
                          <a:effectLst/>
                          <a:latin typeface="Calibri" panose="020F0502020204030204" pitchFamily="34" charset="0"/>
                        </a:rPr>
                        <a:t>Honorario</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Total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540000">
                <a:tc>
                  <a:txBody>
                    <a:bodyPr/>
                    <a:lstStyle/>
                    <a:p>
                      <a:pPr algn="l" fontAlgn="t"/>
                      <a:r>
                        <a:rPr lang="es-MX" sz="1300" b="1" i="0" u="none" strike="noStrike" dirty="0" smtClean="0">
                          <a:solidFill>
                            <a:srgbClr val="000000"/>
                          </a:solidFill>
                          <a:effectLst/>
                          <a:latin typeface="+mn-lt"/>
                        </a:rPr>
                        <a:t> Director </a:t>
                      </a:r>
                      <a:r>
                        <a:rPr lang="es-MX" sz="1300" b="1" i="0" u="none" strike="noStrike" dirty="0">
                          <a:solidFill>
                            <a:srgbClr val="000000"/>
                          </a:solidFill>
                          <a:effectLst/>
                          <a:latin typeface="+mn-lt"/>
                        </a:rPr>
                        <a:t>/Gerente</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mn-lt"/>
                        </a:rPr>
                        <a:t> Subdirector </a:t>
                      </a:r>
                      <a:r>
                        <a:rPr lang="es-MX" sz="1300" b="1" i="0" u="none" strike="noStrike" dirty="0">
                          <a:solidFill>
                            <a:srgbClr val="000000"/>
                          </a:solidFill>
                          <a:effectLst/>
                          <a:latin typeface="+mn-lt"/>
                        </a:rPr>
                        <a:t>/ Subgerente</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91.7%</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8.3%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mn-lt"/>
                        </a:rPr>
                        <a:t> Jefe </a:t>
                      </a:r>
                      <a:r>
                        <a:rPr lang="es-MX" sz="1300" b="1" i="0" u="none" strike="noStrike" dirty="0">
                          <a:solidFill>
                            <a:srgbClr val="000000"/>
                          </a:solidFill>
                          <a:effectLst/>
                          <a:latin typeface="+mn-lt"/>
                        </a:rPr>
                        <a:t>de Unidad Departamental</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78.6%</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21.4%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mn-lt"/>
                        </a:rPr>
                        <a:t> </a:t>
                      </a:r>
                      <a:r>
                        <a:rPr lang="es-MX" sz="1300" b="1" i="0" u="none" strike="noStrike" dirty="0">
                          <a:solidFill>
                            <a:srgbClr val="000000"/>
                          </a:solidFill>
                          <a:effectLst/>
                          <a:latin typeface="+mn-lt"/>
                        </a:rPr>
                        <a:t>Operativo</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7</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mn-lt"/>
                        </a:rPr>
                        <a:t>Nómina</a:t>
                      </a:r>
                      <a:r>
                        <a:rPr lang="es-MX" sz="1300" b="1" i="0" u="none" strike="noStrike" baseline="0" dirty="0" smtClean="0">
                          <a:solidFill>
                            <a:srgbClr val="000000"/>
                          </a:solidFill>
                          <a:effectLst/>
                          <a:latin typeface="+mn-lt"/>
                        </a:rPr>
                        <a:t> </a:t>
                      </a:r>
                      <a:r>
                        <a:rPr lang="es-MX" sz="1300" b="1" i="0" u="none" strike="noStrike" baseline="0" dirty="0" smtClean="0">
                          <a:solidFill>
                            <a:srgbClr val="000000"/>
                          </a:solidFill>
                          <a:effectLst/>
                          <a:latin typeface="+mn-lt"/>
                        </a:rPr>
                        <a:t>8 / Honorarios</a:t>
                      </a:r>
                      <a:endParaRPr lang="es-MX" sz="1300" b="1" i="0" u="none" strike="noStrike" dirty="0">
                        <a:solidFill>
                          <a:srgbClr val="000000"/>
                        </a:solidFill>
                        <a:effectLst/>
                        <a:latin typeface="+mn-lt"/>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540000">
                <a:tc>
                  <a:txBody>
                    <a:bodyPr/>
                    <a:lstStyle/>
                    <a:p>
                      <a:pPr algn="l" fontAlgn="t"/>
                      <a:r>
                        <a:rPr lang="es-MX" sz="1300" b="1" i="0" u="none" strike="noStrike" dirty="0" smtClean="0">
                          <a:solidFill>
                            <a:srgbClr val="000000"/>
                          </a:solidFill>
                          <a:effectLst/>
                          <a:latin typeface="+mn-lt"/>
                        </a:rPr>
                        <a:t> </a:t>
                      </a:r>
                      <a:r>
                        <a:rPr lang="es-MX" sz="1300" b="1" i="0" u="none" strike="noStrike" dirty="0">
                          <a:solidFill>
                            <a:srgbClr val="000000"/>
                          </a:solidFill>
                          <a:effectLst/>
                          <a:latin typeface="+mn-lt"/>
                        </a:rPr>
                        <a:t>Otro</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72.4%</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8</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27.6%</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29</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chemeClr val="bg1"/>
                          </a:solidFill>
                          <a:effectLst/>
                          <a:latin typeface="Calibri" panose="020F0502020204030204" pitchFamily="34" charset="0"/>
                        </a:rPr>
                        <a:t> Total</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51</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62.2%</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31</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37.8%</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82</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100%</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bl>
          </a:graphicData>
        </a:graphic>
      </p:graphicFrame>
    </p:spTree>
    <p:extLst>
      <p:ext uri="{BB962C8B-B14F-4D97-AF65-F5344CB8AC3E}">
        <p14:creationId xmlns:p14="http://schemas.microsoft.com/office/powerpoint/2010/main" val="2229496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7 Marcador de número de diapositiva"/>
          <p:cNvSpPr>
            <a:spLocks noGrp="1"/>
          </p:cNvSpPr>
          <p:nvPr>
            <p:ph type="sldNum" sz="quarter" idx="4294967295"/>
          </p:nvPr>
        </p:nvSpPr>
        <p:spPr bwMode="auto">
          <a:xfrm>
            <a:off x="8686800" y="5740400"/>
            <a:ext cx="381000" cy="365125"/>
          </a:xfrm>
          <a:ln>
            <a:miter lim="800000"/>
            <a:headEnd/>
            <a:tailEnd/>
          </a:ln>
        </p:spPr>
        <p:txBody>
          <a:bodyPr wrap="square" lIns="91440" tIns="45720" rIns="91440" bIns="45720" numCol="1" anchorCtr="0" compatLnSpc="1">
            <a:prstTxWarp prst="textNoShape">
              <a:avLst/>
            </a:prstTxWarp>
          </a:bodyPr>
          <a:lstStyle/>
          <a:p>
            <a:pPr>
              <a:defRPr/>
            </a:pPr>
            <a:fld id="{7C928616-9EC9-4834-B8A4-EE6BD03BF8D4}" type="slidenum">
              <a:rPr lang="es-MX" b="1" smtClean="0">
                <a:solidFill>
                  <a:srgbClr val="4E5B6F">
                    <a:lumMod val="60000"/>
                    <a:lumOff val="40000"/>
                  </a:srgbClr>
                </a:solidFill>
                <a:latin typeface="Calibri" pitchFamily="34" charset="0"/>
              </a:rPr>
              <a:pPr>
                <a:defRPr/>
              </a:pPr>
              <a:t>44</a:t>
            </a:fld>
            <a:endParaRPr lang="es-MX" b="1" dirty="0" smtClean="0">
              <a:solidFill>
                <a:srgbClr val="4E5B6F">
                  <a:lumMod val="60000"/>
                  <a:lumOff val="40000"/>
                </a:srgbClr>
              </a:solidFill>
              <a:latin typeface="Calibri" pitchFamily="34" charset="0"/>
            </a:endParaRPr>
          </a:p>
        </p:txBody>
      </p:sp>
      <p:sp>
        <p:nvSpPr>
          <p:cNvPr id="22533" name="8 CuadroTexto"/>
          <p:cNvSpPr txBox="1">
            <a:spLocks noChangeArrowheads="1"/>
          </p:cNvSpPr>
          <p:nvPr/>
        </p:nvSpPr>
        <p:spPr bwMode="auto">
          <a:xfrm>
            <a:off x="291867" y="1131274"/>
            <a:ext cx="8443912" cy="292388"/>
          </a:xfrm>
          <a:prstGeom prst="rect">
            <a:avLst/>
          </a:prstGeom>
          <a:noFill/>
          <a:ln w="9525">
            <a:noFill/>
            <a:miter lim="800000"/>
            <a:headEnd/>
            <a:tailEnd/>
          </a:ln>
        </p:spPr>
        <p:txBody>
          <a:bodyPr>
            <a:spAutoFit/>
          </a:bodyPr>
          <a:lstStyle/>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TIENEN RESPONSABLE OPERATIVO)</a:t>
            </a:r>
          </a:p>
        </p:txBody>
      </p:sp>
      <p:pic>
        <p:nvPicPr>
          <p:cNvPr id="22534" name="Picture 2" descr="http://201.144.87.93/dif/images/transparencia.png">
            <a:hlinkClick r:id="rId3"/>
          </p:cNvPr>
          <p:cNvPicPr>
            <a:picLocks noChangeAspect="1" noChangeArrowheads="1"/>
          </p:cNvPicPr>
          <p:nvPr/>
        </p:nvPicPr>
        <p:blipFill>
          <a:blip r:embed="rId4" cstate="print"/>
          <a:srcRect/>
          <a:stretch>
            <a:fillRect/>
          </a:stretch>
        </p:blipFill>
        <p:spPr bwMode="auto">
          <a:xfrm>
            <a:off x="8464368" y="945983"/>
            <a:ext cx="609701" cy="842991"/>
          </a:xfrm>
          <a:prstGeom prst="rect">
            <a:avLst/>
          </a:prstGeom>
          <a:ln>
            <a:noFill/>
          </a:ln>
          <a:effectLst>
            <a:outerShdw blurRad="292100" dist="139700" dir="2700000" algn="tl" rotWithShape="0">
              <a:srgbClr val="333333">
                <a:alpha val="65000"/>
              </a:srgbClr>
            </a:outerShdw>
          </a:effectLst>
        </p:spPr>
      </p:pic>
      <p:pic>
        <p:nvPicPr>
          <p:cNvPr id="22535" name="chart"/>
          <p:cNvPicPr>
            <a:picLocks noChangeAspect="1"/>
          </p:cNvPicPr>
          <p:nvPr/>
        </p:nvPicPr>
        <p:blipFill>
          <a:blip r:embed="rId5" cstate="print"/>
          <a:srcRect l="7423" t="4369" r="5812" b="6947"/>
          <a:stretch>
            <a:fillRect/>
          </a:stretch>
        </p:blipFill>
        <p:spPr bwMode="auto">
          <a:xfrm>
            <a:off x="8483674" y="1929107"/>
            <a:ext cx="553884" cy="759979"/>
          </a:xfrm>
          <a:prstGeom prst="rect">
            <a:avLst/>
          </a:prstGeom>
          <a:ln>
            <a:noFill/>
          </a:ln>
          <a:effectLst>
            <a:outerShdw blurRad="292100" dist="139700" dir="2700000" algn="tl" rotWithShape="0">
              <a:srgbClr val="333333">
                <a:alpha val="65000"/>
              </a:srgbClr>
            </a:outerShdw>
          </a:effectLst>
        </p:spPr>
      </p:pic>
      <p:pic>
        <p:nvPicPr>
          <p:cNvPr id="22536" name="Picture 8" descr="http://www.ceaip-zac.org/datos/imagenes/infomex.jpg"/>
          <p:cNvPicPr>
            <a:picLocks noChangeAspect="1" noChangeArrowheads="1"/>
          </p:cNvPicPr>
          <p:nvPr/>
        </p:nvPicPr>
        <p:blipFill>
          <a:blip r:embed="rId6" cstate="print"/>
          <a:srcRect/>
          <a:stretch>
            <a:fillRect/>
          </a:stretch>
        </p:blipFill>
        <p:spPr bwMode="auto">
          <a:xfrm>
            <a:off x="8499837" y="3831559"/>
            <a:ext cx="571057" cy="489478"/>
          </a:xfrm>
          <a:prstGeom prst="rect">
            <a:avLst/>
          </a:prstGeom>
          <a:ln>
            <a:noFill/>
          </a:ln>
          <a:effectLst>
            <a:outerShdw blurRad="292100" dist="139700" dir="2700000" algn="tl" rotWithShape="0">
              <a:srgbClr val="333333">
                <a:alpha val="65000"/>
              </a:srgbClr>
            </a:outerShdw>
          </a:effectLst>
        </p:spPr>
      </p:pic>
      <p:pic>
        <p:nvPicPr>
          <p:cNvPr id="22537" name="Picture 2"/>
          <p:cNvPicPr>
            <a:picLocks noChangeAspect="1" noChangeArrowheads="1"/>
          </p:cNvPicPr>
          <p:nvPr/>
        </p:nvPicPr>
        <p:blipFill>
          <a:blip r:embed="rId7" cstate="print"/>
          <a:srcRect/>
          <a:stretch>
            <a:fillRect/>
          </a:stretch>
        </p:blipFill>
        <p:spPr bwMode="auto">
          <a:xfrm>
            <a:off x="8473663" y="2951968"/>
            <a:ext cx="651206" cy="648344"/>
          </a:xfrm>
          <a:prstGeom prst="rect">
            <a:avLst/>
          </a:prstGeom>
          <a:ln>
            <a:noFill/>
          </a:ln>
          <a:effectLst>
            <a:outerShdw blurRad="292100" dist="139700" dir="2700000" algn="tl" rotWithShape="0">
              <a:srgbClr val="333333">
                <a:alpha val="65000"/>
              </a:srgbClr>
            </a:outerShdw>
          </a:effectLst>
        </p:spPr>
      </p:pic>
      <p:pic>
        <p:nvPicPr>
          <p:cNvPr id="22538" name="Picture 3"/>
          <p:cNvPicPr>
            <a:picLocks noChangeAspect="1" noChangeArrowheads="1"/>
          </p:cNvPicPr>
          <p:nvPr/>
        </p:nvPicPr>
        <p:blipFill>
          <a:blip r:embed="rId8" cstate="print"/>
          <a:srcRect/>
          <a:stretch>
            <a:fillRect/>
          </a:stretch>
        </p:blipFill>
        <p:spPr bwMode="auto">
          <a:xfrm>
            <a:off x="8420806" y="4536449"/>
            <a:ext cx="646914" cy="649776"/>
          </a:xfrm>
          <a:prstGeom prst="rect">
            <a:avLst/>
          </a:prstGeom>
          <a:ln>
            <a:noFill/>
          </a:ln>
          <a:effectLst>
            <a:outerShdw blurRad="292100" dist="139700" dir="2700000" algn="tl" rotWithShape="0">
              <a:srgbClr val="333333">
                <a:alpha val="65000"/>
              </a:srgbClr>
            </a:outerShdw>
          </a:effectLst>
        </p:spPr>
      </p:pic>
      <p:pic>
        <p:nvPicPr>
          <p:cNvPr id="22539" name="Picture 4"/>
          <p:cNvPicPr>
            <a:picLocks noChangeAspect="1" noChangeArrowheads="1"/>
          </p:cNvPicPr>
          <p:nvPr/>
        </p:nvPicPr>
        <p:blipFill>
          <a:blip r:embed="rId9" cstate="print"/>
          <a:srcRect/>
          <a:stretch>
            <a:fillRect/>
          </a:stretch>
        </p:blipFill>
        <p:spPr bwMode="auto">
          <a:xfrm>
            <a:off x="8426844" y="5436404"/>
            <a:ext cx="644051" cy="648345"/>
          </a:xfrm>
          <a:prstGeom prst="rect">
            <a:avLst/>
          </a:prstGeom>
          <a:ln>
            <a:noFill/>
          </a:ln>
          <a:effectLst>
            <a:outerShdw blurRad="292100" dist="139700" dir="2700000" algn="tl" rotWithShape="0">
              <a:srgbClr val="333333">
                <a:alpha val="65000"/>
              </a:srgbClr>
            </a:outerShdw>
          </a:effectLst>
        </p:spPr>
      </p:pic>
      <p:graphicFrame>
        <p:nvGraphicFramePr>
          <p:cNvPr id="13" name="1 Gráfico"/>
          <p:cNvGraphicFramePr/>
          <p:nvPr>
            <p:extLst>
              <p:ext uri="{D42A27DB-BD31-4B8C-83A1-F6EECF244321}">
                <p14:modId xmlns:p14="http://schemas.microsoft.com/office/powerpoint/2010/main" val="4154726198"/>
              </p:ext>
            </p:extLst>
          </p:nvPr>
        </p:nvGraphicFramePr>
        <p:xfrm>
          <a:off x="295710" y="1714269"/>
          <a:ext cx="7980710" cy="4824834"/>
        </p:xfrm>
        <a:graphic>
          <a:graphicData uri="http://schemas.openxmlformats.org/drawingml/2006/chart">
            <c:chart xmlns:c="http://schemas.openxmlformats.org/drawingml/2006/chart" xmlns:r="http://schemas.openxmlformats.org/officeDocument/2006/relationships" r:id="rId10"/>
          </a:graphicData>
        </a:graphic>
      </p:graphicFrame>
      <p:sp>
        <p:nvSpPr>
          <p:cNvPr id="16"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Cursos que ha realizado el Responsable Operativo de la OIP</a:t>
            </a:r>
          </a:p>
        </p:txBody>
      </p:sp>
      <p:sp>
        <p:nvSpPr>
          <p:cNvPr id="17"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037554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descr="http://www.cevat.org.mx/img/cursos_presenciales.png"/>
          <p:cNvPicPr>
            <a:picLocks noChangeAspect="1" noChangeArrowheads="1"/>
          </p:cNvPicPr>
          <p:nvPr/>
        </p:nvPicPr>
        <p:blipFill>
          <a:blip r:embed="rId3" cstate="print"/>
          <a:srcRect/>
          <a:stretch>
            <a:fillRect/>
          </a:stretch>
        </p:blipFill>
        <p:spPr bwMode="auto">
          <a:xfrm>
            <a:off x="2123728" y="5297488"/>
            <a:ext cx="1943100" cy="1185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8" name="Picture 4" descr="http://www.cevat.org.mx/img/cursos_virtuales.png"/>
          <p:cNvPicPr>
            <a:picLocks noChangeAspect="1" noChangeArrowheads="1"/>
          </p:cNvPicPr>
          <p:nvPr/>
        </p:nvPicPr>
        <p:blipFill>
          <a:blip r:embed="rId4" cstate="print"/>
          <a:srcRect/>
          <a:stretch>
            <a:fillRect/>
          </a:stretch>
        </p:blipFill>
        <p:spPr bwMode="auto">
          <a:xfrm>
            <a:off x="5835174" y="5297488"/>
            <a:ext cx="1524000" cy="111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60" name="9 CuadroTexto"/>
          <p:cNvSpPr txBox="1">
            <a:spLocks noChangeArrowheads="1"/>
          </p:cNvSpPr>
          <p:nvPr/>
        </p:nvSpPr>
        <p:spPr bwMode="auto">
          <a:xfrm>
            <a:off x="341313" y="1127080"/>
            <a:ext cx="8443912" cy="292388"/>
          </a:xfrm>
          <a:prstGeom prst="rect">
            <a:avLst/>
          </a:prstGeom>
          <a:noFill/>
          <a:ln w="9525">
            <a:noFill/>
            <a:miter lim="800000"/>
            <a:headEnd/>
            <a:tailEnd/>
          </a:ln>
        </p:spPr>
        <p:txBody>
          <a:bodyPr>
            <a:spAutoFit/>
          </a:bodyPr>
          <a:lstStyle/>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TIENEN RESPONSABLE OPERATIVO)</a:t>
            </a:r>
          </a:p>
        </p:txBody>
      </p:sp>
      <p:graphicFrame>
        <p:nvGraphicFramePr>
          <p:cNvPr id="10" name="1 Gráfico"/>
          <p:cNvGraphicFramePr/>
          <p:nvPr>
            <p:extLst>
              <p:ext uri="{D42A27DB-BD31-4B8C-83A1-F6EECF244321}">
                <p14:modId xmlns:p14="http://schemas.microsoft.com/office/powerpoint/2010/main" val="92856656"/>
              </p:ext>
            </p:extLst>
          </p:nvPr>
        </p:nvGraphicFramePr>
        <p:xfrm>
          <a:off x="251520" y="1556792"/>
          <a:ext cx="7560840" cy="3384377"/>
        </p:xfrm>
        <a:graphic>
          <a:graphicData uri="http://schemas.openxmlformats.org/drawingml/2006/chart">
            <c:chart xmlns:c="http://schemas.openxmlformats.org/drawingml/2006/chart" xmlns:r="http://schemas.openxmlformats.org/officeDocument/2006/relationships" r:id="rId5"/>
          </a:graphicData>
        </a:graphic>
      </p:graphicFrame>
      <p:sp>
        <p:nvSpPr>
          <p:cNvPr id="12"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Diplomados que ha realizado el Responsable Operativo de la OIP</a:t>
            </a:r>
          </a:p>
        </p:txBody>
      </p:sp>
      <p:sp>
        <p:nvSpPr>
          <p:cNvPr id="13"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grpSp>
        <p:nvGrpSpPr>
          <p:cNvPr id="8" name="Grupo 7"/>
          <p:cNvGrpSpPr/>
          <p:nvPr/>
        </p:nvGrpSpPr>
        <p:grpSpPr>
          <a:xfrm>
            <a:off x="5580112" y="4581128"/>
            <a:ext cx="3329766" cy="704202"/>
            <a:chOff x="790947" y="427"/>
            <a:chExt cx="1887010" cy="1132206"/>
          </a:xfrm>
          <a:solidFill>
            <a:schemeClr val="accent1">
              <a:alpha val="74000"/>
            </a:schemeClr>
          </a:solidFill>
        </p:grpSpPr>
        <p:sp>
          <p:nvSpPr>
            <p:cNvPr id="9" name="Rectángulo 8"/>
            <p:cNvSpPr/>
            <p:nvPr/>
          </p:nvSpPr>
          <p:spPr>
            <a:xfrm>
              <a:off x="790947" y="427"/>
              <a:ext cx="1887010" cy="1132206"/>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Rectángulo 10"/>
            <p:cNvSpPr/>
            <p:nvPr/>
          </p:nvSpPr>
          <p:spPr>
            <a:xfrm>
              <a:off x="790947" y="427"/>
              <a:ext cx="1887010" cy="1132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100" b="1" kern="1200" dirty="0" smtClean="0">
                  <a:effectLst>
                    <a:outerShdw blurRad="38100" dist="38100" dir="2700000" algn="tl">
                      <a:srgbClr val="000000">
                        <a:alpha val="43137"/>
                      </a:srgbClr>
                    </a:outerShdw>
                  </a:effectLst>
                </a:rPr>
                <a:t>El 1.2% de los Responsables Operativos de la Oficina de Información Pública </a:t>
              </a:r>
              <a:r>
                <a:rPr lang="es-MX" sz="1200" b="1" kern="1200" dirty="0" smtClean="0">
                  <a:solidFill>
                    <a:srgbClr val="FF0000"/>
                  </a:solidFill>
                  <a:effectLst>
                    <a:outerShdw blurRad="38100" dist="38100" dir="2700000" algn="tl">
                      <a:srgbClr val="000000">
                        <a:alpha val="43137"/>
                      </a:srgbClr>
                    </a:outerShdw>
                  </a:effectLst>
                </a:rPr>
                <a:t>NO</a:t>
              </a:r>
              <a:r>
                <a:rPr lang="es-MX" sz="1100" b="1" kern="1200" dirty="0" smtClean="0">
                  <a:effectLst>
                    <a:outerShdw blurRad="38100" dist="38100" dir="2700000" algn="tl">
                      <a:srgbClr val="000000">
                        <a:alpha val="43137"/>
                      </a:srgbClr>
                    </a:outerShdw>
                  </a:effectLst>
                </a:rPr>
                <a:t> ha realizado ningún curso o diplomado.</a:t>
              </a:r>
              <a:endParaRPr lang="es-MX" sz="11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6763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8 CuadroTexto"/>
          <p:cNvSpPr txBox="1">
            <a:spLocks noChangeArrowheads="1"/>
          </p:cNvSpPr>
          <p:nvPr/>
        </p:nvSpPr>
        <p:spPr bwMode="auto">
          <a:xfrm>
            <a:off x="353786" y="1287646"/>
            <a:ext cx="8443913" cy="707886"/>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¿Cuál es el último grado de estudios del Responsable Operativo de la OIP?</a:t>
            </a:r>
          </a:p>
          <a:p>
            <a:pPr algn="ctr"/>
            <a:r>
              <a:rPr lang="es-MX" sz="1300" b="1" dirty="0">
                <a:solidFill>
                  <a:srgbClr val="003E75"/>
                </a:solidFill>
                <a:latin typeface="Calibri" pitchFamily="34" charset="0"/>
              </a:rPr>
              <a:t> </a:t>
            </a:r>
          </a:p>
          <a:p>
            <a:pPr algn="ctr"/>
            <a:r>
              <a:rPr lang="es-MX" sz="1300" b="1" dirty="0">
                <a:solidFill>
                  <a:srgbClr val="003E75"/>
                </a:solidFill>
                <a:latin typeface="Calibri" pitchFamily="34" charset="0"/>
              </a:rPr>
              <a:t>(SÓLO OIP QUE TIENEN RESPONSABLE OPERATIVO)</a:t>
            </a:r>
          </a:p>
        </p:txBody>
      </p:sp>
      <p:graphicFrame>
        <p:nvGraphicFramePr>
          <p:cNvPr id="7" name="9 Gráfico"/>
          <p:cNvGraphicFramePr/>
          <p:nvPr>
            <p:extLst>
              <p:ext uri="{D42A27DB-BD31-4B8C-83A1-F6EECF244321}">
                <p14:modId xmlns:p14="http://schemas.microsoft.com/office/powerpoint/2010/main" val="3308110908"/>
              </p:ext>
            </p:extLst>
          </p:nvPr>
        </p:nvGraphicFramePr>
        <p:xfrm>
          <a:off x="467544" y="2132856"/>
          <a:ext cx="820891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2"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Grado de estudios del Responsable Operativo de la OIP</a:t>
            </a:r>
          </a:p>
        </p:txBody>
      </p:sp>
      <p:sp>
        <p:nvSpPr>
          <p:cNvPr id="10"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4250866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44 CuadroTexto"/>
          <p:cNvSpPr txBox="1">
            <a:spLocks noChangeArrowheads="1"/>
          </p:cNvSpPr>
          <p:nvPr/>
        </p:nvSpPr>
        <p:spPr bwMode="auto">
          <a:xfrm>
            <a:off x="2195562" y="1280954"/>
            <a:ext cx="5040734" cy="292388"/>
          </a:xfrm>
          <a:prstGeom prst="rect">
            <a:avLst/>
          </a:prstGeom>
          <a:noFill/>
          <a:ln w="9525">
            <a:noFill/>
            <a:miter lim="800000"/>
            <a:headEnd/>
            <a:tailEnd/>
          </a:ln>
        </p:spPr>
        <p:txBody>
          <a:bodyPr wrap="square">
            <a:spAutoFit/>
          </a:bodyPr>
          <a:lstStyle/>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TIENEN RESPONSABLE OPERATIVO)</a:t>
            </a:r>
          </a:p>
        </p:txBody>
      </p:sp>
      <p:sp>
        <p:nvSpPr>
          <p:cNvPr id="11" name="14 CuadroTexto"/>
          <p:cNvSpPr txBox="1">
            <a:spLocks noChangeArrowheads="1"/>
          </p:cNvSpPr>
          <p:nvPr/>
        </p:nvSpPr>
        <p:spPr bwMode="auto">
          <a:xfrm>
            <a:off x="2612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Estudios completos o no del Responsable </a:t>
            </a:r>
            <a:r>
              <a:rPr lang="es-MX" b="1" dirty="0" smtClean="0">
                <a:solidFill>
                  <a:srgbClr val="003E75"/>
                </a:solidFill>
                <a:latin typeface="Calibri" pitchFamily="34" charset="0"/>
              </a:rPr>
              <a:t>Operativo de </a:t>
            </a:r>
            <a:r>
              <a:rPr lang="es-MX" b="1" dirty="0">
                <a:solidFill>
                  <a:srgbClr val="003E75"/>
                </a:solidFill>
                <a:latin typeface="Calibri" pitchFamily="34" charset="0"/>
              </a:rPr>
              <a:t>la OIP</a:t>
            </a:r>
          </a:p>
        </p:txBody>
      </p:sp>
      <p:graphicFrame>
        <p:nvGraphicFramePr>
          <p:cNvPr id="10" name="7 Gráfico"/>
          <p:cNvGraphicFramePr/>
          <p:nvPr>
            <p:extLst>
              <p:ext uri="{D42A27DB-BD31-4B8C-83A1-F6EECF244321}">
                <p14:modId xmlns:p14="http://schemas.microsoft.com/office/powerpoint/2010/main" val="129969722"/>
              </p:ext>
            </p:extLst>
          </p:nvPr>
        </p:nvGraphicFramePr>
        <p:xfrm>
          <a:off x="1475656" y="2318508"/>
          <a:ext cx="619268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506248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243887986"/>
              </p:ext>
            </p:extLst>
          </p:nvPr>
        </p:nvGraphicFramePr>
        <p:xfrm>
          <a:off x="1475656" y="2061280"/>
          <a:ext cx="6192000" cy="3888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440000"/>
                <a:gridCol w="792000"/>
                <a:gridCol w="792000"/>
                <a:gridCol w="792000"/>
                <a:gridCol w="792000"/>
                <a:gridCol w="792000"/>
                <a:gridCol w="792000"/>
              </a:tblGrid>
              <a:tr h="432000">
                <a:tc rowSpan="3">
                  <a:txBody>
                    <a:bodyPr/>
                    <a:lstStyle/>
                    <a:p>
                      <a:pPr algn="ctr" fontAlgn="b"/>
                      <a:r>
                        <a:rPr lang="es-MX" sz="1300" b="1" u="none" strike="noStrike" dirty="0">
                          <a:solidFill>
                            <a:schemeClr val="bg1"/>
                          </a:solidFill>
                          <a:effectLst/>
                          <a:latin typeface="Calibri" panose="020F0502020204030204" pitchFamily="34" charset="0"/>
                        </a:rPr>
                        <a:t> </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6">
                  <a:txBody>
                    <a:bodyPr/>
                    <a:lstStyle/>
                    <a:p>
                      <a:pPr algn="ctr" fontAlgn="b"/>
                      <a:r>
                        <a:rPr lang="es-MX" sz="1300" b="1" i="0" u="none" strike="noStrike" dirty="0" smtClean="0">
                          <a:solidFill>
                            <a:schemeClr val="bg1"/>
                          </a:solidFill>
                          <a:effectLst/>
                          <a:latin typeface="Calibri" pitchFamily="34" charset="0"/>
                          <a:cs typeface="Calibri" pitchFamily="34" charset="0"/>
                        </a:rPr>
                        <a:t>Estudios completos o no del Responsable de la OIP</a:t>
                      </a:r>
                      <a:endParaRPr lang="es-MX" sz="1300" b="1" i="0" u="none" strike="noStrike" dirty="0">
                        <a:solidFill>
                          <a:schemeClr val="bg1"/>
                        </a:solidFill>
                        <a:effectLst/>
                        <a:latin typeface="Calibri" pitchFamily="34" charset="0"/>
                        <a:cs typeface="Calibri"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b">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rgbClr val="000000"/>
                        </a:solidFill>
                        <a:effectLst/>
                        <a:latin typeface="Calibri" panose="020F0502020204030204" pitchFamily="34" charset="0"/>
                      </a:endParaRPr>
                    </a:p>
                  </a:txBody>
                  <a:tcPr marL="7913" marR="7913" marT="7913" marB="0"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19050" cap="flat" cmpd="sng" algn="ctr">
                      <a:solidFill>
                        <a:srgbClr val="009999"/>
                      </a:solidFill>
                      <a:prstDash val="solid"/>
                      <a:round/>
                      <a:headEnd type="none" w="med" len="med"/>
                      <a:tailEnd type="none" w="med" len="med"/>
                    </a:lnT>
                    <a:lnB w="19050" cap="flat" cmpd="sng" algn="ctr">
                      <a:solidFill>
                        <a:srgbClr val="009999"/>
                      </a:solidFill>
                      <a:prstDash val="solid"/>
                      <a:round/>
                      <a:headEnd type="none" w="med" len="med"/>
                      <a:tailEnd type="none" w="med" len="med"/>
                    </a:lnB>
                    <a:noFill/>
                  </a:tcPr>
                </a:tc>
                <a:tc gridSpan="2">
                  <a:txBody>
                    <a:bodyPr/>
                    <a:lstStyle/>
                    <a:p>
                      <a:pPr algn="ctr" fontAlgn="b"/>
                      <a:r>
                        <a:rPr lang="pt-BR" sz="1300" b="1" u="none" strike="noStrike" dirty="0" smtClean="0">
                          <a:solidFill>
                            <a:schemeClr val="bg1"/>
                          </a:solidFill>
                          <a:effectLst/>
                          <a:latin typeface="Calibri" pitchFamily="34" charset="0"/>
                          <a:cs typeface="Calibri" pitchFamily="34" charset="0"/>
                        </a:rPr>
                        <a:t>Terminada</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pt-BR" sz="1300" b="1" u="none" strike="noStrike" dirty="0" smtClean="0">
                          <a:solidFill>
                            <a:schemeClr val="bg1"/>
                          </a:solidFill>
                          <a:effectLst/>
                          <a:latin typeface="Calibri" pitchFamily="34" charset="0"/>
                          <a:cs typeface="Calibri" pitchFamily="34" charset="0"/>
                        </a:rPr>
                        <a:t>Incompleta</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ctr" fontAlgn="b"/>
                      <a:endParaRPr lang="es-MX" sz="1300" b="1" i="0" u="none" strike="noStrike" dirty="0">
                        <a:solidFill>
                          <a:srgbClr val="000000"/>
                        </a:solidFill>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gridSpan="2">
                  <a:txBody>
                    <a:bodyPr/>
                    <a:lstStyle/>
                    <a:p>
                      <a:pPr algn="ctr" fontAlgn="b"/>
                      <a:r>
                        <a:rPr lang="es-MX" sz="1300" b="1" u="none" strike="noStrike" dirty="0">
                          <a:solidFill>
                            <a:schemeClr val="bg1"/>
                          </a:solidFill>
                          <a:effectLst/>
                          <a:latin typeface="Calibri" pitchFamily="34" charset="0"/>
                          <a:cs typeface="Calibri" pitchFamily="34" charset="0"/>
                        </a:rPr>
                        <a:t>Total</a:t>
                      </a:r>
                      <a:endParaRPr lang="es-MX" sz="1300" b="1" i="0" u="none" strike="noStrike" dirty="0">
                        <a:solidFill>
                          <a:schemeClr val="bg1"/>
                        </a:solidFill>
                        <a:effectLst/>
                        <a:latin typeface="Calibri" pitchFamily="34" charset="0"/>
                        <a:cs typeface="Calibri"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999"/>
                    </a:solidFill>
                  </a:tcPr>
                </a:tc>
                <a:tc hMerge="1">
                  <a:txBody>
                    <a:bodyPr/>
                    <a:lstStyle/>
                    <a:p>
                      <a:pPr algn="l" fontAlgn="b"/>
                      <a:endParaRPr lang="es-MX" sz="1300" b="1" i="0" u="none" strike="noStrike" dirty="0">
                        <a:effectLst/>
                        <a:latin typeface="Calibri" pitchFamily="34" charset="0"/>
                        <a:cs typeface="Calibri" pitchFamily="34" charset="0"/>
                      </a:endParaRPr>
                    </a:p>
                  </a:txBody>
                  <a:tcPr marL="9525" marR="9525" marT="9525" marB="0" anchor="b">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vMerge="1">
                  <a:txBody>
                    <a:bodyPr/>
                    <a:lstStyle/>
                    <a:p>
                      <a:pPr algn="ctr" fontAlgn="b"/>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a:solidFill>
                            <a:schemeClr val="bg1"/>
                          </a:solidFill>
                          <a:effectLst/>
                          <a:latin typeface="Calibri" panose="020F0502020204030204" pitchFamily="34" charset="0"/>
                        </a:rPr>
                        <a:t> </a:t>
                      </a:r>
                      <a:r>
                        <a:rPr lang="es-MX" sz="1300" b="1" u="none" strike="noStrike" dirty="0" smtClean="0">
                          <a:solidFill>
                            <a:schemeClr val="bg1"/>
                          </a:solidFill>
                          <a:effectLst/>
                          <a:latin typeface="Calibri" panose="020F0502020204030204" pitchFamily="34" charset="0"/>
                        </a:rPr>
                        <a:t>OIP</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300" b="1" u="none" strike="noStrike" dirty="0" smtClean="0">
                          <a:solidFill>
                            <a:schemeClr val="bg1"/>
                          </a:solidFill>
                          <a:effectLst/>
                          <a:latin typeface="Calibri" panose="020F0502020204030204" pitchFamily="34" charset="0"/>
                        </a:rPr>
                        <a:t>%</a:t>
                      </a:r>
                      <a:endParaRPr lang="es-MX" sz="1300" b="1" i="0" u="none" strike="noStrike" dirty="0">
                        <a:solidFill>
                          <a:schemeClr val="bg1"/>
                        </a:solidFill>
                        <a:effectLst/>
                        <a:latin typeface="Calibri" panose="020F0502020204030204" pitchFamily="34" charset="0"/>
                      </a:endParaRPr>
                    </a:p>
                  </a:txBody>
                  <a:tcPr marL="7913" marR="7913" marT="7913"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Bachillerato</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50.0</a:t>
                      </a:r>
                      <a:r>
                        <a:rPr lang="es-MX" sz="13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50.0</a:t>
                      </a:r>
                      <a:r>
                        <a:rPr lang="es-MX" sz="13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Carrera </a:t>
                      </a:r>
                      <a:r>
                        <a:rPr lang="es-MX" sz="1300" b="1" i="0" u="none" strike="noStrike" dirty="0">
                          <a:solidFill>
                            <a:srgbClr val="000000"/>
                          </a:solidFill>
                          <a:effectLst/>
                          <a:latin typeface="Calibri" panose="020F0502020204030204" pitchFamily="34" charset="0"/>
                        </a:rPr>
                        <a:t>técnica</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Licenciatura</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51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76.1%</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16</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23.9%</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67</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Especialidad</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rgbClr val="000000"/>
                          </a:solidFill>
                          <a:effectLst/>
                          <a:latin typeface="Calibri" panose="020F0502020204030204" pitchFamily="34" charset="0"/>
                        </a:rPr>
                        <a:t> Maestría</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66.7%</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33.3%</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9</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c>
                  <a:txBody>
                    <a:bodyPr/>
                    <a:lstStyle/>
                    <a:p>
                      <a:pPr algn="ctr" fontAlgn="t"/>
                      <a:r>
                        <a:rPr lang="es-MX" sz="1300" b="1" i="0" u="none" strike="noStrike" dirty="0" smtClean="0">
                          <a:solidFill>
                            <a:srgbClr val="000000"/>
                          </a:solidFill>
                          <a:effectLst/>
                          <a:latin typeface="Calibri" panose="020F0502020204030204" pitchFamily="34" charset="0"/>
                        </a:rPr>
                        <a:t>100%</a:t>
                      </a:r>
                      <a:endParaRPr lang="es-MX" sz="13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noFill/>
                  </a:tcPr>
                </a:tc>
              </a:tr>
              <a:tr h="432000">
                <a:tc>
                  <a:txBody>
                    <a:bodyPr/>
                    <a:lstStyle/>
                    <a:p>
                      <a:pPr algn="l" fontAlgn="t"/>
                      <a:r>
                        <a:rPr lang="es-MX" sz="1300" b="1" i="0" u="none" strike="noStrike" dirty="0" smtClean="0">
                          <a:solidFill>
                            <a:schemeClr val="bg1"/>
                          </a:solidFill>
                          <a:effectLst/>
                          <a:latin typeface="Calibri" panose="020F0502020204030204" pitchFamily="34" charset="0"/>
                        </a:rPr>
                        <a:t> Total</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9999"/>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62</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75.6%</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20</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24.4%</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82</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300" b="1" i="0" u="none" strike="noStrike" dirty="0" smtClean="0">
                          <a:solidFill>
                            <a:schemeClr val="bg1"/>
                          </a:solidFill>
                          <a:effectLst/>
                          <a:latin typeface="Calibri" panose="020F0502020204030204" pitchFamily="34" charset="0"/>
                        </a:rPr>
                        <a:t>100%</a:t>
                      </a:r>
                      <a:endParaRPr lang="es-MX"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009999"/>
                      </a:solidFill>
                      <a:prstDash val="solid"/>
                      <a:round/>
                      <a:headEnd type="none" w="med" len="med"/>
                      <a:tailEnd type="none" w="med" len="med"/>
                    </a:lnR>
                    <a:lnT w="6350" cap="flat" cmpd="sng" algn="ctr">
                      <a:solidFill>
                        <a:srgbClr val="009999"/>
                      </a:solidFill>
                      <a:prstDash val="solid"/>
                      <a:round/>
                      <a:headEnd type="none" w="med" len="med"/>
                      <a:tailEnd type="none" w="med" len="med"/>
                    </a:lnT>
                    <a:lnB w="6350" cap="flat" cmpd="sng" algn="ctr">
                      <a:solidFill>
                        <a:srgbClr val="009999"/>
                      </a:solidFill>
                      <a:prstDash val="solid"/>
                      <a:round/>
                      <a:headEnd type="none" w="med" len="med"/>
                      <a:tailEnd type="none" w="med" len="med"/>
                    </a:lnB>
                    <a:solidFill>
                      <a:srgbClr val="009999"/>
                    </a:solidFill>
                  </a:tcPr>
                </a:tc>
              </a:tr>
            </a:tbl>
          </a:graphicData>
        </a:graphic>
      </p:graphicFrame>
      <p:sp>
        <p:nvSpPr>
          <p:cNvPr id="8" name="14 CuadroTexto"/>
          <p:cNvSpPr txBox="1">
            <a:spLocks noChangeArrowheads="1"/>
          </p:cNvSpPr>
          <p:nvPr/>
        </p:nvSpPr>
        <p:spPr bwMode="auto">
          <a:xfrm>
            <a:off x="261251" y="110436"/>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Grado de estudios del Responsable </a:t>
            </a:r>
            <a:r>
              <a:rPr lang="es-MX" b="1" dirty="0" smtClean="0">
                <a:solidFill>
                  <a:srgbClr val="003E75"/>
                </a:solidFill>
                <a:latin typeface="Calibri" pitchFamily="34" charset="0"/>
              </a:rPr>
              <a:t>Operativo de </a:t>
            </a:r>
            <a:r>
              <a:rPr lang="es-MX" b="1" dirty="0">
                <a:solidFill>
                  <a:srgbClr val="003E75"/>
                </a:solidFill>
                <a:latin typeface="Calibri" pitchFamily="34" charset="0"/>
              </a:rPr>
              <a:t>la OIP</a:t>
            </a:r>
          </a:p>
        </p:txBody>
      </p:sp>
      <p:sp>
        <p:nvSpPr>
          <p:cNvPr id="5" name="15 CuadroTexto"/>
          <p:cNvSpPr txBox="1">
            <a:spLocks noChangeArrowheads="1"/>
          </p:cNvSpPr>
          <p:nvPr/>
        </p:nvSpPr>
        <p:spPr bwMode="auto">
          <a:xfrm>
            <a:off x="355868" y="1131274"/>
            <a:ext cx="8443913" cy="292388"/>
          </a:xfrm>
          <a:prstGeom prst="rect">
            <a:avLst/>
          </a:prstGeom>
          <a:noFill/>
          <a:ln w="9525">
            <a:noFill/>
            <a:miter lim="800000"/>
            <a:headEnd/>
            <a:tailEnd/>
          </a:ln>
        </p:spPr>
        <p:txBody>
          <a:bodyPr>
            <a:spAutoFit/>
          </a:bodyPr>
          <a:lstStyle/>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TIENEN RESPONSABLE OPERATIVO)</a:t>
            </a:r>
          </a:p>
        </p:txBody>
      </p:sp>
      <p:sp>
        <p:nvSpPr>
          <p:cNvPr id="7"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047206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15 CuadroTexto"/>
          <p:cNvSpPr txBox="1">
            <a:spLocks noChangeArrowheads="1"/>
          </p:cNvSpPr>
          <p:nvPr/>
        </p:nvSpPr>
        <p:spPr bwMode="auto">
          <a:xfrm>
            <a:off x="1619250" y="1273175"/>
            <a:ext cx="5891213" cy="92333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¿Además de ser el Responsable Operativo de la OIP, el funcionario realiza alguna otra función dentro del Ente Obligado</a:t>
            </a:r>
            <a:r>
              <a:rPr lang="es-MX" sz="1400" b="1" dirty="0" smtClean="0">
                <a:solidFill>
                  <a:srgbClr val="003E75"/>
                </a:solidFill>
                <a:latin typeface="Calibri" pitchFamily="34" charset="0"/>
              </a:rPr>
              <a:t>?</a:t>
            </a:r>
          </a:p>
          <a:p>
            <a:pPr algn="ctr"/>
            <a:endParaRPr lang="es-MX" sz="1300" b="1" dirty="0">
              <a:solidFill>
                <a:srgbClr val="003E75"/>
              </a:solidFill>
              <a:latin typeface="Calibri" pitchFamily="34" charset="0"/>
            </a:endParaRPr>
          </a:p>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OIPS QUE TIENEN RESPONSABLE OPERATIVO)</a:t>
            </a:r>
          </a:p>
        </p:txBody>
      </p:sp>
      <p:graphicFrame>
        <p:nvGraphicFramePr>
          <p:cNvPr id="7" name="6 Gráfico"/>
          <p:cNvGraphicFramePr/>
          <p:nvPr>
            <p:extLst>
              <p:ext uri="{D42A27DB-BD31-4B8C-83A1-F6EECF244321}">
                <p14:modId xmlns:p14="http://schemas.microsoft.com/office/powerpoint/2010/main" val="585929464"/>
              </p:ext>
            </p:extLst>
          </p:nvPr>
        </p:nvGraphicFramePr>
        <p:xfrm>
          <a:off x="683568" y="2455088"/>
          <a:ext cx="7611582" cy="3782224"/>
        </p:xfrm>
        <a:graphic>
          <a:graphicData uri="http://schemas.openxmlformats.org/drawingml/2006/chart">
            <c:chart xmlns:c="http://schemas.openxmlformats.org/drawingml/2006/chart" xmlns:r="http://schemas.openxmlformats.org/officeDocument/2006/relationships" r:id="rId2"/>
          </a:graphicData>
        </a:graphic>
      </p:graphicFrame>
      <p:sp>
        <p:nvSpPr>
          <p:cNvPr id="10" name="14 CuadroTexto"/>
          <p:cNvSpPr txBox="1">
            <a:spLocks noChangeArrowheads="1"/>
          </p:cNvSpPr>
          <p:nvPr/>
        </p:nvSpPr>
        <p:spPr bwMode="auto">
          <a:xfrm>
            <a:off x="261251" y="45120"/>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Otras funciones inherentes a la OIP por parte del Responsable Operativo</a:t>
            </a:r>
          </a:p>
        </p:txBody>
      </p:sp>
      <p:sp>
        <p:nvSpPr>
          <p:cNvPr id="11"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82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80921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17 Marcador de número de diapositiva"/>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1EA0AA5-48C8-425E-B0F9-2E0CCBE0EE1F}" type="slidenum">
              <a:rPr lang="es-MX" smtClean="0">
                <a:latin typeface="Calibri" pitchFamily="34" charset="0"/>
              </a:rPr>
              <a:pPr fontAlgn="base">
                <a:spcBef>
                  <a:spcPct val="0"/>
                </a:spcBef>
                <a:spcAft>
                  <a:spcPct val="0"/>
                </a:spcAft>
                <a:defRPr/>
              </a:pPr>
              <a:t>5</a:t>
            </a:fld>
            <a:endParaRPr lang="es-MX" dirty="0" smtClean="0">
              <a:latin typeface="Calibri" pitchFamily="34" charset="0"/>
            </a:endParaRPr>
          </a:p>
        </p:txBody>
      </p:sp>
      <p:sp>
        <p:nvSpPr>
          <p:cNvPr id="5" name="1 CuadroTexto"/>
          <p:cNvSpPr txBox="1">
            <a:spLocks noChangeArrowheads="1"/>
          </p:cNvSpPr>
          <p:nvPr/>
        </p:nvSpPr>
        <p:spPr bwMode="auto">
          <a:xfrm>
            <a:off x="324172" y="117128"/>
            <a:ext cx="8496300" cy="863600"/>
          </a:xfrm>
          <a:prstGeom prst="rect">
            <a:avLst/>
          </a:prstGeom>
          <a:noFill/>
          <a:ln w="9525">
            <a:noFill/>
            <a:miter lim="800000"/>
            <a:headEnd/>
            <a:tailEnd/>
          </a:ln>
        </p:spPr>
        <p:txBody>
          <a:bodyPr anchor="ctr"/>
          <a:lstStyle/>
          <a:p>
            <a:pPr algn="ctr"/>
            <a:r>
              <a:rPr lang="es-MX" b="1" dirty="0">
                <a:latin typeface="Calibri" pitchFamily="34" charset="0"/>
              </a:rPr>
              <a:t>Introducción</a:t>
            </a:r>
          </a:p>
        </p:txBody>
      </p:sp>
      <p:sp>
        <p:nvSpPr>
          <p:cNvPr id="7" name="2 Rectángulo"/>
          <p:cNvSpPr>
            <a:spLocks noChangeArrowheads="1"/>
          </p:cNvSpPr>
          <p:nvPr/>
        </p:nvSpPr>
        <p:spPr bwMode="auto">
          <a:xfrm>
            <a:off x="428194" y="971176"/>
            <a:ext cx="8299579" cy="3393237"/>
          </a:xfrm>
          <a:prstGeom prst="rect">
            <a:avLst/>
          </a:prstGeom>
          <a:noFill/>
          <a:ln w="9525">
            <a:noFill/>
            <a:miter lim="800000"/>
            <a:headEnd/>
            <a:tailEnd/>
          </a:ln>
        </p:spPr>
        <p:txBody>
          <a:bodyPr wrap="square">
            <a:spAutoFit/>
          </a:bodyPr>
          <a:lstStyle/>
          <a:p>
            <a:pPr algn="just"/>
            <a:r>
              <a:rPr lang="es-MX" sz="1650" b="1" dirty="0">
                <a:latin typeface="Calibri" pitchFamily="34" charset="0"/>
              </a:rPr>
              <a:t>Aspectos del levantamiento</a:t>
            </a:r>
          </a:p>
          <a:p>
            <a:pPr algn="just"/>
            <a:r>
              <a:rPr lang="es-MX" sz="1650" b="1" dirty="0">
                <a:latin typeface="Calibri" pitchFamily="34" charset="0"/>
              </a:rPr>
              <a:t> </a:t>
            </a:r>
          </a:p>
          <a:p>
            <a:pPr algn="just"/>
            <a:r>
              <a:rPr lang="es-ES" sz="1650" b="1" dirty="0">
                <a:latin typeface="Calibri" pitchFamily="34" charset="0"/>
              </a:rPr>
              <a:t>Durante el mes de septiembre del año en curso se realizó un diagnóstico a los 123 Entes Obligados que conforman el Padrón. Durante dicho diagnóstico  se aplicó un cuestionario de 181 reactivos, distribuidos en 54 preguntas, en las que se obtuvo información sobre los diversos aspectos de infraestructura y de servicio.</a:t>
            </a:r>
          </a:p>
          <a:p>
            <a:pPr algn="just"/>
            <a:endParaRPr lang="es-ES" sz="1650" b="1" dirty="0">
              <a:latin typeface="Calibri" pitchFamily="34" charset="0"/>
            </a:endParaRPr>
          </a:p>
          <a:p>
            <a:pPr algn="just"/>
            <a:r>
              <a:rPr lang="es-ES" sz="1650" b="1" dirty="0">
                <a:latin typeface="Calibri" pitchFamily="34" charset="0"/>
              </a:rPr>
              <a:t>El cuestionario se llenó durante la visita en dos etapas: en la primer etapa, referente a las preguntas que integran las secciones de ubicación y señalización, fueron contestadas por los propios verificadores del Instituto con base en sus apreciaciones; y en la segunda etapa, el resto del cuestionario fue llenado con la ayuda del personal de la OIP que se entrevista; así como con personal que integra alguna de las distintas Unidades Administrativas de los Entes Obligados.</a:t>
            </a:r>
          </a:p>
        </p:txBody>
      </p:sp>
      <p:sp>
        <p:nvSpPr>
          <p:cNvPr id="6" name="2 Rectángulo"/>
          <p:cNvSpPr>
            <a:spLocks noChangeArrowheads="1"/>
          </p:cNvSpPr>
          <p:nvPr/>
        </p:nvSpPr>
        <p:spPr bwMode="auto">
          <a:xfrm>
            <a:off x="422532" y="5759870"/>
            <a:ext cx="8299579" cy="707886"/>
          </a:xfrm>
          <a:prstGeom prst="rect">
            <a:avLst/>
          </a:prstGeom>
          <a:noFill/>
          <a:ln w="9525">
            <a:noFill/>
            <a:miter lim="800000"/>
            <a:headEnd/>
            <a:tailEnd/>
          </a:ln>
        </p:spPr>
        <p:txBody>
          <a:bodyPr wrap="square">
            <a:spAutoFit/>
          </a:bodyPr>
          <a:lstStyle/>
          <a:p>
            <a:pPr algn="just"/>
            <a:r>
              <a:rPr lang="es-MX" sz="1000" b="1" dirty="0" smtClean="0">
                <a:latin typeface="Calibri" pitchFamily="34" charset="0"/>
              </a:rPr>
              <a:t>Nota: </a:t>
            </a:r>
          </a:p>
          <a:p>
            <a:pPr algn="just"/>
            <a:r>
              <a:rPr lang="es-MX" sz="1000" b="1" dirty="0" smtClean="0">
                <a:latin typeface="Calibri" pitchFamily="34" charset="0"/>
              </a:rPr>
              <a:t>El Partido de Trabajo en el Distrito Federal no pudo ser evaluado debido a que nunca se encontró el personal en la OIP.</a:t>
            </a:r>
          </a:p>
          <a:p>
            <a:pPr algn="just"/>
            <a:r>
              <a:rPr lang="es-MX" sz="1000" b="1" dirty="0" smtClean="0">
                <a:latin typeface="Calibri" pitchFamily="34" charset="0"/>
              </a:rPr>
              <a:t>El Fideicomiso para el Fondo de Promoción para el Financiamiento del Transporte Público no pudo ser evaluado, debido a que en sus instalaciones no cuentan con una  Oficina de Información Pública, ni Responsable de la Oficina de Información Pública, ni Responsable Operativo.</a:t>
            </a:r>
            <a:endParaRPr lang="es-MX" sz="1000" b="1" dirty="0">
              <a:latin typeface="Calibri" pitchFamily="34" charset="0"/>
            </a:endParaRPr>
          </a:p>
        </p:txBody>
      </p:sp>
    </p:spTree>
    <p:extLst>
      <p:ext uri="{BB962C8B-B14F-4D97-AF65-F5344CB8AC3E}">
        <p14:creationId xmlns:p14="http://schemas.microsoft.com/office/powerpoint/2010/main" val="657425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http://201.144.87.93/dif/images/transparencia.png">
            <a:hlinkClick r:id="rId3"/>
          </p:cNvPr>
          <p:cNvPicPr>
            <a:picLocks noChangeAspect="1" noChangeArrowheads="1"/>
          </p:cNvPicPr>
          <p:nvPr/>
        </p:nvPicPr>
        <p:blipFill>
          <a:blip r:embed="rId4" cstate="print"/>
          <a:srcRect/>
          <a:stretch>
            <a:fillRect/>
          </a:stretch>
        </p:blipFill>
        <p:spPr bwMode="auto">
          <a:xfrm>
            <a:off x="708025" y="5876925"/>
            <a:ext cx="674688" cy="936625"/>
          </a:xfrm>
          <a:prstGeom prst="rect">
            <a:avLst/>
          </a:prstGeom>
          <a:ln>
            <a:noFill/>
          </a:ln>
          <a:effectLst>
            <a:outerShdw blurRad="292100" dist="139700" dir="2700000" algn="tl" rotWithShape="0">
              <a:srgbClr val="333333">
                <a:alpha val="65000"/>
              </a:srgbClr>
            </a:outerShdw>
          </a:effectLst>
        </p:spPr>
      </p:pic>
      <p:pic>
        <p:nvPicPr>
          <p:cNvPr id="26630" name="chart"/>
          <p:cNvPicPr>
            <a:picLocks noChangeAspect="1"/>
          </p:cNvPicPr>
          <p:nvPr/>
        </p:nvPicPr>
        <p:blipFill>
          <a:blip r:embed="rId5" cstate="print"/>
          <a:srcRect l="7423" t="4369" r="5812" b="6947"/>
          <a:stretch>
            <a:fillRect/>
          </a:stretch>
        </p:blipFill>
        <p:spPr bwMode="auto">
          <a:xfrm>
            <a:off x="2124075" y="5875338"/>
            <a:ext cx="614363" cy="842962"/>
          </a:xfrm>
          <a:prstGeom prst="rect">
            <a:avLst/>
          </a:prstGeom>
          <a:ln>
            <a:noFill/>
          </a:ln>
          <a:effectLst>
            <a:outerShdw blurRad="292100" dist="139700" dir="2700000" algn="tl" rotWithShape="0">
              <a:srgbClr val="333333">
                <a:alpha val="65000"/>
              </a:srgbClr>
            </a:outerShdw>
          </a:effectLst>
        </p:spPr>
      </p:pic>
      <p:pic>
        <p:nvPicPr>
          <p:cNvPr id="26631" name="Picture 8" descr="http://www.ceaip-zac.org/datos/imagenes/infomex.jpg"/>
          <p:cNvPicPr>
            <a:picLocks noChangeAspect="1" noChangeArrowheads="1"/>
          </p:cNvPicPr>
          <p:nvPr/>
        </p:nvPicPr>
        <p:blipFill>
          <a:blip r:embed="rId6" cstate="print"/>
          <a:srcRect/>
          <a:stretch>
            <a:fillRect/>
          </a:stretch>
        </p:blipFill>
        <p:spPr bwMode="auto">
          <a:xfrm>
            <a:off x="4957763" y="5910263"/>
            <a:ext cx="635000" cy="542925"/>
          </a:xfrm>
          <a:prstGeom prst="rect">
            <a:avLst/>
          </a:prstGeom>
          <a:ln>
            <a:noFill/>
          </a:ln>
          <a:effectLst>
            <a:outerShdw blurRad="292100" dist="139700" dir="2700000" algn="tl" rotWithShape="0">
              <a:srgbClr val="333333">
                <a:alpha val="65000"/>
              </a:srgbClr>
            </a:outerShdw>
          </a:effectLst>
        </p:spPr>
      </p:pic>
      <p:pic>
        <p:nvPicPr>
          <p:cNvPr id="26632" name="Picture 2"/>
          <p:cNvPicPr>
            <a:picLocks noChangeAspect="1" noChangeArrowheads="1"/>
          </p:cNvPicPr>
          <p:nvPr/>
        </p:nvPicPr>
        <p:blipFill>
          <a:blip r:embed="rId7" cstate="print"/>
          <a:srcRect/>
          <a:stretch>
            <a:fillRect/>
          </a:stretch>
        </p:blipFill>
        <p:spPr bwMode="auto">
          <a:xfrm>
            <a:off x="3543300" y="5900738"/>
            <a:ext cx="722313" cy="720725"/>
          </a:xfrm>
          <a:prstGeom prst="rect">
            <a:avLst/>
          </a:prstGeom>
          <a:ln>
            <a:noFill/>
          </a:ln>
          <a:effectLst>
            <a:outerShdw blurRad="292100" dist="139700" dir="2700000" algn="tl" rotWithShape="0">
              <a:srgbClr val="333333">
                <a:alpha val="65000"/>
              </a:srgbClr>
            </a:outerShdw>
          </a:effectLst>
        </p:spPr>
      </p:pic>
      <p:pic>
        <p:nvPicPr>
          <p:cNvPr id="26633" name="Picture 3"/>
          <p:cNvPicPr>
            <a:picLocks noChangeAspect="1" noChangeArrowheads="1"/>
          </p:cNvPicPr>
          <p:nvPr/>
        </p:nvPicPr>
        <p:blipFill>
          <a:blip r:embed="rId8" cstate="print"/>
          <a:srcRect/>
          <a:stretch>
            <a:fillRect/>
          </a:stretch>
        </p:blipFill>
        <p:spPr bwMode="auto">
          <a:xfrm>
            <a:off x="6361113" y="5876925"/>
            <a:ext cx="717550" cy="720725"/>
          </a:xfrm>
          <a:prstGeom prst="rect">
            <a:avLst/>
          </a:prstGeom>
          <a:ln>
            <a:noFill/>
          </a:ln>
          <a:effectLst>
            <a:outerShdw blurRad="292100" dist="139700" dir="2700000" algn="tl" rotWithShape="0">
              <a:srgbClr val="333333">
                <a:alpha val="65000"/>
              </a:srgbClr>
            </a:outerShdw>
          </a:effectLst>
        </p:spPr>
      </p:pic>
      <p:pic>
        <p:nvPicPr>
          <p:cNvPr id="26634" name="Picture 4"/>
          <p:cNvPicPr>
            <a:picLocks noChangeAspect="1" noChangeArrowheads="1"/>
          </p:cNvPicPr>
          <p:nvPr/>
        </p:nvPicPr>
        <p:blipFill>
          <a:blip r:embed="rId9" cstate="print"/>
          <a:srcRect/>
          <a:stretch>
            <a:fillRect/>
          </a:stretch>
        </p:blipFill>
        <p:spPr bwMode="auto">
          <a:xfrm>
            <a:off x="7775575" y="5876925"/>
            <a:ext cx="715963" cy="720725"/>
          </a:xfrm>
          <a:prstGeom prst="rect">
            <a:avLst/>
          </a:prstGeom>
          <a:ln>
            <a:noFill/>
          </a:ln>
          <a:effectLst>
            <a:outerShdw blurRad="292100" dist="139700" dir="2700000" algn="tl" rotWithShape="0">
              <a:srgbClr val="333333">
                <a:alpha val="65000"/>
              </a:srgbClr>
            </a:outerShdw>
          </a:effectLst>
        </p:spPr>
      </p:pic>
      <p:graphicFrame>
        <p:nvGraphicFramePr>
          <p:cNvPr id="11" name="1 Gráfico"/>
          <p:cNvGraphicFramePr/>
          <p:nvPr>
            <p:extLst>
              <p:ext uri="{D42A27DB-BD31-4B8C-83A1-F6EECF244321}">
                <p14:modId xmlns:p14="http://schemas.microsoft.com/office/powerpoint/2010/main" val="3595299094"/>
              </p:ext>
            </p:extLst>
          </p:nvPr>
        </p:nvGraphicFramePr>
        <p:xfrm>
          <a:off x="255789" y="1220297"/>
          <a:ext cx="8770436" cy="4655042"/>
        </p:xfrm>
        <a:graphic>
          <a:graphicData uri="http://schemas.openxmlformats.org/drawingml/2006/chart">
            <c:chart xmlns:c="http://schemas.openxmlformats.org/drawingml/2006/chart" xmlns:r="http://schemas.openxmlformats.org/officeDocument/2006/relationships" r:id="rId10"/>
          </a:graphicData>
        </a:graphic>
      </p:graphicFrame>
      <p:sp>
        <p:nvSpPr>
          <p:cNvPr id="13" name="14 CuadroTexto"/>
          <p:cNvSpPr txBox="1">
            <a:spLocks noChangeArrowheads="1"/>
          </p:cNvSpPr>
          <p:nvPr/>
        </p:nvSpPr>
        <p:spPr bwMode="auto">
          <a:xfrm>
            <a:off x="261251" y="110436"/>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Cursos que ha realizado el Responsable de la OIP y el Responsable Operativo</a:t>
            </a:r>
          </a:p>
        </p:txBody>
      </p:sp>
    </p:spTree>
    <p:extLst>
      <p:ext uri="{BB962C8B-B14F-4D97-AF65-F5344CB8AC3E}">
        <p14:creationId xmlns:p14="http://schemas.microsoft.com/office/powerpoint/2010/main" val="2211963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2" descr="http://www.cevat.org.mx/img/cursos_presenciales.png"/>
          <p:cNvPicPr>
            <a:picLocks noChangeAspect="1" noChangeArrowheads="1"/>
          </p:cNvPicPr>
          <p:nvPr/>
        </p:nvPicPr>
        <p:blipFill>
          <a:blip r:embed="rId3" cstate="print"/>
          <a:srcRect/>
          <a:stretch>
            <a:fillRect/>
          </a:stretch>
        </p:blipFill>
        <p:spPr bwMode="auto">
          <a:xfrm>
            <a:off x="1763688" y="5194300"/>
            <a:ext cx="1943100" cy="118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4" name="Picture 4" descr="http://www.cevat.org.mx/img/cursos_virtuales.png"/>
          <p:cNvPicPr>
            <a:picLocks noChangeAspect="1" noChangeArrowheads="1"/>
          </p:cNvPicPr>
          <p:nvPr/>
        </p:nvPicPr>
        <p:blipFill>
          <a:blip r:embed="rId4" cstate="print"/>
          <a:srcRect/>
          <a:stretch>
            <a:fillRect/>
          </a:stretch>
        </p:blipFill>
        <p:spPr bwMode="auto">
          <a:xfrm>
            <a:off x="5868144" y="5194300"/>
            <a:ext cx="1524000" cy="111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1 Gráfico"/>
          <p:cNvGraphicFramePr/>
          <p:nvPr>
            <p:extLst>
              <p:ext uri="{D42A27DB-BD31-4B8C-83A1-F6EECF244321}">
                <p14:modId xmlns:p14="http://schemas.microsoft.com/office/powerpoint/2010/main" val="2485042693"/>
              </p:ext>
            </p:extLst>
          </p:nvPr>
        </p:nvGraphicFramePr>
        <p:xfrm>
          <a:off x="264871" y="977197"/>
          <a:ext cx="8535322" cy="4142159"/>
        </p:xfrm>
        <a:graphic>
          <a:graphicData uri="http://schemas.openxmlformats.org/drawingml/2006/chart">
            <c:chart xmlns:c="http://schemas.openxmlformats.org/drawingml/2006/chart" xmlns:r="http://schemas.openxmlformats.org/officeDocument/2006/relationships" r:id="rId5"/>
          </a:graphicData>
        </a:graphic>
      </p:graphicFrame>
      <p:sp>
        <p:nvSpPr>
          <p:cNvPr id="9" name="14 CuadroTexto"/>
          <p:cNvSpPr txBox="1">
            <a:spLocks noChangeArrowheads="1"/>
          </p:cNvSpPr>
          <p:nvPr/>
        </p:nvSpPr>
        <p:spPr bwMode="auto">
          <a:xfrm>
            <a:off x="263050"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Diplomados que ha realizado el Responsable de la OIP y el Responsable Operativo</a:t>
            </a:r>
          </a:p>
        </p:txBody>
      </p:sp>
    </p:spTree>
    <p:extLst>
      <p:ext uri="{BB962C8B-B14F-4D97-AF65-F5344CB8AC3E}">
        <p14:creationId xmlns:p14="http://schemas.microsoft.com/office/powerpoint/2010/main" val="2659170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Gráfico"/>
          <p:cNvGraphicFramePr/>
          <p:nvPr>
            <p:extLst>
              <p:ext uri="{D42A27DB-BD31-4B8C-83A1-F6EECF244321}">
                <p14:modId xmlns:p14="http://schemas.microsoft.com/office/powerpoint/2010/main" val="3001368876"/>
              </p:ext>
            </p:extLst>
          </p:nvPr>
        </p:nvGraphicFramePr>
        <p:xfrm>
          <a:off x="480006" y="1029388"/>
          <a:ext cx="8196450" cy="1845320"/>
        </p:xfrm>
        <a:graphic>
          <a:graphicData uri="http://schemas.openxmlformats.org/drawingml/2006/chart">
            <c:chart xmlns:c="http://schemas.openxmlformats.org/drawingml/2006/chart" xmlns:r="http://schemas.openxmlformats.org/officeDocument/2006/relationships" r:id="rId2"/>
          </a:graphicData>
        </a:graphic>
      </p:graphicFrame>
      <p:sp>
        <p:nvSpPr>
          <p:cNvPr id="9" name="14 CuadroTexto"/>
          <p:cNvSpPr txBox="1">
            <a:spLocks noChangeArrowheads="1"/>
          </p:cNvSpPr>
          <p:nvPr/>
        </p:nvSpPr>
        <p:spPr bwMode="auto">
          <a:xfrm>
            <a:off x="261251" y="120826"/>
            <a:ext cx="7911149" cy="863600"/>
          </a:xfrm>
          <a:prstGeom prst="rect">
            <a:avLst/>
          </a:prstGeom>
          <a:noFill/>
          <a:ln w="9525">
            <a:noFill/>
            <a:miter lim="800000"/>
            <a:headEnd/>
            <a:tailEnd/>
          </a:ln>
        </p:spPr>
        <p:txBody>
          <a:bodyPr anchor="ctr"/>
          <a:lstStyle/>
          <a:p>
            <a:r>
              <a:rPr lang="es-MX" b="1" dirty="0" smtClean="0">
                <a:solidFill>
                  <a:srgbClr val="003E75"/>
                </a:solidFill>
                <a:latin typeface="Calibri" pitchFamily="34" charset="0"/>
              </a:rPr>
              <a:t>Personas (además </a:t>
            </a:r>
            <a:r>
              <a:rPr lang="es-MX" b="1" dirty="0">
                <a:solidFill>
                  <a:srgbClr val="003E75"/>
                </a:solidFill>
                <a:latin typeface="Calibri" pitchFamily="34" charset="0"/>
              </a:rPr>
              <a:t>del responsable de la OIP y/o el responsable </a:t>
            </a:r>
            <a:r>
              <a:rPr lang="es-MX" b="1" dirty="0" smtClean="0">
                <a:solidFill>
                  <a:srgbClr val="003E75"/>
                </a:solidFill>
                <a:latin typeface="Calibri" pitchFamily="34" charset="0"/>
              </a:rPr>
              <a:t>operativo) que </a:t>
            </a:r>
            <a:r>
              <a:rPr lang="es-MX" b="1" dirty="0">
                <a:solidFill>
                  <a:srgbClr val="003E75"/>
                </a:solidFill>
                <a:latin typeface="Calibri" pitchFamily="34" charset="0"/>
              </a:rPr>
              <a:t>apoyan a la OIP para el desarrollo de sus funciones</a:t>
            </a:r>
          </a:p>
        </p:txBody>
      </p:sp>
      <p:graphicFrame>
        <p:nvGraphicFramePr>
          <p:cNvPr id="3" name="2 Diagrama"/>
          <p:cNvGraphicFramePr/>
          <p:nvPr>
            <p:extLst>
              <p:ext uri="{D42A27DB-BD31-4B8C-83A1-F6EECF244321}">
                <p14:modId xmlns:p14="http://schemas.microsoft.com/office/powerpoint/2010/main" val="3323330340"/>
              </p:ext>
            </p:extLst>
          </p:nvPr>
        </p:nvGraphicFramePr>
        <p:xfrm>
          <a:off x="1979712" y="2852936"/>
          <a:ext cx="5544616" cy="3774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195929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CuadroTexto"/>
          <p:cNvSpPr txBox="1">
            <a:spLocks noChangeArrowheads="1"/>
          </p:cNvSpPr>
          <p:nvPr/>
        </p:nvSpPr>
        <p:spPr bwMode="auto">
          <a:xfrm>
            <a:off x="1693863" y="2636838"/>
            <a:ext cx="5757862" cy="863600"/>
          </a:xfrm>
          <a:prstGeom prst="rect">
            <a:avLst/>
          </a:prstGeom>
          <a:noFill/>
          <a:ln w="9525">
            <a:noFill/>
            <a:miter lim="800000"/>
            <a:headEnd/>
            <a:tailEnd/>
          </a:ln>
        </p:spPr>
        <p:txBody>
          <a:bodyPr anchor="ctr"/>
          <a:lstStyle/>
          <a:p>
            <a:pPr algn="ctr"/>
            <a:r>
              <a:rPr lang="es-MX" sz="3600" b="1" dirty="0">
                <a:solidFill>
                  <a:srgbClr val="003E75"/>
                </a:solidFill>
                <a:latin typeface="Calibri" pitchFamily="34" charset="0"/>
              </a:rPr>
              <a:t>I N F R A E S T R U C T U R A</a:t>
            </a:r>
          </a:p>
        </p:txBody>
      </p:sp>
    </p:spTree>
    <p:extLst>
      <p:ext uri="{BB962C8B-B14F-4D97-AF65-F5344CB8AC3E}">
        <p14:creationId xmlns:p14="http://schemas.microsoft.com/office/powerpoint/2010/main" val="2888340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15 CuadroTexto"/>
          <p:cNvSpPr txBox="1">
            <a:spLocks noChangeArrowheads="1"/>
          </p:cNvSpPr>
          <p:nvPr/>
        </p:nvSpPr>
        <p:spPr bwMode="auto">
          <a:xfrm>
            <a:off x="1392762" y="1122588"/>
            <a:ext cx="6362600"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Por su ubicación, ¿la OIP cuenta con instalaciones especiales para ser accesible?</a:t>
            </a:r>
          </a:p>
        </p:txBody>
      </p:sp>
      <p:sp>
        <p:nvSpPr>
          <p:cNvPr id="29704" name="12 CuadroTexto"/>
          <p:cNvSpPr txBox="1">
            <a:spLocks noChangeArrowheads="1"/>
          </p:cNvSpPr>
          <p:nvPr/>
        </p:nvSpPr>
        <p:spPr bwMode="auto">
          <a:xfrm>
            <a:off x="265339" y="1183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Instalaciones especiales para acceder a la OIP</a:t>
            </a:r>
          </a:p>
        </p:txBody>
      </p:sp>
      <p:sp>
        <p:nvSpPr>
          <p:cNvPr id="1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aphicFrame>
        <p:nvGraphicFramePr>
          <p:cNvPr id="13" name="7 Gráfico"/>
          <p:cNvGraphicFramePr/>
          <p:nvPr>
            <p:extLst>
              <p:ext uri="{D42A27DB-BD31-4B8C-83A1-F6EECF244321}">
                <p14:modId xmlns:p14="http://schemas.microsoft.com/office/powerpoint/2010/main" val="723941358"/>
              </p:ext>
            </p:extLst>
          </p:nvPr>
        </p:nvGraphicFramePr>
        <p:xfrm>
          <a:off x="611560" y="1988840"/>
          <a:ext cx="6192688" cy="4176464"/>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4" descr="http://www.salud.gob.mx/unidades/cdi/nom/compi/a120104i1.gif"/>
          <p:cNvPicPr>
            <a:picLocks noChangeAspect="1" noChangeArrowheads="1"/>
          </p:cNvPicPr>
          <p:nvPr/>
        </p:nvPicPr>
        <p:blipFill>
          <a:blip r:embed="rId3" cstate="print"/>
          <a:srcRect/>
          <a:stretch>
            <a:fillRect/>
          </a:stretch>
        </p:blipFill>
        <p:spPr bwMode="auto">
          <a:xfrm>
            <a:off x="5302502" y="3356992"/>
            <a:ext cx="3031492" cy="1584176"/>
          </a:xfrm>
          <a:prstGeom prst="rect">
            <a:avLst/>
          </a:prstGeom>
          <a:noFill/>
          <a:ln w="9525">
            <a:noFill/>
            <a:miter lim="800000"/>
            <a:headEnd/>
            <a:tailEnd/>
          </a:ln>
        </p:spPr>
      </p:pic>
    </p:spTree>
    <p:extLst>
      <p:ext uri="{BB962C8B-B14F-4D97-AF65-F5344CB8AC3E}">
        <p14:creationId xmlns:p14="http://schemas.microsoft.com/office/powerpoint/2010/main" val="1105561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8 CuadroTexto"/>
          <p:cNvSpPr txBox="1">
            <a:spLocks noChangeArrowheads="1"/>
          </p:cNvSpPr>
          <p:nvPr/>
        </p:nvSpPr>
        <p:spPr bwMode="auto">
          <a:xfrm>
            <a:off x="4766252" y="1844824"/>
            <a:ext cx="4192587" cy="738664"/>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acceso a la OIP </a:t>
            </a:r>
            <a:r>
              <a:rPr lang="es-MX" sz="1400" b="1" dirty="0" smtClean="0">
                <a:solidFill>
                  <a:srgbClr val="003E75"/>
                </a:solidFill>
                <a:latin typeface="Calibri" pitchFamily="34" charset="0"/>
              </a:rPr>
              <a:t>requiere </a:t>
            </a:r>
            <a:r>
              <a:rPr lang="es-MX" sz="1400" b="1" dirty="0">
                <a:solidFill>
                  <a:srgbClr val="003E75"/>
                </a:solidFill>
                <a:latin typeface="Calibri" pitchFamily="34" charset="0"/>
              </a:rPr>
              <a:t>de :</a:t>
            </a:r>
            <a:endParaRPr lang="es-MX" sz="1400" b="1" dirty="0" smtClean="0">
              <a:solidFill>
                <a:srgbClr val="003E75"/>
              </a:solidFill>
              <a:latin typeface="Calibri" pitchFamily="34" charset="0"/>
            </a:endParaRP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QUE REQUIEREN INSTALACIONES ESPECIALES)</a:t>
            </a:r>
          </a:p>
        </p:txBody>
      </p:sp>
      <p:sp>
        <p:nvSpPr>
          <p:cNvPr id="29704" name="12 CuadroTexto"/>
          <p:cNvSpPr txBox="1">
            <a:spLocks noChangeArrowheads="1"/>
          </p:cNvSpPr>
          <p:nvPr/>
        </p:nvSpPr>
        <p:spPr bwMode="auto">
          <a:xfrm>
            <a:off x="265339" y="1183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Instalaciones especiales para acceder a la OIP</a:t>
            </a:r>
          </a:p>
        </p:txBody>
      </p:sp>
      <p:graphicFrame>
        <p:nvGraphicFramePr>
          <p:cNvPr id="14" name="7 Gráfico"/>
          <p:cNvGraphicFramePr/>
          <p:nvPr>
            <p:extLst>
              <p:ext uri="{D42A27DB-BD31-4B8C-83A1-F6EECF244321}">
                <p14:modId xmlns:p14="http://schemas.microsoft.com/office/powerpoint/2010/main" val="2811679437"/>
              </p:ext>
            </p:extLst>
          </p:nvPr>
        </p:nvGraphicFramePr>
        <p:xfrm>
          <a:off x="4932040" y="2680456"/>
          <a:ext cx="3829599" cy="3600399"/>
        </p:xfrm>
        <a:graphic>
          <a:graphicData uri="http://schemas.openxmlformats.org/drawingml/2006/chart">
            <c:chart xmlns:c="http://schemas.openxmlformats.org/drawingml/2006/chart" xmlns:r="http://schemas.openxmlformats.org/officeDocument/2006/relationships" r:id="rId2"/>
          </a:graphicData>
        </a:graphic>
      </p:graphicFrame>
      <p:sp>
        <p:nvSpPr>
          <p:cNvPr id="17" name="10 Rectángulo"/>
          <p:cNvSpPr/>
          <p:nvPr/>
        </p:nvSpPr>
        <p:spPr>
          <a:xfrm>
            <a:off x="4788024" y="1687989"/>
            <a:ext cx="4140000" cy="4765347"/>
          </a:xfrm>
          <a:prstGeom prst="rect">
            <a:avLst/>
          </a:prstGeom>
          <a:noFill/>
          <a:ln w="31750" cap="rnd" cmpd="sng">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20" name="8 CuadroTexto"/>
          <p:cNvSpPr txBox="1">
            <a:spLocks noChangeArrowheads="1"/>
          </p:cNvSpPr>
          <p:nvPr/>
        </p:nvSpPr>
        <p:spPr bwMode="auto">
          <a:xfrm>
            <a:off x="287652" y="1844824"/>
            <a:ext cx="4192587" cy="738664"/>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acceso a la OIP </a:t>
            </a:r>
            <a:r>
              <a:rPr lang="es-MX" sz="1400" b="1" dirty="0" smtClean="0">
                <a:solidFill>
                  <a:srgbClr val="003E75"/>
                </a:solidFill>
                <a:latin typeface="Calibri" pitchFamily="34" charset="0"/>
              </a:rPr>
              <a:t>cuenta </a:t>
            </a:r>
            <a:r>
              <a:rPr lang="es-MX" sz="1400" b="1" dirty="0">
                <a:solidFill>
                  <a:srgbClr val="003E75"/>
                </a:solidFill>
                <a:latin typeface="Calibri" pitchFamily="34" charset="0"/>
              </a:rPr>
              <a:t>de :</a:t>
            </a:r>
            <a:endParaRPr lang="es-MX" sz="1400" b="1" dirty="0" smtClean="0">
              <a:solidFill>
                <a:srgbClr val="003E75"/>
              </a:solidFill>
              <a:latin typeface="Calibri" pitchFamily="34" charset="0"/>
            </a:endParaRP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SÓLO OIP QUE </a:t>
            </a:r>
            <a:r>
              <a:rPr lang="es-MX" sz="1400" b="1" dirty="0" smtClean="0">
                <a:solidFill>
                  <a:srgbClr val="003E75"/>
                </a:solidFill>
                <a:latin typeface="Calibri" pitchFamily="34" charset="0"/>
              </a:rPr>
              <a:t>CUENTAN CON </a:t>
            </a:r>
            <a:r>
              <a:rPr lang="es-MX" sz="1400" b="1" dirty="0">
                <a:solidFill>
                  <a:srgbClr val="003E75"/>
                </a:solidFill>
                <a:latin typeface="Calibri" pitchFamily="34" charset="0"/>
              </a:rPr>
              <a:t>INSTALACIONES ESPECIALES)</a:t>
            </a:r>
          </a:p>
        </p:txBody>
      </p:sp>
      <p:graphicFrame>
        <p:nvGraphicFramePr>
          <p:cNvPr id="22" name="7 Gráfico"/>
          <p:cNvGraphicFramePr/>
          <p:nvPr>
            <p:extLst>
              <p:ext uri="{D42A27DB-BD31-4B8C-83A1-F6EECF244321}">
                <p14:modId xmlns:p14="http://schemas.microsoft.com/office/powerpoint/2010/main" val="3284346012"/>
              </p:ext>
            </p:extLst>
          </p:nvPr>
        </p:nvGraphicFramePr>
        <p:xfrm>
          <a:off x="539552" y="2653269"/>
          <a:ext cx="3744094" cy="3656052"/>
        </p:xfrm>
        <a:graphic>
          <a:graphicData uri="http://schemas.openxmlformats.org/drawingml/2006/chart">
            <c:chart xmlns:c="http://schemas.openxmlformats.org/drawingml/2006/chart" xmlns:r="http://schemas.openxmlformats.org/officeDocument/2006/relationships" r:id="rId3"/>
          </a:graphicData>
        </a:graphic>
      </p:graphicFrame>
      <p:sp>
        <p:nvSpPr>
          <p:cNvPr id="23" name="10 Rectángulo"/>
          <p:cNvSpPr/>
          <p:nvPr/>
        </p:nvSpPr>
        <p:spPr>
          <a:xfrm>
            <a:off x="395537" y="1687989"/>
            <a:ext cx="4104000" cy="4765347"/>
          </a:xfrm>
          <a:prstGeom prst="rect">
            <a:avLst/>
          </a:prstGeom>
          <a:noFill/>
          <a:ln w="31750" cap="rnd" cmpd="sng">
            <a:solidFill>
              <a:srgbClr val="46658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2" name="Flecha doblada 1"/>
          <p:cNvSpPr/>
          <p:nvPr/>
        </p:nvSpPr>
        <p:spPr>
          <a:xfrm rot="5400000">
            <a:off x="1591717" y="421733"/>
            <a:ext cx="720374" cy="1672577"/>
          </a:xfrm>
          <a:prstGeom prst="bentArrow">
            <a:avLst>
              <a:gd name="adj1" fmla="val 41966"/>
              <a:gd name="adj2" fmla="val 50000"/>
              <a:gd name="adj3" fmla="val 25000"/>
              <a:gd name="adj4" fmla="val 12016"/>
            </a:avLst>
          </a:prstGeom>
          <a:solidFill>
            <a:srgbClr val="00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vert270" rtlCol="0" anchor="t" anchorCtr="0"/>
          <a:lstStyle/>
          <a:p>
            <a:r>
              <a:rPr lang="es-ES" sz="1300" b="1" dirty="0">
                <a:solidFill>
                  <a:schemeClr val="bg1"/>
                </a:solidFill>
              </a:rPr>
              <a:t>77 Entes Obligados</a:t>
            </a:r>
          </a:p>
          <a:p>
            <a:pPr algn="ctr"/>
            <a:endParaRPr lang="es-ES" dirty="0">
              <a:solidFill>
                <a:schemeClr val="bg1"/>
              </a:solidFill>
            </a:endParaRPr>
          </a:p>
        </p:txBody>
      </p:sp>
      <p:sp>
        <p:nvSpPr>
          <p:cNvPr id="25" name="Flecha doblada 24"/>
          <p:cNvSpPr/>
          <p:nvPr/>
        </p:nvSpPr>
        <p:spPr>
          <a:xfrm rot="5400000">
            <a:off x="6056214" y="432619"/>
            <a:ext cx="720374" cy="1672577"/>
          </a:xfrm>
          <a:prstGeom prst="bentArrow">
            <a:avLst>
              <a:gd name="adj1" fmla="val 41966"/>
              <a:gd name="adj2" fmla="val 50000"/>
              <a:gd name="adj3" fmla="val 25000"/>
              <a:gd name="adj4" fmla="val 12016"/>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vert270" rtlCol="0" anchor="t" anchorCtr="0"/>
          <a:lstStyle/>
          <a:p>
            <a:r>
              <a:rPr lang="es-ES" sz="1300" b="1" dirty="0" smtClean="0">
                <a:solidFill>
                  <a:schemeClr val="bg1"/>
                </a:solidFill>
              </a:rPr>
              <a:t>16 Entes </a:t>
            </a:r>
            <a:r>
              <a:rPr lang="es-ES" sz="1300" b="1" dirty="0">
                <a:solidFill>
                  <a:schemeClr val="bg1"/>
                </a:solidFill>
              </a:rPr>
              <a:t>Obligados</a:t>
            </a:r>
          </a:p>
          <a:p>
            <a:pPr algn="ctr"/>
            <a:endParaRPr lang="es-ES" dirty="0">
              <a:solidFill>
                <a:schemeClr val="bg1"/>
              </a:solidFill>
            </a:endParaRPr>
          </a:p>
        </p:txBody>
      </p:sp>
    </p:spTree>
    <p:extLst>
      <p:ext uri="{BB962C8B-B14F-4D97-AF65-F5344CB8AC3E}">
        <p14:creationId xmlns:p14="http://schemas.microsoft.com/office/powerpoint/2010/main" val="30405677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15 CuadroTexto"/>
          <p:cNvSpPr txBox="1">
            <a:spLocks noChangeArrowheads="1"/>
          </p:cNvSpPr>
          <p:nvPr/>
        </p:nvSpPr>
        <p:spPr bwMode="auto">
          <a:xfrm>
            <a:off x="353786" y="1284061"/>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espacio físico asignado a la OIP es de uso exclusivo para esta área?</a:t>
            </a:r>
          </a:p>
        </p:txBody>
      </p:sp>
      <p:graphicFrame>
        <p:nvGraphicFramePr>
          <p:cNvPr id="6" name="6 Gráfico"/>
          <p:cNvGraphicFramePr/>
          <p:nvPr>
            <p:extLst>
              <p:ext uri="{D42A27DB-BD31-4B8C-83A1-F6EECF244321}">
                <p14:modId xmlns:p14="http://schemas.microsoft.com/office/powerpoint/2010/main" val="350617592"/>
              </p:ext>
            </p:extLst>
          </p:nvPr>
        </p:nvGraphicFramePr>
        <p:xfrm>
          <a:off x="212170" y="2204864"/>
          <a:ext cx="5007902" cy="388843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a:picLocks noChangeAspect="1"/>
          </p:cNvPicPr>
          <p:nvPr/>
        </p:nvPicPr>
        <p:blipFill>
          <a:blip r:embed="rId3"/>
          <a:stretch>
            <a:fillRect/>
          </a:stretch>
        </p:blipFill>
        <p:spPr>
          <a:xfrm>
            <a:off x="5285575" y="2924944"/>
            <a:ext cx="3553626" cy="2132175"/>
          </a:xfrm>
          <a:prstGeom prst="rect">
            <a:avLst/>
          </a:prstGeom>
          <a:ln>
            <a:noFill/>
          </a:ln>
          <a:effectLst>
            <a:outerShdw blurRad="292100" dist="139700" dir="2700000" algn="tl" rotWithShape="0">
              <a:srgbClr val="333333">
                <a:alpha val="65000"/>
              </a:srgbClr>
            </a:outerShdw>
          </a:effectLst>
        </p:spPr>
      </p:pic>
      <p:sp>
        <p:nvSpPr>
          <p:cNvPr id="9" name="12 CuadroTexto"/>
          <p:cNvSpPr txBox="1">
            <a:spLocks noChangeArrowheads="1"/>
          </p:cNvSpPr>
          <p:nvPr/>
        </p:nvSpPr>
        <p:spPr bwMode="auto">
          <a:xfrm>
            <a:off x="265339" y="107497"/>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Espacio físico</a:t>
            </a:r>
          </a:p>
        </p:txBody>
      </p:sp>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993222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44 CuadroTexto"/>
          <p:cNvSpPr txBox="1">
            <a:spLocks noChangeArrowheads="1"/>
          </p:cNvSpPr>
          <p:nvPr/>
        </p:nvSpPr>
        <p:spPr bwMode="auto">
          <a:xfrm>
            <a:off x="353786" y="1268413"/>
            <a:ext cx="8443913"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¿Cuánto espacio está destinado para la OIP</a:t>
            </a:r>
            <a:r>
              <a:rPr lang="es-MX" sz="1400" b="1" dirty="0" smtClean="0">
                <a:solidFill>
                  <a:srgbClr val="003E75"/>
                </a:solidFill>
                <a:latin typeface="Calibri" pitchFamily="34" charset="0"/>
              </a:rPr>
              <a:t>?</a:t>
            </a:r>
          </a:p>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En </a:t>
            </a:r>
            <a:r>
              <a:rPr lang="es-ES" sz="1400" b="1" dirty="0" smtClean="0">
                <a:solidFill>
                  <a:srgbClr val="003E75"/>
                </a:solidFill>
                <a:latin typeface="Calibri" pitchFamily="34" charset="0"/>
              </a:rPr>
              <a:t>m</a:t>
            </a:r>
            <a:r>
              <a:rPr lang="es-ES" sz="1400" b="1" baseline="30000" dirty="0" smtClean="0">
                <a:solidFill>
                  <a:srgbClr val="003E75"/>
                </a:solidFill>
                <a:latin typeface="Calibri" pitchFamily="34" charset="0"/>
              </a:rPr>
              <a:t>2</a:t>
            </a:r>
            <a:r>
              <a:rPr lang="es-MX" sz="1400" b="1" dirty="0" smtClean="0">
                <a:solidFill>
                  <a:srgbClr val="003E75"/>
                </a:solidFill>
                <a:latin typeface="Calibri" pitchFamily="34" charset="0"/>
              </a:rPr>
              <a:t>)</a:t>
            </a:r>
            <a:endParaRPr lang="es-MX" sz="1400" b="1" dirty="0">
              <a:solidFill>
                <a:srgbClr val="003E75"/>
              </a:solidFill>
              <a:latin typeface="Calibri" pitchFamily="34" charset="0"/>
            </a:endParaRPr>
          </a:p>
        </p:txBody>
      </p:sp>
      <p:graphicFrame>
        <p:nvGraphicFramePr>
          <p:cNvPr id="10" name="26 Gráfico"/>
          <p:cNvGraphicFramePr/>
          <p:nvPr>
            <p:extLst>
              <p:ext uri="{D42A27DB-BD31-4B8C-83A1-F6EECF244321}">
                <p14:modId xmlns:p14="http://schemas.microsoft.com/office/powerpoint/2010/main" val="2277547257"/>
              </p:ext>
            </p:extLst>
          </p:nvPr>
        </p:nvGraphicFramePr>
        <p:xfrm>
          <a:off x="323528" y="1988840"/>
          <a:ext cx="5400600" cy="4306044"/>
        </p:xfrm>
        <a:graphic>
          <a:graphicData uri="http://schemas.openxmlformats.org/drawingml/2006/chart">
            <c:chart xmlns:c="http://schemas.openxmlformats.org/drawingml/2006/chart" xmlns:r="http://schemas.openxmlformats.org/officeDocument/2006/relationships" r:id="rId2"/>
          </a:graphicData>
        </a:graphic>
      </p:graphicFrame>
      <p:pic>
        <p:nvPicPr>
          <p:cNvPr id="31967" name="Picture 223" descr="http://www.arqhys.com/comunidad/wp-content/uploads/2012/03/Muebles-oficina-Mex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96952"/>
            <a:ext cx="2789054" cy="2091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12 CuadroTexto"/>
          <p:cNvSpPr txBox="1">
            <a:spLocks noChangeArrowheads="1"/>
          </p:cNvSpPr>
          <p:nvPr/>
        </p:nvSpPr>
        <p:spPr bwMode="auto">
          <a:xfrm>
            <a:off x="265339" y="107497"/>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Espacio físico</a:t>
            </a:r>
          </a:p>
        </p:txBody>
      </p:sp>
      <p:sp>
        <p:nvSpPr>
          <p:cNvPr id="13"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218107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8 CuadroTexto"/>
          <p:cNvSpPr txBox="1">
            <a:spLocks noChangeArrowheads="1"/>
          </p:cNvSpPr>
          <p:nvPr/>
        </p:nvSpPr>
        <p:spPr bwMode="auto">
          <a:xfrm>
            <a:off x="353786" y="1268413"/>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¿Cómo se encuentra el espacio de la OIP en su conjunto?</a:t>
            </a:r>
          </a:p>
        </p:txBody>
      </p:sp>
      <p:graphicFrame>
        <p:nvGraphicFramePr>
          <p:cNvPr id="6" name="5 Gráfico"/>
          <p:cNvGraphicFramePr/>
          <p:nvPr>
            <p:extLst>
              <p:ext uri="{D42A27DB-BD31-4B8C-83A1-F6EECF244321}">
                <p14:modId xmlns:p14="http://schemas.microsoft.com/office/powerpoint/2010/main" val="511733500"/>
              </p:ext>
            </p:extLst>
          </p:nvPr>
        </p:nvGraphicFramePr>
        <p:xfrm>
          <a:off x="1547664" y="1772816"/>
          <a:ext cx="604937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9" name="12 CuadroTexto"/>
          <p:cNvSpPr txBox="1">
            <a:spLocks noChangeArrowheads="1"/>
          </p:cNvSpPr>
          <p:nvPr/>
        </p:nvSpPr>
        <p:spPr bwMode="auto">
          <a:xfrm>
            <a:off x="265339" y="1183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Apariencia de la Oficina de Información Pública</a:t>
            </a:r>
          </a:p>
        </p:txBody>
      </p:sp>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9949588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96545040"/>
              </p:ext>
            </p:extLst>
          </p:nvPr>
        </p:nvGraphicFramePr>
        <p:xfrm>
          <a:off x="1297572" y="1125200"/>
          <a:ext cx="6536560" cy="410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0000"/>
                <a:gridCol w="208280"/>
                <a:gridCol w="1080000"/>
                <a:gridCol w="1080000"/>
                <a:gridCol w="1080000"/>
                <a:gridCol w="208280"/>
                <a:gridCol w="1080000"/>
              </a:tblGrid>
              <a:tr h="540000">
                <a:tc>
                  <a:txBody>
                    <a:bodyPr/>
                    <a:lstStyle/>
                    <a:p>
                      <a:pPr algn="ctr"/>
                      <a:r>
                        <a:rPr lang="es-MX" sz="1400" b="1" dirty="0" smtClean="0">
                          <a:latin typeface="Calibri" pitchFamily="34" charset="0"/>
                          <a:cs typeface="Calibri" pitchFamily="34" charset="0"/>
                        </a:rPr>
                        <a:t>Mueble</a:t>
                      </a:r>
                      <a:endParaRPr lang="es-MX" sz="1400" b="1" dirty="0">
                        <a:latin typeface="Calibri" pitchFamily="34" charset="0"/>
                        <a:cs typeface="Calibri" pitchFamily="34" charset="0"/>
                      </a:endParaRPr>
                    </a:p>
                  </a:txBody>
                  <a:tcPr anchor="ctr">
                    <a:solidFill>
                      <a:srgbClr val="008080"/>
                    </a:solidFill>
                  </a:tcPr>
                </a:tc>
                <a:tc>
                  <a:txBody>
                    <a:bodyPr/>
                    <a:lstStyle/>
                    <a:p>
                      <a:pPr algn="ctr"/>
                      <a:endParaRPr lang="es-MX" sz="300" b="1" dirty="0">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latin typeface="Calibri" pitchFamily="34" charset="0"/>
                          <a:cs typeface="Calibri" pitchFamily="34" charset="0"/>
                        </a:rPr>
                        <a:t>Total</a:t>
                      </a:r>
                      <a:endParaRPr lang="es-MX" sz="1400" b="1" dirty="0">
                        <a:latin typeface="Calibri" pitchFamily="34" charset="0"/>
                        <a:cs typeface="Calibri" pitchFamily="34" charset="0"/>
                      </a:endParaRPr>
                    </a:p>
                  </a:txBody>
                  <a:tcPr anchor="ctr">
                    <a:solidFill>
                      <a:srgbClr val="008080"/>
                    </a:solidFill>
                  </a:tcPr>
                </a:tc>
                <a:tc>
                  <a:txBody>
                    <a:bodyPr/>
                    <a:lstStyle/>
                    <a:p>
                      <a:pPr algn="ctr"/>
                      <a:r>
                        <a:rPr lang="es-MX" sz="1400" b="1" dirty="0" smtClean="0">
                          <a:latin typeface="Calibri" pitchFamily="34" charset="0"/>
                          <a:cs typeface="Calibri" pitchFamily="34" charset="0"/>
                        </a:rPr>
                        <a:t>Buen estado</a:t>
                      </a:r>
                      <a:endParaRPr lang="es-MX" sz="1400" b="1" dirty="0">
                        <a:latin typeface="Calibri" pitchFamily="34" charset="0"/>
                        <a:cs typeface="Calibri" pitchFamily="34" charset="0"/>
                      </a:endParaRPr>
                    </a:p>
                  </a:txBody>
                  <a:tcPr anchor="ctr">
                    <a:solidFill>
                      <a:srgbClr val="008080"/>
                    </a:solidFill>
                  </a:tcPr>
                </a:tc>
                <a:tc>
                  <a:txBody>
                    <a:bodyPr/>
                    <a:lstStyle/>
                    <a:p>
                      <a:pPr algn="ctr"/>
                      <a:r>
                        <a:rPr lang="es-MX" sz="1400" b="1" dirty="0" smtClean="0">
                          <a:latin typeface="Calibri" pitchFamily="34" charset="0"/>
                          <a:cs typeface="Calibri" pitchFamily="34" charset="0"/>
                        </a:rPr>
                        <a:t>Mal estado </a:t>
                      </a:r>
                      <a:endParaRPr lang="es-MX" sz="1400" b="1" dirty="0">
                        <a:latin typeface="Calibri" pitchFamily="34" charset="0"/>
                        <a:cs typeface="Calibri" pitchFamily="34" charset="0"/>
                      </a:endParaRPr>
                    </a:p>
                  </a:txBody>
                  <a:tcPr anchor="ctr">
                    <a:solidFill>
                      <a:srgbClr val="008080"/>
                    </a:solidFill>
                  </a:tcPr>
                </a:tc>
                <a:tc>
                  <a:txBody>
                    <a:bodyPr/>
                    <a:lstStyle/>
                    <a:p>
                      <a:pPr algn="ctr"/>
                      <a:endParaRPr lang="es-MX" sz="300" b="1" dirty="0">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Promedio</a:t>
                      </a:r>
                      <a:endParaRPr lang="es-MX" sz="1400" b="1" dirty="0">
                        <a:solidFill>
                          <a:schemeClr val="bg1"/>
                        </a:solidFill>
                        <a:latin typeface="Calibri" pitchFamily="34" charset="0"/>
                        <a:cs typeface="Calibri" pitchFamily="34" charset="0"/>
                      </a:endParaRPr>
                    </a:p>
                  </a:txBody>
                  <a:tcPr anchor="ctr">
                    <a:solidFill>
                      <a:srgbClr val="008080"/>
                    </a:solidFill>
                  </a:tcPr>
                </a:tc>
              </a:tr>
              <a:tr h="540000">
                <a:tc>
                  <a:txBody>
                    <a:bodyPr/>
                    <a:lstStyle/>
                    <a:p>
                      <a:pPr algn="ctr"/>
                      <a:r>
                        <a:rPr lang="es-MX" sz="1400" b="1" dirty="0" smtClean="0">
                          <a:solidFill>
                            <a:schemeClr val="bg1"/>
                          </a:solidFill>
                          <a:latin typeface="Calibri" pitchFamily="34" charset="0"/>
                          <a:cs typeface="Calibri" pitchFamily="34" charset="0"/>
                        </a:rPr>
                        <a:t>Escritorio</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451</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437</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14</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3.7</a:t>
                      </a:r>
                      <a:endParaRPr lang="es-MX" sz="1400" b="1" dirty="0">
                        <a:solidFill>
                          <a:schemeClr val="bg1"/>
                        </a:solidFill>
                        <a:latin typeface="Calibri" pitchFamily="34" charset="0"/>
                        <a:cs typeface="Calibri" pitchFamily="34" charset="0"/>
                      </a:endParaRPr>
                    </a:p>
                  </a:txBody>
                  <a:tcPr anchor="ctr">
                    <a:solidFill>
                      <a:srgbClr val="33CCCC"/>
                    </a:solidFill>
                  </a:tcPr>
                </a:tc>
              </a:tr>
              <a:tr h="216000">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540000">
                <a:tc>
                  <a:txBody>
                    <a:bodyPr/>
                    <a:lstStyle/>
                    <a:p>
                      <a:pPr algn="ctr"/>
                      <a:r>
                        <a:rPr lang="es-MX" sz="1400" b="1" dirty="0" smtClean="0">
                          <a:solidFill>
                            <a:schemeClr val="bg1"/>
                          </a:solidFill>
                          <a:latin typeface="Calibri" pitchFamily="34" charset="0"/>
                          <a:cs typeface="Calibri" pitchFamily="34" charset="0"/>
                        </a:rPr>
                        <a:t>Silla</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783</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770</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13</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6.5</a:t>
                      </a:r>
                      <a:endParaRPr lang="es-MX" sz="1400" b="1" dirty="0">
                        <a:solidFill>
                          <a:schemeClr val="bg1"/>
                        </a:solidFill>
                        <a:latin typeface="Calibri" pitchFamily="34" charset="0"/>
                        <a:cs typeface="Calibri" pitchFamily="34" charset="0"/>
                      </a:endParaRPr>
                    </a:p>
                  </a:txBody>
                  <a:tcPr anchor="ctr">
                    <a:solidFill>
                      <a:srgbClr val="33CCCC"/>
                    </a:solidFill>
                  </a:tcPr>
                </a:tc>
              </a:tr>
              <a:tr h="216000">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540000">
                <a:tc>
                  <a:txBody>
                    <a:bodyPr/>
                    <a:lstStyle/>
                    <a:p>
                      <a:pPr algn="ctr"/>
                      <a:r>
                        <a:rPr lang="es-MX" sz="1400" b="1" dirty="0" smtClean="0">
                          <a:solidFill>
                            <a:schemeClr val="bg1"/>
                          </a:solidFill>
                          <a:latin typeface="Calibri" pitchFamily="34" charset="0"/>
                          <a:cs typeface="Calibri" pitchFamily="34" charset="0"/>
                        </a:rPr>
                        <a:t>Aparatos telefónicos</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209</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208</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1.7</a:t>
                      </a:r>
                      <a:endParaRPr lang="es-MX" sz="1400" b="1" dirty="0">
                        <a:solidFill>
                          <a:schemeClr val="bg1"/>
                        </a:solidFill>
                        <a:latin typeface="Calibri" pitchFamily="34" charset="0"/>
                        <a:cs typeface="Calibri" pitchFamily="34" charset="0"/>
                      </a:endParaRPr>
                    </a:p>
                  </a:txBody>
                  <a:tcPr anchor="ctr">
                    <a:solidFill>
                      <a:srgbClr val="33CCCC"/>
                    </a:solidFill>
                  </a:tcPr>
                </a:tc>
              </a:tr>
              <a:tr h="216000">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540000">
                <a:tc>
                  <a:txBody>
                    <a:bodyPr/>
                    <a:lstStyle/>
                    <a:p>
                      <a:pPr algn="ctr"/>
                      <a:r>
                        <a:rPr lang="es-MX" sz="1400" b="1" dirty="0" smtClean="0">
                          <a:solidFill>
                            <a:schemeClr val="bg1"/>
                          </a:solidFill>
                          <a:latin typeface="Calibri" pitchFamily="34" charset="0"/>
                          <a:cs typeface="Calibri" pitchFamily="34" charset="0"/>
                        </a:rPr>
                        <a:t>Libreros / Credenzas</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192</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191</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a:t>
                      </a: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1.6</a:t>
                      </a:r>
                      <a:endParaRPr lang="es-MX" sz="1400" b="1" dirty="0">
                        <a:solidFill>
                          <a:schemeClr val="bg1"/>
                        </a:solidFill>
                        <a:latin typeface="Calibri" pitchFamily="34" charset="0"/>
                        <a:cs typeface="Calibri" pitchFamily="34" charset="0"/>
                      </a:endParaRPr>
                    </a:p>
                  </a:txBody>
                  <a:tcPr anchor="ctr">
                    <a:solidFill>
                      <a:srgbClr val="33CCCC"/>
                    </a:solidFill>
                  </a:tcPr>
                </a:tc>
              </a:tr>
              <a:tr h="216000">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solidFill>
                          <a:schemeClr val="bg1"/>
                        </a:solidFill>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540000">
                <a:tc>
                  <a:txBody>
                    <a:bodyPr/>
                    <a:lstStyle/>
                    <a:p>
                      <a:pPr algn="ctr"/>
                      <a:r>
                        <a:rPr lang="es-MX" sz="1400" b="1" dirty="0" smtClean="0">
                          <a:solidFill>
                            <a:schemeClr val="bg1"/>
                          </a:solidFill>
                          <a:latin typeface="Calibri" pitchFamily="34" charset="0"/>
                          <a:cs typeface="Calibri" pitchFamily="34" charset="0"/>
                        </a:rPr>
                        <a:t>Archiveros</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270</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269</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r>
                        <a:rPr lang="es-MX" sz="1400" b="1" dirty="0" smtClean="0">
                          <a:solidFill>
                            <a:schemeClr val="bg1"/>
                          </a:solidFill>
                          <a:latin typeface="Calibri" pitchFamily="34" charset="0"/>
                          <a:cs typeface="Calibri" pitchFamily="34" charset="0"/>
                        </a:rPr>
                        <a:t>1</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2.2</a:t>
                      </a:r>
                      <a:endParaRPr lang="es-MX" sz="1400" b="1" dirty="0">
                        <a:solidFill>
                          <a:schemeClr val="bg1"/>
                        </a:solidFill>
                        <a:latin typeface="Calibri" pitchFamily="34" charset="0"/>
                        <a:cs typeface="Calibri" pitchFamily="34" charset="0"/>
                      </a:endParaRPr>
                    </a:p>
                  </a:txBody>
                  <a:tcPr anchor="ctr">
                    <a:solidFill>
                      <a:srgbClr val="33CCCC"/>
                    </a:solidFill>
                  </a:tcPr>
                </a:tc>
              </a:tr>
            </a:tbl>
          </a:graphicData>
        </a:graphic>
      </p:graphicFrame>
      <p:pic>
        <p:nvPicPr>
          <p:cNvPr id="90190" name="chart"/>
          <p:cNvPicPr>
            <a:picLocks noChangeAspect="1"/>
          </p:cNvPicPr>
          <p:nvPr/>
        </p:nvPicPr>
        <p:blipFill>
          <a:blip r:embed="rId2" cstate="print"/>
          <a:srcRect/>
          <a:stretch>
            <a:fillRect/>
          </a:stretch>
        </p:blipFill>
        <p:spPr bwMode="auto">
          <a:xfrm>
            <a:off x="755576" y="5503675"/>
            <a:ext cx="906462" cy="646112"/>
          </a:xfrm>
          <a:prstGeom prst="rect">
            <a:avLst/>
          </a:prstGeom>
          <a:ln>
            <a:noFill/>
          </a:ln>
          <a:effectLst>
            <a:outerShdw blurRad="292100" dist="139700" dir="2700000" algn="tl" rotWithShape="0">
              <a:srgbClr val="333333">
                <a:alpha val="65000"/>
              </a:srgbClr>
            </a:outerShdw>
          </a:effectLst>
        </p:spPr>
      </p:pic>
      <p:pic>
        <p:nvPicPr>
          <p:cNvPr id="90191" name="Picture 5" descr="http://www.maxmuebles.com.ar/Silla%20Sp%20110%20contacto%20y%20gas%20frente.JPG"/>
          <p:cNvPicPr>
            <a:picLocks noChangeAspect="1" noChangeArrowheads="1"/>
          </p:cNvPicPr>
          <p:nvPr/>
        </p:nvPicPr>
        <p:blipFill>
          <a:blip r:embed="rId3" cstate="print"/>
          <a:srcRect/>
          <a:stretch>
            <a:fillRect/>
          </a:stretch>
        </p:blipFill>
        <p:spPr bwMode="auto">
          <a:xfrm>
            <a:off x="2433532" y="5547053"/>
            <a:ext cx="647700" cy="971550"/>
          </a:xfrm>
          <a:prstGeom prst="rect">
            <a:avLst/>
          </a:prstGeom>
          <a:ln>
            <a:noFill/>
          </a:ln>
          <a:effectLst>
            <a:outerShdw blurRad="292100" dist="139700" dir="2700000" algn="tl" rotWithShape="0">
              <a:srgbClr val="333333">
                <a:alpha val="65000"/>
              </a:srgbClr>
            </a:outerShdw>
          </a:effectLst>
        </p:spPr>
      </p:pic>
      <p:pic>
        <p:nvPicPr>
          <p:cNvPr id="90192" name="Picture 11" descr="http://gmobuelna.files.wordpress.com/2010/08/telefono.jpg"/>
          <p:cNvPicPr>
            <a:picLocks noChangeAspect="1" noChangeArrowheads="1"/>
          </p:cNvPicPr>
          <p:nvPr/>
        </p:nvPicPr>
        <p:blipFill>
          <a:blip r:embed="rId4" cstate="print"/>
          <a:srcRect/>
          <a:stretch>
            <a:fillRect/>
          </a:stretch>
        </p:blipFill>
        <p:spPr bwMode="auto">
          <a:xfrm>
            <a:off x="4078830" y="5445224"/>
            <a:ext cx="1008062" cy="1008063"/>
          </a:xfrm>
          <a:prstGeom prst="rect">
            <a:avLst/>
          </a:prstGeom>
          <a:ln>
            <a:noFill/>
          </a:ln>
          <a:effectLst>
            <a:outerShdw blurRad="292100" dist="139700" dir="2700000" algn="tl" rotWithShape="0">
              <a:srgbClr val="333333">
                <a:alpha val="65000"/>
              </a:srgbClr>
            </a:outerShdw>
          </a:effectLst>
        </p:spPr>
      </p:pic>
      <p:pic>
        <p:nvPicPr>
          <p:cNvPr id="90193" name="Picture 13" descr="http://www.bonanovaoffice.com/imagenes/S_kuby/K_libreros_01.gif"/>
          <p:cNvPicPr>
            <a:picLocks noChangeAspect="1" noChangeArrowheads="1"/>
          </p:cNvPicPr>
          <p:nvPr/>
        </p:nvPicPr>
        <p:blipFill>
          <a:blip r:embed="rId5" cstate="print"/>
          <a:srcRect/>
          <a:stretch>
            <a:fillRect/>
          </a:stretch>
        </p:blipFill>
        <p:spPr bwMode="auto">
          <a:xfrm>
            <a:off x="6012160" y="5455094"/>
            <a:ext cx="989013" cy="1081087"/>
          </a:xfrm>
          <a:prstGeom prst="rect">
            <a:avLst/>
          </a:prstGeom>
          <a:ln>
            <a:noFill/>
          </a:ln>
          <a:effectLst>
            <a:outerShdw blurRad="292100" dist="139700" dir="2700000" algn="tl" rotWithShape="0">
              <a:srgbClr val="333333">
                <a:alpha val="65000"/>
              </a:srgbClr>
            </a:outerShdw>
          </a:effectLst>
        </p:spPr>
      </p:pic>
      <p:pic>
        <p:nvPicPr>
          <p:cNvPr id="53250" name="Picture 2" descr="http://www.ofitek.com/imagenes/d_archiveros_libreros/a_archiveros/grandes/Archiveros_Metalicos_584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7552" y="5455094"/>
            <a:ext cx="846386" cy="846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12 CuadroTexto"/>
          <p:cNvSpPr txBox="1">
            <a:spLocks noChangeArrowheads="1"/>
          </p:cNvSpPr>
          <p:nvPr/>
        </p:nvSpPr>
        <p:spPr bwMode="auto">
          <a:xfrm>
            <a:off x="265339" y="107497"/>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Infraestructura de la Oficina de Información Pública</a:t>
            </a:r>
          </a:p>
        </p:txBody>
      </p:sp>
      <p:sp>
        <p:nvSpPr>
          <p:cNvPr id="13"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31241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CuadroTexto"/>
          <p:cNvSpPr txBox="1">
            <a:spLocks noChangeArrowheads="1"/>
          </p:cNvSpPr>
          <p:nvPr/>
        </p:nvSpPr>
        <p:spPr bwMode="auto">
          <a:xfrm>
            <a:off x="2865438" y="2636838"/>
            <a:ext cx="3414712" cy="863600"/>
          </a:xfrm>
          <a:prstGeom prst="rect">
            <a:avLst/>
          </a:prstGeom>
          <a:noFill/>
          <a:ln w="9525">
            <a:noFill/>
            <a:miter lim="800000"/>
            <a:headEnd/>
            <a:tailEnd/>
          </a:ln>
        </p:spPr>
        <p:txBody>
          <a:bodyPr anchor="ctr"/>
          <a:lstStyle/>
          <a:p>
            <a:pPr algn="ctr"/>
            <a:r>
              <a:rPr lang="es-MX" sz="3600" b="1" dirty="0">
                <a:solidFill>
                  <a:srgbClr val="003E75"/>
                </a:solidFill>
                <a:latin typeface="Calibri" pitchFamily="34" charset="0"/>
              </a:rPr>
              <a:t>U B I C A C I </a:t>
            </a:r>
            <a:r>
              <a:rPr lang="es-MX" sz="3600" b="1" dirty="0">
                <a:solidFill>
                  <a:srgbClr val="003E75"/>
                </a:solidFill>
                <a:latin typeface="Calibri" pitchFamily="34" charset="0"/>
              </a:rPr>
              <a:t>Ó</a:t>
            </a:r>
            <a:r>
              <a:rPr lang="es-MX" sz="3600" b="1" dirty="0">
                <a:solidFill>
                  <a:srgbClr val="003E75"/>
                </a:solidFill>
                <a:latin typeface="Calibri" pitchFamily="34" charset="0"/>
              </a:rPr>
              <a:t> N</a:t>
            </a:r>
            <a:endParaRPr lang="es-ES" sz="3600" b="1" i="1" dirty="0">
              <a:solidFill>
                <a:srgbClr val="003E75"/>
              </a:solidFill>
              <a:latin typeface="Calibri" pitchFamily="34" charset="0"/>
            </a:endParaRPr>
          </a:p>
        </p:txBody>
      </p:sp>
    </p:spTree>
    <p:extLst>
      <p:ext uri="{BB962C8B-B14F-4D97-AF65-F5344CB8AC3E}">
        <p14:creationId xmlns:p14="http://schemas.microsoft.com/office/powerpoint/2010/main" val="1874889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15 CuadroTexto"/>
          <p:cNvSpPr txBox="1">
            <a:spLocks noChangeArrowheads="1"/>
          </p:cNvSpPr>
          <p:nvPr/>
        </p:nvSpPr>
        <p:spPr bwMode="auto">
          <a:xfrm>
            <a:off x="2422299" y="1284061"/>
            <a:ext cx="4306887"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aparato telefónico, así como el número de teléfono o extensión, es de uso exclusivo de la OIP?</a:t>
            </a:r>
          </a:p>
        </p:txBody>
      </p:sp>
      <p:pic>
        <p:nvPicPr>
          <p:cNvPr id="34822" name="Picture 2" descr="http://gmobuelna.files.wordpress.com/2010/08/telefono.jpg"/>
          <p:cNvPicPr>
            <a:picLocks noChangeAspect="1" noChangeArrowheads="1"/>
          </p:cNvPicPr>
          <p:nvPr/>
        </p:nvPicPr>
        <p:blipFill>
          <a:blip r:embed="rId2" cstate="print"/>
          <a:srcRect/>
          <a:stretch>
            <a:fillRect/>
          </a:stretch>
        </p:blipFill>
        <p:spPr bwMode="auto">
          <a:xfrm>
            <a:off x="611560" y="3068960"/>
            <a:ext cx="1356222" cy="1356222"/>
          </a:xfrm>
          <a:prstGeom prst="rect">
            <a:avLst/>
          </a:prstGeom>
          <a:ln>
            <a:noFill/>
          </a:ln>
          <a:effectLst>
            <a:outerShdw blurRad="292100" dist="139700" dir="2700000" algn="tl" rotWithShape="0">
              <a:srgbClr val="333333">
                <a:alpha val="65000"/>
              </a:srgbClr>
            </a:outerShdw>
          </a:effectLst>
        </p:spPr>
      </p:pic>
      <p:pic>
        <p:nvPicPr>
          <p:cNvPr id="34823" name="Picture 4" descr="http://img1.mlstatic.com/telefono-5-extensiones-identificador-contestadora-panasonic_MLM-O-2717250382_052012.jpg"/>
          <p:cNvPicPr>
            <a:picLocks noChangeAspect="1" noChangeArrowheads="1"/>
          </p:cNvPicPr>
          <p:nvPr/>
        </p:nvPicPr>
        <p:blipFill>
          <a:blip r:embed="rId3" cstate="print"/>
          <a:srcRect/>
          <a:stretch>
            <a:fillRect/>
          </a:stretch>
        </p:blipFill>
        <p:spPr bwMode="auto">
          <a:xfrm>
            <a:off x="7115514" y="3068639"/>
            <a:ext cx="1714764" cy="1296465"/>
          </a:xfrm>
          <a:prstGeom prst="rect">
            <a:avLst/>
          </a:prstGeom>
          <a:ln>
            <a:noFill/>
          </a:ln>
          <a:effectLst>
            <a:outerShdw blurRad="292100" dist="139700" dir="2700000" algn="tl" rotWithShape="0">
              <a:srgbClr val="333333">
                <a:alpha val="65000"/>
              </a:srgbClr>
            </a:outerShdw>
          </a:effectLst>
        </p:spPr>
      </p:pic>
      <p:graphicFrame>
        <p:nvGraphicFramePr>
          <p:cNvPr id="8" name="6 Gráfico"/>
          <p:cNvGraphicFramePr/>
          <p:nvPr>
            <p:extLst>
              <p:ext uri="{D42A27DB-BD31-4B8C-83A1-F6EECF244321}">
                <p14:modId xmlns:p14="http://schemas.microsoft.com/office/powerpoint/2010/main" val="22672664"/>
              </p:ext>
            </p:extLst>
          </p:nvPr>
        </p:nvGraphicFramePr>
        <p:xfrm>
          <a:off x="2123728" y="2132856"/>
          <a:ext cx="4875278"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1" name="12 CuadroTexto"/>
          <p:cNvSpPr txBox="1">
            <a:spLocks noChangeArrowheads="1"/>
          </p:cNvSpPr>
          <p:nvPr/>
        </p:nvSpPr>
        <p:spPr bwMode="auto">
          <a:xfrm>
            <a:off x="265339" y="1183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Infraestructura de la Oficina de Información Pública</a:t>
            </a:r>
          </a:p>
        </p:txBody>
      </p:sp>
      <p:sp>
        <p:nvSpPr>
          <p:cNvPr id="12"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7546902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2 CuadroTexto"/>
          <p:cNvSpPr txBox="1">
            <a:spLocks noChangeArrowheads="1"/>
          </p:cNvSpPr>
          <p:nvPr/>
        </p:nvSpPr>
        <p:spPr bwMode="auto">
          <a:xfrm>
            <a:off x="265339"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Infraestructura de la Oficina de Información Pública</a:t>
            </a: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pic>
        <p:nvPicPr>
          <p:cNvPr id="2" name="Imagen 1"/>
          <p:cNvPicPr>
            <a:picLocks noChangeAspect="1"/>
          </p:cNvPicPr>
          <p:nvPr/>
        </p:nvPicPr>
        <p:blipFill>
          <a:blip r:embed="rId2"/>
          <a:stretch>
            <a:fillRect/>
          </a:stretch>
        </p:blipFill>
        <p:spPr>
          <a:xfrm>
            <a:off x="1914676" y="5258773"/>
            <a:ext cx="987136" cy="987136"/>
          </a:xfrm>
          <a:prstGeom prst="rect">
            <a:avLst/>
          </a:prstGeom>
        </p:spPr>
      </p:pic>
      <p:sp>
        <p:nvSpPr>
          <p:cNvPr id="4" name="Rectángulo 3"/>
          <p:cNvSpPr/>
          <p:nvPr/>
        </p:nvSpPr>
        <p:spPr>
          <a:xfrm>
            <a:off x="2144144" y="1280959"/>
            <a:ext cx="4876128" cy="307777"/>
          </a:xfrm>
          <a:prstGeom prst="rect">
            <a:avLst/>
          </a:prstGeom>
        </p:spPr>
        <p:txBody>
          <a:bodyPr wrap="square">
            <a:spAutoFit/>
          </a:bodyPr>
          <a:lstStyle/>
          <a:p>
            <a:pPr algn="ctr"/>
            <a:r>
              <a:rPr lang="es-MX" sz="1400" b="1" dirty="0">
                <a:latin typeface="Calibri" panose="020F0502020204030204" pitchFamily="34" charset="0"/>
                <a:ea typeface="Times New Roman" panose="02020603050405020304" pitchFamily="18" charset="0"/>
                <a:cs typeface="Arial" panose="020B0604020202020204" pitchFamily="34" charset="0"/>
              </a:rPr>
              <a:t>¿Cuántos equipos de cómputo están destinados para la OIP?</a:t>
            </a:r>
            <a:endParaRPr lang="es-MX" sz="1400" b="1" dirty="0">
              <a:latin typeface="Calibri" panose="020F0502020204030204" pitchFamily="34" charset="0"/>
            </a:endParaRPr>
          </a:p>
        </p:txBody>
      </p:sp>
      <p:sp>
        <p:nvSpPr>
          <p:cNvPr id="5" name="Flecha izquierda, derecha y arriba 4"/>
          <p:cNvSpPr/>
          <p:nvPr/>
        </p:nvSpPr>
        <p:spPr>
          <a:xfrm>
            <a:off x="3861727" y="4005224"/>
            <a:ext cx="1440000" cy="1440000"/>
          </a:xfrm>
          <a:prstGeom prst="leftRigh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dirty="0"/>
          </a:p>
        </p:txBody>
      </p:sp>
      <p:sp>
        <p:nvSpPr>
          <p:cNvPr id="6" name="Rectángulo 5"/>
          <p:cNvSpPr/>
          <p:nvPr/>
        </p:nvSpPr>
        <p:spPr>
          <a:xfrm>
            <a:off x="3303839" y="3122384"/>
            <a:ext cx="2555776" cy="738664"/>
          </a:xfrm>
          <a:prstGeom prst="rect">
            <a:avLst/>
          </a:prstGeom>
        </p:spPr>
        <p:txBody>
          <a:bodyPr wrap="square">
            <a:spAutoFit/>
          </a:bodyPr>
          <a:lstStyle/>
          <a:p>
            <a:pPr lvl="0" algn="ctr"/>
            <a:r>
              <a:rPr lang="es-MX" sz="1400" b="1" dirty="0" smtClean="0">
                <a:latin typeface="Calibri" panose="020F0502020204030204" pitchFamily="34" charset="0"/>
              </a:rPr>
              <a:t>439 </a:t>
            </a:r>
            <a:r>
              <a:rPr lang="es-MX" sz="1400" b="1" dirty="0">
                <a:latin typeface="Calibri" panose="020F0502020204030204" pitchFamily="34" charset="0"/>
              </a:rPr>
              <a:t>equipos de cómputo están destinados en las OIP</a:t>
            </a:r>
          </a:p>
          <a:p>
            <a:pPr lvl="0" algn="ctr"/>
            <a:r>
              <a:rPr lang="es-MX" sz="1400" b="1" dirty="0">
                <a:latin typeface="Calibri" panose="020F0502020204030204" pitchFamily="34" charset="0"/>
              </a:rPr>
              <a:t>(un promedio de 4 por OIP)</a:t>
            </a:r>
          </a:p>
        </p:txBody>
      </p:sp>
      <p:sp>
        <p:nvSpPr>
          <p:cNvPr id="12" name="Rectángulo 11"/>
          <p:cNvSpPr/>
          <p:nvPr/>
        </p:nvSpPr>
        <p:spPr>
          <a:xfrm>
            <a:off x="1246528" y="4457012"/>
            <a:ext cx="2323433" cy="523220"/>
          </a:xfrm>
          <a:prstGeom prst="rect">
            <a:avLst/>
          </a:prstGeom>
        </p:spPr>
        <p:txBody>
          <a:bodyPr wrap="square">
            <a:spAutoFit/>
          </a:bodyPr>
          <a:lstStyle/>
          <a:p>
            <a:pPr lvl="0" algn="ctr"/>
            <a:r>
              <a:rPr lang="es-MX" sz="1400" b="1" dirty="0" smtClean="0">
                <a:latin typeface="Calibri" panose="020F0502020204030204" pitchFamily="34" charset="0"/>
              </a:rPr>
              <a:t>432 </a:t>
            </a:r>
            <a:r>
              <a:rPr lang="es-MX" sz="1400" b="1" dirty="0">
                <a:latin typeface="Calibri" panose="020F0502020204030204" pitchFamily="34" charset="0"/>
              </a:rPr>
              <a:t>equipos de cómputo </a:t>
            </a:r>
            <a:r>
              <a:rPr lang="es-MX" sz="1400" b="1" dirty="0" smtClean="0">
                <a:latin typeface="Calibri" panose="020F0502020204030204" pitchFamily="34" charset="0"/>
              </a:rPr>
              <a:t>tienen acceso a Internet</a:t>
            </a:r>
            <a:endParaRPr lang="es-MX" sz="1400" b="1" dirty="0">
              <a:latin typeface="Calibri" panose="020F0502020204030204" pitchFamily="34" charset="0"/>
            </a:endParaRPr>
          </a:p>
        </p:txBody>
      </p:sp>
      <p:sp>
        <p:nvSpPr>
          <p:cNvPr id="16" name="Rectángulo 15"/>
          <p:cNvSpPr/>
          <p:nvPr/>
        </p:nvSpPr>
        <p:spPr>
          <a:xfrm>
            <a:off x="5551648" y="4458884"/>
            <a:ext cx="2323433" cy="523220"/>
          </a:xfrm>
          <a:prstGeom prst="rect">
            <a:avLst/>
          </a:prstGeom>
        </p:spPr>
        <p:txBody>
          <a:bodyPr wrap="square">
            <a:spAutoFit/>
          </a:bodyPr>
          <a:lstStyle/>
          <a:p>
            <a:pPr lvl="0" algn="ctr"/>
            <a:r>
              <a:rPr lang="es-MX" sz="1400" b="1" dirty="0">
                <a:latin typeface="Calibri" panose="020F0502020204030204" pitchFamily="34" charset="0"/>
              </a:rPr>
              <a:t>7</a:t>
            </a:r>
            <a:r>
              <a:rPr lang="es-MX" sz="1400" b="1" dirty="0" smtClean="0">
                <a:latin typeface="Calibri" panose="020F0502020204030204" pitchFamily="34" charset="0"/>
              </a:rPr>
              <a:t> </a:t>
            </a:r>
            <a:r>
              <a:rPr lang="es-MX" sz="1400" b="1" dirty="0">
                <a:latin typeface="Calibri" panose="020F0502020204030204" pitchFamily="34" charset="0"/>
              </a:rPr>
              <a:t>equipos de cómputo </a:t>
            </a:r>
            <a:r>
              <a:rPr lang="es-MX" sz="1400" b="1" dirty="0" smtClean="0">
                <a:latin typeface="Calibri" panose="020F0502020204030204" pitchFamily="34" charset="0"/>
              </a:rPr>
              <a:t>NO tienen acceso a Internet</a:t>
            </a:r>
            <a:endParaRPr lang="es-MX" sz="1400" b="1" dirty="0">
              <a:latin typeface="Calibri" panose="020F0502020204030204" pitchFamily="34" charset="0"/>
            </a:endParaRPr>
          </a:p>
        </p:txBody>
      </p:sp>
      <p:pic>
        <p:nvPicPr>
          <p:cNvPr id="1030" name="Picture 6" descr="http://images.quebarato.com.mx/T440x/remate+de+computadoras+pentium+4+tijuana+baja+california+mexico__7E85F6_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6053" l="9845" r="89637"/>
                    </a14:imgEffect>
                  </a14:imgLayer>
                </a14:imgProps>
              </a:ext>
              <a:ext uri="{28A0092B-C50C-407E-A947-70E740481C1C}">
                <a14:useLocalDpi xmlns:a14="http://schemas.microsoft.com/office/drawing/2010/main" val="0"/>
              </a:ext>
            </a:extLst>
          </a:blip>
          <a:srcRect l="7459" t="8481" r="10283" b="3983"/>
          <a:stretch/>
        </p:blipFill>
        <p:spPr bwMode="auto">
          <a:xfrm>
            <a:off x="2171832" y="1803906"/>
            <a:ext cx="1116000" cy="1169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images.quebarato.com.mx/T440x/remate+de+computadoras+pentium+4+tijuana+baja+california+mexico__7E85F6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59" t="8481" r="10283" b="3983"/>
          <a:stretch/>
        </p:blipFill>
        <p:spPr bwMode="auto">
          <a:xfrm>
            <a:off x="3412350" y="1803906"/>
            <a:ext cx="1116000" cy="1169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images.quebarato.com.mx/T440x/remate+de+computadoras+pentium+4+tijuana+baja+california+mexico__7E85F6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59" t="8481" r="10283" b="3983"/>
          <a:stretch/>
        </p:blipFill>
        <p:spPr bwMode="auto">
          <a:xfrm>
            <a:off x="4652868" y="1788706"/>
            <a:ext cx="1116000" cy="1169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images.quebarato.com.mx/T440x/remate+de+computadoras+pentium+4+tijuana+baja+california+mexico__7E85F6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59" t="8481" r="10283" b="3983"/>
          <a:stretch/>
        </p:blipFill>
        <p:spPr bwMode="auto">
          <a:xfrm>
            <a:off x="5893386" y="1806030"/>
            <a:ext cx="1116000" cy="11691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6"/>
          <a:stretch>
            <a:fillRect/>
          </a:stretch>
        </p:blipFill>
        <p:spPr>
          <a:xfrm>
            <a:off x="6146626" y="5258773"/>
            <a:ext cx="1133475" cy="1152525"/>
          </a:xfrm>
          <a:prstGeom prst="rect">
            <a:avLst/>
          </a:prstGeom>
        </p:spPr>
      </p:pic>
    </p:spTree>
    <p:extLst>
      <p:ext uri="{BB962C8B-B14F-4D97-AF65-F5344CB8AC3E}">
        <p14:creationId xmlns:p14="http://schemas.microsoft.com/office/powerpoint/2010/main" val="3399243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6 Gráfico"/>
          <p:cNvGraphicFramePr/>
          <p:nvPr>
            <p:extLst>
              <p:ext uri="{D42A27DB-BD31-4B8C-83A1-F6EECF244321}">
                <p14:modId xmlns:p14="http://schemas.microsoft.com/office/powerpoint/2010/main" val="3754624605"/>
              </p:ext>
            </p:extLst>
          </p:nvPr>
        </p:nvGraphicFramePr>
        <p:xfrm>
          <a:off x="2634476" y="2348880"/>
          <a:ext cx="3896468" cy="3541027"/>
        </p:xfrm>
        <a:graphic>
          <a:graphicData uri="http://schemas.openxmlformats.org/drawingml/2006/chart">
            <c:chart xmlns:c="http://schemas.openxmlformats.org/drawingml/2006/chart" xmlns:r="http://schemas.openxmlformats.org/officeDocument/2006/relationships" r:id="rId2"/>
          </a:graphicData>
        </a:graphic>
      </p:graphicFrame>
      <p:sp>
        <p:nvSpPr>
          <p:cNvPr id="14" name="15 CuadroTexto"/>
          <p:cNvSpPr txBox="1">
            <a:spLocks noChangeArrowheads="1"/>
          </p:cNvSpPr>
          <p:nvPr/>
        </p:nvSpPr>
        <p:spPr bwMode="auto">
          <a:xfrm>
            <a:off x="1641419" y="1286338"/>
            <a:ext cx="5882910" cy="307777"/>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El equipo de cómputo que utiliza el personal, ¿es de uso exclusivo de la OIP?</a:t>
            </a:r>
          </a:p>
        </p:txBody>
      </p:sp>
      <p:sp>
        <p:nvSpPr>
          <p:cNvPr id="15" name="12 CuadroTexto"/>
          <p:cNvSpPr txBox="1">
            <a:spLocks noChangeArrowheads="1"/>
          </p:cNvSpPr>
          <p:nvPr/>
        </p:nvSpPr>
        <p:spPr bwMode="auto">
          <a:xfrm>
            <a:off x="265339"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Infraestructura de la Oficina de Información Pública</a:t>
            </a: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726011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15 CuadroTexto"/>
          <p:cNvSpPr txBox="1">
            <a:spLocks noChangeArrowheads="1"/>
          </p:cNvSpPr>
          <p:nvPr/>
        </p:nvSpPr>
        <p:spPr bwMode="auto">
          <a:xfrm>
            <a:off x="1703161" y="1279299"/>
            <a:ext cx="5745163"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¿Hay computadora disponible para las personas que acudan a la OIP a consultar información?</a:t>
            </a:r>
          </a:p>
        </p:txBody>
      </p:sp>
      <p:graphicFrame>
        <p:nvGraphicFramePr>
          <p:cNvPr id="8" name="6 Gráfico"/>
          <p:cNvGraphicFramePr/>
          <p:nvPr>
            <p:extLst>
              <p:ext uri="{D42A27DB-BD31-4B8C-83A1-F6EECF244321}">
                <p14:modId xmlns:p14="http://schemas.microsoft.com/office/powerpoint/2010/main" val="854692259"/>
              </p:ext>
            </p:extLst>
          </p:nvPr>
        </p:nvGraphicFramePr>
        <p:xfrm>
          <a:off x="201284" y="2204864"/>
          <a:ext cx="4874772" cy="3816424"/>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p:cNvPicPr>
            <a:picLocks noChangeAspect="1"/>
          </p:cNvPicPr>
          <p:nvPr/>
        </p:nvPicPr>
        <p:blipFill>
          <a:blip r:embed="rId3"/>
          <a:stretch>
            <a:fillRect/>
          </a:stretch>
        </p:blipFill>
        <p:spPr>
          <a:xfrm>
            <a:off x="6252718" y="2132856"/>
            <a:ext cx="1555493" cy="2199590"/>
          </a:xfrm>
          <a:prstGeom prst="rect">
            <a:avLst/>
          </a:prstGeom>
          <a:ln>
            <a:noFill/>
          </a:ln>
          <a:effectLst>
            <a:outerShdw blurRad="292100" dist="139700" dir="2700000" algn="tl" rotWithShape="0">
              <a:srgbClr val="333333">
                <a:alpha val="65000"/>
              </a:srgbClr>
            </a:outerShdw>
          </a:effectLst>
        </p:spPr>
      </p:pic>
      <p:sp>
        <p:nvSpPr>
          <p:cNvPr id="12" name="12 CuadroTexto"/>
          <p:cNvSpPr txBox="1">
            <a:spLocks noChangeArrowheads="1"/>
          </p:cNvSpPr>
          <p:nvPr/>
        </p:nvSpPr>
        <p:spPr bwMode="auto">
          <a:xfrm>
            <a:off x="265339" y="107497"/>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Computadoras disponibles para los solicitantes</a:t>
            </a:r>
          </a:p>
        </p:txBody>
      </p:sp>
      <p:sp>
        <p:nvSpPr>
          <p:cNvPr id="3" name="2 Flecha izquierda"/>
          <p:cNvSpPr/>
          <p:nvPr/>
        </p:nvSpPr>
        <p:spPr>
          <a:xfrm>
            <a:off x="4788024" y="4725143"/>
            <a:ext cx="3600400" cy="2047131"/>
          </a:xfrm>
          <a:prstGeom prst="leftArrow">
            <a:avLst/>
          </a:prstGeom>
          <a:gradFill>
            <a:gsLst>
              <a:gs pos="20000">
                <a:srgbClr val="009999">
                  <a:alpha val="60000"/>
                </a:srgbClr>
              </a:gs>
              <a:gs pos="50000">
                <a:schemeClr val="accent1">
                  <a:alpha val="60000"/>
                </a:schemeClr>
              </a:gs>
              <a:gs pos="79000">
                <a:srgbClr val="009999">
                  <a:alpha val="60000"/>
                </a:srgb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4" name="3 CuadroTexto"/>
          <p:cNvSpPr txBox="1"/>
          <p:nvPr/>
        </p:nvSpPr>
        <p:spPr>
          <a:xfrm>
            <a:off x="5220072" y="5302432"/>
            <a:ext cx="3168352" cy="892552"/>
          </a:xfrm>
          <a:prstGeom prst="rect">
            <a:avLst/>
          </a:prstGeom>
          <a:noFill/>
        </p:spPr>
        <p:txBody>
          <a:bodyPr wrap="square" rtlCol="0">
            <a:spAutoFit/>
          </a:bodyPr>
          <a:lstStyle/>
          <a:p>
            <a:pPr algn="ctr"/>
            <a:r>
              <a:rPr lang="es-MX" sz="1300" b="1" dirty="0" smtClean="0">
                <a:solidFill>
                  <a:schemeClr val="bg1"/>
                </a:solidFill>
              </a:rPr>
              <a:t>121 </a:t>
            </a:r>
            <a:r>
              <a:rPr lang="es-MX" sz="1300" b="1" dirty="0">
                <a:solidFill>
                  <a:schemeClr val="bg1"/>
                </a:solidFill>
              </a:rPr>
              <a:t>equipos de cómputo están disponibles para los solicitantes de información</a:t>
            </a:r>
          </a:p>
          <a:p>
            <a:pPr algn="ctr"/>
            <a:r>
              <a:rPr lang="es-MX" sz="1300" b="1" dirty="0">
                <a:solidFill>
                  <a:schemeClr val="bg1"/>
                </a:solidFill>
              </a:rPr>
              <a:t>(un promedio de </a:t>
            </a:r>
            <a:r>
              <a:rPr lang="es-MX" sz="1300" b="1" dirty="0" smtClean="0">
                <a:solidFill>
                  <a:schemeClr val="bg1"/>
                </a:solidFill>
              </a:rPr>
              <a:t>1.0 por </a:t>
            </a:r>
            <a:r>
              <a:rPr lang="es-MX" sz="1300" b="1" dirty="0">
                <a:solidFill>
                  <a:schemeClr val="bg1"/>
                </a:solidFill>
              </a:rPr>
              <a:t>OIP)</a:t>
            </a:r>
          </a:p>
        </p:txBody>
      </p:sp>
      <p:sp>
        <p:nvSpPr>
          <p:cNvPr id="11"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057248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98181904"/>
              </p:ext>
            </p:extLst>
          </p:nvPr>
        </p:nvGraphicFramePr>
        <p:xfrm>
          <a:off x="2966053" y="1337096"/>
          <a:ext cx="5998435" cy="49613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67047"/>
                <a:gridCol w="285465"/>
                <a:gridCol w="1480229"/>
                <a:gridCol w="285465"/>
                <a:gridCol w="1480229"/>
              </a:tblGrid>
              <a:tr h="658584">
                <a:tc>
                  <a:txBody>
                    <a:bodyPr/>
                    <a:lstStyle/>
                    <a:p>
                      <a:pPr algn="ctr"/>
                      <a:r>
                        <a:rPr lang="es-MX" sz="1400" b="1" dirty="0" smtClean="0">
                          <a:latin typeface="Calibri" pitchFamily="34" charset="0"/>
                          <a:cs typeface="Calibri" pitchFamily="34" charset="0"/>
                        </a:rPr>
                        <a:t>Equipo</a:t>
                      </a:r>
                      <a:endParaRPr lang="es-MX" sz="1400" b="1" dirty="0">
                        <a:latin typeface="Calibri" pitchFamily="34" charset="0"/>
                        <a:cs typeface="Calibri" pitchFamily="34" charset="0"/>
                      </a:endParaRPr>
                    </a:p>
                  </a:txBody>
                  <a:tcPr anchor="ctr">
                    <a:solidFill>
                      <a:srgbClr val="008080"/>
                    </a:solidFill>
                  </a:tcPr>
                </a:tc>
                <a:tc>
                  <a:txBody>
                    <a:bodyPr/>
                    <a:lstStyle/>
                    <a:p>
                      <a:pPr algn="ctr"/>
                      <a:endParaRPr lang="es-MX" sz="300" b="1" dirty="0">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latin typeface="Calibri" pitchFamily="34" charset="0"/>
                          <a:cs typeface="Calibri" pitchFamily="34" charset="0"/>
                        </a:rPr>
                        <a:t>Total</a:t>
                      </a:r>
                      <a:endParaRPr lang="es-MX" sz="1400" b="1" dirty="0">
                        <a:latin typeface="Calibri" pitchFamily="34" charset="0"/>
                        <a:cs typeface="Calibri" pitchFamily="34" charset="0"/>
                      </a:endParaRPr>
                    </a:p>
                  </a:txBody>
                  <a:tcPr anchor="ctr">
                    <a:solidFill>
                      <a:srgbClr val="008080"/>
                    </a:solidFill>
                  </a:tcPr>
                </a:tc>
                <a:tc>
                  <a:txBody>
                    <a:bodyPr/>
                    <a:lstStyle/>
                    <a:p>
                      <a:pPr algn="ctr"/>
                      <a:endParaRPr lang="es-MX" sz="300" b="1" dirty="0">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latin typeface="Calibri" pitchFamily="34" charset="0"/>
                          <a:cs typeface="Calibri" pitchFamily="34" charset="0"/>
                        </a:rPr>
                        <a:t>Promedio</a:t>
                      </a:r>
                      <a:endParaRPr lang="es-MX" sz="1400" b="1" dirty="0">
                        <a:latin typeface="Calibri" pitchFamily="34" charset="0"/>
                        <a:cs typeface="Calibri" pitchFamily="34" charset="0"/>
                      </a:endParaRPr>
                    </a:p>
                  </a:txBody>
                  <a:tcPr anchor="ctr">
                    <a:solidFill>
                      <a:srgbClr val="008080"/>
                    </a:solidFill>
                  </a:tcPr>
                </a:tc>
              </a:tr>
              <a:tr h="878113">
                <a:tc>
                  <a:txBody>
                    <a:bodyPr/>
                    <a:lstStyle/>
                    <a:p>
                      <a:pPr algn="ctr"/>
                      <a:r>
                        <a:rPr lang="es-MX" sz="1400" b="1" dirty="0" smtClean="0">
                          <a:solidFill>
                            <a:schemeClr val="bg1"/>
                          </a:solidFill>
                          <a:latin typeface="Calibri" pitchFamily="34" charset="0"/>
                          <a:cs typeface="Calibri" pitchFamily="34" charset="0"/>
                        </a:rPr>
                        <a:t>Número de impresoras para uso exclusivo de la OIP</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101</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0.8</a:t>
                      </a:r>
                      <a:endParaRPr lang="es-MX" sz="1400" b="1" dirty="0">
                        <a:solidFill>
                          <a:schemeClr val="bg1"/>
                        </a:solidFill>
                        <a:latin typeface="Calibri" pitchFamily="34" charset="0"/>
                        <a:cs typeface="Calibri" pitchFamily="34" charset="0"/>
                      </a:endParaRPr>
                    </a:p>
                  </a:txBody>
                  <a:tcPr anchor="ctr">
                    <a:solidFill>
                      <a:srgbClr val="33CCCC"/>
                    </a:solidFill>
                  </a:tcPr>
                </a:tc>
              </a:tr>
              <a:tr h="263434">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878113">
                <a:tc>
                  <a:txBody>
                    <a:bodyPr/>
                    <a:lstStyle/>
                    <a:p>
                      <a:pPr algn="ctr"/>
                      <a:r>
                        <a:rPr lang="es-MX" sz="1400" b="1" dirty="0" smtClean="0">
                          <a:solidFill>
                            <a:schemeClr val="bg1"/>
                          </a:solidFill>
                          <a:latin typeface="Calibri" pitchFamily="34" charset="0"/>
                          <a:cs typeface="Calibri" pitchFamily="34" charset="0"/>
                        </a:rPr>
                        <a:t>Número de copiadoras para uso exclusivo de la OIP</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12</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0.09</a:t>
                      </a:r>
                      <a:endParaRPr lang="es-MX" sz="1400" b="1" dirty="0">
                        <a:solidFill>
                          <a:schemeClr val="bg1"/>
                        </a:solidFill>
                        <a:latin typeface="Calibri" pitchFamily="34" charset="0"/>
                        <a:cs typeface="Calibri" pitchFamily="34" charset="0"/>
                      </a:endParaRPr>
                    </a:p>
                  </a:txBody>
                  <a:tcPr anchor="ctr">
                    <a:solidFill>
                      <a:srgbClr val="33CCCC"/>
                    </a:solidFill>
                  </a:tcPr>
                </a:tc>
              </a:tr>
              <a:tr h="263434">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noFill/>
                  </a:tcPr>
                </a:tc>
              </a:tr>
              <a:tr h="878113">
                <a:tc>
                  <a:txBody>
                    <a:bodyPr/>
                    <a:lstStyle/>
                    <a:p>
                      <a:pPr algn="ctr"/>
                      <a:r>
                        <a:rPr lang="es-MX" sz="1400" b="1" dirty="0" smtClean="0">
                          <a:solidFill>
                            <a:schemeClr val="bg1"/>
                          </a:solidFill>
                          <a:latin typeface="Calibri" pitchFamily="34" charset="0"/>
                          <a:cs typeface="Calibri" pitchFamily="34" charset="0"/>
                        </a:rPr>
                        <a:t>Número de escáners para uso exclusivo de la OIP</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57</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0.5</a:t>
                      </a:r>
                      <a:endParaRPr lang="es-MX" sz="1400" b="1" dirty="0">
                        <a:solidFill>
                          <a:schemeClr val="bg1"/>
                        </a:solidFill>
                        <a:latin typeface="Calibri" pitchFamily="34" charset="0"/>
                        <a:cs typeface="Calibri" pitchFamily="34" charset="0"/>
                      </a:endParaRPr>
                    </a:p>
                  </a:txBody>
                  <a:tcPr anchor="ctr">
                    <a:solidFill>
                      <a:srgbClr val="33CCCC"/>
                    </a:solidFill>
                  </a:tcPr>
                </a:tc>
              </a:tr>
              <a:tr h="263434">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s-MX" sz="300" b="1" dirty="0">
                        <a:latin typeface="Calibri" pitchFamily="34" charset="0"/>
                        <a:cs typeface="Calibri" pitchFamily="34" charset="0"/>
                      </a:endParaRPr>
                    </a:p>
                  </a:txBody>
                  <a:tcPr anchor="ctr">
                    <a:lnL w="12700" cap="flat" cmpd="sng" algn="ctr">
                      <a:noFill/>
                      <a:prstDash val="solid"/>
                      <a:round/>
                      <a:headEnd type="none" w="med" len="med"/>
                      <a:tailEnd type="none" w="med" len="med"/>
                    </a:lnL>
                    <a:noFill/>
                  </a:tcPr>
                </a:tc>
              </a:tr>
              <a:tr h="878113">
                <a:tc>
                  <a:txBody>
                    <a:bodyPr/>
                    <a:lstStyle/>
                    <a:p>
                      <a:pPr algn="ctr"/>
                      <a:r>
                        <a:rPr lang="es-MX" sz="1400" b="1" dirty="0" smtClean="0">
                          <a:solidFill>
                            <a:schemeClr val="bg1"/>
                          </a:solidFill>
                          <a:latin typeface="Calibri" pitchFamily="34" charset="0"/>
                          <a:cs typeface="Calibri" pitchFamily="34" charset="0"/>
                        </a:rPr>
                        <a:t>Número de multifuncionales para uso exclusivo de la OIP</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45</a:t>
                      </a:r>
                      <a:endParaRPr lang="es-MX" sz="1400" b="1" dirty="0">
                        <a:solidFill>
                          <a:schemeClr val="bg1"/>
                        </a:solidFill>
                        <a:latin typeface="Calibri" pitchFamily="34" charset="0"/>
                        <a:cs typeface="Calibri" pitchFamily="34" charset="0"/>
                      </a:endParaRPr>
                    </a:p>
                  </a:txBody>
                  <a:tcPr anchor="ctr">
                    <a:solidFill>
                      <a:srgbClr val="33CCCC"/>
                    </a:solidFill>
                  </a:tcPr>
                </a:tc>
                <a:tc>
                  <a:txBody>
                    <a:bodyPr/>
                    <a:lstStyle/>
                    <a:p>
                      <a:pPr algn="ctr"/>
                      <a:endParaRPr lang="es-MX" sz="300" b="1" dirty="0">
                        <a:solidFill>
                          <a:schemeClr val="bg1"/>
                        </a:solidFill>
                        <a:latin typeface="Calibri" pitchFamily="34" charset="0"/>
                        <a:cs typeface="Calibri"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400" b="1" dirty="0" smtClean="0">
                          <a:solidFill>
                            <a:schemeClr val="bg1"/>
                          </a:solidFill>
                          <a:latin typeface="Calibri" pitchFamily="34" charset="0"/>
                          <a:cs typeface="Calibri" pitchFamily="34" charset="0"/>
                        </a:rPr>
                        <a:t>0.37</a:t>
                      </a:r>
                      <a:endParaRPr lang="es-MX" sz="1400" b="1" dirty="0">
                        <a:solidFill>
                          <a:schemeClr val="bg1"/>
                        </a:solidFill>
                        <a:latin typeface="Calibri" pitchFamily="34" charset="0"/>
                        <a:cs typeface="Calibri" pitchFamily="34" charset="0"/>
                      </a:endParaRPr>
                    </a:p>
                  </a:txBody>
                  <a:tcPr anchor="ctr">
                    <a:solidFill>
                      <a:srgbClr val="33CCCC"/>
                    </a:solidFill>
                  </a:tcPr>
                </a:tc>
              </a:tr>
            </a:tbl>
          </a:graphicData>
        </a:graphic>
      </p:graphicFrame>
      <p:pic>
        <p:nvPicPr>
          <p:cNvPr id="92208" name="Picture 2" descr="http://safe-img04.olx.com.mx/ui/16/81/77/1321839274_282427477_2-Multifuncional-Brother-Dcp-8065dn-32-Ppm-Red-Duplex-Tijuana.jpg"/>
          <p:cNvPicPr>
            <a:picLocks noChangeAspect="1" noChangeArrowheads="1"/>
          </p:cNvPicPr>
          <p:nvPr/>
        </p:nvPicPr>
        <p:blipFill>
          <a:blip r:embed="rId2" cstate="print"/>
          <a:srcRect/>
          <a:stretch>
            <a:fillRect/>
          </a:stretch>
        </p:blipFill>
        <p:spPr bwMode="auto">
          <a:xfrm>
            <a:off x="395536" y="2636911"/>
            <a:ext cx="2232249" cy="2232249"/>
          </a:xfrm>
          <a:prstGeom prst="rect">
            <a:avLst/>
          </a:prstGeom>
          <a:ln>
            <a:noFill/>
          </a:ln>
          <a:effectLst>
            <a:outerShdw blurRad="292100" dist="139700" dir="2700000" algn="tl" rotWithShape="0">
              <a:srgbClr val="333333">
                <a:alpha val="65000"/>
              </a:srgbClr>
            </a:outerShdw>
          </a:effectLst>
        </p:spPr>
      </p:pic>
      <p:sp>
        <p:nvSpPr>
          <p:cNvPr id="8" name="12 CuadroTexto"/>
          <p:cNvSpPr txBox="1">
            <a:spLocks noChangeArrowheads="1"/>
          </p:cNvSpPr>
          <p:nvPr/>
        </p:nvSpPr>
        <p:spPr bwMode="auto">
          <a:xfrm>
            <a:off x="276225" y="118383"/>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Equipo adicional en las Oficinas de Información Pública</a:t>
            </a: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2219566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CuadroTexto"/>
          <p:cNvSpPr txBox="1">
            <a:spLocks noChangeArrowheads="1"/>
          </p:cNvSpPr>
          <p:nvPr/>
        </p:nvSpPr>
        <p:spPr bwMode="auto">
          <a:xfrm>
            <a:off x="1262063" y="2060575"/>
            <a:ext cx="6623050" cy="2016125"/>
          </a:xfrm>
          <a:prstGeom prst="rect">
            <a:avLst/>
          </a:prstGeom>
          <a:noFill/>
          <a:ln w="9525">
            <a:noFill/>
            <a:miter lim="800000"/>
            <a:headEnd/>
            <a:tailEnd/>
          </a:ln>
          <a:effectLst>
            <a:outerShdw blurRad="63500" sx="102000" sy="102000" algn="ctr" rotWithShape="0">
              <a:prstClr val="black">
                <a:alpha val="40000"/>
              </a:prstClr>
            </a:outerShdw>
          </a:effectLst>
        </p:spPr>
        <p:txBody>
          <a:bodyPr anchor="ctr"/>
          <a:lstStyle/>
          <a:p>
            <a:pPr algn="ctr"/>
            <a:r>
              <a:rPr lang="es-MX" sz="3600" b="1" dirty="0">
                <a:solidFill>
                  <a:srgbClr val="003E75"/>
                </a:solidFill>
                <a:latin typeface="Calibri" pitchFamily="34" charset="0"/>
              </a:rPr>
              <a:t>D A T O S    </a:t>
            </a:r>
            <a:r>
              <a:rPr lang="es-MX" sz="3600" b="1" dirty="0" smtClean="0">
                <a:solidFill>
                  <a:srgbClr val="003E75"/>
                </a:solidFill>
                <a:latin typeface="Calibri" pitchFamily="34" charset="0"/>
              </a:rPr>
              <a:t>E L E C T R </a:t>
            </a:r>
            <a:r>
              <a:rPr lang="es-MX" sz="3600" b="1" dirty="0" smtClean="0">
                <a:solidFill>
                  <a:srgbClr val="003E75"/>
                </a:solidFill>
                <a:latin typeface="Calibri" pitchFamily="34" charset="0"/>
              </a:rPr>
              <a:t>Ó</a:t>
            </a:r>
            <a:r>
              <a:rPr lang="es-MX" sz="3600" b="1" dirty="0" smtClean="0">
                <a:solidFill>
                  <a:srgbClr val="003E75"/>
                </a:solidFill>
                <a:latin typeface="Calibri" pitchFamily="34" charset="0"/>
              </a:rPr>
              <a:t> N I C O S D </a:t>
            </a:r>
            <a:r>
              <a:rPr lang="es-MX" sz="3600" b="1" dirty="0">
                <a:solidFill>
                  <a:srgbClr val="003E75"/>
                </a:solidFill>
                <a:latin typeface="Calibri" pitchFamily="34" charset="0"/>
              </a:rPr>
              <a:t>E   L A   O F I C I N A   D E   </a:t>
            </a:r>
            <a:endParaRPr lang="es-MX" sz="3600" b="1" dirty="0" smtClean="0">
              <a:solidFill>
                <a:srgbClr val="003E75"/>
              </a:solidFill>
              <a:latin typeface="Calibri" pitchFamily="34" charset="0"/>
            </a:endParaRPr>
          </a:p>
          <a:p>
            <a:pPr algn="ctr"/>
            <a:r>
              <a:rPr lang="es-MX" sz="3600" b="1" dirty="0" smtClean="0">
                <a:solidFill>
                  <a:srgbClr val="003E75"/>
                </a:solidFill>
                <a:latin typeface="Calibri" pitchFamily="34" charset="0"/>
              </a:rPr>
              <a:t>I </a:t>
            </a:r>
            <a:r>
              <a:rPr lang="es-MX" sz="3600" b="1" dirty="0">
                <a:solidFill>
                  <a:srgbClr val="003E75"/>
                </a:solidFill>
                <a:latin typeface="Calibri" pitchFamily="34" charset="0"/>
              </a:rPr>
              <a:t>N F O R M A C I </a:t>
            </a:r>
            <a:r>
              <a:rPr lang="es-MX" sz="3600" b="1" dirty="0">
                <a:solidFill>
                  <a:srgbClr val="003E75"/>
                </a:solidFill>
                <a:latin typeface="Calibri" pitchFamily="34" charset="0"/>
              </a:rPr>
              <a:t>Ó</a:t>
            </a:r>
            <a:r>
              <a:rPr lang="es-MX" sz="3600" b="1" dirty="0">
                <a:solidFill>
                  <a:srgbClr val="003E75"/>
                </a:solidFill>
                <a:latin typeface="Calibri" pitchFamily="34" charset="0"/>
              </a:rPr>
              <a:t> N</a:t>
            </a:r>
          </a:p>
          <a:p>
            <a:pPr algn="ctr"/>
            <a:r>
              <a:rPr lang="es-MX" sz="3600" b="1" dirty="0">
                <a:solidFill>
                  <a:srgbClr val="003E75"/>
                </a:solidFill>
                <a:latin typeface="Calibri" pitchFamily="34" charset="0"/>
              </a:rPr>
              <a:t>P Ú B L I C A</a:t>
            </a:r>
          </a:p>
        </p:txBody>
      </p:sp>
    </p:spTree>
    <p:extLst>
      <p:ext uri="{BB962C8B-B14F-4D97-AF65-F5344CB8AC3E}">
        <p14:creationId xmlns:p14="http://schemas.microsoft.com/office/powerpoint/2010/main" val="8220220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15 CuadroTexto"/>
          <p:cNvSpPr txBox="1">
            <a:spLocks noChangeArrowheads="1"/>
          </p:cNvSpPr>
          <p:nvPr/>
        </p:nvSpPr>
        <p:spPr bwMode="auto">
          <a:xfrm>
            <a:off x="1457550" y="1279646"/>
            <a:ext cx="6232566"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¿Coincide el correo electrónico para uso institucional de la OIP registrado con el correo vigente proporcionado por el responsable de la OIP?</a:t>
            </a:r>
          </a:p>
        </p:txBody>
      </p:sp>
      <p:sp>
        <p:nvSpPr>
          <p:cNvPr id="36869" name="7 CuadroTexto"/>
          <p:cNvSpPr txBox="1">
            <a:spLocks noChangeArrowheads="1"/>
          </p:cNvSpPr>
          <p:nvPr/>
        </p:nvSpPr>
        <p:spPr bwMode="auto">
          <a:xfrm>
            <a:off x="262406"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Correo electrónico de la OIP</a:t>
            </a:r>
          </a:p>
        </p:txBody>
      </p:sp>
      <p:graphicFrame>
        <p:nvGraphicFramePr>
          <p:cNvPr id="6" name="6 Gráfico"/>
          <p:cNvGraphicFramePr/>
          <p:nvPr>
            <p:extLst>
              <p:ext uri="{D42A27DB-BD31-4B8C-83A1-F6EECF244321}">
                <p14:modId xmlns:p14="http://schemas.microsoft.com/office/powerpoint/2010/main" val="2413940183"/>
              </p:ext>
            </p:extLst>
          </p:nvPr>
        </p:nvGraphicFramePr>
        <p:xfrm>
          <a:off x="1907704" y="2508110"/>
          <a:ext cx="5400600" cy="3597415"/>
        </p:xfrm>
        <a:graphic>
          <a:graphicData uri="http://schemas.openxmlformats.org/drawingml/2006/chart">
            <c:chart xmlns:c="http://schemas.openxmlformats.org/drawingml/2006/chart" xmlns:r="http://schemas.openxmlformats.org/officeDocument/2006/relationships" r:id="rId2"/>
          </a:graphicData>
        </a:graphic>
      </p:graphicFrame>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604245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15 CuadroTexto"/>
          <p:cNvSpPr txBox="1">
            <a:spLocks noChangeArrowheads="1"/>
          </p:cNvSpPr>
          <p:nvPr/>
        </p:nvSpPr>
        <p:spPr bwMode="auto">
          <a:xfrm>
            <a:off x="1472974" y="1273175"/>
            <a:ext cx="6205537" cy="738664"/>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¿Coincide el correo electrónico registrado en el portal de internet del Ente Obligado con el correo vigente para uso institucional del Responsable de la Oficina de Información Pública?</a:t>
            </a:r>
          </a:p>
        </p:txBody>
      </p:sp>
      <p:graphicFrame>
        <p:nvGraphicFramePr>
          <p:cNvPr id="7" name="6 Gráfico"/>
          <p:cNvGraphicFramePr/>
          <p:nvPr>
            <p:extLst>
              <p:ext uri="{D42A27DB-BD31-4B8C-83A1-F6EECF244321}">
                <p14:modId xmlns:p14="http://schemas.microsoft.com/office/powerpoint/2010/main" val="2994796607"/>
              </p:ext>
            </p:extLst>
          </p:nvPr>
        </p:nvGraphicFramePr>
        <p:xfrm>
          <a:off x="827584" y="2204864"/>
          <a:ext cx="7704856" cy="4422947"/>
        </p:xfrm>
        <a:graphic>
          <a:graphicData uri="http://schemas.openxmlformats.org/drawingml/2006/chart">
            <c:chart xmlns:c="http://schemas.openxmlformats.org/drawingml/2006/chart" xmlns:r="http://schemas.openxmlformats.org/officeDocument/2006/relationships" r:id="rId2"/>
          </a:graphicData>
        </a:graphic>
      </p:graphicFrame>
      <p:sp>
        <p:nvSpPr>
          <p:cNvPr id="9" name="7 CuadroTexto"/>
          <p:cNvSpPr txBox="1">
            <a:spLocks noChangeArrowheads="1"/>
          </p:cNvSpPr>
          <p:nvPr/>
        </p:nvSpPr>
        <p:spPr bwMode="auto">
          <a:xfrm>
            <a:off x="262406" y="11663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Correo electrónico del Responsable de la OIP</a:t>
            </a:r>
          </a:p>
        </p:txBody>
      </p:sp>
      <p:sp>
        <p:nvSpPr>
          <p:cNvPr id="10"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7824490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15 CuadroTexto"/>
          <p:cNvSpPr txBox="1">
            <a:spLocks noChangeArrowheads="1"/>
          </p:cNvSpPr>
          <p:nvPr/>
        </p:nvSpPr>
        <p:spPr bwMode="auto">
          <a:xfrm>
            <a:off x="1472974" y="1284061"/>
            <a:ext cx="6205537"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¿Coincide el correo electrónico para uso institucional del Responsable Operativo de la Oficina de Información Pública con el registrado en el portal de internet?</a:t>
            </a:r>
          </a:p>
        </p:txBody>
      </p:sp>
      <p:graphicFrame>
        <p:nvGraphicFramePr>
          <p:cNvPr id="6" name="6 Gráfico"/>
          <p:cNvGraphicFramePr/>
          <p:nvPr>
            <p:extLst>
              <p:ext uri="{D42A27DB-BD31-4B8C-83A1-F6EECF244321}">
                <p14:modId xmlns:p14="http://schemas.microsoft.com/office/powerpoint/2010/main" val="3399135400"/>
              </p:ext>
            </p:extLst>
          </p:nvPr>
        </p:nvGraphicFramePr>
        <p:xfrm>
          <a:off x="979482" y="2204864"/>
          <a:ext cx="7480950" cy="4278486"/>
        </p:xfrm>
        <a:graphic>
          <a:graphicData uri="http://schemas.openxmlformats.org/drawingml/2006/chart">
            <c:chart xmlns:c="http://schemas.openxmlformats.org/drawingml/2006/chart" xmlns:r="http://schemas.openxmlformats.org/officeDocument/2006/relationships" r:id="rId2"/>
          </a:graphicData>
        </a:graphic>
      </p:graphicFrame>
      <p:sp>
        <p:nvSpPr>
          <p:cNvPr id="9" name="7 CuadroTexto"/>
          <p:cNvSpPr txBox="1">
            <a:spLocks noChangeArrowheads="1"/>
          </p:cNvSpPr>
          <p:nvPr/>
        </p:nvSpPr>
        <p:spPr bwMode="auto">
          <a:xfrm>
            <a:off x="262406"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Correo electrónico del Responsable Operativo de la OIP</a:t>
            </a:r>
          </a:p>
        </p:txBody>
      </p:sp>
      <p:sp>
        <p:nvSpPr>
          <p:cNvPr id="11"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516837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15 CuadroTexto"/>
          <p:cNvSpPr txBox="1">
            <a:spLocks noChangeArrowheads="1"/>
          </p:cNvSpPr>
          <p:nvPr/>
        </p:nvSpPr>
        <p:spPr bwMode="auto">
          <a:xfrm>
            <a:off x="979085" y="1284061"/>
            <a:ext cx="7193316"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¿Coincide el número de teléfono institucional de la Oficina de Información Pública registrado con el portal de internet con el que efectivamente funciona en la OIP?</a:t>
            </a:r>
          </a:p>
        </p:txBody>
      </p:sp>
      <p:graphicFrame>
        <p:nvGraphicFramePr>
          <p:cNvPr id="12" name="6 Gráfico"/>
          <p:cNvGraphicFramePr/>
          <p:nvPr>
            <p:extLst>
              <p:ext uri="{D42A27DB-BD31-4B8C-83A1-F6EECF244321}">
                <p14:modId xmlns:p14="http://schemas.microsoft.com/office/powerpoint/2010/main" val="2797135866"/>
              </p:ext>
            </p:extLst>
          </p:nvPr>
        </p:nvGraphicFramePr>
        <p:xfrm>
          <a:off x="1475656" y="2217093"/>
          <a:ext cx="560874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a:spLocks noChangeArrowheads="1"/>
          </p:cNvSpPr>
          <p:nvPr/>
        </p:nvSpPr>
        <p:spPr bwMode="auto">
          <a:xfrm>
            <a:off x="262406" y="12132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Número telefónico de la OIP</a:t>
            </a: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68000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a:t>
            </a:r>
            <a:endParaRPr lang="es-ES" sz="1400" b="1" i="1" dirty="0">
              <a:solidFill>
                <a:srgbClr val="003E75"/>
              </a:solidFill>
              <a:latin typeface="Calibri" pitchFamily="34" charset="0"/>
            </a:endParaRPr>
          </a:p>
        </p:txBody>
      </p:sp>
      <p:sp>
        <p:nvSpPr>
          <p:cNvPr id="1029" name="15 CuadroTexto"/>
          <p:cNvSpPr txBox="1">
            <a:spLocks noChangeArrowheads="1"/>
          </p:cNvSpPr>
          <p:nvPr/>
        </p:nvSpPr>
        <p:spPr bwMode="auto">
          <a:xfrm>
            <a:off x="353786" y="1288365"/>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domicilio registrado en el portal de Internet del Ente Obligado, coincide con la ubicación real de la OIP?</a:t>
            </a:r>
          </a:p>
        </p:txBody>
      </p:sp>
      <p:pic>
        <p:nvPicPr>
          <p:cNvPr id="2" name="Imagen 1"/>
          <p:cNvPicPr>
            <a:picLocks noChangeAspect="1"/>
          </p:cNvPicPr>
          <p:nvPr/>
        </p:nvPicPr>
        <p:blipFill>
          <a:blip r:embed="rId2"/>
          <a:stretch>
            <a:fillRect/>
          </a:stretch>
        </p:blipFill>
        <p:spPr>
          <a:xfrm>
            <a:off x="6089466" y="2492896"/>
            <a:ext cx="2483034" cy="2160240"/>
          </a:xfrm>
          <a:prstGeom prst="rect">
            <a:avLst/>
          </a:prstGeom>
          <a:ln>
            <a:noFill/>
          </a:ln>
          <a:effectLst>
            <a:outerShdw blurRad="292100" dist="139700" dir="2700000" algn="tl" rotWithShape="0">
              <a:srgbClr val="333333">
                <a:alpha val="65000"/>
              </a:srgbClr>
            </a:outerShdw>
          </a:effectLst>
        </p:spPr>
      </p:pic>
      <p:sp>
        <p:nvSpPr>
          <p:cNvPr id="8"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aphicFrame>
        <p:nvGraphicFramePr>
          <p:cNvPr id="9" name="5 Gráfico"/>
          <p:cNvGraphicFramePr/>
          <p:nvPr>
            <p:extLst>
              <p:ext uri="{D42A27DB-BD31-4B8C-83A1-F6EECF244321}">
                <p14:modId xmlns:p14="http://schemas.microsoft.com/office/powerpoint/2010/main" val="2705813790"/>
              </p:ext>
            </p:extLst>
          </p:nvPr>
        </p:nvGraphicFramePr>
        <p:xfrm>
          <a:off x="539552" y="2348880"/>
          <a:ext cx="4680520"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6476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44 CuadroTexto"/>
          <p:cNvSpPr txBox="1">
            <a:spLocks noChangeArrowheads="1"/>
          </p:cNvSpPr>
          <p:nvPr/>
        </p:nvSpPr>
        <p:spPr bwMode="auto">
          <a:xfrm>
            <a:off x="2411413" y="1273175"/>
            <a:ext cx="4306887"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¿Cuál es el horario de atención al público de la OIP?</a:t>
            </a:r>
          </a:p>
        </p:txBody>
      </p:sp>
      <p:pic>
        <p:nvPicPr>
          <p:cNvPr id="40966" name="Picture 1" descr="C:\Users\guillermo.gomez\AppData\Local\Microsoft\Windows\Temporary Internet Files\Content.IE5\BP368T3P\MC900439223[1].png"/>
          <p:cNvPicPr>
            <a:picLocks noChangeAspect="1" noChangeArrowheads="1"/>
          </p:cNvPicPr>
          <p:nvPr/>
        </p:nvPicPr>
        <p:blipFill>
          <a:blip r:embed="rId2" cstate="print"/>
          <a:srcRect/>
          <a:stretch>
            <a:fillRect/>
          </a:stretch>
        </p:blipFill>
        <p:spPr bwMode="auto">
          <a:xfrm>
            <a:off x="395288" y="1268413"/>
            <a:ext cx="1062037" cy="1063625"/>
          </a:xfrm>
          <a:prstGeom prst="rect">
            <a:avLst/>
          </a:prstGeom>
          <a:noFill/>
          <a:ln w="9525">
            <a:noFill/>
            <a:miter lim="800000"/>
            <a:headEnd/>
            <a:tailEnd/>
          </a:ln>
        </p:spPr>
      </p:pic>
      <p:pic>
        <p:nvPicPr>
          <p:cNvPr id="40967" name="Picture 2" descr="C:\Users\guillermo.gomez\AppData\Local\Microsoft\Windows\Temporary Internet Files\Content.IE5\BP368T3P\MC900318904[1].wmf"/>
          <p:cNvPicPr>
            <a:picLocks noChangeAspect="1" noChangeArrowheads="1"/>
          </p:cNvPicPr>
          <p:nvPr/>
        </p:nvPicPr>
        <p:blipFill>
          <a:blip r:embed="rId3" cstate="print"/>
          <a:srcRect/>
          <a:stretch>
            <a:fillRect/>
          </a:stretch>
        </p:blipFill>
        <p:spPr bwMode="auto">
          <a:xfrm>
            <a:off x="7451725" y="1341438"/>
            <a:ext cx="1247775" cy="1082675"/>
          </a:xfrm>
          <a:prstGeom prst="rect">
            <a:avLst/>
          </a:prstGeom>
          <a:noFill/>
          <a:ln w="9525">
            <a:noFill/>
            <a:miter lim="800000"/>
            <a:headEnd/>
            <a:tailEnd/>
          </a:ln>
        </p:spPr>
      </p:pic>
      <p:graphicFrame>
        <p:nvGraphicFramePr>
          <p:cNvPr id="8" name="26 Gráfico"/>
          <p:cNvGraphicFramePr/>
          <p:nvPr>
            <p:extLst>
              <p:ext uri="{D42A27DB-BD31-4B8C-83A1-F6EECF244321}">
                <p14:modId xmlns:p14="http://schemas.microsoft.com/office/powerpoint/2010/main" val="2393346256"/>
              </p:ext>
            </p:extLst>
          </p:nvPr>
        </p:nvGraphicFramePr>
        <p:xfrm>
          <a:off x="424534" y="2636912"/>
          <a:ext cx="828594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CuadroTexto"/>
          <p:cNvSpPr txBox="1">
            <a:spLocks noChangeArrowheads="1"/>
          </p:cNvSpPr>
          <p:nvPr/>
        </p:nvSpPr>
        <p:spPr bwMode="auto">
          <a:xfrm>
            <a:off x="262406"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Horario de atención</a:t>
            </a:r>
          </a:p>
        </p:txBody>
      </p:sp>
      <p:sp>
        <p:nvSpPr>
          <p:cNvPr id="12"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1083827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CuadroTexto"/>
          <p:cNvSpPr txBox="1">
            <a:spLocks noChangeArrowheads="1"/>
          </p:cNvSpPr>
          <p:nvPr/>
        </p:nvSpPr>
        <p:spPr bwMode="auto">
          <a:xfrm>
            <a:off x="1262063" y="2060575"/>
            <a:ext cx="6623050" cy="2016125"/>
          </a:xfrm>
          <a:prstGeom prst="rect">
            <a:avLst/>
          </a:prstGeom>
          <a:noFill/>
          <a:ln w="9525">
            <a:noFill/>
            <a:miter lim="800000"/>
            <a:headEnd/>
            <a:tailEnd/>
          </a:ln>
        </p:spPr>
        <p:txBody>
          <a:bodyPr anchor="ctr"/>
          <a:lstStyle/>
          <a:p>
            <a:pPr algn="ctr"/>
            <a:r>
              <a:rPr lang="es-MX" sz="3600" b="1" dirty="0">
                <a:solidFill>
                  <a:srgbClr val="003E75"/>
                </a:solidFill>
                <a:latin typeface="Calibri" pitchFamily="34" charset="0"/>
              </a:rPr>
              <a:t>D I F U S I </a:t>
            </a:r>
            <a:r>
              <a:rPr lang="es-MX" sz="3600" b="1" dirty="0">
                <a:solidFill>
                  <a:srgbClr val="003E75"/>
                </a:solidFill>
                <a:latin typeface="Calibri" pitchFamily="34" charset="0"/>
              </a:rPr>
              <a:t>Ó</a:t>
            </a:r>
            <a:r>
              <a:rPr lang="es-MX" sz="3600" b="1" dirty="0">
                <a:solidFill>
                  <a:srgbClr val="003E75"/>
                </a:solidFill>
                <a:latin typeface="Calibri" pitchFamily="34" charset="0"/>
              </a:rPr>
              <a:t> N   D E   L A</a:t>
            </a:r>
          </a:p>
          <a:p>
            <a:pPr algn="ctr"/>
            <a:r>
              <a:rPr lang="es-MX" sz="3600" b="1" dirty="0">
                <a:solidFill>
                  <a:srgbClr val="003E75"/>
                </a:solidFill>
                <a:latin typeface="Calibri" pitchFamily="34" charset="0"/>
              </a:rPr>
              <a:t>C U L T U R A   D E</a:t>
            </a:r>
          </a:p>
          <a:p>
            <a:pPr algn="ctr"/>
            <a:r>
              <a:rPr lang="es-MX" sz="3600" b="1" dirty="0">
                <a:solidFill>
                  <a:srgbClr val="003E75"/>
                </a:solidFill>
                <a:latin typeface="Calibri" pitchFamily="34" charset="0"/>
              </a:rPr>
              <a:t>T R A N S P A R E N C I A</a:t>
            </a:r>
          </a:p>
        </p:txBody>
      </p:sp>
    </p:spTree>
    <p:extLst>
      <p:ext uri="{BB962C8B-B14F-4D97-AF65-F5344CB8AC3E}">
        <p14:creationId xmlns:p14="http://schemas.microsoft.com/office/powerpoint/2010/main" val="6024060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8 CuadroTexto"/>
          <p:cNvSpPr txBox="1">
            <a:spLocks noChangeArrowheads="1"/>
          </p:cNvSpPr>
          <p:nvPr/>
        </p:nvSpPr>
        <p:spPr bwMode="auto">
          <a:xfrm>
            <a:off x="1703160" y="1020078"/>
            <a:ext cx="5745163"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¿Están disponibles al público en general los siguientes formatos con el logotipo del Ente Obligado?</a:t>
            </a:r>
          </a:p>
        </p:txBody>
      </p:sp>
      <p:sp>
        <p:nvSpPr>
          <p:cNvPr id="41989" name="9 CuadroTexto"/>
          <p:cNvSpPr txBox="1">
            <a:spLocks noChangeArrowheads="1"/>
          </p:cNvSpPr>
          <p:nvPr/>
        </p:nvSpPr>
        <p:spPr bwMode="auto">
          <a:xfrm>
            <a:off x="262406" y="10624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Formatos para los solicitantes</a:t>
            </a:r>
          </a:p>
        </p:txBody>
      </p:sp>
      <p:graphicFrame>
        <p:nvGraphicFramePr>
          <p:cNvPr id="6" name="5 Gráfico"/>
          <p:cNvGraphicFramePr/>
          <p:nvPr>
            <p:extLst>
              <p:ext uri="{D42A27DB-BD31-4B8C-83A1-F6EECF244321}">
                <p14:modId xmlns:p14="http://schemas.microsoft.com/office/powerpoint/2010/main" val="4261461930"/>
              </p:ext>
            </p:extLst>
          </p:nvPr>
        </p:nvGraphicFramePr>
        <p:xfrm>
          <a:off x="676422" y="1706010"/>
          <a:ext cx="8071397" cy="4921801"/>
        </p:xfrm>
        <a:graphic>
          <a:graphicData uri="http://schemas.openxmlformats.org/drawingml/2006/chart">
            <c:chart xmlns:c="http://schemas.openxmlformats.org/drawingml/2006/chart" xmlns:r="http://schemas.openxmlformats.org/officeDocument/2006/relationships" r:id="rId3"/>
          </a:graphicData>
        </a:graphic>
      </p:graphicFrame>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4022698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8 CuadroTexto"/>
          <p:cNvSpPr txBox="1">
            <a:spLocks noChangeArrowheads="1"/>
          </p:cNvSpPr>
          <p:nvPr/>
        </p:nvSpPr>
        <p:spPr bwMode="auto">
          <a:xfrm>
            <a:off x="342900" y="863600"/>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¿Cómo se difunde la cultura de transparencia </a:t>
            </a:r>
            <a:r>
              <a:rPr lang="es-MX" sz="1400" b="1" u="sng" dirty="0">
                <a:solidFill>
                  <a:srgbClr val="003E75"/>
                </a:solidFill>
                <a:latin typeface="Calibri" pitchFamily="34" charset="0"/>
              </a:rPr>
              <a:t>entre el persona</a:t>
            </a:r>
            <a:r>
              <a:rPr lang="es-MX" sz="1400" b="1" dirty="0">
                <a:solidFill>
                  <a:srgbClr val="003E75"/>
                </a:solidFill>
                <a:latin typeface="Calibri" pitchFamily="34" charset="0"/>
              </a:rPr>
              <a:t>l del Ente Obligado?</a:t>
            </a:r>
          </a:p>
        </p:txBody>
      </p:sp>
      <p:sp>
        <p:nvSpPr>
          <p:cNvPr id="43013" name="9 CuadroTexto"/>
          <p:cNvSpPr txBox="1">
            <a:spLocks noChangeArrowheads="1"/>
          </p:cNvSpPr>
          <p:nvPr/>
        </p:nvSpPr>
        <p:spPr bwMode="auto">
          <a:xfrm>
            <a:off x="262099"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Difusión de la cultura de transparencia en el Ente Obligado</a:t>
            </a:r>
            <a:endParaRPr lang="pt-BR" b="1" dirty="0">
              <a:solidFill>
                <a:srgbClr val="003E75"/>
              </a:solidFill>
              <a:latin typeface="Calibri" pitchFamily="34" charset="0"/>
            </a:endParaRPr>
          </a:p>
        </p:txBody>
      </p:sp>
      <p:graphicFrame>
        <p:nvGraphicFramePr>
          <p:cNvPr id="6" name="5 Gráfico"/>
          <p:cNvGraphicFramePr/>
          <p:nvPr>
            <p:extLst>
              <p:ext uri="{D42A27DB-BD31-4B8C-83A1-F6EECF244321}">
                <p14:modId xmlns:p14="http://schemas.microsoft.com/office/powerpoint/2010/main" val="1922393275"/>
              </p:ext>
            </p:extLst>
          </p:nvPr>
        </p:nvGraphicFramePr>
        <p:xfrm>
          <a:off x="607570" y="1278034"/>
          <a:ext cx="7924870" cy="4991936"/>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a:spLocks noChangeArrowheads="1"/>
          </p:cNvSpPr>
          <p:nvPr/>
        </p:nvSpPr>
        <p:spPr bwMode="auto">
          <a:xfrm>
            <a:off x="1835696" y="6290156"/>
            <a:ext cx="6192688" cy="461665"/>
          </a:xfrm>
          <a:prstGeom prst="rect">
            <a:avLst/>
          </a:prstGeom>
          <a:noFill/>
          <a:ln w="9525">
            <a:noFill/>
            <a:miter lim="800000"/>
            <a:headEnd/>
            <a:tailEnd/>
          </a:ln>
        </p:spPr>
        <p:txBody>
          <a:bodyPr wrap="square">
            <a:spAutoFit/>
          </a:bodyPr>
          <a:lstStyle/>
          <a:p>
            <a:pPr algn="ctr"/>
            <a:r>
              <a:rPr lang="es-MX" sz="1200" b="1" dirty="0" smtClean="0">
                <a:solidFill>
                  <a:srgbClr val="003E75"/>
                </a:solidFill>
                <a:latin typeface="Calibri" pitchFamily="34" charset="0"/>
              </a:rPr>
              <a:t>El 3.3 por ciento de los Entes Obligados no difunde la cultura de transparencia entre el personal </a:t>
            </a:r>
            <a:endParaRPr lang="es-MX" sz="1200" b="1" dirty="0">
              <a:solidFill>
                <a:srgbClr val="003E75"/>
              </a:solidFill>
              <a:latin typeface="Calibri" pitchFamily="34" charset="0"/>
            </a:endParaRPr>
          </a:p>
        </p:txBody>
      </p:sp>
      <p:sp>
        <p:nvSpPr>
          <p:cNvPr id="11"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478500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8 CuadroTexto"/>
          <p:cNvSpPr txBox="1">
            <a:spLocks noChangeArrowheads="1"/>
          </p:cNvSpPr>
          <p:nvPr/>
        </p:nvSpPr>
        <p:spPr bwMode="auto">
          <a:xfrm>
            <a:off x="351506" y="867203"/>
            <a:ext cx="8443913" cy="307777"/>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¿Cómo difunde el Ente Obligado la cultura de transparencia </a:t>
            </a:r>
            <a:r>
              <a:rPr lang="es-MX" sz="1400" b="1" u="sng" dirty="0">
                <a:solidFill>
                  <a:srgbClr val="003E75"/>
                </a:solidFill>
                <a:latin typeface="Calibri" pitchFamily="34" charset="0"/>
              </a:rPr>
              <a:t>entre la población en genera</a:t>
            </a:r>
            <a:r>
              <a:rPr lang="es-MX" sz="1400" b="1" dirty="0">
                <a:solidFill>
                  <a:srgbClr val="003E75"/>
                </a:solidFill>
                <a:latin typeface="Calibri" pitchFamily="34" charset="0"/>
              </a:rPr>
              <a:t>l?</a:t>
            </a:r>
          </a:p>
        </p:txBody>
      </p:sp>
      <p:sp>
        <p:nvSpPr>
          <p:cNvPr id="44037" name="9 CuadroTexto"/>
          <p:cNvSpPr txBox="1">
            <a:spLocks noChangeArrowheads="1"/>
          </p:cNvSpPr>
          <p:nvPr/>
        </p:nvSpPr>
        <p:spPr bwMode="auto">
          <a:xfrm>
            <a:off x="264534" y="10624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Difusión de la cultura de transparencia entre la población</a:t>
            </a:r>
            <a:endParaRPr lang="pt-BR" b="1" dirty="0">
              <a:solidFill>
                <a:srgbClr val="003E75"/>
              </a:solidFill>
              <a:latin typeface="Calibri" pitchFamily="34" charset="0"/>
            </a:endParaRPr>
          </a:p>
        </p:txBody>
      </p:sp>
      <p:graphicFrame>
        <p:nvGraphicFramePr>
          <p:cNvPr id="6" name="5 Gráfico"/>
          <p:cNvGraphicFramePr/>
          <p:nvPr>
            <p:extLst>
              <p:ext uri="{D42A27DB-BD31-4B8C-83A1-F6EECF244321}">
                <p14:modId xmlns:p14="http://schemas.microsoft.com/office/powerpoint/2010/main" val="1345278966"/>
              </p:ext>
            </p:extLst>
          </p:nvPr>
        </p:nvGraphicFramePr>
        <p:xfrm>
          <a:off x="738488" y="1145207"/>
          <a:ext cx="8208912" cy="5287491"/>
        </p:xfrm>
        <a:graphic>
          <a:graphicData uri="http://schemas.openxmlformats.org/drawingml/2006/chart">
            <c:chart xmlns:c="http://schemas.openxmlformats.org/drawingml/2006/chart" xmlns:r="http://schemas.openxmlformats.org/officeDocument/2006/relationships" r:id="rId3"/>
          </a:graphicData>
        </a:graphic>
      </p:graphicFrame>
      <p:sp>
        <p:nvSpPr>
          <p:cNvPr id="10" name="8 CuadroTexto"/>
          <p:cNvSpPr txBox="1">
            <a:spLocks noChangeArrowheads="1"/>
          </p:cNvSpPr>
          <p:nvPr/>
        </p:nvSpPr>
        <p:spPr bwMode="auto">
          <a:xfrm>
            <a:off x="2195736" y="6381328"/>
            <a:ext cx="5328594" cy="461665"/>
          </a:xfrm>
          <a:prstGeom prst="rect">
            <a:avLst/>
          </a:prstGeom>
          <a:noFill/>
          <a:ln w="9525">
            <a:noFill/>
            <a:miter lim="800000"/>
            <a:headEnd/>
            <a:tailEnd/>
          </a:ln>
        </p:spPr>
        <p:txBody>
          <a:bodyPr wrap="square">
            <a:spAutoFit/>
          </a:bodyPr>
          <a:lstStyle/>
          <a:p>
            <a:pPr algn="ctr"/>
            <a:r>
              <a:rPr lang="es-MX" sz="1200" b="1" dirty="0" smtClean="0">
                <a:solidFill>
                  <a:srgbClr val="003E75"/>
                </a:solidFill>
                <a:latin typeface="Calibri" pitchFamily="34" charset="0"/>
              </a:rPr>
              <a:t>El 4.1 por ciento  de los Entes Obligados NO difunde la </a:t>
            </a:r>
            <a:r>
              <a:rPr lang="es-MX" sz="1200" b="1" dirty="0">
                <a:solidFill>
                  <a:srgbClr val="003E75"/>
                </a:solidFill>
                <a:latin typeface="Calibri" pitchFamily="34" charset="0"/>
              </a:rPr>
              <a:t>cultura de transparencia </a:t>
            </a:r>
            <a:r>
              <a:rPr lang="es-MX" sz="1200" b="1" u="sng" dirty="0">
                <a:solidFill>
                  <a:srgbClr val="003E75"/>
                </a:solidFill>
                <a:latin typeface="Calibri" pitchFamily="34" charset="0"/>
              </a:rPr>
              <a:t>entre la población en </a:t>
            </a:r>
            <a:r>
              <a:rPr lang="es-MX" sz="1200" b="1" u="sng" dirty="0" smtClean="0">
                <a:solidFill>
                  <a:srgbClr val="003E75"/>
                </a:solidFill>
                <a:latin typeface="Calibri" pitchFamily="34" charset="0"/>
              </a:rPr>
              <a:t>genera</a:t>
            </a:r>
            <a:r>
              <a:rPr lang="es-MX" sz="1200" b="1" dirty="0" smtClean="0">
                <a:solidFill>
                  <a:srgbClr val="003E75"/>
                </a:solidFill>
                <a:latin typeface="Calibri" pitchFamily="34" charset="0"/>
              </a:rPr>
              <a:t>l</a:t>
            </a:r>
            <a:endParaRPr lang="es-MX" sz="1200" b="1" dirty="0">
              <a:solidFill>
                <a:srgbClr val="003E75"/>
              </a:solidFill>
              <a:latin typeface="Calibri" pitchFamily="34" charset="0"/>
            </a:endParaRPr>
          </a:p>
        </p:txBody>
      </p:sp>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254886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CuadroTexto"/>
          <p:cNvSpPr txBox="1">
            <a:spLocks noChangeArrowheads="1"/>
          </p:cNvSpPr>
          <p:nvPr/>
        </p:nvSpPr>
        <p:spPr bwMode="auto">
          <a:xfrm>
            <a:off x="1262063" y="2060575"/>
            <a:ext cx="6623050" cy="2016125"/>
          </a:xfrm>
          <a:prstGeom prst="rect">
            <a:avLst/>
          </a:prstGeom>
          <a:noFill/>
          <a:ln w="9525">
            <a:noFill/>
            <a:miter lim="800000"/>
            <a:headEnd/>
            <a:tailEnd/>
          </a:ln>
        </p:spPr>
        <p:txBody>
          <a:bodyPr anchor="ctr"/>
          <a:lstStyle/>
          <a:p>
            <a:pPr algn="ctr"/>
            <a:r>
              <a:rPr lang="es-MX" sz="3600" b="1" dirty="0">
                <a:solidFill>
                  <a:srgbClr val="003E75"/>
                </a:solidFill>
                <a:latin typeface="Calibri" pitchFamily="34" charset="0"/>
              </a:rPr>
              <a:t>O P E R A C I </a:t>
            </a:r>
            <a:r>
              <a:rPr lang="es-MX" sz="3600" b="1" dirty="0">
                <a:solidFill>
                  <a:srgbClr val="003E75"/>
                </a:solidFill>
                <a:latin typeface="Calibri" pitchFamily="34" charset="0"/>
              </a:rPr>
              <a:t>Ó</a:t>
            </a:r>
            <a:r>
              <a:rPr lang="es-MX" sz="3600" b="1" dirty="0">
                <a:solidFill>
                  <a:srgbClr val="003E75"/>
                </a:solidFill>
                <a:latin typeface="Calibri" pitchFamily="34" charset="0"/>
              </a:rPr>
              <a:t> N   D E L</a:t>
            </a:r>
          </a:p>
          <a:p>
            <a:pPr algn="ctr"/>
            <a:r>
              <a:rPr lang="es-MX" sz="3600" b="1" dirty="0">
                <a:solidFill>
                  <a:srgbClr val="003E75"/>
                </a:solidFill>
                <a:latin typeface="Calibri" pitchFamily="34" charset="0"/>
              </a:rPr>
              <a:t>S I S T E M A   I N F O M E X</a:t>
            </a:r>
          </a:p>
        </p:txBody>
      </p:sp>
    </p:spTree>
    <p:extLst>
      <p:ext uri="{BB962C8B-B14F-4D97-AF65-F5344CB8AC3E}">
        <p14:creationId xmlns:p14="http://schemas.microsoft.com/office/powerpoint/2010/main" val="831526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44 CuadroTexto"/>
          <p:cNvSpPr txBox="1">
            <a:spLocks noChangeArrowheads="1"/>
          </p:cNvSpPr>
          <p:nvPr/>
        </p:nvSpPr>
        <p:spPr bwMode="auto">
          <a:xfrm>
            <a:off x="1118875" y="934249"/>
            <a:ext cx="6912942"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¿La OIP, invariablemente, tramita las solicitudes de información pública o de derechos ARCO a través del Sistema INFOMEX II con las Unidades Administrativas del Ente Obligado?</a:t>
            </a:r>
          </a:p>
        </p:txBody>
      </p:sp>
      <p:sp>
        <p:nvSpPr>
          <p:cNvPr id="45061" name="21 CuadroTexto"/>
          <p:cNvSpPr txBox="1">
            <a:spLocks noChangeArrowheads="1"/>
          </p:cNvSpPr>
          <p:nvPr/>
        </p:nvSpPr>
        <p:spPr bwMode="auto">
          <a:xfrm>
            <a:off x="262406"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Trámite de las solicitudes de información pública o de derechos ARCO a través del Sistema INFOMEX II </a:t>
            </a:r>
          </a:p>
        </p:txBody>
      </p:sp>
      <p:graphicFrame>
        <p:nvGraphicFramePr>
          <p:cNvPr id="6" name="26 Gráfico"/>
          <p:cNvGraphicFramePr/>
          <p:nvPr>
            <p:extLst>
              <p:ext uri="{D42A27DB-BD31-4B8C-83A1-F6EECF244321}">
                <p14:modId xmlns:p14="http://schemas.microsoft.com/office/powerpoint/2010/main" val="3197913785"/>
              </p:ext>
            </p:extLst>
          </p:nvPr>
        </p:nvGraphicFramePr>
        <p:xfrm>
          <a:off x="1442998" y="1825768"/>
          <a:ext cx="62646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9"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2361003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14 CuadroTexto"/>
          <p:cNvSpPr txBox="1">
            <a:spLocks noChangeArrowheads="1"/>
          </p:cNvSpPr>
          <p:nvPr/>
        </p:nvSpPr>
        <p:spPr bwMode="auto">
          <a:xfrm>
            <a:off x="578902" y="977533"/>
            <a:ext cx="7993063" cy="723275"/>
          </a:xfrm>
          <a:prstGeom prst="rect">
            <a:avLst/>
          </a:prstGeom>
          <a:noFill/>
          <a:ln w="9525">
            <a:noFill/>
            <a:miter lim="800000"/>
            <a:headEnd/>
            <a:tailEnd/>
          </a:ln>
        </p:spPr>
        <p:txBody>
          <a:bodyPr>
            <a:spAutoFit/>
          </a:bodyPr>
          <a:lstStyle/>
          <a:p>
            <a:pPr algn="ctr"/>
            <a:r>
              <a:rPr lang="es-MX" sz="1400" b="1" dirty="0" smtClean="0">
                <a:solidFill>
                  <a:srgbClr val="003E75"/>
                </a:solidFill>
                <a:latin typeface="Calibri" pitchFamily="34" charset="0"/>
              </a:rPr>
              <a:t>¿</a:t>
            </a:r>
            <a:r>
              <a:rPr lang="es-MX" sz="1400" b="1" dirty="0">
                <a:solidFill>
                  <a:srgbClr val="003E75"/>
                </a:solidFill>
                <a:latin typeface="Calibri" pitchFamily="34" charset="0"/>
              </a:rPr>
              <a:t>De los siguientes motivos, señalar por que NO utiliza el Sistema INFOMEX II para tramitar las solicitudes de información pública o de derechos ARCO con las Unidades Administrativas del Ente Obligado</a:t>
            </a:r>
            <a:r>
              <a:rPr lang="es-MX" sz="1400" b="1" dirty="0" smtClean="0">
                <a:solidFill>
                  <a:srgbClr val="003E75"/>
                </a:solidFill>
                <a:latin typeface="Calibri" pitchFamily="34" charset="0"/>
              </a:rPr>
              <a:t>?</a:t>
            </a:r>
          </a:p>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OIP QUE NO O ALGUNAS VECES TRAMITAN LAS SOLICITUDES CON LAS U.A.)</a:t>
            </a:r>
          </a:p>
        </p:txBody>
      </p:sp>
      <p:sp>
        <p:nvSpPr>
          <p:cNvPr id="46085" name="21 CuadroTexto"/>
          <p:cNvSpPr txBox="1">
            <a:spLocks noChangeArrowheads="1"/>
          </p:cNvSpPr>
          <p:nvPr/>
        </p:nvSpPr>
        <p:spPr bwMode="auto">
          <a:xfrm>
            <a:off x="262406" y="117128"/>
            <a:ext cx="8136904"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Motivos por los que no se utiliza el Sistema INFOMEX II para tramitar las solicitudes con las Unidades Administrativas</a:t>
            </a:r>
          </a:p>
        </p:txBody>
      </p:sp>
      <p:graphicFrame>
        <p:nvGraphicFramePr>
          <p:cNvPr id="7" name="12 Gráfico"/>
          <p:cNvGraphicFramePr/>
          <p:nvPr>
            <p:extLst>
              <p:ext uri="{D42A27DB-BD31-4B8C-83A1-F6EECF244321}">
                <p14:modId xmlns:p14="http://schemas.microsoft.com/office/powerpoint/2010/main" val="607430562"/>
              </p:ext>
            </p:extLst>
          </p:nvPr>
        </p:nvGraphicFramePr>
        <p:xfrm>
          <a:off x="262405" y="1778722"/>
          <a:ext cx="8738605" cy="4852265"/>
        </p:xfrm>
        <a:graphic>
          <a:graphicData uri="http://schemas.openxmlformats.org/drawingml/2006/chart">
            <c:chart xmlns:c="http://schemas.openxmlformats.org/drawingml/2006/chart" xmlns:r="http://schemas.openxmlformats.org/officeDocument/2006/relationships" r:id="rId2"/>
          </a:graphicData>
        </a:graphic>
      </p:graphicFrame>
      <p:sp>
        <p:nvSpPr>
          <p:cNvPr id="9"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36 Entes </a:t>
            </a:r>
            <a:r>
              <a:rPr lang="es-MX" sz="1000" b="1" dirty="0">
                <a:solidFill>
                  <a:prstClr val="white"/>
                </a:solidFill>
                <a:cs typeface="Calibri" pitchFamily="34" charset="0"/>
              </a:rPr>
              <a:t>Obligados</a:t>
            </a:r>
          </a:p>
        </p:txBody>
      </p:sp>
    </p:spTree>
    <p:extLst>
      <p:ext uri="{BB962C8B-B14F-4D97-AF65-F5344CB8AC3E}">
        <p14:creationId xmlns:p14="http://schemas.microsoft.com/office/powerpoint/2010/main" val="33061985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15 CuadroTexto"/>
          <p:cNvSpPr txBox="1">
            <a:spLocks noChangeArrowheads="1"/>
          </p:cNvSpPr>
          <p:nvPr/>
        </p:nvSpPr>
        <p:spPr bwMode="auto">
          <a:xfrm>
            <a:off x="459016" y="1288946"/>
            <a:ext cx="3930650"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En las últimas dos semanas, ¿ha tenido dificultades para operar el Sistema INFOMEX II?</a:t>
            </a:r>
          </a:p>
        </p:txBody>
      </p:sp>
      <p:sp>
        <p:nvSpPr>
          <p:cNvPr id="47110" name="7 CuadroTexto"/>
          <p:cNvSpPr txBox="1">
            <a:spLocks noChangeArrowheads="1"/>
          </p:cNvSpPr>
          <p:nvPr/>
        </p:nvSpPr>
        <p:spPr bwMode="auto">
          <a:xfrm>
            <a:off x="4743894" y="977450"/>
            <a:ext cx="4083050" cy="1338828"/>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¿De las siguientes dificultades, mencione los problemas que ha enfrentado al usar el Sistema INFOMEX II</a:t>
            </a:r>
            <a:r>
              <a:rPr lang="es-MX" sz="1400" b="1" dirty="0" smtClean="0">
                <a:solidFill>
                  <a:srgbClr val="003E75"/>
                </a:solidFill>
                <a:latin typeface="Calibri" pitchFamily="34" charset="0"/>
              </a:rPr>
              <a:t>?</a:t>
            </a:r>
          </a:p>
          <a:p>
            <a:pPr algn="ctr"/>
            <a:endParaRPr lang="es-MX" sz="1300" b="1" dirty="0">
              <a:solidFill>
                <a:srgbClr val="003E75"/>
              </a:solidFill>
              <a:latin typeface="Calibri" pitchFamily="34" charset="0"/>
            </a:endParaRPr>
          </a:p>
          <a:p>
            <a:pPr algn="ctr"/>
            <a:r>
              <a:rPr lang="es-MX" sz="1300" b="1" dirty="0">
                <a:solidFill>
                  <a:srgbClr val="003E75"/>
                </a:solidFill>
                <a:latin typeface="Calibri" pitchFamily="34" charset="0"/>
              </a:rPr>
              <a:t>(SÓLO QUIENES HAN TENIDO DIFICULTADES PARA OPERAR EL SISTEMA INFOMEX II)</a:t>
            </a:r>
          </a:p>
        </p:txBody>
      </p:sp>
      <p:sp>
        <p:nvSpPr>
          <p:cNvPr id="9" name="8 Rectángulo"/>
          <p:cNvSpPr/>
          <p:nvPr/>
        </p:nvSpPr>
        <p:spPr>
          <a:xfrm>
            <a:off x="4427538" y="863600"/>
            <a:ext cx="4608512" cy="5878513"/>
          </a:xfrm>
          <a:prstGeom prst="rect">
            <a:avLst/>
          </a:prstGeom>
          <a:noFill/>
          <a:ln w="31750" cap="rnd" cmpd="sng">
            <a:solidFill>
              <a:srgbClr val="009999"/>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47112" name="11 CuadroTexto"/>
          <p:cNvSpPr txBox="1">
            <a:spLocks noChangeArrowheads="1"/>
          </p:cNvSpPr>
          <p:nvPr/>
        </p:nvSpPr>
        <p:spPr bwMode="auto">
          <a:xfrm>
            <a:off x="263050"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Dificultades para operar el Sistema INFOMEX II</a:t>
            </a:r>
          </a:p>
        </p:txBody>
      </p:sp>
      <p:sp>
        <p:nvSpPr>
          <p:cNvPr id="14" name="13 Flecha a la derecha con muesca"/>
          <p:cNvSpPr/>
          <p:nvPr/>
        </p:nvSpPr>
        <p:spPr>
          <a:xfrm>
            <a:off x="3164915" y="3392488"/>
            <a:ext cx="1260000" cy="864000"/>
          </a:xfrm>
          <a:prstGeom prst="notchedRightArrow">
            <a:avLst>
              <a:gd name="adj1" fmla="val 50000"/>
              <a:gd name="adj2" fmla="val 51319"/>
            </a:avLst>
          </a:prstGeom>
          <a:solidFill>
            <a:srgbClr val="009999"/>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MX" sz="1200" b="1" dirty="0" smtClean="0">
                <a:solidFill>
                  <a:prstClr val="white"/>
                </a:solidFill>
                <a:cs typeface="Calibri" pitchFamily="34" charset="0"/>
              </a:rPr>
              <a:t>51 Entes </a:t>
            </a:r>
            <a:r>
              <a:rPr lang="es-MX" sz="1200" b="1" dirty="0">
                <a:solidFill>
                  <a:prstClr val="white"/>
                </a:solidFill>
                <a:cs typeface="Calibri" pitchFamily="34" charset="0"/>
              </a:rPr>
              <a:t>Obligados</a:t>
            </a:r>
            <a:endParaRPr lang="es-MX" sz="1400" b="1" dirty="0">
              <a:solidFill>
                <a:prstClr val="white"/>
              </a:solidFill>
            </a:endParaRPr>
          </a:p>
        </p:txBody>
      </p:sp>
      <p:graphicFrame>
        <p:nvGraphicFramePr>
          <p:cNvPr id="11" name="6 Gráfico"/>
          <p:cNvGraphicFramePr/>
          <p:nvPr>
            <p:extLst>
              <p:ext uri="{D42A27DB-BD31-4B8C-83A1-F6EECF244321}">
                <p14:modId xmlns:p14="http://schemas.microsoft.com/office/powerpoint/2010/main" val="205632216"/>
              </p:ext>
            </p:extLst>
          </p:nvPr>
        </p:nvGraphicFramePr>
        <p:xfrm>
          <a:off x="4689783" y="2348879"/>
          <a:ext cx="4248472" cy="44233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2 Gráfico"/>
          <p:cNvGraphicFramePr/>
          <p:nvPr>
            <p:extLst>
              <p:ext uri="{D42A27DB-BD31-4B8C-83A1-F6EECF244321}">
                <p14:modId xmlns:p14="http://schemas.microsoft.com/office/powerpoint/2010/main" val="1049957827"/>
              </p:ext>
            </p:extLst>
          </p:nvPr>
        </p:nvGraphicFramePr>
        <p:xfrm>
          <a:off x="204881" y="2492896"/>
          <a:ext cx="3142983"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120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979232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44 CuadroTexto"/>
          <p:cNvSpPr txBox="1">
            <a:spLocks noChangeArrowheads="1"/>
          </p:cNvSpPr>
          <p:nvPr/>
        </p:nvSpPr>
        <p:spPr bwMode="auto">
          <a:xfrm>
            <a:off x="485878" y="1288946"/>
            <a:ext cx="3859212"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Ente Obligado tiene registradas Unidades Administrativas en el Sistema INFOMEX II?</a:t>
            </a:r>
          </a:p>
        </p:txBody>
      </p:sp>
      <p:sp>
        <p:nvSpPr>
          <p:cNvPr id="49158" name="7 CuadroTexto"/>
          <p:cNvSpPr txBox="1">
            <a:spLocks noChangeArrowheads="1"/>
          </p:cNvSpPr>
          <p:nvPr/>
        </p:nvSpPr>
        <p:spPr bwMode="auto">
          <a:xfrm>
            <a:off x="263050" y="106242"/>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Unidades Administrativas registradas en el Sistema INFOMEX II</a:t>
            </a:r>
          </a:p>
        </p:txBody>
      </p:sp>
      <p:sp>
        <p:nvSpPr>
          <p:cNvPr id="9" name="8 Rectángulo"/>
          <p:cNvSpPr/>
          <p:nvPr/>
        </p:nvSpPr>
        <p:spPr>
          <a:xfrm>
            <a:off x="4427538" y="876589"/>
            <a:ext cx="4608512" cy="5865524"/>
          </a:xfrm>
          <a:prstGeom prst="rect">
            <a:avLst/>
          </a:prstGeom>
          <a:noFill/>
          <a:ln w="31750" cap="rnd" cmpd="sng">
            <a:solidFill>
              <a:srgbClr val="009999"/>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2" name="11 Flecha a la derecha con muesca"/>
          <p:cNvSpPr/>
          <p:nvPr/>
        </p:nvSpPr>
        <p:spPr>
          <a:xfrm>
            <a:off x="3060700" y="3392488"/>
            <a:ext cx="1295400" cy="900112"/>
          </a:xfrm>
          <a:prstGeom prst="notchedRightArrow">
            <a:avLst>
              <a:gd name="adj1" fmla="val 50000"/>
              <a:gd name="adj2" fmla="val 51319"/>
            </a:avLst>
          </a:prstGeom>
          <a:solidFill>
            <a:srgbClr val="009999"/>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prstClr val="white"/>
                </a:solidFill>
                <a:cs typeface="Calibri" pitchFamily="34" charset="0"/>
              </a:rPr>
              <a:t>104 </a:t>
            </a:r>
            <a:r>
              <a:rPr lang="es-MX" sz="1200" b="1" dirty="0">
                <a:solidFill>
                  <a:prstClr val="white"/>
                </a:solidFill>
                <a:cs typeface="Calibri" pitchFamily="34" charset="0"/>
              </a:rPr>
              <a:t>Entes Obligados</a:t>
            </a:r>
            <a:endParaRPr lang="es-MX" sz="1400" b="1" dirty="0">
              <a:solidFill>
                <a:prstClr val="white"/>
              </a:solidFill>
            </a:endParaRPr>
          </a:p>
        </p:txBody>
      </p:sp>
      <p:sp>
        <p:nvSpPr>
          <p:cNvPr id="49161" name="13 CuadroTexto"/>
          <p:cNvSpPr txBox="1">
            <a:spLocks noChangeArrowheads="1"/>
          </p:cNvSpPr>
          <p:nvPr/>
        </p:nvSpPr>
        <p:spPr bwMode="auto">
          <a:xfrm>
            <a:off x="4735050" y="980728"/>
            <a:ext cx="4013200" cy="1107996"/>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Logró contactar a algún Enlace de transparencia</a:t>
            </a:r>
          </a:p>
          <a:p>
            <a:pPr algn="ctr"/>
            <a:endParaRPr lang="es-MX" sz="1300" b="1" dirty="0">
              <a:solidFill>
                <a:srgbClr val="003E75"/>
              </a:solidFill>
              <a:latin typeface="Calibri" pitchFamily="34" charset="0"/>
            </a:endParaRPr>
          </a:p>
          <a:p>
            <a:pPr algn="ctr"/>
            <a:r>
              <a:rPr lang="es-MX" sz="1300" b="1" dirty="0">
                <a:solidFill>
                  <a:srgbClr val="003E75"/>
                </a:solidFill>
                <a:latin typeface="Calibri" pitchFamily="34" charset="0"/>
              </a:rPr>
              <a:t>(SÓLO QUIENES TIENEN REGISTRADAS U.A. EN EL SISTEMA INFOMEX II)</a:t>
            </a:r>
          </a:p>
          <a:p>
            <a:pPr algn="ctr"/>
            <a:endParaRPr lang="es-MX" sz="1300" b="1" dirty="0">
              <a:solidFill>
                <a:srgbClr val="003E75"/>
              </a:solidFill>
              <a:latin typeface="Calibri" pitchFamily="34" charset="0"/>
            </a:endParaRPr>
          </a:p>
        </p:txBody>
      </p:sp>
      <p:graphicFrame>
        <p:nvGraphicFramePr>
          <p:cNvPr id="10" name="26 Gráfico"/>
          <p:cNvGraphicFramePr/>
          <p:nvPr>
            <p:extLst>
              <p:ext uri="{D42A27DB-BD31-4B8C-83A1-F6EECF244321}">
                <p14:modId xmlns:p14="http://schemas.microsoft.com/office/powerpoint/2010/main" val="3923632163"/>
              </p:ext>
            </p:extLst>
          </p:nvPr>
        </p:nvGraphicFramePr>
        <p:xfrm>
          <a:off x="365626" y="2060848"/>
          <a:ext cx="3552142"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2 Gráfico"/>
          <p:cNvGraphicFramePr/>
          <p:nvPr>
            <p:extLst>
              <p:ext uri="{D42A27DB-BD31-4B8C-83A1-F6EECF244321}">
                <p14:modId xmlns:p14="http://schemas.microsoft.com/office/powerpoint/2010/main" val="3528009865"/>
              </p:ext>
            </p:extLst>
          </p:nvPr>
        </p:nvGraphicFramePr>
        <p:xfrm>
          <a:off x="4860031" y="1993244"/>
          <a:ext cx="3869631" cy="4532100"/>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120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144585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6 CuadroTexto"/>
          <p:cNvSpPr txBox="1">
            <a:spLocks noChangeArrowheads="1"/>
          </p:cNvSpPr>
          <p:nvPr/>
        </p:nvSpPr>
        <p:spPr bwMode="auto">
          <a:xfrm>
            <a:off x="357158" y="1288946"/>
            <a:ext cx="8443913"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inmueble en el cual se ubica el Ente Obligado y la Oficina de Información Pública alberga únicamente al Ente o está compartido con otras instituciones?</a:t>
            </a:r>
          </a:p>
        </p:txBody>
      </p:sp>
      <p:graphicFrame>
        <p:nvGraphicFramePr>
          <p:cNvPr id="7" name="6 Gráfico"/>
          <p:cNvGraphicFramePr/>
          <p:nvPr>
            <p:extLst>
              <p:ext uri="{D42A27DB-BD31-4B8C-83A1-F6EECF244321}">
                <p14:modId xmlns:p14="http://schemas.microsoft.com/office/powerpoint/2010/main" val="4062339909"/>
              </p:ext>
            </p:extLst>
          </p:nvPr>
        </p:nvGraphicFramePr>
        <p:xfrm>
          <a:off x="1021836" y="2348880"/>
          <a:ext cx="7128792"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1"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a:t>
            </a:r>
            <a:endParaRPr lang="es-ES" sz="1400" b="1" i="1" dirty="0">
              <a:solidFill>
                <a:srgbClr val="003E75"/>
              </a:solidFill>
              <a:latin typeface="Calibri" pitchFamily="34" charset="0"/>
            </a:endParaRPr>
          </a:p>
        </p:txBody>
      </p:sp>
      <p:sp>
        <p:nvSpPr>
          <p:cNvPr id="13"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spTree>
    <p:extLst>
      <p:ext uri="{BB962C8B-B14F-4D97-AF65-F5344CB8AC3E}">
        <p14:creationId xmlns:p14="http://schemas.microsoft.com/office/powerpoint/2010/main" val="37835130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44 CuadroTexto"/>
          <p:cNvSpPr txBox="1">
            <a:spLocks noChangeArrowheads="1"/>
          </p:cNvSpPr>
          <p:nvPr/>
        </p:nvSpPr>
        <p:spPr bwMode="auto">
          <a:xfrm>
            <a:off x="394900" y="1109496"/>
            <a:ext cx="4013200" cy="1754326"/>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¿Usted, como enlace de transparencia de su Unidad Administrativa, utiliza el Sistema INFOMEX II para responder las solicitudes de información pública o de derechos ARCO? </a:t>
            </a:r>
          </a:p>
          <a:p>
            <a:pPr algn="ctr"/>
            <a:endParaRPr lang="es-MX" sz="1300" b="1" dirty="0">
              <a:solidFill>
                <a:srgbClr val="003E75"/>
              </a:solidFill>
              <a:latin typeface="Calibri" pitchFamily="34" charset="0"/>
            </a:endParaRPr>
          </a:p>
          <a:p>
            <a:pPr algn="ctr"/>
            <a:r>
              <a:rPr lang="es-MX" sz="1300" b="1" dirty="0">
                <a:solidFill>
                  <a:srgbClr val="003E75"/>
                </a:solidFill>
                <a:latin typeface="Calibri" pitchFamily="34" charset="0"/>
              </a:rPr>
              <a:t>(SÓLO QUIENES TIENEN REGISTRADAS U.A. EN EL SISTEMA DE INFOMEX II Y LOGRÓ CONTACTAR A ALGÚN ENLACE DE TRANSPARENCIA)</a:t>
            </a:r>
          </a:p>
        </p:txBody>
      </p:sp>
      <p:sp>
        <p:nvSpPr>
          <p:cNvPr id="51206" name="8 CuadroTexto"/>
          <p:cNvSpPr txBox="1">
            <a:spLocks noChangeArrowheads="1"/>
          </p:cNvSpPr>
          <p:nvPr/>
        </p:nvSpPr>
        <p:spPr bwMode="auto">
          <a:xfrm>
            <a:off x="4665663" y="1196752"/>
            <a:ext cx="4214812" cy="523220"/>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El enlace de transparencia de la U.A. NO tramita las SIP o ARCO por el Sistema INFOMEX II, debido a que: </a:t>
            </a:r>
          </a:p>
        </p:txBody>
      </p:sp>
      <p:sp>
        <p:nvSpPr>
          <p:cNvPr id="12" name="11 Rectángulo"/>
          <p:cNvSpPr/>
          <p:nvPr/>
        </p:nvSpPr>
        <p:spPr>
          <a:xfrm>
            <a:off x="4572000" y="980728"/>
            <a:ext cx="4392613" cy="5755035"/>
          </a:xfrm>
          <a:prstGeom prst="rect">
            <a:avLst/>
          </a:prstGeom>
          <a:noFill/>
          <a:ln w="31750" cap="rnd" cmpd="sng">
            <a:solidFill>
              <a:srgbClr val="C00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7" name="16 Flecha a la derecha con muesca"/>
          <p:cNvSpPr/>
          <p:nvPr/>
        </p:nvSpPr>
        <p:spPr>
          <a:xfrm>
            <a:off x="3311415" y="3799681"/>
            <a:ext cx="1295400" cy="900113"/>
          </a:xfrm>
          <a:prstGeom prst="notchedRightArrow">
            <a:avLst>
              <a:gd name="adj1" fmla="val 50000"/>
              <a:gd name="adj2" fmla="val 513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prstClr val="white"/>
                </a:solidFill>
                <a:cs typeface="Calibri" pitchFamily="34" charset="0"/>
              </a:rPr>
              <a:t>8</a:t>
            </a:r>
            <a:r>
              <a:rPr lang="es-MX" sz="1200" b="1" dirty="0" smtClean="0">
                <a:solidFill>
                  <a:prstClr val="white"/>
                </a:solidFill>
                <a:cs typeface="Calibri" pitchFamily="34" charset="0"/>
              </a:rPr>
              <a:t> Entes </a:t>
            </a:r>
            <a:r>
              <a:rPr lang="es-MX" sz="1200" b="1" dirty="0">
                <a:solidFill>
                  <a:prstClr val="white"/>
                </a:solidFill>
                <a:cs typeface="Calibri" pitchFamily="34" charset="0"/>
              </a:rPr>
              <a:t>Obligados</a:t>
            </a:r>
            <a:endParaRPr lang="es-MX" sz="1400" b="1" dirty="0">
              <a:solidFill>
                <a:prstClr val="white"/>
              </a:solidFill>
            </a:endParaRPr>
          </a:p>
        </p:txBody>
      </p:sp>
      <p:sp>
        <p:nvSpPr>
          <p:cNvPr id="51210" name="19 CuadroTexto"/>
          <p:cNvSpPr txBox="1">
            <a:spLocks noChangeArrowheads="1"/>
          </p:cNvSpPr>
          <p:nvPr/>
        </p:nvSpPr>
        <p:spPr bwMode="auto">
          <a:xfrm>
            <a:off x="264929" y="117128"/>
            <a:ext cx="8328633"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El enlace de transparencia utiliza el Sistema INFOMEX II para responder las solicitudes de información pública o de derechos ARCO</a:t>
            </a:r>
          </a:p>
        </p:txBody>
      </p:sp>
      <p:graphicFrame>
        <p:nvGraphicFramePr>
          <p:cNvPr id="13" name="15 Gráfico"/>
          <p:cNvGraphicFramePr/>
          <p:nvPr>
            <p:extLst>
              <p:ext uri="{D42A27DB-BD31-4B8C-83A1-F6EECF244321}">
                <p14:modId xmlns:p14="http://schemas.microsoft.com/office/powerpoint/2010/main" val="3518354794"/>
              </p:ext>
            </p:extLst>
          </p:nvPr>
        </p:nvGraphicFramePr>
        <p:xfrm>
          <a:off x="179510" y="2564904"/>
          <a:ext cx="3960441"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8 Gráfico"/>
          <p:cNvGraphicFramePr/>
          <p:nvPr>
            <p:extLst>
              <p:ext uri="{D42A27DB-BD31-4B8C-83A1-F6EECF244321}">
                <p14:modId xmlns:p14="http://schemas.microsoft.com/office/powerpoint/2010/main" val="2008070309"/>
              </p:ext>
            </p:extLst>
          </p:nvPr>
        </p:nvGraphicFramePr>
        <p:xfrm>
          <a:off x="4729054" y="1760183"/>
          <a:ext cx="4248472" cy="4837169"/>
        </p:xfrm>
        <a:graphic>
          <a:graphicData uri="http://schemas.openxmlformats.org/drawingml/2006/chart">
            <c:chart xmlns:c="http://schemas.openxmlformats.org/drawingml/2006/chart" xmlns:r="http://schemas.openxmlformats.org/officeDocument/2006/relationships" r:id="rId3"/>
          </a:graphicData>
        </a:graphic>
      </p:graphicFrame>
      <p:sp>
        <p:nvSpPr>
          <p:cNvPr id="16"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55 Entes </a:t>
            </a:r>
            <a:r>
              <a:rPr lang="es-MX" sz="1000" b="1" dirty="0">
                <a:solidFill>
                  <a:prstClr val="white"/>
                </a:solidFill>
                <a:cs typeface="Calibri" pitchFamily="34" charset="0"/>
              </a:rPr>
              <a:t>Obligados</a:t>
            </a:r>
          </a:p>
        </p:txBody>
      </p:sp>
    </p:spTree>
    <p:extLst>
      <p:ext uri="{BB962C8B-B14F-4D97-AF65-F5344CB8AC3E}">
        <p14:creationId xmlns:p14="http://schemas.microsoft.com/office/powerpoint/2010/main" val="32151990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15 CuadroTexto"/>
          <p:cNvSpPr txBox="1">
            <a:spLocks noChangeArrowheads="1"/>
          </p:cNvSpPr>
          <p:nvPr/>
        </p:nvSpPr>
        <p:spPr bwMode="auto">
          <a:xfrm>
            <a:off x="353476" y="1010844"/>
            <a:ext cx="3671888" cy="1723549"/>
          </a:xfrm>
          <a:prstGeom prst="rect">
            <a:avLst/>
          </a:prstGeom>
          <a:noFill/>
          <a:ln w="9525">
            <a:noFill/>
            <a:miter lim="800000"/>
            <a:headEnd/>
            <a:tailEnd/>
          </a:ln>
        </p:spPr>
        <p:txBody>
          <a:bodyPr>
            <a:spAutoFit/>
          </a:bodyPr>
          <a:lstStyle/>
          <a:p>
            <a:pPr algn="ctr"/>
            <a:r>
              <a:rPr lang="es-MX" sz="1400" b="1" dirty="0">
                <a:solidFill>
                  <a:srgbClr val="003E75"/>
                </a:solidFill>
                <a:latin typeface="Calibri" pitchFamily="34" charset="0"/>
              </a:rPr>
              <a:t>¿Ha tenido dificultades para operar el Sistema INFOMEX II</a:t>
            </a:r>
            <a:r>
              <a:rPr lang="es-MX" sz="1400" b="1" dirty="0" smtClean="0">
                <a:solidFill>
                  <a:srgbClr val="003E75"/>
                </a:solidFill>
                <a:latin typeface="Calibri" pitchFamily="34" charset="0"/>
              </a:rPr>
              <a:t>?</a:t>
            </a:r>
          </a:p>
          <a:p>
            <a:pPr algn="ctr"/>
            <a:endParaRPr lang="es-MX" sz="1300" b="1" dirty="0">
              <a:solidFill>
                <a:srgbClr val="003E75"/>
              </a:solidFill>
              <a:latin typeface="Calibri" pitchFamily="34" charset="0"/>
            </a:endParaRPr>
          </a:p>
          <a:p>
            <a:pPr algn="ctr"/>
            <a:r>
              <a:rPr lang="es-MX" sz="1300" b="1" dirty="0" smtClean="0">
                <a:solidFill>
                  <a:srgbClr val="003E75"/>
                </a:solidFill>
                <a:latin typeface="Calibri" pitchFamily="34" charset="0"/>
              </a:rPr>
              <a:t>(</a:t>
            </a:r>
            <a:r>
              <a:rPr lang="es-MX" sz="1300" b="1" dirty="0">
                <a:solidFill>
                  <a:srgbClr val="003E75"/>
                </a:solidFill>
                <a:latin typeface="Calibri" pitchFamily="34" charset="0"/>
              </a:rPr>
              <a:t>SÓLO QUIENES TIENEN REGISTRADAS U.A. EN EL SISTEMA DE INFOMEX II, SE LOGRÓ CONTACTAR A ALGÚN ENLACE DE TRANSPARENCIA Y UTILIZA EL SISTEMA INFOMEX II PARA RESPONDER LAS SOLICITUDES)</a:t>
            </a:r>
          </a:p>
        </p:txBody>
      </p:sp>
      <p:sp>
        <p:nvSpPr>
          <p:cNvPr id="52230" name="6 CuadroTexto"/>
          <p:cNvSpPr txBox="1">
            <a:spLocks noChangeArrowheads="1"/>
          </p:cNvSpPr>
          <p:nvPr/>
        </p:nvSpPr>
        <p:spPr bwMode="auto">
          <a:xfrm>
            <a:off x="4588669" y="1010844"/>
            <a:ext cx="4286250" cy="523220"/>
          </a:xfrm>
          <a:prstGeom prst="rect">
            <a:avLst/>
          </a:prstGeom>
          <a:noFill/>
          <a:ln w="9525">
            <a:noFill/>
            <a:miter lim="800000"/>
            <a:headEnd/>
            <a:tailEnd/>
          </a:ln>
        </p:spPr>
        <p:txBody>
          <a:bodyPr wrap="square">
            <a:spAutoFit/>
          </a:bodyPr>
          <a:lstStyle/>
          <a:p>
            <a:pPr algn="ctr"/>
            <a:r>
              <a:rPr lang="es-MX" sz="1400" b="1" dirty="0">
                <a:solidFill>
                  <a:srgbClr val="003E75"/>
                </a:solidFill>
                <a:latin typeface="Calibri" pitchFamily="34" charset="0"/>
              </a:rPr>
              <a:t>¿De las siguientes dificultades, mencione los problemas que ha enfrentado al usar el Sistema INFOMEX II?</a:t>
            </a:r>
          </a:p>
        </p:txBody>
      </p:sp>
      <p:sp>
        <p:nvSpPr>
          <p:cNvPr id="10" name="9 Rectángulo"/>
          <p:cNvSpPr/>
          <p:nvPr/>
        </p:nvSpPr>
        <p:spPr>
          <a:xfrm>
            <a:off x="4427538" y="1010844"/>
            <a:ext cx="4608512" cy="5783656"/>
          </a:xfrm>
          <a:prstGeom prst="rect">
            <a:avLst/>
          </a:prstGeom>
          <a:noFill/>
          <a:ln w="31750" cap="rnd" cmpd="sng">
            <a:solidFill>
              <a:srgbClr val="009999"/>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52232" name="13 CuadroTexto"/>
          <p:cNvSpPr txBox="1">
            <a:spLocks noChangeArrowheads="1"/>
          </p:cNvSpPr>
          <p:nvPr/>
        </p:nvSpPr>
        <p:spPr bwMode="auto">
          <a:xfrm>
            <a:off x="262406" y="108860"/>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Dificultades del Enlace de Transparencia para operar el Sistema INFOMEX II</a:t>
            </a:r>
          </a:p>
        </p:txBody>
      </p:sp>
      <p:sp>
        <p:nvSpPr>
          <p:cNvPr id="20" name="19 Flecha a la derecha con muesca"/>
          <p:cNvSpPr/>
          <p:nvPr/>
        </p:nvSpPr>
        <p:spPr>
          <a:xfrm>
            <a:off x="3136508" y="3789040"/>
            <a:ext cx="1295400" cy="900113"/>
          </a:xfrm>
          <a:prstGeom prst="notchedRightArrow">
            <a:avLst>
              <a:gd name="adj1" fmla="val 50000"/>
              <a:gd name="adj2" fmla="val 51319"/>
            </a:avLst>
          </a:prstGeom>
          <a:solidFill>
            <a:srgbClr val="009999"/>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smtClean="0">
                <a:solidFill>
                  <a:prstClr val="white"/>
                </a:solidFill>
                <a:cs typeface="Calibri" pitchFamily="34" charset="0"/>
              </a:rPr>
              <a:t>19 Entes </a:t>
            </a:r>
            <a:r>
              <a:rPr lang="es-MX" sz="1200" b="1" dirty="0">
                <a:solidFill>
                  <a:prstClr val="white"/>
                </a:solidFill>
                <a:cs typeface="Calibri" pitchFamily="34" charset="0"/>
              </a:rPr>
              <a:t>Obligados</a:t>
            </a:r>
            <a:endParaRPr lang="es-MX" sz="1400" b="1" dirty="0">
              <a:solidFill>
                <a:prstClr val="white"/>
              </a:solidFill>
            </a:endParaRPr>
          </a:p>
        </p:txBody>
      </p:sp>
      <p:graphicFrame>
        <p:nvGraphicFramePr>
          <p:cNvPr id="12" name="5 Gráfico"/>
          <p:cNvGraphicFramePr/>
          <p:nvPr>
            <p:extLst>
              <p:ext uri="{D42A27DB-BD31-4B8C-83A1-F6EECF244321}">
                <p14:modId xmlns:p14="http://schemas.microsoft.com/office/powerpoint/2010/main" val="1520056805"/>
              </p:ext>
            </p:extLst>
          </p:nvPr>
        </p:nvGraphicFramePr>
        <p:xfrm>
          <a:off x="4644008" y="1534064"/>
          <a:ext cx="4214842" cy="51192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8 Gráfico"/>
          <p:cNvGraphicFramePr/>
          <p:nvPr>
            <p:extLst>
              <p:ext uri="{D42A27DB-BD31-4B8C-83A1-F6EECF244321}">
                <p14:modId xmlns:p14="http://schemas.microsoft.com/office/powerpoint/2010/main" val="2958293817"/>
              </p:ext>
            </p:extLst>
          </p:nvPr>
        </p:nvGraphicFramePr>
        <p:xfrm>
          <a:off x="99434" y="2734393"/>
          <a:ext cx="3312368" cy="3706876"/>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Rectángulo redondeado"/>
          <p:cNvSpPr/>
          <p:nvPr/>
        </p:nvSpPr>
        <p:spPr>
          <a:xfrm>
            <a:off x="324843" y="6524451"/>
            <a:ext cx="1366837" cy="288925"/>
          </a:xfrm>
          <a:prstGeom prst="roundRect">
            <a:avLst/>
          </a:prstGeom>
          <a:solidFill>
            <a:srgbClr val="00C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47 Entes </a:t>
            </a:r>
            <a:r>
              <a:rPr lang="es-MX" sz="1000" b="1" dirty="0">
                <a:solidFill>
                  <a:prstClr val="white"/>
                </a:solidFill>
                <a:cs typeface="Calibri" pitchFamily="34" charset="0"/>
              </a:rPr>
              <a:t>Obligados</a:t>
            </a:r>
          </a:p>
        </p:txBody>
      </p:sp>
    </p:spTree>
    <p:extLst>
      <p:ext uri="{BB962C8B-B14F-4D97-AF65-F5344CB8AC3E}">
        <p14:creationId xmlns:p14="http://schemas.microsoft.com/office/powerpoint/2010/main" val="3881324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6 CuadroTexto"/>
          <p:cNvSpPr txBox="1">
            <a:spLocks noChangeArrowheads="1"/>
          </p:cNvSpPr>
          <p:nvPr/>
        </p:nvSpPr>
        <p:spPr bwMode="auto">
          <a:xfrm>
            <a:off x="357158" y="1288365"/>
            <a:ext cx="8443913" cy="307777"/>
          </a:xfrm>
          <a:prstGeom prst="rect">
            <a:avLst/>
          </a:prstGeom>
          <a:noFill/>
          <a:ln w="9525">
            <a:noFill/>
            <a:miter lim="800000"/>
            <a:headEnd/>
            <a:tailEnd/>
          </a:ln>
        </p:spPr>
        <p:txBody>
          <a:bodyPr>
            <a:spAutoFit/>
          </a:bodyPr>
          <a:lstStyle/>
          <a:p>
            <a:pPr algn="ctr"/>
            <a:r>
              <a:rPr lang="es-MX" sz="1400" b="1" dirty="0" smtClean="0">
                <a:solidFill>
                  <a:srgbClr val="003E75"/>
                </a:solidFill>
                <a:latin typeface="Calibri" pitchFamily="34" charset="0"/>
              </a:rPr>
              <a:t>Número de piso(s) con los que cuenta el edificio donde está el Ente Obligado</a:t>
            </a:r>
            <a:endParaRPr lang="es-MX" sz="1400" b="1" dirty="0">
              <a:solidFill>
                <a:srgbClr val="003E75"/>
              </a:solidFill>
              <a:latin typeface="Calibri" pitchFamily="34" charset="0"/>
            </a:endParaRPr>
          </a:p>
        </p:txBody>
      </p:sp>
      <p:sp>
        <p:nvSpPr>
          <p:cNvPr id="11" name="14 CuadroTexto"/>
          <p:cNvSpPr txBox="1">
            <a:spLocks noChangeArrowheads="1"/>
          </p:cNvSpPr>
          <p:nvPr/>
        </p:nvSpPr>
        <p:spPr bwMode="auto">
          <a:xfrm>
            <a:off x="260051" y="117128"/>
            <a:ext cx="8496300" cy="863600"/>
          </a:xfrm>
          <a:prstGeom prst="rect">
            <a:avLst/>
          </a:prstGeom>
          <a:noFill/>
          <a:ln w="9525">
            <a:noFill/>
            <a:miter lim="800000"/>
            <a:headEnd/>
            <a:tailEnd/>
          </a:ln>
        </p:spPr>
        <p:txBody>
          <a:bodyPr anchor="ctr"/>
          <a:lstStyle/>
          <a:p>
            <a:r>
              <a:rPr lang="es-MX" b="1" dirty="0">
                <a:solidFill>
                  <a:srgbClr val="003E75"/>
                </a:solidFill>
                <a:latin typeface="Calibri" pitchFamily="34" charset="0"/>
              </a:rPr>
              <a:t>Ubicación</a:t>
            </a:r>
            <a:endParaRPr lang="es-ES" sz="1400" b="1" i="1" dirty="0">
              <a:solidFill>
                <a:srgbClr val="003E75"/>
              </a:solidFill>
              <a:latin typeface="Calibri" pitchFamily="34" charset="0"/>
            </a:endParaRPr>
          </a:p>
        </p:txBody>
      </p:sp>
      <p:sp>
        <p:nvSpPr>
          <p:cNvPr id="13" name="11 Rectángulo redondeado"/>
          <p:cNvSpPr/>
          <p:nvPr/>
        </p:nvSpPr>
        <p:spPr>
          <a:xfrm>
            <a:off x="324843" y="6524451"/>
            <a:ext cx="1366837" cy="28892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smtClean="0">
                <a:solidFill>
                  <a:prstClr val="white"/>
                </a:solidFill>
                <a:cs typeface="Calibri" pitchFamily="34" charset="0"/>
              </a:rPr>
              <a:t>121 </a:t>
            </a:r>
            <a:r>
              <a:rPr lang="es-MX" sz="1000" b="1" dirty="0">
                <a:solidFill>
                  <a:prstClr val="white"/>
                </a:solidFill>
                <a:cs typeface="Calibri" pitchFamily="34" charset="0"/>
              </a:rPr>
              <a:t>Entes Obligados</a:t>
            </a:r>
          </a:p>
        </p:txBody>
      </p:sp>
      <p:graphicFrame>
        <p:nvGraphicFramePr>
          <p:cNvPr id="14" name="6 Gráfico"/>
          <p:cNvGraphicFramePr/>
          <p:nvPr>
            <p:extLst>
              <p:ext uri="{D42A27DB-BD31-4B8C-83A1-F6EECF244321}">
                <p14:modId xmlns:p14="http://schemas.microsoft.com/office/powerpoint/2010/main" val="2617194068"/>
              </p:ext>
            </p:extLst>
          </p:nvPr>
        </p:nvGraphicFramePr>
        <p:xfrm>
          <a:off x="433360" y="1660476"/>
          <a:ext cx="8603136" cy="4648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013500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17.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18.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19.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0.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1.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2.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3.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4.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5.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6.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7.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8.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rmal">
  <a:themeElements>
    <a:clrScheme name="Personalizado 6">
      <a:dk1>
        <a:srgbClr val="003E75"/>
      </a:dk1>
      <a:lt1>
        <a:sysClr val="window" lastClr="FFFFFF"/>
      </a:lt1>
      <a:dk2>
        <a:srgbClr val="4E5B6F"/>
      </a:dk2>
      <a:lt2>
        <a:srgbClr val="D6ECFF"/>
      </a:lt2>
      <a:accent1>
        <a:srgbClr val="22A4AA"/>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termal">
  <a:themeElements>
    <a:clrScheme name="Personalizado 8">
      <a:dk1>
        <a:srgbClr val="003E75"/>
      </a:dk1>
      <a:lt1>
        <a:sysClr val="window" lastClr="FFFFFF"/>
      </a:lt1>
      <a:dk2>
        <a:srgbClr val="4E5B6F"/>
      </a:dk2>
      <a:lt2>
        <a:srgbClr val="D6ECFF"/>
      </a:lt2>
      <a:accent1>
        <a:srgbClr val="0070C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termal">
  <a:themeElements>
    <a:clrScheme name="Personalizado 17">
      <a:dk1>
        <a:srgbClr val="003E75"/>
      </a:dk1>
      <a:lt1>
        <a:sysClr val="window" lastClr="FFFFFF"/>
      </a:lt1>
      <a:dk2>
        <a:srgbClr val="4E5B6F"/>
      </a:dk2>
      <a:lt2>
        <a:srgbClr val="D6ECFF"/>
      </a:lt2>
      <a:accent1>
        <a:srgbClr val="00B05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termal">
  <a:themeElements>
    <a:clrScheme name="Personalizado 18">
      <a:dk1>
        <a:srgbClr val="003E75"/>
      </a:dk1>
      <a:lt1>
        <a:sysClr val="window" lastClr="FFFFFF"/>
      </a:lt1>
      <a:dk2>
        <a:srgbClr val="4E5B6F"/>
      </a:dk2>
      <a:lt2>
        <a:srgbClr val="D6ECFF"/>
      </a:lt2>
      <a:accent1>
        <a:srgbClr val="9966FF"/>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termal">
  <a:themeElements>
    <a:clrScheme name="Personalizado 19">
      <a:dk1>
        <a:srgbClr val="003E75"/>
      </a:dk1>
      <a:lt1>
        <a:sysClr val="window" lastClr="FFFFFF"/>
      </a:lt1>
      <a:dk2>
        <a:srgbClr val="4E5B6F"/>
      </a:dk2>
      <a:lt2>
        <a:srgbClr val="D6ECFF"/>
      </a:lt2>
      <a:accent1>
        <a:srgbClr val="0000FF"/>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termal">
  <a:themeElements>
    <a:clrScheme name="Personalizado 20">
      <a:dk1>
        <a:srgbClr val="003E75"/>
      </a:dk1>
      <a:lt1>
        <a:sysClr val="window" lastClr="FFFFFF"/>
      </a:lt1>
      <a:dk2>
        <a:srgbClr val="4E5B6F"/>
      </a:dk2>
      <a:lt2>
        <a:srgbClr val="D6ECFF"/>
      </a:lt2>
      <a:accent1>
        <a:srgbClr val="33CC33"/>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termal">
  <a:themeElements>
    <a:clrScheme name="Personalizado 21">
      <a:dk1>
        <a:srgbClr val="003E75"/>
      </a:dk1>
      <a:lt1>
        <a:sysClr val="window" lastClr="FFFFFF"/>
      </a:lt1>
      <a:dk2>
        <a:srgbClr val="4E5B6F"/>
      </a:dk2>
      <a:lt2>
        <a:srgbClr val="D6ECFF"/>
      </a:lt2>
      <a:accent1>
        <a:srgbClr val="AAB8DE"/>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termal">
  <a:themeElements>
    <a:clrScheme name="Personalizado 22">
      <a:dk1>
        <a:srgbClr val="003E75"/>
      </a:dk1>
      <a:lt1>
        <a:sysClr val="window" lastClr="FFFFFF"/>
      </a:lt1>
      <a:dk2>
        <a:srgbClr val="4E5B6F"/>
      </a:dk2>
      <a:lt2>
        <a:srgbClr val="D6ECFF"/>
      </a:lt2>
      <a:accent1>
        <a:srgbClr val="FF660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7.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9.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5.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3.xml><?xml version="1.0" encoding="utf-8"?>
<a:themeOverride xmlns:a="http://schemas.openxmlformats.org/drawingml/2006/main">
  <a:clrScheme name="Personalizado 16">
    <a:dk1>
      <a:srgbClr val="003E75"/>
    </a:dk1>
    <a:lt1>
      <a:sysClr val="window" lastClr="FFFFFF"/>
    </a:lt1>
    <a:dk2>
      <a:srgbClr val="4E5B6F"/>
    </a:dk2>
    <a:lt2>
      <a:srgbClr val="D6ECFF"/>
    </a:lt2>
    <a:accent1>
      <a:srgbClr val="0070C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Override>
</file>

<file path=ppt/theme/themeOverride4.xml><?xml version="1.0" encoding="utf-8"?>
<a:themeOverride xmlns:a="http://schemas.openxmlformats.org/drawingml/2006/main">
  <a:clrScheme name="Personalizado 16">
    <a:dk1>
      <a:srgbClr val="003E75"/>
    </a:dk1>
    <a:lt1>
      <a:sysClr val="window" lastClr="FFFFFF"/>
    </a:lt1>
    <a:dk2>
      <a:srgbClr val="4E5B6F"/>
    </a:dk2>
    <a:lt2>
      <a:srgbClr val="D6ECFF"/>
    </a:lt2>
    <a:accent1>
      <a:srgbClr val="0070C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6.xml><?xml version="1.0" encoding="utf-8"?>
<a:themeOverride xmlns:a="http://schemas.openxmlformats.org/drawingml/2006/main">
  <a:clrScheme name="Personalizado 16">
    <a:dk1>
      <a:srgbClr val="003E75"/>
    </a:dk1>
    <a:lt1>
      <a:sysClr val="window" lastClr="FFFFFF"/>
    </a:lt1>
    <a:dk2>
      <a:srgbClr val="4E5B6F"/>
    </a:dk2>
    <a:lt2>
      <a:srgbClr val="D6ECFF"/>
    </a:lt2>
    <a:accent1>
      <a:srgbClr val="0070C0"/>
    </a:accent1>
    <a:accent2>
      <a:srgbClr val="993366"/>
    </a:accent2>
    <a:accent3>
      <a:srgbClr val="FEB80A"/>
    </a:accent3>
    <a:accent4>
      <a:srgbClr val="00ADDC"/>
    </a:accent4>
    <a:accent5>
      <a:srgbClr val="738AC8"/>
    </a:accent5>
    <a:accent6>
      <a:srgbClr val="1AB39F"/>
    </a:accent6>
    <a:hlink>
      <a:srgbClr val="EB8803"/>
    </a:hlink>
    <a:folHlink>
      <a:srgbClr val="5F7791"/>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25366</TotalTime>
  <Words>3614</Words>
  <Application>Microsoft Office PowerPoint</Application>
  <PresentationFormat>Presentación en pantalla (4:3)</PresentationFormat>
  <Paragraphs>797</Paragraphs>
  <Slides>81</Slides>
  <Notes>11</Notes>
  <HiddenSlides>0</HiddenSlides>
  <MMClips>0</MMClips>
  <ScaleCrop>false</ScaleCrop>
  <HeadingPairs>
    <vt:vector size="6" baseType="variant">
      <vt:variant>
        <vt:lpstr>Fuentes usadas</vt:lpstr>
      </vt:variant>
      <vt:variant>
        <vt:i4>8</vt:i4>
      </vt:variant>
      <vt:variant>
        <vt:lpstr>Tema</vt:lpstr>
      </vt:variant>
      <vt:variant>
        <vt:i4>9</vt:i4>
      </vt:variant>
      <vt:variant>
        <vt:lpstr>Títulos de diapositiva</vt:lpstr>
      </vt:variant>
      <vt:variant>
        <vt:i4>81</vt:i4>
      </vt:variant>
    </vt:vector>
  </HeadingPairs>
  <TitlesOfParts>
    <vt:vector size="98" baseType="lpstr">
      <vt:lpstr>Aharoni</vt:lpstr>
      <vt:lpstr>Arial</vt:lpstr>
      <vt:lpstr>Arial Black</vt:lpstr>
      <vt:lpstr>Calibri</vt:lpstr>
      <vt:lpstr>Lucida Sans Unicode</vt:lpstr>
      <vt:lpstr>Times New Roman</vt:lpstr>
      <vt:lpstr>Wingdings</vt:lpstr>
      <vt:lpstr>Wingdings 3</vt:lpstr>
      <vt:lpstr>Diseño personalizado</vt:lpstr>
      <vt:lpstr>termal</vt:lpstr>
      <vt:lpstr>1_termal</vt:lpstr>
      <vt:lpstr>3_termal</vt:lpstr>
      <vt:lpstr>4_termal</vt:lpstr>
      <vt:lpstr>5_termal</vt:lpstr>
      <vt:lpstr>6_termal</vt:lpstr>
      <vt:lpstr>7_termal</vt:lpstr>
      <vt:lpstr>8_termal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Mondragón Centeno</dc:creator>
  <cp:lastModifiedBy>José Luis Cano Echeveste</cp:lastModifiedBy>
  <cp:revision>5459</cp:revision>
  <cp:lastPrinted>2015-10-16T00:18:16Z</cp:lastPrinted>
  <dcterms:created xsi:type="dcterms:W3CDTF">2007-08-06T19:42:12Z</dcterms:created>
  <dcterms:modified xsi:type="dcterms:W3CDTF">2015-10-16T00:34:00Z</dcterms:modified>
</cp:coreProperties>
</file>